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  <p:sldId id="357" r:id="rId107"/>
    <p:sldId id="358" r:id="rId108"/>
    <p:sldId id="359" r:id="rId109"/>
    <p:sldId id="360" r:id="rId110"/>
    <p:sldId id="361" r:id="rId111"/>
    <p:sldId id="362" r:id="rId112"/>
    <p:sldId id="363" r:id="rId113"/>
    <p:sldId id="364" r:id="rId114"/>
    <p:sldId id="365" r:id="rId115"/>
    <p:sldId id="366" r:id="rId116"/>
    <p:sldId id="367" r:id="rId117"/>
    <p:sldId id="368" r:id="rId118"/>
    <p:sldId id="369" r:id="rId119"/>
    <p:sldId id="370" r:id="rId120"/>
    <p:sldId id="371" r:id="rId121"/>
    <p:sldId id="372" r:id="rId122"/>
    <p:sldId id="373" r:id="rId123"/>
    <p:sldId id="374" r:id="rId124"/>
    <p:sldId id="375" r:id="rId125"/>
    <p:sldId id="376" r:id="rId126"/>
    <p:sldId id="377" r:id="rId127"/>
    <p:sldId id="378" r:id="rId128"/>
    <p:sldId id="379" r:id="rId129"/>
    <p:sldId id="380" r:id="rId130"/>
    <p:sldId id="381" r:id="rId131"/>
    <p:sldId id="382" r:id="rId132"/>
    <p:sldId id="383" r:id="rId133"/>
    <p:sldId id="384" r:id="rId134"/>
    <p:sldId id="385" r:id="rId135"/>
    <p:sldId id="386" r:id="rId136"/>
    <p:sldId id="387" r:id="rId137"/>
    <p:sldId id="388" r:id="rId138"/>
    <p:sldId id="389" r:id="rId139"/>
    <p:sldId id="390" r:id="rId140"/>
    <p:sldId id="391" r:id="rId141"/>
    <p:sldId id="392" r:id="rId142"/>
    <p:sldId id="393" r:id="rId143"/>
    <p:sldId id="394" r:id="rId144"/>
    <p:sldId id="395" r:id="rId145"/>
    <p:sldId id="396" r:id="rId146"/>
    <p:sldId id="397" r:id="rId147"/>
    <p:sldId id="398" r:id="rId148"/>
    <p:sldId id="399" r:id="rId149"/>
    <p:sldId id="400" r:id="rId150"/>
    <p:sldId id="401" r:id="rId151"/>
    <p:sldId id="402" r:id="rId152"/>
    <p:sldId id="403" r:id="rId153"/>
    <p:sldId id="404" r:id="rId154"/>
    <p:sldId id="405" r:id="rId155"/>
    <p:sldId id="406" r:id="rId156"/>
    <p:sldId id="407" r:id="rId157"/>
    <p:sldId id="408" r:id="rId158"/>
    <p:sldId id="409" r:id="rId159"/>
    <p:sldId id="410" r:id="rId160"/>
    <p:sldId id="411" r:id="rId161"/>
    <p:sldId id="412" r:id="rId162"/>
    <p:sldId id="413" r:id="rId163"/>
    <p:sldId id="414" r:id="rId164"/>
    <p:sldId id="415" r:id="rId165"/>
    <p:sldId id="416" r:id="rId166"/>
    <p:sldId id="417" r:id="rId167"/>
    <p:sldId id="418" r:id="rId168"/>
    <p:sldId id="419" r:id="rId169"/>
    <p:sldId id="420" r:id="rId170"/>
    <p:sldId id="421" r:id="rId171"/>
    <p:sldId id="422" r:id="rId172"/>
    <p:sldId id="423" r:id="rId173"/>
    <p:sldId id="424" r:id="rId174"/>
    <p:sldId id="425" r:id="rId175"/>
    <p:sldId id="426" r:id="rId176"/>
    <p:sldId id="427" r:id="rId177"/>
    <p:sldId id="428" r:id="rId178"/>
    <p:sldId id="429" r:id="rId179"/>
    <p:sldId id="430" r:id="rId180"/>
    <p:sldId id="431" r:id="rId181"/>
    <p:sldId id="432" r:id="rId182"/>
    <p:sldId id="433" r:id="rId183"/>
    <p:sldId id="434" r:id="rId184"/>
    <p:sldId id="435" r:id="rId185"/>
    <p:sldId id="436" r:id="rId186"/>
    <p:sldId id="437" r:id="rId187"/>
    <p:sldId id="438" r:id="rId188"/>
    <p:sldId id="439" r:id="rId189"/>
    <p:sldId id="440" r:id="rId190"/>
    <p:sldId id="441" r:id="rId191"/>
    <p:sldId id="442" r:id="rId192"/>
    <p:sldId id="443" r:id="rId193"/>
    <p:sldId id="444" r:id="rId194"/>
    <p:sldId id="445" r:id="rId195"/>
    <p:sldId id="446" r:id="rId196"/>
    <p:sldId id="447" r:id="rId197"/>
    <p:sldId id="448" r:id="rId198"/>
    <p:sldId id="449" r:id="rId199"/>
    <p:sldId id="450" r:id="rId200"/>
    <p:sldId id="451" r:id="rId201"/>
    <p:sldId id="452" r:id="rId202"/>
    <p:sldId id="453" r:id="rId203"/>
    <p:sldId id="454" r:id="rId204"/>
    <p:sldId id="455" r:id="rId205"/>
    <p:sldId id="456" r:id="rId206"/>
    <p:sldId id="457" r:id="rId207"/>
    <p:sldId id="458" r:id="rId208"/>
    <p:sldId id="459" r:id="rId209"/>
    <p:sldId id="460" r:id="rId210"/>
    <p:sldId id="461" r:id="rId211"/>
    <p:sldId id="462" r:id="rId212"/>
    <p:sldId id="463" r:id="rId213"/>
    <p:sldId id="464" r:id="rId214"/>
    <p:sldId id="465" r:id="rId215"/>
    <p:sldId id="466" r:id="rId216"/>
    <p:sldId id="467" r:id="rId217"/>
    <p:sldId id="468" r:id="rId218"/>
    <p:sldId id="469" r:id="rId219"/>
    <p:sldId id="470" r:id="rId220"/>
    <p:sldId id="471" r:id="rId221"/>
    <p:sldId id="472" r:id="rId222"/>
    <p:sldId id="473" r:id="rId223"/>
    <p:sldId id="474" r:id="rId224"/>
    <p:sldId id="475" r:id="rId225"/>
    <p:sldId id="476" r:id="rId226"/>
    <p:sldId id="477" r:id="rId227"/>
    <p:sldId id="478" r:id="rId228"/>
    <p:sldId id="479" r:id="rId229"/>
    <p:sldId id="480" r:id="rId230"/>
    <p:sldId id="481" r:id="rId231"/>
    <p:sldId id="482" r:id="rId232"/>
    <p:sldId id="483" r:id="rId233"/>
    <p:sldId id="484" r:id="rId234"/>
    <p:sldId id="485" r:id="rId235"/>
    <p:sldId id="486" r:id="rId236"/>
    <p:sldId id="487" r:id="rId237"/>
    <p:sldId id="488" r:id="rId238"/>
    <p:sldId id="489" r:id="rId239"/>
    <p:sldId id="490" r:id="rId240"/>
    <p:sldId id="491" r:id="rId241"/>
    <p:sldId id="492" r:id="rId242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Relationship Id="rId101" Type="http://schemas.openxmlformats.org/officeDocument/2006/relationships/slide" Target="slides/slide96.xml"/><Relationship Id="rId102" Type="http://schemas.openxmlformats.org/officeDocument/2006/relationships/slide" Target="slides/slide97.xml"/><Relationship Id="rId103" Type="http://schemas.openxmlformats.org/officeDocument/2006/relationships/slide" Target="slides/slide98.xml"/><Relationship Id="rId104" Type="http://schemas.openxmlformats.org/officeDocument/2006/relationships/slide" Target="slides/slide99.xml"/><Relationship Id="rId105" Type="http://schemas.openxmlformats.org/officeDocument/2006/relationships/slide" Target="slides/slide100.xml"/><Relationship Id="rId106" Type="http://schemas.openxmlformats.org/officeDocument/2006/relationships/slide" Target="slides/slide101.xml"/><Relationship Id="rId107" Type="http://schemas.openxmlformats.org/officeDocument/2006/relationships/slide" Target="slides/slide102.xml"/><Relationship Id="rId108" Type="http://schemas.openxmlformats.org/officeDocument/2006/relationships/slide" Target="slides/slide103.xml"/><Relationship Id="rId109" Type="http://schemas.openxmlformats.org/officeDocument/2006/relationships/slide" Target="slides/slide104.xml"/><Relationship Id="rId110" Type="http://schemas.openxmlformats.org/officeDocument/2006/relationships/slide" Target="slides/slide105.xml"/><Relationship Id="rId111" Type="http://schemas.openxmlformats.org/officeDocument/2006/relationships/slide" Target="slides/slide106.xml"/><Relationship Id="rId112" Type="http://schemas.openxmlformats.org/officeDocument/2006/relationships/slide" Target="slides/slide107.xml"/><Relationship Id="rId113" Type="http://schemas.openxmlformats.org/officeDocument/2006/relationships/slide" Target="slides/slide108.xml"/><Relationship Id="rId114" Type="http://schemas.openxmlformats.org/officeDocument/2006/relationships/slide" Target="slides/slide109.xml"/><Relationship Id="rId115" Type="http://schemas.openxmlformats.org/officeDocument/2006/relationships/slide" Target="slides/slide110.xml"/><Relationship Id="rId116" Type="http://schemas.openxmlformats.org/officeDocument/2006/relationships/slide" Target="slides/slide111.xml"/><Relationship Id="rId117" Type="http://schemas.openxmlformats.org/officeDocument/2006/relationships/slide" Target="slides/slide112.xml"/><Relationship Id="rId118" Type="http://schemas.openxmlformats.org/officeDocument/2006/relationships/slide" Target="slides/slide113.xml"/><Relationship Id="rId119" Type="http://schemas.openxmlformats.org/officeDocument/2006/relationships/slide" Target="slides/slide114.xml"/><Relationship Id="rId120" Type="http://schemas.openxmlformats.org/officeDocument/2006/relationships/slide" Target="slides/slide115.xml"/><Relationship Id="rId121" Type="http://schemas.openxmlformats.org/officeDocument/2006/relationships/slide" Target="slides/slide116.xml"/><Relationship Id="rId122" Type="http://schemas.openxmlformats.org/officeDocument/2006/relationships/slide" Target="slides/slide117.xml"/><Relationship Id="rId123" Type="http://schemas.openxmlformats.org/officeDocument/2006/relationships/slide" Target="slides/slide118.xml"/><Relationship Id="rId124" Type="http://schemas.openxmlformats.org/officeDocument/2006/relationships/slide" Target="slides/slide119.xml"/><Relationship Id="rId125" Type="http://schemas.openxmlformats.org/officeDocument/2006/relationships/slide" Target="slides/slide120.xml"/><Relationship Id="rId126" Type="http://schemas.openxmlformats.org/officeDocument/2006/relationships/slide" Target="slides/slide121.xml"/><Relationship Id="rId127" Type="http://schemas.openxmlformats.org/officeDocument/2006/relationships/slide" Target="slides/slide122.xml"/><Relationship Id="rId128" Type="http://schemas.openxmlformats.org/officeDocument/2006/relationships/slide" Target="slides/slide123.xml"/><Relationship Id="rId129" Type="http://schemas.openxmlformats.org/officeDocument/2006/relationships/slide" Target="slides/slide124.xml"/><Relationship Id="rId130" Type="http://schemas.openxmlformats.org/officeDocument/2006/relationships/slide" Target="slides/slide125.xml"/><Relationship Id="rId131" Type="http://schemas.openxmlformats.org/officeDocument/2006/relationships/slide" Target="slides/slide126.xml"/><Relationship Id="rId132" Type="http://schemas.openxmlformats.org/officeDocument/2006/relationships/slide" Target="slides/slide127.xml"/><Relationship Id="rId133" Type="http://schemas.openxmlformats.org/officeDocument/2006/relationships/slide" Target="slides/slide128.xml"/><Relationship Id="rId134" Type="http://schemas.openxmlformats.org/officeDocument/2006/relationships/slide" Target="slides/slide129.xml"/><Relationship Id="rId135" Type="http://schemas.openxmlformats.org/officeDocument/2006/relationships/slide" Target="slides/slide130.xml"/><Relationship Id="rId136" Type="http://schemas.openxmlformats.org/officeDocument/2006/relationships/slide" Target="slides/slide131.xml"/><Relationship Id="rId137" Type="http://schemas.openxmlformats.org/officeDocument/2006/relationships/slide" Target="slides/slide132.xml"/><Relationship Id="rId138" Type="http://schemas.openxmlformats.org/officeDocument/2006/relationships/slide" Target="slides/slide133.xml"/><Relationship Id="rId139" Type="http://schemas.openxmlformats.org/officeDocument/2006/relationships/slide" Target="slides/slide134.xml"/><Relationship Id="rId140" Type="http://schemas.openxmlformats.org/officeDocument/2006/relationships/slide" Target="slides/slide135.xml"/><Relationship Id="rId141" Type="http://schemas.openxmlformats.org/officeDocument/2006/relationships/slide" Target="slides/slide136.xml"/><Relationship Id="rId142" Type="http://schemas.openxmlformats.org/officeDocument/2006/relationships/slide" Target="slides/slide137.xml"/><Relationship Id="rId143" Type="http://schemas.openxmlformats.org/officeDocument/2006/relationships/slide" Target="slides/slide138.xml"/><Relationship Id="rId144" Type="http://schemas.openxmlformats.org/officeDocument/2006/relationships/slide" Target="slides/slide139.xml"/><Relationship Id="rId145" Type="http://schemas.openxmlformats.org/officeDocument/2006/relationships/slide" Target="slides/slide140.xml"/><Relationship Id="rId146" Type="http://schemas.openxmlformats.org/officeDocument/2006/relationships/slide" Target="slides/slide141.xml"/><Relationship Id="rId147" Type="http://schemas.openxmlformats.org/officeDocument/2006/relationships/slide" Target="slides/slide142.xml"/><Relationship Id="rId148" Type="http://schemas.openxmlformats.org/officeDocument/2006/relationships/slide" Target="slides/slide143.xml"/><Relationship Id="rId149" Type="http://schemas.openxmlformats.org/officeDocument/2006/relationships/slide" Target="slides/slide144.xml"/><Relationship Id="rId150" Type="http://schemas.openxmlformats.org/officeDocument/2006/relationships/slide" Target="slides/slide145.xml"/><Relationship Id="rId151" Type="http://schemas.openxmlformats.org/officeDocument/2006/relationships/slide" Target="slides/slide146.xml"/><Relationship Id="rId152" Type="http://schemas.openxmlformats.org/officeDocument/2006/relationships/slide" Target="slides/slide147.xml"/><Relationship Id="rId153" Type="http://schemas.openxmlformats.org/officeDocument/2006/relationships/slide" Target="slides/slide148.xml"/><Relationship Id="rId154" Type="http://schemas.openxmlformats.org/officeDocument/2006/relationships/slide" Target="slides/slide149.xml"/><Relationship Id="rId155" Type="http://schemas.openxmlformats.org/officeDocument/2006/relationships/slide" Target="slides/slide150.xml"/><Relationship Id="rId156" Type="http://schemas.openxmlformats.org/officeDocument/2006/relationships/slide" Target="slides/slide151.xml"/><Relationship Id="rId157" Type="http://schemas.openxmlformats.org/officeDocument/2006/relationships/slide" Target="slides/slide152.xml"/><Relationship Id="rId158" Type="http://schemas.openxmlformats.org/officeDocument/2006/relationships/slide" Target="slides/slide153.xml"/><Relationship Id="rId159" Type="http://schemas.openxmlformats.org/officeDocument/2006/relationships/slide" Target="slides/slide154.xml"/><Relationship Id="rId160" Type="http://schemas.openxmlformats.org/officeDocument/2006/relationships/slide" Target="slides/slide155.xml"/><Relationship Id="rId161" Type="http://schemas.openxmlformats.org/officeDocument/2006/relationships/slide" Target="slides/slide156.xml"/><Relationship Id="rId162" Type="http://schemas.openxmlformats.org/officeDocument/2006/relationships/slide" Target="slides/slide157.xml"/><Relationship Id="rId163" Type="http://schemas.openxmlformats.org/officeDocument/2006/relationships/slide" Target="slides/slide158.xml"/><Relationship Id="rId164" Type="http://schemas.openxmlformats.org/officeDocument/2006/relationships/slide" Target="slides/slide159.xml"/><Relationship Id="rId165" Type="http://schemas.openxmlformats.org/officeDocument/2006/relationships/slide" Target="slides/slide160.xml"/><Relationship Id="rId166" Type="http://schemas.openxmlformats.org/officeDocument/2006/relationships/slide" Target="slides/slide161.xml"/><Relationship Id="rId167" Type="http://schemas.openxmlformats.org/officeDocument/2006/relationships/slide" Target="slides/slide162.xml"/><Relationship Id="rId168" Type="http://schemas.openxmlformats.org/officeDocument/2006/relationships/slide" Target="slides/slide163.xml"/><Relationship Id="rId169" Type="http://schemas.openxmlformats.org/officeDocument/2006/relationships/slide" Target="slides/slide164.xml"/><Relationship Id="rId170" Type="http://schemas.openxmlformats.org/officeDocument/2006/relationships/slide" Target="slides/slide165.xml"/><Relationship Id="rId171" Type="http://schemas.openxmlformats.org/officeDocument/2006/relationships/slide" Target="slides/slide166.xml"/><Relationship Id="rId172" Type="http://schemas.openxmlformats.org/officeDocument/2006/relationships/slide" Target="slides/slide167.xml"/><Relationship Id="rId173" Type="http://schemas.openxmlformats.org/officeDocument/2006/relationships/slide" Target="slides/slide168.xml"/><Relationship Id="rId174" Type="http://schemas.openxmlformats.org/officeDocument/2006/relationships/slide" Target="slides/slide169.xml"/><Relationship Id="rId175" Type="http://schemas.openxmlformats.org/officeDocument/2006/relationships/slide" Target="slides/slide170.xml"/><Relationship Id="rId176" Type="http://schemas.openxmlformats.org/officeDocument/2006/relationships/slide" Target="slides/slide171.xml"/><Relationship Id="rId177" Type="http://schemas.openxmlformats.org/officeDocument/2006/relationships/slide" Target="slides/slide172.xml"/><Relationship Id="rId178" Type="http://schemas.openxmlformats.org/officeDocument/2006/relationships/slide" Target="slides/slide173.xml"/><Relationship Id="rId179" Type="http://schemas.openxmlformats.org/officeDocument/2006/relationships/slide" Target="slides/slide174.xml"/><Relationship Id="rId180" Type="http://schemas.openxmlformats.org/officeDocument/2006/relationships/slide" Target="slides/slide175.xml"/><Relationship Id="rId181" Type="http://schemas.openxmlformats.org/officeDocument/2006/relationships/slide" Target="slides/slide176.xml"/><Relationship Id="rId182" Type="http://schemas.openxmlformats.org/officeDocument/2006/relationships/slide" Target="slides/slide177.xml"/><Relationship Id="rId183" Type="http://schemas.openxmlformats.org/officeDocument/2006/relationships/slide" Target="slides/slide178.xml"/><Relationship Id="rId184" Type="http://schemas.openxmlformats.org/officeDocument/2006/relationships/slide" Target="slides/slide179.xml"/><Relationship Id="rId185" Type="http://schemas.openxmlformats.org/officeDocument/2006/relationships/slide" Target="slides/slide180.xml"/><Relationship Id="rId186" Type="http://schemas.openxmlformats.org/officeDocument/2006/relationships/slide" Target="slides/slide181.xml"/><Relationship Id="rId187" Type="http://schemas.openxmlformats.org/officeDocument/2006/relationships/slide" Target="slides/slide182.xml"/><Relationship Id="rId188" Type="http://schemas.openxmlformats.org/officeDocument/2006/relationships/slide" Target="slides/slide183.xml"/><Relationship Id="rId189" Type="http://schemas.openxmlformats.org/officeDocument/2006/relationships/slide" Target="slides/slide184.xml"/><Relationship Id="rId190" Type="http://schemas.openxmlformats.org/officeDocument/2006/relationships/slide" Target="slides/slide185.xml"/><Relationship Id="rId191" Type="http://schemas.openxmlformats.org/officeDocument/2006/relationships/slide" Target="slides/slide186.xml"/><Relationship Id="rId192" Type="http://schemas.openxmlformats.org/officeDocument/2006/relationships/slide" Target="slides/slide187.xml"/><Relationship Id="rId193" Type="http://schemas.openxmlformats.org/officeDocument/2006/relationships/slide" Target="slides/slide188.xml"/><Relationship Id="rId194" Type="http://schemas.openxmlformats.org/officeDocument/2006/relationships/slide" Target="slides/slide189.xml"/><Relationship Id="rId195" Type="http://schemas.openxmlformats.org/officeDocument/2006/relationships/slide" Target="slides/slide190.xml"/><Relationship Id="rId196" Type="http://schemas.openxmlformats.org/officeDocument/2006/relationships/slide" Target="slides/slide191.xml"/><Relationship Id="rId197" Type="http://schemas.openxmlformats.org/officeDocument/2006/relationships/slide" Target="slides/slide192.xml"/><Relationship Id="rId198" Type="http://schemas.openxmlformats.org/officeDocument/2006/relationships/slide" Target="slides/slide193.xml"/><Relationship Id="rId199" Type="http://schemas.openxmlformats.org/officeDocument/2006/relationships/slide" Target="slides/slide194.xml"/><Relationship Id="rId200" Type="http://schemas.openxmlformats.org/officeDocument/2006/relationships/slide" Target="slides/slide195.xml"/><Relationship Id="rId201" Type="http://schemas.openxmlformats.org/officeDocument/2006/relationships/slide" Target="slides/slide196.xml"/><Relationship Id="rId202" Type="http://schemas.openxmlformats.org/officeDocument/2006/relationships/slide" Target="slides/slide197.xml"/><Relationship Id="rId203" Type="http://schemas.openxmlformats.org/officeDocument/2006/relationships/slide" Target="slides/slide198.xml"/><Relationship Id="rId204" Type="http://schemas.openxmlformats.org/officeDocument/2006/relationships/slide" Target="slides/slide199.xml"/><Relationship Id="rId205" Type="http://schemas.openxmlformats.org/officeDocument/2006/relationships/slide" Target="slides/slide200.xml"/><Relationship Id="rId206" Type="http://schemas.openxmlformats.org/officeDocument/2006/relationships/slide" Target="slides/slide201.xml"/><Relationship Id="rId207" Type="http://schemas.openxmlformats.org/officeDocument/2006/relationships/slide" Target="slides/slide202.xml"/><Relationship Id="rId208" Type="http://schemas.openxmlformats.org/officeDocument/2006/relationships/slide" Target="slides/slide203.xml"/><Relationship Id="rId209" Type="http://schemas.openxmlformats.org/officeDocument/2006/relationships/slide" Target="slides/slide204.xml"/><Relationship Id="rId210" Type="http://schemas.openxmlformats.org/officeDocument/2006/relationships/slide" Target="slides/slide205.xml"/><Relationship Id="rId211" Type="http://schemas.openxmlformats.org/officeDocument/2006/relationships/slide" Target="slides/slide206.xml"/><Relationship Id="rId212" Type="http://schemas.openxmlformats.org/officeDocument/2006/relationships/slide" Target="slides/slide207.xml"/><Relationship Id="rId213" Type="http://schemas.openxmlformats.org/officeDocument/2006/relationships/slide" Target="slides/slide208.xml"/><Relationship Id="rId214" Type="http://schemas.openxmlformats.org/officeDocument/2006/relationships/slide" Target="slides/slide209.xml"/><Relationship Id="rId215" Type="http://schemas.openxmlformats.org/officeDocument/2006/relationships/slide" Target="slides/slide210.xml"/><Relationship Id="rId216" Type="http://schemas.openxmlformats.org/officeDocument/2006/relationships/slide" Target="slides/slide211.xml"/><Relationship Id="rId217" Type="http://schemas.openxmlformats.org/officeDocument/2006/relationships/slide" Target="slides/slide212.xml"/><Relationship Id="rId218" Type="http://schemas.openxmlformats.org/officeDocument/2006/relationships/slide" Target="slides/slide213.xml"/><Relationship Id="rId219" Type="http://schemas.openxmlformats.org/officeDocument/2006/relationships/slide" Target="slides/slide214.xml"/><Relationship Id="rId220" Type="http://schemas.openxmlformats.org/officeDocument/2006/relationships/slide" Target="slides/slide215.xml"/><Relationship Id="rId221" Type="http://schemas.openxmlformats.org/officeDocument/2006/relationships/slide" Target="slides/slide216.xml"/><Relationship Id="rId222" Type="http://schemas.openxmlformats.org/officeDocument/2006/relationships/slide" Target="slides/slide217.xml"/><Relationship Id="rId223" Type="http://schemas.openxmlformats.org/officeDocument/2006/relationships/slide" Target="slides/slide218.xml"/><Relationship Id="rId224" Type="http://schemas.openxmlformats.org/officeDocument/2006/relationships/slide" Target="slides/slide219.xml"/><Relationship Id="rId225" Type="http://schemas.openxmlformats.org/officeDocument/2006/relationships/slide" Target="slides/slide220.xml"/><Relationship Id="rId226" Type="http://schemas.openxmlformats.org/officeDocument/2006/relationships/slide" Target="slides/slide221.xml"/><Relationship Id="rId227" Type="http://schemas.openxmlformats.org/officeDocument/2006/relationships/slide" Target="slides/slide222.xml"/><Relationship Id="rId228" Type="http://schemas.openxmlformats.org/officeDocument/2006/relationships/slide" Target="slides/slide223.xml"/><Relationship Id="rId229" Type="http://schemas.openxmlformats.org/officeDocument/2006/relationships/slide" Target="slides/slide224.xml"/><Relationship Id="rId230" Type="http://schemas.openxmlformats.org/officeDocument/2006/relationships/slide" Target="slides/slide225.xml"/><Relationship Id="rId231" Type="http://schemas.openxmlformats.org/officeDocument/2006/relationships/slide" Target="slides/slide226.xml"/><Relationship Id="rId232" Type="http://schemas.openxmlformats.org/officeDocument/2006/relationships/slide" Target="slides/slide227.xml"/><Relationship Id="rId233" Type="http://schemas.openxmlformats.org/officeDocument/2006/relationships/slide" Target="slides/slide228.xml"/><Relationship Id="rId234" Type="http://schemas.openxmlformats.org/officeDocument/2006/relationships/slide" Target="slides/slide229.xml"/><Relationship Id="rId235" Type="http://schemas.openxmlformats.org/officeDocument/2006/relationships/slide" Target="slides/slide230.xml"/><Relationship Id="rId236" Type="http://schemas.openxmlformats.org/officeDocument/2006/relationships/slide" Target="slides/slide231.xml"/><Relationship Id="rId237" Type="http://schemas.openxmlformats.org/officeDocument/2006/relationships/slide" Target="slides/slide232.xml"/><Relationship Id="rId238" Type="http://schemas.openxmlformats.org/officeDocument/2006/relationships/slide" Target="slides/slide233.xml"/><Relationship Id="rId239" Type="http://schemas.openxmlformats.org/officeDocument/2006/relationships/slide" Target="slides/slide234.xml"/><Relationship Id="rId240" Type="http://schemas.openxmlformats.org/officeDocument/2006/relationships/slide" Target="slides/slide235.xml"/><Relationship Id="rId241" Type="http://schemas.openxmlformats.org/officeDocument/2006/relationships/slide" Target="slides/slide236.xml"/><Relationship Id="rId242" Type="http://schemas.openxmlformats.org/officeDocument/2006/relationships/slide" Target="slides/slide23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-3" y="-782"/>
            <a:ext cx="2851515" cy="6858782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-1" y="4323812"/>
            <a:ext cx="1742439" cy="779145"/>
          </a:xfrm>
          <a:custGeom>
            <a:avLst/>
            <a:gdLst/>
            <a:ahLst/>
            <a:cxnLst/>
            <a:rect l="l" t="t" r="r" b="b"/>
            <a:pathLst>
              <a:path w="1742439" h="779145">
                <a:moveTo>
                  <a:pt x="1346009" y="0"/>
                </a:moveTo>
                <a:lnTo>
                  <a:pt x="0" y="0"/>
                </a:lnTo>
                <a:lnTo>
                  <a:pt x="0" y="778586"/>
                </a:lnTo>
                <a:lnTo>
                  <a:pt x="1346009" y="778586"/>
                </a:lnTo>
                <a:lnTo>
                  <a:pt x="1355682" y="777780"/>
                </a:lnTo>
                <a:lnTo>
                  <a:pt x="1363595" y="775655"/>
                </a:lnTo>
                <a:lnTo>
                  <a:pt x="1369751" y="772649"/>
                </a:lnTo>
                <a:lnTo>
                  <a:pt x="1374152" y="769200"/>
                </a:lnTo>
                <a:lnTo>
                  <a:pt x="1374152" y="764514"/>
                </a:lnTo>
                <a:lnTo>
                  <a:pt x="1378839" y="764514"/>
                </a:lnTo>
                <a:lnTo>
                  <a:pt x="1735277" y="408051"/>
                </a:lnTo>
                <a:lnTo>
                  <a:pt x="1740549" y="399479"/>
                </a:lnTo>
                <a:lnTo>
                  <a:pt x="1742306" y="388705"/>
                </a:lnTo>
                <a:lnTo>
                  <a:pt x="1740549" y="377050"/>
                </a:lnTo>
                <a:lnTo>
                  <a:pt x="1735277" y="365836"/>
                </a:lnTo>
                <a:lnTo>
                  <a:pt x="1378839" y="14071"/>
                </a:lnTo>
                <a:lnTo>
                  <a:pt x="1378839" y="9372"/>
                </a:lnTo>
                <a:lnTo>
                  <a:pt x="1374152" y="9372"/>
                </a:lnTo>
                <a:lnTo>
                  <a:pt x="1369751" y="5931"/>
                </a:lnTo>
                <a:lnTo>
                  <a:pt x="1363595" y="2928"/>
                </a:lnTo>
                <a:lnTo>
                  <a:pt x="1355682" y="805"/>
                </a:lnTo>
                <a:lnTo>
                  <a:pt x="1346009" y="0"/>
                </a:lnTo>
                <a:close/>
              </a:path>
            </a:pathLst>
          </a:custGeom>
          <a:solidFill>
            <a:srgbClr val="A42F1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70284" y="1823732"/>
            <a:ext cx="2240730" cy="12305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252525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190663" y="4799592"/>
            <a:ext cx="3712845" cy="696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404040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52525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404040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52525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305164" y="2676185"/>
            <a:ext cx="3679190" cy="345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404040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-3" y="-782"/>
            <a:ext cx="2851515" cy="6858782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52525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-3" y="-782"/>
            <a:ext cx="2851515" cy="6858782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714371"/>
            <a:ext cx="1591945" cy="507365"/>
          </a:xfrm>
          <a:custGeom>
            <a:avLst/>
            <a:gdLst/>
            <a:ahLst/>
            <a:cxnLst/>
            <a:rect l="l" t="t" r="r" b="b"/>
            <a:pathLst>
              <a:path w="1591945" h="507365">
                <a:moveTo>
                  <a:pt x="0" y="0"/>
                </a:moveTo>
                <a:lnTo>
                  <a:pt x="0" y="503757"/>
                </a:lnTo>
                <a:lnTo>
                  <a:pt x="1245438" y="507301"/>
                </a:lnTo>
                <a:lnTo>
                  <a:pt x="1345755" y="507301"/>
                </a:lnTo>
                <a:lnTo>
                  <a:pt x="1351927" y="500913"/>
                </a:lnTo>
                <a:lnTo>
                  <a:pt x="1353820" y="499389"/>
                </a:lnTo>
                <a:lnTo>
                  <a:pt x="1584337" y="268820"/>
                </a:lnTo>
                <a:lnTo>
                  <a:pt x="1589652" y="261667"/>
                </a:lnTo>
                <a:lnTo>
                  <a:pt x="1591424" y="254514"/>
                </a:lnTo>
                <a:lnTo>
                  <a:pt x="1589652" y="247361"/>
                </a:lnTo>
                <a:lnTo>
                  <a:pt x="1584337" y="240207"/>
                </a:lnTo>
                <a:lnTo>
                  <a:pt x="1355369" y="11264"/>
                </a:lnTo>
                <a:lnTo>
                  <a:pt x="1350391" y="11264"/>
                </a:lnTo>
                <a:lnTo>
                  <a:pt x="1350391" y="6502"/>
                </a:lnTo>
                <a:lnTo>
                  <a:pt x="1345755" y="6502"/>
                </a:lnTo>
                <a:lnTo>
                  <a:pt x="1340942" y="1727"/>
                </a:lnTo>
                <a:lnTo>
                  <a:pt x="0" y="0"/>
                </a:lnTo>
                <a:close/>
              </a:path>
            </a:pathLst>
          </a:custGeom>
          <a:solidFill>
            <a:srgbClr val="A42F1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77930" y="214039"/>
            <a:ext cx="9563735" cy="10013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252525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50608" y="1546345"/>
            <a:ext cx="10464800" cy="45351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404040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uUQIhTSX8c0" TargetMode="External"/></Relationships>
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6" Type="http://schemas.openxmlformats.org/officeDocument/2006/relationships/image" Target="../media/image27.png"/><Relationship Id="rId7" Type="http://schemas.openxmlformats.org/officeDocument/2006/relationships/image" Target="../media/image28.png"/><Relationship Id="rId8" Type="http://schemas.openxmlformats.org/officeDocument/2006/relationships/image" Target="../media/image29.png"/><Relationship Id="rId9" Type="http://schemas.openxmlformats.org/officeDocument/2006/relationships/image" Target="../media/image30.png"/><Relationship Id="rId10" Type="http://schemas.openxmlformats.org/officeDocument/2006/relationships/image" Target="../media/image31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-3" y="-782"/>
            <a:ext cx="12192000" cy="6859270"/>
            <a:chOff x="-3" y="-782"/>
            <a:chExt cx="12192000" cy="685927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" y="-782"/>
              <a:ext cx="2851515" cy="6858782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/>
          <p:nvPr/>
        </p:nvSpPr>
        <p:spPr>
          <a:xfrm>
            <a:off x="-1" y="4323812"/>
            <a:ext cx="1742439" cy="779145"/>
          </a:xfrm>
          <a:custGeom>
            <a:avLst/>
            <a:gdLst/>
            <a:ahLst/>
            <a:cxnLst/>
            <a:rect l="l" t="t" r="r" b="b"/>
            <a:pathLst>
              <a:path w="1742439" h="779145">
                <a:moveTo>
                  <a:pt x="1346009" y="0"/>
                </a:moveTo>
                <a:lnTo>
                  <a:pt x="0" y="0"/>
                </a:lnTo>
                <a:lnTo>
                  <a:pt x="0" y="778586"/>
                </a:lnTo>
                <a:lnTo>
                  <a:pt x="1346009" y="778586"/>
                </a:lnTo>
                <a:lnTo>
                  <a:pt x="1355682" y="777780"/>
                </a:lnTo>
                <a:lnTo>
                  <a:pt x="1363595" y="775655"/>
                </a:lnTo>
                <a:lnTo>
                  <a:pt x="1369751" y="772649"/>
                </a:lnTo>
                <a:lnTo>
                  <a:pt x="1374152" y="769200"/>
                </a:lnTo>
                <a:lnTo>
                  <a:pt x="1374152" y="764514"/>
                </a:lnTo>
                <a:lnTo>
                  <a:pt x="1378839" y="764514"/>
                </a:lnTo>
                <a:lnTo>
                  <a:pt x="1735277" y="408051"/>
                </a:lnTo>
                <a:lnTo>
                  <a:pt x="1740549" y="399479"/>
                </a:lnTo>
                <a:lnTo>
                  <a:pt x="1742306" y="388705"/>
                </a:lnTo>
                <a:lnTo>
                  <a:pt x="1740549" y="377050"/>
                </a:lnTo>
                <a:lnTo>
                  <a:pt x="1735277" y="365836"/>
                </a:lnTo>
                <a:lnTo>
                  <a:pt x="1378839" y="14071"/>
                </a:lnTo>
                <a:lnTo>
                  <a:pt x="1378839" y="9372"/>
                </a:lnTo>
                <a:lnTo>
                  <a:pt x="1374152" y="9372"/>
                </a:lnTo>
                <a:lnTo>
                  <a:pt x="1369751" y="5931"/>
                </a:lnTo>
                <a:lnTo>
                  <a:pt x="1363595" y="2928"/>
                </a:lnTo>
                <a:lnTo>
                  <a:pt x="1355682" y="805"/>
                </a:lnTo>
                <a:lnTo>
                  <a:pt x="1346009" y="0"/>
                </a:lnTo>
                <a:close/>
              </a:path>
            </a:pathLst>
          </a:custGeom>
          <a:solidFill>
            <a:srgbClr val="A42F1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464083" y="1293971"/>
            <a:ext cx="587248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MARÍA</a:t>
            </a:r>
            <a:r>
              <a:rPr dirty="0" spc="-90"/>
              <a:t> </a:t>
            </a:r>
            <a:r>
              <a:rPr dirty="0"/>
              <a:t>ROSARIO</a:t>
            </a:r>
            <a:r>
              <a:rPr dirty="0" spc="-95"/>
              <a:t> </a:t>
            </a:r>
            <a:r>
              <a:rPr dirty="0"/>
              <a:t>MARTIN</a:t>
            </a:r>
            <a:r>
              <a:rPr dirty="0" spc="-90"/>
              <a:t> </a:t>
            </a:r>
            <a:r>
              <a:rPr dirty="0" spc="-10"/>
              <a:t>BRICEÑO</a:t>
            </a:r>
          </a:p>
        </p:txBody>
      </p:sp>
      <p:sp>
        <p:nvSpPr>
          <p:cNvPr id="8" name="object 8" descr=""/>
          <p:cNvSpPr txBox="1"/>
          <p:nvPr/>
        </p:nvSpPr>
        <p:spPr>
          <a:xfrm>
            <a:off x="3015957" y="2145837"/>
            <a:ext cx="6767195" cy="32289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11505" marR="5080" indent="-599440">
              <a:lnSpc>
                <a:spcPct val="100000"/>
              </a:lnSpc>
              <a:spcBef>
                <a:spcPts val="95"/>
              </a:spcBef>
            </a:pPr>
            <a:r>
              <a:rPr dirty="0" sz="2800">
                <a:solidFill>
                  <a:srgbClr val="252525"/>
                </a:solidFill>
                <a:latin typeface="Century Gothic"/>
                <a:cs typeface="Century Gothic"/>
              </a:rPr>
              <a:t>PROFESORA</a:t>
            </a:r>
            <a:r>
              <a:rPr dirty="0" sz="2800" spc="-75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252525"/>
                </a:solidFill>
                <a:latin typeface="Century Gothic"/>
                <a:cs typeface="Century Gothic"/>
              </a:rPr>
              <a:t>TITULAR</a:t>
            </a:r>
            <a:r>
              <a:rPr dirty="0" sz="2800" spc="-120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252525"/>
                </a:solidFill>
                <a:latin typeface="Century Gothic"/>
                <a:cs typeface="Century Gothic"/>
              </a:rPr>
              <a:t>DE</a:t>
            </a:r>
            <a:r>
              <a:rPr dirty="0" sz="2800" spc="-95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252525"/>
                </a:solidFill>
                <a:latin typeface="Century Gothic"/>
                <a:cs typeface="Century Gothic"/>
              </a:rPr>
              <a:t>DERECHO</a:t>
            </a:r>
            <a:r>
              <a:rPr dirty="0" sz="2800" spc="-90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252525"/>
                </a:solidFill>
                <a:latin typeface="Century Gothic"/>
                <a:cs typeface="Century Gothic"/>
              </a:rPr>
              <a:t>CIVIL </a:t>
            </a:r>
            <a:r>
              <a:rPr dirty="0" sz="2800">
                <a:solidFill>
                  <a:srgbClr val="252525"/>
                </a:solidFill>
                <a:latin typeface="Century Gothic"/>
                <a:cs typeface="Century Gothic"/>
              </a:rPr>
              <a:t>UNIVERSIDAD</a:t>
            </a:r>
            <a:r>
              <a:rPr dirty="0" sz="2800" spc="-65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252525"/>
                </a:solidFill>
                <a:latin typeface="Century Gothic"/>
                <a:cs typeface="Century Gothic"/>
              </a:rPr>
              <a:t>REY</a:t>
            </a:r>
            <a:r>
              <a:rPr dirty="0" sz="2800" spc="-105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252525"/>
                </a:solidFill>
                <a:latin typeface="Century Gothic"/>
                <a:cs typeface="Century Gothic"/>
              </a:rPr>
              <a:t>JUAN</a:t>
            </a:r>
            <a:r>
              <a:rPr dirty="0" sz="2800" spc="-90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252525"/>
                </a:solidFill>
                <a:latin typeface="Century Gothic"/>
                <a:cs typeface="Century Gothic"/>
              </a:rPr>
              <a:t>CARLOS</a:t>
            </a:r>
            <a:endParaRPr sz="2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485"/>
              </a:spcBef>
            </a:pPr>
            <a:endParaRPr sz="2800">
              <a:latin typeface="Century Gothic"/>
              <a:cs typeface="Century Gothic"/>
            </a:endParaRPr>
          </a:p>
          <a:p>
            <a:pPr algn="ctr" marL="151130">
              <a:lnSpc>
                <a:spcPct val="100000"/>
              </a:lnSpc>
            </a:pPr>
            <a:r>
              <a:rPr dirty="0" sz="2000" b="1">
                <a:solidFill>
                  <a:srgbClr val="585858"/>
                </a:solidFill>
                <a:latin typeface="Century Gothic"/>
                <a:cs typeface="Century Gothic"/>
              </a:rPr>
              <a:t>MATERIAL</a:t>
            </a:r>
            <a:r>
              <a:rPr dirty="0" sz="2000" spc="-40" b="1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dirty="0" sz="2000" spc="-10" b="1">
                <a:solidFill>
                  <a:srgbClr val="585858"/>
                </a:solidFill>
                <a:latin typeface="Century Gothic"/>
                <a:cs typeface="Century Gothic"/>
              </a:rPr>
              <a:t>DOCENTE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940"/>
              </a:spcBef>
            </a:pPr>
            <a:endParaRPr sz="2000">
              <a:latin typeface="Century Gothic"/>
              <a:cs typeface="Century Gothic"/>
            </a:endParaRPr>
          </a:p>
          <a:p>
            <a:pPr algn="ctr" marL="559435" marR="401320">
              <a:lnSpc>
                <a:spcPct val="141500"/>
              </a:lnSpc>
              <a:spcBef>
                <a:spcPts val="5"/>
              </a:spcBef>
            </a:pPr>
            <a:r>
              <a:rPr dirty="0" sz="2000">
                <a:solidFill>
                  <a:srgbClr val="585858"/>
                </a:solidFill>
                <a:latin typeface="Century Gothic"/>
                <a:cs typeface="Century Gothic"/>
              </a:rPr>
              <a:t>GRADO</a:t>
            </a:r>
            <a:r>
              <a:rPr dirty="0" sz="2000" spc="-5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585858"/>
                </a:solidFill>
                <a:latin typeface="Century Gothic"/>
                <a:cs typeface="Century Gothic"/>
              </a:rPr>
              <a:t>EN</a:t>
            </a:r>
            <a:r>
              <a:rPr dirty="0" sz="2000" spc="-4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585858"/>
                </a:solidFill>
                <a:latin typeface="Century Gothic"/>
                <a:cs typeface="Century Gothic"/>
              </a:rPr>
              <a:t>Ciencias</a:t>
            </a:r>
            <a:r>
              <a:rPr dirty="0" sz="2000" spc="-45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585858"/>
                </a:solidFill>
                <a:latin typeface="Century Gothic"/>
                <a:cs typeface="Century Gothic"/>
              </a:rPr>
              <a:t>políticas</a:t>
            </a:r>
            <a:r>
              <a:rPr dirty="0" sz="2000" spc="-65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585858"/>
                </a:solidFill>
                <a:latin typeface="Century Gothic"/>
                <a:cs typeface="Century Gothic"/>
              </a:rPr>
              <a:t>y</a:t>
            </a:r>
            <a:r>
              <a:rPr dirty="0" sz="2000" spc="-4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585858"/>
                </a:solidFill>
                <a:latin typeface="Century Gothic"/>
                <a:cs typeface="Century Gothic"/>
              </a:rPr>
              <a:t>Gestión</a:t>
            </a:r>
            <a:r>
              <a:rPr dirty="0" sz="2000" spc="-55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585858"/>
                </a:solidFill>
                <a:latin typeface="Century Gothic"/>
                <a:cs typeface="Century Gothic"/>
              </a:rPr>
              <a:t>Pública </a:t>
            </a:r>
            <a:r>
              <a:rPr dirty="0" sz="2000">
                <a:solidFill>
                  <a:srgbClr val="585858"/>
                </a:solidFill>
                <a:latin typeface="Century Gothic"/>
                <a:cs typeface="Century Gothic"/>
              </a:rPr>
              <a:t>ASIGNATURA:</a:t>
            </a:r>
            <a:r>
              <a:rPr dirty="0" sz="2000" spc="-7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585858"/>
                </a:solidFill>
                <a:latin typeface="Century Gothic"/>
                <a:cs typeface="Century Gothic"/>
              </a:rPr>
              <a:t>INTRODUCCIÓN</a:t>
            </a:r>
            <a:r>
              <a:rPr dirty="0" sz="2000" spc="-8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585858"/>
                </a:solidFill>
                <a:latin typeface="Century Gothic"/>
                <a:cs typeface="Century Gothic"/>
              </a:rPr>
              <a:t>AL</a:t>
            </a:r>
            <a:r>
              <a:rPr dirty="0" sz="2000" spc="-6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585858"/>
                </a:solidFill>
                <a:latin typeface="Century Gothic"/>
                <a:cs typeface="Century Gothic"/>
              </a:rPr>
              <a:t>DERECHO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9763" y="715048"/>
            <a:ext cx="385826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0">
                <a:latin typeface="Century Gothic"/>
                <a:cs typeface="Century Gothic"/>
              </a:rPr>
              <a:t>El</a:t>
            </a:r>
            <a:r>
              <a:rPr dirty="0" sz="3600" spc="-60" b="0">
                <a:latin typeface="Century Gothic"/>
                <a:cs typeface="Century Gothic"/>
              </a:rPr>
              <a:t> </a:t>
            </a:r>
            <a:r>
              <a:rPr dirty="0" sz="3600" b="0">
                <a:latin typeface="Century Gothic"/>
                <a:cs typeface="Century Gothic"/>
              </a:rPr>
              <a:t>sistema</a:t>
            </a:r>
            <a:r>
              <a:rPr dirty="0" sz="3600" spc="-20" b="0">
                <a:latin typeface="Century Gothic"/>
                <a:cs typeface="Century Gothic"/>
              </a:rPr>
              <a:t> </a:t>
            </a:r>
            <a:r>
              <a:rPr dirty="0" sz="3600" spc="-10" b="0">
                <a:latin typeface="Century Gothic"/>
                <a:cs typeface="Century Gothic"/>
              </a:rPr>
              <a:t>jurídico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088833" y="1470561"/>
            <a:ext cx="10062845" cy="485267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just" marL="354965" marR="5080" indent="-342900">
              <a:lnSpc>
                <a:spcPts val="2810"/>
              </a:lnSpc>
              <a:spcBef>
                <a:spcPts val="455"/>
              </a:spcBef>
            </a:pPr>
            <a:r>
              <a:rPr dirty="0" sz="2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600" spc="-2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Giusseppe</a:t>
            </a:r>
            <a:r>
              <a:rPr dirty="0" sz="2600" spc="15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LUMIA:</a:t>
            </a:r>
            <a:r>
              <a:rPr dirty="0" sz="2600" spc="15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“El</a:t>
            </a:r>
            <a:r>
              <a:rPr dirty="0" sz="2600" spc="15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ordenamiento</a:t>
            </a:r>
            <a:r>
              <a:rPr dirty="0" sz="2600" spc="15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5">
                <a:solidFill>
                  <a:srgbClr val="404040"/>
                </a:solidFill>
                <a:latin typeface="Century Gothic"/>
                <a:cs typeface="Century Gothic"/>
              </a:rPr>
              <a:t>jurídico</a:t>
            </a:r>
            <a:r>
              <a:rPr dirty="0" sz="2600" spc="15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600" spc="15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dirty="0" sz="2600" spc="15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el co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j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u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6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5">
                <a:solidFill>
                  <a:srgbClr val="404040"/>
                </a:solidFill>
                <a:latin typeface="Century Gothic"/>
                <a:cs typeface="Century Gothic"/>
              </a:rPr>
              <a:t>normas</a:t>
            </a:r>
            <a:r>
              <a:rPr dirty="0" sz="26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reforzadas</a:t>
            </a:r>
            <a:r>
              <a:rPr dirty="0" sz="26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6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6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enaz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6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6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5">
                <a:solidFill>
                  <a:srgbClr val="404040"/>
                </a:solidFill>
                <a:latin typeface="Century Gothic"/>
                <a:cs typeface="Century Gothic"/>
              </a:rPr>
              <a:t>u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6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6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fuerza,</a:t>
            </a:r>
            <a:r>
              <a:rPr dirty="0" sz="26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sino</a:t>
            </a:r>
            <a:r>
              <a:rPr dirty="0" sz="26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6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conjunto</a:t>
            </a:r>
            <a:r>
              <a:rPr dirty="0" sz="26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nor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dirty="0" sz="26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6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regulan</a:t>
            </a:r>
            <a:r>
              <a:rPr dirty="0" sz="26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6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u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6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es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6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fuerza”.</a:t>
            </a:r>
            <a:r>
              <a:rPr dirty="0" sz="26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600" spc="3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establecen</a:t>
            </a:r>
            <a:r>
              <a:rPr dirty="0" sz="2600" spc="3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condiciones</a:t>
            </a:r>
            <a:r>
              <a:rPr dirty="0" sz="26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legitimidad</a:t>
            </a:r>
            <a:r>
              <a:rPr dirty="0" sz="26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u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uso: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 qué</a:t>
            </a:r>
            <a:r>
              <a:rPr dirty="0" sz="26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sujetos</a:t>
            </a:r>
            <a:r>
              <a:rPr dirty="0" sz="26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utilizan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5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qué</a:t>
            </a:r>
            <a:r>
              <a:rPr dirty="0" sz="26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casos.</a:t>
            </a:r>
            <a:endParaRPr sz="26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635"/>
              </a:spcBef>
            </a:pPr>
            <a:r>
              <a:rPr dirty="0" sz="2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600" spc="-2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Vocación</a:t>
            </a:r>
            <a:r>
              <a:rPr dirty="0" sz="26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organizativa:</a:t>
            </a:r>
            <a:r>
              <a:rPr dirty="0" sz="26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ordenamiento</a:t>
            </a:r>
            <a:r>
              <a:rPr dirty="0" sz="26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jurídico.</a:t>
            </a:r>
            <a:endParaRPr sz="26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695"/>
              </a:spcBef>
            </a:pPr>
            <a:r>
              <a:rPr dirty="0" sz="2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600" spc="-2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Control</a:t>
            </a:r>
            <a:r>
              <a:rPr dirty="0" sz="26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social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conducta</a:t>
            </a:r>
            <a:r>
              <a:rPr dirty="0" sz="2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humana.</a:t>
            </a:r>
            <a:endParaRPr sz="2600">
              <a:latin typeface="Century Gothic"/>
              <a:cs typeface="Century Gothic"/>
            </a:endParaRPr>
          </a:p>
          <a:p>
            <a:pPr algn="just" marL="354330" marR="6350" indent="-342265">
              <a:lnSpc>
                <a:spcPts val="2810"/>
              </a:lnSpc>
              <a:spcBef>
                <a:spcPts val="1035"/>
              </a:spcBef>
            </a:pPr>
            <a:r>
              <a:rPr dirty="0" sz="2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600" spc="-2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ju</a:t>
            </a:r>
            <a:r>
              <a:rPr dirty="0" sz="2600" spc="-2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600" spc="37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 spc="37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nor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dirty="0" sz="2600" spc="38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enunciadas</a:t>
            </a:r>
            <a:r>
              <a:rPr dirty="0" sz="2600" spc="38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 spc="38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20">
                <a:solidFill>
                  <a:srgbClr val="404040"/>
                </a:solidFill>
                <a:latin typeface="Century Gothic"/>
                <a:cs typeface="Century Gothic"/>
              </a:rPr>
              <a:t>impuestas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 coactivamente</a:t>
            </a:r>
            <a:r>
              <a:rPr dirty="0" sz="2600" spc="81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600" spc="8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600" spc="8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órganos</a:t>
            </a:r>
            <a:r>
              <a:rPr dirty="0" sz="2600" spc="8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competentes</a:t>
            </a:r>
            <a:r>
              <a:rPr dirty="0" sz="2600" spc="8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600" spc="8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Estado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600" spc="4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2600" spc="43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nor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dirty="0" sz="2600" spc="4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tributarias)</a:t>
            </a:r>
            <a:r>
              <a:rPr dirty="0" sz="2600" spc="4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600" spc="4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función</a:t>
            </a:r>
            <a:r>
              <a:rPr dirty="0" sz="2600" spc="4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 spc="4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600" spc="4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dispuesto</a:t>
            </a:r>
            <a:r>
              <a:rPr dirty="0" sz="2600" spc="4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 nuestra</a:t>
            </a:r>
            <a:r>
              <a:rPr dirty="0" sz="26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Constitución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1978: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erech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o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positivo.</a:t>
            </a:r>
            <a:endParaRPr sz="26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635"/>
              </a:spcBef>
            </a:pPr>
            <a:r>
              <a:rPr dirty="0" sz="2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600" spc="-2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Normas</a:t>
            </a:r>
            <a:r>
              <a:rPr dirty="0" sz="2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justas:</a:t>
            </a:r>
            <a:r>
              <a:rPr dirty="0" sz="26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prohíbe la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 discrecionalidad.</a:t>
            </a:r>
            <a:endParaRPr sz="2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13927" y="498241"/>
            <a:ext cx="2155825" cy="7721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900" b="1">
                <a:solidFill>
                  <a:srgbClr val="252525"/>
                </a:solidFill>
                <a:latin typeface="Century Gothic"/>
                <a:cs typeface="Century Gothic"/>
              </a:rPr>
              <a:t>TEMA</a:t>
            </a:r>
            <a:r>
              <a:rPr dirty="0" sz="4900" spc="-10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4900" spc="-50" b="1">
                <a:solidFill>
                  <a:srgbClr val="252525"/>
                </a:solidFill>
                <a:latin typeface="Century Gothic"/>
                <a:cs typeface="Century Gothic"/>
              </a:rPr>
              <a:t>5</a:t>
            </a:r>
            <a:endParaRPr sz="49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669216" y="2878335"/>
            <a:ext cx="576516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53564" marR="5080" indent="-1841500">
              <a:lnSpc>
                <a:spcPct val="100000"/>
              </a:lnSpc>
              <a:spcBef>
                <a:spcPts val="100"/>
              </a:spcBef>
            </a:pPr>
            <a:r>
              <a:rPr dirty="0" sz="3600" b="1">
                <a:solidFill>
                  <a:srgbClr val="585858"/>
                </a:solidFill>
                <a:latin typeface="Century Gothic"/>
                <a:cs typeface="Century Gothic"/>
              </a:rPr>
              <a:t>LA</a:t>
            </a:r>
            <a:r>
              <a:rPr dirty="0" sz="3600" spc="-85" b="1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dirty="0" sz="3600" b="1">
                <a:solidFill>
                  <a:srgbClr val="585858"/>
                </a:solidFill>
                <a:latin typeface="Century Gothic"/>
                <a:cs typeface="Century Gothic"/>
              </a:rPr>
              <a:t>ESFERA</a:t>
            </a:r>
            <a:r>
              <a:rPr dirty="0" sz="3600" spc="-95" b="1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dirty="0" sz="3600" b="1">
                <a:solidFill>
                  <a:srgbClr val="585858"/>
                </a:solidFill>
                <a:latin typeface="Century Gothic"/>
                <a:cs typeface="Century Gothic"/>
              </a:rPr>
              <a:t>JURÍDICA</a:t>
            </a:r>
            <a:r>
              <a:rPr dirty="0" sz="3600" spc="-85" b="1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dirty="0" sz="3600" b="1">
                <a:solidFill>
                  <a:srgbClr val="585858"/>
                </a:solidFill>
                <a:latin typeface="Century Gothic"/>
                <a:cs typeface="Century Gothic"/>
              </a:rPr>
              <a:t>DE</a:t>
            </a:r>
            <a:r>
              <a:rPr dirty="0" sz="3600" spc="-80" b="1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dirty="0" sz="3600" spc="-25" b="1">
                <a:solidFill>
                  <a:srgbClr val="585858"/>
                </a:solidFill>
                <a:latin typeface="Century Gothic"/>
                <a:cs typeface="Century Gothic"/>
              </a:rPr>
              <a:t>LA </a:t>
            </a:r>
            <a:r>
              <a:rPr dirty="0" sz="3600" spc="-10" b="1">
                <a:solidFill>
                  <a:srgbClr val="585858"/>
                </a:solidFill>
                <a:latin typeface="Century Gothic"/>
                <a:cs typeface="Century Gothic"/>
              </a:rPr>
              <a:t>PERSONA</a:t>
            </a:r>
            <a:endParaRPr sz="3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1422" y="829920"/>
            <a:ext cx="707199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LA</a:t>
            </a:r>
            <a:r>
              <a:rPr dirty="0" sz="3200" spc="-25"/>
              <a:t> </a:t>
            </a:r>
            <a:r>
              <a:rPr dirty="0" sz="3200"/>
              <a:t>ESFERA</a:t>
            </a:r>
            <a:r>
              <a:rPr dirty="0" sz="3200" spc="-60"/>
              <a:t> </a:t>
            </a:r>
            <a:r>
              <a:rPr dirty="0" sz="3200"/>
              <a:t>JURÍDICA</a:t>
            </a:r>
            <a:r>
              <a:rPr dirty="0" sz="3200" spc="-35"/>
              <a:t> </a:t>
            </a:r>
            <a:r>
              <a:rPr dirty="0" sz="3200"/>
              <a:t>DE</a:t>
            </a:r>
            <a:r>
              <a:rPr dirty="0" sz="3200" spc="-40"/>
              <a:t> </a:t>
            </a:r>
            <a:r>
              <a:rPr dirty="0" sz="3200"/>
              <a:t>LA</a:t>
            </a:r>
            <a:r>
              <a:rPr dirty="0" sz="3200" spc="-20"/>
              <a:t> </a:t>
            </a:r>
            <a:r>
              <a:rPr dirty="0" sz="3200" spc="-10"/>
              <a:t>PERSONA</a:t>
            </a:r>
            <a:endParaRPr sz="3200"/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504440" rIns="0" bIns="0" rtlCol="0" vert="horz">
            <a:spAutoFit/>
          </a:bodyPr>
          <a:lstStyle/>
          <a:p>
            <a:pPr marL="950594" marR="403860" indent="-343535">
              <a:lnSpc>
                <a:spcPct val="100000"/>
              </a:lnSpc>
              <a:spcBef>
                <a:spcPts val="100"/>
              </a:spcBef>
            </a:pPr>
            <a:r>
              <a:rPr dirty="0" sz="36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 spc="-10"/>
              <a:t>Extrapatrimonial:</a:t>
            </a:r>
            <a:r>
              <a:rPr dirty="0" sz="3600" spc="-35"/>
              <a:t> </a:t>
            </a:r>
            <a:r>
              <a:rPr dirty="0" sz="3600"/>
              <a:t>los</a:t>
            </a:r>
            <a:r>
              <a:rPr dirty="0" sz="3600" spc="-65"/>
              <a:t> </a:t>
            </a:r>
            <a:r>
              <a:rPr dirty="0" sz="3600"/>
              <a:t>derechos</a:t>
            </a:r>
            <a:r>
              <a:rPr dirty="0" sz="3600" spc="-70"/>
              <a:t> </a:t>
            </a:r>
            <a:r>
              <a:rPr dirty="0" sz="3600"/>
              <a:t>de</a:t>
            </a:r>
            <a:r>
              <a:rPr dirty="0" sz="3600" spc="-80"/>
              <a:t> </a:t>
            </a:r>
            <a:r>
              <a:rPr dirty="0" sz="3600" spc="-25"/>
              <a:t>la </a:t>
            </a:r>
            <a:r>
              <a:rPr dirty="0" sz="3600" spc="-10"/>
              <a:t>personalidad</a:t>
            </a:r>
            <a:endParaRPr sz="3600">
              <a:latin typeface="Wingdings 3"/>
              <a:cs typeface="Wingdings 3"/>
            </a:endParaRPr>
          </a:p>
          <a:p>
            <a:pPr marL="607695">
              <a:lnSpc>
                <a:spcPct val="100000"/>
              </a:lnSpc>
              <a:spcBef>
                <a:spcPts val="1005"/>
              </a:spcBef>
            </a:pPr>
            <a:r>
              <a:rPr dirty="0" sz="3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/>
              <a:t>Patrimonial:</a:t>
            </a:r>
            <a:r>
              <a:rPr dirty="0" sz="3600" spc="-45"/>
              <a:t> </a:t>
            </a:r>
            <a:r>
              <a:rPr dirty="0" sz="3600"/>
              <a:t>los</a:t>
            </a:r>
            <a:r>
              <a:rPr dirty="0" sz="3600" spc="-70"/>
              <a:t> </a:t>
            </a:r>
            <a:r>
              <a:rPr dirty="0" sz="3600"/>
              <a:t>bienes</a:t>
            </a:r>
            <a:r>
              <a:rPr dirty="0" sz="3600" spc="-85"/>
              <a:t> </a:t>
            </a:r>
            <a:r>
              <a:rPr dirty="0" sz="3600"/>
              <a:t>y</a:t>
            </a:r>
            <a:r>
              <a:rPr dirty="0" sz="3600" spc="-85"/>
              <a:t> </a:t>
            </a:r>
            <a:r>
              <a:rPr dirty="0" sz="3600"/>
              <a:t>el</a:t>
            </a:r>
            <a:r>
              <a:rPr dirty="0" sz="3600" spc="-75"/>
              <a:t> </a:t>
            </a:r>
            <a:r>
              <a:rPr dirty="0" sz="3600" spc="-10"/>
              <a:t>patrimonio</a:t>
            </a:r>
            <a:endParaRPr sz="3600">
              <a:latin typeface="Wingdings 3"/>
              <a:cs typeface="Wingdings 3"/>
            </a:endParaRP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0627" y="829920"/>
            <a:ext cx="702119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LA</a:t>
            </a:r>
            <a:r>
              <a:rPr dirty="0" sz="3200" spc="-15"/>
              <a:t> </a:t>
            </a:r>
            <a:r>
              <a:rPr dirty="0" sz="3200"/>
              <a:t>DERECHOS</a:t>
            </a:r>
            <a:r>
              <a:rPr dirty="0" sz="3200" spc="-55"/>
              <a:t> </a:t>
            </a:r>
            <a:r>
              <a:rPr dirty="0" sz="3200"/>
              <a:t>DE</a:t>
            </a:r>
            <a:r>
              <a:rPr dirty="0" sz="3200" spc="-25"/>
              <a:t> </a:t>
            </a:r>
            <a:r>
              <a:rPr dirty="0" sz="3200"/>
              <a:t>LA</a:t>
            </a:r>
            <a:r>
              <a:rPr dirty="0" sz="3200" spc="-20"/>
              <a:t> </a:t>
            </a:r>
            <a:r>
              <a:rPr dirty="0" sz="3200" spc="-10"/>
              <a:t>PERSONALIDAD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998276" y="1924065"/>
            <a:ext cx="9535160" cy="3694429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30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000" spc="-10">
                <a:solidFill>
                  <a:srgbClr val="404040"/>
                </a:solidFill>
                <a:latin typeface="Century Gothic"/>
                <a:cs typeface="Century Gothic"/>
              </a:rPr>
              <a:t>Caracteres:</a:t>
            </a:r>
            <a:endParaRPr sz="3000">
              <a:latin typeface="Century Gothic"/>
              <a:cs typeface="Century Gothic"/>
            </a:endParaRPr>
          </a:p>
          <a:p>
            <a:pPr algn="just" marL="755650" marR="5080" indent="-286385">
              <a:lnSpc>
                <a:spcPts val="3460"/>
              </a:lnSpc>
              <a:spcBef>
                <a:spcPts val="1035"/>
              </a:spcBef>
              <a:tabLst>
                <a:tab pos="6673215" algn="l"/>
              </a:tabLst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3200" spc="67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inherentes</a:t>
            </a:r>
            <a:r>
              <a:rPr dirty="0" sz="3200" spc="68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3200" spc="67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3200" spc="67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persona: intransmisibles,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irrenunciables,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inembargables</a:t>
            </a:r>
            <a:r>
              <a:rPr dirty="0" sz="32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3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imprescriptibles</a:t>
            </a:r>
            <a:endParaRPr sz="3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565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3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innatos</a:t>
            </a:r>
            <a:endParaRPr sz="3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610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32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subjetivo</a:t>
            </a:r>
            <a:r>
              <a:rPr dirty="0" sz="32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privados</a:t>
            </a:r>
            <a:endParaRPr sz="3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615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3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absolutos</a:t>
            </a:r>
            <a:endParaRPr sz="3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45383" rIns="0" bIns="0" rtlCol="0" vert="horz">
            <a:spAutoFit/>
          </a:bodyPr>
          <a:lstStyle/>
          <a:p>
            <a:pPr marL="102108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LA</a:t>
            </a:r>
            <a:r>
              <a:rPr dirty="0" sz="3200" spc="-15"/>
              <a:t> </a:t>
            </a:r>
            <a:r>
              <a:rPr dirty="0" sz="3200"/>
              <a:t>DERECHOS</a:t>
            </a:r>
            <a:r>
              <a:rPr dirty="0" sz="3200" spc="-55"/>
              <a:t> </a:t>
            </a:r>
            <a:r>
              <a:rPr dirty="0" sz="3200"/>
              <a:t>DE</a:t>
            </a:r>
            <a:r>
              <a:rPr dirty="0" sz="3200" spc="-25"/>
              <a:t> </a:t>
            </a:r>
            <a:r>
              <a:rPr dirty="0" sz="3200"/>
              <a:t>LA</a:t>
            </a:r>
            <a:r>
              <a:rPr dirty="0" sz="3200" spc="-20"/>
              <a:t> </a:t>
            </a:r>
            <a:r>
              <a:rPr dirty="0" sz="3200" spc="-10"/>
              <a:t>PERSONALIDAD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710242" y="1761026"/>
            <a:ext cx="9831070" cy="3581400"/>
          </a:xfrm>
          <a:prstGeom prst="rect">
            <a:avLst/>
          </a:prstGeom>
        </p:spPr>
        <p:txBody>
          <a:bodyPr wrap="square" lIns="0" tIns="1244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80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Normativa</a:t>
            </a:r>
            <a:r>
              <a:rPr dirty="0" sz="1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protectora</a:t>
            </a:r>
            <a:endParaRPr sz="18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Normas</a:t>
            </a:r>
            <a:r>
              <a:rPr dirty="0" sz="20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constitucionales</a:t>
            </a:r>
            <a:r>
              <a:rPr dirty="0" sz="20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10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CE)</a:t>
            </a:r>
            <a:endParaRPr sz="20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101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4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Normas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penales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 administrativas</a:t>
            </a:r>
            <a:endParaRPr sz="20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Normas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civiles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0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art.</a:t>
            </a:r>
            <a:r>
              <a:rPr dirty="0" sz="20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1902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Clasificación</a:t>
            </a:r>
            <a:endParaRPr sz="1800">
              <a:latin typeface="Century Gothic"/>
              <a:cs typeface="Century Gothic"/>
            </a:endParaRPr>
          </a:p>
          <a:p>
            <a:pPr marL="756285" marR="5080" indent="-287020">
              <a:lnSpc>
                <a:spcPct val="100000"/>
              </a:lnSpc>
              <a:spcBef>
                <a:spcPts val="100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relativos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esfera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corporal: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vida,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integridad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física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partes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separadas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separables</a:t>
            </a:r>
            <a:r>
              <a:rPr dirty="0" sz="20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propio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cuerpo</a:t>
            </a:r>
            <a:endParaRPr sz="2000">
              <a:latin typeface="Century Gothic"/>
              <a:cs typeface="Century Gothic"/>
            </a:endParaRPr>
          </a:p>
          <a:p>
            <a:pPr marL="756285" marR="686435" indent="-287020">
              <a:lnSpc>
                <a:spcPct val="100000"/>
              </a:lnSpc>
              <a:spcBef>
                <a:spcPts val="994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relativos</a:t>
            </a:r>
            <a:r>
              <a:rPr dirty="0" sz="20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esfera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espiritual:</a:t>
            </a:r>
            <a:r>
              <a:rPr dirty="0" sz="20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libertad,</a:t>
            </a:r>
            <a:r>
              <a:rPr dirty="0" sz="20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honor,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intimidad,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imagen,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nombre,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personales.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9771" y="304736"/>
            <a:ext cx="8783320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LOS</a:t>
            </a:r>
            <a:r>
              <a:rPr dirty="0" sz="2400" spc="-20"/>
              <a:t> </a:t>
            </a:r>
            <a:r>
              <a:rPr dirty="0" sz="2400"/>
              <a:t>DERECHOS</a:t>
            </a:r>
            <a:r>
              <a:rPr dirty="0" sz="2400" spc="-5"/>
              <a:t> </a:t>
            </a:r>
            <a:r>
              <a:rPr dirty="0" sz="2400"/>
              <a:t>DE</a:t>
            </a:r>
            <a:r>
              <a:rPr dirty="0" sz="2400" spc="-5"/>
              <a:t> </a:t>
            </a:r>
            <a:r>
              <a:rPr dirty="0" sz="2400"/>
              <a:t>LA</a:t>
            </a:r>
            <a:r>
              <a:rPr dirty="0" sz="2400" spc="-10"/>
              <a:t> </a:t>
            </a:r>
            <a:r>
              <a:rPr dirty="0" sz="2400"/>
              <a:t>PERSONALIDAD:</a:t>
            </a:r>
            <a:r>
              <a:rPr dirty="0" sz="2400" spc="-20"/>
              <a:t> </a:t>
            </a:r>
            <a:r>
              <a:rPr dirty="0" sz="2400"/>
              <a:t>Ley</a:t>
            </a:r>
            <a:r>
              <a:rPr dirty="0" sz="2400" spc="-5"/>
              <a:t> </a:t>
            </a:r>
            <a:r>
              <a:rPr dirty="0" sz="2400"/>
              <a:t>Orgánica</a:t>
            </a:r>
            <a:r>
              <a:rPr dirty="0" sz="2400" spc="-5"/>
              <a:t> </a:t>
            </a:r>
            <a:r>
              <a:rPr dirty="0" sz="2400" spc="-25"/>
              <a:t>de</a:t>
            </a:r>
            <a:endParaRPr sz="2400"/>
          </a:p>
          <a:p>
            <a:pPr algn="ctr" marL="12700" marR="5080">
              <a:lnSpc>
                <a:spcPct val="100000"/>
              </a:lnSpc>
            </a:pPr>
            <a:r>
              <a:rPr dirty="0" sz="2400"/>
              <a:t>Protección</a:t>
            </a:r>
            <a:r>
              <a:rPr dirty="0" sz="2400" spc="-40"/>
              <a:t> </a:t>
            </a:r>
            <a:r>
              <a:rPr dirty="0" sz="2400"/>
              <a:t>al</a:t>
            </a:r>
            <a:r>
              <a:rPr dirty="0" sz="2400" spc="-35"/>
              <a:t> </a:t>
            </a:r>
            <a:r>
              <a:rPr dirty="0" sz="2400"/>
              <a:t>honor,</a:t>
            </a:r>
            <a:r>
              <a:rPr dirty="0" sz="2400" spc="-55"/>
              <a:t> </a:t>
            </a:r>
            <a:r>
              <a:rPr dirty="0" sz="2400"/>
              <a:t>intimidad</a:t>
            </a:r>
            <a:r>
              <a:rPr dirty="0" sz="2400" spc="-35"/>
              <a:t> </a:t>
            </a:r>
            <a:r>
              <a:rPr dirty="0" sz="2400"/>
              <a:t>personal</a:t>
            </a:r>
            <a:r>
              <a:rPr dirty="0" sz="2400" spc="-45"/>
              <a:t> </a:t>
            </a:r>
            <a:r>
              <a:rPr dirty="0" sz="2400"/>
              <a:t>y</a:t>
            </a:r>
            <a:r>
              <a:rPr dirty="0" sz="2400" spc="-45"/>
              <a:t> </a:t>
            </a:r>
            <a:r>
              <a:rPr dirty="0" sz="2400"/>
              <a:t>familiar</a:t>
            </a:r>
            <a:r>
              <a:rPr dirty="0" sz="2400" spc="-45"/>
              <a:t> </a:t>
            </a:r>
            <a:r>
              <a:rPr dirty="0" sz="2400"/>
              <a:t>e</a:t>
            </a:r>
            <a:r>
              <a:rPr dirty="0" sz="2400" spc="-45"/>
              <a:t> </a:t>
            </a:r>
            <a:r>
              <a:rPr dirty="0" sz="2400" spc="-10"/>
              <a:t>imagen </a:t>
            </a:r>
            <a:r>
              <a:rPr dirty="0" sz="2400"/>
              <a:t>de</a:t>
            </a:r>
            <a:r>
              <a:rPr dirty="0" sz="2400" spc="-45"/>
              <a:t> </a:t>
            </a:r>
            <a:r>
              <a:rPr dirty="0" sz="2400"/>
              <a:t>5</a:t>
            </a:r>
            <a:r>
              <a:rPr dirty="0" sz="2400" spc="-55"/>
              <a:t> </a:t>
            </a:r>
            <a:r>
              <a:rPr dirty="0" sz="2400"/>
              <a:t>de</a:t>
            </a:r>
            <a:r>
              <a:rPr dirty="0" sz="2400" spc="-40"/>
              <a:t> </a:t>
            </a:r>
            <a:r>
              <a:rPr dirty="0" sz="2400"/>
              <a:t>mayo</a:t>
            </a:r>
            <a:r>
              <a:rPr dirty="0" sz="2400" spc="-55"/>
              <a:t> </a:t>
            </a:r>
            <a:r>
              <a:rPr dirty="0" sz="2400"/>
              <a:t>de</a:t>
            </a:r>
            <a:r>
              <a:rPr dirty="0" sz="2400" spc="-40"/>
              <a:t> </a:t>
            </a:r>
            <a:r>
              <a:rPr dirty="0" sz="2400"/>
              <a:t>1982:</a:t>
            </a:r>
            <a:r>
              <a:rPr dirty="0" sz="2400" spc="-30"/>
              <a:t> </a:t>
            </a:r>
            <a:r>
              <a:rPr dirty="0" sz="2400"/>
              <a:t>protección</a:t>
            </a:r>
            <a:r>
              <a:rPr dirty="0" sz="2400" spc="-45"/>
              <a:t> </a:t>
            </a:r>
            <a:r>
              <a:rPr dirty="0" sz="2400" spc="-10"/>
              <a:t>civil</a:t>
            </a:r>
            <a:endParaRPr sz="2400"/>
          </a:p>
        </p:txBody>
      </p:sp>
      <p:sp>
        <p:nvSpPr>
          <p:cNvPr id="3" name="object 3" descr=""/>
          <p:cNvSpPr txBox="1"/>
          <p:nvPr/>
        </p:nvSpPr>
        <p:spPr>
          <a:xfrm>
            <a:off x="1129905" y="1732685"/>
            <a:ext cx="10743565" cy="3932554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2555" marR="5080">
              <a:lnSpc>
                <a:spcPts val="2110"/>
              </a:lnSpc>
              <a:spcBef>
                <a:spcPts val="605"/>
              </a:spcBef>
              <a:tabLst>
                <a:tab pos="1734820" algn="l"/>
                <a:tab pos="2332355" algn="l"/>
                <a:tab pos="2804795" algn="l"/>
                <a:tab pos="4897120" algn="l"/>
                <a:tab pos="5955030" algn="l"/>
                <a:tab pos="7444105" algn="l"/>
                <a:tab pos="9060815" algn="l"/>
                <a:tab pos="10580370" algn="l"/>
              </a:tabLst>
            </a:pP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-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personalidad: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esfera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espiritual.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Dimensión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individual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colectiva:</a:t>
            </a:r>
            <a:r>
              <a:rPr dirty="0" sz="2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libertad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sz="22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expresión.</a:t>
            </a:r>
            <a:endParaRPr sz="2200">
              <a:latin typeface="Century Gothic"/>
              <a:cs typeface="Century Gothic"/>
            </a:endParaRPr>
          </a:p>
          <a:p>
            <a:pPr marL="121920" marR="6985" indent="635">
              <a:lnSpc>
                <a:spcPts val="2110"/>
              </a:lnSpc>
              <a:spcBef>
                <a:spcPts val="1015"/>
              </a:spcBef>
            </a:pP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-Reconocimiento</a:t>
            </a:r>
            <a:r>
              <a:rPr dirty="0" sz="22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constitucional</a:t>
            </a:r>
            <a:r>
              <a:rPr dirty="0" sz="22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2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18.1</a:t>
            </a:r>
            <a:r>
              <a:rPr dirty="0" sz="22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CE).</a:t>
            </a:r>
            <a:r>
              <a:rPr dirty="0" sz="2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Límite</a:t>
            </a:r>
            <a:r>
              <a:rPr dirty="0" sz="22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22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2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libertad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expresión</a:t>
            </a:r>
            <a:r>
              <a:rPr dirty="0" sz="22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20.4.</a:t>
            </a:r>
            <a:r>
              <a:rPr dirty="0" sz="22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CE).</a:t>
            </a:r>
            <a:endParaRPr sz="2200">
              <a:latin typeface="Century Gothic"/>
              <a:cs typeface="Century Gothic"/>
            </a:endParaRPr>
          </a:p>
          <a:p>
            <a:pPr marL="121285">
              <a:lnSpc>
                <a:spcPct val="100000"/>
              </a:lnSpc>
              <a:spcBef>
                <a:spcPts val="484"/>
              </a:spcBef>
            </a:pP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-Protección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civil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penal</a:t>
            </a:r>
            <a:endParaRPr sz="2200">
              <a:latin typeface="Century Gothic"/>
              <a:cs typeface="Century Gothic"/>
            </a:endParaRPr>
          </a:p>
          <a:p>
            <a:pPr marL="236220">
              <a:lnSpc>
                <a:spcPct val="100000"/>
              </a:lnSpc>
              <a:spcBef>
                <a:spcPts val="470"/>
              </a:spcBef>
            </a:pP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1.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Código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Civil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5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mayo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1982.</a:t>
            </a:r>
            <a:endParaRPr sz="2200">
              <a:latin typeface="Century Gothic"/>
              <a:cs typeface="Century Gothic"/>
            </a:endParaRPr>
          </a:p>
          <a:p>
            <a:pPr marL="236220">
              <a:lnSpc>
                <a:spcPct val="100000"/>
              </a:lnSpc>
              <a:spcBef>
                <a:spcPts val="480"/>
              </a:spcBef>
            </a:pP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II.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Código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Penal: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(art. 197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ss):</a:t>
            </a:r>
            <a:endParaRPr sz="2200">
              <a:latin typeface="Century Gothic"/>
              <a:cs typeface="Century Gothic"/>
            </a:endParaRPr>
          </a:p>
          <a:p>
            <a:pPr marL="122555" marR="7620" indent="571500">
              <a:lnSpc>
                <a:spcPts val="2110"/>
              </a:lnSpc>
              <a:spcBef>
                <a:spcPts val="980"/>
              </a:spcBef>
              <a:tabLst>
                <a:tab pos="1805305" algn="l"/>
                <a:tab pos="2933065" algn="l"/>
                <a:tab pos="3402329" algn="l"/>
                <a:tab pos="4972050" algn="l"/>
                <a:tab pos="5436870" algn="l"/>
                <a:tab pos="6831330" algn="l"/>
                <a:tab pos="7245984" algn="l"/>
                <a:tab pos="7716520" algn="l"/>
                <a:tab pos="8835390" algn="l"/>
                <a:tab pos="10107930" algn="l"/>
                <a:tab pos="10479405" algn="l"/>
              </a:tabLst>
            </a:pP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Delitos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contra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intimidad,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propia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imagen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inviolabilidad</a:t>
            </a:r>
            <a:r>
              <a:rPr dirty="0" sz="2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domicilio:</a:t>
            </a:r>
            <a:r>
              <a:rPr dirty="0" sz="22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allanamiento</a:t>
            </a:r>
            <a:r>
              <a:rPr dirty="0" sz="22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morada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revelación</a:t>
            </a:r>
            <a:r>
              <a:rPr dirty="0" sz="22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secretos</a:t>
            </a:r>
            <a:endParaRPr sz="2200">
              <a:latin typeface="Century Gothic"/>
              <a:cs typeface="Century Gothic"/>
            </a:endParaRPr>
          </a:p>
          <a:p>
            <a:pPr marL="693420">
              <a:lnSpc>
                <a:spcPct val="100000"/>
              </a:lnSpc>
              <a:spcBef>
                <a:spcPts val="489"/>
              </a:spcBef>
            </a:pP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Delitos</a:t>
            </a:r>
            <a:r>
              <a:rPr dirty="0" sz="22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contra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honor: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calumnias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injurias.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-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es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ilimitada: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autorización</a:t>
            </a:r>
            <a:r>
              <a:rPr dirty="0" sz="2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consentimiento</a:t>
            </a:r>
            <a:r>
              <a:rPr dirty="0" sz="22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interesado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2771" y="306260"/>
            <a:ext cx="9667875" cy="63627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180975">
              <a:lnSpc>
                <a:spcPct val="100000"/>
              </a:lnSpc>
              <a:spcBef>
                <a:spcPts val="100"/>
              </a:spcBef>
            </a:pPr>
            <a:r>
              <a:rPr dirty="0" sz="2000"/>
              <a:t>LOS</a:t>
            </a:r>
            <a:r>
              <a:rPr dirty="0" sz="2000" spc="-35"/>
              <a:t> </a:t>
            </a:r>
            <a:r>
              <a:rPr dirty="0" sz="2000"/>
              <a:t>DERECHOS</a:t>
            </a:r>
            <a:r>
              <a:rPr dirty="0" sz="2000" spc="-55"/>
              <a:t> </a:t>
            </a:r>
            <a:r>
              <a:rPr dirty="0" sz="2000"/>
              <a:t>DE</a:t>
            </a:r>
            <a:r>
              <a:rPr dirty="0" sz="2000" spc="-30"/>
              <a:t> </a:t>
            </a:r>
            <a:r>
              <a:rPr dirty="0" sz="2000"/>
              <a:t>LA</a:t>
            </a:r>
            <a:r>
              <a:rPr dirty="0" sz="2000" spc="-30"/>
              <a:t> </a:t>
            </a:r>
            <a:r>
              <a:rPr dirty="0" sz="2000"/>
              <a:t>PERSONALIDAD:</a:t>
            </a:r>
            <a:r>
              <a:rPr dirty="0" sz="2000" spc="-65"/>
              <a:t> </a:t>
            </a:r>
            <a:r>
              <a:rPr dirty="0" sz="2000"/>
              <a:t>Ley</a:t>
            </a:r>
            <a:r>
              <a:rPr dirty="0" sz="2000" spc="-35"/>
              <a:t> </a:t>
            </a:r>
            <a:r>
              <a:rPr dirty="0" sz="2000"/>
              <a:t>Orgánica</a:t>
            </a:r>
            <a:r>
              <a:rPr dirty="0" sz="2000" spc="-25"/>
              <a:t> </a:t>
            </a:r>
            <a:r>
              <a:rPr dirty="0" sz="2000"/>
              <a:t>de</a:t>
            </a:r>
            <a:r>
              <a:rPr dirty="0" sz="2000" spc="-20"/>
              <a:t> </a:t>
            </a:r>
            <a:r>
              <a:rPr dirty="0" sz="2000"/>
              <a:t>Protección</a:t>
            </a:r>
            <a:r>
              <a:rPr dirty="0" sz="2000" spc="-55"/>
              <a:t> </a:t>
            </a:r>
            <a:r>
              <a:rPr dirty="0" sz="2000"/>
              <a:t>al</a:t>
            </a:r>
            <a:r>
              <a:rPr dirty="0" sz="2000" spc="-25"/>
              <a:t> </a:t>
            </a:r>
            <a:r>
              <a:rPr dirty="0" sz="2000" spc="-10"/>
              <a:t>honor, </a:t>
            </a:r>
            <a:r>
              <a:rPr dirty="0" sz="2000"/>
              <a:t>intimidad</a:t>
            </a:r>
            <a:r>
              <a:rPr dirty="0" sz="2000" spc="-35"/>
              <a:t> </a:t>
            </a:r>
            <a:r>
              <a:rPr dirty="0" sz="2000"/>
              <a:t>personal</a:t>
            </a:r>
            <a:r>
              <a:rPr dirty="0" sz="2000" spc="-30"/>
              <a:t> </a:t>
            </a:r>
            <a:r>
              <a:rPr dirty="0" sz="2000"/>
              <a:t>y</a:t>
            </a:r>
            <a:r>
              <a:rPr dirty="0" sz="2000" spc="-15"/>
              <a:t> </a:t>
            </a:r>
            <a:r>
              <a:rPr dirty="0" sz="2000"/>
              <a:t>familiar</a:t>
            </a:r>
            <a:r>
              <a:rPr dirty="0" sz="2000" spc="-50"/>
              <a:t> </a:t>
            </a:r>
            <a:r>
              <a:rPr dirty="0" sz="2000"/>
              <a:t>e</a:t>
            </a:r>
            <a:r>
              <a:rPr dirty="0" sz="2000" spc="-15"/>
              <a:t> </a:t>
            </a:r>
            <a:r>
              <a:rPr dirty="0" sz="2000"/>
              <a:t>imagen</a:t>
            </a:r>
            <a:r>
              <a:rPr dirty="0" sz="2000" spc="-45"/>
              <a:t> </a:t>
            </a:r>
            <a:r>
              <a:rPr dirty="0" sz="2000"/>
              <a:t>de</a:t>
            </a:r>
            <a:r>
              <a:rPr dirty="0" sz="2000" spc="-15"/>
              <a:t> </a:t>
            </a:r>
            <a:r>
              <a:rPr dirty="0" sz="2000"/>
              <a:t>5</a:t>
            </a:r>
            <a:r>
              <a:rPr dirty="0" sz="2000" spc="-15"/>
              <a:t> </a:t>
            </a:r>
            <a:r>
              <a:rPr dirty="0" sz="2000"/>
              <a:t>de</a:t>
            </a:r>
            <a:r>
              <a:rPr dirty="0" sz="2000" spc="-30"/>
              <a:t> </a:t>
            </a:r>
            <a:r>
              <a:rPr dirty="0" sz="2000"/>
              <a:t>mayo</a:t>
            </a:r>
            <a:r>
              <a:rPr dirty="0" sz="2000" spc="-30"/>
              <a:t> </a:t>
            </a:r>
            <a:r>
              <a:rPr dirty="0" sz="2000"/>
              <a:t>de</a:t>
            </a:r>
            <a:r>
              <a:rPr dirty="0" sz="2000" spc="-35"/>
              <a:t> </a:t>
            </a:r>
            <a:r>
              <a:rPr dirty="0" sz="2000"/>
              <a:t>1982:</a:t>
            </a:r>
            <a:r>
              <a:rPr dirty="0" sz="2000" spc="-25"/>
              <a:t> </a:t>
            </a:r>
            <a:r>
              <a:rPr dirty="0" sz="2000"/>
              <a:t>protección</a:t>
            </a:r>
            <a:r>
              <a:rPr dirty="0" sz="2000" spc="-55"/>
              <a:t> </a:t>
            </a:r>
            <a:r>
              <a:rPr dirty="0" sz="2000" spc="-10"/>
              <a:t>civil</a:t>
            </a:r>
            <a:endParaRPr sz="2000"/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07315" rIns="0" bIns="0" rtlCol="0" vert="horz">
            <a:spAutoFit/>
          </a:bodyPr>
          <a:lstStyle/>
          <a:p>
            <a:pPr marL="355600">
              <a:lnSpc>
                <a:spcPct val="100000"/>
              </a:lnSpc>
              <a:spcBef>
                <a:spcPts val="845"/>
              </a:spcBef>
            </a:pPr>
            <a:r>
              <a:rPr dirty="0" sz="2200"/>
              <a:t>HONOR=</a:t>
            </a:r>
            <a:r>
              <a:rPr dirty="0" sz="2200" spc="-25"/>
              <a:t> </a:t>
            </a:r>
            <a:r>
              <a:rPr dirty="0" sz="2200"/>
              <a:t>fama</a:t>
            </a:r>
            <a:r>
              <a:rPr dirty="0" sz="2200" spc="-45"/>
              <a:t> </a:t>
            </a:r>
            <a:r>
              <a:rPr dirty="0" sz="2200"/>
              <a:t>o</a:t>
            </a:r>
            <a:r>
              <a:rPr dirty="0" sz="2200" spc="-45"/>
              <a:t> </a:t>
            </a:r>
            <a:r>
              <a:rPr dirty="0" sz="2200" spc="-10"/>
              <a:t>reputación</a:t>
            </a:r>
            <a:endParaRPr sz="2200"/>
          </a:p>
          <a:p>
            <a:pPr marL="469900">
              <a:lnSpc>
                <a:spcPct val="100000"/>
              </a:lnSpc>
              <a:spcBef>
                <a:spcPts val="740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/>
              <a:t>Perspectiva</a:t>
            </a:r>
            <a:r>
              <a:rPr dirty="0" sz="2200" spc="-45"/>
              <a:t> </a:t>
            </a:r>
            <a:r>
              <a:rPr dirty="0" sz="2200"/>
              <a:t>interna</a:t>
            </a:r>
            <a:r>
              <a:rPr dirty="0" sz="2200" spc="-50"/>
              <a:t> </a:t>
            </a:r>
            <a:r>
              <a:rPr dirty="0" sz="2200"/>
              <a:t>y</a:t>
            </a:r>
            <a:r>
              <a:rPr dirty="0" sz="2200" spc="-15"/>
              <a:t> </a:t>
            </a:r>
            <a:r>
              <a:rPr dirty="0" sz="2200"/>
              <a:t>externa.</a:t>
            </a:r>
            <a:r>
              <a:rPr dirty="0" sz="2200" spc="-35"/>
              <a:t> </a:t>
            </a:r>
            <a:r>
              <a:rPr dirty="0" sz="2200"/>
              <a:t>Prestigio</a:t>
            </a:r>
            <a:r>
              <a:rPr dirty="0" sz="2200" spc="-50"/>
              <a:t> </a:t>
            </a:r>
            <a:r>
              <a:rPr dirty="0" sz="2200" spc="-10"/>
              <a:t>social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735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/>
              <a:t>Publicación</a:t>
            </a:r>
            <a:r>
              <a:rPr dirty="0" sz="2200" spc="-65"/>
              <a:t> </a:t>
            </a:r>
            <a:r>
              <a:rPr dirty="0" sz="2200"/>
              <a:t>de</a:t>
            </a:r>
            <a:r>
              <a:rPr dirty="0" sz="2200" spc="-20"/>
              <a:t> </a:t>
            </a:r>
            <a:r>
              <a:rPr dirty="0" sz="2200"/>
              <a:t>datos:</a:t>
            </a:r>
            <a:r>
              <a:rPr dirty="0" sz="2200" spc="-25"/>
              <a:t> </a:t>
            </a:r>
            <a:r>
              <a:rPr dirty="0" sz="2200"/>
              <a:t>falsos</a:t>
            </a:r>
            <a:r>
              <a:rPr dirty="0" sz="2200" spc="-45"/>
              <a:t> </a:t>
            </a:r>
            <a:r>
              <a:rPr dirty="0" sz="2200"/>
              <a:t>o</a:t>
            </a:r>
            <a:r>
              <a:rPr dirty="0" sz="2200" spc="-25"/>
              <a:t> </a:t>
            </a:r>
            <a:r>
              <a:rPr dirty="0" sz="2200" spc="-10"/>
              <a:t>verdaderos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730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/>
              <a:t>Persona</a:t>
            </a:r>
            <a:r>
              <a:rPr dirty="0" sz="2200" spc="-35"/>
              <a:t> </a:t>
            </a:r>
            <a:r>
              <a:rPr dirty="0" sz="2200"/>
              <a:t>física</a:t>
            </a:r>
            <a:r>
              <a:rPr dirty="0" sz="2200" spc="-30"/>
              <a:t> </a:t>
            </a:r>
            <a:r>
              <a:rPr dirty="0" sz="2200"/>
              <a:t>y</a:t>
            </a:r>
            <a:r>
              <a:rPr dirty="0" sz="2200" spc="-15"/>
              <a:t> </a:t>
            </a:r>
            <a:r>
              <a:rPr dirty="0" sz="2200" spc="-10"/>
              <a:t>jurídica.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0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/>
              <a:t>INTIMIDAD</a:t>
            </a:r>
            <a:r>
              <a:rPr dirty="0" sz="2200" spc="-20"/>
              <a:t> </a:t>
            </a:r>
            <a:r>
              <a:rPr dirty="0" sz="2200"/>
              <a:t>PERSONAL</a:t>
            </a:r>
            <a:r>
              <a:rPr dirty="0" sz="2200" spc="-25"/>
              <a:t> </a:t>
            </a:r>
            <a:r>
              <a:rPr dirty="0" sz="2200"/>
              <a:t>Y</a:t>
            </a:r>
            <a:r>
              <a:rPr dirty="0" sz="2200" spc="-75"/>
              <a:t> </a:t>
            </a:r>
            <a:r>
              <a:rPr dirty="0" sz="2200" spc="-10"/>
              <a:t>FAMILIAR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730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/>
              <a:t>El</a:t>
            </a:r>
            <a:r>
              <a:rPr dirty="0" sz="2200" spc="-40"/>
              <a:t> </a:t>
            </a:r>
            <a:r>
              <a:rPr dirty="0" sz="2200"/>
              <a:t>derecho</a:t>
            </a:r>
            <a:r>
              <a:rPr dirty="0" sz="2200" spc="-5"/>
              <a:t> </a:t>
            </a:r>
            <a:r>
              <a:rPr dirty="0" sz="2200"/>
              <a:t>a</a:t>
            </a:r>
            <a:r>
              <a:rPr dirty="0" sz="2200" spc="-20"/>
              <a:t> </a:t>
            </a:r>
            <a:r>
              <a:rPr dirty="0" sz="2200"/>
              <a:t>la</a:t>
            </a:r>
            <a:r>
              <a:rPr dirty="0" sz="2200" spc="-25"/>
              <a:t> </a:t>
            </a:r>
            <a:r>
              <a:rPr dirty="0" sz="2200"/>
              <a:t>información:</a:t>
            </a:r>
            <a:r>
              <a:rPr dirty="0" sz="2200" spc="-50"/>
              <a:t> </a:t>
            </a:r>
            <a:r>
              <a:rPr dirty="0" sz="2200"/>
              <a:t>persona</a:t>
            </a:r>
            <a:r>
              <a:rPr dirty="0" sz="2200" spc="-35"/>
              <a:t> </a:t>
            </a:r>
            <a:r>
              <a:rPr dirty="0" sz="2200"/>
              <a:t>pública</a:t>
            </a:r>
            <a:r>
              <a:rPr dirty="0" sz="2200" spc="-20"/>
              <a:t> </a:t>
            </a:r>
            <a:r>
              <a:rPr dirty="0" sz="2200"/>
              <a:t>o</a:t>
            </a:r>
            <a:r>
              <a:rPr dirty="0" sz="2200" spc="-30"/>
              <a:t> </a:t>
            </a:r>
            <a:r>
              <a:rPr dirty="0" sz="2200" spc="-10"/>
              <a:t>privada</a:t>
            </a:r>
            <a:endParaRPr sz="2200">
              <a:latin typeface="Times New Roman"/>
              <a:cs typeface="Times New Roman"/>
            </a:endParaRPr>
          </a:p>
          <a:p>
            <a:pPr marL="756285" marR="5080" indent="-287020">
              <a:lnSpc>
                <a:spcPts val="2380"/>
              </a:lnSpc>
              <a:spcBef>
                <a:spcPts val="1030"/>
              </a:spcBef>
              <a:tabLst>
                <a:tab pos="2220595" algn="l"/>
                <a:tab pos="3279775" algn="l"/>
                <a:tab pos="4954270" algn="l"/>
                <a:tab pos="5292725" algn="l"/>
                <a:tab pos="6076315" algn="l"/>
                <a:tab pos="7324725" algn="l"/>
                <a:tab pos="8592820" algn="l"/>
                <a:tab pos="10269220" algn="l"/>
              </a:tabLst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 spc="-10"/>
              <a:t>Intimidad</a:t>
            </a:r>
            <a:r>
              <a:rPr dirty="0" sz="2200"/>
              <a:t>	</a:t>
            </a:r>
            <a:r>
              <a:rPr dirty="0" sz="2200" spc="-10"/>
              <a:t>(datos</a:t>
            </a:r>
            <a:r>
              <a:rPr dirty="0" sz="2200"/>
              <a:t>	</a:t>
            </a:r>
            <a:r>
              <a:rPr dirty="0" sz="2200" spc="-10"/>
              <a:t>biológicos)</a:t>
            </a:r>
            <a:r>
              <a:rPr dirty="0" sz="2200"/>
              <a:t>	</a:t>
            </a:r>
            <a:r>
              <a:rPr dirty="0" sz="2200" spc="-50"/>
              <a:t>y</a:t>
            </a:r>
            <a:r>
              <a:rPr dirty="0" sz="2200"/>
              <a:t>	</a:t>
            </a:r>
            <a:r>
              <a:rPr dirty="0" sz="2200" spc="-20"/>
              <a:t>vida</a:t>
            </a:r>
            <a:r>
              <a:rPr dirty="0" sz="2200"/>
              <a:t>	</a:t>
            </a:r>
            <a:r>
              <a:rPr dirty="0" sz="2200" spc="-10"/>
              <a:t>privada</a:t>
            </a:r>
            <a:r>
              <a:rPr dirty="0" sz="2200"/>
              <a:t>	</a:t>
            </a:r>
            <a:r>
              <a:rPr dirty="0" sz="2200" spc="-10"/>
              <a:t>(ámbito</a:t>
            </a:r>
            <a:r>
              <a:rPr dirty="0" sz="2200"/>
              <a:t>	</a:t>
            </a:r>
            <a:r>
              <a:rPr dirty="0" sz="2200" spc="-10"/>
              <a:t>profesional</a:t>
            </a:r>
            <a:r>
              <a:rPr dirty="0" sz="2200"/>
              <a:t>	</a:t>
            </a:r>
            <a:r>
              <a:rPr dirty="0" sz="2200" spc="-50"/>
              <a:t>o </a:t>
            </a:r>
            <a:r>
              <a:rPr dirty="0" sz="2200" spc="-10"/>
              <a:t>económico).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/>
              <a:t>IMAGEN=</a:t>
            </a:r>
            <a:r>
              <a:rPr dirty="0" sz="2200" spc="10"/>
              <a:t> </a:t>
            </a:r>
            <a:r>
              <a:rPr dirty="0" sz="2200"/>
              <a:t>figura</a:t>
            </a:r>
            <a:r>
              <a:rPr dirty="0" sz="2200" spc="-50"/>
              <a:t> </a:t>
            </a:r>
            <a:r>
              <a:rPr dirty="0" sz="2200"/>
              <a:t>o</a:t>
            </a:r>
            <a:r>
              <a:rPr dirty="0" sz="2200" spc="-35"/>
              <a:t> </a:t>
            </a:r>
            <a:r>
              <a:rPr dirty="0" sz="2200"/>
              <a:t>representación</a:t>
            </a:r>
            <a:r>
              <a:rPr dirty="0" sz="2200" spc="-65"/>
              <a:t> </a:t>
            </a:r>
            <a:r>
              <a:rPr dirty="0" sz="2200"/>
              <a:t>de</a:t>
            </a:r>
            <a:r>
              <a:rPr dirty="0" sz="2200" spc="-25"/>
              <a:t> </a:t>
            </a:r>
            <a:r>
              <a:rPr dirty="0" sz="2200"/>
              <a:t>una</a:t>
            </a:r>
            <a:r>
              <a:rPr dirty="0" sz="2200" spc="-35"/>
              <a:t> </a:t>
            </a:r>
            <a:r>
              <a:rPr dirty="0" sz="2200" spc="-10"/>
              <a:t>persona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780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1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/>
              <a:t>Derecho</a:t>
            </a:r>
            <a:r>
              <a:rPr dirty="0" sz="1900" spc="-50"/>
              <a:t> </a:t>
            </a:r>
            <a:r>
              <a:rPr dirty="0" sz="1900"/>
              <a:t>personal</a:t>
            </a:r>
            <a:r>
              <a:rPr dirty="0" sz="1900" spc="-45"/>
              <a:t> </a:t>
            </a:r>
            <a:r>
              <a:rPr dirty="0" sz="1900"/>
              <a:t>(</a:t>
            </a:r>
            <a:r>
              <a:rPr dirty="0" sz="1900" i="1">
                <a:latin typeface="Century Gothic"/>
                <a:cs typeface="Century Gothic"/>
              </a:rPr>
              <a:t>personal</a:t>
            </a:r>
            <a:r>
              <a:rPr dirty="0" sz="1900" spc="-25" i="1">
                <a:latin typeface="Century Gothic"/>
                <a:cs typeface="Century Gothic"/>
              </a:rPr>
              <a:t> </a:t>
            </a:r>
            <a:r>
              <a:rPr dirty="0" sz="1900" spc="-10" i="1">
                <a:latin typeface="Century Gothic"/>
                <a:cs typeface="Century Gothic"/>
              </a:rPr>
              <a:t>right)</a:t>
            </a:r>
            <a:endParaRPr sz="19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65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2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/>
              <a:t>Derecho</a:t>
            </a:r>
            <a:r>
              <a:rPr dirty="0" sz="1900" spc="-40"/>
              <a:t> </a:t>
            </a:r>
            <a:r>
              <a:rPr dirty="0" sz="1900"/>
              <a:t>patrimonial</a:t>
            </a:r>
            <a:r>
              <a:rPr dirty="0" sz="1900" spc="-60"/>
              <a:t> </a:t>
            </a:r>
            <a:r>
              <a:rPr dirty="0" sz="1900"/>
              <a:t>=</a:t>
            </a:r>
            <a:r>
              <a:rPr dirty="0" sz="1900" spc="-50"/>
              <a:t> </a:t>
            </a:r>
            <a:r>
              <a:rPr dirty="0" sz="1900"/>
              <a:t>explotación</a:t>
            </a:r>
            <a:r>
              <a:rPr dirty="0" sz="1900" spc="-35"/>
              <a:t> </a:t>
            </a:r>
            <a:r>
              <a:rPr dirty="0" sz="1900"/>
              <a:t>de</a:t>
            </a:r>
            <a:r>
              <a:rPr dirty="0" sz="1900" spc="-40"/>
              <a:t> </a:t>
            </a:r>
            <a:r>
              <a:rPr dirty="0" sz="1900"/>
              <a:t>la</a:t>
            </a:r>
            <a:r>
              <a:rPr dirty="0" sz="1900" spc="-55"/>
              <a:t> </a:t>
            </a:r>
            <a:r>
              <a:rPr dirty="0" sz="1900"/>
              <a:t>imagen</a:t>
            </a:r>
            <a:r>
              <a:rPr dirty="0" sz="1900" spc="-45"/>
              <a:t> </a:t>
            </a:r>
            <a:r>
              <a:rPr dirty="0" sz="1900"/>
              <a:t>(</a:t>
            </a:r>
            <a:r>
              <a:rPr dirty="0" sz="1900" i="1">
                <a:latin typeface="Century Gothic"/>
                <a:cs typeface="Century Gothic"/>
              </a:rPr>
              <a:t>property</a:t>
            </a:r>
            <a:r>
              <a:rPr dirty="0" sz="1900" spc="-25" i="1">
                <a:latin typeface="Century Gothic"/>
                <a:cs typeface="Century Gothic"/>
              </a:rPr>
              <a:t> </a:t>
            </a:r>
            <a:r>
              <a:rPr dirty="0" sz="1900" spc="-10" i="1">
                <a:latin typeface="Century Gothic"/>
                <a:cs typeface="Century Gothic"/>
              </a:rPr>
              <a:t>right</a:t>
            </a:r>
            <a:r>
              <a:rPr dirty="0" sz="1900" spc="-10"/>
              <a:t>)</a:t>
            </a:r>
            <a:endParaRPr sz="1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37728" y="829920"/>
            <a:ext cx="262890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10"/>
              <a:t>REGULACIÓN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602739" y="2014240"/>
            <a:ext cx="8987155" cy="36937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355600" marR="5080" indent="-343535">
              <a:lnSpc>
                <a:spcPct val="100000"/>
              </a:lnSpc>
              <a:spcBef>
                <a:spcPts val="95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Tratamiento</a:t>
            </a:r>
            <a:r>
              <a:rPr dirty="0" sz="28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legal</a:t>
            </a:r>
            <a:r>
              <a:rPr dirty="0" sz="28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unitario</a:t>
            </a:r>
            <a:r>
              <a:rPr dirty="0" sz="28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8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honor,</a:t>
            </a:r>
            <a:r>
              <a:rPr dirty="0" sz="28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8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intimidad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imagen:</a:t>
            </a:r>
            <a:endParaRPr sz="2800">
              <a:latin typeface="Century Gothic"/>
              <a:cs typeface="Century Gothic"/>
            </a:endParaRPr>
          </a:p>
          <a:p>
            <a:pPr algn="just" marL="755015" marR="6985" indent="-285750">
              <a:lnSpc>
                <a:spcPct val="100000"/>
              </a:lnSpc>
              <a:spcBef>
                <a:spcPts val="1005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Delimitación</a:t>
            </a:r>
            <a:r>
              <a:rPr dirty="0" sz="28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positiva:</a:t>
            </a:r>
            <a:r>
              <a:rPr dirty="0" sz="28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actos</a:t>
            </a:r>
            <a:r>
              <a:rPr dirty="0" sz="28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8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8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consideran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intromisiones</a:t>
            </a:r>
            <a:r>
              <a:rPr dirty="0" sz="2800" spc="4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ilegítimas</a:t>
            </a:r>
            <a:r>
              <a:rPr dirty="0" sz="2800" spc="4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800" spc="4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7).</a:t>
            </a:r>
            <a:r>
              <a:rPr dirty="0" sz="2800" spc="4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8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es</a:t>
            </a:r>
            <a:r>
              <a:rPr dirty="0" sz="2800" spc="4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800" spc="4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lista exhaustiva</a:t>
            </a:r>
            <a:endParaRPr sz="2800">
              <a:latin typeface="Century Gothic"/>
              <a:cs typeface="Century Gothic"/>
            </a:endParaRPr>
          </a:p>
          <a:p>
            <a:pPr algn="just" marL="755650" marR="5080" indent="-286385">
              <a:lnSpc>
                <a:spcPct val="100000"/>
              </a:lnSpc>
              <a:spcBef>
                <a:spcPts val="1000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Delimitación</a:t>
            </a:r>
            <a:r>
              <a:rPr dirty="0" sz="28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negativa:</a:t>
            </a:r>
            <a:r>
              <a:rPr dirty="0" sz="28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actos</a:t>
            </a:r>
            <a:r>
              <a:rPr dirty="0" sz="28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8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dejan</a:t>
            </a:r>
            <a:r>
              <a:rPr dirty="0" sz="2800" spc="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ser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considerados</a:t>
            </a:r>
            <a:r>
              <a:rPr dirty="0" sz="2800" spc="5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intromisiones</a:t>
            </a:r>
            <a:r>
              <a:rPr dirty="0" sz="2800" spc="5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ilegítimas</a:t>
            </a:r>
            <a:r>
              <a:rPr dirty="0" sz="2800" spc="5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(arts.</a:t>
            </a:r>
            <a:r>
              <a:rPr dirty="0" sz="2800" spc="5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2</a:t>
            </a:r>
            <a:r>
              <a:rPr dirty="0" sz="2800" spc="5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8)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4192" y="143557"/>
            <a:ext cx="585787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INTROMISIONES</a:t>
            </a:r>
            <a:r>
              <a:rPr dirty="0" spc="-90"/>
              <a:t> </a:t>
            </a:r>
            <a:r>
              <a:rPr dirty="0"/>
              <a:t>ILEGÍTIMAS</a:t>
            </a:r>
            <a:r>
              <a:rPr dirty="0" spc="-85"/>
              <a:t> </a:t>
            </a:r>
            <a:r>
              <a:rPr dirty="0"/>
              <a:t>(art.</a:t>
            </a:r>
            <a:r>
              <a:rPr dirty="0" spc="-125"/>
              <a:t> </a:t>
            </a:r>
            <a:r>
              <a:rPr dirty="0" spc="-25"/>
              <a:t>7)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710245" y="1817263"/>
            <a:ext cx="8772525" cy="4025900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80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Vulneración</a:t>
            </a:r>
            <a:r>
              <a:rPr dirty="0" sz="24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honor</a:t>
            </a:r>
            <a:endParaRPr sz="2400">
              <a:latin typeface="Century Gothic"/>
              <a:cs typeface="Century Gothic"/>
            </a:endParaRPr>
          </a:p>
          <a:p>
            <a:pPr algn="just" marL="756285" marR="5080" indent="-287020">
              <a:lnSpc>
                <a:spcPts val="2590"/>
              </a:lnSpc>
              <a:spcBef>
                <a:spcPts val="104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3.</a:t>
            </a:r>
            <a:r>
              <a:rPr dirty="0" sz="2400" spc="22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229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divulgación</a:t>
            </a:r>
            <a:r>
              <a:rPr dirty="0" sz="2400" spc="229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22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hechos</a:t>
            </a:r>
            <a:r>
              <a:rPr dirty="0" sz="2400" spc="229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relativos</a:t>
            </a:r>
            <a:r>
              <a:rPr dirty="0" sz="2400" spc="229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400" spc="229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23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20" i="1">
                <a:solidFill>
                  <a:srgbClr val="404040"/>
                </a:solidFill>
                <a:latin typeface="Century Gothic"/>
                <a:cs typeface="Century Gothic"/>
              </a:rPr>
              <a:t>vida</a:t>
            </a:r>
            <a:r>
              <a:rPr dirty="0" sz="2400" spc="-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privada</a:t>
            </a:r>
            <a:r>
              <a:rPr dirty="0" sz="2400" spc="3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3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400" spc="3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persona</a:t>
            </a:r>
            <a:r>
              <a:rPr dirty="0" sz="2400" spc="3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400" spc="3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familia</a:t>
            </a:r>
            <a:r>
              <a:rPr dirty="0" sz="2400" spc="3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400" spc="3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afecten</a:t>
            </a:r>
            <a:r>
              <a:rPr dirty="0" sz="2400" spc="3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400" spc="3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 i="1">
                <a:solidFill>
                  <a:srgbClr val="404040"/>
                </a:solidFill>
                <a:latin typeface="Century Gothic"/>
                <a:cs typeface="Century Gothic"/>
              </a:rPr>
              <a:t>su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reputación</a:t>
            </a:r>
            <a:r>
              <a:rPr dirty="0" sz="2400" spc="1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1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buen</a:t>
            </a:r>
            <a:r>
              <a:rPr dirty="0" sz="2400" spc="1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nombre,</a:t>
            </a:r>
            <a:r>
              <a:rPr dirty="0" sz="2400" spc="1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así</a:t>
            </a:r>
            <a:r>
              <a:rPr dirty="0" sz="2400" spc="10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2400" spc="1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1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revelación</a:t>
            </a:r>
            <a:r>
              <a:rPr dirty="0" sz="2400" spc="1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50" i="1">
                <a:solidFill>
                  <a:srgbClr val="404040"/>
                </a:solidFill>
                <a:latin typeface="Century Gothic"/>
                <a:cs typeface="Century Gothic"/>
              </a:rPr>
              <a:t>o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publicación</a:t>
            </a:r>
            <a:r>
              <a:rPr dirty="0" sz="2400" spc="6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6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contenido</a:t>
            </a:r>
            <a:r>
              <a:rPr dirty="0" sz="2400" spc="6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7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cartas,</a:t>
            </a:r>
            <a:r>
              <a:rPr dirty="0" sz="2400" spc="6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memorias</a:t>
            </a:r>
            <a:r>
              <a:rPr dirty="0" sz="2400" spc="6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50" i="1">
                <a:solidFill>
                  <a:srgbClr val="404040"/>
                </a:solidFill>
                <a:latin typeface="Century Gothic"/>
                <a:cs typeface="Century Gothic"/>
              </a:rPr>
              <a:t>u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otros</a:t>
            </a:r>
            <a:r>
              <a:rPr dirty="0" sz="2400" spc="-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escritos</a:t>
            </a:r>
            <a:r>
              <a:rPr dirty="0" sz="2400" spc="-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personales</a:t>
            </a:r>
            <a:r>
              <a:rPr dirty="0" sz="2400" spc="-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carácter</a:t>
            </a:r>
            <a:r>
              <a:rPr dirty="0" sz="2400" spc="-9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 i="1">
                <a:solidFill>
                  <a:srgbClr val="404040"/>
                </a:solidFill>
                <a:latin typeface="Century Gothic"/>
                <a:cs typeface="Century Gothic"/>
              </a:rPr>
              <a:t>íntimo.</a:t>
            </a:r>
            <a:endParaRPr sz="2400">
              <a:latin typeface="Century Gothic"/>
              <a:cs typeface="Century Gothic"/>
            </a:endParaRPr>
          </a:p>
          <a:p>
            <a:pPr algn="just" marL="756285" marR="5080" indent="-287020">
              <a:lnSpc>
                <a:spcPts val="2590"/>
              </a:lnSpc>
              <a:spcBef>
                <a:spcPts val="100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7.</a:t>
            </a:r>
            <a:r>
              <a:rPr dirty="0" sz="2400" spc="509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5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imputación</a:t>
            </a:r>
            <a:r>
              <a:rPr dirty="0" sz="2400" spc="5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5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hechos</a:t>
            </a:r>
            <a:r>
              <a:rPr dirty="0" sz="2400" spc="5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400" spc="5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5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manifestación</a:t>
            </a:r>
            <a:r>
              <a:rPr dirty="0" sz="2400" spc="5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juicios</a:t>
            </a:r>
            <a:r>
              <a:rPr dirty="0" sz="2400" spc="4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4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valor</a:t>
            </a:r>
            <a:r>
              <a:rPr dirty="0" sz="2400" spc="4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400" spc="459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través</a:t>
            </a:r>
            <a:r>
              <a:rPr dirty="0" sz="2400" spc="459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4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acciones</a:t>
            </a:r>
            <a:r>
              <a:rPr dirty="0" sz="2400" spc="459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400" spc="459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 i="1">
                <a:solidFill>
                  <a:srgbClr val="404040"/>
                </a:solidFill>
                <a:latin typeface="Century Gothic"/>
                <a:cs typeface="Century Gothic"/>
              </a:rPr>
              <a:t>expresiones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400" spc="1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cualquier</a:t>
            </a:r>
            <a:r>
              <a:rPr dirty="0" sz="2400" spc="1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modo</a:t>
            </a:r>
            <a:r>
              <a:rPr dirty="0" sz="2400" spc="1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lesionen</a:t>
            </a:r>
            <a:r>
              <a:rPr dirty="0" sz="2400" spc="1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1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dignidad</a:t>
            </a:r>
            <a:r>
              <a:rPr dirty="0" sz="2400" spc="1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0" i="1">
                <a:solidFill>
                  <a:srgbClr val="404040"/>
                </a:solidFill>
                <a:latin typeface="Century Gothic"/>
                <a:cs typeface="Century Gothic"/>
              </a:rPr>
              <a:t>otra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persona,</a:t>
            </a:r>
            <a:r>
              <a:rPr dirty="0" sz="2400" spc="40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menoscabando</a:t>
            </a:r>
            <a:r>
              <a:rPr dirty="0" sz="2400" spc="40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2400" spc="40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fama</a:t>
            </a:r>
            <a:r>
              <a:rPr dirty="0" sz="2400" spc="40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400" spc="40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10" i="1">
                <a:solidFill>
                  <a:srgbClr val="404040"/>
                </a:solidFill>
                <a:latin typeface="Century Gothic"/>
                <a:cs typeface="Century Gothic"/>
              </a:rPr>
              <a:t>atentando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contra</a:t>
            </a:r>
            <a:r>
              <a:rPr dirty="0" sz="2400" spc="-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2400" spc="-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propia</a:t>
            </a:r>
            <a:r>
              <a:rPr dirty="0" sz="24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 i="1">
                <a:solidFill>
                  <a:srgbClr val="404040"/>
                </a:solidFill>
                <a:latin typeface="Century Gothic"/>
                <a:cs typeface="Century Gothic"/>
              </a:rPr>
              <a:t>estimación.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5173" y="361106"/>
            <a:ext cx="7764780" cy="787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400300" marR="5080" indent="-2388235">
              <a:lnSpc>
                <a:spcPct val="100000"/>
              </a:lnSpc>
              <a:spcBef>
                <a:spcPts val="95"/>
              </a:spcBef>
            </a:pPr>
            <a:r>
              <a:rPr dirty="0" sz="2500" spc="-10"/>
              <a:t>INTROMISIONES</a:t>
            </a:r>
            <a:r>
              <a:rPr dirty="0" sz="2500" spc="-65"/>
              <a:t> </a:t>
            </a:r>
            <a:r>
              <a:rPr dirty="0" sz="2500"/>
              <a:t>ILEGÍTIMAS</a:t>
            </a:r>
            <a:r>
              <a:rPr dirty="0" sz="2500" spc="-85"/>
              <a:t> </a:t>
            </a:r>
            <a:r>
              <a:rPr dirty="0" sz="2500"/>
              <a:t>(art.</a:t>
            </a:r>
            <a:r>
              <a:rPr dirty="0" sz="2500" spc="-85"/>
              <a:t> </a:t>
            </a:r>
            <a:r>
              <a:rPr dirty="0" sz="2500"/>
              <a:t>7)</a:t>
            </a:r>
            <a:r>
              <a:rPr dirty="0" sz="2500" spc="-95"/>
              <a:t> </a:t>
            </a:r>
            <a:r>
              <a:rPr dirty="0" sz="2500"/>
              <a:t>Vulneración</a:t>
            </a:r>
            <a:r>
              <a:rPr dirty="0" sz="2500" spc="-90"/>
              <a:t> </a:t>
            </a:r>
            <a:r>
              <a:rPr dirty="0" sz="2500" spc="-25"/>
              <a:t>del </a:t>
            </a:r>
            <a:r>
              <a:rPr dirty="0" sz="2500"/>
              <a:t>honor:</a:t>
            </a:r>
            <a:r>
              <a:rPr dirty="0" sz="2500" spc="-80"/>
              <a:t> </a:t>
            </a:r>
            <a:r>
              <a:rPr dirty="0" sz="2500" spc="-10"/>
              <a:t>condiciones</a:t>
            </a:r>
            <a:endParaRPr sz="2500"/>
          </a:p>
        </p:txBody>
      </p:sp>
      <p:sp>
        <p:nvSpPr>
          <p:cNvPr id="3" name="object 3" descr=""/>
          <p:cNvSpPr txBox="1"/>
          <p:nvPr/>
        </p:nvSpPr>
        <p:spPr>
          <a:xfrm>
            <a:off x="1602739" y="1743123"/>
            <a:ext cx="8891270" cy="4234815"/>
          </a:xfrm>
          <a:prstGeom prst="rect">
            <a:avLst/>
          </a:prstGeom>
        </p:spPr>
        <p:txBody>
          <a:bodyPr wrap="square" lIns="0" tIns="1073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5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Difusión=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publicación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6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Descripción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unos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hechos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≠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opinión</a:t>
            </a:r>
            <a:endParaRPr sz="2200">
              <a:latin typeface="Century Gothic"/>
              <a:cs typeface="Century Gothic"/>
            </a:endParaRPr>
          </a:p>
          <a:p>
            <a:pPr marL="354965" marR="775335" indent="-342900">
              <a:lnSpc>
                <a:spcPts val="2380"/>
              </a:lnSpc>
              <a:spcBef>
                <a:spcPts val="1030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Hechos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relativos</a:t>
            </a:r>
            <a:r>
              <a:rPr dirty="0" sz="22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SOLO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personas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(físicas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jurídicas)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o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grupos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personas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determinados.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Afecta</a:t>
            </a:r>
            <a:r>
              <a:rPr dirty="0" sz="2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estimación</a:t>
            </a:r>
            <a:r>
              <a:rPr dirty="0" sz="22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pública</a:t>
            </a:r>
            <a:endParaRPr sz="2200">
              <a:latin typeface="Century Gothic"/>
              <a:cs typeface="Century Gothic"/>
            </a:endParaRPr>
          </a:p>
          <a:p>
            <a:pPr marL="354965" marR="5080" indent="-342900">
              <a:lnSpc>
                <a:spcPts val="2380"/>
              </a:lnSpc>
              <a:spcBef>
                <a:spcPts val="1040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Falsedad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hechos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hechos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verdaderos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afecten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intimidad</a:t>
            </a:r>
            <a:r>
              <a:rPr dirty="0" sz="22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publicar</a:t>
            </a:r>
            <a:r>
              <a:rPr dirty="0" sz="2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cartas</a:t>
            </a:r>
            <a:r>
              <a:rPr dirty="0" sz="2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privadas)</a:t>
            </a:r>
            <a:r>
              <a:rPr dirty="0" sz="2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2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puedan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resultar ofensivos</a:t>
            </a:r>
            <a:endParaRPr sz="2200">
              <a:latin typeface="Century Gothic"/>
              <a:cs typeface="Century Gothic"/>
            </a:endParaRPr>
          </a:p>
          <a:p>
            <a:pPr marL="354965" marR="238760" indent="-342900">
              <a:lnSpc>
                <a:spcPts val="2380"/>
              </a:lnSpc>
              <a:spcBef>
                <a:spcPts val="985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6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Publicidad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distorsiona</a:t>
            </a:r>
            <a:r>
              <a:rPr dirty="0" sz="2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imagen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persona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ante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el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público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6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Falta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consentimiento</a:t>
            </a:r>
            <a:r>
              <a:rPr dirty="0" sz="2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afectado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9360" rIns="0" bIns="0" rtlCol="0" vert="horz">
            <a:spAutoFit/>
          </a:bodyPr>
          <a:lstStyle/>
          <a:p>
            <a:pPr marL="494665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Intromisiones</a:t>
            </a:r>
            <a:r>
              <a:rPr dirty="0" sz="3200" spc="-60"/>
              <a:t> </a:t>
            </a:r>
            <a:r>
              <a:rPr dirty="0" sz="3200"/>
              <a:t>ilegítimas</a:t>
            </a:r>
            <a:r>
              <a:rPr dirty="0" sz="3200" spc="-90"/>
              <a:t> </a:t>
            </a:r>
            <a:r>
              <a:rPr dirty="0" sz="3200"/>
              <a:t>(art.</a:t>
            </a:r>
            <a:r>
              <a:rPr dirty="0" sz="3200" spc="-70"/>
              <a:t> </a:t>
            </a:r>
            <a:r>
              <a:rPr dirty="0" sz="3200" spc="-25"/>
              <a:t>7)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710244" y="1321195"/>
            <a:ext cx="8771890" cy="4547870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83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75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Vulneración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intimidad:</a:t>
            </a:r>
            <a:endParaRPr sz="1800">
              <a:latin typeface="Century Gothic"/>
              <a:cs typeface="Century Gothic"/>
            </a:endParaRPr>
          </a:p>
          <a:p>
            <a:pPr algn="just" marL="354330" marR="5715" indent="-342265">
              <a:lnSpc>
                <a:spcPts val="2050"/>
              </a:lnSpc>
              <a:spcBef>
                <a:spcPts val="1019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48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“1.</a:t>
            </a:r>
            <a:r>
              <a:rPr dirty="0" sz="1900" spc="1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900" spc="1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emplazamiento</a:t>
            </a:r>
            <a:r>
              <a:rPr dirty="0" sz="1900" spc="1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900" spc="1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cualquier</a:t>
            </a:r>
            <a:r>
              <a:rPr dirty="0" sz="1900" spc="1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lugar</a:t>
            </a:r>
            <a:r>
              <a:rPr dirty="0" sz="1900" spc="1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1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aparatos</a:t>
            </a:r>
            <a:r>
              <a:rPr dirty="0" sz="1900" spc="1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1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escucha,</a:t>
            </a:r>
            <a:r>
              <a:rPr dirty="0" sz="1900" spc="19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filmación,</a:t>
            </a:r>
            <a:r>
              <a:rPr dirty="0" sz="1900" spc="1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dispositivos</a:t>
            </a:r>
            <a:r>
              <a:rPr dirty="0" sz="1900" spc="9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ópticos</a:t>
            </a:r>
            <a:r>
              <a:rPr dirty="0" sz="1900" spc="9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900" spc="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1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cualquier</a:t>
            </a:r>
            <a:r>
              <a:rPr dirty="0" sz="1900" spc="9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otro</a:t>
            </a:r>
            <a:r>
              <a:rPr dirty="0" sz="1900" spc="1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medio</a:t>
            </a:r>
            <a:r>
              <a:rPr dirty="0" sz="1900" spc="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apto</a:t>
            </a:r>
            <a:r>
              <a:rPr dirty="0" sz="1900" spc="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0" i="1">
                <a:solidFill>
                  <a:srgbClr val="404040"/>
                </a:solidFill>
                <a:latin typeface="Century Gothic"/>
                <a:cs typeface="Century Gothic"/>
              </a:rPr>
              <a:t>para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grabar</a:t>
            </a:r>
            <a:r>
              <a:rPr dirty="0" sz="19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9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reproducir</a:t>
            </a:r>
            <a:r>
              <a:rPr dirty="0" sz="1900" spc="-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-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vida</a:t>
            </a:r>
            <a:r>
              <a:rPr dirty="0" sz="1900" spc="-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íntima</a:t>
            </a:r>
            <a:r>
              <a:rPr dirty="0" sz="1900" spc="-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900" spc="-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 i="1">
                <a:solidFill>
                  <a:srgbClr val="404040"/>
                </a:solidFill>
                <a:latin typeface="Century Gothic"/>
                <a:cs typeface="Century Gothic"/>
              </a:rPr>
              <a:t>personas.</a:t>
            </a:r>
            <a:endParaRPr sz="1900">
              <a:latin typeface="Century Gothic"/>
              <a:cs typeface="Century Gothic"/>
            </a:endParaRPr>
          </a:p>
          <a:p>
            <a:pPr algn="just" marL="355600" marR="5080" indent="-343535">
              <a:lnSpc>
                <a:spcPts val="2050"/>
              </a:lnSpc>
              <a:spcBef>
                <a:spcPts val="1015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49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2.</a:t>
            </a:r>
            <a:r>
              <a:rPr dirty="0" sz="1900" spc="434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4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utilización</a:t>
            </a:r>
            <a:r>
              <a:rPr dirty="0" sz="1900" spc="4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4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aparatos</a:t>
            </a:r>
            <a:r>
              <a:rPr dirty="0" sz="1900" spc="4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4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escucha,</a:t>
            </a:r>
            <a:r>
              <a:rPr dirty="0" sz="1900" spc="4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dispositivos</a:t>
            </a:r>
            <a:r>
              <a:rPr dirty="0" sz="1900" spc="4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ópticos,</a:t>
            </a:r>
            <a:r>
              <a:rPr dirty="0" sz="1900" spc="4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900" spc="434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cualquier</a:t>
            </a:r>
            <a:r>
              <a:rPr dirty="0" sz="1900" spc="3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otro</a:t>
            </a:r>
            <a:r>
              <a:rPr dirty="0" sz="1900" spc="3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medio</a:t>
            </a:r>
            <a:r>
              <a:rPr dirty="0" sz="1900" spc="3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1900" spc="3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900" spc="3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conocimiento</a:t>
            </a:r>
            <a:r>
              <a:rPr dirty="0" sz="1900" spc="3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3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3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vida</a:t>
            </a:r>
            <a:r>
              <a:rPr dirty="0" sz="1900" spc="3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íntima</a:t>
            </a:r>
            <a:r>
              <a:rPr dirty="0" sz="1900" spc="3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3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 i="1">
                <a:solidFill>
                  <a:srgbClr val="404040"/>
                </a:solidFill>
                <a:latin typeface="Century Gothic"/>
                <a:cs typeface="Century Gothic"/>
              </a:rPr>
              <a:t>las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personas</a:t>
            </a:r>
            <a:r>
              <a:rPr dirty="0" sz="1900" spc="1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900" spc="1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1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manifestaciones</a:t>
            </a:r>
            <a:r>
              <a:rPr dirty="0" sz="1900" spc="1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900" spc="1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cartas</a:t>
            </a:r>
            <a:r>
              <a:rPr dirty="0" sz="1900" spc="1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privadas</a:t>
            </a:r>
            <a:r>
              <a:rPr dirty="0" sz="1900" spc="1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1900" spc="1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destinadas</a:t>
            </a:r>
            <a:r>
              <a:rPr dirty="0" sz="1900" spc="1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spc="-50" i="1">
                <a:solidFill>
                  <a:srgbClr val="404040"/>
                </a:solidFill>
                <a:latin typeface="Century Gothic"/>
                <a:cs typeface="Century Gothic"/>
              </a:rPr>
              <a:t>a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quien</a:t>
            </a:r>
            <a:r>
              <a:rPr dirty="0" sz="1900" spc="4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haga</a:t>
            </a:r>
            <a:r>
              <a:rPr dirty="0" sz="1900" spc="409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uso</a:t>
            </a:r>
            <a:r>
              <a:rPr dirty="0" sz="1900" spc="40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4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tales</a:t>
            </a:r>
            <a:r>
              <a:rPr dirty="0" sz="1900" spc="39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medios,</a:t>
            </a:r>
            <a:r>
              <a:rPr dirty="0" sz="1900" spc="4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así</a:t>
            </a:r>
            <a:r>
              <a:rPr dirty="0" sz="1900" spc="39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1900" spc="40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900" spc="4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grabación,</a:t>
            </a:r>
            <a:r>
              <a:rPr dirty="0" sz="1900" spc="4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registro</a:t>
            </a:r>
            <a:r>
              <a:rPr dirty="0" sz="1900" spc="4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50" i="1">
                <a:solidFill>
                  <a:srgbClr val="404040"/>
                </a:solidFill>
                <a:latin typeface="Century Gothic"/>
                <a:cs typeface="Century Gothic"/>
              </a:rPr>
              <a:t>o </a:t>
            </a:r>
            <a:r>
              <a:rPr dirty="0" sz="1900" spc="-10" i="1">
                <a:solidFill>
                  <a:srgbClr val="404040"/>
                </a:solidFill>
                <a:latin typeface="Century Gothic"/>
                <a:cs typeface="Century Gothic"/>
              </a:rPr>
              <a:t>reproducción.</a:t>
            </a:r>
            <a:endParaRPr sz="1900">
              <a:latin typeface="Century Gothic"/>
              <a:cs typeface="Century Gothic"/>
            </a:endParaRPr>
          </a:p>
          <a:p>
            <a:pPr algn="just" marL="353695" marR="7620" indent="-341630">
              <a:lnSpc>
                <a:spcPts val="2050"/>
              </a:lnSpc>
              <a:spcBef>
                <a:spcPts val="1005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4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3.</a:t>
            </a:r>
            <a:r>
              <a:rPr dirty="0" sz="1900" spc="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divulgación</a:t>
            </a:r>
            <a:r>
              <a:rPr dirty="0" sz="1900" spc="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hechos</a:t>
            </a:r>
            <a:r>
              <a:rPr dirty="0" sz="1900" spc="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relativos</a:t>
            </a:r>
            <a:r>
              <a:rPr dirty="0" sz="1900" spc="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900" spc="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vida</a:t>
            </a:r>
            <a:r>
              <a:rPr dirty="0" sz="1900" spc="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privada</a:t>
            </a:r>
            <a:r>
              <a:rPr dirty="0" sz="1900" spc="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1900" spc="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 i="1">
                <a:solidFill>
                  <a:srgbClr val="404040"/>
                </a:solidFill>
                <a:latin typeface="Century Gothic"/>
                <a:cs typeface="Century Gothic"/>
              </a:rPr>
              <a:t>persona</a:t>
            </a:r>
            <a:r>
              <a:rPr dirty="0" sz="1900" spc="-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900" spc="3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familia</a:t>
            </a:r>
            <a:r>
              <a:rPr dirty="0" sz="1900" spc="3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900" spc="3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afecten</a:t>
            </a:r>
            <a:r>
              <a:rPr dirty="0" sz="1900" spc="3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900" spc="3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900" spc="3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reputación</a:t>
            </a:r>
            <a:r>
              <a:rPr dirty="0" sz="1900" spc="3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900" spc="3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buen</a:t>
            </a:r>
            <a:r>
              <a:rPr dirty="0" sz="1900" spc="3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nombre,</a:t>
            </a:r>
            <a:r>
              <a:rPr dirty="0" sz="1900" spc="3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así</a:t>
            </a:r>
            <a:r>
              <a:rPr dirty="0" sz="1900" spc="3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1900" spc="3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 i="1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revelación</a:t>
            </a:r>
            <a:r>
              <a:rPr dirty="0" sz="1900" spc="3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900" spc="3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publicación</a:t>
            </a:r>
            <a:r>
              <a:rPr dirty="0" sz="1900" spc="3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900" spc="3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contenido</a:t>
            </a:r>
            <a:r>
              <a:rPr dirty="0" sz="1900" spc="3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3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cartas,</a:t>
            </a:r>
            <a:r>
              <a:rPr dirty="0" sz="1900" spc="3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memorias</a:t>
            </a:r>
            <a:r>
              <a:rPr dirty="0" sz="1900" spc="3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u</a:t>
            </a:r>
            <a:r>
              <a:rPr dirty="0" sz="1900" spc="3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 i="1">
                <a:solidFill>
                  <a:srgbClr val="404040"/>
                </a:solidFill>
                <a:latin typeface="Century Gothic"/>
                <a:cs typeface="Century Gothic"/>
              </a:rPr>
              <a:t>otros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escritos</a:t>
            </a:r>
            <a:r>
              <a:rPr dirty="0" sz="1900" spc="-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personales</a:t>
            </a:r>
            <a:r>
              <a:rPr dirty="0" sz="1900" spc="-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carácter</a:t>
            </a:r>
            <a:r>
              <a:rPr dirty="0" sz="1900" spc="-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 i="1">
                <a:solidFill>
                  <a:srgbClr val="404040"/>
                </a:solidFill>
                <a:latin typeface="Century Gothic"/>
                <a:cs typeface="Century Gothic"/>
              </a:rPr>
              <a:t>íntimo.</a:t>
            </a:r>
            <a:endParaRPr sz="1900">
              <a:latin typeface="Century Gothic"/>
              <a:cs typeface="Century Gothic"/>
            </a:endParaRPr>
          </a:p>
          <a:p>
            <a:pPr algn="just" marL="354330" marR="7620" indent="-342265">
              <a:lnSpc>
                <a:spcPts val="2050"/>
              </a:lnSpc>
              <a:spcBef>
                <a:spcPts val="1005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459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4.</a:t>
            </a:r>
            <a:r>
              <a:rPr dirty="0" sz="1900" spc="-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La revelación</a:t>
            </a:r>
            <a:r>
              <a:rPr dirty="0" sz="1900" spc="-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 datos</a:t>
            </a:r>
            <a:r>
              <a:rPr dirty="0" sz="1900" spc="-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privados</a:t>
            </a:r>
            <a:r>
              <a:rPr dirty="0" sz="1900" spc="-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 una persona</a:t>
            </a:r>
            <a:r>
              <a:rPr dirty="0" sz="1900" spc="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900" spc="-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familia </a:t>
            </a:r>
            <a:r>
              <a:rPr dirty="0" sz="1900" spc="-10" i="1">
                <a:solidFill>
                  <a:srgbClr val="404040"/>
                </a:solidFill>
                <a:latin typeface="Century Gothic"/>
                <a:cs typeface="Century Gothic"/>
              </a:rPr>
              <a:t>conocidos</a:t>
            </a:r>
            <a:r>
              <a:rPr dirty="0" sz="1900" spc="-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900" spc="-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través</a:t>
            </a:r>
            <a:r>
              <a:rPr dirty="0" sz="1900" spc="-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-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actividad</a:t>
            </a:r>
            <a:r>
              <a:rPr dirty="0" sz="1900" spc="-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profesional</a:t>
            </a:r>
            <a:r>
              <a:rPr dirty="0" sz="1900" spc="-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u</a:t>
            </a:r>
            <a:r>
              <a:rPr dirty="0" sz="1900" spc="-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oficial</a:t>
            </a:r>
            <a:r>
              <a:rPr dirty="0" sz="19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quien</a:t>
            </a:r>
            <a:r>
              <a:rPr dirty="0" sz="19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9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 i="1">
                <a:solidFill>
                  <a:srgbClr val="404040"/>
                </a:solidFill>
                <a:latin typeface="Century Gothic"/>
                <a:cs typeface="Century Gothic"/>
              </a:rPr>
              <a:t>revela.</a:t>
            </a:r>
            <a:endParaRPr sz="1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8826" rIns="0" bIns="0" rtlCol="0" vert="horz">
            <a:spAutoFit/>
          </a:bodyPr>
          <a:lstStyle/>
          <a:p>
            <a:pPr marL="494665">
              <a:lnSpc>
                <a:spcPct val="100000"/>
              </a:lnSpc>
              <a:spcBef>
                <a:spcPts val="100"/>
              </a:spcBef>
            </a:pPr>
            <a:r>
              <a:rPr dirty="0" sz="3600" b="0">
                <a:latin typeface="Century Gothic"/>
                <a:cs typeface="Century Gothic"/>
              </a:rPr>
              <a:t>La</a:t>
            </a:r>
            <a:r>
              <a:rPr dirty="0" sz="3600" spc="-45" b="0">
                <a:latin typeface="Century Gothic"/>
                <a:cs typeface="Century Gothic"/>
              </a:rPr>
              <a:t> </a:t>
            </a:r>
            <a:r>
              <a:rPr dirty="0" sz="3600" b="0">
                <a:latin typeface="Century Gothic"/>
                <a:cs typeface="Century Gothic"/>
              </a:rPr>
              <a:t>ética</a:t>
            </a:r>
            <a:r>
              <a:rPr dirty="0" sz="3600" spc="-30" b="0">
                <a:latin typeface="Century Gothic"/>
                <a:cs typeface="Century Gothic"/>
              </a:rPr>
              <a:t> </a:t>
            </a:r>
            <a:r>
              <a:rPr dirty="0" sz="3600" b="0">
                <a:latin typeface="Century Gothic"/>
                <a:cs typeface="Century Gothic"/>
              </a:rPr>
              <a:t>y</a:t>
            </a:r>
            <a:r>
              <a:rPr dirty="0" sz="3600" spc="-55" b="0">
                <a:latin typeface="Century Gothic"/>
                <a:cs typeface="Century Gothic"/>
              </a:rPr>
              <a:t> </a:t>
            </a:r>
            <a:r>
              <a:rPr dirty="0" sz="3600" b="0">
                <a:latin typeface="Century Gothic"/>
                <a:cs typeface="Century Gothic"/>
              </a:rPr>
              <a:t>la</a:t>
            </a:r>
            <a:r>
              <a:rPr dirty="0" sz="3600" spc="-30" b="0">
                <a:latin typeface="Century Gothic"/>
                <a:cs typeface="Century Gothic"/>
              </a:rPr>
              <a:t> </a:t>
            </a:r>
            <a:r>
              <a:rPr dirty="0" sz="3600" spc="-10" b="0">
                <a:latin typeface="Century Gothic"/>
                <a:cs typeface="Century Gothic"/>
              </a:rPr>
              <a:t>moral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492869" y="1367692"/>
            <a:ext cx="10019665" cy="50996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354965" marR="6985" indent="-342900">
              <a:lnSpc>
                <a:spcPct val="100000"/>
              </a:lnSpc>
              <a:spcBef>
                <a:spcPts val="95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2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natural:</a:t>
            </a:r>
            <a:r>
              <a:rPr dirty="0" sz="22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principios</a:t>
            </a:r>
            <a:r>
              <a:rPr dirty="0" sz="22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valores</a:t>
            </a:r>
            <a:r>
              <a:rPr dirty="0" sz="22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inmutables</a:t>
            </a:r>
            <a:r>
              <a:rPr dirty="0" sz="22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carácter</a:t>
            </a:r>
            <a:r>
              <a:rPr dirty="0" sz="22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universal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2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emanan</a:t>
            </a:r>
            <a:r>
              <a:rPr dirty="0" sz="22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naturaleza</a:t>
            </a:r>
            <a:r>
              <a:rPr dirty="0" sz="22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humana</a:t>
            </a:r>
            <a:r>
              <a:rPr dirty="0" sz="22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2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inspiran</a:t>
            </a:r>
            <a:r>
              <a:rPr dirty="0" sz="22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2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2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positivo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200" spc="17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2200" spc="18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200" spc="17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principios</a:t>
            </a:r>
            <a:r>
              <a:rPr dirty="0" sz="2200" spc="17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200" spc="17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cristianismo,</a:t>
            </a:r>
            <a:r>
              <a:rPr dirty="0" sz="2200" spc="17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200" spc="17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racionalismo,</a:t>
            </a:r>
            <a:r>
              <a:rPr dirty="0" sz="2200" spc="17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las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Constituciones…).</a:t>
            </a:r>
            <a:r>
              <a:rPr dirty="0" sz="22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200" spc="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ejemplo,</a:t>
            </a:r>
            <a:r>
              <a:rPr dirty="0" sz="22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200" spc="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origen</a:t>
            </a:r>
            <a:r>
              <a:rPr dirty="0" sz="22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divino</a:t>
            </a:r>
            <a:r>
              <a:rPr dirty="0" sz="2200" spc="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2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poder</a:t>
            </a:r>
            <a:r>
              <a:rPr dirty="0" sz="2200" spc="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político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frente</a:t>
            </a:r>
            <a:r>
              <a:rPr dirty="0" sz="22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  la  democracia;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  indisolubilidad</a:t>
            </a:r>
            <a:r>
              <a:rPr dirty="0" sz="22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2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matrimonio</a:t>
            </a:r>
            <a:r>
              <a:rPr dirty="0" sz="22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frente</a:t>
            </a:r>
            <a:r>
              <a:rPr dirty="0" sz="22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al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divorcio;</a:t>
            </a:r>
            <a:r>
              <a:rPr dirty="0" sz="2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propiedad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privada</a:t>
            </a:r>
            <a:r>
              <a:rPr dirty="0" sz="2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frente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titularidad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pública</a:t>
            </a:r>
            <a:endParaRPr sz="2200">
              <a:latin typeface="Century Gothic"/>
              <a:cs typeface="Century Gothic"/>
            </a:endParaRPr>
          </a:p>
          <a:p>
            <a:pPr algn="just" marL="354965" marR="7620" indent="-342900">
              <a:lnSpc>
                <a:spcPct val="100000"/>
              </a:lnSpc>
              <a:spcBef>
                <a:spcPts val="1005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ética</a:t>
            </a:r>
            <a:r>
              <a:rPr dirty="0" sz="22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22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presencia</a:t>
            </a:r>
            <a:r>
              <a:rPr dirty="0" sz="22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2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2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normas</a:t>
            </a:r>
            <a:r>
              <a:rPr dirty="0" sz="22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deontológicas</a:t>
            </a:r>
            <a:r>
              <a:rPr dirty="0" sz="22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propias</a:t>
            </a:r>
            <a:r>
              <a:rPr dirty="0" sz="22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una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profesión.</a:t>
            </a:r>
            <a:endParaRPr sz="2200">
              <a:latin typeface="Century Gothic"/>
              <a:cs typeface="Century Gothic"/>
            </a:endParaRPr>
          </a:p>
          <a:p>
            <a:pPr algn="just" marL="355600" marR="6350" indent="-342900">
              <a:lnSpc>
                <a:spcPct val="100000"/>
              </a:lnSpc>
              <a:spcBef>
                <a:spcPts val="1000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Coacción</a:t>
            </a:r>
            <a:r>
              <a:rPr dirty="0" sz="22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social:</a:t>
            </a:r>
            <a:r>
              <a:rPr dirty="0" sz="22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responsabilidad</a:t>
            </a:r>
            <a:r>
              <a:rPr dirty="0" sz="22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ética</a:t>
            </a:r>
            <a:r>
              <a:rPr dirty="0" sz="22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social.</a:t>
            </a:r>
            <a:r>
              <a:rPr dirty="0" sz="22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2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existe</a:t>
            </a:r>
            <a:r>
              <a:rPr dirty="0" sz="22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2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sanción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civil</a:t>
            </a:r>
            <a:r>
              <a:rPr dirty="0" sz="22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penal,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salvo</a:t>
            </a:r>
            <a:r>
              <a:rPr dirty="0" sz="2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adquiera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naturaleza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jurídica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2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ej.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robo).</a:t>
            </a:r>
            <a:endParaRPr sz="2200">
              <a:latin typeface="Century Gothic"/>
              <a:cs typeface="Century Gothic"/>
            </a:endParaRPr>
          </a:p>
          <a:p>
            <a:pPr algn="just" marL="355600" marR="5080" indent="-343535">
              <a:lnSpc>
                <a:spcPct val="100000"/>
              </a:lnSpc>
              <a:spcBef>
                <a:spcPts val="994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moral</a:t>
            </a:r>
            <a:r>
              <a:rPr dirty="0" sz="22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2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vincula</a:t>
            </a:r>
            <a:r>
              <a:rPr dirty="0" sz="22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2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conciencia</a:t>
            </a:r>
            <a:r>
              <a:rPr dirty="0" sz="22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2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individuo</a:t>
            </a:r>
            <a:r>
              <a:rPr dirty="0" sz="22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2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2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impone</a:t>
            </a:r>
            <a:r>
              <a:rPr dirty="0" sz="22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por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procedimientos</a:t>
            </a:r>
            <a:r>
              <a:rPr dirty="0" sz="22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coactivos</a:t>
            </a:r>
            <a:r>
              <a:rPr dirty="0" sz="22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tipo</a:t>
            </a:r>
            <a:r>
              <a:rPr dirty="0" sz="22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sancionador,</a:t>
            </a:r>
            <a:r>
              <a:rPr dirty="0" sz="22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sino</a:t>
            </a:r>
            <a:r>
              <a:rPr dirty="0" sz="22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2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pretensiones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sociales</a:t>
            </a:r>
            <a:r>
              <a:rPr dirty="0" sz="22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(sentimiento</a:t>
            </a:r>
            <a:r>
              <a:rPr dirty="0" sz="22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culpa</a:t>
            </a:r>
            <a:r>
              <a:rPr dirty="0" sz="22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2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vergüenza)</a:t>
            </a:r>
            <a:r>
              <a:rPr dirty="0" sz="22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2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22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convivir</a:t>
            </a:r>
            <a:r>
              <a:rPr dirty="0" sz="22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sin</a:t>
            </a:r>
            <a:r>
              <a:rPr dirty="0" sz="22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estar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casados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otra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época;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impago</a:t>
            </a:r>
            <a:r>
              <a:rPr dirty="0" sz="2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impuestos,</a:t>
            </a:r>
            <a:r>
              <a:rPr dirty="0" sz="22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aun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siendo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legal).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2376" y="303213"/>
            <a:ext cx="6093460" cy="10013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11150" marR="5080" indent="-299085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Intromisiones</a:t>
            </a:r>
            <a:r>
              <a:rPr dirty="0" sz="3200" spc="-60"/>
              <a:t> </a:t>
            </a:r>
            <a:r>
              <a:rPr dirty="0" sz="3200"/>
              <a:t>ilegítimas</a:t>
            </a:r>
            <a:r>
              <a:rPr dirty="0" sz="3200" spc="-90"/>
              <a:t> </a:t>
            </a:r>
            <a:r>
              <a:rPr dirty="0" sz="3200"/>
              <a:t>(art.</a:t>
            </a:r>
            <a:r>
              <a:rPr dirty="0" sz="3200" spc="-70"/>
              <a:t> </a:t>
            </a:r>
            <a:r>
              <a:rPr dirty="0" sz="3200" spc="-25"/>
              <a:t>7): </a:t>
            </a:r>
            <a:r>
              <a:rPr dirty="0" sz="3200"/>
              <a:t>Vulneración</a:t>
            </a:r>
            <a:r>
              <a:rPr dirty="0" sz="3200" spc="-30"/>
              <a:t> </a:t>
            </a:r>
            <a:r>
              <a:rPr dirty="0" sz="3200"/>
              <a:t>de</a:t>
            </a:r>
            <a:r>
              <a:rPr dirty="0" sz="3200" spc="-20"/>
              <a:t> </a:t>
            </a:r>
            <a:r>
              <a:rPr dirty="0" sz="3200"/>
              <a:t>la</a:t>
            </a:r>
            <a:r>
              <a:rPr dirty="0" sz="3200" spc="-30"/>
              <a:t> </a:t>
            </a:r>
            <a:r>
              <a:rPr dirty="0" sz="3200" spc="-10"/>
              <a:t>intimidad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602739" y="1838220"/>
            <a:ext cx="8951595" cy="396621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algn="just" marL="354965" marR="5080" indent="-342900">
              <a:lnSpc>
                <a:spcPts val="2380"/>
              </a:lnSpc>
              <a:spcBef>
                <a:spcPts val="390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Intromisión</a:t>
            </a:r>
            <a:r>
              <a:rPr dirty="0" sz="22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ilegítima</a:t>
            </a:r>
            <a:r>
              <a:rPr dirty="0" sz="22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200" spc="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vida</a:t>
            </a:r>
            <a:r>
              <a:rPr dirty="0" sz="2200" spc="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privada</a:t>
            </a:r>
            <a:r>
              <a:rPr dirty="0" sz="2200" spc="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200" spc="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persona</a:t>
            </a:r>
            <a:r>
              <a:rPr dirty="0" sz="2200" spc="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=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irrumpir</a:t>
            </a:r>
            <a:r>
              <a:rPr dirty="0" sz="2200" spc="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200" spc="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200" spc="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lugar</a:t>
            </a:r>
            <a:r>
              <a:rPr dirty="0" sz="22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donde</a:t>
            </a:r>
            <a:r>
              <a:rPr dirty="0" sz="2200" spc="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200" spc="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desarrolla.</a:t>
            </a:r>
            <a:r>
              <a:rPr dirty="0" sz="2200" spc="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Valoración</a:t>
            </a:r>
            <a:r>
              <a:rPr dirty="0" sz="2200" spc="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los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medios:</a:t>
            </a:r>
            <a:endParaRPr sz="2200">
              <a:latin typeface="Century Gothic"/>
              <a:cs typeface="Century Gothic"/>
            </a:endParaRPr>
          </a:p>
          <a:p>
            <a:pPr algn="just" marL="469265">
              <a:lnSpc>
                <a:spcPct val="100000"/>
              </a:lnSpc>
              <a:spcBef>
                <a:spcPts val="700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Medios</a:t>
            </a:r>
            <a:r>
              <a:rPr dirty="0" sz="22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irrazonables</a:t>
            </a:r>
            <a:r>
              <a:rPr dirty="0" sz="22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teleobjetivo)</a:t>
            </a:r>
            <a:endParaRPr sz="2200">
              <a:latin typeface="Century Gothic"/>
              <a:cs typeface="Century Gothic"/>
            </a:endParaRPr>
          </a:p>
          <a:p>
            <a:pPr algn="just" marL="469265">
              <a:lnSpc>
                <a:spcPct val="100000"/>
              </a:lnSpc>
              <a:spcBef>
                <a:spcPts val="730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Propósito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invasor</a:t>
            </a:r>
            <a:endParaRPr sz="22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735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6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Revelación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divulgación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hechos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relativos</a:t>
            </a:r>
            <a:r>
              <a:rPr dirty="0" sz="2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vida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privada</a:t>
            </a:r>
            <a:endParaRPr sz="2200">
              <a:latin typeface="Century Gothic"/>
              <a:cs typeface="Century Gothic"/>
            </a:endParaRPr>
          </a:p>
          <a:p>
            <a:pPr marL="469265">
              <a:lnSpc>
                <a:spcPct val="100000"/>
              </a:lnSpc>
              <a:spcBef>
                <a:spcPts val="745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Hechos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verdaderos</a:t>
            </a:r>
            <a:endParaRPr sz="2200">
              <a:latin typeface="Century Gothic"/>
              <a:cs typeface="Century Gothic"/>
            </a:endParaRPr>
          </a:p>
          <a:p>
            <a:pPr marL="469265">
              <a:lnSpc>
                <a:spcPct val="100000"/>
              </a:lnSpc>
              <a:spcBef>
                <a:spcPts val="730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Ofensivos</a:t>
            </a:r>
            <a:endParaRPr sz="2200">
              <a:latin typeface="Century Gothic"/>
              <a:cs typeface="Century Gothic"/>
            </a:endParaRPr>
          </a:p>
          <a:p>
            <a:pPr marL="469265">
              <a:lnSpc>
                <a:spcPct val="100000"/>
              </a:lnSpc>
              <a:spcBef>
                <a:spcPts val="730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existe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interés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legítimo</a:t>
            </a:r>
            <a:r>
              <a:rPr dirty="0" sz="2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2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público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conocerlo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Falta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consentimiento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3083" rIns="0" bIns="0" rtlCol="0" vert="horz">
            <a:spAutoFit/>
          </a:bodyPr>
          <a:lstStyle/>
          <a:p>
            <a:pPr marL="154051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Intromisiones</a:t>
            </a:r>
            <a:r>
              <a:rPr dirty="0" sz="3200" spc="-60"/>
              <a:t> </a:t>
            </a:r>
            <a:r>
              <a:rPr dirty="0" sz="3200"/>
              <a:t>ilegítimas</a:t>
            </a:r>
            <a:r>
              <a:rPr dirty="0" sz="3200" spc="-90"/>
              <a:t> </a:t>
            </a:r>
            <a:r>
              <a:rPr dirty="0" sz="3200"/>
              <a:t>(art.</a:t>
            </a:r>
            <a:r>
              <a:rPr dirty="0" sz="3200" spc="-70"/>
              <a:t> </a:t>
            </a:r>
            <a:r>
              <a:rPr dirty="0" sz="3200" spc="-25"/>
              <a:t>7)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638236" y="1237543"/>
            <a:ext cx="8953500" cy="463296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770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Vulneración</a:t>
            </a:r>
            <a:r>
              <a:rPr dirty="0" sz="2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propia</a:t>
            </a:r>
            <a:r>
              <a:rPr dirty="0" sz="2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imagen:</a:t>
            </a:r>
            <a:endParaRPr sz="2800">
              <a:latin typeface="Century Gothic"/>
              <a:cs typeface="Century Gothic"/>
            </a:endParaRPr>
          </a:p>
          <a:p>
            <a:pPr algn="just" marL="756285" marR="5080" indent="-287020">
              <a:lnSpc>
                <a:spcPts val="3030"/>
              </a:lnSpc>
              <a:spcBef>
                <a:spcPts val="1050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5.</a:t>
            </a:r>
            <a:r>
              <a:rPr dirty="0" sz="2800" spc="4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800" spc="49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captación,</a:t>
            </a:r>
            <a:r>
              <a:rPr dirty="0" sz="2800" spc="49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reproducción</a:t>
            </a:r>
            <a:r>
              <a:rPr dirty="0" sz="2800" spc="484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800" spc="49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 i="1">
                <a:solidFill>
                  <a:srgbClr val="404040"/>
                </a:solidFill>
                <a:latin typeface="Century Gothic"/>
                <a:cs typeface="Century Gothic"/>
              </a:rPr>
              <a:t>publicación</a:t>
            </a:r>
            <a:r>
              <a:rPr dirty="0" sz="2800" spc="-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800" spc="415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fotografía,</a:t>
            </a:r>
            <a:r>
              <a:rPr dirty="0" sz="2800" spc="420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filme,</a:t>
            </a:r>
            <a:r>
              <a:rPr dirty="0" sz="2800" spc="420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800" spc="415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cualquier</a:t>
            </a:r>
            <a:r>
              <a:rPr dirty="0" sz="2800" spc="420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800" spc="-20" i="1">
                <a:solidFill>
                  <a:srgbClr val="404040"/>
                </a:solidFill>
                <a:latin typeface="Century Gothic"/>
                <a:cs typeface="Century Gothic"/>
              </a:rPr>
              <a:t>otro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procedimiento,</a:t>
            </a:r>
            <a:r>
              <a:rPr dirty="0" sz="2800" spc="2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2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800" spc="229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imagen</a:t>
            </a:r>
            <a:r>
              <a:rPr dirty="0" sz="2800" spc="2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2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800" spc="2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 i="1">
                <a:solidFill>
                  <a:srgbClr val="404040"/>
                </a:solidFill>
                <a:latin typeface="Century Gothic"/>
                <a:cs typeface="Century Gothic"/>
              </a:rPr>
              <a:t>persona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800" spc="39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lugares</a:t>
            </a:r>
            <a:r>
              <a:rPr dirty="0" sz="2800" spc="39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800" spc="40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momentos</a:t>
            </a:r>
            <a:r>
              <a:rPr dirty="0" sz="2800" spc="4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39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2800" spc="40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vida</a:t>
            </a:r>
            <a:r>
              <a:rPr dirty="0" sz="2800" spc="39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privada</a:t>
            </a:r>
            <a:r>
              <a:rPr dirty="0" sz="2800" spc="38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50" i="1">
                <a:solidFill>
                  <a:srgbClr val="404040"/>
                </a:solidFill>
                <a:latin typeface="Century Gothic"/>
                <a:cs typeface="Century Gothic"/>
              </a:rPr>
              <a:t>o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fuera</a:t>
            </a:r>
            <a:r>
              <a:rPr dirty="0" sz="2800" spc="5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5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ellos,</a:t>
            </a:r>
            <a:r>
              <a:rPr dirty="0" sz="2800" spc="5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salvo</a:t>
            </a:r>
            <a:r>
              <a:rPr dirty="0" sz="2800" spc="5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800" spc="5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casos</a:t>
            </a:r>
            <a:r>
              <a:rPr dirty="0" sz="2800" spc="5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previstos</a:t>
            </a:r>
            <a:r>
              <a:rPr dirty="0" sz="2800" spc="5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800" spc="5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25" i="1">
                <a:solidFill>
                  <a:srgbClr val="404040"/>
                </a:solidFill>
                <a:latin typeface="Century Gothic"/>
                <a:cs typeface="Century Gothic"/>
              </a:rPr>
              <a:t>el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artículo</a:t>
            </a:r>
            <a:r>
              <a:rPr dirty="0" sz="2800" spc="-1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20" i="1">
                <a:solidFill>
                  <a:srgbClr val="404040"/>
                </a:solidFill>
                <a:latin typeface="Century Gothic"/>
                <a:cs typeface="Century Gothic"/>
              </a:rPr>
              <a:t>8.2.</a:t>
            </a:r>
            <a:endParaRPr sz="2800">
              <a:latin typeface="Century Gothic"/>
              <a:cs typeface="Century Gothic"/>
            </a:endParaRPr>
          </a:p>
          <a:p>
            <a:pPr algn="just" marL="756285" marR="6985" indent="-287020">
              <a:lnSpc>
                <a:spcPts val="3030"/>
              </a:lnSpc>
              <a:spcBef>
                <a:spcPts val="960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6.</a:t>
            </a:r>
            <a:r>
              <a:rPr dirty="0" sz="2800" spc="229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800" spc="2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utilización</a:t>
            </a:r>
            <a:r>
              <a:rPr dirty="0" sz="2800" spc="2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800" spc="2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nombre,</a:t>
            </a:r>
            <a:r>
              <a:rPr dirty="0" sz="2800" spc="2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2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800" spc="2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voz</a:t>
            </a:r>
            <a:r>
              <a:rPr dirty="0" sz="2800" spc="2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800" spc="2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2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25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8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imagen</a:t>
            </a:r>
            <a:r>
              <a:rPr dirty="0" sz="2800" spc="610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600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800" spc="610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persona</a:t>
            </a:r>
            <a:r>
              <a:rPr dirty="0" sz="2800" spc="610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2800" spc="610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800" spc="-10" i="1">
                <a:solidFill>
                  <a:srgbClr val="404040"/>
                </a:solidFill>
                <a:latin typeface="Century Gothic"/>
                <a:cs typeface="Century Gothic"/>
              </a:rPr>
              <a:t>fines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publicitarios,</a:t>
            </a:r>
            <a:r>
              <a:rPr dirty="0" sz="2800" spc="509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comerciales</a:t>
            </a:r>
            <a:r>
              <a:rPr dirty="0" sz="2800" spc="509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800" spc="509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51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spc="-10" i="1">
                <a:solidFill>
                  <a:srgbClr val="404040"/>
                </a:solidFill>
                <a:latin typeface="Century Gothic"/>
                <a:cs typeface="Century Gothic"/>
              </a:rPr>
              <a:t>naturaleza análoga.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8688" y="829920"/>
            <a:ext cx="8142605" cy="90995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26665" marR="5080" indent="-2514600">
              <a:lnSpc>
                <a:spcPct val="100000"/>
              </a:lnSpc>
              <a:spcBef>
                <a:spcPts val="105"/>
              </a:spcBef>
            </a:pPr>
            <a:r>
              <a:rPr dirty="0" sz="2900"/>
              <a:t>Intromisiones</a:t>
            </a:r>
            <a:r>
              <a:rPr dirty="0" sz="2900" spc="-65"/>
              <a:t> </a:t>
            </a:r>
            <a:r>
              <a:rPr dirty="0" sz="2900"/>
              <a:t>ilegítimas</a:t>
            </a:r>
            <a:r>
              <a:rPr dirty="0" sz="2900" spc="-70"/>
              <a:t> </a:t>
            </a:r>
            <a:r>
              <a:rPr dirty="0" sz="2900"/>
              <a:t>(art.</a:t>
            </a:r>
            <a:r>
              <a:rPr dirty="0" sz="2900" spc="-75"/>
              <a:t> </a:t>
            </a:r>
            <a:r>
              <a:rPr dirty="0" sz="2900"/>
              <a:t>7):</a:t>
            </a:r>
            <a:r>
              <a:rPr dirty="0" sz="2900" spc="-90"/>
              <a:t> </a:t>
            </a:r>
            <a:r>
              <a:rPr dirty="0" sz="2900"/>
              <a:t>Vulneración</a:t>
            </a:r>
            <a:r>
              <a:rPr dirty="0" sz="2900" spc="-70"/>
              <a:t> </a:t>
            </a:r>
            <a:r>
              <a:rPr dirty="0" sz="2900" spc="-50"/>
              <a:t>a </a:t>
            </a:r>
            <a:r>
              <a:rPr dirty="0" sz="2900"/>
              <a:t>la</a:t>
            </a:r>
            <a:r>
              <a:rPr dirty="0" sz="2900" spc="-30"/>
              <a:t> </a:t>
            </a:r>
            <a:r>
              <a:rPr dirty="0" sz="2900"/>
              <a:t>propia</a:t>
            </a:r>
            <a:r>
              <a:rPr dirty="0" sz="2900" spc="-25"/>
              <a:t> </a:t>
            </a:r>
            <a:r>
              <a:rPr dirty="0" sz="2900" spc="-10"/>
              <a:t>imagen</a:t>
            </a:r>
            <a:endParaRPr sz="2900"/>
          </a:p>
        </p:txBody>
      </p:sp>
      <p:sp>
        <p:nvSpPr>
          <p:cNvPr id="3" name="object 3" descr=""/>
          <p:cNvSpPr txBox="1"/>
          <p:nvPr/>
        </p:nvSpPr>
        <p:spPr>
          <a:xfrm>
            <a:off x="1710245" y="1870224"/>
            <a:ext cx="8770620" cy="31400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354965" marR="5080" indent="-342900">
              <a:lnSpc>
                <a:spcPct val="100000"/>
              </a:lnSpc>
              <a:spcBef>
                <a:spcPts val="95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Aspecto</a:t>
            </a:r>
            <a:r>
              <a:rPr dirty="0" sz="2800" spc="4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personal:</a:t>
            </a:r>
            <a:r>
              <a:rPr dirty="0" sz="28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Impide</a:t>
            </a:r>
            <a:r>
              <a:rPr dirty="0" sz="2800" spc="4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800" spc="4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800" spc="4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tercero</a:t>
            </a:r>
            <a:r>
              <a:rPr dirty="0" sz="2800" spc="4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captar,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reproducir</a:t>
            </a:r>
            <a:r>
              <a:rPr dirty="0" sz="28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8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publicar</a:t>
            </a:r>
            <a:r>
              <a:rPr dirty="0" sz="28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8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imagen</a:t>
            </a:r>
            <a:r>
              <a:rPr dirty="0" sz="28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8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persona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800" spc="6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lugares</a:t>
            </a:r>
            <a:r>
              <a:rPr dirty="0" sz="2800" spc="6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800" spc="6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momentos</a:t>
            </a:r>
            <a:r>
              <a:rPr dirty="0" sz="2800" spc="6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6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2800" spc="6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vida</a:t>
            </a:r>
            <a:r>
              <a:rPr dirty="0" sz="2800" spc="6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privada</a:t>
            </a:r>
            <a:r>
              <a:rPr dirty="0" sz="2800" spc="6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50">
                <a:solidFill>
                  <a:srgbClr val="404040"/>
                </a:solidFill>
                <a:latin typeface="Century Gothic"/>
                <a:cs typeface="Century Gothic"/>
              </a:rPr>
              <a:t>o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fuera</a:t>
            </a:r>
            <a:r>
              <a:rPr dirty="0" sz="28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20">
                <a:solidFill>
                  <a:srgbClr val="404040"/>
                </a:solidFill>
                <a:latin typeface="Century Gothic"/>
                <a:cs typeface="Century Gothic"/>
              </a:rPr>
              <a:t>ella.</a:t>
            </a:r>
            <a:endParaRPr sz="2800">
              <a:latin typeface="Century Gothic"/>
              <a:cs typeface="Century Gothic"/>
            </a:endParaRPr>
          </a:p>
          <a:p>
            <a:pPr algn="just" marL="354330" marR="5715" indent="-342265">
              <a:lnSpc>
                <a:spcPct val="100000"/>
              </a:lnSpc>
              <a:spcBef>
                <a:spcPts val="1005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Aspecto</a:t>
            </a:r>
            <a:r>
              <a:rPr dirty="0" sz="2800" spc="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comercial:  El</a:t>
            </a:r>
            <a:r>
              <a:rPr dirty="0" sz="28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uso</a:t>
            </a:r>
            <a:r>
              <a:rPr dirty="0" sz="28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8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imagen</a:t>
            </a:r>
            <a:r>
              <a:rPr dirty="0" sz="28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con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fines</a:t>
            </a:r>
            <a:r>
              <a:rPr dirty="0" sz="2800" spc="4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publicitarios,</a:t>
            </a:r>
            <a:r>
              <a:rPr dirty="0" sz="2800" spc="4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comerciales</a:t>
            </a:r>
            <a:r>
              <a:rPr dirty="0" sz="2800" spc="4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800" spc="4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4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naturaleza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análoga</a:t>
            </a:r>
            <a:r>
              <a:rPr dirty="0" sz="2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28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autorización</a:t>
            </a:r>
            <a:r>
              <a:rPr dirty="0" sz="28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28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titular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8981" y="145081"/>
            <a:ext cx="8709660" cy="63627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785745" marR="5080" indent="-2773680">
              <a:lnSpc>
                <a:spcPct val="100000"/>
              </a:lnSpc>
              <a:spcBef>
                <a:spcPts val="100"/>
              </a:spcBef>
              <a:tabLst>
                <a:tab pos="2865120" algn="l"/>
              </a:tabLst>
            </a:pPr>
            <a:r>
              <a:rPr dirty="0" sz="2000"/>
              <a:t>Delimitación</a:t>
            </a:r>
            <a:r>
              <a:rPr dirty="0" sz="2000" spc="-90"/>
              <a:t> </a:t>
            </a:r>
            <a:r>
              <a:rPr dirty="0" sz="2000" spc="-10"/>
              <a:t>negativa</a:t>
            </a:r>
            <a:r>
              <a:rPr dirty="0" sz="2000"/>
              <a:t>		de</a:t>
            </a:r>
            <a:r>
              <a:rPr dirty="0" sz="2000" spc="-45"/>
              <a:t> </a:t>
            </a:r>
            <a:r>
              <a:rPr dirty="0" sz="2000"/>
              <a:t>las</a:t>
            </a:r>
            <a:r>
              <a:rPr dirty="0" sz="2000" spc="-40"/>
              <a:t> </a:t>
            </a:r>
            <a:r>
              <a:rPr dirty="0" sz="2000"/>
              <a:t>intromisiones</a:t>
            </a:r>
            <a:r>
              <a:rPr dirty="0" sz="2000" spc="-75"/>
              <a:t> </a:t>
            </a:r>
            <a:r>
              <a:rPr dirty="0" sz="2000"/>
              <a:t>ilegítimas:</a:t>
            </a:r>
            <a:r>
              <a:rPr dirty="0" sz="2000" spc="-65"/>
              <a:t> </a:t>
            </a:r>
            <a:r>
              <a:rPr dirty="0" sz="2000"/>
              <a:t>interés</a:t>
            </a:r>
            <a:r>
              <a:rPr dirty="0" sz="2000" spc="-60"/>
              <a:t> </a:t>
            </a:r>
            <a:r>
              <a:rPr dirty="0" sz="2000"/>
              <a:t>general</a:t>
            </a:r>
            <a:r>
              <a:rPr dirty="0" sz="2000" spc="-45"/>
              <a:t> </a:t>
            </a:r>
            <a:r>
              <a:rPr dirty="0" sz="2000" spc="-50"/>
              <a:t>y </a:t>
            </a:r>
            <a:r>
              <a:rPr dirty="0" sz="2000"/>
              <a:t>derecho</a:t>
            </a:r>
            <a:r>
              <a:rPr dirty="0" sz="2000" spc="-50"/>
              <a:t> </a:t>
            </a:r>
            <a:r>
              <a:rPr dirty="0" sz="2000"/>
              <a:t>a la</a:t>
            </a:r>
            <a:r>
              <a:rPr dirty="0" sz="2000" spc="-10"/>
              <a:t> información</a:t>
            </a:r>
            <a:endParaRPr sz="2000"/>
          </a:p>
        </p:txBody>
      </p:sp>
      <p:sp>
        <p:nvSpPr>
          <p:cNvPr id="3" name="object 3" descr=""/>
          <p:cNvSpPr txBox="1"/>
          <p:nvPr/>
        </p:nvSpPr>
        <p:spPr>
          <a:xfrm>
            <a:off x="1638236" y="1485799"/>
            <a:ext cx="8952865" cy="5138420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355600" marR="6350" indent="-342900">
              <a:lnSpc>
                <a:spcPts val="1939"/>
              </a:lnSpc>
              <a:spcBef>
                <a:spcPts val="345"/>
              </a:spcBef>
              <a:tabLst>
                <a:tab pos="354965" algn="l"/>
                <a:tab pos="1130935" algn="l"/>
                <a:tab pos="1478280" algn="l"/>
                <a:tab pos="2351405" algn="l"/>
                <a:tab pos="3432175" algn="l"/>
                <a:tab pos="4972685" algn="l"/>
                <a:tab pos="5433060" algn="l"/>
                <a:tab pos="5789930" algn="l"/>
                <a:tab pos="7065009" algn="l"/>
                <a:tab pos="862901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Prima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interés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general: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Autorización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Autoridad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competente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acuerdo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8).</a:t>
            </a:r>
            <a:endParaRPr sz="1800">
              <a:latin typeface="Century Gothic"/>
              <a:cs typeface="Century Gothic"/>
            </a:endParaRPr>
          </a:p>
          <a:p>
            <a:pPr marL="354965" marR="5715" indent="-342900">
              <a:lnSpc>
                <a:spcPts val="1939"/>
              </a:lnSpc>
              <a:spcBef>
                <a:spcPts val="1005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Prima</a:t>
            </a:r>
            <a:r>
              <a:rPr dirty="0" sz="1800" spc="3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4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800" spc="4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3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sz="1800" spc="3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sz="18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3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800" spc="3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4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8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3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imagen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cuando:</a:t>
            </a:r>
            <a:endParaRPr sz="1800">
              <a:latin typeface="Century Gothic"/>
              <a:cs typeface="Century Gothic"/>
            </a:endParaRPr>
          </a:p>
          <a:p>
            <a:pPr algn="just" marL="755650" marR="5080" indent="-286385">
              <a:lnSpc>
                <a:spcPts val="1939"/>
              </a:lnSpc>
              <a:spcBef>
                <a:spcPts val="1005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“su</a:t>
            </a:r>
            <a:r>
              <a:rPr dirty="0" sz="1800" spc="-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captación,</a:t>
            </a:r>
            <a:r>
              <a:rPr dirty="0" sz="1800" spc="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reproducción</a:t>
            </a:r>
            <a:r>
              <a:rPr dirty="0" sz="1800" spc="-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-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publicación</a:t>
            </a:r>
            <a:r>
              <a:rPr dirty="0" sz="1800" spc="-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800" spc="-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cualquier</a:t>
            </a:r>
            <a:r>
              <a:rPr dirty="0" sz="1800" spc="-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medio”</a:t>
            </a:r>
            <a:r>
              <a:rPr dirty="0" sz="1800" spc="4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afecta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“personas</a:t>
            </a:r>
            <a:r>
              <a:rPr dirty="0" sz="1800" spc="-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ejerzan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800" spc="-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cargo</a:t>
            </a:r>
            <a:r>
              <a:rPr dirty="0" sz="1800" spc="-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público</a:t>
            </a:r>
            <a:r>
              <a:rPr dirty="0" sz="18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-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18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profesión</a:t>
            </a:r>
            <a:r>
              <a:rPr dirty="0" sz="1800" spc="-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notoriedad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2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proyección</a:t>
            </a:r>
            <a:r>
              <a:rPr dirty="0" sz="1800" spc="19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pública</a:t>
            </a:r>
            <a:r>
              <a:rPr dirty="0" sz="1800" spc="19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2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18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imagen</a:t>
            </a:r>
            <a:r>
              <a:rPr dirty="0" sz="1800" spc="2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800" spc="204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capte</a:t>
            </a:r>
            <a:r>
              <a:rPr dirty="0" sz="1800" spc="204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durante</a:t>
            </a:r>
            <a:r>
              <a:rPr dirty="0" sz="1800" spc="2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800" spc="204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acto</a:t>
            </a:r>
            <a:r>
              <a:rPr dirty="0" sz="1800" spc="2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público</a:t>
            </a:r>
            <a:r>
              <a:rPr dirty="0" sz="1800" spc="19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50" i="1">
                <a:solidFill>
                  <a:srgbClr val="404040"/>
                </a:solidFill>
                <a:latin typeface="Century Gothic"/>
                <a:cs typeface="Century Gothic"/>
              </a:rPr>
              <a:t>o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lugares</a:t>
            </a:r>
            <a:r>
              <a:rPr dirty="0" sz="1800" spc="114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abiertos</a:t>
            </a:r>
            <a:r>
              <a:rPr dirty="0" sz="1800" spc="114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800" spc="1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público”.</a:t>
            </a:r>
            <a:r>
              <a:rPr dirty="0" sz="1800" spc="1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Problema:</a:t>
            </a:r>
            <a:r>
              <a:rPr dirty="0" sz="18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definir</a:t>
            </a:r>
            <a:r>
              <a:rPr dirty="0" sz="18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“notoriedad</a:t>
            </a:r>
            <a:r>
              <a:rPr dirty="0" sz="18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proyección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pública”</a:t>
            </a:r>
            <a:r>
              <a:rPr dirty="0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=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personaje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público.</a:t>
            </a:r>
            <a:endParaRPr sz="1800">
              <a:latin typeface="Century Gothic"/>
              <a:cs typeface="Century Gothic"/>
            </a:endParaRPr>
          </a:p>
          <a:p>
            <a:pPr algn="just" marL="469900">
              <a:lnSpc>
                <a:spcPct val="100000"/>
              </a:lnSpc>
              <a:spcBef>
                <a:spcPts val="78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6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utiliza</a:t>
            </a:r>
            <a:r>
              <a:rPr dirty="0" sz="1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“la</a:t>
            </a:r>
            <a:r>
              <a:rPr dirty="0" sz="18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caricatura</a:t>
            </a:r>
            <a:r>
              <a:rPr dirty="0" sz="1800" spc="-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dichas</a:t>
            </a:r>
            <a:r>
              <a:rPr dirty="0" sz="18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personas,</a:t>
            </a:r>
            <a:r>
              <a:rPr dirty="0" sz="1800" spc="-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acuerdo</a:t>
            </a:r>
            <a:r>
              <a:rPr dirty="0" sz="1800" spc="-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8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uso</a:t>
            </a:r>
            <a:r>
              <a:rPr dirty="0" sz="1800" spc="-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social”</a:t>
            </a:r>
            <a:r>
              <a:rPr dirty="0" sz="18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50" i="1">
                <a:solidFill>
                  <a:srgbClr val="404040"/>
                </a:solidFill>
                <a:latin typeface="Century Gothic"/>
                <a:cs typeface="Century Gothic"/>
              </a:rPr>
              <a:t>:</a:t>
            </a:r>
            <a:endParaRPr sz="1800">
              <a:latin typeface="Century Gothic"/>
              <a:cs typeface="Century Gothic"/>
            </a:endParaRPr>
          </a:p>
          <a:p>
            <a:pPr algn="just" marL="927100">
              <a:lnSpc>
                <a:spcPct val="100000"/>
              </a:lnSpc>
              <a:spcBef>
                <a:spcPts val="78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=</a:t>
            </a:r>
            <a:r>
              <a:rPr dirty="0" sz="1800" spc="-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instrumentos</a:t>
            </a:r>
            <a:r>
              <a:rPr dirty="0" sz="18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crítica</a:t>
            </a:r>
            <a:r>
              <a:rPr dirty="0" sz="1800" spc="-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política</a:t>
            </a:r>
            <a:r>
              <a:rPr dirty="0" sz="18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social</a:t>
            </a:r>
            <a:endParaRPr sz="1800">
              <a:latin typeface="Century Gothic"/>
              <a:cs typeface="Century Gothic"/>
            </a:endParaRPr>
          </a:p>
          <a:p>
            <a:pPr algn="just" marL="927100">
              <a:lnSpc>
                <a:spcPct val="100000"/>
              </a:lnSpc>
              <a:spcBef>
                <a:spcPts val="78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≠</a:t>
            </a:r>
            <a:r>
              <a:rPr dirty="0" sz="1800" spc="-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incorporar</a:t>
            </a:r>
            <a:r>
              <a:rPr dirty="0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falsos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afecten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reputación</a:t>
            </a:r>
            <a:endParaRPr sz="1800">
              <a:latin typeface="Century Gothic"/>
              <a:cs typeface="Century Gothic"/>
            </a:endParaRPr>
          </a:p>
          <a:p>
            <a:pPr algn="just" marL="756920" marR="5080" indent="-287655">
              <a:lnSpc>
                <a:spcPts val="1939"/>
              </a:lnSpc>
              <a:spcBef>
                <a:spcPts val="104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“La</a:t>
            </a:r>
            <a:r>
              <a:rPr dirty="0" sz="1800" spc="9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sz="1800" spc="9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gráfica</a:t>
            </a:r>
            <a:r>
              <a:rPr dirty="0" sz="1800" spc="9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sz="1800" spc="9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800" spc="9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suceso</a:t>
            </a:r>
            <a:r>
              <a:rPr dirty="0" sz="1800" spc="10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9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acontecimiento</a:t>
            </a:r>
            <a:r>
              <a:rPr dirty="0" sz="1800" spc="10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público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cuando</a:t>
            </a:r>
            <a:r>
              <a:rPr dirty="0" sz="18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imagen</a:t>
            </a:r>
            <a:r>
              <a:rPr dirty="0" sz="1800" spc="-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18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persona</a:t>
            </a:r>
            <a:r>
              <a:rPr dirty="0" sz="18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aparece</a:t>
            </a:r>
            <a:r>
              <a:rPr dirty="0" sz="1800" spc="-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1800" spc="-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accesoria”.</a:t>
            </a:r>
            <a:endParaRPr sz="1800">
              <a:latin typeface="Century Gothic"/>
              <a:cs typeface="Century Gothic"/>
            </a:endParaRPr>
          </a:p>
          <a:p>
            <a:pPr algn="just" marL="756920" marR="6350" indent="-287655">
              <a:lnSpc>
                <a:spcPts val="1939"/>
              </a:lnSpc>
              <a:spcBef>
                <a:spcPts val="1005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Excepción:</a:t>
            </a:r>
            <a:r>
              <a:rPr dirty="0" sz="1800" spc="1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1800" spc="13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serán</a:t>
            </a:r>
            <a:r>
              <a:rPr dirty="0" sz="1800" spc="13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3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aplicación</a:t>
            </a:r>
            <a:r>
              <a:rPr dirty="0" sz="1800" spc="13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respecto</a:t>
            </a:r>
            <a:r>
              <a:rPr dirty="0" sz="1800" spc="13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3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800" spc="13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autoridades</a:t>
            </a:r>
            <a:r>
              <a:rPr dirty="0" sz="1800" spc="13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5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-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personas</a:t>
            </a:r>
            <a:r>
              <a:rPr dirty="0" sz="1800" spc="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desempeñen</a:t>
            </a:r>
            <a:r>
              <a:rPr dirty="0" sz="1800" spc="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funciones</a:t>
            </a:r>
            <a:r>
              <a:rPr dirty="0" sz="1800" spc="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800" spc="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800" spc="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naturaleza</a:t>
            </a:r>
            <a:r>
              <a:rPr dirty="0" sz="1800" spc="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necesiten</a:t>
            </a:r>
            <a:r>
              <a:rPr dirty="0" sz="1800" spc="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 i="1">
                <a:solidFill>
                  <a:srgbClr val="404040"/>
                </a:solidFill>
                <a:latin typeface="Century Gothic"/>
                <a:cs typeface="Century Gothic"/>
              </a:rPr>
              <a:t>el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anonimato</a:t>
            </a:r>
            <a:r>
              <a:rPr dirty="0" sz="1800" spc="-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persona</a:t>
            </a:r>
            <a:r>
              <a:rPr dirty="0" sz="1800" spc="-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-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800" spc="-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ejerza”.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6670" y="143557"/>
            <a:ext cx="8209915" cy="8788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 indent="406400">
              <a:lnSpc>
                <a:spcPct val="100000"/>
              </a:lnSpc>
              <a:spcBef>
                <a:spcPts val="95"/>
              </a:spcBef>
              <a:tabLst>
                <a:tab pos="4417060" algn="l"/>
              </a:tabLst>
            </a:pPr>
            <a:r>
              <a:rPr dirty="0"/>
              <a:t>Delimitación</a:t>
            </a:r>
            <a:r>
              <a:rPr dirty="0" spc="-114"/>
              <a:t> </a:t>
            </a:r>
            <a:r>
              <a:rPr dirty="0" spc="-10"/>
              <a:t>negativa</a:t>
            </a:r>
            <a:r>
              <a:rPr dirty="0"/>
              <a:t>	de</a:t>
            </a:r>
            <a:r>
              <a:rPr dirty="0" spc="-35"/>
              <a:t> </a:t>
            </a:r>
            <a:r>
              <a:rPr dirty="0"/>
              <a:t>las</a:t>
            </a:r>
            <a:r>
              <a:rPr dirty="0" spc="-25"/>
              <a:t> </a:t>
            </a:r>
            <a:r>
              <a:rPr dirty="0" spc="-10"/>
              <a:t>intromisiones </a:t>
            </a:r>
            <a:r>
              <a:rPr dirty="0"/>
              <a:t>ilegítimas:</a:t>
            </a:r>
            <a:r>
              <a:rPr dirty="0" spc="-85"/>
              <a:t> </a:t>
            </a:r>
            <a:r>
              <a:rPr dirty="0"/>
              <a:t>EL</a:t>
            </a:r>
            <a:r>
              <a:rPr dirty="0" spc="-100"/>
              <a:t> </a:t>
            </a:r>
            <a:r>
              <a:rPr dirty="0"/>
              <a:t>CONSENTIMIENTO</a:t>
            </a:r>
            <a:r>
              <a:rPr dirty="0" spc="-75"/>
              <a:t> </a:t>
            </a:r>
            <a:r>
              <a:rPr dirty="0"/>
              <a:t>DEL</a:t>
            </a:r>
            <a:r>
              <a:rPr dirty="0" spc="-100"/>
              <a:t> </a:t>
            </a:r>
            <a:r>
              <a:rPr dirty="0" spc="-10"/>
              <a:t>INTERESADO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602739" y="1745256"/>
            <a:ext cx="6464300" cy="101028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Consentimiento</a:t>
            </a:r>
            <a:r>
              <a:rPr dirty="0" sz="24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interesado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2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3)</a:t>
            </a:r>
            <a:endParaRPr sz="2400">
              <a:latin typeface="Century Gothic"/>
              <a:cs typeface="Century Gothic"/>
            </a:endParaRPr>
          </a:p>
          <a:p>
            <a:pPr marL="469265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Expreso</a:t>
            </a:r>
            <a:r>
              <a:rPr dirty="0" sz="24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=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tácito,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presunto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059939" y="2856252"/>
            <a:ext cx="53130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42845" algn="l"/>
                <a:tab pos="4404360" algn="l"/>
              </a:tabLst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Concreto=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prohibido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ceder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752080" y="2856252"/>
            <a:ext cx="283718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32080">
              <a:lnSpc>
                <a:spcPct val="100000"/>
              </a:lnSpc>
              <a:spcBef>
                <a:spcPts val="100"/>
              </a:spcBef>
              <a:tabLst>
                <a:tab pos="507365" algn="l"/>
                <a:tab pos="1010285" algn="l"/>
                <a:tab pos="1421765" algn="l"/>
                <a:tab pos="1676400" algn="l"/>
              </a:tabLst>
            </a:pP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estos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derechos 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número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346451" y="3222013"/>
            <a:ext cx="513905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752725" algn="l"/>
                <a:tab pos="3430904" algn="l"/>
                <a:tab pos="3983990" algn="l"/>
              </a:tabLst>
            </a:pP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indefinidamente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tiempo,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indeterminado</a:t>
            </a:r>
            <a:r>
              <a:rPr dirty="0" sz="2400" spc="-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personas.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059939" y="3955057"/>
            <a:ext cx="8528685" cy="223393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Revocable</a:t>
            </a:r>
            <a:endParaRPr sz="2400">
              <a:latin typeface="Century Gothic"/>
              <a:cs typeface="Century Gothic"/>
            </a:endParaRPr>
          </a:p>
          <a:p>
            <a:pPr algn="just" marL="469900">
              <a:lnSpc>
                <a:spcPct val="100000"/>
              </a:lnSpc>
              <a:spcBef>
                <a:spcPts val="994"/>
              </a:spcBef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Indemnización</a:t>
            </a:r>
            <a:r>
              <a:rPr dirty="0" sz="24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si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hay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daños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2.3.)</a:t>
            </a:r>
            <a:endParaRPr sz="2400">
              <a:latin typeface="Century Gothic"/>
              <a:cs typeface="Century Gothic"/>
            </a:endParaRPr>
          </a:p>
          <a:p>
            <a:pPr algn="just" marL="698500" marR="5080" indent="-22860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Problema:</a:t>
            </a:r>
            <a:r>
              <a:rPr dirty="0" sz="24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¿Explotación</a:t>
            </a:r>
            <a:r>
              <a:rPr dirty="0" sz="2400" spc="3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patrimonial</a:t>
            </a:r>
            <a:r>
              <a:rPr dirty="0" sz="2400" spc="3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3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imagen=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contrato?</a:t>
            </a:r>
            <a:r>
              <a:rPr dirty="0" sz="2400" spc="400">
                <a:solidFill>
                  <a:srgbClr val="404040"/>
                </a:solidFill>
                <a:latin typeface="Century Gothic"/>
                <a:cs typeface="Century Gothic"/>
              </a:rPr>
              <a:t>    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Efectos</a:t>
            </a:r>
            <a:r>
              <a:rPr dirty="0" sz="2400" spc="400">
                <a:solidFill>
                  <a:srgbClr val="404040"/>
                </a:solidFill>
                <a:latin typeface="Century Gothic"/>
                <a:cs typeface="Century Gothic"/>
              </a:rPr>
              <a:t>    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indemnizatorios</a:t>
            </a:r>
            <a:r>
              <a:rPr dirty="0" sz="2400" spc="400">
                <a:solidFill>
                  <a:srgbClr val="404040"/>
                </a:solidFill>
                <a:latin typeface="Century Gothic"/>
                <a:cs typeface="Century Gothic"/>
              </a:rPr>
              <a:t>     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por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incumplimiento</a:t>
            </a:r>
            <a:r>
              <a:rPr dirty="0" sz="24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contrato.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6278" y="143557"/>
            <a:ext cx="8310245" cy="8788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 indent="457200">
              <a:lnSpc>
                <a:spcPct val="100000"/>
              </a:lnSpc>
              <a:spcBef>
                <a:spcPts val="95"/>
              </a:spcBef>
              <a:tabLst>
                <a:tab pos="4467225" algn="l"/>
              </a:tabLst>
            </a:pPr>
            <a:r>
              <a:rPr dirty="0"/>
              <a:t>Delimitación</a:t>
            </a:r>
            <a:r>
              <a:rPr dirty="0" spc="-114"/>
              <a:t> </a:t>
            </a:r>
            <a:r>
              <a:rPr dirty="0" spc="-10"/>
              <a:t>negativa</a:t>
            </a:r>
            <a:r>
              <a:rPr dirty="0"/>
              <a:t>	de</a:t>
            </a:r>
            <a:r>
              <a:rPr dirty="0" spc="-35"/>
              <a:t> </a:t>
            </a:r>
            <a:r>
              <a:rPr dirty="0"/>
              <a:t>las</a:t>
            </a:r>
            <a:r>
              <a:rPr dirty="0" spc="-25"/>
              <a:t> </a:t>
            </a:r>
            <a:r>
              <a:rPr dirty="0" spc="-10"/>
              <a:t>intromisiones </a:t>
            </a:r>
            <a:r>
              <a:rPr dirty="0"/>
              <a:t>ilegítimas</a:t>
            </a:r>
            <a:r>
              <a:rPr dirty="0" spc="-60"/>
              <a:t> </a:t>
            </a:r>
            <a:r>
              <a:rPr dirty="0"/>
              <a:t>:</a:t>
            </a:r>
            <a:r>
              <a:rPr dirty="0" spc="-85"/>
              <a:t> </a:t>
            </a:r>
            <a:r>
              <a:rPr dirty="0"/>
              <a:t>EL</a:t>
            </a:r>
            <a:r>
              <a:rPr dirty="0" spc="-90"/>
              <a:t> </a:t>
            </a:r>
            <a:r>
              <a:rPr dirty="0"/>
              <a:t>CONSENTIMIENTO</a:t>
            </a:r>
            <a:r>
              <a:rPr dirty="0" spc="-35"/>
              <a:t> </a:t>
            </a:r>
            <a:r>
              <a:rPr dirty="0"/>
              <a:t>DEL</a:t>
            </a:r>
            <a:r>
              <a:rPr dirty="0" spc="-80"/>
              <a:t> </a:t>
            </a:r>
            <a:r>
              <a:rPr dirty="0" spc="-10"/>
              <a:t>INTERESADO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602738" y="1098708"/>
            <a:ext cx="10145395" cy="557784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95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95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Capacidad:</a:t>
            </a:r>
            <a:endParaRPr sz="1800">
              <a:latin typeface="Century Gothic"/>
              <a:cs typeface="Century Gothic"/>
            </a:endParaRPr>
          </a:p>
          <a:p>
            <a:pPr algn="just" marL="469900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Mayores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edad</a:t>
            </a:r>
            <a:endParaRPr sz="1800">
              <a:latin typeface="Century Gothic"/>
              <a:cs typeface="Century Gothic"/>
            </a:endParaRPr>
          </a:p>
          <a:p>
            <a:pPr algn="just" marL="469900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20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Menores:</a:t>
            </a:r>
            <a:endParaRPr sz="1800">
              <a:latin typeface="Century Gothic"/>
              <a:cs typeface="Century Gothic"/>
            </a:endParaRPr>
          </a:p>
          <a:p>
            <a:pPr algn="just" marL="1155700" marR="8890" indent="-228600">
              <a:lnSpc>
                <a:spcPct val="100000"/>
              </a:lnSpc>
              <a:spcBef>
                <a:spcPts val="1010"/>
              </a:spcBef>
            </a:pPr>
            <a:r>
              <a:rPr dirty="0" sz="1800" spc="4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45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800" spc="4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sí</a:t>
            </a:r>
            <a:r>
              <a:rPr dirty="0" sz="18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mismos</a:t>
            </a:r>
            <a:r>
              <a:rPr dirty="0" sz="1800" spc="43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si</a:t>
            </a:r>
            <a:r>
              <a:rPr dirty="0" sz="1800" spc="4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sus</a:t>
            </a:r>
            <a:r>
              <a:rPr dirty="0" sz="1800" spc="4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condiciones</a:t>
            </a:r>
            <a:r>
              <a:rPr dirty="0" sz="18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4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madurez</a:t>
            </a:r>
            <a:r>
              <a:rPr dirty="0" sz="1800" spc="4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18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permiten;</a:t>
            </a:r>
            <a:r>
              <a:rPr dirty="0" sz="1800" spc="43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4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través</a:t>
            </a:r>
            <a:r>
              <a:rPr dirty="0" sz="18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4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sus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representantes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3.1.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162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consentimiento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MF</a:t>
            </a:r>
            <a:r>
              <a:rPr dirty="0" sz="1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Juez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3.2.).</a:t>
            </a:r>
            <a:endParaRPr sz="1800">
              <a:latin typeface="Century Gothic"/>
              <a:cs typeface="Century Gothic"/>
            </a:endParaRPr>
          </a:p>
          <a:p>
            <a:pPr algn="just" marL="927100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imagen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menor.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Problemas:</a:t>
            </a:r>
            <a:endParaRPr sz="1800">
              <a:latin typeface="Century Gothic"/>
              <a:cs typeface="Century Gothic"/>
            </a:endParaRPr>
          </a:p>
          <a:p>
            <a:pPr algn="just" marL="1612900" marR="10160" indent="-228600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8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redes</a:t>
            </a:r>
            <a:r>
              <a:rPr dirty="0" sz="18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sociales:</a:t>
            </a:r>
            <a:r>
              <a:rPr dirty="0" sz="18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delimitación</a:t>
            </a:r>
            <a:r>
              <a:rPr dirty="0" sz="18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8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actos</a:t>
            </a:r>
            <a:r>
              <a:rPr dirty="0" sz="18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8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representantes</a:t>
            </a:r>
            <a:r>
              <a:rPr dirty="0" sz="18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legales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(padres) hacen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relación</a:t>
            </a:r>
            <a:r>
              <a:rPr dirty="0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uso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imagen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menores.</a:t>
            </a:r>
            <a:endParaRPr sz="1800">
              <a:latin typeface="Century Gothic"/>
              <a:cs typeface="Century Gothic"/>
            </a:endParaRPr>
          </a:p>
          <a:p>
            <a:pPr algn="just" marL="1612900" marR="5080" indent="-229235">
              <a:lnSpc>
                <a:spcPct val="100000"/>
              </a:lnSpc>
              <a:spcBef>
                <a:spcPts val="101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1800" spc="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uso</a:t>
            </a:r>
            <a:r>
              <a:rPr dirty="0" sz="18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hacen</a:t>
            </a:r>
            <a:r>
              <a:rPr dirty="0" sz="18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8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menores</a:t>
            </a:r>
            <a:r>
              <a:rPr dirty="0" sz="18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8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pr</a:t>
            </a:r>
            <a:r>
              <a:rPr dirty="0" sz="1800" spc="5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p</a:t>
            </a:r>
            <a:r>
              <a:rPr dirty="0" sz="1800" spc="2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imagen:</a:t>
            </a:r>
            <a:r>
              <a:rPr dirty="0" sz="18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instrucción</a:t>
            </a:r>
            <a:r>
              <a:rPr dirty="0" sz="18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15</a:t>
            </a:r>
            <a:r>
              <a:rPr dirty="0" sz="18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zo</a:t>
            </a:r>
            <a:r>
              <a:rPr dirty="0" sz="18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2006</a:t>
            </a:r>
            <a:r>
              <a:rPr dirty="0" sz="18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F</a:t>
            </a:r>
            <a:r>
              <a:rPr dirty="0" sz="18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sz="18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8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8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18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honor,</a:t>
            </a:r>
            <a:r>
              <a:rPr dirty="0" sz="18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intimidad</a:t>
            </a:r>
            <a:r>
              <a:rPr dirty="0" sz="18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propia</a:t>
            </a:r>
            <a:r>
              <a:rPr dirty="0" sz="1800" spc="3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imagen</a:t>
            </a:r>
            <a:r>
              <a:rPr dirty="0" sz="1800" spc="4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8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menores,</a:t>
            </a:r>
            <a:r>
              <a:rPr dirty="0" sz="1800" spc="3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recoge</a:t>
            </a:r>
            <a:r>
              <a:rPr dirty="0" sz="18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8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usos</a:t>
            </a:r>
            <a:r>
              <a:rPr dirty="0" sz="18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sociales</a:t>
            </a:r>
            <a:r>
              <a:rPr dirty="0" sz="18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4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propia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conducta</a:t>
            </a:r>
            <a:r>
              <a:rPr dirty="0" sz="18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afectado</a:t>
            </a:r>
            <a:r>
              <a:rPr dirty="0" sz="18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han</a:t>
            </a:r>
            <a:r>
              <a:rPr dirty="0" sz="18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tenerse</a:t>
            </a:r>
            <a:r>
              <a:rPr dirty="0" sz="18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presentes</a:t>
            </a:r>
            <a:r>
              <a:rPr dirty="0" sz="18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c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da</a:t>
            </a:r>
            <a:r>
              <a:rPr dirty="0" sz="18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c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concreto,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par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saber</a:t>
            </a:r>
            <a:r>
              <a:rPr dirty="0" sz="18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si</a:t>
            </a:r>
            <a:r>
              <a:rPr dirty="0" sz="18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ha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lesión.</a:t>
            </a:r>
            <a:r>
              <a:rPr dirty="0" sz="18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Ahora</a:t>
            </a:r>
            <a:r>
              <a:rPr dirty="0" sz="18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bien,</a:t>
            </a:r>
            <a:r>
              <a:rPr dirty="0" sz="18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“cuando</a:t>
            </a:r>
            <a:r>
              <a:rPr dirty="0" sz="18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intromisión</a:t>
            </a:r>
            <a:r>
              <a:rPr dirty="0" sz="18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tiene</a:t>
            </a:r>
            <a:r>
              <a:rPr dirty="0" sz="18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lugar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5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través</a:t>
            </a:r>
            <a:r>
              <a:rPr dirty="0" sz="1800" spc="5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5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medio</a:t>
            </a:r>
            <a:r>
              <a:rPr dirty="0" sz="1800" spc="5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comunicación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  y</a:t>
            </a:r>
            <a:r>
              <a:rPr dirty="0" sz="1800" spc="5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afecta</a:t>
            </a:r>
            <a:r>
              <a:rPr dirty="0" sz="1800" spc="5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5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800" spc="5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menor,</a:t>
            </a:r>
            <a:r>
              <a:rPr dirty="0" sz="1800" spc="4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vista</a:t>
            </a:r>
            <a:r>
              <a:rPr dirty="0" sz="1800" spc="5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reducida</a:t>
            </a:r>
            <a:r>
              <a:rPr dirty="0" sz="1800" spc="4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operatividad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4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800" spc="4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reconoce</a:t>
            </a:r>
            <a:r>
              <a:rPr dirty="0" sz="1800" spc="4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4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800" spc="4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consentimiento,</a:t>
            </a:r>
            <a:r>
              <a:rPr dirty="0" sz="1800" spc="5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4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c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br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á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privarle</a:t>
            </a:r>
            <a:r>
              <a:rPr dirty="0" sz="18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8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base</a:t>
            </a:r>
            <a:r>
              <a:rPr dirty="0" sz="18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18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posible</a:t>
            </a:r>
            <a:r>
              <a:rPr dirty="0" sz="18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conducta</a:t>
            </a:r>
            <a:r>
              <a:rPr dirty="0" sz="18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exhibicionista</a:t>
            </a:r>
            <a:r>
              <a:rPr dirty="0" sz="18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mismo,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menos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aún,</a:t>
            </a:r>
            <a:r>
              <a:rPr dirty="0" sz="18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 l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sus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progenitores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 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otros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familiares”.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3884" y="215564"/>
            <a:ext cx="8304530" cy="876935"/>
          </a:xfrm>
          <a:prstGeom prst="rect"/>
        </p:spPr>
        <p:txBody>
          <a:bodyPr wrap="square" lIns="0" tIns="25400" rIns="0" bIns="0" rtlCol="0" vert="horz">
            <a:spAutoFit/>
          </a:bodyPr>
          <a:lstStyle/>
          <a:p>
            <a:pPr marL="12700" marR="5080" indent="387985">
              <a:lnSpc>
                <a:spcPts val="3350"/>
              </a:lnSpc>
              <a:spcBef>
                <a:spcPts val="200"/>
              </a:spcBef>
            </a:pPr>
            <a:r>
              <a:rPr dirty="0"/>
              <a:t>Conflicto</a:t>
            </a:r>
            <a:r>
              <a:rPr dirty="0" spc="-60"/>
              <a:t> </a:t>
            </a:r>
            <a:r>
              <a:rPr dirty="0"/>
              <a:t>entre</a:t>
            </a:r>
            <a:r>
              <a:rPr dirty="0" spc="-70"/>
              <a:t> </a:t>
            </a:r>
            <a:r>
              <a:rPr dirty="0"/>
              <a:t>derechos</a:t>
            </a:r>
            <a:r>
              <a:rPr dirty="0" spc="-50"/>
              <a:t> </a:t>
            </a:r>
            <a:r>
              <a:rPr dirty="0"/>
              <a:t>honor,</a:t>
            </a:r>
            <a:r>
              <a:rPr dirty="0" spc="-70"/>
              <a:t> </a:t>
            </a:r>
            <a:r>
              <a:rPr dirty="0"/>
              <a:t>intimidad</a:t>
            </a:r>
            <a:r>
              <a:rPr dirty="0" spc="-40"/>
              <a:t> </a:t>
            </a:r>
            <a:r>
              <a:rPr dirty="0" spc="-50"/>
              <a:t>e </a:t>
            </a:r>
            <a:r>
              <a:rPr dirty="0"/>
              <a:t>imagen</a:t>
            </a:r>
            <a:r>
              <a:rPr dirty="0" spc="-40"/>
              <a:t> </a:t>
            </a:r>
            <a:r>
              <a:rPr dirty="0"/>
              <a:t>y</a:t>
            </a:r>
            <a:r>
              <a:rPr dirty="0" spc="-50"/>
              <a:t> </a:t>
            </a:r>
            <a:r>
              <a:rPr dirty="0"/>
              <a:t>libertades</a:t>
            </a:r>
            <a:r>
              <a:rPr dirty="0" spc="-50"/>
              <a:t> </a:t>
            </a:r>
            <a:r>
              <a:rPr dirty="0"/>
              <a:t>de</a:t>
            </a:r>
            <a:r>
              <a:rPr dirty="0" spc="-50"/>
              <a:t> </a:t>
            </a:r>
            <a:r>
              <a:rPr dirty="0"/>
              <a:t>expresión</a:t>
            </a:r>
            <a:r>
              <a:rPr dirty="0" spc="-45"/>
              <a:t> </a:t>
            </a:r>
            <a:r>
              <a:rPr dirty="0"/>
              <a:t>e</a:t>
            </a:r>
            <a:r>
              <a:rPr dirty="0" spc="-65"/>
              <a:t> </a:t>
            </a:r>
            <a:r>
              <a:rPr dirty="0" spc="-10"/>
              <a:t>información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602739" y="1758593"/>
            <a:ext cx="8986520" cy="426720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just" marL="354965" marR="6985" indent="-342900">
              <a:lnSpc>
                <a:spcPts val="2810"/>
              </a:lnSpc>
              <a:spcBef>
                <a:spcPts val="455"/>
              </a:spcBef>
            </a:pPr>
            <a:r>
              <a:rPr dirty="0" sz="2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600" spc="-2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Carácter</a:t>
            </a:r>
            <a:r>
              <a:rPr dirty="0" sz="2600" spc="27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preferencial</a:t>
            </a:r>
            <a:r>
              <a:rPr dirty="0" sz="2600" spc="27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600" spc="27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erech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600" spc="27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 spc="27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30">
                <a:solidFill>
                  <a:srgbClr val="404040"/>
                </a:solidFill>
                <a:latin typeface="Century Gothic"/>
                <a:cs typeface="Century Gothic"/>
              </a:rPr>
              <a:t>libre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sz="2600" spc="14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[art.</a:t>
            </a:r>
            <a:r>
              <a:rPr dirty="0" sz="2600" spc="14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20.1.d)]:</a:t>
            </a:r>
            <a:r>
              <a:rPr dirty="0" sz="2600" spc="14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c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h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600" spc="14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600" spc="14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5">
                <a:solidFill>
                  <a:srgbClr val="404040"/>
                </a:solidFill>
                <a:latin typeface="Century Gothic"/>
                <a:cs typeface="Century Gothic"/>
              </a:rPr>
              <a:t>comunicar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 información</a:t>
            </a:r>
            <a:r>
              <a:rPr dirty="0" sz="26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veraz.</a:t>
            </a:r>
            <a:endParaRPr sz="26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640"/>
              </a:spcBef>
            </a:pPr>
            <a:r>
              <a:rPr dirty="0" sz="2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600" spc="-2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6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libertad</a:t>
            </a:r>
            <a:r>
              <a:rPr dirty="0" sz="26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6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6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26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honor:</a:t>
            </a:r>
            <a:endParaRPr sz="2600">
              <a:latin typeface="Century Gothic"/>
              <a:cs typeface="Century Gothic"/>
            </a:endParaRPr>
          </a:p>
          <a:p>
            <a:pPr algn="just" marL="469265">
              <a:lnSpc>
                <a:spcPct val="100000"/>
              </a:lnSpc>
              <a:spcBef>
                <a:spcPts val="695"/>
              </a:spcBef>
            </a:pPr>
            <a:r>
              <a:rPr dirty="0" sz="2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Persona</a:t>
            </a: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6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interés</a:t>
            </a: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público</a:t>
            </a: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privado</a:t>
            </a:r>
            <a:endParaRPr sz="2600">
              <a:latin typeface="Century Gothic"/>
              <a:cs typeface="Century Gothic"/>
            </a:endParaRPr>
          </a:p>
          <a:p>
            <a:pPr algn="just" marL="469265">
              <a:lnSpc>
                <a:spcPct val="100000"/>
              </a:lnSpc>
              <a:spcBef>
                <a:spcPts val="680"/>
              </a:spcBef>
            </a:pPr>
            <a:r>
              <a:rPr dirty="0" sz="2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sz="26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≠</a:t>
            </a:r>
            <a:r>
              <a:rPr dirty="0" sz="2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opinión</a:t>
            </a:r>
            <a:endParaRPr sz="2600">
              <a:latin typeface="Century Gothic"/>
              <a:cs typeface="Century Gothic"/>
            </a:endParaRPr>
          </a:p>
          <a:p>
            <a:pPr algn="just" marL="356235" marR="5715" indent="-344170">
              <a:lnSpc>
                <a:spcPts val="2810"/>
              </a:lnSpc>
              <a:spcBef>
                <a:spcPts val="1040"/>
              </a:spcBef>
            </a:pPr>
            <a:r>
              <a:rPr dirty="0" sz="2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600" spc="-2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600" spc="15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libertad</a:t>
            </a:r>
            <a:r>
              <a:rPr dirty="0" sz="2600" spc="15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 spc="15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sz="2600" spc="15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5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600" spc="15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600" spc="15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erech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600" spc="15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600" spc="15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in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5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imagen</a:t>
            </a:r>
            <a:endParaRPr sz="2600">
              <a:latin typeface="Century Gothic"/>
              <a:cs typeface="Century Gothic"/>
            </a:endParaRPr>
          </a:p>
          <a:p>
            <a:pPr algn="just" marL="755650" marR="5080" indent="-286385">
              <a:lnSpc>
                <a:spcPts val="2810"/>
              </a:lnSpc>
              <a:spcBef>
                <a:spcPts val="1005"/>
              </a:spcBef>
            </a:pPr>
            <a:r>
              <a:rPr dirty="0" sz="2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6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6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informar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≠</a:t>
            </a:r>
            <a:r>
              <a:rPr dirty="0" sz="26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sz="26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26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intereses comercia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les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3185" rIns="0" bIns="0" rtlCol="0" vert="horz">
            <a:spAutoFit/>
          </a:bodyPr>
          <a:lstStyle/>
          <a:p>
            <a:pPr marL="201422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La</a:t>
            </a:r>
            <a:r>
              <a:rPr dirty="0" sz="3200" spc="-40"/>
              <a:t> </a:t>
            </a:r>
            <a:r>
              <a:rPr dirty="0" sz="3200"/>
              <a:t>protección</a:t>
            </a:r>
            <a:r>
              <a:rPr dirty="0" sz="3200" spc="-40"/>
              <a:t> </a:t>
            </a:r>
            <a:r>
              <a:rPr dirty="0" sz="3200" i="1">
                <a:latin typeface="Century Gothic"/>
                <a:cs typeface="Century Gothic"/>
              </a:rPr>
              <a:t>post</a:t>
            </a:r>
            <a:r>
              <a:rPr dirty="0" sz="3200" spc="-40" i="1">
                <a:latin typeface="Century Gothic"/>
                <a:cs typeface="Century Gothic"/>
              </a:rPr>
              <a:t> </a:t>
            </a:r>
            <a:r>
              <a:rPr dirty="0" sz="3200" spc="-10" i="1">
                <a:latin typeface="Century Gothic"/>
                <a:cs typeface="Century Gothic"/>
              </a:rPr>
              <a:t>mortem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602739" y="1485799"/>
            <a:ext cx="8987790" cy="4637405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354965" marR="9525" indent="-342900">
              <a:lnSpc>
                <a:spcPts val="1939"/>
              </a:lnSpc>
              <a:spcBef>
                <a:spcPts val="345"/>
              </a:spcBef>
              <a:tabLst>
                <a:tab pos="354965" algn="l"/>
                <a:tab pos="1260475" algn="l"/>
                <a:tab pos="1635125" algn="l"/>
                <a:tab pos="2804160" algn="l"/>
                <a:tab pos="3326765" algn="l"/>
                <a:tab pos="4148454" algn="l"/>
                <a:tab pos="5289550" algn="l"/>
                <a:tab pos="5586730" algn="l"/>
                <a:tab pos="6988809" algn="l"/>
                <a:tab pos="7465695" algn="l"/>
                <a:tab pos="792289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Tutelar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memoria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sujeto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fallecido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≠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derechos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fundamentales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persona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Legitimación</a:t>
            </a:r>
            <a:r>
              <a:rPr dirty="0" sz="1800" spc="-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4)</a:t>
            </a:r>
            <a:endParaRPr sz="1800">
              <a:latin typeface="Century Gothic"/>
              <a:cs typeface="Century Gothic"/>
            </a:endParaRPr>
          </a:p>
          <a:p>
            <a:pPr marL="469265">
              <a:lnSpc>
                <a:spcPct val="100000"/>
              </a:lnSpc>
              <a:spcBef>
                <a:spcPts val="78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Designación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testamento</a:t>
            </a:r>
            <a:endParaRPr sz="1800">
              <a:latin typeface="Century Gothic"/>
              <a:cs typeface="Century Gothic"/>
            </a:endParaRPr>
          </a:p>
          <a:p>
            <a:pPr marL="756920" marR="7620" indent="-287655">
              <a:lnSpc>
                <a:spcPts val="1939"/>
              </a:lnSpc>
              <a:spcBef>
                <a:spcPts val="1045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6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“Cónyuge,</a:t>
            </a:r>
            <a:r>
              <a:rPr dirty="0" sz="1800" spc="3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800" spc="3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descendientes,</a:t>
            </a:r>
            <a:r>
              <a:rPr dirty="0" sz="1800" spc="3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ascendientes</a:t>
            </a:r>
            <a:r>
              <a:rPr dirty="0" sz="1800" spc="3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3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hermanos</a:t>
            </a:r>
            <a:r>
              <a:rPr dirty="0" sz="1800" spc="3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3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persona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afectada</a:t>
            </a:r>
            <a:r>
              <a:rPr dirty="0" sz="1800" spc="-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viviesen</a:t>
            </a:r>
            <a:r>
              <a:rPr dirty="0" sz="1800" spc="-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8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tiempo</a:t>
            </a:r>
            <a:r>
              <a:rPr dirty="0" sz="1800" spc="-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8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fallecimiento”.</a:t>
            </a:r>
            <a:endParaRPr sz="1800">
              <a:latin typeface="Century Gothic"/>
              <a:cs typeface="Century Gothic"/>
            </a:endParaRPr>
          </a:p>
          <a:p>
            <a:pPr algn="just" marL="755015" marR="5080" indent="-285750">
              <a:lnSpc>
                <a:spcPts val="1939"/>
              </a:lnSpc>
              <a:spcBef>
                <a:spcPts val="100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“A</a:t>
            </a:r>
            <a:r>
              <a:rPr dirty="0" sz="1800" spc="8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falta</a:t>
            </a:r>
            <a:r>
              <a:rPr dirty="0" sz="1800" spc="7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7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todos</a:t>
            </a:r>
            <a:r>
              <a:rPr dirty="0" sz="1800" spc="8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ellos,</a:t>
            </a:r>
            <a:r>
              <a:rPr dirty="0" sz="1800" spc="8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8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ejercicio</a:t>
            </a:r>
            <a:r>
              <a:rPr dirty="0" sz="1800" spc="6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7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800" spc="8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acciones</a:t>
            </a:r>
            <a:r>
              <a:rPr dirty="0" sz="1800" spc="8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7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corresponderá</a:t>
            </a:r>
            <a:r>
              <a:rPr dirty="0" sz="1800" spc="10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800" spc="11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Ministerio</a:t>
            </a:r>
            <a:r>
              <a:rPr dirty="0" sz="1800" spc="114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Fiscal,</a:t>
            </a:r>
            <a:r>
              <a:rPr dirty="0" sz="1800" spc="114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10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podrá</a:t>
            </a:r>
            <a:r>
              <a:rPr dirty="0" sz="1800" spc="114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actuar</a:t>
            </a:r>
            <a:r>
              <a:rPr dirty="0" sz="1800" spc="11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0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oficio</a:t>
            </a:r>
            <a:r>
              <a:rPr dirty="0" sz="1800" spc="114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11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50" i="1">
                <a:solidFill>
                  <a:srgbClr val="404040"/>
                </a:solidFill>
                <a:latin typeface="Century Gothic"/>
                <a:cs typeface="Century Gothic"/>
              </a:rPr>
              <a:t>a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instancia</a:t>
            </a:r>
            <a:r>
              <a:rPr dirty="0" sz="1800" spc="28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persona</a:t>
            </a:r>
            <a:r>
              <a:rPr dirty="0" sz="1800" spc="3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interesada,</a:t>
            </a:r>
            <a:r>
              <a:rPr dirty="0" sz="1800" spc="3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siempre</a:t>
            </a:r>
            <a:r>
              <a:rPr dirty="0" sz="1800" spc="3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3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1800" spc="30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hubieren</a:t>
            </a:r>
            <a:r>
              <a:rPr dirty="0" sz="1800" spc="29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transcurrido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más</a:t>
            </a:r>
            <a:r>
              <a:rPr dirty="0" sz="1800" spc="-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ochenta</a:t>
            </a:r>
            <a:r>
              <a:rPr dirty="0" sz="1800" spc="-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años</a:t>
            </a:r>
            <a:r>
              <a:rPr dirty="0" sz="18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desde</a:t>
            </a:r>
            <a:r>
              <a:rPr dirty="0" sz="18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fallecimiento</a:t>
            </a:r>
            <a:r>
              <a:rPr dirty="0" sz="1800" spc="-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afectado”.</a:t>
            </a:r>
            <a:endParaRPr sz="1800">
              <a:latin typeface="Century Gothic"/>
              <a:cs typeface="Century Gothic"/>
            </a:endParaRPr>
          </a:p>
          <a:p>
            <a:pPr algn="just" marL="755015" marR="5080" indent="-285750">
              <a:lnSpc>
                <a:spcPts val="1939"/>
              </a:lnSpc>
              <a:spcBef>
                <a:spcPts val="1015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“Cuando</a:t>
            </a:r>
            <a:r>
              <a:rPr dirty="0" sz="1800" spc="7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7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titular</a:t>
            </a:r>
            <a:r>
              <a:rPr dirty="0" sz="1800" spc="7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7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800" spc="7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lesionado</a:t>
            </a:r>
            <a:r>
              <a:rPr dirty="0" sz="1800" spc="7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fallezca</a:t>
            </a:r>
            <a:r>
              <a:rPr dirty="0" sz="1800" spc="7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sin</a:t>
            </a:r>
            <a:r>
              <a:rPr dirty="0" sz="1800" spc="7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haber</a:t>
            </a:r>
            <a:r>
              <a:rPr dirty="0" sz="1800" spc="7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podido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ejercitar</a:t>
            </a:r>
            <a:r>
              <a:rPr dirty="0" sz="1800" spc="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800" spc="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sí</a:t>
            </a:r>
            <a:r>
              <a:rPr dirty="0" sz="1800" spc="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800" spc="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800" spc="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representante</a:t>
            </a:r>
            <a:r>
              <a:rPr dirty="0" sz="1800" spc="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legal</a:t>
            </a:r>
            <a:r>
              <a:rPr dirty="0" sz="1800" spc="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800" spc="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acciones</a:t>
            </a:r>
            <a:r>
              <a:rPr dirty="0" sz="1800" spc="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previstas</a:t>
            </a:r>
            <a:r>
              <a:rPr dirty="0" sz="1800" spc="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0" i="1">
                <a:solidFill>
                  <a:srgbClr val="404040"/>
                </a:solidFill>
                <a:latin typeface="Century Gothic"/>
                <a:cs typeface="Century Gothic"/>
              </a:rPr>
              <a:t>esta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Ley,</a:t>
            </a:r>
            <a:r>
              <a:rPr dirty="0" sz="1800" spc="4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800" spc="4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800" spc="4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circunstancias</a:t>
            </a:r>
            <a:r>
              <a:rPr dirty="0" sz="1800" spc="4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3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4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4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lesión</a:t>
            </a:r>
            <a:r>
              <a:rPr dirty="0" sz="1800" spc="4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800" spc="3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produjo,</a:t>
            </a:r>
            <a:r>
              <a:rPr dirty="0" sz="1800" spc="5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800" spc="4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referidas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acciones</a:t>
            </a:r>
            <a:r>
              <a:rPr dirty="0" sz="1800" spc="-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podrán</a:t>
            </a:r>
            <a:r>
              <a:rPr dirty="0" sz="1800" spc="-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ejercitarse</a:t>
            </a:r>
            <a:r>
              <a:rPr dirty="0" sz="1800" spc="-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800" spc="-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personas</a:t>
            </a:r>
            <a:r>
              <a:rPr dirty="0" sz="1800" spc="-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señaladas</a:t>
            </a:r>
            <a:r>
              <a:rPr dirty="0" sz="1800" spc="-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-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-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artículo</a:t>
            </a:r>
            <a:r>
              <a:rPr dirty="0" sz="1800" spc="-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4.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 i="1">
                <a:solidFill>
                  <a:srgbClr val="404040"/>
                </a:solidFill>
                <a:latin typeface="Century Gothic"/>
                <a:cs typeface="Century Gothic"/>
              </a:rPr>
              <a:t>2.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800" spc="3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mismas</a:t>
            </a:r>
            <a:r>
              <a:rPr dirty="0" sz="1800" spc="3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personas</a:t>
            </a:r>
            <a:r>
              <a:rPr dirty="0" sz="1800" spc="3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podrán</a:t>
            </a:r>
            <a:r>
              <a:rPr dirty="0" sz="1800" spc="3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continuar</a:t>
            </a:r>
            <a:r>
              <a:rPr dirty="0" sz="1800" spc="3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3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acción</a:t>
            </a:r>
            <a:r>
              <a:rPr dirty="0" sz="1800" spc="3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ya</a:t>
            </a:r>
            <a:r>
              <a:rPr dirty="0" sz="1800" spc="3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entablada</a:t>
            </a:r>
            <a:r>
              <a:rPr dirty="0" sz="1800" spc="3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800" spc="3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 i="1">
                <a:solidFill>
                  <a:srgbClr val="404040"/>
                </a:solidFill>
                <a:latin typeface="Century Gothic"/>
                <a:cs typeface="Century Gothic"/>
              </a:rPr>
              <a:t>el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titular</a:t>
            </a:r>
            <a:r>
              <a:rPr dirty="0" sz="1800" spc="-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-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800" spc="-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lesionado</a:t>
            </a:r>
            <a:r>
              <a:rPr dirty="0" sz="1800" spc="-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cuando</a:t>
            </a:r>
            <a:r>
              <a:rPr dirty="0" sz="1800" spc="-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falleciere”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5306" y="28449"/>
            <a:ext cx="8565515" cy="635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000"/>
              <a:t>Protección</a:t>
            </a:r>
            <a:r>
              <a:rPr dirty="0" sz="2000" spc="-55"/>
              <a:t> </a:t>
            </a:r>
            <a:r>
              <a:rPr dirty="0" sz="2000"/>
              <a:t>y</a:t>
            </a:r>
            <a:r>
              <a:rPr dirty="0" sz="2000" spc="-25"/>
              <a:t> </a:t>
            </a:r>
            <a:r>
              <a:rPr dirty="0" sz="2000"/>
              <a:t>tutela</a:t>
            </a:r>
            <a:r>
              <a:rPr dirty="0" sz="2000" spc="-25"/>
              <a:t> </a:t>
            </a:r>
            <a:r>
              <a:rPr dirty="0" sz="2000"/>
              <a:t>de</a:t>
            </a:r>
            <a:r>
              <a:rPr dirty="0" sz="2000" spc="-15"/>
              <a:t> </a:t>
            </a:r>
            <a:r>
              <a:rPr dirty="0" sz="2000"/>
              <a:t>los</a:t>
            </a:r>
            <a:r>
              <a:rPr dirty="0" sz="2000" spc="-30"/>
              <a:t> </a:t>
            </a:r>
            <a:r>
              <a:rPr dirty="0" sz="2000"/>
              <a:t>derechos</a:t>
            </a:r>
            <a:r>
              <a:rPr dirty="0" sz="2000" spc="-55"/>
              <a:t> </a:t>
            </a:r>
            <a:r>
              <a:rPr dirty="0" sz="2000"/>
              <a:t>al</a:t>
            </a:r>
            <a:r>
              <a:rPr dirty="0" sz="2000" spc="-20"/>
              <a:t> </a:t>
            </a:r>
            <a:r>
              <a:rPr dirty="0" sz="2000"/>
              <a:t>honor,</a:t>
            </a:r>
            <a:r>
              <a:rPr dirty="0" sz="2000" spc="-35"/>
              <a:t> </a:t>
            </a:r>
            <a:r>
              <a:rPr dirty="0" sz="2000"/>
              <a:t>intimidad</a:t>
            </a:r>
            <a:r>
              <a:rPr dirty="0" sz="2000" spc="-25"/>
              <a:t> </a:t>
            </a:r>
            <a:r>
              <a:rPr dirty="0" sz="2000"/>
              <a:t>e</a:t>
            </a:r>
            <a:r>
              <a:rPr dirty="0" sz="2000" spc="-30"/>
              <a:t> </a:t>
            </a:r>
            <a:r>
              <a:rPr dirty="0" sz="2000"/>
              <a:t>imagen</a:t>
            </a:r>
            <a:r>
              <a:rPr dirty="0" sz="2000" spc="-25"/>
              <a:t> </a:t>
            </a:r>
            <a:r>
              <a:rPr dirty="0" sz="2000" spc="-10"/>
              <a:t>(art.</a:t>
            </a:r>
            <a:endParaRPr sz="2000"/>
          </a:p>
          <a:p>
            <a:pPr algn="ctr">
              <a:lnSpc>
                <a:spcPct val="100000"/>
              </a:lnSpc>
            </a:pPr>
            <a:r>
              <a:rPr dirty="0" sz="2000" spc="-25"/>
              <a:t>8)</a:t>
            </a:r>
            <a:endParaRPr sz="2000"/>
          </a:p>
        </p:txBody>
      </p:sp>
      <p:sp>
        <p:nvSpPr>
          <p:cNvPr id="3" name="object 3" descr=""/>
          <p:cNvSpPr txBox="1"/>
          <p:nvPr/>
        </p:nvSpPr>
        <p:spPr>
          <a:xfrm>
            <a:off x="1602739" y="1314732"/>
            <a:ext cx="10206990" cy="4733290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88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7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Recurso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amparo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ante el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TC.</a:t>
            </a:r>
            <a:endParaRPr sz="18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78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55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Tutela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judicial</a:t>
            </a:r>
            <a:r>
              <a:rPr dirty="0" sz="1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18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9). Medidas</a:t>
            </a:r>
            <a:r>
              <a:rPr dirty="0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orden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civil:</a:t>
            </a:r>
            <a:endParaRPr sz="1800">
              <a:latin typeface="Century Gothic"/>
              <a:cs typeface="Century Gothic"/>
            </a:endParaRPr>
          </a:p>
          <a:p>
            <a:pPr algn="just" marL="756285" marR="5080" indent="-287020">
              <a:lnSpc>
                <a:spcPts val="1939"/>
              </a:lnSpc>
              <a:spcBef>
                <a:spcPts val="1025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a)</a:t>
            </a:r>
            <a:r>
              <a:rPr dirty="0" sz="1800" spc="4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“El</a:t>
            </a:r>
            <a:r>
              <a:rPr dirty="0" sz="1800" spc="4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restablecimiento</a:t>
            </a:r>
            <a:r>
              <a:rPr dirty="0" sz="1800" spc="4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4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perjudicado</a:t>
            </a:r>
            <a:r>
              <a:rPr dirty="0" sz="1800" spc="3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4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4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pleno</a:t>
            </a:r>
            <a:r>
              <a:rPr dirty="0" sz="1800" spc="4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disfrute</a:t>
            </a:r>
            <a:r>
              <a:rPr dirty="0" sz="1800" spc="3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4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sus</a:t>
            </a:r>
            <a:r>
              <a:rPr dirty="0" sz="1800" spc="3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derechos”: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declaración</a:t>
            </a:r>
            <a:r>
              <a:rPr dirty="0" sz="18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intromisión</a:t>
            </a:r>
            <a:r>
              <a:rPr dirty="0" sz="18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sufrida,</a:t>
            </a:r>
            <a:r>
              <a:rPr dirty="0" sz="18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cese</a:t>
            </a:r>
            <a:r>
              <a:rPr dirty="0" sz="18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inmediato</a:t>
            </a:r>
            <a:r>
              <a:rPr dirty="0" sz="18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misma</a:t>
            </a:r>
            <a:r>
              <a:rPr dirty="0" sz="18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reposición</a:t>
            </a:r>
            <a:r>
              <a:rPr dirty="0" sz="18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del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estado</a:t>
            </a:r>
            <a:r>
              <a:rPr dirty="0" sz="18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anterior.</a:t>
            </a:r>
            <a:r>
              <a:rPr dirty="0" sz="18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“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2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caso</a:t>
            </a:r>
            <a:r>
              <a:rPr dirty="0" sz="1800" spc="229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2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intromisión</a:t>
            </a:r>
            <a:r>
              <a:rPr dirty="0" sz="1800" spc="2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2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229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800" spc="229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800" spc="2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honor,</a:t>
            </a:r>
            <a:r>
              <a:rPr dirty="0" sz="1800" spc="2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…</a:t>
            </a:r>
            <a:r>
              <a:rPr dirty="0" sz="1800" spc="229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2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publicación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total</a:t>
            </a:r>
            <a:r>
              <a:rPr dirty="0" sz="1800" spc="9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parcial</a:t>
            </a:r>
            <a:r>
              <a:rPr dirty="0" sz="1800" spc="9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8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9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sentencia</a:t>
            </a:r>
            <a:r>
              <a:rPr dirty="0" sz="1800" spc="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condenatoria</a:t>
            </a:r>
            <a:r>
              <a:rPr dirty="0" sz="1800" spc="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9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costa</a:t>
            </a:r>
            <a:r>
              <a:rPr dirty="0" sz="1800" spc="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9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condenado</a:t>
            </a:r>
            <a:r>
              <a:rPr dirty="0" sz="1800" spc="9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800" spc="8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800" spc="9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menos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misma</a:t>
            </a:r>
            <a:r>
              <a:rPr dirty="0" sz="1800" spc="-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difusión</a:t>
            </a:r>
            <a:r>
              <a:rPr dirty="0" sz="1800" spc="-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pública</a:t>
            </a:r>
            <a:r>
              <a:rPr dirty="0" sz="1800" spc="-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tuvo</a:t>
            </a:r>
            <a:r>
              <a:rPr dirty="0" sz="18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intromisión</a:t>
            </a:r>
            <a:r>
              <a:rPr dirty="0" sz="1800" spc="-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sufrida”.</a:t>
            </a:r>
            <a:r>
              <a:rPr dirty="0" sz="1800" spc="-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=Derecho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rectificación</a:t>
            </a:r>
            <a:endParaRPr sz="1800">
              <a:latin typeface="Century Gothic"/>
              <a:cs typeface="Century Gothic"/>
            </a:endParaRPr>
          </a:p>
          <a:p>
            <a:pPr algn="just" marL="469265">
              <a:lnSpc>
                <a:spcPct val="100000"/>
              </a:lnSpc>
              <a:spcBef>
                <a:spcPts val="78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4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b)</a:t>
            </a:r>
            <a:r>
              <a:rPr dirty="0" sz="1800" spc="-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Prevenir</a:t>
            </a:r>
            <a:r>
              <a:rPr dirty="0" sz="18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intromisiones</a:t>
            </a:r>
            <a:r>
              <a:rPr dirty="0" sz="1800" spc="-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inminentes</a:t>
            </a:r>
            <a:r>
              <a:rPr dirty="0" sz="18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-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ulteriores.</a:t>
            </a:r>
            <a:endParaRPr sz="1800">
              <a:latin typeface="Century Gothic"/>
              <a:cs typeface="Century Gothic"/>
            </a:endParaRPr>
          </a:p>
          <a:p>
            <a:pPr algn="just" marL="469265">
              <a:lnSpc>
                <a:spcPct val="100000"/>
              </a:lnSpc>
              <a:spcBef>
                <a:spcPts val="78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c)</a:t>
            </a:r>
            <a:r>
              <a:rPr dirty="0" sz="18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indemnización</a:t>
            </a:r>
            <a:r>
              <a:rPr dirty="0" sz="1800" spc="-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800" spc="-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daños</a:t>
            </a:r>
            <a:r>
              <a:rPr dirty="0" sz="18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perjuicios</a:t>
            </a:r>
            <a:r>
              <a:rPr dirty="0" sz="18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causados</a:t>
            </a:r>
            <a:r>
              <a:rPr dirty="0" sz="18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=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daño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moral.</a:t>
            </a:r>
            <a:endParaRPr sz="1800">
              <a:latin typeface="Century Gothic"/>
              <a:cs typeface="Century Gothic"/>
            </a:endParaRPr>
          </a:p>
          <a:p>
            <a:pPr algn="just" marL="926465">
              <a:lnSpc>
                <a:spcPct val="100000"/>
              </a:lnSpc>
              <a:spcBef>
                <a:spcPts val="815"/>
              </a:spcBef>
            </a:pPr>
            <a:r>
              <a:rPr dirty="0" sz="1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 spc="34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Valoración</a:t>
            </a:r>
            <a:r>
              <a:rPr dirty="0" sz="16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6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difusión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6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audiencia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6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medio.</a:t>
            </a:r>
            <a:endParaRPr sz="1600">
              <a:latin typeface="Century Gothic"/>
              <a:cs typeface="Century Gothic"/>
            </a:endParaRPr>
          </a:p>
          <a:p>
            <a:pPr marL="1155065" marR="5080" indent="-228600">
              <a:lnSpc>
                <a:spcPts val="1730"/>
              </a:lnSpc>
              <a:spcBef>
                <a:spcPts val="1020"/>
              </a:spcBef>
            </a:pPr>
            <a:r>
              <a:rPr dirty="0" sz="1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 spc="-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6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materia</a:t>
            </a:r>
            <a:r>
              <a:rPr dirty="0" sz="16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responsabilidad,</a:t>
            </a:r>
            <a:r>
              <a:rPr dirty="0" sz="16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6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TS</a:t>
            </a:r>
            <a:r>
              <a:rPr dirty="0" sz="16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ha</a:t>
            </a:r>
            <a:r>
              <a:rPr dirty="0" sz="16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hablado</a:t>
            </a:r>
            <a:r>
              <a:rPr dirty="0" sz="16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responsabilidad</a:t>
            </a:r>
            <a:r>
              <a:rPr dirty="0" sz="16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solidaria</a:t>
            </a:r>
            <a:r>
              <a:rPr dirty="0" sz="16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6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autor</a:t>
            </a:r>
            <a:r>
              <a:rPr dirty="0" sz="16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6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publicación,</a:t>
            </a:r>
            <a:r>
              <a:rPr dirty="0" sz="16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director</a:t>
            </a:r>
            <a:r>
              <a:rPr dirty="0" sz="16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6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medio</a:t>
            </a:r>
            <a:r>
              <a:rPr dirty="0" sz="16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6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editor</a:t>
            </a:r>
            <a:r>
              <a:rPr dirty="0" sz="16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6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mismo,</a:t>
            </a:r>
            <a:r>
              <a:rPr dirty="0" sz="16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6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6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perjuicios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producidos.</a:t>
            </a:r>
            <a:endParaRPr sz="1600">
              <a:latin typeface="Century Gothic"/>
              <a:cs typeface="Century Gothic"/>
            </a:endParaRPr>
          </a:p>
          <a:p>
            <a:pPr algn="just" marL="755650" marR="6350" indent="-286385">
              <a:lnSpc>
                <a:spcPts val="1730"/>
              </a:lnSpc>
              <a:spcBef>
                <a:spcPts val="1000"/>
              </a:spcBef>
            </a:pPr>
            <a:r>
              <a:rPr dirty="0" sz="1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 spc="38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600" i="1">
                <a:solidFill>
                  <a:srgbClr val="404040"/>
                </a:solidFill>
                <a:latin typeface="Century Gothic"/>
                <a:cs typeface="Century Gothic"/>
              </a:rPr>
              <a:t>d)</a:t>
            </a:r>
            <a:r>
              <a:rPr dirty="0" sz="1600" spc="2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600" spc="2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i="1">
                <a:solidFill>
                  <a:srgbClr val="404040"/>
                </a:solidFill>
                <a:latin typeface="Century Gothic"/>
                <a:cs typeface="Century Gothic"/>
              </a:rPr>
              <a:t>apropiación</a:t>
            </a:r>
            <a:r>
              <a:rPr dirty="0" sz="1600" spc="2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i="1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600" spc="2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i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600" spc="2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i="1">
                <a:solidFill>
                  <a:srgbClr val="404040"/>
                </a:solidFill>
                <a:latin typeface="Century Gothic"/>
                <a:cs typeface="Century Gothic"/>
              </a:rPr>
              <a:t>perjudicado</a:t>
            </a:r>
            <a:r>
              <a:rPr dirty="0" sz="1600" spc="2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i="1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600" spc="28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i="1">
                <a:solidFill>
                  <a:srgbClr val="404040"/>
                </a:solidFill>
                <a:latin typeface="Century Gothic"/>
                <a:cs typeface="Century Gothic"/>
              </a:rPr>
              <a:t>lucro</a:t>
            </a:r>
            <a:r>
              <a:rPr dirty="0" sz="1600" spc="2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i="1">
                <a:solidFill>
                  <a:srgbClr val="404040"/>
                </a:solidFill>
                <a:latin typeface="Century Gothic"/>
                <a:cs typeface="Century Gothic"/>
              </a:rPr>
              <a:t>obtenido</a:t>
            </a:r>
            <a:r>
              <a:rPr dirty="0" sz="1600" spc="28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i="1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600" spc="2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600" spc="2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i="1">
                <a:solidFill>
                  <a:srgbClr val="404040"/>
                </a:solidFill>
                <a:latin typeface="Century Gothic"/>
                <a:cs typeface="Century Gothic"/>
              </a:rPr>
              <a:t>intromisión</a:t>
            </a:r>
            <a:r>
              <a:rPr dirty="0" sz="1600" spc="2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i="1">
                <a:solidFill>
                  <a:srgbClr val="404040"/>
                </a:solidFill>
                <a:latin typeface="Century Gothic"/>
                <a:cs typeface="Century Gothic"/>
              </a:rPr>
              <a:t>ilegítima</a:t>
            </a:r>
            <a:r>
              <a:rPr dirty="0" sz="1600" spc="2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600" spc="2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25" i="1">
                <a:solidFill>
                  <a:srgbClr val="404040"/>
                </a:solidFill>
                <a:latin typeface="Century Gothic"/>
                <a:cs typeface="Century Gothic"/>
              </a:rPr>
              <a:t>sus</a:t>
            </a:r>
            <a:r>
              <a:rPr dirty="0" sz="16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 i="1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endParaRPr sz="16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745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7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Plazo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caducidad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cuatro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años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3398" rIns="0" bIns="0" rtlCol="0" vert="horz">
            <a:spAutoFit/>
          </a:bodyPr>
          <a:lstStyle/>
          <a:p>
            <a:pPr marL="2919730"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CASOS</a:t>
            </a:r>
            <a:r>
              <a:rPr dirty="0" sz="2400" spc="-85"/>
              <a:t> </a:t>
            </a:r>
            <a:r>
              <a:rPr dirty="0" sz="2400" spc="-10"/>
              <a:t>PARTICULARES</a:t>
            </a:r>
            <a:endParaRPr sz="2400"/>
          </a:p>
        </p:txBody>
      </p:sp>
      <p:sp>
        <p:nvSpPr>
          <p:cNvPr id="3" name="object 3" descr=""/>
          <p:cNvSpPr txBox="1"/>
          <p:nvPr/>
        </p:nvSpPr>
        <p:spPr>
          <a:xfrm>
            <a:off x="1602739" y="1367692"/>
            <a:ext cx="8987155" cy="48012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54965" marR="5080" indent="-3429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2000" spc="3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000" spc="3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0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2000" spc="3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honor,</a:t>
            </a:r>
            <a:r>
              <a:rPr dirty="0" sz="2000" spc="3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imagen</a:t>
            </a:r>
            <a:r>
              <a:rPr dirty="0" sz="2000" spc="3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000" spc="3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intimidad</a:t>
            </a:r>
            <a:r>
              <a:rPr dirty="0" sz="20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3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000" spc="3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redes sociales.</a:t>
            </a:r>
            <a:endParaRPr sz="20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99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9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Delitos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contra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honor:</a:t>
            </a:r>
            <a:endParaRPr sz="2000">
              <a:latin typeface="Century Gothic"/>
              <a:cs typeface="Century Gothic"/>
            </a:endParaRPr>
          </a:p>
          <a:p>
            <a:pPr algn="just" marL="755015" marR="5080" indent="-285750">
              <a:lnSpc>
                <a:spcPct val="100000"/>
              </a:lnSpc>
              <a:spcBef>
                <a:spcPts val="100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0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injurias</a:t>
            </a:r>
            <a:r>
              <a:rPr dirty="0" sz="20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Tahoma"/>
                <a:cs typeface="Tahoma"/>
              </a:rPr>
              <a:t>꞊</a:t>
            </a:r>
            <a:r>
              <a:rPr dirty="0" sz="2000" spc="185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formular</a:t>
            </a:r>
            <a:r>
              <a:rPr dirty="0" sz="20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juicios</a:t>
            </a:r>
            <a:r>
              <a:rPr dirty="0" sz="20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valor</a:t>
            </a:r>
            <a:r>
              <a:rPr dirty="0" sz="20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deshonrosos</a:t>
            </a:r>
            <a:r>
              <a:rPr dirty="0" sz="20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0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lesiona</a:t>
            </a:r>
            <a:r>
              <a:rPr dirty="0" sz="20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dignidad</a:t>
            </a:r>
            <a:r>
              <a:rPr dirty="0" sz="20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humana.</a:t>
            </a:r>
            <a:r>
              <a:rPr dirty="0" sz="20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Puede</a:t>
            </a:r>
            <a:r>
              <a:rPr dirty="0" sz="20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realizarse</a:t>
            </a:r>
            <a:r>
              <a:rPr dirty="0" sz="20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tanto</a:t>
            </a:r>
            <a:r>
              <a:rPr dirty="0" sz="20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verbalmente</a:t>
            </a:r>
            <a:r>
              <a:rPr dirty="0" sz="20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20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por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escrito,</a:t>
            </a:r>
            <a:r>
              <a:rPr dirty="0" sz="2000" spc="27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000" spc="28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29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000" spc="28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modo</a:t>
            </a:r>
            <a:r>
              <a:rPr dirty="0" sz="2000" spc="28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simbólico</a:t>
            </a:r>
            <a:r>
              <a:rPr dirty="0" sz="2000" spc="28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000" spc="28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expresiones</a:t>
            </a:r>
            <a:r>
              <a:rPr dirty="0" sz="2000" spc="28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o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manifestaciones</a:t>
            </a:r>
            <a:r>
              <a:rPr dirty="0" sz="2000" spc="-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graficas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ejemplo,</a:t>
            </a:r>
            <a:r>
              <a:rPr dirty="0" sz="2000" spc="-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caricaturas).</a:t>
            </a:r>
            <a:endParaRPr sz="2000">
              <a:latin typeface="Century Gothic"/>
              <a:cs typeface="Century Gothic"/>
            </a:endParaRPr>
          </a:p>
          <a:p>
            <a:pPr algn="just" marL="469265">
              <a:lnSpc>
                <a:spcPct val="100000"/>
              </a:lnSpc>
              <a:spcBef>
                <a:spcPts val="101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calumnias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Tahoma"/>
                <a:cs typeface="Tahoma"/>
              </a:rPr>
              <a:t>꞊</a:t>
            </a:r>
            <a:r>
              <a:rPr dirty="0" sz="2000" spc="-95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falsa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imputación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delito.</a:t>
            </a:r>
            <a:endParaRPr sz="2000">
              <a:latin typeface="Century Gothic"/>
              <a:cs typeface="Century Gothic"/>
            </a:endParaRPr>
          </a:p>
          <a:p>
            <a:pPr algn="just" marL="755015" marR="5715" indent="-285750">
              <a:lnSpc>
                <a:spcPct val="100000"/>
              </a:lnSpc>
              <a:spcBef>
                <a:spcPts val="98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Conflicto</a:t>
            </a:r>
            <a:r>
              <a:rPr dirty="0" sz="2000" spc="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2000" spc="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000" spc="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000" spc="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informar:</a:t>
            </a:r>
            <a:r>
              <a:rPr dirty="0" sz="20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TC</a:t>
            </a:r>
            <a:r>
              <a:rPr dirty="0" sz="20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distingue</a:t>
            </a:r>
            <a:r>
              <a:rPr dirty="0" sz="20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entre</a:t>
            </a:r>
            <a:r>
              <a:rPr dirty="0" sz="20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"la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sz="2000" spc="3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3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hechos</a:t>
            </a:r>
            <a:r>
              <a:rPr dirty="0" sz="2000" spc="3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3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3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valoración</a:t>
            </a:r>
            <a:r>
              <a:rPr dirty="0" sz="2000" spc="3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3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000" spc="3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conductas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personales",</a:t>
            </a:r>
            <a:r>
              <a:rPr dirty="0" sz="20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sz="20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esta</a:t>
            </a:r>
            <a:r>
              <a:rPr dirty="0" sz="20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base</a:t>
            </a:r>
            <a:r>
              <a:rPr dirty="0" sz="20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excluye</a:t>
            </a:r>
            <a:r>
              <a:rPr dirty="0" sz="20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0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ámbito</a:t>
            </a:r>
            <a:r>
              <a:rPr dirty="0" sz="20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justificador</a:t>
            </a:r>
            <a:r>
              <a:rPr dirty="0" sz="20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libertad</a:t>
            </a:r>
            <a:r>
              <a:rPr dirty="0" sz="20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información,</a:t>
            </a:r>
            <a:r>
              <a:rPr dirty="0" sz="20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aquellas</a:t>
            </a:r>
            <a:r>
              <a:rPr dirty="0" sz="20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informaciones</a:t>
            </a:r>
            <a:r>
              <a:rPr dirty="0" sz="20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vejatorias</a:t>
            </a:r>
            <a:r>
              <a:rPr dirty="0" sz="20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para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1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honor</a:t>
            </a:r>
            <a:r>
              <a:rPr dirty="0" sz="2000" spc="1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ajeno</a:t>
            </a:r>
            <a:r>
              <a:rPr dirty="0" sz="2000" spc="1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1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cuanto</a:t>
            </a:r>
            <a:r>
              <a:rPr dirty="0" sz="2000" spc="1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sean</a:t>
            </a:r>
            <a:r>
              <a:rPr dirty="0" sz="2000" spc="1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innecesarias</a:t>
            </a:r>
            <a:r>
              <a:rPr dirty="0" sz="2000" spc="1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2000" spc="1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1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fin</a:t>
            </a:r>
            <a:r>
              <a:rPr dirty="0" sz="2000" spc="1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formación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opinión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publica.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643380">
              <a:lnSpc>
                <a:spcPct val="100000"/>
              </a:lnSpc>
              <a:spcBef>
                <a:spcPts val="100"/>
              </a:spcBef>
            </a:pPr>
            <a:r>
              <a:rPr dirty="0" sz="3600" b="0">
                <a:latin typeface="Century Gothic"/>
                <a:cs typeface="Century Gothic"/>
              </a:rPr>
              <a:t>Los</a:t>
            </a:r>
            <a:r>
              <a:rPr dirty="0" sz="3600" spc="-60" b="0">
                <a:latin typeface="Century Gothic"/>
                <a:cs typeface="Century Gothic"/>
              </a:rPr>
              <a:t> </a:t>
            </a:r>
            <a:r>
              <a:rPr dirty="0" sz="3600" b="0">
                <a:latin typeface="Century Gothic"/>
                <a:cs typeface="Century Gothic"/>
              </a:rPr>
              <a:t>usos</a:t>
            </a:r>
            <a:r>
              <a:rPr dirty="0" sz="3600" spc="-35" b="0">
                <a:latin typeface="Century Gothic"/>
                <a:cs typeface="Century Gothic"/>
              </a:rPr>
              <a:t> </a:t>
            </a:r>
            <a:r>
              <a:rPr dirty="0" sz="3600" spc="-10" b="0">
                <a:latin typeface="Century Gothic"/>
                <a:cs typeface="Century Gothic"/>
              </a:rPr>
              <a:t>sociales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216422" y="1223675"/>
            <a:ext cx="10318115" cy="54146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Normas</a:t>
            </a:r>
            <a:r>
              <a:rPr dirty="0" sz="24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urbanidad</a:t>
            </a:r>
            <a:r>
              <a:rPr dirty="0" sz="24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4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escritas;</a:t>
            </a:r>
            <a:r>
              <a:rPr dirty="0" sz="24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normas</a:t>
            </a:r>
            <a:r>
              <a:rPr dirty="0" sz="24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trato</a:t>
            </a:r>
            <a:r>
              <a:rPr dirty="0" sz="24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social</a:t>
            </a:r>
            <a:r>
              <a:rPr dirty="0" sz="24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4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ej,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modos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vestir).</a:t>
            </a:r>
            <a:endParaRPr sz="24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Facilitan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convivencia.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fin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es socializar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individuo</a:t>
            </a:r>
            <a:endParaRPr sz="2400">
              <a:latin typeface="Century Gothic"/>
              <a:cs typeface="Century Gothic"/>
            </a:endParaRPr>
          </a:p>
          <a:p>
            <a:pPr algn="just" marL="354965" marR="5080" indent="-34290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Carece</a:t>
            </a:r>
            <a:r>
              <a:rPr dirty="0" sz="2400" spc="2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2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mecanismo</a:t>
            </a:r>
            <a:r>
              <a:rPr dirty="0" sz="2400" spc="2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2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coacción</a:t>
            </a:r>
            <a:r>
              <a:rPr dirty="0" sz="2400" spc="2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institucionalizado,</a:t>
            </a:r>
            <a:r>
              <a:rPr dirty="0" sz="2400" spc="2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pero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vinculan</a:t>
            </a:r>
            <a:r>
              <a:rPr dirty="0" sz="24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desde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punto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vista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social.</a:t>
            </a:r>
            <a:endParaRPr sz="24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101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son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normas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jurídicas,</a:t>
            </a:r>
            <a:r>
              <a:rPr dirty="0" sz="24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ni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principios</a:t>
            </a:r>
            <a:r>
              <a:rPr dirty="0" sz="2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éticos.</a:t>
            </a:r>
            <a:endParaRPr sz="2400">
              <a:latin typeface="Century Gothic"/>
              <a:cs typeface="Century Gothic"/>
            </a:endParaRPr>
          </a:p>
          <a:p>
            <a:pPr algn="just" marL="354965" marR="6350" indent="-34290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6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Predomina</a:t>
            </a:r>
            <a:r>
              <a:rPr dirty="0" sz="2400" spc="1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1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cumplimiento</a:t>
            </a:r>
            <a:r>
              <a:rPr dirty="0" sz="2400" spc="1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externo</a:t>
            </a:r>
            <a:r>
              <a:rPr dirty="0" sz="2400" spc="1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1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mandato</a:t>
            </a:r>
            <a:r>
              <a:rPr dirty="0" sz="2400" spc="1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sin</a:t>
            </a:r>
            <a:r>
              <a:rPr dirty="0" sz="2400" spc="1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grandes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exigencias</a:t>
            </a:r>
            <a:r>
              <a:rPr dirty="0" sz="24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adhesión</a:t>
            </a:r>
            <a:r>
              <a:rPr dirty="0" sz="24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interna.</a:t>
            </a:r>
            <a:endParaRPr sz="2400">
              <a:latin typeface="Century Gothic"/>
              <a:cs typeface="Century Gothic"/>
            </a:endParaRPr>
          </a:p>
          <a:p>
            <a:pPr algn="just" marL="355600" marR="5715" indent="-34290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infracción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implica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discrepancia</a:t>
            </a:r>
            <a:r>
              <a:rPr dirty="0" sz="2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grupo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social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frente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a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culpa</a:t>
            </a:r>
            <a:r>
              <a:rPr dirty="0" sz="24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ante</a:t>
            </a:r>
            <a:r>
              <a:rPr dirty="0" sz="24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violación</a:t>
            </a:r>
            <a:r>
              <a:rPr dirty="0" sz="24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4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24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ético:</a:t>
            </a:r>
            <a:r>
              <a:rPr dirty="0" sz="24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violación</a:t>
            </a:r>
            <a:r>
              <a:rPr dirty="0" sz="24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ética</a:t>
            </a:r>
            <a:r>
              <a:rPr dirty="0" sz="24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afecta</a:t>
            </a:r>
            <a:r>
              <a:rPr dirty="0" sz="24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4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4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norma</a:t>
            </a:r>
            <a:r>
              <a:rPr dirty="0" sz="24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4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sujeto</a:t>
            </a:r>
            <a:r>
              <a:rPr dirty="0" sz="2400" spc="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ha</a:t>
            </a:r>
            <a:r>
              <a:rPr dirty="0" sz="24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internalizado,</a:t>
            </a:r>
            <a:r>
              <a:rPr dirty="0" sz="24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mientras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400" spc="5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400" spc="5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cumplir</a:t>
            </a:r>
            <a:r>
              <a:rPr dirty="0" sz="2400" spc="5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2400" spc="5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400" spc="5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regla</a:t>
            </a:r>
            <a:r>
              <a:rPr dirty="0" sz="2400" spc="5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5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trato</a:t>
            </a:r>
            <a:r>
              <a:rPr dirty="0" sz="2400" spc="5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social</a:t>
            </a:r>
            <a:r>
              <a:rPr dirty="0" sz="2400" spc="4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400" spc="5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ve</a:t>
            </a:r>
            <a:r>
              <a:rPr dirty="0" sz="2400" spc="5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2400" spc="5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una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discrepancia.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5290" y="26923"/>
            <a:ext cx="321945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CASOS</a:t>
            </a:r>
            <a:r>
              <a:rPr dirty="0" sz="2400" spc="-85"/>
              <a:t> </a:t>
            </a:r>
            <a:r>
              <a:rPr dirty="0" sz="2400" spc="-10"/>
              <a:t>PARTICULARES</a:t>
            </a:r>
            <a:endParaRPr sz="2400"/>
          </a:p>
        </p:txBody>
      </p:sp>
      <p:sp>
        <p:nvSpPr>
          <p:cNvPr id="3" name="object 3" descr=""/>
          <p:cNvSpPr txBox="1"/>
          <p:nvPr/>
        </p:nvSpPr>
        <p:spPr>
          <a:xfrm>
            <a:off x="1602739" y="1026090"/>
            <a:ext cx="8880475" cy="516636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640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4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intimidad</a:t>
            </a:r>
            <a:r>
              <a:rPr dirty="0" sz="19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imagen:</a:t>
            </a:r>
            <a:endParaRPr sz="1900">
              <a:latin typeface="Century Gothic"/>
              <a:cs typeface="Century Gothic"/>
            </a:endParaRPr>
          </a:p>
          <a:p>
            <a:pPr algn="just" marL="755650" marR="6350" indent="-286385">
              <a:lnSpc>
                <a:spcPct val="80000"/>
              </a:lnSpc>
              <a:spcBef>
                <a:spcPts val="994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Caso</a:t>
            </a:r>
            <a:r>
              <a:rPr dirty="0" sz="19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Elsa</a:t>
            </a:r>
            <a:r>
              <a:rPr dirty="0" sz="19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Pataky</a:t>
            </a:r>
            <a:r>
              <a:rPr dirty="0" sz="19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contra</a:t>
            </a:r>
            <a:r>
              <a:rPr dirty="0" sz="19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Interviú</a:t>
            </a:r>
            <a:r>
              <a:rPr dirty="0" sz="1900" spc="3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900" spc="3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publicar</a:t>
            </a:r>
            <a:r>
              <a:rPr dirty="0" sz="19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imágenes</a:t>
            </a:r>
            <a:r>
              <a:rPr dirty="0" sz="19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9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 i="1">
                <a:solidFill>
                  <a:srgbClr val="404040"/>
                </a:solidFill>
                <a:latin typeface="Century Gothic"/>
                <a:cs typeface="Century Gothic"/>
              </a:rPr>
              <a:t>topless</a:t>
            </a:r>
            <a:r>
              <a:rPr dirty="0" sz="1900" spc="-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mientras</a:t>
            </a:r>
            <a:r>
              <a:rPr dirty="0" sz="19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posaba</a:t>
            </a:r>
            <a:r>
              <a:rPr dirty="0" sz="19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19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Elle,</a:t>
            </a:r>
            <a:r>
              <a:rPr dirty="0" sz="1900" spc="1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sin</a:t>
            </a:r>
            <a:r>
              <a:rPr dirty="0" sz="19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9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consentimiento:</a:t>
            </a:r>
            <a:r>
              <a:rPr dirty="0" sz="19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indemnización</a:t>
            </a:r>
            <a:r>
              <a:rPr dirty="0" sz="19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310.000,</a:t>
            </a:r>
            <a:r>
              <a:rPr dirty="0" sz="19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destrucción</a:t>
            </a:r>
            <a:r>
              <a:rPr dirty="0" sz="19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9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material</a:t>
            </a:r>
            <a:r>
              <a:rPr dirty="0" sz="19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9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publicación</a:t>
            </a:r>
            <a:r>
              <a:rPr dirty="0" sz="19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9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fallo</a:t>
            </a:r>
            <a:r>
              <a:rPr dirty="0" sz="19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9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prensa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(STS</a:t>
            </a:r>
            <a:r>
              <a:rPr dirty="0" sz="19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24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julio</a:t>
            </a:r>
            <a:r>
              <a:rPr dirty="0" sz="19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2012).</a:t>
            </a:r>
            <a:endParaRPr sz="1900">
              <a:latin typeface="Century Gothic"/>
              <a:cs typeface="Century Gothic"/>
            </a:endParaRPr>
          </a:p>
          <a:p>
            <a:pPr algn="just" marL="755650" marR="5080" indent="-286385">
              <a:lnSpc>
                <a:spcPct val="80000"/>
              </a:lnSpc>
              <a:spcBef>
                <a:spcPts val="1010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STS</a:t>
            </a:r>
            <a:r>
              <a:rPr dirty="0" sz="1900" spc="4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4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11</a:t>
            </a:r>
            <a:r>
              <a:rPr dirty="0" sz="1900" spc="4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4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noviembre</a:t>
            </a:r>
            <a:r>
              <a:rPr dirty="0" sz="1900" spc="4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4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2015:</a:t>
            </a:r>
            <a:r>
              <a:rPr dirty="0" sz="1900" spc="4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900" spc="48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partido</a:t>
            </a:r>
            <a:r>
              <a:rPr dirty="0" sz="1900" spc="48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político,</a:t>
            </a:r>
            <a:r>
              <a:rPr dirty="0" sz="1900" spc="4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sin</a:t>
            </a:r>
            <a:r>
              <a:rPr dirty="0" sz="1900" spc="48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mediar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consentimiento</a:t>
            </a:r>
            <a:r>
              <a:rPr dirty="0" sz="19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previo,</a:t>
            </a:r>
            <a:r>
              <a:rPr dirty="0" sz="19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utiliza</a:t>
            </a:r>
            <a:r>
              <a:rPr dirty="0" sz="19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imagen</a:t>
            </a:r>
            <a:r>
              <a:rPr dirty="0" sz="19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personal</a:t>
            </a:r>
            <a:r>
              <a:rPr dirty="0" sz="19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unas</a:t>
            </a:r>
            <a:r>
              <a:rPr dirty="0" sz="19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personas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9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proyección</a:t>
            </a:r>
            <a:r>
              <a:rPr dirty="0" sz="1900" spc="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pública;</a:t>
            </a:r>
            <a:r>
              <a:rPr dirty="0" sz="19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imagen</a:t>
            </a:r>
            <a:r>
              <a:rPr dirty="0" sz="1900" spc="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900" spc="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fue</a:t>
            </a:r>
            <a:r>
              <a:rPr dirty="0" sz="1900" spc="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obtenida</a:t>
            </a:r>
            <a:r>
              <a:rPr dirty="0" sz="1900" spc="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durante</a:t>
            </a:r>
            <a:r>
              <a:rPr dirty="0" sz="1900" spc="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las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primarias</a:t>
            </a:r>
            <a:r>
              <a:rPr dirty="0" sz="1900" spc="1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1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900" spc="1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partido</a:t>
            </a:r>
            <a:r>
              <a:rPr dirty="0" sz="1900" spc="1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político</a:t>
            </a:r>
            <a:r>
              <a:rPr dirty="0" sz="1900" spc="1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–en</a:t>
            </a:r>
            <a:r>
              <a:rPr dirty="0" sz="1900" spc="1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900" spc="1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900" spc="1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900" spc="1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demandantes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militaban</a:t>
            </a:r>
            <a:r>
              <a:rPr dirty="0" sz="19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900" spc="3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ese</a:t>
            </a:r>
            <a:r>
              <a:rPr dirty="0" sz="1900" spc="3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momento-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.</a:t>
            </a:r>
            <a:r>
              <a:rPr dirty="0" sz="1900" spc="3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Posteriormente,</a:t>
            </a:r>
            <a:r>
              <a:rPr dirty="0" sz="19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900" spc="3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partido</a:t>
            </a:r>
            <a:r>
              <a:rPr dirty="0" sz="19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político</a:t>
            </a:r>
            <a:r>
              <a:rPr dirty="0" sz="1900" spc="3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las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utilizó</a:t>
            </a:r>
            <a:r>
              <a:rPr dirty="0" sz="19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video</a:t>
            </a:r>
            <a:r>
              <a:rPr dirty="0" sz="19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promocional</a:t>
            </a:r>
            <a:r>
              <a:rPr dirty="0" sz="19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través</a:t>
            </a:r>
            <a:r>
              <a:rPr dirty="0" sz="19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redes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sociales.</a:t>
            </a:r>
            <a:endParaRPr sz="1900">
              <a:latin typeface="Century Gothic"/>
              <a:cs typeface="Century Gothic"/>
            </a:endParaRPr>
          </a:p>
          <a:p>
            <a:pPr algn="just" marL="756285" marR="5080" indent="-287020">
              <a:lnSpc>
                <a:spcPct val="80000"/>
              </a:lnSpc>
              <a:spcBef>
                <a:spcPts val="994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6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Supuestos</a:t>
            </a:r>
            <a:r>
              <a:rPr dirty="0" sz="19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9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900" spc="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900" spc="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9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fotógrafo</a:t>
            </a:r>
            <a:r>
              <a:rPr dirty="0" sz="19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anuncia</a:t>
            </a:r>
            <a:r>
              <a:rPr dirty="0" sz="19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sus</a:t>
            </a:r>
            <a:r>
              <a:rPr dirty="0" sz="19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servicios</a:t>
            </a:r>
            <a:r>
              <a:rPr dirty="0" sz="19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fotográficos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9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9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perfil</a:t>
            </a:r>
            <a:r>
              <a:rPr dirty="0" sz="19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Facebook,</a:t>
            </a:r>
            <a:r>
              <a:rPr dirty="0" sz="19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utilizando</a:t>
            </a:r>
            <a:r>
              <a:rPr dirty="0" sz="19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19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foto</a:t>
            </a:r>
            <a:r>
              <a:rPr dirty="0" sz="19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unos</a:t>
            </a:r>
            <a:r>
              <a:rPr dirty="0" sz="19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menores</a:t>
            </a:r>
            <a:r>
              <a:rPr dirty="0" sz="19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edad,</a:t>
            </a:r>
            <a:r>
              <a:rPr dirty="0" sz="19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sin</a:t>
            </a:r>
            <a:r>
              <a:rPr dirty="0" sz="19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tener</a:t>
            </a:r>
            <a:r>
              <a:rPr dirty="0" sz="19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9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consentimiento</a:t>
            </a:r>
            <a:r>
              <a:rPr dirty="0" sz="19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necesario</a:t>
            </a:r>
            <a:r>
              <a:rPr dirty="0" sz="19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sus</a:t>
            </a:r>
            <a:r>
              <a:rPr dirty="0" sz="19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padres</a:t>
            </a:r>
            <a:r>
              <a:rPr dirty="0" sz="19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19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publicación.</a:t>
            </a:r>
            <a:r>
              <a:rPr dirty="0" sz="19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9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atenúa</a:t>
            </a:r>
            <a:r>
              <a:rPr dirty="0" sz="19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culpa</a:t>
            </a:r>
            <a:r>
              <a:rPr dirty="0" sz="19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porque</a:t>
            </a:r>
            <a:r>
              <a:rPr dirty="0" sz="19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19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consta</a:t>
            </a:r>
            <a:r>
              <a:rPr dirty="0" sz="19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19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vinculación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relevante</a:t>
            </a:r>
            <a:r>
              <a:rPr dirty="0" sz="1900" spc="4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entre</a:t>
            </a:r>
            <a:r>
              <a:rPr dirty="0" sz="1900" spc="4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4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actividad</a:t>
            </a:r>
            <a:r>
              <a:rPr dirty="0" sz="1900" spc="4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4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fotógrafo</a:t>
            </a:r>
            <a:r>
              <a:rPr dirty="0" sz="1900" spc="4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900" spc="4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900" spc="4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tratamiento</a:t>
            </a:r>
            <a:r>
              <a:rPr dirty="0" sz="1900" spc="4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4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los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19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personales.</a:t>
            </a:r>
            <a:r>
              <a:rPr dirty="0" sz="1900" spc="10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Tampoco</a:t>
            </a:r>
            <a:r>
              <a:rPr dirty="0" sz="1900" spc="10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9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pudo</a:t>
            </a:r>
            <a:r>
              <a:rPr dirty="0" sz="19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probar</a:t>
            </a:r>
            <a:r>
              <a:rPr dirty="0" sz="1900" spc="10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9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beneficios</a:t>
            </a:r>
            <a:r>
              <a:rPr dirty="0" sz="19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que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obtuvo</a:t>
            </a:r>
            <a:r>
              <a:rPr dirty="0" sz="19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9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uso</a:t>
            </a:r>
            <a:r>
              <a:rPr dirty="0" sz="19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foto.</a:t>
            </a:r>
            <a:r>
              <a:rPr dirty="0" sz="1900" spc="1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Asimismo,</a:t>
            </a:r>
            <a:r>
              <a:rPr dirty="0" sz="19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rapidez</a:t>
            </a:r>
            <a:r>
              <a:rPr dirty="0" sz="19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9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9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bajo</a:t>
            </a:r>
            <a:r>
              <a:rPr dirty="0" sz="19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imagen</a:t>
            </a:r>
            <a:r>
              <a:rPr dirty="0" sz="19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9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menores</a:t>
            </a:r>
            <a:r>
              <a:rPr dirty="0" sz="19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9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perfil</a:t>
            </a:r>
            <a:r>
              <a:rPr dirty="0" sz="19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Facebook</a:t>
            </a:r>
            <a:r>
              <a:rPr dirty="0" sz="19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ante</a:t>
            </a:r>
            <a:r>
              <a:rPr dirty="0" sz="19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petición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realizada,</a:t>
            </a:r>
            <a:r>
              <a:rPr dirty="0" sz="19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rebaja</a:t>
            </a:r>
            <a:r>
              <a:rPr dirty="0" sz="19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9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responsabilidad.</a:t>
            </a:r>
            <a:endParaRPr sz="1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20925" y="145080"/>
            <a:ext cx="2948940" cy="3606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/>
              <a:t>CASOS</a:t>
            </a:r>
            <a:r>
              <a:rPr dirty="0" sz="2200" spc="-70"/>
              <a:t> </a:t>
            </a:r>
            <a:r>
              <a:rPr dirty="0" sz="2200" spc="-10"/>
              <a:t>PARTICULARES</a:t>
            </a:r>
            <a:endParaRPr sz="2200"/>
          </a:p>
        </p:txBody>
      </p:sp>
      <p:sp>
        <p:nvSpPr>
          <p:cNvPr id="3" name="object 3" descr=""/>
          <p:cNvSpPr txBox="1"/>
          <p:nvPr/>
        </p:nvSpPr>
        <p:spPr>
          <a:xfrm>
            <a:off x="1602739" y="1314122"/>
            <a:ext cx="8880475" cy="5096510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865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4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intimidad</a:t>
            </a:r>
            <a:r>
              <a:rPr dirty="0" sz="19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imagen:</a:t>
            </a:r>
            <a:endParaRPr sz="1900">
              <a:latin typeface="Century Gothic"/>
              <a:cs typeface="Century Gothic"/>
            </a:endParaRPr>
          </a:p>
          <a:p>
            <a:pPr algn="just" marL="755650" marR="6350" indent="-286385">
              <a:lnSpc>
                <a:spcPts val="2050"/>
              </a:lnSpc>
              <a:spcBef>
                <a:spcPts val="1030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Nulidad</a:t>
            </a:r>
            <a:r>
              <a:rPr dirty="0" sz="1900" spc="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900" spc="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artículo</a:t>
            </a:r>
            <a:r>
              <a:rPr dirty="0" sz="1900" spc="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900" spc="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reglamento</a:t>
            </a:r>
            <a:r>
              <a:rPr dirty="0" sz="1900" spc="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municipal</a:t>
            </a:r>
            <a:r>
              <a:rPr dirty="0" sz="1900" spc="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900" spc="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900" spc="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900" spc="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se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prohibía</a:t>
            </a:r>
            <a:r>
              <a:rPr dirty="0" sz="19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9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público</a:t>
            </a:r>
            <a:r>
              <a:rPr dirty="0" sz="19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grabar</a:t>
            </a:r>
            <a:r>
              <a:rPr dirty="0" sz="19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9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sesiones</a:t>
            </a:r>
            <a:r>
              <a:rPr dirty="0" sz="19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9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Pleno</a:t>
            </a:r>
            <a:r>
              <a:rPr dirty="0" sz="19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9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Ayuntamiento.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Prima</a:t>
            </a:r>
            <a:r>
              <a:rPr dirty="0" sz="1900" spc="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libertad</a:t>
            </a:r>
            <a:r>
              <a:rPr dirty="0" sz="1900" spc="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expresión</a:t>
            </a:r>
            <a:r>
              <a:rPr dirty="0" sz="1900" spc="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19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información.</a:t>
            </a:r>
            <a:r>
              <a:rPr dirty="0" sz="1900" spc="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1900" spc="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9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admite</a:t>
            </a:r>
            <a:r>
              <a:rPr dirty="0" sz="1900" spc="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censura</a:t>
            </a:r>
            <a:r>
              <a:rPr dirty="0" sz="19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9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asuntos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públicos.</a:t>
            </a:r>
            <a:endParaRPr sz="1900">
              <a:latin typeface="Century Gothic"/>
              <a:cs typeface="Century Gothic"/>
            </a:endParaRPr>
          </a:p>
          <a:p>
            <a:pPr algn="just" marL="752475" marR="5080" indent="-283210">
              <a:lnSpc>
                <a:spcPts val="2050"/>
              </a:lnSpc>
              <a:spcBef>
                <a:spcPts val="1015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Publicación</a:t>
            </a:r>
            <a:r>
              <a:rPr dirty="0" sz="1900" spc="20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900" spc="2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20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página</a:t>
            </a:r>
            <a:r>
              <a:rPr dirty="0" sz="1900" spc="2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web</a:t>
            </a:r>
            <a:r>
              <a:rPr dirty="0" sz="1900" spc="2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2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900" spc="20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Mossos</a:t>
            </a:r>
            <a:r>
              <a:rPr dirty="0" sz="1900" spc="2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d`Esquadra</a:t>
            </a:r>
            <a:r>
              <a:rPr dirty="0" sz="1900" spc="2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fotografías</a:t>
            </a:r>
            <a:r>
              <a:rPr dirty="0" sz="19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9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personas</a:t>
            </a:r>
            <a:r>
              <a:rPr dirty="0" sz="19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presuntamente</a:t>
            </a:r>
            <a:r>
              <a:rPr dirty="0" sz="19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implicadas</a:t>
            </a:r>
            <a:r>
              <a:rPr dirty="0" sz="19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9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graves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disturbios</a:t>
            </a:r>
            <a:r>
              <a:rPr dirty="0" sz="19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900" spc="4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tuvieron</a:t>
            </a:r>
            <a:r>
              <a:rPr dirty="0" sz="19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lugar</a:t>
            </a:r>
            <a:r>
              <a:rPr dirty="0" sz="1900" spc="4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9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Barcelona,</a:t>
            </a:r>
            <a:r>
              <a:rPr dirty="0" sz="1900" spc="4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9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9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900" spc="4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900" spc="4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habían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producido</a:t>
            </a:r>
            <a:r>
              <a:rPr dirty="0" sz="1900" spc="4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actos</a:t>
            </a:r>
            <a:r>
              <a:rPr dirty="0" sz="1900" spc="4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vandálicos</a:t>
            </a:r>
            <a:r>
              <a:rPr dirty="0" sz="1900" spc="4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900" spc="4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causaron</a:t>
            </a:r>
            <a:r>
              <a:rPr dirty="0" sz="1900" spc="4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daños</a:t>
            </a:r>
            <a:r>
              <a:rPr dirty="0" sz="1900" spc="4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900" spc="4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lesiones</a:t>
            </a:r>
            <a:r>
              <a:rPr dirty="0" sz="1900" spc="4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900" spc="4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las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personas.</a:t>
            </a:r>
            <a:r>
              <a:rPr dirty="0" sz="1900" spc="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Son</a:t>
            </a:r>
            <a:r>
              <a:rPr dirty="0" sz="1900" spc="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idóneas</a:t>
            </a:r>
            <a:r>
              <a:rPr dirty="0" sz="1900" spc="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900" spc="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fotos</a:t>
            </a:r>
            <a:r>
              <a:rPr dirty="0" sz="1900" spc="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porque</a:t>
            </a:r>
            <a:r>
              <a:rPr dirty="0" sz="1900" spc="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900" spc="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busca</a:t>
            </a:r>
            <a:r>
              <a:rPr dirty="0" sz="1900" spc="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alcanzar</a:t>
            </a:r>
            <a:r>
              <a:rPr dirty="0" sz="1900" spc="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una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finalidad</a:t>
            </a:r>
            <a:r>
              <a:rPr dirty="0" sz="19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legítima:</a:t>
            </a:r>
            <a:r>
              <a:rPr dirty="0" sz="19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averiguar</a:t>
            </a:r>
            <a:r>
              <a:rPr dirty="0" sz="19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identidad</a:t>
            </a:r>
            <a:r>
              <a:rPr dirty="0" sz="19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9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presunto</a:t>
            </a:r>
            <a:r>
              <a:rPr dirty="0" sz="19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delincuente;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mantener</a:t>
            </a:r>
            <a:r>
              <a:rPr dirty="0" sz="1900" spc="4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4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seguridad</a:t>
            </a:r>
            <a:r>
              <a:rPr dirty="0" sz="1900" spc="43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pública</a:t>
            </a:r>
            <a:r>
              <a:rPr dirty="0" sz="1900" spc="4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900" spc="43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procurar</a:t>
            </a:r>
            <a:r>
              <a:rPr dirty="0" sz="19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43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investigación</a:t>
            </a:r>
            <a:r>
              <a:rPr dirty="0" sz="1900" spc="43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4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un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posible</a:t>
            </a:r>
            <a:r>
              <a:rPr dirty="0" sz="19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delito.</a:t>
            </a:r>
            <a:r>
              <a:rPr dirty="0" sz="19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policía</a:t>
            </a:r>
            <a:r>
              <a:rPr dirty="0" sz="19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19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solo</a:t>
            </a:r>
            <a:r>
              <a:rPr dirty="0" sz="19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puede</a:t>
            </a:r>
            <a:r>
              <a:rPr dirty="0" sz="19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captar</a:t>
            </a:r>
            <a:r>
              <a:rPr dirty="0" sz="19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9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grabar</a:t>
            </a:r>
            <a:r>
              <a:rPr dirty="0" sz="19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imágenes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9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cámaras</a:t>
            </a:r>
            <a:r>
              <a:rPr dirty="0" sz="19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fijas</a:t>
            </a:r>
            <a:r>
              <a:rPr dirty="0" sz="19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9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móviles,</a:t>
            </a:r>
            <a:r>
              <a:rPr dirty="0" sz="19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sino</a:t>
            </a:r>
            <a:r>
              <a:rPr dirty="0" sz="19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también</a:t>
            </a:r>
            <a:r>
              <a:rPr dirty="0" sz="19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difundirlas</a:t>
            </a:r>
            <a:r>
              <a:rPr dirty="0" sz="19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9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través</a:t>
            </a:r>
            <a:r>
              <a:rPr dirty="0" sz="19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su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página</a:t>
            </a:r>
            <a:r>
              <a:rPr dirty="0" sz="1900" spc="4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web</a:t>
            </a:r>
            <a:r>
              <a:rPr dirty="0" sz="1900" spc="4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cuando</a:t>
            </a:r>
            <a:r>
              <a:rPr dirty="0" sz="1900" spc="16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sea</a:t>
            </a:r>
            <a:r>
              <a:rPr dirty="0" sz="1900" spc="4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necesario</a:t>
            </a:r>
            <a:r>
              <a:rPr dirty="0" sz="1900" spc="4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1900" spc="15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descubrir</a:t>
            </a:r>
            <a:r>
              <a:rPr dirty="0" sz="1900" spc="4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900" spc="4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los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delincuentes.</a:t>
            </a:r>
            <a:r>
              <a:rPr dirty="0" sz="19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(LEC,</a:t>
            </a:r>
            <a:r>
              <a:rPr dirty="0" sz="19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19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13</a:t>
            </a:r>
            <a:r>
              <a:rPr dirty="0" sz="19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marzo</a:t>
            </a:r>
            <a:r>
              <a:rPr dirty="0" sz="19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1986</a:t>
            </a:r>
            <a:r>
              <a:rPr dirty="0" sz="19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fuerzas</a:t>
            </a:r>
            <a:r>
              <a:rPr dirty="0" sz="19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9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cuerpos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seguridad</a:t>
            </a:r>
            <a:r>
              <a:rPr dirty="0" sz="19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9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19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13</a:t>
            </a:r>
            <a:r>
              <a:rPr dirty="0" sz="19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diciembre</a:t>
            </a:r>
            <a:r>
              <a:rPr dirty="0" sz="19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1999</a:t>
            </a:r>
            <a:r>
              <a:rPr dirty="0" sz="19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9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datos).</a:t>
            </a:r>
            <a:endParaRPr sz="1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3398" rIns="0" bIns="0" rtlCol="0" vert="horz">
            <a:spAutoFit/>
          </a:bodyPr>
          <a:lstStyle/>
          <a:p>
            <a:pPr marL="2919730"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CASOS</a:t>
            </a:r>
            <a:r>
              <a:rPr dirty="0" sz="2400" spc="-85"/>
              <a:t> </a:t>
            </a:r>
            <a:r>
              <a:rPr dirty="0" sz="2400" spc="-10"/>
              <a:t>PARTICULARES</a:t>
            </a:r>
            <a:endParaRPr sz="2400"/>
          </a:p>
        </p:txBody>
      </p:sp>
      <p:sp>
        <p:nvSpPr>
          <p:cNvPr id="3" name="object 3" descr=""/>
          <p:cNvSpPr txBox="1"/>
          <p:nvPr/>
        </p:nvSpPr>
        <p:spPr>
          <a:xfrm>
            <a:off x="2059939" y="1369216"/>
            <a:ext cx="8073390" cy="4740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4965" marR="5080" indent="-3429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7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8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8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intimidad</a:t>
            </a:r>
            <a:r>
              <a:rPr dirty="0" sz="18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18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imagen:</a:t>
            </a:r>
            <a:r>
              <a:rPr dirty="0" sz="18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uso</a:t>
            </a:r>
            <a:r>
              <a:rPr dirty="0" sz="18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cámaras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ocultas</a:t>
            </a:r>
            <a:r>
              <a:rPr dirty="0" sz="1800" spc="1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1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1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periodismo</a:t>
            </a:r>
            <a:r>
              <a:rPr dirty="0" sz="1800" spc="1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investigación:</a:t>
            </a:r>
            <a:r>
              <a:rPr dirty="0" sz="1800" spc="1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trabajo</a:t>
            </a:r>
            <a:r>
              <a:rPr dirty="0" sz="1800" spc="1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periodístico,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relevancia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pública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comisión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delitos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atentados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contra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la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salud),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sz="18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veraz</a:t>
            </a:r>
            <a:r>
              <a:rPr dirty="0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trata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ocultar:</a:t>
            </a:r>
            <a:endParaRPr sz="1800">
              <a:latin typeface="Century Gothic"/>
              <a:cs typeface="Century Gothic"/>
            </a:endParaRPr>
          </a:p>
          <a:p>
            <a:pPr algn="just" marL="755015" marR="6350" indent="-285750">
              <a:lnSpc>
                <a:spcPct val="100000"/>
              </a:lnSpc>
              <a:spcBef>
                <a:spcPts val="1000"/>
              </a:spcBef>
            </a:pPr>
            <a:r>
              <a:rPr dirty="0" sz="17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700" spc="2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7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TC</a:t>
            </a:r>
            <a:r>
              <a:rPr dirty="0" sz="17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considera</a:t>
            </a:r>
            <a:r>
              <a:rPr dirty="0" sz="17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ilegítimo</a:t>
            </a:r>
            <a:r>
              <a:rPr dirty="0" sz="17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7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uso</a:t>
            </a:r>
            <a:r>
              <a:rPr dirty="0" sz="17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estos</a:t>
            </a:r>
            <a:r>
              <a:rPr dirty="0" sz="17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dispositivos,</a:t>
            </a:r>
            <a:r>
              <a:rPr dirty="0" sz="17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aun</a:t>
            </a:r>
            <a:r>
              <a:rPr dirty="0" sz="17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cuando</a:t>
            </a:r>
            <a:r>
              <a:rPr dirty="0" sz="17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sz="17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7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7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obtenga</a:t>
            </a:r>
            <a:r>
              <a:rPr dirty="0" sz="17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sea</a:t>
            </a:r>
            <a:r>
              <a:rPr dirty="0" sz="17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relevancia</a:t>
            </a:r>
            <a:r>
              <a:rPr dirty="0" sz="17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pública:</a:t>
            </a:r>
            <a:r>
              <a:rPr dirty="0" sz="17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17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falsa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naturópata</a:t>
            </a:r>
            <a:r>
              <a:rPr dirty="0" sz="17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7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ofrecía</a:t>
            </a:r>
            <a:r>
              <a:rPr dirty="0" sz="17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curaciones</a:t>
            </a:r>
            <a:r>
              <a:rPr dirty="0" sz="17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milagrosas</a:t>
            </a:r>
            <a:r>
              <a:rPr dirty="0" sz="17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7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enfermedades</a:t>
            </a:r>
            <a:r>
              <a:rPr dirty="0" sz="17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muy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graves</a:t>
            </a:r>
            <a:r>
              <a:rPr dirty="0" sz="17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7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cambio</a:t>
            </a:r>
            <a:r>
              <a:rPr dirty="0" sz="17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grandes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cantidades</a:t>
            </a:r>
            <a:r>
              <a:rPr dirty="0" sz="17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dinero.</a:t>
            </a:r>
            <a:endParaRPr sz="1700">
              <a:latin typeface="Century Gothic"/>
              <a:cs typeface="Century Gothic"/>
            </a:endParaRPr>
          </a:p>
          <a:p>
            <a:pPr algn="just" marL="755650" marR="6350" indent="-286385">
              <a:lnSpc>
                <a:spcPct val="100000"/>
              </a:lnSpc>
              <a:spcBef>
                <a:spcPts val="994"/>
              </a:spcBef>
            </a:pPr>
            <a:r>
              <a:rPr dirty="0" sz="17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700" spc="29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700" spc="1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carácter</a:t>
            </a:r>
            <a:r>
              <a:rPr dirty="0" sz="1700" spc="1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oculto</a:t>
            </a:r>
            <a:r>
              <a:rPr dirty="0" sz="1700" spc="1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1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700" spc="1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técnica</a:t>
            </a:r>
            <a:r>
              <a:rPr dirty="0" sz="1700" spc="1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1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investigación</a:t>
            </a:r>
            <a:r>
              <a:rPr dirty="0" sz="1700" spc="1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supone</a:t>
            </a:r>
            <a:r>
              <a:rPr dirty="0" sz="1700" spc="1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una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vulneración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contra</a:t>
            </a:r>
            <a:r>
              <a:rPr dirty="0" sz="17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7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7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7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imagen</a:t>
            </a:r>
            <a:r>
              <a:rPr dirty="0" sz="17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7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intimidad</a:t>
            </a:r>
            <a:r>
              <a:rPr dirty="0" sz="17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personal.</a:t>
            </a:r>
            <a:endParaRPr sz="1700">
              <a:latin typeface="Century Gothic"/>
              <a:cs typeface="Century Gothic"/>
            </a:endParaRPr>
          </a:p>
          <a:p>
            <a:pPr algn="just" marL="756920" marR="5080" indent="-287655">
              <a:lnSpc>
                <a:spcPct val="100000"/>
              </a:lnSpc>
              <a:spcBef>
                <a:spcPts val="1010"/>
              </a:spcBef>
            </a:pPr>
            <a:r>
              <a:rPr dirty="0" sz="17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700" spc="28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Prima</a:t>
            </a:r>
            <a:r>
              <a:rPr dirty="0" sz="17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7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7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imagen</a:t>
            </a:r>
            <a:r>
              <a:rPr dirty="0" sz="17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la intimidad sobre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sz="17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si</a:t>
            </a:r>
            <a:r>
              <a:rPr dirty="0" sz="17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se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produce</a:t>
            </a:r>
            <a:r>
              <a:rPr dirty="0" sz="17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7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uso</a:t>
            </a:r>
            <a:r>
              <a:rPr dirty="0" sz="17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ilegítimo</a:t>
            </a:r>
            <a:r>
              <a:rPr dirty="0" sz="17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7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u</a:t>
            </a:r>
            <a:r>
              <a:rPr dirty="0" sz="17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escenario</a:t>
            </a:r>
            <a:r>
              <a:rPr dirty="0" sz="17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privado. Nada</a:t>
            </a:r>
            <a:r>
              <a:rPr dirty="0" sz="17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7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dice</a:t>
            </a:r>
            <a:r>
              <a:rPr dirty="0" sz="17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sobre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7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uso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estos</a:t>
            </a:r>
            <a:r>
              <a:rPr dirty="0" sz="17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dispositivos</a:t>
            </a:r>
            <a:r>
              <a:rPr dirty="0" sz="17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7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ámbito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público.</a:t>
            </a:r>
            <a:endParaRPr sz="1700">
              <a:latin typeface="Century Gothic"/>
              <a:cs typeface="Century Gothic"/>
            </a:endParaRPr>
          </a:p>
          <a:p>
            <a:pPr algn="just" marL="756920" marR="5080" indent="-287655">
              <a:lnSpc>
                <a:spcPct val="100000"/>
              </a:lnSpc>
              <a:spcBef>
                <a:spcPts val="994"/>
              </a:spcBef>
            </a:pPr>
            <a:r>
              <a:rPr dirty="0" sz="17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700" spc="2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Sin</a:t>
            </a:r>
            <a:r>
              <a:rPr dirty="0" sz="17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embargo,</a:t>
            </a:r>
            <a:r>
              <a:rPr dirty="0" sz="17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7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Tribunal</a:t>
            </a:r>
            <a:r>
              <a:rPr dirty="0" sz="17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Europeo</a:t>
            </a:r>
            <a:r>
              <a:rPr dirty="0" sz="17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17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Humanos</a:t>
            </a:r>
            <a:r>
              <a:rPr dirty="0" sz="17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admite</a:t>
            </a:r>
            <a:r>
              <a:rPr dirty="0" sz="17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el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uso</a:t>
            </a:r>
            <a:r>
              <a:rPr dirty="0" sz="17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cámara</a:t>
            </a:r>
            <a:r>
              <a:rPr dirty="0" sz="17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oculta</a:t>
            </a:r>
            <a:r>
              <a:rPr dirty="0" sz="17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17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obtener</a:t>
            </a:r>
            <a:r>
              <a:rPr dirty="0" sz="17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17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sz="17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veraz</a:t>
            </a:r>
            <a:r>
              <a:rPr dirty="0" sz="17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7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precisa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interés</a:t>
            </a:r>
            <a:r>
              <a:rPr dirty="0" sz="17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público</a:t>
            </a:r>
            <a:r>
              <a:rPr dirty="0" sz="17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17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ej., comisión</a:t>
            </a:r>
            <a:r>
              <a:rPr dirty="0" sz="17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un 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delito).</a:t>
            </a:r>
            <a:endParaRPr sz="17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45637" rIns="0" bIns="0" rtlCol="0" vert="horz">
            <a:spAutoFit/>
          </a:bodyPr>
          <a:lstStyle/>
          <a:p>
            <a:pPr marL="2051685">
              <a:lnSpc>
                <a:spcPct val="100000"/>
              </a:lnSpc>
              <a:spcBef>
                <a:spcPts val="95"/>
              </a:spcBef>
            </a:pPr>
            <a:r>
              <a:rPr dirty="0"/>
              <a:t>DERECHO</a:t>
            </a:r>
            <a:r>
              <a:rPr dirty="0" spc="-65"/>
              <a:t> </a:t>
            </a:r>
            <a:r>
              <a:rPr dirty="0"/>
              <a:t>DE</a:t>
            </a:r>
            <a:r>
              <a:rPr dirty="0" spc="-75"/>
              <a:t> </a:t>
            </a:r>
            <a:r>
              <a:rPr dirty="0" spc="-10"/>
              <a:t>RECTIFICACIÓN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710245" y="2044181"/>
            <a:ext cx="2292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endParaRPr sz="1800">
              <a:latin typeface="Wingdings 3"/>
              <a:cs typeface="Wingdings 3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710245" y="2044181"/>
            <a:ext cx="8702040" cy="1798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4965" marR="5080" indent="382905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1800" spc="4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Orgánica</a:t>
            </a:r>
            <a:r>
              <a:rPr dirty="0" sz="1800" spc="4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2/1984,</a:t>
            </a:r>
            <a:r>
              <a:rPr dirty="0" sz="1800" spc="4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4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26</a:t>
            </a:r>
            <a:r>
              <a:rPr dirty="0" sz="1800" spc="43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4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marzo,</a:t>
            </a:r>
            <a:r>
              <a:rPr dirty="0" sz="1800" spc="4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reguladora</a:t>
            </a:r>
            <a:r>
              <a:rPr dirty="0" sz="1800" spc="43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4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800" spc="43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rectificación:</a:t>
            </a:r>
            <a:r>
              <a:rPr dirty="0" sz="1800" spc="20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800" spc="2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art.</a:t>
            </a:r>
            <a:r>
              <a:rPr dirty="0" sz="1800" spc="2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3</a:t>
            </a:r>
            <a:r>
              <a:rPr dirty="0" sz="1800" spc="2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dispone</a:t>
            </a:r>
            <a:r>
              <a:rPr dirty="0" sz="1800" spc="2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2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“…</a:t>
            </a:r>
            <a:r>
              <a:rPr dirty="0" sz="1800" spc="21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21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director</a:t>
            </a:r>
            <a:r>
              <a:rPr dirty="0" sz="1800" spc="204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21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medio</a:t>
            </a:r>
            <a:r>
              <a:rPr dirty="0" sz="1800" spc="21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25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comunicación</a:t>
            </a:r>
            <a:r>
              <a:rPr dirty="0" sz="1800" spc="38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social</a:t>
            </a:r>
            <a:r>
              <a:rPr dirty="0" sz="1800" spc="39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deberá</a:t>
            </a:r>
            <a:r>
              <a:rPr dirty="0" sz="1800" spc="39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publicar</a:t>
            </a:r>
            <a:r>
              <a:rPr dirty="0" sz="1800" spc="39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39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difundir</a:t>
            </a:r>
            <a:r>
              <a:rPr dirty="0" sz="1800" spc="39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íntegramente</a:t>
            </a:r>
            <a:r>
              <a:rPr dirty="0" sz="1800" spc="39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25" i="1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rectificación</a:t>
            </a:r>
            <a:r>
              <a:rPr dirty="0" sz="1800" spc="1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…</a:t>
            </a:r>
            <a:r>
              <a:rPr dirty="0" sz="1800" spc="1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800" spc="1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relevancia</a:t>
            </a:r>
            <a:r>
              <a:rPr dirty="0" sz="1800" spc="1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semejante</a:t>
            </a:r>
            <a:r>
              <a:rPr dirty="0" sz="1800" spc="1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1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aquella</a:t>
            </a:r>
            <a:r>
              <a:rPr dirty="0" sz="1800" spc="1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1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1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800" spc="1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publicó</a:t>
            </a:r>
            <a:r>
              <a:rPr dirty="0" sz="1800" spc="1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50" i="1">
                <a:solidFill>
                  <a:srgbClr val="404040"/>
                </a:solidFill>
                <a:latin typeface="Century Gothic"/>
                <a:cs typeface="Century Gothic"/>
              </a:rPr>
              <a:t>o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difundió</a:t>
            </a:r>
            <a:r>
              <a:rPr dirty="0" sz="1800" spc="-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sz="1800" spc="-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8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rectifica,</a:t>
            </a:r>
            <a:r>
              <a:rPr dirty="0" sz="1800" spc="-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sin</a:t>
            </a:r>
            <a:r>
              <a:rPr dirty="0" sz="1800" spc="-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comentarios</a:t>
            </a:r>
            <a:r>
              <a:rPr dirty="0" sz="1800" spc="-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ni</a:t>
            </a:r>
            <a:r>
              <a:rPr dirty="0" sz="1800" spc="-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apostilla”</a:t>
            </a:r>
            <a:endParaRPr sz="18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445">
                <a:solidFill>
                  <a:srgbClr val="A42F10"/>
                </a:solidFill>
                <a:latin typeface="Times New Roman"/>
                <a:cs typeface="Times New Roman"/>
              </a:rPr>
              <a:t>   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Videos: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710245" y="3943009"/>
            <a:ext cx="86233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735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  <a:hlinkClick r:id="rId2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  <a:hlinkClick r:id="rId2"/>
              </a:rPr>
              <a:t>	</a:t>
            </a:r>
            <a:r>
              <a:rPr dirty="0" u="sng" sz="1800">
                <a:solidFill>
                  <a:srgbClr val="FA4917"/>
                </a:solidFill>
                <a:uFill>
                  <a:solidFill>
                    <a:srgbClr val="FA4917"/>
                  </a:solidFill>
                </a:uFill>
                <a:latin typeface="Century Gothic"/>
                <a:cs typeface="Century Gothic"/>
                <a:hlinkClick r:id="rId2"/>
              </a:rPr>
              <a:t>	</a:t>
            </a:r>
            <a:r>
              <a:rPr dirty="0" u="sng" sz="1800" spc="-10">
                <a:solidFill>
                  <a:srgbClr val="FA4917"/>
                </a:solidFill>
                <a:uFill>
                  <a:solidFill>
                    <a:srgbClr val="FA4917"/>
                  </a:solidFill>
                </a:uFill>
                <a:latin typeface="Century Gothic"/>
                <a:cs typeface="Century Gothic"/>
                <a:hlinkClick r:id="rId2"/>
              </a:rPr>
              <a:t>https://youtu.be/uUQIhTSX8c0</a:t>
            </a:r>
            <a:r>
              <a:rPr dirty="0" u="none" sz="1800" spc="-10">
                <a:solidFill>
                  <a:srgbClr val="404040"/>
                </a:solidFill>
                <a:latin typeface="Century Gothic"/>
                <a:cs typeface="Century Gothic"/>
              </a:rPr>
              <a:t>.</a:t>
            </a:r>
            <a:r>
              <a:rPr dirty="0" u="none" sz="18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10">
                <a:solidFill>
                  <a:srgbClr val="404040"/>
                </a:solidFill>
                <a:latin typeface="Century Gothic"/>
                <a:cs typeface="Century Gothic"/>
              </a:rPr>
              <a:t>Aplicación</a:t>
            </a:r>
            <a:r>
              <a:rPr dirty="0" u="none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u="none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1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u="none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10">
                <a:solidFill>
                  <a:srgbClr val="404040"/>
                </a:solidFill>
                <a:latin typeface="Century Gothic"/>
                <a:cs typeface="Century Gothic"/>
              </a:rPr>
              <a:t>rectificación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95158" y="550965"/>
            <a:ext cx="10776585" cy="5930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841625" marR="805815" indent="-2219325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solidFill>
                  <a:srgbClr val="252525"/>
                </a:solidFill>
                <a:latin typeface="Century Gothic"/>
                <a:cs typeface="Century Gothic"/>
              </a:rPr>
              <a:t>PROTECCIÓN</a:t>
            </a:r>
            <a:r>
              <a:rPr dirty="0" sz="1600" spc="-1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252525"/>
                </a:solidFill>
                <a:latin typeface="Century Gothic"/>
                <a:cs typeface="Century Gothic"/>
              </a:rPr>
              <a:t>DE</a:t>
            </a:r>
            <a:r>
              <a:rPr dirty="0" sz="1600" spc="-4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252525"/>
                </a:solidFill>
                <a:latin typeface="Century Gothic"/>
                <a:cs typeface="Century Gothic"/>
              </a:rPr>
              <a:t>DATOS</a:t>
            </a:r>
            <a:r>
              <a:rPr dirty="0" sz="1600" spc="-1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252525"/>
                </a:solidFill>
                <a:latin typeface="Century Gothic"/>
                <a:cs typeface="Century Gothic"/>
              </a:rPr>
              <a:t>Y</a:t>
            </a:r>
            <a:r>
              <a:rPr dirty="0" sz="1600" spc="-5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252525"/>
                </a:solidFill>
                <a:latin typeface="Century Gothic"/>
                <a:cs typeface="Century Gothic"/>
              </a:rPr>
              <a:t>GARANTÍA DE</a:t>
            </a:r>
            <a:r>
              <a:rPr dirty="0" sz="1600" spc="-4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252525"/>
                </a:solidFill>
                <a:latin typeface="Century Gothic"/>
                <a:cs typeface="Century Gothic"/>
              </a:rPr>
              <a:t>LOS</a:t>
            </a:r>
            <a:r>
              <a:rPr dirty="0" sz="1600" spc="-4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252525"/>
                </a:solidFill>
                <a:latin typeface="Century Gothic"/>
                <a:cs typeface="Century Gothic"/>
              </a:rPr>
              <a:t>DERECHOS</a:t>
            </a:r>
            <a:r>
              <a:rPr dirty="0" sz="1600" spc="-1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252525"/>
                </a:solidFill>
                <a:latin typeface="Century Gothic"/>
                <a:cs typeface="Century Gothic"/>
              </a:rPr>
              <a:t>DIGITALES</a:t>
            </a:r>
            <a:r>
              <a:rPr dirty="0" sz="1600" spc="-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252525"/>
                </a:solidFill>
                <a:latin typeface="Century Gothic"/>
                <a:cs typeface="Century Gothic"/>
              </a:rPr>
              <a:t>DE</a:t>
            </a:r>
            <a:r>
              <a:rPr dirty="0" sz="1600" spc="-4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252525"/>
                </a:solidFill>
                <a:latin typeface="Century Gothic"/>
                <a:cs typeface="Century Gothic"/>
              </a:rPr>
              <a:t>5</a:t>
            </a:r>
            <a:r>
              <a:rPr dirty="0" sz="1600" spc="-5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252525"/>
                </a:solidFill>
                <a:latin typeface="Century Gothic"/>
                <a:cs typeface="Century Gothic"/>
              </a:rPr>
              <a:t>DE</a:t>
            </a:r>
            <a:r>
              <a:rPr dirty="0" sz="1600" spc="-4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252525"/>
                </a:solidFill>
                <a:latin typeface="Century Gothic"/>
                <a:cs typeface="Century Gothic"/>
              </a:rPr>
              <a:t>DICIEMBRE</a:t>
            </a:r>
            <a:r>
              <a:rPr dirty="0" sz="1600" spc="-1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252525"/>
                </a:solidFill>
                <a:latin typeface="Century Gothic"/>
                <a:cs typeface="Century Gothic"/>
              </a:rPr>
              <a:t>DE</a:t>
            </a:r>
            <a:r>
              <a:rPr dirty="0" sz="1600" spc="-4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252525"/>
                </a:solidFill>
                <a:latin typeface="Century Gothic"/>
                <a:cs typeface="Century Gothic"/>
              </a:rPr>
              <a:t>2018</a:t>
            </a:r>
            <a:r>
              <a:rPr dirty="0" sz="1600" spc="-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1600" spc="-50" b="1">
                <a:solidFill>
                  <a:srgbClr val="252525"/>
                </a:solidFill>
                <a:latin typeface="Century Gothic"/>
                <a:cs typeface="Century Gothic"/>
              </a:rPr>
              <a:t>Y </a:t>
            </a:r>
            <a:r>
              <a:rPr dirty="0" sz="1600" b="1">
                <a:solidFill>
                  <a:srgbClr val="252525"/>
                </a:solidFill>
                <a:latin typeface="Century Gothic"/>
                <a:cs typeface="Century Gothic"/>
              </a:rPr>
              <a:t>EL</a:t>
            </a:r>
            <a:r>
              <a:rPr dirty="0" sz="1600" spc="-6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252525"/>
                </a:solidFill>
                <a:latin typeface="Century Gothic"/>
                <a:cs typeface="Century Gothic"/>
              </a:rPr>
              <a:t>REGLAMENTO</a:t>
            </a:r>
            <a:r>
              <a:rPr dirty="0" sz="1600" spc="-2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252525"/>
                </a:solidFill>
                <a:latin typeface="Century Gothic"/>
                <a:cs typeface="Century Gothic"/>
              </a:rPr>
              <a:t>EUROPEO</a:t>
            </a:r>
            <a:r>
              <a:rPr dirty="0" sz="1600" spc="-1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252525"/>
                </a:solidFill>
                <a:latin typeface="Century Gothic"/>
                <a:cs typeface="Century Gothic"/>
              </a:rPr>
              <a:t>DE</a:t>
            </a:r>
            <a:r>
              <a:rPr dirty="0" sz="1600" spc="-5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252525"/>
                </a:solidFill>
                <a:latin typeface="Century Gothic"/>
                <a:cs typeface="Century Gothic"/>
              </a:rPr>
              <a:t>2016.</a:t>
            </a:r>
            <a:r>
              <a:rPr dirty="0" sz="1600" spc="-2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1600" spc="-10" b="1">
                <a:solidFill>
                  <a:srgbClr val="252525"/>
                </a:solidFill>
                <a:latin typeface="Century Gothic"/>
                <a:cs typeface="Century Gothic"/>
              </a:rPr>
              <a:t>CRONOLOGÍA</a:t>
            </a:r>
            <a:endParaRPr sz="16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780"/>
              </a:spcBef>
            </a:pPr>
            <a:endParaRPr sz="1600">
              <a:latin typeface="Century Gothic"/>
              <a:cs typeface="Century Gothic"/>
            </a:endParaRPr>
          </a:p>
          <a:p>
            <a:pPr algn="just" marL="356235" marR="6350" indent="-34417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400" spc="34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1.</a:t>
            </a:r>
            <a:r>
              <a:rPr dirty="0" sz="1400" spc="3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4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art.</a:t>
            </a:r>
            <a:r>
              <a:rPr dirty="0" sz="1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18.4.</a:t>
            </a:r>
            <a:r>
              <a:rPr dirty="0" sz="1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 la Constitución:</a:t>
            </a:r>
            <a:r>
              <a:rPr dirty="0" sz="1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i="1">
                <a:solidFill>
                  <a:srgbClr val="404040"/>
                </a:solidFill>
                <a:latin typeface="Century Gothic"/>
                <a:cs typeface="Century Gothic"/>
              </a:rPr>
              <a:t>“La</a:t>
            </a:r>
            <a:r>
              <a:rPr dirty="0" sz="1400" spc="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i="1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1400" spc="-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i="1">
                <a:solidFill>
                  <a:srgbClr val="404040"/>
                </a:solidFill>
                <a:latin typeface="Century Gothic"/>
                <a:cs typeface="Century Gothic"/>
              </a:rPr>
              <a:t>limitará el</a:t>
            </a:r>
            <a:r>
              <a:rPr dirty="0" sz="1400" spc="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i="1">
                <a:solidFill>
                  <a:srgbClr val="404040"/>
                </a:solidFill>
                <a:latin typeface="Century Gothic"/>
                <a:cs typeface="Century Gothic"/>
              </a:rPr>
              <a:t>uso</a:t>
            </a:r>
            <a:r>
              <a:rPr dirty="0" sz="1400" spc="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-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400" spc="-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i="1">
                <a:solidFill>
                  <a:srgbClr val="404040"/>
                </a:solidFill>
                <a:latin typeface="Century Gothic"/>
                <a:cs typeface="Century Gothic"/>
              </a:rPr>
              <a:t>informática</a:t>
            </a:r>
            <a:r>
              <a:rPr dirty="0" sz="1400" spc="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i="1">
                <a:solidFill>
                  <a:srgbClr val="404040"/>
                </a:solidFill>
                <a:latin typeface="Century Gothic"/>
                <a:cs typeface="Century Gothic"/>
              </a:rPr>
              <a:t>para garantizar el</a:t>
            </a:r>
            <a:r>
              <a:rPr dirty="0" sz="1400" spc="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i="1">
                <a:solidFill>
                  <a:srgbClr val="404040"/>
                </a:solidFill>
                <a:latin typeface="Century Gothic"/>
                <a:cs typeface="Century Gothic"/>
              </a:rPr>
              <a:t>honor</a:t>
            </a:r>
            <a:r>
              <a:rPr dirty="0" sz="1400" spc="-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400" spc="-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400" spc="-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i="1">
                <a:solidFill>
                  <a:srgbClr val="404040"/>
                </a:solidFill>
                <a:latin typeface="Century Gothic"/>
                <a:cs typeface="Century Gothic"/>
              </a:rPr>
              <a:t>intimidad </a:t>
            </a:r>
            <a:r>
              <a:rPr dirty="0" sz="1400" spc="-10" i="1">
                <a:solidFill>
                  <a:srgbClr val="404040"/>
                </a:solidFill>
                <a:latin typeface="Century Gothic"/>
                <a:cs typeface="Century Gothic"/>
              </a:rPr>
              <a:t>personal</a:t>
            </a:r>
            <a:r>
              <a:rPr dirty="0" sz="1400" spc="-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400" spc="-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i="1">
                <a:solidFill>
                  <a:srgbClr val="404040"/>
                </a:solidFill>
                <a:latin typeface="Century Gothic"/>
                <a:cs typeface="Century Gothic"/>
              </a:rPr>
              <a:t>familiar</a:t>
            </a:r>
            <a:r>
              <a:rPr dirty="0" sz="1400" spc="-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-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i="1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400" spc="-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i="1">
                <a:solidFill>
                  <a:srgbClr val="404040"/>
                </a:solidFill>
                <a:latin typeface="Century Gothic"/>
                <a:cs typeface="Century Gothic"/>
              </a:rPr>
              <a:t>ciudadanos</a:t>
            </a:r>
            <a:r>
              <a:rPr dirty="0" sz="1400" spc="-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4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i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400" spc="-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i="1">
                <a:solidFill>
                  <a:srgbClr val="404040"/>
                </a:solidFill>
                <a:latin typeface="Century Gothic"/>
                <a:cs typeface="Century Gothic"/>
              </a:rPr>
              <a:t>pleno</a:t>
            </a:r>
            <a:r>
              <a:rPr dirty="0" sz="1400" spc="-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i="1">
                <a:solidFill>
                  <a:srgbClr val="404040"/>
                </a:solidFill>
                <a:latin typeface="Century Gothic"/>
                <a:cs typeface="Century Gothic"/>
              </a:rPr>
              <a:t>ejercicio</a:t>
            </a:r>
            <a:r>
              <a:rPr dirty="0" sz="14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-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i="1">
                <a:solidFill>
                  <a:srgbClr val="404040"/>
                </a:solidFill>
                <a:latin typeface="Century Gothic"/>
                <a:cs typeface="Century Gothic"/>
              </a:rPr>
              <a:t>sus</a:t>
            </a:r>
            <a:r>
              <a:rPr dirty="0" sz="1400" spc="-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spc="-10" i="1">
                <a:solidFill>
                  <a:srgbClr val="404040"/>
                </a:solidFill>
                <a:latin typeface="Century Gothic"/>
                <a:cs typeface="Century Gothic"/>
              </a:rPr>
              <a:t>derechos”.</a:t>
            </a:r>
            <a:endParaRPr sz="1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  <a:tabLst>
                <a:tab pos="756285" algn="l"/>
              </a:tabLst>
            </a:pPr>
            <a:r>
              <a:rPr dirty="0" sz="14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4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Tratamiento</a:t>
            </a:r>
            <a:r>
              <a:rPr dirty="0" sz="1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automatizado</a:t>
            </a:r>
            <a:r>
              <a:rPr dirty="0" sz="1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1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personales</a:t>
            </a:r>
            <a:r>
              <a:rPr dirty="0" sz="14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través</a:t>
            </a:r>
            <a:r>
              <a:rPr dirty="0" sz="1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informática:</a:t>
            </a:r>
            <a:r>
              <a:rPr dirty="0" sz="1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archivos</a:t>
            </a:r>
            <a:r>
              <a:rPr dirty="0" sz="14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404040"/>
                </a:solidFill>
                <a:latin typeface="Century Gothic"/>
                <a:cs typeface="Century Gothic"/>
              </a:rPr>
              <a:t>informáticos.</a:t>
            </a:r>
            <a:endParaRPr sz="1400">
              <a:latin typeface="Century Gothic"/>
              <a:cs typeface="Century Gothic"/>
            </a:endParaRPr>
          </a:p>
          <a:p>
            <a:pPr algn="just" marL="756285" marR="5080" indent="-287020">
              <a:lnSpc>
                <a:spcPct val="100000"/>
              </a:lnSpc>
              <a:spcBef>
                <a:spcPts val="1005"/>
              </a:spcBef>
            </a:pPr>
            <a:r>
              <a:rPr dirty="0" sz="1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400" spc="13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4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STC</a:t>
            </a:r>
            <a:r>
              <a:rPr dirty="0" sz="14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4</a:t>
            </a:r>
            <a:r>
              <a:rPr dirty="0" sz="14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mayo</a:t>
            </a:r>
            <a:r>
              <a:rPr dirty="0" sz="14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1998:</a:t>
            </a:r>
            <a:r>
              <a:rPr dirty="0" sz="14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4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4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14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es</a:t>
            </a:r>
            <a:r>
              <a:rPr dirty="0" sz="14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4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4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fundamental.</a:t>
            </a:r>
            <a:r>
              <a:rPr dirty="0" sz="14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4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persona</a:t>
            </a:r>
            <a:r>
              <a:rPr dirty="0" sz="14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tiene</a:t>
            </a:r>
            <a:r>
              <a:rPr dirty="0" sz="14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4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spc="-50">
                <a:solidFill>
                  <a:srgbClr val="404040"/>
                </a:solidFill>
                <a:latin typeface="Century Gothic"/>
                <a:cs typeface="Century Gothic"/>
              </a:rPr>
              <a:t>a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controlar</a:t>
            </a:r>
            <a:r>
              <a:rPr dirty="0" sz="14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sus</a:t>
            </a:r>
            <a:r>
              <a:rPr dirty="0" sz="14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14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4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4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destino</a:t>
            </a:r>
            <a:r>
              <a:rPr dirty="0" sz="14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14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evitar</a:t>
            </a:r>
            <a:r>
              <a:rPr dirty="0" sz="14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4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tráfico</a:t>
            </a:r>
            <a:r>
              <a:rPr dirty="0" sz="14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ilícito</a:t>
            </a:r>
            <a:r>
              <a:rPr dirty="0" sz="14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4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lesivo</a:t>
            </a:r>
            <a:r>
              <a:rPr dirty="0" sz="14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4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mismos.</a:t>
            </a:r>
            <a:r>
              <a:rPr dirty="0" sz="14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Afecta</a:t>
            </a:r>
            <a:r>
              <a:rPr dirty="0" sz="14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4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4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dignidad</a:t>
            </a:r>
            <a:r>
              <a:rPr dirty="0" sz="14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spc="-25">
                <a:solidFill>
                  <a:srgbClr val="404040"/>
                </a:solidFill>
                <a:latin typeface="Century Gothic"/>
                <a:cs typeface="Century Gothic"/>
              </a:rPr>
              <a:t>las </a:t>
            </a:r>
            <a:r>
              <a:rPr dirty="0" sz="1400" spc="-10">
                <a:solidFill>
                  <a:srgbClr val="404040"/>
                </a:solidFill>
                <a:latin typeface="Century Gothic"/>
                <a:cs typeface="Century Gothic"/>
              </a:rPr>
              <a:t>personas.</a:t>
            </a:r>
            <a:endParaRPr sz="1400">
              <a:latin typeface="Century Gothic"/>
              <a:cs typeface="Century Gothic"/>
            </a:endParaRPr>
          </a:p>
          <a:p>
            <a:pPr algn="just" marL="756920" marR="5080" indent="-287655">
              <a:lnSpc>
                <a:spcPct val="100000"/>
              </a:lnSpc>
              <a:spcBef>
                <a:spcPts val="1000"/>
              </a:spcBef>
            </a:pPr>
            <a:r>
              <a:rPr dirty="0" sz="1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400" spc="125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4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STC</a:t>
            </a:r>
            <a:r>
              <a:rPr dirty="0" sz="14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30</a:t>
            </a:r>
            <a:r>
              <a:rPr dirty="0" sz="14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noviembre</a:t>
            </a:r>
            <a:r>
              <a:rPr dirty="0" sz="14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2000:</a:t>
            </a:r>
            <a:r>
              <a:rPr dirty="0" sz="14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es</a:t>
            </a:r>
            <a:r>
              <a:rPr dirty="0" sz="14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4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4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autónomo</a:t>
            </a:r>
            <a:r>
              <a:rPr dirty="0" sz="14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4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permite</a:t>
            </a:r>
            <a:r>
              <a:rPr dirty="0" sz="14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disponer</a:t>
            </a:r>
            <a:r>
              <a:rPr dirty="0" sz="14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4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controlar</a:t>
            </a:r>
            <a:r>
              <a:rPr dirty="0" sz="14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4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uso</a:t>
            </a:r>
            <a:r>
              <a:rPr dirty="0" sz="14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4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404040"/>
                </a:solidFill>
                <a:latin typeface="Century Gothic"/>
                <a:cs typeface="Century Gothic"/>
              </a:rPr>
              <a:t>datos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facilitan</a:t>
            </a:r>
            <a:r>
              <a:rPr dirty="0" sz="1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tercero,</a:t>
            </a:r>
            <a:r>
              <a:rPr dirty="0" sz="1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sea</a:t>
            </a:r>
            <a:r>
              <a:rPr dirty="0" sz="1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Estado</a:t>
            </a:r>
            <a:r>
              <a:rPr dirty="0" sz="1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404040"/>
                </a:solidFill>
                <a:latin typeface="Century Gothic"/>
                <a:cs typeface="Century Gothic"/>
              </a:rPr>
              <a:t>particular.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4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4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2.</a:t>
            </a:r>
            <a:r>
              <a:rPr dirty="0" sz="1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1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5/1992,</a:t>
            </a:r>
            <a:r>
              <a:rPr dirty="0" sz="1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29</a:t>
            </a:r>
            <a:r>
              <a:rPr dirty="0" sz="1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octubre,</a:t>
            </a:r>
            <a:r>
              <a:rPr dirty="0" sz="1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reguladora</a:t>
            </a:r>
            <a:r>
              <a:rPr dirty="0" sz="1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tratamiento</a:t>
            </a:r>
            <a:r>
              <a:rPr dirty="0" sz="1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automatizado</a:t>
            </a:r>
            <a:r>
              <a:rPr dirty="0" sz="14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1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personales.</a:t>
            </a:r>
            <a:r>
              <a:rPr dirty="0" sz="1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404040"/>
                </a:solidFill>
                <a:latin typeface="Century Gothic"/>
                <a:cs typeface="Century Gothic"/>
              </a:rPr>
              <a:t>DEROGADA.</a:t>
            </a:r>
            <a:endParaRPr sz="1400">
              <a:latin typeface="Century Gothic"/>
              <a:cs typeface="Century Gothic"/>
            </a:endParaRPr>
          </a:p>
          <a:p>
            <a:pPr algn="just" marL="354965" marR="8255" indent="-342900">
              <a:lnSpc>
                <a:spcPct val="100000"/>
              </a:lnSpc>
              <a:spcBef>
                <a:spcPts val="1005"/>
              </a:spcBef>
            </a:pPr>
            <a:r>
              <a:rPr dirty="0" sz="1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400" spc="335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3.</a:t>
            </a:r>
            <a:r>
              <a:rPr dirty="0" sz="14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14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15/1999,</a:t>
            </a:r>
            <a:r>
              <a:rPr dirty="0" sz="14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13</a:t>
            </a:r>
            <a:r>
              <a:rPr dirty="0" sz="14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diciembre,</a:t>
            </a:r>
            <a:r>
              <a:rPr dirty="0" sz="14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4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14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carácter</a:t>
            </a:r>
            <a:r>
              <a:rPr dirty="0" sz="14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personal.</a:t>
            </a:r>
            <a:r>
              <a:rPr dirty="0" sz="14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Transposición</a:t>
            </a:r>
            <a:r>
              <a:rPr dirty="0" sz="14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4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Directiva</a:t>
            </a:r>
            <a:r>
              <a:rPr dirty="0" sz="14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spc="-25">
                <a:solidFill>
                  <a:srgbClr val="404040"/>
                </a:solidFill>
                <a:latin typeface="Century Gothic"/>
                <a:cs typeface="Century Gothic"/>
              </a:rPr>
              <a:t>24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octubre</a:t>
            </a:r>
            <a:r>
              <a:rPr dirty="0" sz="14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1995</a:t>
            </a:r>
            <a:r>
              <a:rPr dirty="0" sz="14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relativa</a:t>
            </a:r>
            <a:r>
              <a:rPr dirty="0" sz="14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4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4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4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personas</a:t>
            </a:r>
            <a:r>
              <a:rPr dirty="0" sz="14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físicas</a:t>
            </a:r>
            <a:r>
              <a:rPr dirty="0" sz="14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4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cuanto</a:t>
            </a:r>
            <a:r>
              <a:rPr dirty="0" sz="14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4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4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4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4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personas</a:t>
            </a:r>
            <a:r>
              <a:rPr dirty="0" sz="14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físicas</a:t>
            </a:r>
            <a:r>
              <a:rPr dirty="0" sz="14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404040"/>
                </a:solidFill>
                <a:latin typeface="Century Gothic"/>
                <a:cs typeface="Century Gothic"/>
              </a:rPr>
              <a:t>respecto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4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tratamiento</a:t>
            </a:r>
            <a:r>
              <a:rPr dirty="0" sz="14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14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personales</a:t>
            </a:r>
            <a:r>
              <a:rPr dirty="0" sz="14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4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4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libre</a:t>
            </a:r>
            <a:r>
              <a:rPr dirty="0" sz="14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circulación.</a:t>
            </a:r>
            <a:r>
              <a:rPr dirty="0" sz="14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4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trataba</a:t>
            </a:r>
            <a:r>
              <a:rPr dirty="0" sz="14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facilitar</a:t>
            </a:r>
            <a:r>
              <a:rPr dirty="0" sz="14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4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circulación,</a:t>
            </a:r>
            <a:r>
              <a:rPr dirty="0" sz="14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pero</a:t>
            </a:r>
            <a:r>
              <a:rPr dirty="0" sz="14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garantizando</a:t>
            </a:r>
            <a:r>
              <a:rPr dirty="0" sz="14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spc="-25">
                <a:solidFill>
                  <a:srgbClr val="404040"/>
                </a:solidFill>
                <a:latin typeface="Century Gothic"/>
                <a:cs typeface="Century Gothic"/>
              </a:rPr>
              <a:t>su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protección.</a:t>
            </a:r>
            <a:r>
              <a:rPr dirty="0" sz="14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404040"/>
                </a:solidFill>
                <a:latin typeface="Century Gothic"/>
                <a:cs typeface="Century Gothic"/>
              </a:rPr>
              <a:t>DEROGADA.</a:t>
            </a:r>
            <a:endParaRPr sz="1400">
              <a:latin typeface="Century Gothic"/>
              <a:cs typeface="Century Gothic"/>
            </a:endParaRPr>
          </a:p>
          <a:p>
            <a:pPr algn="just" marL="354330" marR="5715" indent="-342265">
              <a:lnSpc>
                <a:spcPct val="100000"/>
              </a:lnSpc>
              <a:spcBef>
                <a:spcPts val="1000"/>
              </a:spcBef>
            </a:pPr>
            <a:r>
              <a:rPr dirty="0" sz="1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400" spc="345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4.</a:t>
            </a:r>
            <a:r>
              <a:rPr dirty="0" sz="14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Reglamento</a:t>
            </a:r>
            <a:r>
              <a:rPr dirty="0" sz="14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europeo</a:t>
            </a:r>
            <a:r>
              <a:rPr dirty="0" sz="14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relativo</a:t>
            </a:r>
            <a:r>
              <a:rPr dirty="0" sz="14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4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4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4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4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personas</a:t>
            </a:r>
            <a:r>
              <a:rPr dirty="0" sz="14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físicas</a:t>
            </a:r>
            <a:r>
              <a:rPr dirty="0" sz="14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14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4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14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4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respecta</a:t>
            </a:r>
            <a:r>
              <a:rPr dirty="0" sz="14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4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tratamiento</a:t>
            </a:r>
            <a:r>
              <a:rPr dirty="0" sz="14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14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personales</a:t>
            </a:r>
            <a:r>
              <a:rPr dirty="0" sz="14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4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4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4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libre</a:t>
            </a:r>
            <a:r>
              <a:rPr dirty="0" sz="14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circulación</a:t>
            </a:r>
            <a:r>
              <a:rPr dirty="0" sz="14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estos</a:t>
            </a:r>
            <a:r>
              <a:rPr dirty="0" sz="14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datos,</a:t>
            </a:r>
            <a:r>
              <a:rPr dirty="0" sz="14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27</a:t>
            </a:r>
            <a:r>
              <a:rPr dirty="0" sz="14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abril</a:t>
            </a:r>
            <a:r>
              <a:rPr dirty="0" sz="14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2016,</a:t>
            </a:r>
            <a:r>
              <a:rPr dirty="0" sz="14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4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vigor</a:t>
            </a:r>
            <a:r>
              <a:rPr dirty="0" sz="14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desde</a:t>
            </a:r>
            <a:r>
              <a:rPr dirty="0" sz="14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4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25</a:t>
            </a:r>
            <a:r>
              <a:rPr dirty="0" sz="14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mayo</a:t>
            </a:r>
            <a:r>
              <a:rPr dirty="0" sz="14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404040"/>
                </a:solidFill>
                <a:latin typeface="Century Gothic"/>
                <a:cs typeface="Century Gothic"/>
              </a:rPr>
              <a:t>2018.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DEROGA</a:t>
            </a:r>
            <a:r>
              <a:rPr dirty="0" sz="14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4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DIRECTIVAS</a:t>
            </a:r>
            <a:r>
              <a:rPr dirty="0" sz="14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ANTERIORES</a:t>
            </a:r>
            <a:r>
              <a:rPr dirty="0" sz="14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sz="14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ESTA</a:t>
            </a:r>
            <a:r>
              <a:rPr dirty="0" sz="14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MATERIA</a:t>
            </a:r>
            <a:r>
              <a:rPr dirty="0" sz="14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4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PRETENDE</a:t>
            </a:r>
            <a:r>
              <a:rPr dirty="0" sz="14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UNIFICAR</a:t>
            </a:r>
            <a:r>
              <a:rPr dirty="0" sz="14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CRITERIOS</a:t>
            </a:r>
            <a:r>
              <a:rPr dirty="0" sz="14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ante</a:t>
            </a:r>
            <a:r>
              <a:rPr dirty="0" sz="14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4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rápida</a:t>
            </a:r>
            <a:r>
              <a:rPr dirty="0" sz="14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404040"/>
                </a:solidFill>
                <a:latin typeface="Century Gothic"/>
                <a:cs typeface="Century Gothic"/>
              </a:rPr>
              <a:t>evolución</a:t>
            </a:r>
            <a:endParaRPr sz="14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</a:pP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tecnológica</a:t>
            </a:r>
            <a:r>
              <a:rPr dirty="0" sz="1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globalización</a:t>
            </a:r>
            <a:r>
              <a:rPr dirty="0" sz="1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sociedad</a:t>
            </a:r>
            <a:r>
              <a:rPr dirty="0" sz="1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información.</a:t>
            </a:r>
            <a:r>
              <a:rPr dirty="0" sz="1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Fin:</a:t>
            </a:r>
            <a:r>
              <a:rPr dirty="0" sz="1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seguridad</a:t>
            </a:r>
            <a:r>
              <a:rPr dirty="0" sz="1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404040"/>
                </a:solidFill>
                <a:latin typeface="Century Gothic"/>
                <a:cs typeface="Century Gothic"/>
              </a:rPr>
              <a:t>transparencia.</a:t>
            </a:r>
            <a:endParaRPr sz="1400">
              <a:latin typeface="Century Gothic"/>
              <a:cs typeface="Century Gothic"/>
            </a:endParaRPr>
          </a:p>
          <a:p>
            <a:pPr algn="just" marL="355600" marR="9525" indent="-343535">
              <a:lnSpc>
                <a:spcPct val="100000"/>
              </a:lnSpc>
              <a:spcBef>
                <a:spcPts val="994"/>
              </a:spcBef>
            </a:pPr>
            <a:r>
              <a:rPr dirty="0" sz="1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400" spc="33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5.</a:t>
            </a:r>
            <a:r>
              <a:rPr dirty="0" sz="1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1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3/2018,</a:t>
            </a:r>
            <a:r>
              <a:rPr dirty="0" sz="1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5 de</a:t>
            </a:r>
            <a:r>
              <a:rPr dirty="0" sz="1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diciembre,</a:t>
            </a:r>
            <a:r>
              <a:rPr dirty="0" sz="1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1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personales</a:t>
            </a:r>
            <a:r>
              <a:rPr dirty="0" sz="1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garantía</a:t>
            </a:r>
            <a:r>
              <a:rPr dirty="0" sz="1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1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digitales.</a:t>
            </a:r>
            <a:r>
              <a:rPr dirty="0" sz="1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Vigente</a:t>
            </a:r>
            <a:r>
              <a:rPr dirty="0" sz="1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404040"/>
                </a:solidFill>
                <a:latin typeface="Century Gothic"/>
                <a:cs typeface="Century Gothic"/>
              </a:rPr>
              <a:t>desde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día</a:t>
            </a:r>
            <a:r>
              <a:rPr dirty="0" sz="1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siguiente</a:t>
            </a:r>
            <a:r>
              <a:rPr dirty="0" sz="1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publicación</a:t>
            </a:r>
            <a:r>
              <a:rPr dirty="0" sz="1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(7</a:t>
            </a:r>
            <a:r>
              <a:rPr dirty="0" sz="14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404040"/>
                </a:solidFill>
                <a:latin typeface="Century Gothic"/>
                <a:cs typeface="Century Gothic"/>
              </a:rPr>
              <a:t>diciembre</a:t>
            </a:r>
            <a:r>
              <a:rPr dirty="0" sz="1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404040"/>
                </a:solidFill>
                <a:latin typeface="Century Gothic"/>
                <a:cs typeface="Century Gothic"/>
              </a:rPr>
              <a:t>2018).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4602" y="217090"/>
            <a:ext cx="7621905" cy="69532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47015" marR="5080" indent="-234950">
              <a:lnSpc>
                <a:spcPct val="100000"/>
              </a:lnSpc>
              <a:spcBef>
                <a:spcPts val="95"/>
              </a:spcBef>
              <a:tabLst>
                <a:tab pos="3771900" algn="l"/>
              </a:tabLst>
            </a:pPr>
            <a:r>
              <a:rPr dirty="0" sz="2200"/>
              <a:t>LO</a:t>
            </a:r>
            <a:r>
              <a:rPr dirty="0" sz="2200" spc="-85"/>
              <a:t> </a:t>
            </a:r>
            <a:r>
              <a:rPr dirty="0" sz="2200"/>
              <a:t>PROTECCIÓN</a:t>
            </a:r>
            <a:r>
              <a:rPr dirty="0" sz="2200" spc="-45"/>
              <a:t> </a:t>
            </a:r>
            <a:r>
              <a:rPr dirty="0" sz="2200"/>
              <a:t>DE</a:t>
            </a:r>
            <a:r>
              <a:rPr dirty="0" sz="2200" spc="-65"/>
              <a:t> </a:t>
            </a:r>
            <a:r>
              <a:rPr dirty="0" sz="2200" spc="-10"/>
              <a:t>DATOS</a:t>
            </a:r>
            <a:r>
              <a:rPr dirty="0" sz="2200"/>
              <a:t>	PERSONALES</a:t>
            </a:r>
            <a:r>
              <a:rPr dirty="0" sz="2200" spc="-55"/>
              <a:t> </a:t>
            </a:r>
            <a:r>
              <a:rPr dirty="0" sz="2200"/>
              <a:t>Y</a:t>
            </a:r>
            <a:r>
              <a:rPr dirty="0" sz="2200" spc="-105"/>
              <a:t> </a:t>
            </a:r>
            <a:r>
              <a:rPr dirty="0" sz="2200"/>
              <a:t>GARANTÍA</a:t>
            </a:r>
            <a:r>
              <a:rPr dirty="0" sz="2200" spc="-85"/>
              <a:t> </a:t>
            </a:r>
            <a:r>
              <a:rPr dirty="0" sz="2200" spc="-25"/>
              <a:t>DE </a:t>
            </a:r>
            <a:r>
              <a:rPr dirty="0" sz="2200"/>
              <a:t>LOS</a:t>
            </a:r>
            <a:r>
              <a:rPr dirty="0" sz="2200" spc="-70"/>
              <a:t> </a:t>
            </a:r>
            <a:r>
              <a:rPr dirty="0" sz="2200"/>
              <a:t>DERECHOS</a:t>
            </a:r>
            <a:r>
              <a:rPr dirty="0" sz="2200" spc="-25"/>
              <a:t> </a:t>
            </a:r>
            <a:r>
              <a:rPr dirty="0" sz="2200"/>
              <a:t>DIGITALES</a:t>
            </a:r>
            <a:r>
              <a:rPr dirty="0" sz="2200" spc="-50"/>
              <a:t> </a:t>
            </a:r>
            <a:r>
              <a:rPr dirty="0" sz="2200"/>
              <a:t>DE</a:t>
            </a:r>
            <a:r>
              <a:rPr dirty="0" sz="2200" spc="-55"/>
              <a:t> </a:t>
            </a:r>
            <a:r>
              <a:rPr dirty="0" sz="2200"/>
              <a:t>5</a:t>
            </a:r>
            <a:r>
              <a:rPr dirty="0" sz="2200" spc="-60"/>
              <a:t> </a:t>
            </a:r>
            <a:r>
              <a:rPr dirty="0" sz="2200"/>
              <a:t>DE</a:t>
            </a:r>
            <a:r>
              <a:rPr dirty="0" sz="2200" spc="-60"/>
              <a:t> </a:t>
            </a:r>
            <a:r>
              <a:rPr dirty="0" sz="2200"/>
              <a:t>DICIEMBRE</a:t>
            </a:r>
            <a:r>
              <a:rPr dirty="0" sz="2200" spc="-45"/>
              <a:t> </a:t>
            </a:r>
            <a:r>
              <a:rPr dirty="0" sz="2200"/>
              <a:t>DE</a:t>
            </a:r>
            <a:r>
              <a:rPr dirty="0" sz="2200" spc="-60"/>
              <a:t> </a:t>
            </a:r>
            <a:r>
              <a:rPr dirty="0" sz="2200" spc="-20"/>
              <a:t>2018</a:t>
            </a:r>
            <a:endParaRPr sz="2200"/>
          </a:p>
        </p:txBody>
      </p:sp>
      <p:sp>
        <p:nvSpPr>
          <p:cNvPr id="3" name="object 3" descr=""/>
          <p:cNvSpPr txBox="1"/>
          <p:nvPr/>
        </p:nvSpPr>
        <p:spPr>
          <a:xfrm>
            <a:off x="1710245" y="2233312"/>
            <a:ext cx="9782175" cy="35356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3695" marR="5080" indent="-34163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8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1.</a:t>
            </a:r>
            <a:r>
              <a:rPr dirty="0" sz="1800" spc="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Supone</a:t>
            </a:r>
            <a:r>
              <a:rPr dirty="0" sz="1800" spc="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cambio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sz="1800" spc="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profundizará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aprobación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un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reglamento</a:t>
            </a:r>
            <a:r>
              <a:rPr dirty="0" u="sng" sz="1800" spc="26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e-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Privacy</a:t>
            </a:r>
            <a:r>
              <a:rPr dirty="0" u="sng" sz="1800" spc="24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que,</a:t>
            </a:r>
            <a:r>
              <a:rPr dirty="0" u="none" sz="18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u="none" sz="18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vez</a:t>
            </a:r>
            <a:r>
              <a:rPr dirty="0" u="none" sz="18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aprobado,</a:t>
            </a:r>
            <a:r>
              <a:rPr dirty="0" u="none" sz="18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pondrá</a:t>
            </a:r>
            <a:r>
              <a:rPr dirty="0" u="none" sz="18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límites</a:t>
            </a:r>
            <a:r>
              <a:rPr dirty="0" u="none" sz="18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18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u="none" sz="18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cookies</a:t>
            </a:r>
            <a:r>
              <a:rPr dirty="0" u="none" sz="18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18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25">
                <a:solidFill>
                  <a:srgbClr val="404040"/>
                </a:solidFill>
                <a:latin typeface="Century Gothic"/>
                <a:cs typeface="Century Gothic"/>
              </a:rPr>
              <a:t>los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navegadores.</a:t>
            </a:r>
            <a:r>
              <a:rPr dirty="0" u="none" sz="18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También</a:t>
            </a:r>
            <a:r>
              <a:rPr dirty="0" u="none" sz="18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afectará</a:t>
            </a:r>
            <a:r>
              <a:rPr dirty="0" u="none" sz="18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18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18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publicidad</a:t>
            </a:r>
            <a:r>
              <a:rPr dirty="0" u="sng" sz="1800" spc="6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on</a:t>
            </a:r>
            <a:r>
              <a:rPr dirty="0" u="sng" sz="1800" spc="7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line</a:t>
            </a:r>
            <a:r>
              <a:rPr dirty="0" u="sng" sz="1800" spc="6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u="none" sz="18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u="none" sz="18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normativa</a:t>
            </a:r>
            <a:r>
              <a:rPr dirty="0" u="none" sz="18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10">
                <a:solidFill>
                  <a:srgbClr val="404040"/>
                </a:solidFill>
                <a:latin typeface="Century Gothic"/>
                <a:cs typeface="Century Gothic"/>
              </a:rPr>
              <a:t>dirigida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18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evitar</a:t>
            </a:r>
            <a:r>
              <a:rPr dirty="0" u="none" sz="18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1800" spc="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u="none" sz="18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falsa.</a:t>
            </a:r>
            <a:r>
              <a:rPr dirty="0" u="none" sz="18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¿Cómo?</a:t>
            </a:r>
            <a:r>
              <a:rPr dirty="0" u="none" sz="18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u="none" sz="18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interrumpen</a:t>
            </a:r>
            <a:r>
              <a:rPr dirty="0" u="none" sz="18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u="none" sz="18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ingresos</a:t>
            </a:r>
            <a:r>
              <a:rPr dirty="0" u="none" sz="18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u="none" sz="18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publicidad</a:t>
            </a:r>
            <a:r>
              <a:rPr dirty="0" u="none" sz="18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50">
                <a:solidFill>
                  <a:srgbClr val="404040"/>
                </a:solidFill>
                <a:latin typeface="Century Gothic"/>
                <a:cs typeface="Century Gothic"/>
              </a:rPr>
              <a:t>a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portales</a:t>
            </a:r>
            <a:r>
              <a:rPr dirty="0" u="none" sz="18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on</a:t>
            </a:r>
            <a:r>
              <a:rPr dirty="0" u="none" sz="18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line</a:t>
            </a:r>
            <a:r>
              <a:rPr dirty="0" u="none" sz="18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u="none" sz="18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difunden</a:t>
            </a:r>
            <a:r>
              <a:rPr dirty="0" u="none" sz="18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desinformación.</a:t>
            </a:r>
            <a:r>
              <a:rPr dirty="0" u="none" sz="18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u="none" sz="18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busca</a:t>
            </a:r>
            <a:r>
              <a:rPr dirty="0" u="none" sz="18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u="none" sz="18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u="none" sz="18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anuncios</a:t>
            </a:r>
            <a:r>
              <a:rPr dirty="0" u="none" sz="18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políticos</a:t>
            </a:r>
            <a:r>
              <a:rPr dirty="0" u="none" sz="18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portales</a:t>
            </a:r>
            <a:r>
              <a:rPr dirty="0" u="none" sz="18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basados</a:t>
            </a:r>
            <a:r>
              <a:rPr dirty="0" u="none" sz="18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18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estos</a:t>
            </a:r>
            <a:r>
              <a:rPr dirty="0" u="none" sz="18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temas</a:t>
            </a:r>
            <a:r>
              <a:rPr dirty="0" u="none" sz="18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ganen</a:t>
            </a:r>
            <a:r>
              <a:rPr dirty="0" u="none" sz="18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18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transparencia.</a:t>
            </a:r>
            <a:r>
              <a:rPr dirty="0" u="none" sz="18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Evitar</a:t>
            </a:r>
            <a:r>
              <a:rPr dirty="0" u="none" sz="18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cuentas</a:t>
            </a:r>
            <a:r>
              <a:rPr dirty="0" u="none" sz="18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faltas</a:t>
            </a:r>
            <a:r>
              <a:rPr dirty="0" u="none" sz="18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20">
                <a:solidFill>
                  <a:srgbClr val="404040"/>
                </a:solidFill>
                <a:latin typeface="Century Gothic"/>
                <a:cs typeface="Century Gothic"/>
              </a:rPr>
              <a:t>para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mejorar</a:t>
            </a:r>
            <a:r>
              <a:rPr dirty="0" u="none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publicidad</a:t>
            </a:r>
            <a:r>
              <a:rPr dirty="0" u="none" sz="18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u="none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mercado</a:t>
            </a:r>
            <a:r>
              <a:rPr dirty="0" u="none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10">
                <a:solidFill>
                  <a:srgbClr val="404040"/>
                </a:solidFill>
                <a:latin typeface="Century Gothic"/>
                <a:cs typeface="Century Gothic"/>
              </a:rPr>
              <a:t>influencers.</a:t>
            </a:r>
            <a:endParaRPr sz="1800">
              <a:latin typeface="Century Gothic"/>
              <a:cs typeface="Century Gothic"/>
            </a:endParaRPr>
          </a:p>
          <a:p>
            <a:pPr algn="just" marL="354965" marR="5715" indent="-342900">
              <a:lnSpc>
                <a:spcPct val="100000"/>
              </a:lnSpc>
              <a:spcBef>
                <a:spcPts val="985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8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2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.</a:t>
            </a:r>
            <a:r>
              <a:rPr dirty="0" sz="20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Cada</a:t>
            </a:r>
            <a:r>
              <a:rPr dirty="0" sz="20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vez</a:t>
            </a:r>
            <a:r>
              <a:rPr dirty="0" sz="20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más</a:t>
            </a:r>
            <a:r>
              <a:rPr dirty="0" sz="2000" spc="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0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empresas</a:t>
            </a:r>
            <a:r>
              <a:rPr dirty="0" sz="20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0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adaptan</a:t>
            </a:r>
            <a:r>
              <a:rPr dirty="0" sz="20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0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2</a:t>
            </a:r>
            <a:r>
              <a:rPr dirty="0" sz="20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nuevos</a:t>
            </a:r>
            <a:r>
              <a:rPr dirty="0" sz="2000" spc="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conceptos:</a:t>
            </a:r>
            <a:r>
              <a:rPr dirty="0" sz="20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000" spc="-10" i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business</a:t>
            </a:r>
            <a:r>
              <a:rPr dirty="0" u="none" sz="2000" spc="-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000" i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ethics</a:t>
            </a:r>
            <a:r>
              <a:rPr dirty="0" u="sng" sz="2000" spc="90" i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y</a:t>
            </a:r>
            <a:r>
              <a:rPr dirty="0" u="sng" sz="2000" spc="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 i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data</a:t>
            </a:r>
            <a:r>
              <a:rPr dirty="0" u="sng" sz="2000" spc="80" i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 i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ethics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,</a:t>
            </a:r>
            <a:r>
              <a:rPr dirty="0" u="sng" sz="2000" spc="8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aplicados</a:t>
            </a:r>
            <a:r>
              <a:rPr dirty="0" u="sng" sz="2000" spc="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</a:t>
            </a:r>
            <a:r>
              <a:rPr dirty="0" u="sng" sz="2000" spc="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</a:t>
            </a:r>
            <a:r>
              <a:rPr dirty="0" u="sng" sz="2000" spc="8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economía</a:t>
            </a:r>
            <a:r>
              <a:rPr dirty="0" u="sng" sz="2000" spc="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digital</a:t>
            </a:r>
            <a:r>
              <a:rPr dirty="0" u="sng" sz="2000" spc="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y</a:t>
            </a:r>
            <a:r>
              <a:rPr dirty="0" u="sng" sz="2000" spc="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destinados</a:t>
            </a:r>
            <a:r>
              <a:rPr dirty="0" u="sng" sz="2000" spc="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 spc="-5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</a:t>
            </a:r>
            <a:r>
              <a:rPr dirty="0" u="none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fomentar</a:t>
            </a:r>
            <a:r>
              <a:rPr dirty="0" u="sng" sz="2000" spc="28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</a:t>
            </a:r>
            <a:r>
              <a:rPr dirty="0" u="sng" sz="2000" spc="2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confianza</a:t>
            </a:r>
            <a:r>
              <a:rPr dirty="0" u="sng" sz="2000" spc="28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2000" spc="30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los</a:t>
            </a:r>
            <a:r>
              <a:rPr dirty="0" u="sng" sz="2000" spc="28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usuarios.</a:t>
            </a:r>
            <a:r>
              <a:rPr dirty="0" u="sng" sz="2000" spc="2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u="none" sz="18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empresas</a:t>
            </a:r>
            <a:r>
              <a:rPr dirty="0" u="none" sz="18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asumen</a:t>
            </a:r>
            <a:r>
              <a:rPr dirty="0" u="none" sz="18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obligaciones</a:t>
            </a:r>
            <a:r>
              <a:rPr dirty="0" u="none" sz="18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25">
                <a:solidFill>
                  <a:srgbClr val="404040"/>
                </a:solidFill>
                <a:latin typeface="Century Gothic"/>
                <a:cs typeface="Century Gothic"/>
              </a:rPr>
              <a:t>en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materia</a:t>
            </a:r>
            <a:r>
              <a:rPr dirty="0" u="none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u="none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privacidad</a:t>
            </a:r>
            <a:r>
              <a:rPr dirty="0" u="none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desde</a:t>
            </a:r>
            <a:r>
              <a:rPr dirty="0" u="none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u="none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diseño</a:t>
            </a:r>
            <a:r>
              <a:rPr dirty="0" u="none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u="none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site</a:t>
            </a:r>
            <a:r>
              <a:rPr dirty="0" u="none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hasta</a:t>
            </a:r>
            <a:r>
              <a:rPr dirty="0" u="none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10">
                <a:solidFill>
                  <a:srgbClr val="404040"/>
                </a:solidFill>
                <a:latin typeface="Century Gothic"/>
                <a:cs typeface="Century Gothic"/>
              </a:rPr>
              <a:t>aplicación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u="none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u="none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10">
                <a:solidFill>
                  <a:srgbClr val="404040"/>
                </a:solidFill>
                <a:latin typeface="Century Gothic"/>
                <a:cs typeface="Century Gothic"/>
              </a:rPr>
              <a:t>transparencia.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958" y="217090"/>
            <a:ext cx="7771130" cy="69532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612775" marR="5080" indent="-600710">
              <a:lnSpc>
                <a:spcPct val="100000"/>
              </a:lnSpc>
              <a:spcBef>
                <a:spcPts val="95"/>
              </a:spcBef>
              <a:tabLst>
                <a:tab pos="3337560" algn="l"/>
              </a:tabLst>
            </a:pPr>
            <a:r>
              <a:rPr dirty="0" sz="2200"/>
              <a:t>LO</a:t>
            </a:r>
            <a:r>
              <a:rPr dirty="0" sz="2200" spc="-75"/>
              <a:t> </a:t>
            </a:r>
            <a:r>
              <a:rPr dirty="0" sz="2200"/>
              <a:t>Protección</a:t>
            </a:r>
            <a:r>
              <a:rPr dirty="0" sz="2200" spc="-10"/>
              <a:t> </a:t>
            </a:r>
            <a:r>
              <a:rPr dirty="0" sz="2200"/>
              <a:t>de</a:t>
            </a:r>
            <a:r>
              <a:rPr dirty="0" sz="2200" spc="-70"/>
              <a:t> </a:t>
            </a:r>
            <a:r>
              <a:rPr dirty="0" sz="2200" spc="-20"/>
              <a:t>datos</a:t>
            </a:r>
            <a:r>
              <a:rPr dirty="0" sz="2200"/>
              <a:t>	PERSONALES</a:t>
            </a:r>
            <a:r>
              <a:rPr dirty="0" sz="2200" spc="-35"/>
              <a:t> </a:t>
            </a:r>
            <a:r>
              <a:rPr dirty="0" sz="2200"/>
              <a:t>Y</a:t>
            </a:r>
            <a:r>
              <a:rPr dirty="0" sz="2200" spc="-80"/>
              <a:t> </a:t>
            </a:r>
            <a:r>
              <a:rPr dirty="0" sz="2200"/>
              <a:t>GARANTÍA</a:t>
            </a:r>
            <a:r>
              <a:rPr dirty="0" sz="2200" spc="-60"/>
              <a:t> </a:t>
            </a:r>
            <a:r>
              <a:rPr dirty="0" sz="2200"/>
              <a:t>DE</a:t>
            </a:r>
            <a:r>
              <a:rPr dirty="0" sz="2200" spc="-75"/>
              <a:t> </a:t>
            </a:r>
            <a:r>
              <a:rPr dirty="0" sz="2200" spc="-25"/>
              <a:t>LOS </a:t>
            </a:r>
            <a:r>
              <a:rPr dirty="0" sz="2200"/>
              <a:t>DERECHOS</a:t>
            </a:r>
            <a:r>
              <a:rPr dirty="0" sz="2200" spc="-35"/>
              <a:t> </a:t>
            </a:r>
            <a:r>
              <a:rPr dirty="0" sz="2200"/>
              <a:t>DIGITALES</a:t>
            </a:r>
            <a:r>
              <a:rPr dirty="0" sz="2200" spc="-50"/>
              <a:t> </a:t>
            </a:r>
            <a:r>
              <a:rPr dirty="0" sz="2200"/>
              <a:t>DE</a:t>
            </a:r>
            <a:r>
              <a:rPr dirty="0" sz="2200" spc="-60"/>
              <a:t> </a:t>
            </a:r>
            <a:r>
              <a:rPr dirty="0" sz="2200"/>
              <a:t>5</a:t>
            </a:r>
            <a:r>
              <a:rPr dirty="0" sz="2200" spc="-70"/>
              <a:t> </a:t>
            </a:r>
            <a:r>
              <a:rPr dirty="0" sz="2200"/>
              <a:t>DE</a:t>
            </a:r>
            <a:r>
              <a:rPr dirty="0" sz="2200" spc="-60"/>
              <a:t> </a:t>
            </a:r>
            <a:r>
              <a:rPr dirty="0" sz="2200"/>
              <a:t>DICIEMBRE</a:t>
            </a:r>
            <a:r>
              <a:rPr dirty="0" sz="2200" spc="-60"/>
              <a:t> </a:t>
            </a:r>
            <a:r>
              <a:rPr dirty="0" sz="2200"/>
              <a:t>DE</a:t>
            </a:r>
            <a:r>
              <a:rPr dirty="0" sz="2200" spc="-65"/>
              <a:t> </a:t>
            </a:r>
            <a:r>
              <a:rPr dirty="0" sz="2200" spc="-20"/>
              <a:t>2018</a:t>
            </a:r>
            <a:endParaRPr sz="2200"/>
          </a:p>
        </p:txBody>
      </p:sp>
      <p:sp>
        <p:nvSpPr>
          <p:cNvPr id="3" name="object 3" descr=""/>
          <p:cNvSpPr txBox="1"/>
          <p:nvPr/>
        </p:nvSpPr>
        <p:spPr>
          <a:xfrm>
            <a:off x="1710245" y="1800970"/>
            <a:ext cx="8701405" cy="4058920"/>
          </a:xfrm>
          <a:prstGeom prst="rect">
            <a:avLst/>
          </a:prstGeom>
        </p:spPr>
        <p:txBody>
          <a:bodyPr wrap="square" lIns="0" tIns="1295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19"/>
              </a:spcBef>
              <a:tabLst>
                <a:tab pos="354965" algn="l"/>
                <a:tab pos="6724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1.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Finalidad:</a:t>
            </a:r>
            <a:endParaRPr sz="1800">
              <a:latin typeface="Century Gothic"/>
              <a:cs typeface="Century Gothic"/>
            </a:endParaRPr>
          </a:p>
          <a:p>
            <a:pPr marL="756285" marR="5080" indent="-287020">
              <a:lnSpc>
                <a:spcPts val="1730"/>
              </a:lnSpc>
              <a:spcBef>
                <a:spcPts val="1025"/>
              </a:spcBef>
              <a:tabLst>
                <a:tab pos="1108075" algn="l"/>
                <a:tab pos="2089785" algn="l"/>
                <a:tab pos="2372995" algn="l"/>
                <a:tab pos="3307079" algn="l"/>
                <a:tab pos="4869815" algn="l"/>
                <a:tab pos="5728970" algn="l"/>
                <a:tab pos="6049010" algn="l"/>
                <a:tab pos="7412990" algn="l"/>
                <a:tab pos="8414385" algn="l"/>
              </a:tabLst>
            </a:pPr>
            <a:r>
              <a:rPr dirty="0" sz="1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 spc="41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A.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u="sng" sz="16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Adaptar</a:t>
            </a:r>
            <a:r>
              <a:rPr dirty="0" u="sng" sz="16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	</a:t>
            </a:r>
            <a:r>
              <a:rPr dirty="0" u="sng" sz="1600" spc="-5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</a:t>
            </a:r>
            <a:r>
              <a:rPr dirty="0" u="sng" sz="16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	</a:t>
            </a:r>
            <a:r>
              <a:rPr dirty="0" u="sng" sz="16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muestro</a:t>
            </a:r>
            <a:r>
              <a:rPr dirty="0" u="sng" sz="16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	</a:t>
            </a:r>
            <a:r>
              <a:rPr dirty="0" u="sng" sz="16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ordenamiento</a:t>
            </a:r>
            <a:r>
              <a:rPr dirty="0" u="sng" sz="16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	</a:t>
            </a:r>
            <a:r>
              <a:rPr dirty="0" u="sng" sz="16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jurídico</a:t>
            </a:r>
            <a:r>
              <a:rPr dirty="0" u="sng" sz="16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	</a:t>
            </a:r>
            <a:r>
              <a:rPr dirty="0" u="sng" sz="16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el</a:t>
            </a:r>
            <a:r>
              <a:rPr dirty="0" u="sng" sz="16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	</a:t>
            </a:r>
            <a:r>
              <a:rPr dirty="0" u="sng" sz="16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Reglamento</a:t>
            </a:r>
            <a:r>
              <a:rPr dirty="0" u="sng" sz="16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	</a:t>
            </a:r>
            <a:r>
              <a:rPr dirty="0" u="sng" sz="16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europeo</a:t>
            </a:r>
            <a:r>
              <a:rPr dirty="0" u="sng" sz="16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	</a:t>
            </a:r>
            <a:r>
              <a:rPr dirty="0" u="sng" sz="16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none" sz="1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16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protección</a:t>
            </a:r>
            <a:r>
              <a:rPr dirty="0" u="sng" sz="16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6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1600" spc="-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6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datos</a:t>
            </a:r>
            <a:r>
              <a:rPr dirty="0" u="sng" sz="1600" spc="-3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6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1600" spc="-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6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27</a:t>
            </a:r>
            <a:r>
              <a:rPr dirty="0" u="sng" sz="1600" spc="-5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6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1600" spc="-4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6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abril</a:t>
            </a:r>
            <a:r>
              <a:rPr dirty="0" u="sng" sz="1600" spc="-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6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1600" spc="-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6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2016</a:t>
            </a:r>
            <a:r>
              <a:rPr dirty="0" u="none" sz="1600" spc="-10">
                <a:solidFill>
                  <a:srgbClr val="404040"/>
                </a:solidFill>
                <a:latin typeface="Century Gothic"/>
                <a:cs typeface="Century Gothic"/>
              </a:rPr>
              <a:t>.</a:t>
            </a:r>
            <a:endParaRPr sz="1600">
              <a:latin typeface="Century Gothic"/>
              <a:cs typeface="Century Gothic"/>
            </a:endParaRPr>
          </a:p>
          <a:p>
            <a:pPr marL="755650" marR="7620" indent="-286385">
              <a:lnSpc>
                <a:spcPts val="1730"/>
              </a:lnSpc>
              <a:spcBef>
                <a:spcPts val="994"/>
              </a:spcBef>
              <a:tabLst>
                <a:tab pos="1114425" algn="l"/>
                <a:tab pos="2334895" algn="l"/>
                <a:tab pos="2774950" algn="l"/>
                <a:tab pos="3892550" algn="l"/>
                <a:tab pos="4895215" algn="l"/>
                <a:tab pos="5352415" algn="l"/>
                <a:tab pos="5717540" algn="l"/>
                <a:tab pos="7058659" algn="l"/>
                <a:tab pos="7831455" algn="l"/>
              </a:tabLst>
            </a:pPr>
            <a:r>
              <a:rPr dirty="0" sz="1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 spc="41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B.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Garantizar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u="sng" sz="16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derechos</a:t>
            </a:r>
            <a:r>
              <a:rPr dirty="0" u="sng" sz="16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	</a:t>
            </a:r>
            <a:r>
              <a:rPr dirty="0" u="sng" sz="16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digitales</a:t>
            </a:r>
            <a:r>
              <a:rPr dirty="0" u="sng" sz="16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	</a:t>
            </a:r>
            <a:r>
              <a:rPr dirty="0" u="sng" sz="16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16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	</a:t>
            </a:r>
            <a:r>
              <a:rPr dirty="0" u="sng" sz="16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</a:t>
            </a:r>
            <a:r>
              <a:rPr dirty="0" u="sng" sz="16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	</a:t>
            </a:r>
            <a:r>
              <a:rPr dirty="0" u="sng" sz="16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ciudadanía</a:t>
            </a:r>
            <a:r>
              <a:rPr dirty="0" u="sng" sz="16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	</a:t>
            </a:r>
            <a:r>
              <a:rPr dirty="0" u="none" sz="1600" spc="-20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u="none" sz="1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u="none" sz="1600" spc="-10">
                <a:solidFill>
                  <a:srgbClr val="404040"/>
                </a:solidFill>
                <a:latin typeface="Century Gothic"/>
                <a:cs typeface="Century Gothic"/>
              </a:rPr>
              <a:t>derecho </a:t>
            </a:r>
            <a:r>
              <a:rPr dirty="0" u="none" sz="1600">
                <a:solidFill>
                  <a:srgbClr val="404040"/>
                </a:solidFill>
                <a:latin typeface="Century Gothic"/>
                <a:cs typeface="Century Gothic"/>
              </a:rPr>
              <a:t>fundamental</a:t>
            </a:r>
            <a:r>
              <a:rPr dirty="0" u="none" sz="1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600">
                <a:solidFill>
                  <a:srgbClr val="404040"/>
                </a:solidFill>
                <a:latin typeface="Century Gothic"/>
                <a:cs typeface="Century Gothic"/>
              </a:rPr>
              <a:t>previsto</a:t>
            </a:r>
            <a:r>
              <a:rPr dirty="0" u="none" sz="16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6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16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6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u="none" sz="16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600">
                <a:solidFill>
                  <a:srgbClr val="404040"/>
                </a:solidFill>
                <a:latin typeface="Century Gothic"/>
                <a:cs typeface="Century Gothic"/>
              </a:rPr>
              <a:t>artículo</a:t>
            </a:r>
            <a:r>
              <a:rPr dirty="0" u="none" sz="16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600">
                <a:solidFill>
                  <a:srgbClr val="404040"/>
                </a:solidFill>
                <a:latin typeface="Century Gothic"/>
                <a:cs typeface="Century Gothic"/>
              </a:rPr>
              <a:t>18.4.</a:t>
            </a:r>
            <a:r>
              <a:rPr dirty="0" u="none" sz="16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600" spc="-25">
                <a:solidFill>
                  <a:srgbClr val="404040"/>
                </a:solidFill>
                <a:latin typeface="Century Gothic"/>
                <a:cs typeface="Century Gothic"/>
              </a:rPr>
              <a:t>CE.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  <a:tabLst>
                <a:tab pos="354965" algn="l"/>
                <a:tab pos="6724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2.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Datos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personas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fallecidas:</a:t>
            </a:r>
            <a:endParaRPr sz="18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810"/>
              </a:spcBef>
            </a:pPr>
            <a:r>
              <a:rPr dirty="0" sz="1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 spc="39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A.</a:t>
            </a:r>
            <a:r>
              <a:rPr dirty="0" sz="1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16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Se</a:t>
            </a:r>
            <a:r>
              <a:rPr dirty="0" u="sng" sz="1600" spc="-3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6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excluye</a:t>
            </a:r>
            <a:r>
              <a:rPr dirty="0" u="sng" sz="1600" spc="-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6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16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6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</a:t>
            </a:r>
            <a:r>
              <a:rPr dirty="0" u="sng" sz="1600" spc="-4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6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LO</a:t>
            </a:r>
            <a:r>
              <a:rPr dirty="0" u="sng" sz="1600" spc="-3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6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su</a:t>
            </a:r>
            <a:r>
              <a:rPr dirty="0" u="sng" sz="16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6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tratamiento</a:t>
            </a:r>
            <a:r>
              <a:rPr dirty="0" u="none" sz="1600" spc="-10">
                <a:solidFill>
                  <a:srgbClr val="404040"/>
                </a:solidFill>
                <a:latin typeface="Century Gothic"/>
                <a:cs typeface="Century Gothic"/>
              </a:rPr>
              <a:t>.</a:t>
            </a:r>
            <a:endParaRPr sz="1600">
              <a:latin typeface="Century Gothic"/>
              <a:cs typeface="Century Gothic"/>
            </a:endParaRPr>
          </a:p>
          <a:p>
            <a:pPr algn="just" marL="755650" marR="5715" indent="-286385">
              <a:lnSpc>
                <a:spcPts val="1730"/>
              </a:lnSpc>
              <a:spcBef>
                <a:spcPts val="1019"/>
              </a:spcBef>
            </a:pPr>
            <a:r>
              <a:rPr dirty="0" sz="1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 spc="3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B.</a:t>
            </a:r>
            <a:r>
              <a:rPr dirty="0" sz="16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Personas</a:t>
            </a:r>
            <a:r>
              <a:rPr dirty="0" sz="16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vinculadas</a:t>
            </a:r>
            <a:r>
              <a:rPr dirty="0" sz="16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6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fallecido</a:t>
            </a:r>
            <a:r>
              <a:rPr dirty="0" sz="16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6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razones</a:t>
            </a:r>
            <a:r>
              <a:rPr dirty="0" sz="16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familiares</a:t>
            </a:r>
            <a:r>
              <a:rPr dirty="0" sz="16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6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herederos</a:t>
            </a:r>
            <a:r>
              <a:rPr dirty="0" sz="16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pueden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solicitar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acceso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mismos,</a:t>
            </a:r>
            <a:r>
              <a:rPr dirty="0" sz="16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así</a:t>
            </a:r>
            <a:r>
              <a:rPr dirty="0" sz="16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6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rectificación</a:t>
            </a:r>
            <a:r>
              <a:rPr dirty="0" sz="16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6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supresión,</a:t>
            </a:r>
            <a:r>
              <a:rPr dirty="0" sz="16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6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sujeción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6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6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instrucciones</a:t>
            </a:r>
            <a:r>
              <a:rPr dirty="0" sz="16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6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fallecido.</a:t>
            </a:r>
            <a:r>
              <a:rPr dirty="0" sz="1600" spc="1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Si</a:t>
            </a:r>
            <a:r>
              <a:rPr dirty="0" sz="16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este</a:t>
            </a:r>
            <a:r>
              <a:rPr dirty="0" sz="16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16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hubiera</a:t>
            </a:r>
            <a:r>
              <a:rPr dirty="0" sz="16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prohibido</a:t>
            </a:r>
            <a:r>
              <a:rPr dirty="0" sz="16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expresamente</a:t>
            </a:r>
            <a:r>
              <a:rPr dirty="0" sz="16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no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podrán</a:t>
            </a:r>
            <a:r>
              <a:rPr dirty="0" sz="16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acceder.</a:t>
            </a:r>
            <a:r>
              <a:rPr dirty="0" sz="16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Ello</a:t>
            </a:r>
            <a:r>
              <a:rPr dirty="0" sz="16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16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afecta</a:t>
            </a:r>
            <a:r>
              <a:rPr dirty="0" sz="16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6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6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6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herederos</a:t>
            </a:r>
            <a:r>
              <a:rPr dirty="0" sz="16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6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acceder</a:t>
            </a:r>
            <a:r>
              <a:rPr dirty="0" sz="16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6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los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16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carácter</a:t>
            </a:r>
            <a:r>
              <a:rPr dirty="0" sz="16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patrimonial</a:t>
            </a:r>
            <a:r>
              <a:rPr dirty="0" sz="16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6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causante.</a:t>
            </a:r>
            <a:endParaRPr sz="1600">
              <a:latin typeface="Century Gothic"/>
              <a:cs typeface="Century Gothic"/>
            </a:endParaRPr>
          </a:p>
          <a:p>
            <a:pPr algn="just" marL="756285" marR="5080" indent="-287020">
              <a:lnSpc>
                <a:spcPts val="1730"/>
              </a:lnSpc>
              <a:spcBef>
                <a:spcPts val="990"/>
              </a:spcBef>
            </a:pPr>
            <a:r>
              <a:rPr dirty="0" sz="1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 spc="3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16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Si</a:t>
            </a:r>
            <a:r>
              <a:rPr dirty="0" sz="16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6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fallecido</a:t>
            </a:r>
            <a:r>
              <a:rPr dirty="0" sz="16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es</a:t>
            </a:r>
            <a:r>
              <a:rPr dirty="0" sz="16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un menor</a:t>
            </a:r>
            <a:r>
              <a:rPr dirty="0" sz="16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o un</a:t>
            </a:r>
            <a:r>
              <a:rPr dirty="0" sz="16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incapacitado,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6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facultades</a:t>
            </a:r>
            <a:r>
              <a:rPr dirty="0" sz="16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6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ejercerán</a:t>
            </a:r>
            <a:r>
              <a:rPr dirty="0" sz="16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los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representantes</a:t>
            </a:r>
            <a:r>
              <a:rPr dirty="0" sz="1600" spc="-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legales</a:t>
            </a:r>
            <a:endParaRPr sz="1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2902" y="433113"/>
            <a:ext cx="7059930" cy="6362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550545" marR="5080" indent="-538480">
              <a:lnSpc>
                <a:spcPct val="100000"/>
              </a:lnSpc>
              <a:spcBef>
                <a:spcPts val="105"/>
              </a:spcBef>
              <a:tabLst>
                <a:tab pos="3032125" algn="l"/>
              </a:tabLst>
            </a:pPr>
            <a:r>
              <a:rPr dirty="0" sz="2000"/>
              <a:t>LO</a:t>
            </a:r>
            <a:r>
              <a:rPr dirty="0" sz="2000" spc="-40"/>
              <a:t> </a:t>
            </a:r>
            <a:r>
              <a:rPr dirty="0" sz="2000"/>
              <a:t>Protección</a:t>
            </a:r>
            <a:r>
              <a:rPr dirty="0" sz="2000" spc="-60"/>
              <a:t> </a:t>
            </a:r>
            <a:r>
              <a:rPr dirty="0" sz="2000"/>
              <a:t>de</a:t>
            </a:r>
            <a:r>
              <a:rPr dirty="0" sz="2000" spc="-15"/>
              <a:t> </a:t>
            </a:r>
            <a:r>
              <a:rPr dirty="0" sz="2000" spc="-20"/>
              <a:t>datos</a:t>
            </a:r>
            <a:r>
              <a:rPr dirty="0" sz="2000"/>
              <a:t>	PERSONALES</a:t>
            </a:r>
            <a:r>
              <a:rPr dirty="0" sz="2000" spc="-55"/>
              <a:t> </a:t>
            </a:r>
            <a:r>
              <a:rPr dirty="0" sz="2000"/>
              <a:t>Y</a:t>
            </a:r>
            <a:r>
              <a:rPr dirty="0" sz="2000" spc="-15"/>
              <a:t> </a:t>
            </a:r>
            <a:r>
              <a:rPr dirty="0" sz="2000"/>
              <a:t>GARANTÍA</a:t>
            </a:r>
            <a:r>
              <a:rPr dirty="0" sz="2000" spc="-50"/>
              <a:t> </a:t>
            </a:r>
            <a:r>
              <a:rPr dirty="0" sz="2000"/>
              <a:t>DE</a:t>
            </a:r>
            <a:r>
              <a:rPr dirty="0" sz="2000" spc="-20"/>
              <a:t> </a:t>
            </a:r>
            <a:r>
              <a:rPr dirty="0" sz="2000" spc="-25"/>
              <a:t>LOS </a:t>
            </a:r>
            <a:r>
              <a:rPr dirty="0" sz="2000"/>
              <a:t>DERECHOS</a:t>
            </a:r>
            <a:r>
              <a:rPr dirty="0" sz="2000" spc="-40"/>
              <a:t> </a:t>
            </a:r>
            <a:r>
              <a:rPr dirty="0" sz="2000"/>
              <a:t>DIGITALES</a:t>
            </a:r>
            <a:r>
              <a:rPr dirty="0" sz="2000" spc="-35"/>
              <a:t> </a:t>
            </a:r>
            <a:r>
              <a:rPr dirty="0" sz="2000"/>
              <a:t>DE</a:t>
            </a:r>
            <a:r>
              <a:rPr dirty="0" sz="2000" spc="-15"/>
              <a:t> </a:t>
            </a:r>
            <a:r>
              <a:rPr dirty="0" sz="2000"/>
              <a:t>5</a:t>
            </a:r>
            <a:r>
              <a:rPr dirty="0" sz="2000" spc="-15"/>
              <a:t> </a:t>
            </a:r>
            <a:r>
              <a:rPr dirty="0" sz="2000"/>
              <a:t>DE</a:t>
            </a:r>
            <a:r>
              <a:rPr dirty="0" sz="2000" spc="-15"/>
              <a:t> </a:t>
            </a:r>
            <a:r>
              <a:rPr dirty="0" sz="2000"/>
              <a:t>DICIEMBRE</a:t>
            </a:r>
            <a:r>
              <a:rPr dirty="0" sz="2000" spc="-25"/>
              <a:t> </a:t>
            </a:r>
            <a:r>
              <a:rPr dirty="0" sz="2000"/>
              <a:t>DE</a:t>
            </a:r>
            <a:r>
              <a:rPr dirty="0" sz="2000" spc="-20"/>
              <a:t> 2018</a:t>
            </a:r>
            <a:endParaRPr sz="2000"/>
          </a:p>
        </p:txBody>
      </p:sp>
      <p:sp>
        <p:nvSpPr>
          <p:cNvPr id="3" name="object 3" descr=""/>
          <p:cNvSpPr txBox="1"/>
          <p:nvPr/>
        </p:nvSpPr>
        <p:spPr>
          <a:xfrm>
            <a:off x="1710245" y="1616954"/>
            <a:ext cx="8844915" cy="2705100"/>
          </a:xfrm>
          <a:prstGeom prst="rect">
            <a:avLst/>
          </a:prstGeom>
        </p:spPr>
        <p:txBody>
          <a:bodyPr wrap="square" lIns="0" tIns="9715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765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7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3.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Principios</a:t>
            </a:r>
            <a:r>
              <a:rPr dirty="0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datos.</a:t>
            </a:r>
            <a:endParaRPr sz="1800">
              <a:latin typeface="Century Gothic"/>
              <a:cs typeface="Century Gothic"/>
            </a:endParaRPr>
          </a:p>
          <a:p>
            <a:pPr algn="just" marL="755015" marR="5080" indent="-285750">
              <a:lnSpc>
                <a:spcPts val="2160"/>
              </a:lnSpc>
              <a:spcBef>
                <a:spcPts val="1019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A.</a:t>
            </a:r>
            <a:r>
              <a:rPr dirty="0" sz="2000" spc="1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responsabilidad</a:t>
            </a:r>
            <a:r>
              <a:rPr dirty="0" sz="20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0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inexactitud</a:t>
            </a:r>
            <a:r>
              <a:rPr dirty="0" u="sng" sz="2000" spc="17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2000" spc="18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los</a:t>
            </a:r>
            <a:r>
              <a:rPr dirty="0" u="sng" sz="2000" spc="16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datos</a:t>
            </a:r>
            <a:r>
              <a:rPr dirty="0" u="sng" sz="2000" spc="17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obtenidos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directamente</a:t>
            </a:r>
            <a:r>
              <a:rPr dirty="0" u="none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u="none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afectado</a:t>
            </a:r>
            <a:r>
              <a:rPr dirty="0" u="none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no</a:t>
            </a:r>
            <a:r>
              <a:rPr dirty="0" u="sng" sz="2000" spc="-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será</a:t>
            </a:r>
            <a:r>
              <a:rPr dirty="0" u="sng" sz="20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imputable</a:t>
            </a:r>
            <a:r>
              <a:rPr dirty="0" u="sng" sz="2000" spc="-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al</a:t>
            </a:r>
            <a:r>
              <a:rPr dirty="0" u="sng" sz="20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responsable</a:t>
            </a:r>
            <a:r>
              <a:rPr dirty="0" u="sng" sz="20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del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tratamiento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,</a:t>
            </a:r>
            <a:r>
              <a:rPr dirty="0" u="none" sz="2000" spc="4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siempre</a:t>
            </a:r>
            <a:r>
              <a:rPr dirty="0" u="none" sz="2000" spc="4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u="none" sz="2000" spc="4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este</a:t>
            </a:r>
            <a:r>
              <a:rPr dirty="0" u="none" sz="2000" spc="4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haya</a:t>
            </a:r>
            <a:r>
              <a:rPr dirty="0" u="none" sz="2000" spc="4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adoptado</a:t>
            </a:r>
            <a:r>
              <a:rPr dirty="0" u="none" sz="2000" spc="4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sng" sz="20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medidas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razonables</a:t>
            </a:r>
            <a:r>
              <a:rPr dirty="0" u="sng" sz="2000" spc="1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para</a:t>
            </a:r>
            <a:r>
              <a:rPr dirty="0" u="sng" sz="2000" spc="1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que</a:t>
            </a:r>
            <a:r>
              <a:rPr dirty="0" u="sng" sz="2000" spc="1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se</a:t>
            </a:r>
            <a:r>
              <a:rPr dirty="0" u="sng" sz="2000" spc="13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supriman</a:t>
            </a:r>
            <a:r>
              <a:rPr dirty="0" u="sng" sz="2000" spc="1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o</a:t>
            </a:r>
            <a:r>
              <a:rPr dirty="0" u="sng" sz="2000" spc="1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rectifiquen</a:t>
            </a:r>
            <a:r>
              <a:rPr dirty="0" u="sng" sz="2000" spc="13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sin</a:t>
            </a:r>
            <a:r>
              <a:rPr dirty="0" u="sng" sz="2000" spc="1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dilación,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cuando</a:t>
            </a:r>
            <a:r>
              <a:rPr dirty="0" u="sng" sz="2000" spc="6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hubiera</a:t>
            </a:r>
            <a:r>
              <a:rPr dirty="0" u="sng" sz="2000" spc="8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recibido</a:t>
            </a:r>
            <a:r>
              <a:rPr dirty="0" u="sng" sz="2000" spc="8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los</a:t>
            </a:r>
            <a:r>
              <a:rPr dirty="0" u="sng" sz="2000" spc="8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datos</a:t>
            </a:r>
            <a:r>
              <a:rPr dirty="0" u="sng" sz="2000" spc="7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2000" spc="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otro</a:t>
            </a:r>
            <a:r>
              <a:rPr dirty="0" u="sng" sz="2000" spc="8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responsable</a:t>
            </a:r>
            <a:r>
              <a:rPr dirty="0" u="sng" sz="2000" spc="7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en</a:t>
            </a:r>
            <a:r>
              <a:rPr dirty="0" u="sng" sz="2000" spc="7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virtud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del</a:t>
            </a:r>
            <a:r>
              <a:rPr dirty="0" u="sng" sz="2000" spc="204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ejercicio</a:t>
            </a:r>
            <a:r>
              <a:rPr dirty="0" u="sng" sz="2000" spc="2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del</a:t>
            </a:r>
            <a:r>
              <a:rPr dirty="0" u="sng" sz="2000" spc="2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derecho</a:t>
            </a:r>
            <a:r>
              <a:rPr dirty="0" u="sng" sz="2000" spc="2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</a:t>
            </a:r>
            <a:r>
              <a:rPr dirty="0" u="sng" sz="2000" spc="204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</a:t>
            </a:r>
            <a:r>
              <a:rPr dirty="0" u="sng" sz="2000" spc="1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portabilidad</a:t>
            </a:r>
            <a:r>
              <a:rPr dirty="0" u="sng" sz="2000" spc="2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por</a:t>
            </a:r>
            <a:r>
              <a:rPr dirty="0" u="sng" sz="2000" spc="2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parte</a:t>
            </a:r>
            <a:r>
              <a:rPr dirty="0" u="sng" sz="2000" spc="1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del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afectado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,</a:t>
            </a:r>
            <a:r>
              <a:rPr dirty="0" u="none" sz="2000" spc="16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cuando</a:t>
            </a:r>
            <a:r>
              <a:rPr dirty="0" u="none" sz="2000" spc="17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u="none" sz="2000" spc="16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responsable</a:t>
            </a:r>
            <a:r>
              <a:rPr dirty="0" u="none" sz="2000" spc="16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u="none" sz="2000" spc="17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obtuviese</a:t>
            </a:r>
            <a:r>
              <a:rPr dirty="0" u="none" sz="2000" spc="17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17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un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intermediario</a:t>
            </a:r>
            <a:r>
              <a:rPr dirty="0" u="none" sz="2000" spc="3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presente</a:t>
            </a:r>
            <a:r>
              <a:rPr dirty="0" u="none" sz="2000" spc="3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2000" spc="3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u="none" sz="2000" spc="3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sector</a:t>
            </a:r>
            <a:r>
              <a:rPr dirty="0" u="none" sz="2000" spc="3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u="none" sz="2000" spc="3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u="none" sz="2000" spc="3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pertenece</a:t>
            </a:r>
            <a:r>
              <a:rPr dirty="0" u="none" sz="2000" spc="3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453114" y="4265271"/>
            <a:ext cx="809815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responsable</a:t>
            </a:r>
            <a:r>
              <a:rPr dirty="0" sz="20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0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tratamiento;</a:t>
            </a:r>
            <a:r>
              <a:rPr dirty="0" sz="20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0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cuando</a:t>
            </a:r>
            <a:r>
              <a:rPr dirty="0" sz="20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0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hubieran</a:t>
            </a:r>
            <a:r>
              <a:rPr dirty="0" sz="20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obtenido</a:t>
            </a:r>
            <a:r>
              <a:rPr dirty="0" sz="20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167445" y="4442823"/>
            <a:ext cx="8388350" cy="2054225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algn="just" marL="297180">
              <a:lnSpc>
                <a:spcPct val="100000"/>
              </a:lnSpc>
              <a:spcBef>
                <a:spcPts val="865"/>
              </a:spcBef>
            </a:pP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registro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público.</a:t>
            </a:r>
            <a:endParaRPr sz="2000">
              <a:latin typeface="Century Gothic"/>
              <a:cs typeface="Century Gothic"/>
            </a:endParaRPr>
          </a:p>
          <a:p>
            <a:pPr algn="just" marL="297815" marR="5080" indent="-285750">
              <a:lnSpc>
                <a:spcPts val="2160"/>
              </a:lnSpc>
              <a:spcBef>
                <a:spcPts val="104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B.</a:t>
            </a:r>
            <a:r>
              <a:rPr dirty="0" sz="2000" spc="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Deber</a:t>
            </a:r>
            <a:r>
              <a:rPr dirty="0" u="sng" sz="2000" spc="4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2000" spc="5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confidencialidad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:</a:t>
            </a:r>
            <a:r>
              <a:rPr dirty="0" u="none" sz="2000" spc="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deber</a:t>
            </a:r>
            <a:r>
              <a:rPr dirty="0" u="none" sz="2000" spc="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secreto</a:t>
            </a:r>
            <a:r>
              <a:rPr dirty="0" u="none" sz="2000" spc="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profesional,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incluso</a:t>
            </a:r>
            <a:r>
              <a:rPr dirty="0" u="none" sz="20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cuando</a:t>
            </a:r>
            <a:r>
              <a:rPr dirty="0" u="none" sz="20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haya</a:t>
            </a:r>
            <a:r>
              <a:rPr dirty="0" u="none" sz="20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finalizado</a:t>
            </a:r>
            <a:r>
              <a:rPr dirty="0" u="none" sz="20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20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relación</a:t>
            </a:r>
            <a:r>
              <a:rPr dirty="0" u="none" sz="20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entre</a:t>
            </a:r>
            <a:r>
              <a:rPr dirty="0" u="none" sz="20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u="none" sz="20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obligado</a:t>
            </a:r>
            <a:r>
              <a:rPr dirty="0" u="none" sz="20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con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u="none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responsable</a:t>
            </a:r>
            <a:r>
              <a:rPr dirty="0" u="none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u="none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encargado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tratamiento.</a:t>
            </a:r>
            <a:endParaRPr sz="2000">
              <a:latin typeface="Century Gothic"/>
              <a:cs typeface="Century Gothic"/>
            </a:endParaRPr>
          </a:p>
          <a:p>
            <a:pPr algn="just" marL="299085" marR="7620" indent="-287020">
              <a:lnSpc>
                <a:spcPts val="2160"/>
              </a:lnSpc>
              <a:spcBef>
                <a:spcPts val="994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0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Tratamiento</a:t>
            </a:r>
            <a:r>
              <a:rPr dirty="0" u="sng" sz="2000" spc="9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2000" spc="1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datos</a:t>
            </a:r>
            <a:r>
              <a:rPr dirty="0" u="sng" sz="2000" spc="1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amparados</a:t>
            </a:r>
            <a:r>
              <a:rPr dirty="0" u="none" sz="20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u="none" sz="20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20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ley.</a:t>
            </a:r>
            <a:r>
              <a:rPr dirty="0" u="none" sz="20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Interés</a:t>
            </a:r>
            <a:r>
              <a:rPr dirty="0" u="sng" sz="2000" spc="1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público</a:t>
            </a:r>
            <a:r>
              <a:rPr dirty="0" u="sng" sz="2000" spc="9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 spc="-5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o</a:t>
            </a:r>
            <a:r>
              <a:rPr dirty="0" u="none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ejercicio</a:t>
            </a:r>
            <a:r>
              <a:rPr dirty="0" u="sng" sz="20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del</a:t>
            </a:r>
            <a:r>
              <a:rPr dirty="0" u="sng" sz="2000" spc="-3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poder</a:t>
            </a:r>
            <a:r>
              <a:rPr dirty="0" u="sng" sz="2000" spc="-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público</a:t>
            </a:r>
            <a:r>
              <a:rPr dirty="0" u="sng" sz="2000" spc="-4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si</a:t>
            </a:r>
            <a:r>
              <a:rPr dirty="0" u="sng" sz="2000" spc="-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</a:t>
            </a:r>
            <a:r>
              <a:rPr dirty="0" u="sng" sz="2000" spc="-4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ley</a:t>
            </a:r>
            <a:r>
              <a:rPr dirty="0" u="sng" sz="2000" spc="-4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así</a:t>
            </a:r>
            <a:r>
              <a:rPr dirty="0" u="sng" sz="20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lo</a:t>
            </a:r>
            <a:r>
              <a:rPr dirty="0" u="sng" sz="2000" spc="-4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establece.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6789" y="145081"/>
            <a:ext cx="7454900" cy="63627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48665" marR="5080" indent="-736600">
              <a:lnSpc>
                <a:spcPct val="100000"/>
              </a:lnSpc>
              <a:spcBef>
                <a:spcPts val="100"/>
              </a:spcBef>
              <a:tabLst>
                <a:tab pos="3429000" algn="l"/>
              </a:tabLst>
            </a:pPr>
            <a:r>
              <a:rPr dirty="0" sz="2000"/>
              <a:t>LO</a:t>
            </a:r>
            <a:r>
              <a:rPr dirty="0" sz="2000" spc="-35"/>
              <a:t> </a:t>
            </a:r>
            <a:r>
              <a:rPr dirty="0" sz="2000"/>
              <a:t>PROTECCIÓN</a:t>
            </a:r>
            <a:r>
              <a:rPr dirty="0" sz="2000" spc="-35"/>
              <a:t> </a:t>
            </a:r>
            <a:r>
              <a:rPr dirty="0" sz="2000"/>
              <a:t>DE</a:t>
            </a:r>
            <a:r>
              <a:rPr dirty="0" sz="2000" spc="-30"/>
              <a:t> </a:t>
            </a:r>
            <a:r>
              <a:rPr dirty="0" sz="2000" spc="-10"/>
              <a:t>DATOS</a:t>
            </a:r>
            <a:r>
              <a:rPr dirty="0" sz="2000"/>
              <a:t>	PERSONALES</a:t>
            </a:r>
            <a:r>
              <a:rPr dirty="0" sz="2000" spc="-65"/>
              <a:t> </a:t>
            </a:r>
            <a:r>
              <a:rPr dirty="0" sz="2000"/>
              <a:t>Y</a:t>
            </a:r>
            <a:r>
              <a:rPr dirty="0" sz="2000" spc="-20"/>
              <a:t> </a:t>
            </a:r>
            <a:r>
              <a:rPr dirty="0" sz="2000"/>
              <a:t>GARANTÍA</a:t>
            </a:r>
            <a:r>
              <a:rPr dirty="0" sz="2000" spc="-55"/>
              <a:t> </a:t>
            </a:r>
            <a:r>
              <a:rPr dirty="0" sz="2000"/>
              <a:t>DE</a:t>
            </a:r>
            <a:r>
              <a:rPr dirty="0" sz="2000" spc="-25"/>
              <a:t> LOS </a:t>
            </a:r>
            <a:r>
              <a:rPr dirty="0" sz="2000"/>
              <a:t>DERECHOS</a:t>
            </a:r>
            <a:r>
              <a:rPr dirty="0" sz="2000" spc="-40"/>
              <a:t> </a:t>
            </a:r>
            <a:r>
              <a:rPr dirty="0" sz="2000"/>
              <a:t>DIGITALES</a:t>
            </a:r>
            <a:r>
              <a:rPr dirty="0" sz="2000" spc="-35"/>
              <a:t> </a:t>
            </a:r>
            <a:r>
              <a:rPr dirty="0" sz="2000"/>
              <a:t>DE</a:t>
            </a:r>
            <a:r>
              <a:rPr dirty="0" sz="2000" spc="-15"/>
              <a:t> </a:t>
            </a:r>
            <a:r>
              <a:rPr dirty="0" sz="2000"/>
              <a:t>5</a:t>
            </a:r>
            <a:r>
              <a:rPr dirty="0" sz="2000" spc="-10"/>
              <a:t> </a:t>
            </a:r>
            <a:r>
              <a:rPr dirty="0" sz="2000"/>
              <a:t>DE</a:t>
            </a:r>
            <a:r>
              <a:rPr dirty="0" sz="2000" spc="-15"/>
              <a:t> </a:t>
            </a:r>
            <a:r>
              <a:rPr dirty="0" sz="2000"/>
              <a:t>DICIEMBRE</a:t>
            </a:r>
            <a:r>
              <a:rPr dirty="0" sz="2000" spc="-30"/>
              <a:t> </a:t>
            </a:r>
            <a:r>
              <a:rPr dirty="0" sz="2000"/>
              <a:t>DE</a:t>
            </a:r>
            <a:r>
              <a:rPr dirty="0" sz="2000" spc="-15"/>
              <a:t> </a:t>
            </a:r>
            <a:r>
              <a:rPr dirty="0" sz="2000" spc="-20"/>
              <a:t>2018</a:t>
            </a:r>
            <a:endParaRPr sz="2000"/>
          </a:p>
        </p:txBody>
      </p:sp>
      <p:sp>
        <p:nvSpPr>
          <p:cNvPr id="3" name="object 3" descr=""/>
          <p:cNvSpPr txBox="1"/>
          <p:nvPr/>
        </p:nvSpPr>
        <p:spPr>
          <a:xfrm>
            <a:off x="929345" y="1383691"/>
            <a:ext cx="10847705" cy="4888865"/>
          </a:xfrm>
          <a:prstGeom prst="rect">
            <a:avLst/>
          </a:prstGeom>
        </p:spPr>
        <p:txBody>
          <a:bodyPr wrap="square" lIns="0" tIns="14033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105"/>
              </a:spcBef>
            </a:pPr>
            <a:r>
              <a:rPr dirty="0" sz="21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100" spc="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3.</a:t>
            </a:r>
            <a:r>
              <a:rPr dirty="0" sz="21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Principios</a:t>
            </a:r>
            <a:r>
              <a:rPr dirty="0" sz="21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1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21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1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 spc="-10">
                <a:solidFill>
                  <a:srgbClr val="404040"/>
                </a:solidFill>
                <a:latin typeface="Century Gothic"/>
                <a:cs typeface="Century Gothic"/>
              </a:rPr>
              <a:t>datos.</a:t>
            </a:r>
            <a:endParaRPr sz="2100">
              <a:latin typeface="Century Gothic"/>
              <a:cs typeface="Century Gothic"/>
            </a:endParaRPr>
          </a:p>
          <a:p>
            <a:pPr algn="just" marL="755015" marR="5080" indent="-285750">
              <a:lnSpc>
                <a:spcPct val="100000"/>
              </a:lnSpc>
              <a:spcBef>
                <a:spcPts val="1010"/>
              </a:spcBef>
            </a:pPr>
            <a:r>
              <a:rPr dirty="0" sz="2100" spc="-2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100" spc="-1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100" spc="-5">
                <a:solidFill>
                  <a:srgbClr val="404040"/>
                </a:solidFill>
                <a:latin typeface="Century Gothic"/>
                <a:cs typeface="Century Gothic"/>
              </a:rPr>
              <a:t>D.</a:t>
            </a:r>
            <a:r>
              <a:rPr dirty="0" sz="21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1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Categorías</a:t>
            </a:r>
            <a:r>
              <a:rPr dirty="0" u="sng" sz="2100" spc="3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especiales</a:t>
            </a:r>
            <a:r>
              <a:rPr dirty="0" u="sng" sz="2100" spc="3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2100" spc="3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datos.</a:t>
            </a:r>
            <a:r>
              <a:rPr dirty="0" u="sng" sz="2100" spc="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N</a:t>
            </a:r>
            <a:r>
              <a:rPr dirty="0" u="sng" sz="21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o</a:t>
            </a:r>
            <a:r>
              <a:rPr dirty="0" u="sng" sz="2100" spc="4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basta</a:t>
            </a:r>
            <a:r>
              <a:rPr dirty="0" u="sng" sz="2100" spc="4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el</a:t>
            </a:r>
            <a:r>
              <a:rPr dirty="0" u="sng" sz="2100" spc="4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consentimiento</a:t>
            </a:r>
            <a:r>
              <a:rPr dirty="0" u="sng" sz="2100" spc="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</a:t>
            </a:r>
            <a:r>
              <a:rPr dirty="0" u="none" sz="2100" spc="-15">
                <a:solidFill>
                  <a:srgbClr val="404040"/>
                </a:solidFill>
                <a:latin typeface="Century Gothic"/>
                <a:cs typeface="Century Gothic"/>
              </a:rPr>
              <a:t>ara</a:t>
            </a:r>
            <a:r>
              <a:rPr dirty="0" u="none" sz="21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5">
                <a:solidFill>
                  <a:srgbClr val="404040"/>
                </a:solidFill>
                <a:latin typeface="Century Gothic"/>
                <a:cs typeface="Century Gothic"/>
              </a:rPr>
              <a:t>levantar la</a:t>
            </a:r>
            <a:r>
              <a:rPr dirty="0" u="none" sz="2100" spc="89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>
                <a:solidFill>
                  <a:srgbClr val="404040"/>
                </a:solidFill>
                <a:latin typeface="Century Gothic"/>
                <a:cs typeface="Century Gothic"/>
              </a:rPr>
              <a:t>prohibición</a:t>
            </a:r>
            <a:r>
              <a:rPr dirty="0" u="none" sz="2100" spc="89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100" spc="89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>
                <a:solidFill>
                  <a:srgbClr val="404040"/>
                </a:solidFill>
                <a:latin typeface="Century Gothic"/>
                <a:cs typeface="Century Gothic"/>
              </a:rPr>
              <a:t>tratamiento</a:t>
            </a:r>
            <a:r>
              <a:rPr dirty="0" u="none" sz="2100" spc="89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100" spc="89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u="none" sz="2100" spc="8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5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u="none" sz="2100" spc="89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5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2100" spc="89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>
                <a:solidFill>
                  <a:srgbClr val="404040"/>
                </a:solidFill>
                <a:latin typeface="Century Gothic"/>
                <a:cs typeface="Century Gothic"/>
              </a:rPr>
              <a:t>finalidad</a:t>
            </a:r>
            <a:r>
              <a:rPr dirty="0" u="none" sz="2100" spc="8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100" spc="9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>
                <a:solidFill>
                  <a:srgbClr val="404040"/>
                </a:solidFill>
                <a:latin typeface="Century Gothic"/>
                <a:cs typeface="Century Gothic"/>
              </a:rPr>
              <a:t>identificar </a:t>
            </a:r>
            <a:r>
              <a:rPr dirty="0" u="sng" sz="21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ideología,</a:t>
            </a:r>
            <a:r>
              <a:rPr dirty="0" u="sng" sz="2100" spc="57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afiliación</a:t>
            </a:r>
            <a:r>
              <a:rPr dirty="0" u="sng" sz="2100" spc="56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sindical,</a:t>
            </a:r>
            <a:r>
              <a:rPr dirty="0" u="sng" sz="2100" spc="55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religión,</a:t>
            </a:r>
            <a:r>
              <a:rPr dirty="0" u="sng" sz="2100" spc="55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orientación</a:t>
            </a:r>
            <a:r>
              <a:rPr dirty="0" u="sng" sz="2100" spc="56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sexual,</a:t>
            </a:r>
            <a:r>
              <a:rPr dirty="0" u="sng" sz="2100" spc="55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creencias,</a:t>
            </a:r>
            <a:r>
              <a:rPr dirty="0" u="sng" sz="2100" spc="55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origen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1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racial</a:t>
            </a:r>
            <a:r>
              <a:rPr dirty="0" u="sng" sz="2100" spc="19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o</a:t>
            </a:r>
            <a:r>
              <a:rPr dirty="0" u="sng" sz="2100" spc="1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étnico</a:t>
            </a:r>
            <a:r>
              <a:rPr dirty="0" u="none" sz="2100" spc="-5">
                <a:solidFill>
                  <a:srgbClr val="404040"/>
                </a:solidFill>
                <a:latin typeface="Century Gothic"/>
                <a:cs typeface="Century Gothic"/>
              </a:rPr>
              <a:t>.</a:t>
            </a:r>
            <a:r>
              <a:rPr dirty="0" u="none" sz="21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5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u="none" sz="21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>
                <a:solidFill>
                  <a:srgbClr val="404040"/>
                </a:solidFill>
                <a:latin typeface="Century Gothic"/>
                <a:cs typeface="Century Gothic"/>
              </a:rPr>
              <a:t>necesitará</a:t>
            </a:r>
            <a:r>
              <a:rPr dirty="0" u="none" sz="21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>
                <a:solidFill>
                  <a:srgbClr val="404040"/>
                </a:solidFill>
                <a:latin typeface="Century Gothic"/>
                <a:cs typeface="Century Gothic"/>
              </a:rPr>
              <a:t>otra</a:t>
            </a:r>
            <a:r>
              <a:rPr dirty="0" u="none" sz="21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5">
                <a:solidFill>
                  <a:srgbClr val="404040"/>
                </a:solidFill>
                <a:latin typeface="Century Gothic"/>
                <a:cs typeface="Century Gothic"/>
              </a:rPr>
              <a:t>norma</a:t>
            </a:r>
            <a:r>
              <a:rPr dirty="0" u="none" sz="21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u="none" sz="21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5">
                <a:solidFill>
                  <a:srgbClr val="404040"/>
                </a:solidFill>
                <a:latin typeface="Century Gothic"/>
                <a:cs typeface="Century Gothic"/>
              </a:rPr>
              <a:t>rango</a:t>
            </a:r>
            <a:r>
              <a:rPr dirty="0" u="none" sz="21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1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u="none" sz="21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5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u="none" sz="21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>
                <a:solidFill>
                  <a:srgbClr val="404040"/>
                </a:solidFill>
                <a:latin typeface="Century Gothic"/>
                <a:cs typeface="Century Gothic"/>
              </a:rPr>
              <a:t>establecer </a:t>
            </a:r>
            <a:r>
              <a:rPr dirty="0" u="sng" sz="2100" spc="-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requisitos</a:t>
            </a:r>
            <a:r>
              <a:rPr dirty="0" u="sng" sz="2100" spc="54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adicionales</a:t>
            </a:r>
            <a:r>
              <a:rPr dirty="0" u="sng" sz="2100" spc="54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relativos</a:t>
            </a:r>
            <a:r>
              <a:rPr dirty="0" u="sng" sz="2100" spc="55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</a:t>
            </a:r>
            <a:r>
              <a:rPr dirty="0" u="sng" sz="2100" spc="55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</a:t>
            </a:r>
            <a:r>
              <a:rPr dirty="0" u="sng" sz="2100" spc="55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seguridad</a:t>
            </a:r>
            <a:r>
              <a:rPr dirty="0" u="sng" sz="2100" spc="56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y</a:t>
            </a:r>
            <a:r>
              <a:rPr dirty="0" u="sng" sz="2100" spc="55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</a:t>
            </a:r>
            <a:r>
              <a:rPr dirty="0" u="sng" sz="2100" spc="56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</a:t>
            </a:r>
            <a:r>
              <a:rPr dirty="0" u="sng" sz="2100" spc="56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confidencialidad.</a:t>
            </a:r>
            <a:r>
              <a:rPr dirty="0" u="sng" sz="2100" spc="54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En </a:t>
            </a:r>
            <a:r>
              <a:rPr dirty="0" u="none" sz="2100" spc="-10">
                <a:solidFill>
                  <a:srgbClr val="404040"/>
                </a:solidFill>
                <a:latin typeface="Century Gothic"/>
                <a:cs typeface="Century Gothic"/>
              </a:rPr>
              <a:t>especial,</a:t>
            </a:r>
            <a:r>
              <a:rPr dirty="0" u="none" sz="21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5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u="none" sz="21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5">
                <a:solidFill>
                  <a:srgbClr val="404040"/>
                </a:solidFill>
                <a:latin typeface="Century Gothic"/>
                <a:cs typeface="Century Gothic"/>
              </a:rPr>
              <a:t>vinculados</a:t>
            </a:r>
            <a:r>
              <a:rPr dirty="0" u="none" sz="21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5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21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5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21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5">
                <a:solidFill>
                  <a:srgbClr val="404040"/>
                </a:solidFill>
                <a:latin typeface="Century Gothic"/>
                <a:cs typeface="Century Gothic"/>
              </a:rPr>
              <a:t>salud</a:t>
            </a:r>
            <a:r>
              <a:rPr dirty="0" u="none" sz="21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u="none" sz="21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5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21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5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21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5">
                <a:solidFill>
                  <a:srgbClr val="404040"/>
                </a:solidFill>
                <a:latin typeface="Century Gothic"/>
                <a:cs typeface="Century Gothic"/>
              </a:rPr>
              <a:t>gestión</a:t>
            </a:r>
            <a:r>
              <a:rPr dirty="0" u="none" sz="21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1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>
                <a:solidFill>
                  <a:srgbClr val="404040"/>
                </a:solidFill>
                <a:latin typeface="Century Gothic"/>
                <a:cs typeface="Century Gothic"/>
              </a:rPr>
              <a:t>sistemas</a:t>
            </a:r>
            <a:r>
              <a:rPr dirty="0" u="none" sz="21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1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>
                <a:solidFill>
                  <a:srgbClr val="404040"/>
                </a:solidFill>
                <a:latin typeface="Century Gothic"/>
                <a:cs typeface="Century Gothic"/>
              </a:rPr>
              <a:t>asistencia</a:t>
            </a:r>
            <a:r>
              <a:rPr dirty="0" u="none" sz="21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>
                <a:solidFill>
                  <a:srgbClr val="404040"/>
                </a:solidFill>
                <a:latin typeface="Century Gothic"/>
                <a:cs typeface="Century Gothic"/>
              </a:rPr>
              <a:t>sanitaria</a:t>
            </a:r>
            <a:r>
              <a:rPr dirty="0" u="none" sz="2100" spc="4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u="none" sz="2100" spc="4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>
                <a:solidFill>
                  <a:srgbClr val="404040"/>
                </a:solidFill>
                <a:latin typeface="Century Gothic"/>
                <a:cs typeface="Century Gothic"/>
              </a:rPr>
              <a:t>social,</a:t>
            </a:r>
            <a:r>
              <a:rPr dirty="0" u="none" sz="21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5">
                <a:solidFill>
                  <a:srgbClr val="404040"/>
                </a:solidFill>
                <a:latin typeface="Century Gothic"/>
                <a:cs typeface="Century Gothic"/>
              </a:rPr>
              <a:t>pública</a:t>
            </a:r>
            <a:r>
              <a:rPr dirty="0" u="none" sz="2100" spc="4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u="none" sz="2100" spc="4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>
                <a:solidFill>
                  <a:srgbClr val="404040"/>
                </a:solidFill>
                <a:latin typeface="Century Gothic"/>
                <a:cs typeface="Century Gothic"/>
              </a:rPr>
              <a:t>privada</a:t>
            </a:r>
            <a:r>
              <a:rPr dirty="0" u="none" sz="2100" spc="4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u="none" sz="2100" spc="4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5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u="none" sz="21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5">
                <a:solidFill>
                  <a:srgbClr val="404040"/>
                </a:solidFill>
                <a:latin typeface="Century Gothic"/>
                <a:cs typeface="Century Gothic"/>
              </a:rPr>
              <a:t>ejecución</a:t>
            </a:r>
            <a:r>
              <a:rPr dirty="0" u="none" sz="2100" spc="4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1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5">
                <a:solidFill>
                  <a:srgbClr val="404040"/>
                </a:solidFill>
                <a:latin typeface="Century Gothic"/>
                <a:cs typeface="Century Gothic"/>
              </a:rPr>
              <a:t>u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dirty="0" u="none" sz="2100" spc="4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>
                <a:solidFill>
                  <a:srgbClr val="404040"/>
                </a:solidFill>
                <a:latin typeface="Century Gothic"/>
                <a:cs typeface="Century Gothic"/>
              </a:rPr>
              <a:t>contrato</a:t>
            </a:r>
            <a:r>
              <a:rPr dirty="0" u="none" sz="21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u="none" sz="2100" spc="-10">
                <a:solidFill>
                  <a:srgbClr val="404040"/>
                </a:solidFill>
                <a:latin typeface="Century Gothic"/>
                <a:cs typeface="Century Gothic"/>
              </a:rPr>
              <a:t>seguro).</a:t>
            </a:r>
            <a:endParaRPr sz="2100">
              <a:latin typeface="Century Gothic"/>
              <a:cs typeface="Century Gothic"/>
            </a:endParaRPr>
          </a:p>
          <a:p>
            <a:pPr algn="just" marL="755650" marR="5080" indent="-286385">
              <a:lnSpc>
                <a:spcPct val="100000"/>
              </a:lnSpc>
              <a:spcBef>
                <a:spcPts val="994"/>
              </a:spcBef>
            </a:pPr>
            <a:r>
              <a:rPr dirty="0" sz="21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100" spc="3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E.</a:t>
            </a:r>
            <a:r>
              <a:rPr dirty="0" sz="21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1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Tratamiento</a:t>
            </a:r>
            <a:r>
              <a:rPr dirty="0" u="sng" sz="2100" spc="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2100" spc="8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datos</a:t>
            </a:r>
            <a:r>
              <a:rPr dirty="0" u="sng" sz="2100" spc="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2100" spc="8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naturaleza</a:t>
            </a:r>
            <a:r>
              <a:rPr dirty="0" u="sng" sz="2100" spc="9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penal.</a:t>
            </a:r>
            <a:r>
              <a:rPr dirty="0" u="sng" sz="2100" spc="9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Registros</a:t>
            </a:r>
            <a:r>
              <a:rPr dirty="0" u="none" sz="21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administrativos</a:t>
            </a:r>
            <a:r>
              <a:rPr dirty="0" u="none" sz="21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>
                <a:solidFill>
                  <a:srgbClr val="404040"/>
                </a:solidFill>
                <a:latin typeface="Century Gothic"/>
                <a:cs typeface="Century Gothic"/>
              </a:rPr>
              <a:t>sobre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condenas</a:t>
            </a:r>
            <a:r>
              <a:rPr dirty="0" u="none" sz="2100" spc="-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u="none" sz="2100" spc="-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infracciones</a:t>
            </a:r>
            <a:r>
              <a:rPr dirty="0" u="none" sz="2100" spc="-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penales</a:t>
            </a:r>
            <a:r>
              <a:rPr dirty="0" u="none" sz="2100" spc="-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u="none" sz="2100" spc="-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fines</a:t>
            </a:r>
            <a:r>
              <a:rPr dirty="0" u="none" sz="2100" spc="-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100" spc="-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prevención,</a:t>
            </a:r>
            <a:r>
              <a:rPr dirty="0" u="none" sz="2100" spc="-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100" spc="-10">
                <a:solidFill>
                  <a:srgbClr val="404040"/>
                </a:solidFill>
                <a:latin typeface="Century Gothic"/>
                <a:cs typeface="Century Gothic"/>
              </a:rPr>
              <a:t>investigación,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detección</a:t>
            </a:r>
            <a:r>
              <a:rPr dirty="0" u="none" sz="2100" spc="-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u="none" sz="2100" spc="-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enjuiciamiento</a:t>
            </a:r>
            <a:r>
              <a:rPr dirty="0" u="none" sz="2100" spc="-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100" spc="-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causas</a:t>
            </a:r>
            <a:r>
              <a:rPr dirty="0" u="none" sz="2100" spc="-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penales.</a:t>
            </a:r>
            <a:r>
              <a:rPr dirty="0" u="none" sz="2100" spc="-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2100" spc="-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u="none" sz="2100" spc="-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resto</a:t>
            </a:r>
            <a:r>
              <a:rPr dirty="0" u="none" sz="2100" spc="-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100" spc="-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casos,</a:t>
            </a:r>
            <a:r>
              <a:rPr dirty="0" u="none" sz="2100" spc="-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100" spc="-25">
                <a:solidFill>
                  <a:srgbClr val="404040"/>
                </a:solidFill>
                <a:latin typeface="Century Gothic"/>
                <a:cs typeface="Century Gothic"/>
              </a:rPr>
              <a:t>los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u="none" sz="2100" spc="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solo</a:t>
            </a:r>
            <a:r>
              <a:rPr dirty="0" u="none" sz="2100" spc="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pueden</a:t>
            </a:r>
            <a:r>
              <a:rPr dirty="0" u="none" sz="2100" spc="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ser</a:t>
            </a:r>
            <a:r>
              <a:rPr dirty="0" u="none" sz="2100" spc="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recabados</a:t>
            </a:r>
            <a:r>
              <a:rPr dirty="0" u="none" sz="2100" spc="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u="none" sz="2100" spc="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Abogados</a:t>
            </a:r>
            <a:r>
              <a:rPr dirty="0" u="none" sz="2100" spc="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u="none" sz="2100" spc="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Procuradores</a:t>
            </a:r>
            <a:r>
              <a:rPr dirty="0" u="none" sz="2100" spc="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2100" spc="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100" spc="-25">
                <a:solidFill>
                  <a:srgbClr val="404040"/>
                </a:solidFill>
                <a:latin typeface="Century Gothic"/>
                <a:cs typeface="Century Gothic"/>
              </a:rPr>
              <a:t>el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ejercicio</a:t>
            </a:r>
            <a:r>
              <a:rPr dirty="0" u="none" sz="21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1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sus</a:t>
            </a:r>
            <a:r>
              <a:rPr dirty="0" u="none" sz="21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>
                <a:solidFill>
                  <a:srgbClr val="404040"/>
                </a:solidFill>
                <a:latin typeface="Century Gothic"/>
                <a:cs typeface="Century Gothic"/>
              </a:rPr>
              <a:t>funciones.</a:t>
            </a:r>
            <a:endParaRPr sz="2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4602" y="217090"/>
            <a:ext cx="7621905" cy="69532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47015" marR="5080" indent="-234950">
              <a:lnSpc>
                <a:spcPct val="100000"/>
              </a:lnSpc>
              <a:spcBef>
                <a:spcPts val="95"/>
              </a:spcBef>
              <a:tabLst>
                <a:tab pos="3771900" algn="l"/>
              </a:tabLst>
            </a:pPr>
            <a:r>
              <a:rPr dirty="0" sz="2200"/>
              <a:t>LO</a:t>
            </a:r>
            <a:r>
              <a:rPr dirty="0" sz="2200" spc="-85"/>
              <a:t> </a:t>
            </a:r>
            <a:r>
              <a:rPr dirty="0" sz="2200"/>
              <a:t>PROTECCIÓN</a:t>
            </a:r>
            <a:r>
              <a:rPr dirty="0" sz="2200" spc="-45"/>
              <a:t> </a:t>
            </a:r>
            <a:r>
              <a:rPr dirty="0" sz="2200"/>
              <a:t>DE</a:t>
            </a:r>
            <a:r>
              <a:rPr dirty="0" sz="2200" spc="-65"/>
              <a:t> </a:t>
            </a:r>
            <a:r>
              <a:rPr dirty="0" sz="2200" spc="-10"/>
              <a:t>DATOS</a:t>
            </a:r>
            <a:r>
              <a:rPr dirty="0" sz="2200"/>
              <a:t>	PERSONALES</a:t>
            </a:r>
            <a:r>
              <a:rPr dirty="0" sz="2200" spc="-55"/>
              <a:t> </a:t>
            </a:r>
            <a:r>
              <a:rPr dirty="0" sz="2200"/>
              <a:t>Y</a:t>
            </a:r>
            <a:r>
              <a:rPr dirty="0" sz="2200" spc="-105"/>
              <a:t> </a:t>
            </a:r>
            <a:r>
              <a:rPr dirty="0" sz="2200"/>
              <a:t>GARANTÍA</a:t>
            </a:r>
            <a:r>
              <a:rPr dirty="0" sz="2200" spc="-85"/>
              <a:t> </a:t>
            </a:r>
            <a:r>
              <a:rPr dirty="0" sz="2200" spc="-25"/>
              <a:t>DE </a:t>
            </a:r>
            <a:r>
              <a:rPr dirty="0" sz="2200"/>
              <a:t>LOS</a:t>
            </a:r>
            <a:r>
              <a:rPr dirty="0" sz="2200" spc="-70"/>
              <a:t> </a:t>
            </a:r>
            <a:r>
              <a:rPr dirty="0" sz="2200"/>
              <a:t>DERECHOS</a:t>
            </a:r>
            <a:r>
              <a:rPr dirty="0" sz="2200" spc="-25"/>
              <a:t> </a:t>
            </a:r>
            <a:r>
              <a:rPr dirty="0" sz="2200"/>
              <a:t>DIGITALES</a:t>
            </a:r>
            <a:r>
              <a:rPr dirty="0" sz="2200" spc="-50"/>
              <a:t> </a:t>
            </a:r>
            <a:r>
              <a:rPr dirty="0" sz="2200"/>
              <a:t>DE</a:t>
            </a:r>
            <a:r>
              <a:rPr dirty="0" sz="2200" spc="-55"/>
              <a:t> </a:t>
            </a:r>
            <a:r>
              <a:rPr dirty="0" sz="2200"/>
              <a:t>5</a:t>
            </a:r>
            <a:r>
              <a:rPr dirty="0" sz="2200" spc="-60"/>
              <a:t> </a:t>
            </a:r>
            <a:r>
              <a:rPr dirty="0" sz="2200"/>
              <a:t>DE</a:t>
            </a:r>
            <a:r>
              <a:rPr dirty="0" sz="2200" spc="-60"/>
              <a:t> </a:t>
            </a:r>
            <a:r>
              <a:rPr dirty="0" sz="2200"/>
              <a:t>DICIEMBRE</a:t>
            </a:r>
            <a:r>
              <a:rPr dirty="0" sz="2200" spc="-45"/>
              <a:t> </a:t>
            </a:r>
            <a:r>
              <a:rPr dirty="0" sz="2200"/>
              <a:t>DE</a:t>
            </a:r>
            <a:r>
              <a:rPr dirty="0" sz="2200" spc="-60"/>
              <a:t> </a:t>
            </a:r>
            <a:r>
              <a:rPr dirty="0" sz="2200" spc="-20"/>
              <a:t>2018</a:t>
            </a:r>
            <a:endParaRPr sz="2200"/>
          </a:p>
        </p:txBody>
      </p:sp>
      <p:sp>
        <p:nvSpPr>
          <p:cNvPr id="3" name="object 3" descr=""/>
          <p:cNvSpPr txBox="1"/>
          <p:nvPr/>
        </p:nvSpPr>
        <p:spPr>
          <a:xfrm>
            <a:off x="10139384" y="2047012"/>
            <a:ext cx="1616710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claramente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710245" y="1455091"/>
            <a:ext cx="8146415" cy="1287780"/>
          </a:xfrm>
          <a:prstGeom prst="rect">
            <a:avLst/>
          </a:prstGeom>
        </p:spPr>
        <p:txBody>
          <a:bodyPr wrap="square" lIns="0" tIns="140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  <a:tabLst>
                <a:tab pos="354965" algn="l"/>
              </a:tabLst>
            </a:pPr>
            <a:r>
              <a:rPr dirty="0" sz="17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7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4.</a:t>
            </a:r>
            <a:r>
              <a:rPr dirty="0" sz="17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El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consentimiento.</a:t>
            </a:r>
            <a:endParaRPr sz="2200">
              <a:latin typeface="Century Gothic"/>
              <a:cs typeface="Century Gothic"/>
            </a:endParaRPr>
          </a:p>
          <a:p>
            <a:pPr marL="755650" marR="5080" indent="-286385">
              <a:lnSpc>
                <a:spcPct val="100000"/>
              </a:lnSpc>
              <a:spcBef>
                <a:spcPts val="1010"/>
              </a:spcBef>
              <a:tabLst>
                <a:tab pos="1347470" algn="l"/>
                <a:tab pos="1862455" algn="l"/>
                <a:tab pos="4260850" algn="l"/>
                <a:tab pos="4998720" algn="l"/>
              </a:tabLst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A.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consentimiento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afectado=declaración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afirmativa.</a:t>
            </a:r>
            <a:r>
              <a:rPr dirty="0" sz="22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2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Se</a:t>
            </a:r>
            <a:r>
              <a:rPr dirty="0" u="sng" sz="2200" spc="-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excluye</a:t>
            </a:r>
            <a:r>
              <a:rPr dirty="0" u="sng" sz="22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el</a:t>
            </a:r>
            <a:r>
              <a:rPr dirty="0" u="sng" sz="2200" spc="-4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consentimiento</a:t>
            </a:r>
            <a:r>
              <a:rPr dirty="0" u="sng" sz="2200" spc="-7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tá</a:t>
            </a:r>
            <a:r>
              <a:rPr dirty="0" u="none" sz="2200" spc="-10">
                <a:solidFill>
                  <a:srgbClr val="404040"/>
                </a:solidFill>
                <a:latin typeface="Century Gothic"/>
                <a:cs typeface="Century Gothic"/>
              </a:rPr>
              <a:t>cito.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167445" y="2844064"/>
            <a:ext cx="9589135" cy="31692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299085" marR="5080" indent="-287020">
              <a:lnSpc>
                <a:spcPct val="100000"/>
              </a:lnSpc>
              <a:spcBef>
                <a:spcPts val="95"/>
              </a:spcBef>
            </a:pPr>
            <a:r>
              <a:rPr dirty="0" sz="2200" spc="-2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B.</a:t>
            </a:r>
            <a:r>
              <a:rPr dirty="0" sz="2200" spc="84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200" spc="86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consentimiento</a:t>
            </a:r>
            <a:r>
              <a:rPr dirty="0" sz="2200" spc="8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afectado</a:t>
            </a:r>
            <a:r>
              <a:rPr dirty="0" sz="2200" spc="8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200" spc="8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200" spc="8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2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pluralidad</a:t>
            </a:r>
            <a:r>
              <a:rPr dirty="0" u="sng" sz="2200" spc="86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2200" spc="86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finalidades</a:t>
            </a:r>
            <a:r>
              <a:rPr dirty="0" u="none" sz="2200" spc="-5">
                <a:solidFill>
                  <a:srgbClr val="404040"/>
                </a:solidFill>
                <a:latin typeface="Century Gothic"/>
                <a:cs typeface="Century Gothic"/>
              </a:rPr>
              <a:t> requiere</a:t>
            </a:r>
            <a:r>
              <a:rPr dirty="0" u="none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15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u="none" sz="2200">
                <a:solidFill>
                  <a:srgbClr val="404040"/>
                </a:solidFill>
                <a:latin typeface="Century Gothic"/>
                <a:cs typeface="Century Gothic"/>
              </a:rPr>
              <a:t> se </a:t>
            </a:r>
            <a:r>
              <a:rPr dirty="0" u="none" sz="2200" spc="-20">
                <a:solidFill>
                  <a:srgbClr val="404040"/>
                </a:solidFill>
                <a:latin typeface="Century Gothic"/>
                <a:cs typeface="Century Gothic"/>
              </a:rPr>
              <a:t>dé</a:t>
            </a:r>
            <a:r>
              <a:rPr dirty="0" u="none" sz="2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2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2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5">
                <a:solidFill>
                  <a:srgbClr val="404040"/>
                </a:solidFill>
                <a:latin typeface="Century Gothic"/>
                <a:cs typeface="Century Gothic"/>
              </a:rPr>
              <a:t>manera</a:t>
            </a:r>
            <a:r>
              <a:rPr dirty="0" u="none" sz="2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10">
                <a:solidFill>
                  <a:srgbClr val="404040"/>
                </a:solidFill>
                <a:latin typeface="Century Gothic"/>
                <a:cs typeface="Century Gothic"/>
              </a:rPr>
              <a:t>concreta</a:t>
            </a:r>
            <a:r>
              <a:rPr dirty="0" u="none" sz="2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2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u="none" sz="2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20">
                <a:solidFill>
                  <a:srgbClr val="404040"/>
                </a:solidFill>
                <a:latin typeface="Century Gothic"/>
                <a:cs typeface="Century Gothic"/>
              </a:rPr>
              <a:t>cada</a:t>
            </a:r>
            <a:r>
              <a:rPr dirty="0" u="none" sz="22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15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u="none" sz="2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2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2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200" spc="-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ellas.</a:t>
            </a:r>
            <a:endParaRPr sz="2200">
              <a:latin typeface="Century Gothic"/>
              <a:cs typeface="Century Gothic"/>
            </a:endParaRPr>
          </a:p>
          <a:p>
            <a:pPr algn="just" marL="297815" marR="5080" indent="-285750">
              <a:lnSpc>
                <a:spcPct val="100000"/>
              </a:lnSpc>
              <a:spcBef>
                <a:spcPts val="994"/>
              </a:spcBef>
            </a:pPr>
            <a:r>
              <a:rPr dirty="0" sz="2200" spc="-2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u="sng" sz="22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C.</a:t>
            </a:r>
            <a:r>
              <a:rPr dirty="0" u="sng" sz="2200" spc="17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 spc="-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</a:t>
            </a:r>
            <a:r>
              <a:rPr dirty="0" u="sng" sz="22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</a:t>
            </a:r>
            <a:r>
              <a:rPr dirty="0" u="sng" sz="2200" spc="2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consentimiento</a:t>
            </a:r>
            <a:r>
              <a:rPr dirty="0" u="sng" sz="2200" spc="18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del</a:t>
            </a:r>
            <a:r>
              <a:rPr dirty="0" u="sng" sz="2200" spc="2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menor</a:t>
            </a:r>
            <a:r>
              <a:rPr dirty="0" u="sng" sz="2200" spc="1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2200" spc="1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edad:</a:t>
            </a:r>
            <a:r>
              <a:rPr dirty="0" u="sng" sz="2200" spc="19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</a:t>
            </a:r>
            <a:r>
              <a:rPr dirty="0" u="sng" sz="2200" spc="1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partir</a:t>
            </a:r>
            <a:r>
              <a:rPr dirty="0" u="sng" sz="2200" spc="19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2200" spc="204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14</a:t>
            </a:r>
            <a:r>
              <a:rPr dirty="0" u="sng" sz="2200" spc="2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años.</a:t>
            </a:r>
            <a:r>
              <a:rPr dirty="0" u="sng" sz="2200" spc="17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Para</a:t>
            </a:r>
            <a:r>
              <a:rPr dirty="0" u="none" sz="2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200" spc="-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menores</a:t>
            </a:r>
            <a:r>
              <a:rPr dirty="0" u="sng" sz="2200" spc="16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2200" spc="17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esta</a:t>
            </a:r>
            <a:r>
              <a:rPr dirty="0" u="sng" sz="2200" spc="17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edad,</a:t>
            </a:r>
            <a:r>
              <a:rPr dirty="0" u="sng" sz="2200" spc="15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 spc="-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</a:t>
            </a:r>
            <a:r>
              <a:rPr dirty="0" u="sng" sz="22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</a:t>
            </a:r>
            <a:r>
              <a:rPr dirty="0" u="sng" sz="2200" spc="17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 spc="-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necesario</a:t>
            </a:r>
            <a:r>
              <a:rPr dirty="0" u="sng" sz="2200" spc="17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</a:t>
            </a:r>
            <a:r>
              <a:rPr dirty="0" u="sng" sz="22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</a:t>
            </a:r>
            <a:r>
              <a:rPr dirty="0" u="sng" sz="2200" spc="17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consentimiento</a:t>
            </a:r>
            <a:r>
              <a:rPr dirty="0" u="sng" sz="2200" spc="17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2200" spc="17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padre</a:t>
            </a:r>
            <a:r>
              <a:rPr dirty="0" u="sng" sz="2200" spc="16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o</a:t>
            </a:r>
            <a:r>
              <a:rPr dirty="0" u="none" sz="2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2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tutor.</a:t>
            </a:r>
            <a:r>
              <a:rPr dirty="0" u="sng" sz="2200" spc="90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none" sz="2200" spc="-10">
                <a:solidFill>
                  <a:srgbClr val="404040"/>
                </a:solidFill>
                <a:latin typeface="Century Gothic"/>
                <a:cs typeface="Century Gothic"/>
              </a:rPr>
              <a:t>Excepción:</a:t>
            </a:r>
            <a:r>
              <a:rPr dirty="0" u="none" sz="2200" spc="9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10">
                <a:solidFill>
                  <a:srgbClr val="404040"/>
                </a:solidFill>
                <a:latin typeface="Century Gothic"/>
                <a:cs typeface="Century Gothic"/>
              </a:rPr>
              <a:t>contratos</a:t>
            </a:r>
            <a:r>
              <a:rPr dirty="0" u="none" sz="2200" spc="9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15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u="none" sz="220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dirty="0" u="none" sz="2200" spc="91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u="none" sz="2200" spc="9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15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u="none" sz="2200" spc="91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5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u="none" sz="220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u="none" sz="2200" spc="9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10">
                <a:solidFill>
                  <a:srgbClr val="404040"/>
                </a:solidFill>
                <a:latin typeface="Century Gothic"/>
                <a:cs typeface="Century Gothic"/>
              </a:rPr>
              <a:t>contrato</a:t>
            </a:r>
            <a:r>
              <a:rPr dirty="0" u="none" sz="2200" spc="9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5">
                <a:solidFill>
                  <a:srgbClr val="404040"/>
                </a:solidFill>
                <a:latin typeface="Century Gothic"/>
                <a:cs typeface="Century Gothic"/>
              </a:rPr>
              <a:t>requiere</a:t>
            </a:r>
            <a:r>
              <a:rPr dirty="0" u="none" sz="2200" spc="91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u="none" sz="2200" spc="-10">
                <a:solidFill>
                  <a:srgbClr val="404040"/>
                </a:solidFill>
                <a:latin typeface="Century Gothic"/>
                <a:cs typeface="Century Gothic"/>
              </a:rPr>
              <a:t>presencia </a:t>
            </a:r>
            <a:r>
              <a:rPr dirty="0" u="none" sz="2200" spc="-2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10">
                <a:solidFill>
                  <a:srgbClr val="404040"/>
                </a:solidFill>
                <a:latin typeface="Century Gothic"/>
                <a:cs typeface="Century Gothic"/>
              </a:rPr>
              <a:t>padres</a:t>
            </a:r>
            <a:r>
              <a:rPr dirty="0" u="none" sz="22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u="none" sz="2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10">
                <a:solidFill>
                  <a:srgbClr val="404040"/>
                </a:solidFill>
                <a:latin typeface="Century Gothic"/>
                <a:cs typeface="Century Gothic"/>
              </a:rPr>
              <a:t>tutores,</a:t>
            </a:r>
            <a:r>
              <a:rPr dirty="0" u="none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200" spc="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n</a:t>
            </a:r>
            <a:r>
              <a:rPr dirty="0" u="sng" sz="22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o</a:t>
            </a:r>
            <a:r>
              <a:rPr dirty="0" u="sng" sz="2200" spc="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podrá</a:t>
            </a:r>
            <a:r>
              <a:rPr dirty="0" u="sng" sz="22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recabarse</a:t>
            </a:r>
            <a:r>
              <a:rPr dirty="0" u="sng" sz="2200" spc="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 spc="-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datos</a:t>
            </a:r>
            <a:r>
              <a:rPr dirty="0" u="sng" sz="22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del</a:t>
            </a:r>
            <a:r>
              <a:rPr dirty="0" u="sng" sz="2200" spc="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menor</a:t>
            </a:r>
            <a:r>
              <a:rPr dirty="0" u="none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2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</a:t>
            </a:r>
            <a:r>
              <a:rPr dirty="0" u="sng" sz="2200" spc="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i</a:t>
            </a:r>
            <a:r>
              <a:rPr dirty="0" u="sng" sz="22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n</a:t>
            </a:r>
            <a:r>
              <a:rPr dirty="0" u="sng" sz="2200" spc="114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su</a:t>
            </a:r>
            <a:r>
              <a:rPr dirty="0" u="sng" sz="2200" spc="114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2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consentimiento</a:t>
            </a:r>
            <a:r>
              <a:rPr dirty="0" u="sng" sz="2200" spc="1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none" sz="2200" spc="-1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u="none" sz="22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1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u="none" sz="22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10">
                <a:solidFill>
                  <a:srgbClr val="404040"/>
                </a:solidFill>
                <a:latin typeface="Century Gothic"/>
                <a:cs typeface="Century Gothic"/>
              </a:rPr>
              <a:t>contratos</a:t>
            </a:r>
            <a:r>
              <a:rPr dirty="0" u="none" sz="22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1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dirty="0" u="none" sz="22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u="none" sz="22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10">
                <a:solidFill>
                  <a:srgbClr val="404040"/>
                </a:solidFill>
                <a:latin typeface="Century Gothic"/>
                <a:cs typeface="Century Gothic"/>
              </a:rPr>
              <a:t>propios</a:t>
            </a:r>
            <a:r>
              <a:rPr dirty="0" u="none" sz="22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2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2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2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u="none" sz="22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10">
                <a:solidFill>
                  <a:srgbClr val="404040"/>
                </a:solidFill>
                <a:latin typeface="Century Gothic"/>
                <a:cs typeface="Century Gothic"/>
              </a:rPr>
              <a:t>menor</a:t>
            </a:r>
            <a:r>
              <a:rPr dirty="0" u="none" sz="22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2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200" spc="-15">
                <a:solidFill>
                  <a:srgbClr val="404040"/>
                </a:solidFill>
                <a:latin typeface="Century Gothic"/>
                <a:cs typeface="Century Gothic"/>
              </a:rPr>
              <a:t> edad</a:t>
            </a:r>
            <a:r>
              <a:rPr dirty="0" u="none" sz="22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15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u="none" sz="2200" spc="4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u="none" sz="22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5">
                <a:solidFill>
                  <a:srgbClr val="404040"/>
                </a:solidFill>
                <a:latin typeface="Century Gothic"/>
                <a:cs typeface="Century Gothic"/>
              </a:rPr>
              <a:t>tener</a:t>
            </a:r>
            <a:r>
              <a:rPr dirty="0" u="none" sz="22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10">
                <a:solidFill>
                  <a:srgbClr val="404040"/>
                </a:solidFill>
                <a:latin typeface="Century Gothic"/>
                <a:cs typeface="Century Gothic"/>
              </a:rPr>
              <a:t>suficiente</a:t>
            </a:r>
            <a:r>
              <a:rPr dirty="0" u="none" sz="22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15">
                <a:solidFill>
                  <a:srgbClr val="404040"/>
                </a:solidFill>
                <a:latin typeface="Century Gothic"/>
                <a:cs typeface="Century Gothic"/>
              </a:rPr>
              <a:t>capacidad</a:t>
            </a:r>
            <a:r>
              <a:rPr dirty="0" u="none" sz="2200" spc="4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10">
                <a:solidFill>
                  <a:srgbClr val="404040"/>
                </a:solidFill>
                <a:latin typeface="Century Gothic"/>
                <a:cs typeface="Century Gothic"/>
              </a:rPr>
              <a:t>contractual).</a:t>
            </a:r>
            <a:r>
              <a:rPr dirty="0" u="none" sz="22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1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u="none" sz="2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2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2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u="none" sz="2200" spc="-10">
                <a:solidFill>
                  <a:srgbClr val="404040"/>
                </a:solidFill>
                <a:latin typeface="Century Gothic"/>
                <a:cs typeface="Century Gothic"/>
              </a:rPr>
              <a:t> derechos</a:t>
            </a:r>
            <a:r>
              <a:rPr dirty="0" u="none" sz="22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5">
                <a:solidFill>
                  <a:srgbClr val="404040"/>
                </a:solidFill>
                <a:latin typeface="Century Gothic"/>
                <a:cs typeface="Century Gothic"/>
              </a:rPr>
              <a:t>digitales</a:t>
            </a:r>
            <a:r>
              <a:rPr dirty="0" u="none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15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u="none" sz="2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10">
                <a:solidFill>
                  <a:srgbClr val="404040"/>
                </a:solidFill>
                <a:latin typeface="Century Gothic"/>
                <a:cs typeface="Century Gothic"/>
              </a:rPr>
              <a:t>menor</a:t>
            </a:r>
            <a:r>
              <a:rPr dirty="0" u="none" sz="2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2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15">
                <a:solidFill>
                  <a:srgbClr val="404040"/>
                </a:solidFill>
                <a:latin typeface="Century Gothic"/>
                <a:cs typeface="Century Gothic"/>
              </a:rPr>
              <a:t>redes</a:t>
            </a:r>
            <a:r>
              <a:rPr dirty="0" u="none" sz="2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200" spc="-5">
                <a:solidFill>
                  <a:srgbClr val="404040"/>
                </a:solidFill>
                <a:latin typeface="Century Gothic"/>
                <a:cs typeface="Century Gothic"/>
              </a:rPr>
              <a:t>sociales.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39" y="70025"/>
            <a:ext cx="644842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="0">
                <a:latin typeface="Century Gothic"/>
                <a:cs typeface="Century Gothic"/>
              </a:rPr>
              <a:t>La</a:t>
            </a:r>
            <a:r>
              <a:rPr dirty="0" spc="-70" b="0">
                <a:latin typeface="Century Gothic"/>
                <a:cs typeface="Century Gothic"/>
              </a:rPr>
              <a:t> </a:t>
            </a:r>
            <a:r>
              <a:rPr dirty="0" b="0">
                <a:latin typeface="Century Gothic"/>
                <a:cs typeface="Century Gothic"/>
              </a:rPr>
              <a:t>función</a:t>
            </a:r>
            <a:r>
              <a:rPr dirty="0" spc="-55" b="0">
                <a:latin typeface="Century Gothic"/>
                <a:cs typeface="Century Gothic"/>
              </a:rPr>
              <a:t> </a:t>
            </a:r>
            <a:r>
              <a:rPr dirty="0" b="0">
                <a:latin typeface="Century Gothic"/>
                <a:cs typeface="Century Gothic"/>
              </a:rPr>
              <a:t>de</a:t>
            </a:r>
            <a:r>
              <a:rPr dirty="0" spc="-60" b="0">
                <a:latin typeface="Century Gothic"/>
                <a:cs typeface="Century Gothic"/>
              </a:rPr>
              <a:t> </a:t>
            </a:r>
            <a:r>
              <a:rPr dirty="0" b="0">
                <a:latin typeface="Century Gothic"/>
                <a:cs typeface="Century Gothic"/>
              </a:rPr>
              <a:t>los</a:t>
            </a:r>
            <a:r>
              <a:rPr dirty="0" spc="-60" b="0">
                <a:latin typeface="Century Gothic"/>
                <a:cs typeface="Century Gothic"/>
              </a:rPr>
              <a:t> </a:t>
            </a:r>
            <a:r>
              <a:rPr dirty="0" b="0">
                <a:latin typeface="Century Gothic"/>
                <a:cs typeface="Century Gothic"/>
              </a:rPr>
              <a:t>sistemas</a:t>
            </a:r>
            <a:r>
              <a:rPr dirty="0" spc="-40" b="0">
                <a:latin typeface="Century Gothic"/>
                <a:cs typeface="Century Gothic"/>
              </a:rPr>
              <a:t> </a:t>
            </a:r>
            <a:r>
              <a:rPr dirty="0" spc="-10" b="0">
                <a:latin typeface="Century Gothic"/>
                <a:cs typeface="Century Gothic"/>
              </a:rPr>
              <a:t>normativos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290850" y="953777"/>
            <a:ext cx="10349865" cy="518604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61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Conflicto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sistema</a:t>
            </a:r>
            <a:r>
              <a:rPr dirty="0" sz="20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jurídico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ética</a:t>
            </a:r>
            <a:endParaRPr sz="2000">
              <a:latin typeface="Century Gothic"/>
              <a:cs typeface="Century Gothic"/>
            </a:endParaRPr>
          </a:p>
          <a:p>
            <a:pPr algn="just" marL="469265">
              <a:lnSpc>
                <a:spcPts val="2160"/>
              </a:lnSpc>
              <a:spcBef>
                <a:spcPts val="51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sistema</a:t>
            </a:r>
            <a:r>
              <a:rPr dirty="0" sz="20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jurídico</a:t>
            </a:r>
            <a:r>
              <a:rPr dirty="0" sz="20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refleja</a:t>
            </a:r>
            <a:r>
              <a:rPr dirty="0" sz="20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0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principios</a:t>
            </a:r>
            <a:r>
              <a:rPr dirty="0" sz="20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éticos</a:t>
            </a:r>
            <a:r>
              <a:rPr dirty="0" sz="20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sociedad</a:t>
            </a:r>
            <a:r>
              <a:rPr dirty="0" sz="20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0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momento.</a:t>
            </a:r>
            <a:endParaRPr sz="2000">
              <a:latin typeface="Century Gothic"/>
              <a:cs typeface="Century Gothic"/>
            </a:endParaRPr>
          </a:p>
          <a:p>
            <a:pPr algn="just" marL="755650">
              <a:lnSpc>
                <a:spcPts val="2160"/>
              </a:lnSpc>
            </a:pP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Búsqueda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justicia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través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ética.</a:t>
            </a:r>
            <a:endParaRPr sz="2000">
              <a:latin typeface="Century Gothic"/>
              <a:cs typeface="Century Gothic"/>
            </a:endParaRPr>
          </a:p>
          <a:p>
            <a:pPr algn="just" marL="755650" marR="5080" indent="-286385">
              <a:lnSpc>
                <a:spcPct val="80000"/>
              </a:lnSpc>
              <a:spcBef>
                <a:spcPts val="101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6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¿Puede</a:t>
            </a:r>
            <a:r>
              <a:rPr dirty="0" sz="20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establecerse</a:t>
            </a:r>
            <a:r>
              <a:rPr dirty="0" sz="20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0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sistema</a:t>
            </a:r>
            <a:r>
              <a:rPr dirty="0" sz="20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jurídico</a:t>
            </a:r>
            <a:r>
              <a:rPr dirty="0" sz="20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contra</a:t>
            </a:r>
            <a:r>
              <a:rPr dirty="0" sz="20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unos</a:t>
            </a:r>
            <a:r>
              <a:rPr dirty="0" sz="20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principios</a:t>
            </a:r>
            <a:r>
              <a:rPr dirty="0" sz="20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éticos?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Priman</a:t>
            </a:r>
            <a:r>
              <a:rPr dirty="0" sz="20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unos</a:t>
            </a:r>
            <a:r>
              <a:rPr dirty="0" sz="20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principios</a:t>
            </a:r>
            <a:r>
              <a:rPr dirty="0" sz="20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resolución</a:t>
            </a:r>
            <a:r>
              <a:rPr dirty="0" sz="20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conflictos</a:t>
            </a:r>
            <a:r>
              <a:rPr dirty="0" sz="20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sociales</a:t>
            </a:r>
            <a:r>
              <a:rPr dirty="0" sz="2000" spc="2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frente</a:t>
            </a:r>
            <a:r>
              <a:rPr dirty="0" sz="20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20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interés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privado</a:t>
            </a:r>
            <a:r>
              <a:rPr dirty="0" sz="20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existente</a:t>
            </a:r>
            <a:r>
              <a:rPr dirty="0" sz="20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0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determinado</a:t>
            </a:r>
            <a:r>
              <a:rPr dirty="0" sz="20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momento</a:t>
            </a:r>
            <a:r>
              <a:rPr dirty="0" sz="20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social</a:t>
            </a:r>
            <a:r>
              <a:rPr dirty="0" sz="20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0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20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asalto</a:t>
            </a:r>
            <a:r>
              <a:rPr dirty="0" sz="20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0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un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supermercado</a:t>
            </a:r>
            <a:r>
              <a:rPr dirty="0" sz="20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0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parte</a:t>
            </a:r>
            <a:r>
              <a:rPr dirty="0" sz="20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0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desempleado</a:t>
            </a:r>
            <a:r>
              <a:rPr dirty="0" sz="20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0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0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apropia</a:t>
            </a:r>
            <a:r>
              <a:rPr dirty="0" sz="20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productos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0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0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puede</a:t>
            </a:r>
            <a:r>
              <a:rPr dirty="0" sz="20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pagar;</a:t>
            </a:r>
            <a:r>
              <a:rPr dirty="0" sz="20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ocupación</a:t>
            </a:r>
            <a:r>
              <a:rPr dirty="0" sz="20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0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vivienda</a:t>
            </a:r>
            <a:r>
              <a:rPr dirty="0" sz="20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vacía</a:t>
            </a:r>
            <a:r>
              <a:rPr dirty="0" sz="20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0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particular).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Resolución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priorizando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interés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frente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otro.</a:t>
            </a:r>
            <a:endParaRPr sz="2000">
              <a:latin typeface="Century Gothic"/>
              <a:cs typeface="Century Gothic"/>
            </a:endParaRPr>
          </a:p>
          <a:p>
            <a:pPr algn="just" marL="755015" marR="6985" indent="-285750">
              <a:lnSpc>
                <a:spcPct val="80000"/>
              </a:lnSpc>
              <a:spcBef>
                <a:spcPts val="994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sistema</a:t>
            </a:r>
            <a:r>
              <a:rPr dirty="0" sz="20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jurídico</a:t>
            </a:r>
            <a:r>
              <a:rPr dirty="0" sz="20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deben</a:t>
            </a:r>
            <a:r>
              <a:rPr dirty="0" sz="20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estar</a:t>
            </a:r>
            <a:r>
              <a:rPr dirty="0" sz="20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presente</a:t>
            </a:r>
            <a:r>
              <a:rPr dirty="0" sz="20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0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contenido</a:t>
            </a:r>
            <a:r>
              <a:rPr dirty="0" sz="20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ético</a:t>
            </a:r>
            <a:r>
              <a:rPr dirty="0" sz="20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mínimo</a:t>
            </a:r>
            <a:r>
              <a:rPr dirty="0" sz="20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que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refleje</a:t>
            </a:r>
            <a:r>
              <a:rPr dirty="0" sz="20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realidad</a:t>
            </a:r>
            <a:r>
              <a:rPr dirty="0" sz="20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social</a:t>
            </a:r>
            <a:r>
              <a:rPr dirty="0" sz="20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0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20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auxilio</a:t>
            </a:r>
            <a:r>
              <a:rPr dirty="0" sz="20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0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0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enfermo por</a:t>
            </a:r>
            <a:r>
              <a:rPr dirty="0" sz="20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0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profesional</a:t>
            </a:r>
            <a:r>
              <a:rPr dirty="0" sz="20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se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define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tipo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penal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pero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también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recoge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ético).</a:t>
            </a:r>
            <a:endParaRPr sz="20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51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Conflicto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sistema</a:t>
            </a:r>
            <a:r>
              <a:rPr dirty="0" sz="20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jurídico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moral</a:t>
            </a:r>
            <a:endParaRPr sz="2000">
              <a:latin typeface="Century Gothic"/>
              <a:cs typeface="Century Gothic"/>
            </a:endParaRPr>
          </a:p>
          <a:p>
            <a:pPr algn="just" marL="469265">
              <a:lnSpc>
                <a:spcPct val="100000"/>
              </a:lnSpc>
              <a:spcBef>
                <a:spcPts val="53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sistema</a:t>
            </a:r>
            <a:r>
              <a:rPr dirty="0" sz="20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jurídico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ubica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fuero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externo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sociedad.</a:t>
            </a:r>
            <a:endParaRPr sz="2000">
              <a:latin typeface="Century Gothic"/>
              <a:cs typeface="Century Gothic"/>
            </a:endParaRPr>
          </a:p>
          <a:p>
            <a:pPr algn="just" marL="469265">
              <a:lnSpc>
                <a:spcPct val="100000"/>
              </a:lnSpc>
              <a:spcBef>
                <a:spcPts val="51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4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moral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sitúa</a:t>
            </a:r>
            <a:r>
              <a:rPr dirty="0" sz="20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fuero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interno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sujeto.</a:t>
            </a:r>
            <a:endParaRPr sz="2000">
              <a:latin typeface="Century Gothic"/>
              <a:cs typeface="Century Gothic"/>
            </a:endParaRPr>
          </a:p>
          <a:p>
            <a:pPr algn="just" marL="756285" marR="5080" indent="-287020">
              <a:lnSpc>
                <a:spcPct val="80000"/>
              </a:lnSpc>
              <a:spcBef>
                <a:spcPts val="994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4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000" spc="25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interrelacionan</a:t>
            </a:r>
            <a:r>
              <a:rPr dirty="0" sz="2000" spc="254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25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diversos</a:t>
            </a:r>
            <a:r>
              <a:rPr dirty="0" sz="2000" spc="24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campos:</a:t>
            </a:r>
            <a:r>
              <a:rPr dirty="0" sz="2000" spc="24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culpa,</a:t>
            </a:r>
            <a:r>
              <a:rPr dirty="0" sz="2000" spc="24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dolo,</a:t>
            </a:r>
            <a:r>
              <a:rPr dirty="0" sz="2000" spc="24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buena</a:t>
            </a:r>
            <a:r>
              <a:rPr dirty="0" sz="2000" spc="25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fe,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responsabilidad,</a:t>
            </a:r>
            <a:r>
              <a:rPr dirty="0" sz="20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honor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intimidad.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4602" y="217090"/>
            <a:ext cx="7621905" cy="69532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47015" marR="5080" indent="-234950">
              <a:lnSpc>
                <a:spcPct val="100000"/>
              </a:lnSpc>
              <a:spcBef>
                <a:spcPts val="95"/>
              </a:spcBef>
              <a:tabLst>
                <a:tab pos="3771900" algn="l"/>
              </a:tabLst>
            </a:pPr>
            <a:r>
              <a:rPr dirty="0" sz="2200"/>
              <a:t>LO</a:t>
            </a:r>
            <a:r>
              <a:rPr dirty="0" sz="2200" spc="-85"/>
              <a:t> </a:t>
            </a:r>
            <a:r>
              <a:rPr dirty="0" sz="2200"/>
              <a:t>PROTECCIÓN</a:t>
            </a:r>
            <a:r>
              <a:rPr dirty="0" sz="2200" spc="-45"/>
              <a:t> </a:t>
            </a:r>
            <a:r>
              <a:rPr dirty="0" sz="2200"/>
              <a:t>DE</a:t>
            </a:r>
            <a:r>
              <a:rPr dirty="0" sz="2200" spc="-65"/>
              <a:t> </a:t>
            </a:r>
            <a:r>
              <a:rPr dirty="0" sz="2200" spc="-10"/>
              <a:t>DATOS</a:t>
            </a:r>
            <a:r>
              <a:rPr dirty="0" sz="2200"/>
              <a:t>	PERSONALES</a:t>
            </a:r>
            <a:r>
              <a:rPr dirty="0" sz="2200" spc="-55"/>
              <a:t> </a:t>
            </a:r>
            <a:r>
              <a:rPr dirty="0" sz="2200"/>
              <a:t>Y</a:t>
            </a:r>
            <a:r>
              <a:rPr dirty="0" sz="2200" spc="-105"/>
              <a:t> </a:t>
            </a:r>
            <a:r>
              <a:rPr dirty="0" sz="2200"/>
              <a:t>GARANTÍA</a:t>
            </a:r>
            <a:r>
              <a:rPr dirty="0" sz="2200" spc="-85"/>
              <a:t> </a:t>
            </a:r>
            <a:r>
              <a:rPr dirty="0" sz="2200" spc="-25"/>
              <a:t>DE </a:t>
            </a:r>
            <a:r>
              <a:rPr dirty="0" sz="2200"/>
              <a:t>LOS</a:t>
            </a:r>
            <a:r>
              <a:rPr dirty="0" sz="2200" spc="-70"/>
              <a:t> </a:t>
            </a:r>
            <a:r>
              <a:rPr dirty="0" sz="2200"/>
              <a:t>DERECHOS</a:t>
            </a:r>
            <a:r>
              <a:rPr dirty="0" sz="2200" spc="-25"/>
              <a:t> </a:t>
            </a:r>
            <a:r>
              <a:rPr dirty="0" sz="2200"/>
              <a:t>DIGITALES</a:t>
            </a:r>
            <a:r>
              <a:rPr dirty="0" sz="2200" spc="-50"/>
              <a:t> </a:t>
            </a:r>
            <a:r>
              <a:rPr dirty="0" sz="2200"/>
              <a:t>DE</a:t>
            </a:r>
            <a:r>
              <a:rPr dirty="0" sz="2200" spc="-55"/>
              <a:t> </a:t>
            </a:r>
            <a:r>
              <a:rPr dirty="0" sz="2200"/>
              <a:t>5</a:t>
            </a:r>
            <a:r>
              <a:rPr dirty="0" sz="2200" spc="-60"/>
              <a:t> </a:t>
            </a:r>
            <a:r>
              <a:rPr dirty="0" sz="2200"/>
              <a:t>DE</a:t>
            </a:r>
            <a:r>
              <a:rPr dirty="0" sz="2200" spc="-60"/>
              <a:t> </a:t>
            </a:r>
            <a:r>
              <a:rPr dirty="0" sz="2200"/>
              <a:t>DICIEMBRE</a:t>
            </a:r>
            <a:r>
              <a:rPr dirty="0" sz="2200" spc="-45"/>
              <a:t> </a:t>
            </a:r>
            <a:r>
              <a:rPr dirty="0" sz="2200"/>
              <a:t>DE</a:t>
            </a:r>
            <a:r>
              <a:rPr dirty="0" sz="2200" spc="-60"/>
              <a:t> </a:t>
            </a:r>
            <a:r>
              <a:rPr dirty="0" sz="2200" spc="-20"/>
              <a:t>2018</a:t>
            </a:r>
            <a:endParaRPr sz="2200"/>
          </a:p>
        </p:txBody>
      </p:sp>
      <p:sp>
        <p:nvSpPr>
          <p:cNvPr id="3" name="object 3" descr=""/>
          <p:cNvSpPr txBox="1"/>
          <p:nvPr/>
        </p:nvSpPr>
        <p:spPr>
          <a:xfrm>
            <a:off x="918711" y="1284188"/>
            <a:ext cx="10541635" cy="477456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95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7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5.</a:t>
            </a:r>
            <a:r>
              <a:rPr dirty="0" sz="1800" spc="4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Tratamiento</a:t>
            </a:r>
            <a:r>
              <a:rPr dirty="0" sz="18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datos.</a:t>
            </a:r>
            <a:endParaRPr sz="1800">
              <a:latin typeface="Century Gothic"/>
              <a:cs typeface="Century Gothic"/>
            </a:endParaRPr>
          </a:p>
          <a:p>
            <a:pPr algn="just" marL="469900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A.</a:t>
            </a:r>
            <a:r>
              <a:rPr dirty="0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Condiciones</a:t>
            </a:r>
            <a:r>
              <a:rPr dirty="0" sz="18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generales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tratamiento.</a:t>
            </a:r>
            <a:endParaRPr sz="1800">
              <a:latin typeface="Century Gothic"/>
              <a:cs typeface="Century Gothic"/>
            </a:endParaRPr>
          </a:p>
          <a:p>
            <a:pPr algn="just" marL="756285" marR="5715" indent="-287020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6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B.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Tipos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cesiones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consecuencia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obligación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legal.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bases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18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reguladas</a:t>
            </a:r>
            <a:r>
              <a:rPr dirty="0" sz="18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8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18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gestionadas</a:t>
            </a:r>
            <a:r>
              <a:rPr dirty="0" sz="18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8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autoridades</a:t>
            </a:r>
            <a:r>
              <a:rPr dirty="0" sz="18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públicas</a:t>
            </a:r>
            <a:r>
              <a:rPr dirty="0" sz="18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18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18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control</a:t>
            </a:r>
            <a:r>
              <a:rPr dirty="0" sz="18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solvencia</a:t>
            </a:r>
            <a:r>
              <a:rPr dirty="0" sz="18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riesgos</a:t>
            </a:r>
            <a:r>
              <a:rPr dirty="0" sz="18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relación</a:t>
            </a:r>
            <a:r>
              <a:rPr dirty="0" sz="18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8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Central</a:t>
            </a:r>
            <a:r>
              <a:rPr dirty="0" sz="18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sz="18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Banco</a:t>
            </a:r>
            <a:r>
              <a:rPr dirty="0" sz="18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España;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18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sz="18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fondos</a:t>
            </a:r>
            <a:r>
              <a:rPr dirty="0" sz="18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pensiones</a:t>
            </a:r>
            <a:r>
              <a:rPr dirty="0" sz="18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3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seguros</a:t>
            </a:r>
            <a:r>
              <a:rPr dirty="0" sz="18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manos</a:t>
            </a:r>
            <a:r>
              <a:rPr dirty="0" sz="18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3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Dirección</a:t>
            </a:r>
            <a:r>
              <a:rPr dirty="0" sz="18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General</a:t>
            </a:r>
            <a:r>
              <a:rPr dirty="0" sz="1800" spc="4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del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Seguros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Fondos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Pensiones).</a:t>
            </a:r>
            <a:endParaRPr sz="1800">
              <a:latin typeface="Century Gothic"/>
              <a:cs typeface="Century Gothic"/>
            </a:endParaRPr>
          </a:p>
          <a:p>
            <a:pPr algn="just" marL="755650" marR="6350" indent="-286385">
              <a:lnSpc>
                <a:spcPct val="100000"/>
              </a:lnSpc>
              <a:spcBef>
                <a:spcPts val="101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18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Prohibición</a:t>
            </a:r>
            <a:r>
              <a:rPr dirty="0" sz="1800" spc="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consentir</a:t>
            </a:r>
            <a:r>
              <a:rPr dirty="0" sz="18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tratamientos</a:t>
            </a:r>
            <a:r>
              <a:rPr dirty="0" sz="1800" spc="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8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finalidad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almacenar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sz="18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identificativa</a:t>
            </a:r>
            <a:r>
              <a:rPr dirty="0" sz="18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determinadas</a:t>
            </a:r>
            <a:r>
              <a:rPr dirty="0" sz="18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categorías</a:t>
            </a:r>
            <a:r>
              <a:rPr dirty="0" sz="18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especialmente</a:t>
            </a:r>
            <a:r>
              <a:rPr dirty="0" sz="18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protegidas.</a:t>
            </a:r>
            <a:r>
              <a:rPr dirty="0" sz="18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No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obstante,</a:t>
            </a:r>
            <a:r>
              <a:rPr dirty="0" sz="1800" spc="3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tales</a:t>
            </a:r>
            <a:r>
              <a:rPr dirty="0" sz="18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1800" spc="3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podrán</a:t>
            </a:r>
            <a:r>
              <a:rPr dirty="0" sz="1800" spc="3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ser</a:t>
            </a:r>
            <a:r>
              <a:rPr dirty="0" sz="1800" spc="3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tratados</a:t>
            </a:r>
            <a:r>
              <a:rPr dirty="0" sz="18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1800" spc="3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otras</a:t>
            </a:r>
            <a:r>
              <a:rPr dirty="0" sz="18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finalidades</a:t>
            </a:r>
            <a:r>
              <a:rPr dirty="0" sz="1800" spc="3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1800" spc="3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1800" spc="3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crear</a:t>
            </a:r>
            <a:r>
              <a:rPr dirty="0" sz="18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listas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negras</a:t>
            </a:r>
            <a:r>
              <a:rPr dirty="0" sz="18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sindicalistas</a:t>
            </a:r>
            <a:r>
              <a:rPr dirty="0" sz="18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18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8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podría</a:t>
            </a:r>
            <a:r>
              <a:rPr dirty="0" sz="18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hacer.</a:t>
            </a:r>
            <a:r>
              <a:rPr dirty="0" sz="18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Sin</a:t>
            </a:r>
            <a:r>
              <a:rPr dirty="0" sz="18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embargo,</a:t>
            </a:r>
            <a:r>
              <a:rPr dirty="0" sz="1800" spc="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sí</a:t>
            </a:r>
            <a:r>
              <a:rPr dirty="0" sz="18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empresario</a:t>
            </a:r>
            <a:r>
              <a:rPr dirty="0" sz="18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pudiera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disponer</a:t>
            </a:r>
            <a:r>
              <a:rPr dirty="0" sz="18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8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afiliación</a:t>
            </a:r>
            <a:r>
              <a:rPr dirty="0" sz="18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sindical</a:t>
            </a:r>
            <a:r>
              <a:rPr dirty="0" sz="18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18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hacer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posible</a:t>
            </a:r>
            <a:r>
              <a:rPr dirty="0" sz="18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ejercicio  de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los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trabajadores).</a:t>
            </a:r>
            <a:endParaRPr sz="1800">
              <a:latin typeface="Century Gothic"/>
              <a:cs typeface="Century Gothic"/>
            </a:endParaRPr>
          </a:p>
          <a:p>
            <a:pPr algn="just" marL="756920" marR="5080" indent="-287655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D.</a:t>
            </a:r>
            <a:r>
              <a:rPr dirty="0" sz="18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Tratamiento</a:t>
            </a:r>
            <a:r>
              <a:rPr dirty="0" sz="18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18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sanitarios:</a:t>
            </a:r>
            <a:r>
              <a:rPr dirty="0" sz="18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consentimiento</a:t>
            </a:r>
            <a:r>
              <a:rPr dirty="0" sz="18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afectado</a:t>
            </a:r>
            <a:r>
              <a:rPr dirty="0" sz="18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ámbito</a:t>
            </a:r>
            <a:r>
              <a:rPr dirty="0" sz="18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investigación</a:t>
            </a:r>
            <a:r>
              <a:rPr dirty="0" sz="1800" spc="-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biomédica.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8454" y="217089"/>
            <a:ext cx="7454900" cy="63627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48665" marR="5080" indent="-736600">
              <a:lnSpc>
                <a:spcPct val="100000"/>
              </a:lnSpc>
              <a:spcBef>
                <a:spcPts val="100"/>
              </a:spcBef>
              <a:tabLst>
                <a:tab pos="3429000" algn="l"/>
              </a:tabLst>
            </a:pPr>
            <a:r>
              <a:rPr dirty="0" sz="2000"/>
              <a:t>LO</a:t>
            </a:r>
            <a:r>
              <a:rPr dirty="0" sz="2000" spc="-35"/>
              <a:t> </a:t>
            </a:r>
            <a:r>
              <a:rPr dirty="0" sz="2000"/>
              <a:t>PROTECCIÓN</a:t>
            </a:r>
            <a:r>
              <a:rPr dirty="0" sz="2000" spc="-35"/>
              <a:t> </a:t>
            </a:r>
            <a:r>
              <a:rPr dirty="0" sz="2000"/>
              <a:t>DE</a:t>
            </a:r>
            <a:r>
              <a:rPr dirty="0" sz="2000" spc="-30"/>
              <a:t> </a:t>
            </a:r>
            <a:r>
              <a:rPr dirty="0" sz="2000" spc="-10"/>
              <a:t>DATOS</a:t>
            </a:r>
            <a:r>
              <a:rPr dirty="0" sz="2000"/>
              <a:t>	PERSONALES</a:t>
            </a:r>
            <a:r>
              <a:rPr dirty="0" sz="2000" spc="-65"/>
              <a:t> </a:t>
            </a:r>
            <a:r>
              <a:rPr dirty="0" sz="2000"/>
              <a:t>Y</a:t>
            </a:r>
            <a:r>
              <a:rPr dirty="0" sz="2000" spc="-20"/>
              <a:t> </a:t>
            </a:r>
            <a:r>
              <a:rPr dirty="0" sz="2000"/>
              <a:t>GARANTÍA</a:t>
            </a:r>
            <a:r>
              <a:rPr dirty="0" sz="2000" spc="-55"/>
              <a:t> </a:t>
            </a:r>
            <a:r>
              <a:rPr dirty="0" sz="2000"/>
              <a:t>DE</a:t>
            </a:r>
            <a:r>
              <a:rPr dirty="0" sz="2000" spc="-25"/>
              <a:t> LOS </a:t>
            </a:r>
            <a:r>
              <a:rPr dirty="0" sz="2000"/>
              <a:t>DERECHOS</a:t>
            </a:r>
            <a:r>
              <a:rPr dirty="0" sz="2000" spc="-40"/>
              <a:t> </a:t>
            </a:r>
            <a:r>
              <a:rPr dirty="0" sz="2000"/>
              <a:t>DIGITALES</a:t>
            </a:r>
            <a:r>
              <a:rPr dirty="0" sz="2000" spc="-35"/>
              <a:t> </a:t>
            </a:r>
            <a:r>
              <a:rPr dirty="0" sz="2000"/>
              <a:t>DE</a:t>
            </a:r>
            <a:r>
              <a:rPr dirty="0" sz="2000" spc="-15"/>
              <a:t> </a:t>
            </a:r>
            <a:r>
              <a:rPr dirty="0" sz="2000"/>
              <a:t>5</a:t>
            </a:r>
            <a:r>
              <a:rPr dirty="0" sz="2000" spc="-10"/>
              <a:t> </a:t>
            </a:r>
            <a:r>
              <a:rPr dirty="0" sz="2000"/>
              <a:t>DE</a:t>
            </a:r>
            <a:r>
              <a:rPr dirty="0" sz="2000" spc="-15"/>
              <a:t> </a:t>
            </a:r>
            <a:r>
              <a:rPr dirty="0" sz="2000"/>
              <a:t>DICIEMBRE</a:t>
            </a:r>
            <a:r>
              <a:rPr dirty="0" sz="2000" spc="-30"/>
              <a:t> </a:t>
            </a:r>
            <a:r>
              <a:rPr dirty="0" sz="2000"/>
              <a:t>DE</a:t>
            </a:r>
            <a:r>
              <a:rPr dirty="0" sz="2000" spc="-15"/>
              <a:t> </a:t>
            </a:r>
            <a:r>
              <a:rPr dirty="0" sz="2000" spc="-20"/>
              <a:t>2018</a:t>
            </a:r>
            <a:endParaRPr sz="2000"/>
          </a:p>
        </p:txBody>
      </p:sp>
      <p:sp>
        <p:nvSpPr>
          <p:cNvPr id="3" name="object 3" descr=""/>
          <p:cNvSpPr txBox="1"/>
          <p:nvPr/>
        </p:nvSpPr>
        <p:spPr>
          <a:xfrm>
            <a:off x="1216425" y="1229501"/>
            <a:ext cx="10296525" cy="369697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9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6.</a:t>
            </a:r>
            <a:r>
              <a:rPr dirty="0" sz="2400" spc="5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personas: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“información</a:t>
            </a:r>
            <a:r>
              <a:rPr dirty="0" sz="24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capas”.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Casos:</a:t>
            </a:r>
            <a:endParaRPr sz="2400">
              <a:latin typeface="Century Gothic"/>
              <a:cs typeface="Century Gothic"/>
            </a:endParaRPr>
          </a:p>
          <a:p>
            <a:pPr algn="just" marL="756285" marR="6350" indent="-28702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A.</a:t>
            </a:r>
            <a:r>
              <a:rPr dirty="0" sz="2400" spc="49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Videovigilancia</a:t>
            </a:r>
            <a:r>
              <a:rPr dirty="0" sz="2400" spc="50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400" spc="49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instalación</a:t>
            </a:r>
            <a:r>
              <a:rPr dirty="0" sz="2400" spc="49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50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dispositivos</a:t>
            </a:r>
            <a:r>
              <a:rPr dirty="0" sz="2400" spc="49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almacenamiento</a:t>
            </a:r>
            <a:r>
              <a:rPr dirty="0" sz="2400" spc="20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masivo</a:t>
            </a:r>
            <a:r>
              <a:rPr dirty="0" sz="2400" spc="2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20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2400" spc="2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400" spc="2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2400" spc="20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400" spc="2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“cookies”):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facilitar</a:t>
            </a:r>
            <a:r>
              <a:rPr dirty="0" sz="24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24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afectado</a:t>
            </a:r>
            <a:r>
              <a:rPr dirty="0" sz="24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4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sz="24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básica</a:t>
            </a:r>
            <a:r>
              <a:rPr dirty="0" sz="24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4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24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finalidad),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dirección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electrónica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u otro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medio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le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permita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acceder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modo</a:t>
            </a:r>
            <a:r>
              <a:rPr dirty="0" sz="2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sencillo</a:t>
            </a:r>
            <a:r>
              <a:rPr dirty="0" sz="24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inmediato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dicha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22).</a:t>
            </a:r>
            <a:endParaRPr sz="2400">
              <a:latin typeface="Century Gothic"/>
              <a:cs typeface="Century Gothic"/>
            </a:endParaRPr>
          </a:p>
          <a:p>
            <a:pPr algn="just" marL="756285" marR="5080" indent="-28702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B.</a:t>
            </a:r>
            <a:r>
              <a:rPr dirty="0" sz="2400" spc="1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Derechos</a:t>
            </a:r>
            <a:r>
              <a:rPr dirty="0" u="sng" sz="2400" spc="19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2400" spc="2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acceso,</a:t>
            </a:r>
            <a:r>
              <a:rPr dirty="0" u="sng" sz="2400" spc="19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rectificación,</a:t>
            </a:r>
            <a:r>
              <a:rPr dirty="0" u="sng" sz="2400" spc="18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supresión,</a:t>
            </a:r>
            <a:r>
              <a:rPr dirty="0" u="sng" sz="2400" spc="18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4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oposición,</a:t>
            </a:r>
            <a:r>
              <a:rPr dirty="0" u="none" sz="2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derecho</a:t>
            </a:r>
            <a:r>
              <a:rPr dirty="0" u="sng" sz="2400" spc="1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</a:t>
            </a:r>
            <a:r>
              <a:rPr dirty="0" u="sng" sz="2400" spc="13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</a:t>
            </a:r>
            <a:r>
              <a:rPr dirty="0" u="sng" sz="2400" spc="1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limitación</a:t>
            </a:r>
            <a:r>
              <a:rPr dirty="0" u="sng" sz="2400" spc="1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del</a:t>
            </a:r>
            <a:r>
              <a:rPr dirty="0" u="sng" sz="2400" spc="1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tratamiento</a:t>
            </a:r>
            <a:r>
              <a:rPr dirty="0" u="sng" sz="2400" spc="1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(finalidad)</a:t>
            </a:r>
            <a:r>
              <a:rPr dirty="0" u="sng" sz="2400" spc="13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y</a:t>
            </a:r>
            <a:r>
              <a:rPr dirty="0" u="sng" sz="2400" spc="13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derecho</a:t>
            </a:r>
            <a:r>
              <a:rPr dirty="0" u="sng" sz="2400" spc="1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 spc="-5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</a:t>
            </a:r>
            <a:r>
              <a:rPr dirty="0" u="none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</a:t>
            </a:r>
            <a:r>
              <a:rPr dirty="0" u="sng" sz="2400" spc="-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portabilidad.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8454" y="217089"/>
            <a:ext cx="7454900" cy="63627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48665" marR="5080" indent="-736600">
              <a:lnSpc>
                <a:spcPct val="100000"/>
              </a:lnSpc>
              <a:spcBef>
                <a:spcPts val="100"/>
              </a:spcBef>
              <a:tabLst>
                <a:tab pos="3429000" algn="l"/>
              </a:tabLst>
            </a:pPr>
            <a:r>
              <a:rPr dirty="0" sz="2000"/>
              <a:t>LO</a:t>
            </a:r>
            <a:r>
              <a:rPr dirty="0" sz="2000" spc="-35"/>
              <a:t> </a:t>
            </a:r>
            <a:r>
              <a:rPr dirty="0" sz="2000"/>
              <a:t>PROTECCIÓN</a:t>
            </a:r>
            <a:r>
              <a:rPr dirty="0" sz="2000" spc="-35"/>
              <a:t> </a:t>
            </a:r>
            <a:r>
              <a:rPr dirty="0" sz="2000"/>
              <a:t>DE</a:t>
            </a:r>
            <a:r>
              <a:rPr dirty="0" sz="2000" spc="-30"/>
              <a:t> </a:t>
            </a:r>
            <a:r>
              <a:rPr dirty="0" sz="2000" spc="-10"/>
              <a:t>DATOS</a:t>
            </a:r>
            <a:r>
              <a:rPr dirty="0" sz="2000"/>
              <a:t>	PERSONALES</a:t>
            </a:r>
            <a:r>
              <a:rPr dirty="0" sz="2000" spc="-65"/>
              <a:t> </a:t>
            </a:r>
            <a:r>
              <a:rPr dirty="0" sz="2000"/>
              <a:t>Y</a:t>
            </a:r>
            <a:r>
              <a:rPr dirty="0" sz="2000" spc="-20"/>
              <a:t> </a:t>
            </a:r>
            <a:r>
              <a:rPr dirty="0" sz="2000"/>
              <a:t>GARANTÍA</a:t>
            </a:r>
            <a:r>
              <a:rPr dirty="0" sz="2000" spc="-55"/>
              <a:t> </a:t>
            </a:r>
            <a:r>
              <a:rPr dirty="0" sz="2000"/>
              <a:t>DE</a:t>
            </a:r>
            <a:r>
              <a:rPr dirty="0" sz="2000" spc="-25"/>
              <a:t> LOS </a:t>
            </a:r>
            <a:r>
              <a:rPr dirty="0" sz="2000"/>
              <a:t>DERECHOS</a:t>
            </a:r>
            <a:r>
              <a:rPr dirty="0" sz="2000" spc="-40"/>
              <a:t> </a:t>
            </a:r>
            <a:r>
              <a:rPr dirty="0" sz="2000"/>
              <a:t>DIGITALES</a:t>
            </a:r>
            <a:r>
              <a:rPr dirty="0" sz="2000" spc="-35"/>
              <a:t> </a:t>
            </a:r>
            <a:r>
              <a:rPr dirty="0" sz="2000"/>
              <a:t>DE</a:t>
            </a:r>
            <a:r>
              <a:rPr dirty="0" sz="2000" spc="-15"/>
              <a:t> </a:t>
            </a:r>
            <a:r>
              <a:rPr dirty="0" sz="2000"/>
              <a:t>5</a:t>
            </a:r>
            <a:r>
              <a:rPr dirty="0" sz="2000" spc="-10"/>
              <a:t> </a:t>
            </a:r>
            <a:r>
              <a:rPr dirty="0" sz="2000"/>
              <a:t>DE</a:t>
            </a:r>
            <a:r>
              <a:rPr dirty="0" sz="2000" spc="-15"/>
              <a:t> </a:t>
            </a:r>
            <a:r>
              <a:rPr dirty="0" sz="2000"/>
              <a:t>DICIEMBRE</a:t>
            </a:r>
            <a:r>
              <a:rPr dirty="0" sz="2000" spc="-30"/>
              <a:t> </a:t>
            </a:r>
            <a:r>
              <a:rPr dirty="0" sz="2000"/>
              <a:t>DE</a:t>
            </a:r>
            <a:r>
              <a:rPr dirty="0" sz="2000" spc="-15"/>
              <a:t> </a:t>
            </a:r>
            <a:r>
              <a:rPr dirty="0" sz="2000" spc="-20"/>
              <a:t>2018</a:t>
            </a:r>
            <a:endParaRPr sz="2000"/>
          </a:p>
        </p:txBody>
      </p:sp>
      <p:sp>
        <p:nvSpPr>
          <p:cNvPr id="3" name="object 3" descr=""/>
          <p:cNvSpPr txBox="1"/>
          <p:nvPr/>
        </p:nvSpPr>
        <p:spPr>
          <a:xfrm>
            <a:off x="759225" y="1242114"/>
            <a:ext cx="11028045" cy="505968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  <a:tab pos="688975" algn="l"/>
              </a:tabLst>
            </a:pPr>
            <a:r>
              <a:rPr dirty="0" sz="19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7.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Derechos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9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libertades</a:t>
            </a:r>
            <a:r>
              <a:rPr dirty="0" sz="19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9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entorno</a:t>
            </a:r>
            <a:r>
              <a:rPr dirty="0" sz="19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Red:</a:t>
            </a:r>
            <a:endParaRPr sz="1900">
              <a:latin typeface="Century Gothic"/>
              <a:cs typeface="Century Gothic"/>
            </a:endParaRPr>
          </a:p>
          <a:p>
            <a:pPr marL="469265">
              <a:lnSpc>
                <a:spcPct val="100000"/>
              </a:lnSpc>
              <a:spcBef>
                <a:spcPts val="994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A)</a:t>
            </a:r>
            <a:r>
              <a:rPr dirty="0" sz="1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Acceso</a:t>
            </a:r>
            <a:r>
              <a:rPr dirty="0" u="sng" sz="1900" spc="-3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universal</a:t>
            </a:r>
            <a:r>
              <a:rPr dirty="0" u="sng" sz="1900" spc="-6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</a:t>
            </a:r>
            <a:r>
              <a:rPr dirty="0" u="sng" sz="1900" spc="-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</a:t>
            </a:r>
            <a:r>
              <a:rPr dirty="0" u="sng" sz="19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Red.</a:t>
            </a:r>
            <a:r>
              <a:rPr dirty="0" u="sng" sz="1900" spc="-3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Derecho</a:t>
            </a:r>
            <a:r>
              <a:rPr dirty="0" u="sng" sz="1900" spc="-3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</a:t>
            </a:r>
            <a:r>
              <a:rPr dirty="0" u="sng" sz="1900" spc="-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</a:t>
            </a:r>
            <a:r>
              <a:rPr dirty="0" u="sng" sz="19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neutralidad</a:t>
            </a:r>
            <a:r>
              <a:rPr dirty="0" u="sng" sz="1900" spc="-4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1900" spc="-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internet.</a:t>
            </a:r>
            <a:endParaRPr sz="1900">
              <a:latin typeface="Century Gothic"/>
              <a:cs typeface="Century Gothic"/>
            </a:endParaRPr>
          </a:p>
          <a:p>
            <a:pPr marL="469265">
              <a:lnSpc>
                <a:spcPct val="100000"/>
              </a:lnSpc>
              <a:spcBef>
                <a:spcPts val="1010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B)</a:t>
            </a:r>
            <a:r>
              <a:rPr dirty="0" u="sng" sz="1900" spc="-4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Protección</a:t>
            </a:r>
            <a:r>
              <a:rPr dirty="0" u="sng" sz="1900" spc="-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1900" spc="-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los</a:t>
            </a:r>
            <a:r>
              <a:rPr dirty="0" u="sng" sz="1900" spc="-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menores</a:t>
            </a:r>
            <a:r>
              <a:rPr dirty="0" u="sng" sz="19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en</a:t>
            </a:r>
            <a:r>
              <a:rPr dirty="0" u="sng" sz="1900" spc="-3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Internet.</a:t>
            </a:r>
            <a:endParaRPr sz="1900">
              <a:latin typeface="Century Gothic"/>
              <a:cs typeface="Century Gothic"/>
            </a:endParaRPr>
          </a:p>
          <a:p>
            <a:pPr marL="756285" marR="6350" indent="-287020">
              <a:lnSpc>
                <a:spcPct val="100000"/>
              </a:lnSpc>
              <a:spcBef>
                <a:spcPts val="994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6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C)</a:t>
            </a:r>
            <a:r>
              <a:rPr dirty="0" u="sng" sz="1900" spc="2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Garantía</a:t>
            </a:r>
            <a:r>
              <a:rPr dirty="0" u="sng" sz="1900" spc="30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1900" spc="29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</a:t>
            </a:r>
            <a:r>
              <a:rPr dirty="0" u="sng" sz="1900" spc="29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libertad</a:t>
            </a:r>
            <a:r>
              <a:rPr dirty="0" u="sng" sz="1900" spc="2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1900" spc="29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expresión.</a:t>
            </a:r>
            <a:r>
              <a:rPr dirty="0" u="sng" sz="1900" spc="29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Aclaración</a:t>
            </a:r>
            <a:r>
              <a:rPr dirty="0" u="sng" sz="1900" spc="30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1900" spc="29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informaciones</a:t>
            </a:r>
            <a:r>
              <a:rPr dirty="0" u="sng" sz="1900" spc="2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en</a:t>
            </a:r>
            <a:r>
              <a:rPr dirty="0" u="sng" sz="1900" spc="30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medio</a:t>
            </a:r>
            <a:r>
              <a:rPr dirty="0" u="sng" sz="1900" spc="2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none" sz="19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comunicación</a:t>
            </a:r>
            <a:r>
              <a:rPr dirty="0" u="sng" sz="1900" spc="-5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digitales.</a:t>
            </a:r>
            <a:r>
              <a:rPr dirty="0" u="sng" sz="1900" spc="-8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Derecho</a:t>
            </a:r>
            <a:r>
              <a:rPr dirty="0" u="sng" sz="1900" spc="-6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1900" spc="-5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rectificación</a:t>
            </a:r>
            <a:r>
              <a:rPr dirty="0" u="sng" sz="1900" spc="-8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en</a:t>
            </a:r>
            <a:r>
              <a:rPr dirty="0" u="sng" sz="1900" spc="-5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internetJ)</a:t>
            </a:r>
            <a:endParaRPr sz="1900">
              <a:latin typeface="Century Gothic"/>
              <a:cs typeface="Century Gothic"/>
            </a:endParaRPr>
          </a:p>
          <a:p>
            <a:pPr marL="756920" marR="5080" indent="-287655">
              <a:lnSpc>
                <a:spcPct val="100000"/>
              </a:lnSpc>
              <a:spcBef>
                <a:spcPts val="994"/>
              </a:spcBef>
              <a:tabLst>
                <a:tab pos="1201420" algn="l"/>
                <a:tab pos="2409825" algn="l"/>
                <a:tab pos="2801620" algn="l"/>
                <a:tab pos="3691254" algn="l"/>
                <a:tab pos="4173220" algn="l"/>
                <a:tab pos="4658995" algn="l"/>
                <a:tab pos="6134735" algn="l"/>
                <a:tab pos="6634480" algn="l"/>
                <a:tab pos="7774305" algn="l"/>
                <a:tab pos="8600440" algn="l"/>
                <a:tab pos="9699625" algn="l"/>
                <a:tab pos="10056495" algn="l"/>
              </a:tabLst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u="sng" sz="1900" spc="-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D)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	</a:t>
            </a:r>
            <a:r>
              <a:rPr dirty="0" u="sng" sz="19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Derecho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	</a:t>
            </a:r>
            <a:r>
              <a:rPr dirty="0" u="sng" sz="19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al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	</a:t>
            </a:r>
            <a:r>
              <a:rPr dirty="0" u="sng" sz="19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olvido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	</a:t>
            </a:r>
            <a:r>
              <a:rPr dirty="0" u="sng" sz="19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en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	</a:t>
            </a:r>
            <a:r>
              <a:rPr dirty="0" u="sng" sz="19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las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	</a:t>
            </a:r>
            <a:r>
              <a:rPr dirty="0" u="sng" sz="19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búsquedas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	</a:t>
            </a:r>
            <a:r>
              <a:rPr dirty="0" u="sng" sz="19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	</a:t>
            </a:r>
            <a:r>
              <a:rPr dirty="0" u="sng" sz="19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internet,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	</a:t>
            </a:r>
            <a:r>
              <a:rPr dirty="0" u="sng" sz="19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redes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	</a:t>
            </a:r>
            <a:r>
              <a:rPr dirty="0" u="sng" sz="19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sociales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	</a:t>
            </a:r>
            <a:r>
              <a:rPr dirty="0" u="sng" sz="19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iy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	</a:t>
            </a:r>
            <a:r>
              <a:rPr dirty="0" u="sng" sz="19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servicios</a:t>
            </a:r>
            <a:r>
              <a:rPr dirty="0" u="none" sz="19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19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equivalentes.</a:t>
            </a:r>
            <a:endParaRPr sz="1900">
              <a:latin typeface="Century Gothic"/>
              <a:cs typeface="Century Gothic"/>
            </a:endParaRPr>
          </a:p>
          <a:p>
            <a:pPr marL="469265">
              <a:lnSpc>
                <a:spcPct val="100000"/>
              </a:lnSpc>
              <a:spcBef>
                <a:spcPts val="1010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E)</a:t>
            </a:r>
            <a:r>
              <a:rPr dirty="0" u="sng" sz="1900" spc="-6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Derecho</a:t>
            </a:r>
            <a:r>
              <a:rPr dirty="0" u="sng" sz="19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al</a:t>
            </a:r>
            <a:r>
              <a:rPr dirty="0" u="sng" sz="1900" spc="-4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testamento</a:t>
            </a:r>
            <a:r>
              <a:rPr dirty="0" u="sng" sz="1900" spc="-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digital.</a:t>
            </a:r>
            <a:endParaRPr sz="1900">
              <a:latin typeface="Century Gothic"/>
              <a:cs typeface="Century Gothic"/>
            </a:endParaRPr>
          </a:p>
          <a:p>
            <a:pPr marL="469265">
              <a:lnSpc>
                <a:spcPct val="100000"/>
              </a:lnSpc>
              <a:spcBef>
                <a:spcPts val="994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F)</a:t>
            </a:r>
            <a:r>
              <a:rPr dirty="0" u="sng" sz="1900" spc="-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Derecho</a:t>
            </a:r>
            <a:r>
              <a:rPr dirty="0" u="sng" sz="1900" spc="-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Laboral:</a:t>
            </a:r>
            <a:endParaRPr sz="19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994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1)</a:t>
            </a:r>
            <a:r>
              <a:rPr dirty="0" u="sng" sz="19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Derecho</a:t>
            </a:r>
            <a:r>
              <a:rPr dirty="0" u="sng" sz="19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</a:t>
            </a:r>
            <a:r>
              <a:rPr dirty="0" u="sng" sz="19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</a:t>
            </a:r>
            <a:r>
              <a:rPr dirty="0" u="sng" sz="1900" spc="-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seguridad</a:t>
            </a:r>
            <a:r>
              <a:rPr dirty="0" u="sng" sz="1900" spc="-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y</a:t>
            </a:r>
            <a:r>
              <a:rPr dirty="0" u="sng" sz="19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</a:t>
            </a:r>
            <a:r>
              <a:rPr dirty="0" u="sng" sz="19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</a:t>
            </a:r>
            <a:r>
              <a:rPr dirty="0" u="sng" sz="19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educación</a:t>
            </a:r>
            <a:r>
              <a:rPr dirty="0" u="sng" sz="19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digital.</a:t>
            </a:r>
            <a:endParaRPr sz="1900">
              <a:latin typeface="Century Gothic"/>
              <a:cs typeface="Century Gothic"/>
            </a:endParaRPr>
          </a:p>
          <a:p>
            <a:pPr marL="1156335" marR="5080" indent="-229870">
              <a:lnSpc>
                <a:spcPct val="100000"/>
              </a:lnSpc>
              <a:spcBef>
                <a:spcPts val="1010"/>
              </a:spcBef>
              <a:tabLst>
                <a:tab pos="1513205" algn="l"/>
                <a:tab pos="2680970" algn="l"/>
                <a:tab pos="2982595" algn="l"/>
                <a:tab pos="3331845" algn="l"/>
                <a:tab pos="4565015" algn="l"/>
                <a:tab pos="4829810" algn="l"/>
                <a:tab pos="5366385" algn="l"/>
                <a:tab pos="5826760" algn="l"/>
                <a:tab pos="7250430" algn="l"/>
                <a:tab pos="8357234" algn="l"/>
                <a:tab pos="8797925" algn="l"/>
                <a:tab pos="9140825" algn="l"/>
                <a:tab pos="10125075" algn="l"/>
              </a:tabLst>
            </a:pPr>
            <a:r>
              <a:rPr dirty="0" sz="19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u="sng" sz="19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2)</a:t>
            </a:r>
            <a:r>
              <a:rPr dirty="0" u="none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u="none" sz="1900" spc="-1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u="none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u="none" sz="1900" spc="-5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u="none" sz="1900" spc="-25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u="none" sz="1900" spc="-10">
                <a:solidFill>
                  <a:srgbClr val="404040"/>
                </a:solidFill>
                <a:latin typeface="Century Gothic"/>
                <a:cs typeface="Century Gothic"/>
              </a:rPr>
              <a:t>intimidad</a:t>
            </a:r>
            <a:r>
              <a:rPr dirty="0" u="none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u="none" sz="1900" spc="-5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u="none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u="none" sz="1900" spc="-25">
                <a:solidFill>
                  <a:srgbClr val="404040"/>
                </a:solidFill>
                <a:latin typeface="Century Gothic"/>
                <a:cs typeface="Century Gothic"/>
              </a:rPr>
              <a:t>uso</a:t>
            </a:r>
            <a:r>
              <a:rPr dirty="0" u="none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u="none" sz="19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u="none" sz="1900" spc="-10">
                <a:solidFill>
                  <a:srgbClr val="404040"/>
                </a:solidFill>
                <a:latin typeface="Century Gothic"/>
                <a:cs typeface="Century Gothic"/>
              </a:rPr>
              <a:t>dispositivos</a:t>
            </a:r>
            <a:r>
              <a:rPr dirty="0" u="none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u="none" sz="1900" spc="-10">
                <a:solidFill>
                  <a:srgbClr val="404040"/>
                </a:solidFill>
                <a:latin typeface="Century Gothic"/>
                <a:cs typeface="Century Gothic"/>
              </a:rPr>
              <a:t>digitales</a:t>
            </a:r>
            <a:r>
              <a:rPr dirty="0" u="none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u="none" sz="1900" spc="-25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u="none" sz="1900" spc="-25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u="none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u="none" sz="1900" spc="-10">
                <a:solidFill>
                  <a:srgbClr val="404040"/>
                </a:solidFill>
                <a:latin typeface="Century Gothic"/>
                <a:cs typeface="Century Gothic"/>
              </a:rPr>
              <a:t>ámbito</a:t>
            </a:r>
            <a:r>
              <a:rPr dirty="0" u="none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u="none" sz="1900" spc="-10">
                <a:solidFill>
                  <a:srgbClr val="404040"/>
                </a:solidFill>
                <a:latin typeface="Century Gothic"/>
                <a:cs typeface="Century Gothic"/>
              </a:rPr>
              <a:t>laboral. </a:t>
            </a:r>
            <a:r>
              <a:rPr dirty="0" u="none" sz="1900">
                <a:solidFill>
                  <a:srgbClr val="404040"/>
                </a:solidFill>
                <a:latin typeface="Century Gothic"/>
                <a:cs typeface="Century Gothic"/>
              </a:rPr>
              <a:t>(videovigilancia,</a:t>
            </a:r>
            <a:r>
              <a:rPr dirty="0" u="none" sz="19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>
                <a:solidFill>
                  <a:srgbClr val="404040"/>
                </a:solidFill>
                <a:latin typeface="Century Gothic"/>
                <a:cs typeface="Century Gothic"/>
              </a:rPr>
              <a:t>grabación</a:t>
            </a:r>
            <a:r>
              <a:rPr dirty="0" u="none" sz="1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19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>
                <a:solidFill>
                  <a:srgbClr val="404040"/>
                </a:solidFill>
                <a:latin typeface="Century Gothic"/>
                <a:cs typeface="Century Gothic"/>
              </a:rPr>
              <a:t>sonidos</a:t>
            </a:r>
            <a:r>
              <a:rPr dirty="0" u="none" sz="19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u="none" sz="19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>
                <a:solidFill>
                  <a:srgbClr val="404040"/>
                </a:solidFill>
                <a:latin typeface="Century Gothic"/>
                <a:cs typeface="Century Gothic"/>
              </a:rPr>
              <a:t>sistemas</a:t>
            </a:r>
            <a:r>
              <a:rPr dirty="0" u="none" sz="1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19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spc="-10">
                <a:solidFill>
                  <a:srgbClr val="404040"/>
                </a:solidFill>
                <a:latin typeface="Century Gothic"/>
                <a:cs typeface="Century Gothic"/>
              </a:rPr>
              <a:t>geolocalización).</a:t>
            </a:r>
            <a:endParaRPr sz="19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994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3)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Desconexión</a:t>
            </a:r>
            <a:r>
              <a:rPr dirty="0" sz="19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digital.</a:t>
            </a:r>
            <a:endParaRPr sz="1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4602" y="217090"/>
            <a:ext cx="7621905" cy="69532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47015" marR="5080" indent="-234950">
              <a:lnSpc>
                <a:spcPct val="100000"/>
              </a:lnSpc>
              <a:spcBef>
                <a:spcPts val="95"/>
              </a:spcBef>
              <a:tabLst>
                <a:tab pos="3771900" algn="l"/>
              </a:tabLst>
            </a:pPr>
            <a:r>
              <a:rPr dirty="0" sz="2200"/>
              <a:t>LO</a:t>
            </a:r>
            <a:r>
              <a:rPr dirty="0" sz="2200" spc="-85"/>
              <a:t> </a:t>
            </a:r>
            <a:r>
              <a:rPr dirty="0" sz="2200"/>
              <a:t>PROTECCIÓN</a:t>
            </a:r>
            <a:r>
              <a:rPr dirty="0" sz="2200" spc="-45"/>
              <a:t> </a:t>
            </a:r>
            <a:r>
              <a:rPr dirty="0" sz="2200"/>
              <a:t>DE</a:t>
            </a:r>
            <a:r>
              <a:rPr dirty="0" sz="2200" spc="-65"/>
              <a:t> </a:t>
            </a:r>
            <a:r>
              <a:rPr dirty="0" sz="2200" spc="-10"/>
              <a:t>DATOS</a:t>
            </a:r>
            <a:r>
              <a:rPr dirty="0" sz="2200"/>
              <a:t>	PERSONALES</a:t>
            </a:r>
            <a:r>
              <a:rPr dirty="0" sz="2200" spc="-55"/>
              <a:t> </a:t>
            </a:r>
            <a:r>
              <a:rPr dirty="0" sz="2200"/>
              <a:t>Y</a:t>
            </a:r>
            <a:r>
              <a:rPr dirty="0" sz="2200" spc="-105"/>
              <a:t> </a:t>
            </a:r>
            <a:r>
              <a:rPr dirty="0" sz="2200"/>
              <a:t>GARANTÍA</a:t>
            </a:r>
            <a:r>
              <a:rPr dirty="0" sz="2200" spc="-85"/>
              <a:t> </a:t>
            </a:r>
            <a:r>
              <a:rPr dirty="0" sz="2200" spc="-25"/>
              <a:t>DE </a:t>
            </a:r>
            <a:r>
              <a:rPr dirty="0" sz="2200"/>
              <a:t>LOS</a:t>
            </a:r>
            <a:r>
              <a:rPr dirty="0" sz="2200" spc="-70"/>
              <a:t> </a:t>
            </a:r>
            <a:r>
              <a:rPr dirty="0" sz="2200"/>
              <a:t>DERECHOS</a:t>
            </a:r>
            <a:r>
              <a:rPr dirty="0" sz="2200" spc="-25"/>
              <a:t> </a:t>
            </a:r>
            <a:r>
              <a:rPr dirty="0" sz="2200"/>
              <a:t>DIGITALES</a:t>
            </a:r>
            <a:r>
              <a:rPr dirty="0" sz="2200" spc="-50"/>
              <a:t> </a:t>
            </a:r>
            <a:r>
              <a:rPr dirty="0" sz="2200"/>
              <a:t>DE</a:t>
            </a:r>
            <a:r>
              <a:rPr dirty="0" sz="2200" spc="-55"/>
              <a:t> </a:t>
            </a:r>
            <a:r>
              <a:rPr dirty="0" sz="2200"/>
              <a:t>5</a:t>
            </a:r>
            <a:r>
              <a:rPr dirty="0" sz="2200" spc="-60"/>
              <a:t> </a:t>
            </a:r>
            <a:r>
              <a:rPr dirty="0" sz="2200"/>
              <a:t>DE</a:t>
            </a:r>
            <a:r>
              <a:rPr dirty="0" sz="2200" spc="-60"/>
              <a:t> </a:t>
            </a:r>
            <a:r>
              <a:rPr dirty="0" sz="2200"/>
              <a:t>DICIEMBRE</a:t>
            </a:r>
            <a:r>
              <a:rPr dirty="0" sz="2200" spc="-45"/>
              <a:t> </a:t>
            </a:r>
            <a:r>
              <a:rPr dirty="0" sz="2200"/>
              <a:t>DE</a:t>
            </a:r>
            <a:r>
              <a:rPr dirty="0" sz="2200" spc="-60"/>
              <a:t> </a:t>
            </a:r>
            <a:r>
              <a:rPr dirty="0" sz="2200" spc="-20"/>
              <a:t>2018</a:t>
            </a:r>
            <a:endParaRPr sz="2200"/>
          </a:p>
        </p:txBody>
      </p:sp>
      <p:sp>
        <p:nvSpPr>
          <p:cNvPr id="3" name="object 3" descr=""/>
          <p:cNvSpPr txBox="1"/>
          <p:nvPr/>
        </p:nvSpPr>
        <p:spPr>
          <a:xfrm>
            <a:off x="1710245" y="1393145"/>
            <a:ext cx="10013950" cy="2701290"/>
          </a:xfrm>
          <a:prstGeom prst="rect">
            <a:avLst/>
          </a:prstGeom>
        </p:spPr>
        <p:txBody>
          <a:bodyPr wrap="square" lIns="0" tIns="13271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45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7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8.</a:t>
            </a:r>
            <a:r>
              <a:rPr dirty="0" sz="1800" spc="45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Tratamientos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concretos:</a:t>
            </a:r>
            <a:endParaRPr sz="1800">
              <a:latin typeface="Century Gothic"/>
              <a:cs typeface="Century Gothic"/>
            </a:endParaRPr>
          </a:p>
          <a:p>
            <a:pPr algn="just" marL="755650" marR="5715" indent="-286385">
              <a:lnSpc>
                <a:spcPct val="100000"/>
              </a:lnSpc>
              <a:spcBef>
                <a:spcPts val="990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A.</a:t>
            </a:r>
            <a:r>
              <a:rPr dirty="0" sz="19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Tratamientos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lícitos: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sistemas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crediticia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incumplimiento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obligaciones</a:t>
            </a:r>
            <a:r>
              <a:rPr dirty="0" sz="19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financieras</a:t>
            </a:r>
            <a:r>
              <a:rPr dirty="0" sz="19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9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crédito</a:t>
            </a:r>
            <a:r>
              <a:rPr dirty="0" sz="19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mientras</a:t>
            </a:r>
            <a:r>
              <a:rPr dirty="0" sz="19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deudas</a:t>
            </a:r>
            <a:r>
              <a:rPr dirty="0" sz="19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estén</a:t>
            </a:r>
            <a:r>
              <a:rPr dirty="0" sz="19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vencidas</a:t>
            </a:r>
            <a:r>
              <a:rPr dirty="0" sz="19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sean</a:t>
            </a:r>
            <a:r>
              <a:rPr dirty="0" sz="19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exigibles,</a:t>
            </a:r>
            <a:r>
              <a:rPr dirty="0" sz="19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Período</a:t>
            </a:r>
            <a:r>
              <a:rPr dirty="0" sz="1900" spc="3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máximo</a:t>
            </a:r>
            <a:r>
              <a:rPr dirty="0" sz="19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3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5</a:t>
            </a:r>
            <a:r>
              <a:rPr dirty="0" sz="1900" spc="3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años</a:t>
            </a:r>
            <a:r>
              <a:rPr dirty="0" sz="19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desde</a:t>
            </a:r>
            <a:r>
              <a:rPr dirty="0" sz="1900" spc="3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3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fecha</a:t>
            </a:r>
            <a:r>
              <a:rPr dirty="0" sz="1900" spc="3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3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vencimiento.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Limitación</a:t>
            </a:r>
            <a:r>
              <a:rPr dirty="0" sz="19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consulta</a:t>
            </a:r>
            <a:r>
              <a:rPr dirty="0" sz="19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9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quien</a:t>
            </a:r>
            <a:r>
              <a:rPr dirty="0" sz="19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tenga</a:t>
            </a:r>
            <a:r>
              <a:rPr dirty="0" sz="19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relación</a:t>
            </a:r>
            <a:r>
              <a:rPr dirty="0" sz="19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contractual</a:t>
            </a:r>
            <a:r>
              <a:rPr dirty="0" sz="19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9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9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afectado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9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mismo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motivo:</a:t>
            </a:r>
            <a:r>
              <a:rPr dirty="0" sz="1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impago</a:t>
            </a:r>
            <a:r>
              <a:rPr dirty="0" sz="1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deudas.</a:t>
            </a:r>
            <a:endParaRPr sz="1900">
              <a:latin typeface="Century Gothic"/>
              <a:cs typeface="Century Gothic"/>
            </a:endParaRPr>
          </a:p>
          <a:p>
            <a:pPr algn="just" marL="755650" marR="5080" indent="-286385">
              <a:lnSpc>
                <a:spcPct val="100000"/>
              </a:lnSpc>
              <a:spcBef>
                <a:spcPts val="1010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B.</a:t>
            </a:r>
            <a:r>
              <a:rPr dirty="0" sz="19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Videovigilancia</a:t>
            </a:r>
            <a:r>
              <a:rPr dirty="0" sz="19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19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seguridad</a:t>
            </a:r>
            <a:r>
              <a:rPr dirty="0" sz="19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9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personas</a:t>
            </a:r>
            <a:r>
              <a:rPr dirty="0" sz="19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9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bienes:</a:t>
            </a:r>
            <a:r>
              <a:rPr dirty="0" sz="19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vía</a:t>
            </a:r>
            <a:r>
              <a:rPr dirty="0" sz="19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pública;</a:t>
            </a:r>
            <a:r>
              <a:rPr dirty="0" sz="19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no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domicilio</a:t>
            </a:r>
            <a:r>
              <a:rPr dirty="0" sz="19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privado.</a:t>
            </a:r>
            <a:r>
              <a:rPr dirty="0" sz="19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Lugar</a:t>
            </a:r>
            <a:r>
              <a:rPr dirty="0" sz="1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trabajo</a:t>
            </a:r>
            <a:r>
              <a:rPr dirty="0" sz="1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89):</a:t>
            </a:r>
            <a:r>
              <a:rPr dirty="0" sz="1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previa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1034098" y="4195472"/>
            <a:ext cx="68516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evitar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167445" y="4195472"/>
            <a:ext cx="8709660" cy="102044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7180" marR="5080" indent="-285115">
              <a:lnSpc>
                <a:spcPct val="100000"/>
              </a:lnSpc>
              <a:spcBef>
                <a:spcPts val="95"/>
              </a:spcBef>
              <a:tabLst>
                <a:tab pos="743585" algn="l"/>
                <a:tab pos="1877060" algn="l"/>
                <a:tab pos="2381250" algn="l"/>
                <a:tab pos="3630929" algn="l"/>
                <a:tab pos="5188585" algn="l"/>
                <a:tab pos="6777990" algn="l"/>
                <a:tab pos="7282180" algn="l"/>
                <a:tab pos="8129270" algn="l"/>
              </a:tabLst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Ficheros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exclusión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publicitaria.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Tratamiento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para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comunicaciones</a:t>
            </a:r>
            <a:r>
              <a:rPr dirty="0" sz="19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comerciales</a:t>
            </a:r>
            <a:r>
              <a:rPr dirty="0" sz="19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23).</a:t>
            </a:r>
            <a:endParaRPr sz="19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D.</a:t>
            </a:r>
            <a:r>
              <a:rPr dirty="0" sz="1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Ficheros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9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función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estadística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archivo</a:t>
            </a:r>
            <a:r>
              <a:rPr dirty="0" sz="19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interés</a:t>
            </a:r>
            <a:r>
              <a:rPr dirty="0" sz="19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general.</a:t>
            </a:r>
            <a:endParaRPr sz="1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958" y="217090"/>
            <a:ext cx="7771130" cy="69532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612775" marR="5080" indent="-600710">
              <a:lnSpc>
                <a:spcPct val="100000"/>
              </a:lnSpc>
              <a:spcBef>
                <a:spcPts val="95"/>
              </a:spcBef>
              <a:tabLst>
                <a:tab pos="3337560" algn="l"/>
              </a:tabLst>
            </a:pPr>
            <a:r>
              <a:rPr dirty="0" sz="2200"/>
              <a:t>LO</a:t>
            </a:r>
            <a:r>
              <a:rPr dirty="0" sz="2200" spc="-75"/>
              <a:t> </a:t>
            </a:r>
            <a:r>
              <a:rPr dirty="0" sz="2200"/>
              <a:t>Protección</a:t>
            </a:r>
            <a:r>
              <a:rPr dirty="0" sz="2200" spc="-10"/>
              <a:t> </a:t>
            </a:r>
            <a:r>
              <a:rPr dirty="0" sz="2200"/>
              <a:t>de</a:t>
            </a:r>
            <a:r>
              <a:rPr dirty="0" sz="2200" spc="-70"/>
              <a:t> </a:t>
            </a:r>
            <a:r>
              <a:rPr dirty="0" sz="2200" spc="-20"/>
              <a:t>datos</a:t>
            </a:r>
            <a:r>
              <a:rPr dirty="0" sz="2200"/>
              <a:t>	PERSONALES</a:t>
            </a:r>
            <a:r>
              <a:rPr dirty="0" sz="2200" spc="-35"/>
              <a:t> </a:t>
            </a:r>
            <a:r>
              <a:rPr dirty="0" sz="2200"/>
              <a:t>Y</a:t>
            </a:r>
            <a:r>
              <a:rPr dirty="0" sz="2200" spc="-80"/>
              <a:t> </a:t>
            </a:r>
            <a:r>
              <a:rPr dirty="0" sz="2200"/>
              <a:t>GARANTÍA</a:t>
            </a:r>
            <a:r>
              <a:rPr dirty="0" sz="2200" spc="-60"/>
              <a:t> </a:t>
            </a:r>
            <a:r>
              <a:rPr dirty="0" sz="2200"/>
              <a:t>DE</a:t>
            </a:r>
            <a:r>
              <a:rPr dirty="0" sz="2200" spc="-75"/>
              <a:t> </a:t>
            </a:r>
            <a:r>
              <a:rPr dirty="0" sz="2200" spc="-25"/>
              <a:t>LOS </a:t>
            </a:r>
            <a:r>
              <a:rPr dirty="0" sz="2200"/>
              <a:t>DERECHOS</a:t>
            </a:r>
            <a:r>
              <a:rPr dirty="0" sz="2200" spc="-35"/>
              <a:t> </a:t>
            </a:r>
            <a:r>
              <a:rPr dirty="0" sz="2200"/>
              <a:t>DIGITALES</a:t>
            </a:r>
            <a:r>
              <a:rPr dirty="0" sz="2200" spc="-50"/>
              <a:t> </a:t>
            </a:r>
            <a:r>
              <a:rPr dirty="0" sz="2200"/>
              <a:t>DE</a:t>
            </a:r>
            <a:r>
              <a:rPr dirty="0" sz="2200" spc="-60"/>
              <a:t> </a:t>
            </a:r>
            <a:r>
              <a:rPr dirty="0" sz="2200"/>
              <a:t>5</a:t>
            </a:r>
            <a:r>
              <a:rPr dirty="0" sz="2200" spc="-70"/>
              <a:t> </a:t>
            </a:r>
            <a:r>
              <a:rPr dirty="0" sz="2200"/>
              <a:t>DE</a:t>
            </a:r>
            <a:r>
              <a:rPr dirty="0" sz="2200" spc="-60"/>
              <a:t> </a:t>
            </a:r>
            <a:r>
              <a:rPr dirty="0" sz="2200"/>
              <a:t>DICIEMBRE</a:t>
            </a:r>
            <a:r>
              <a:rPr dirty="0" sz="2200" spc="-60"/>
              <a:t> </a:t>
            </a:r>
            <a:r>
              <a:rPr dirty="0" sz="2200"/>
              <a:t>DE</a:t>
            </a:r>
            <a:r>
              <a:rPr dirty="0" sz="2200" spc="-65"/>
              <a:t> </a:t>
            </a:r>
            <a:r>
              <a:rPr dirty="0" sz="2200" spc="-20"/>
              <a:t>2018</a:t>
            </a:r>
            <a:endParaRPr sz="2200"/>
          </a:p>
        </p:txBody>
      </p:sp>
      <p:sp>
        <p:nvSpPr>
          <p:cNvPr id="3" name="object 3" descr=""/>
          <p:cNvSpPr txBox="1"/>
          <p:nvPr/>
        </p:nvSpPr>
        <p:spPr>
          <a:xfrm>
            <a:off x="1710245" y="1691157"/>
            <a:ext cx="8843645" cy="327787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algn="just" marL="354965" marR="5080" indent="-342900">
              <a:lnSpc>
                <a:spcPts val="2590"/>
              </a:lnSpc>
              <a:spcBef>
                <a:spcPts val="42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9.</a:t>
            </a:r>
            <a:r>
              <a:rPr dirty="0" sz="2400" spc="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responsable</a:t>
            </a:r>
            <a:r>
              <a:rPr dirty="0" sz="24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encargado</a:t>
            </a:r>
            <a:r>
              <a:rPr dirty="0" sz="24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tratamiento:</a:t>
            </a:r>
            <a:r>
              <a:rPr dirty="0" sz="24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el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delegado</a:t>
            </a:r>
            <a:r>
              <a:rPr dirty="0" sz="24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24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datos.</a:t>
            </a:r>
            <a:r>
              <a:rPr dirty="0" sz="24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Carácter</a:t>
            </a:r>
            <a:r>
              <a:rPr dirty="0" sz="24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obligatorio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4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voluntario.</a:t>
            </a:r>
            <a:r>
              <a:rPr dirty="0" sz="24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Persona</a:t>
            </a:r>
            <a:r>
              <a:rPr dirty="0" sz="24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integrada</a:t>
            </a:r>
            <a:r>
              <a:rPr dirty="0" sz="24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4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4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4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organización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cuyos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tratan.</a:t>
            </a:r>
            <a:r>
              <a:rPr dirty="0" sz="2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Persona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física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4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jurídica.</a:t>
            </a:r>
            <a:r>
              <a:rPr dirty="0" sz="24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28).</a:t>
            </a:r>
            <a:endParaRPr sz="2400">
              <a:latin typeface="Century Gothic"/>
              <a:cs typeface="Century Gothic"/>
            </a:endParaRPr>
          </a:p>
          <a:p>
            <a:pPr algn="just" marL="756285" marR="5080" indent="-287020">
              <a:lnSpc>
                <a:spcPts val="2590"/>
              </a:lnSpc>
              <a:spcBef>
                <a:spcPts val="100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A.</a:t>
            </a:r>
            <a:r>
              <a:rPr dirty="0" sz="2400" spc="45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Mecanismos</a:t>
            </a:r>
            <a:r>
              <a:rPr dirty="0" sz="2400" spc="45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45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autorregulación.</a:t>
            </a:r>
            <a:r>
              <a:rPr dirty="0" sz="2400" spc="45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Resuelve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reclamaciones</a:t>
            </a:r>
            <a:r>
              <a:rPr dirty="0" sz="2400" spc="4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400" spc="4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409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interesado</a:t>
            </a:r>
            <a:r>
              <a:rPr dirty="0" sz="2400" spc="4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4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vela</a:t>
            </a:r>
            <a:r>
              <a:rPr dirty="0" sz="2400" spc="4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400" spc="4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aplicación</a:t>
            </a:r>
            <a:r>
              <a:rPr dirty="0" sz="2400" spc="5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5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5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2400" spc="5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400" spc="5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cuanto</a:t>
            </a:r>
            <a:r>
              <a:rPr dirty="0" sz="2400" spc="5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400" spc="5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5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2400" spc="5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endParaRPr sz="2400">
              <a:latin typeface="Century Gothic"/>
              <a:cs typeface="Century Gothic"/>
            </a:endParaRPr>
          </a:p>
          <a:p>
            <a:pPr algn="just" marL="469900">
              <a:lnSpc>
                <a:spcPct val="100000"/>
              </a:lnSpc>
              <a:spcBef>
                <a:spcPts val="67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B.</a:t>
            </a:r>
            <a:r>
              <a:rPr dirty="0" sz="24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Mecanismos</a:t>
            </a:r>
            <a:r>
              <a:rPr dirty="0" sz="24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certificación.</a:t>
            </a:r>
            <a:r>
              <a:rPr dirty="0" sz="24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Agencia</a:t>
            </a:r>
            <a:r>
              <a:rPr dirty="0" sz="24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Española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453957" y="4906797"/>
            <a:ext cx="8100059" cy="7207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2735"/>
              </a:lnSpc>
              <a:spcBef>
                <a:spcPts val="100"/>
              </a:spcBef>
              <a:tabLst>
                <a:tab pos="737235" algn="l"/>
                <a:tab pos="2683510" algn="l"/>
                <a:tab pos="3419475" algn="l"/>
                <a:tab pos="4606925" algn="l"/>
                <a:tab pos="6612255" algn="l"/>
                <a:tab pos="7522209" algn="l"/>
              </a:tabLst>
            </a:pP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mantendrá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lista</a:t>
            </a:r>
            <a:endParaRPr sz="2400">
              <a:latin typeface="Century Gothic"/>
              <a:cs typeface="Century Gothic"/>
            </a:endParaRPr>
          </a:p>
          <a:p>
            <a:pPr algn="r" marR="5080">
              <a:lnSpc>
                <a:spcPts val="2735"/>
              </a:lnSpc>
              <a:tabLst>
                <a:tab pos="619760" algn="l"/>
                <a:tab pos="2468245" algn="l"/>
                <a:tab pos="3117850" algn="l"/>
                <a:tab pos="4999990" algn="l"/>
              </a:tabLst>
            </a:pP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delegados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453957" y="5235981"/>
            <a:ext cx="2451735" cy="72072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  <a:tabLst>
                <a:tab pos="2031364" algn="l"/>
              </a:tabLst>
            </a:pP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actualizada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datos.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1148" y="215565"/>
            <a:ext cx="7650480" cy="1305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5"/>
              </a:spcBef>
              <a:tabLst>
                <a:tab pos="4801235" algn="l"/>
              </a:tabLst>
            </a:pPr>
            <a:r>
              <a:rPr dirty="0"/>
              <a:t>LO</a:t>
            </a:r>
            <a:r>
              <a:rPr dirty="0" spc="-75"/>
              <a:t> </a:t>
            </a:r>
            <a:r>
              <a:rPr dirty="0"/>
              <a:t>PROTECCIÓN</a:t>
            </a:r>
            <a:r>
              <a:rPr dirty="0" spc="-65"/>
              <a:t> </a:t>
            </a:r>
            <a:r>
              <a:rPr dirty="0"/>
              <a:t>DE</a:t>
            </a:r>
            <a:r>
              <a:rPr dirty="0" spc="-75"/>
              <a:t> </a:t>
            </a:r>
            <a:r>
              <a:rPr dirty="0" spc="-10"/>
              <a:t>DATOS</a:t>
            </a:r>
            <a:r>
              <a:rPr dirty="0"/>
              <a:t>	PERSONALES</a:t>
            </a:r>
            <a:r>
              <a:rPr dirty="0" spc="-70"/>
              <a:t> </a:t>
            </a:r>
            <a:r>
              <a:rPr dirty="0" spc="-50"/>
              <a:t>Y </a:t>
            </a:r>
            <a:r>
              <a:rPr dirty="0"/>
              <a:t>GARANTÍA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-80"/>
              <a:t> </a:t>
            </a:r>
            <a:r>
              <a:rPr dirty="0"/>
              <a:t>LOS</a:t>
            </a:r>
            <a:r>
              <a:rPr dirty="0" spc="-80"/>
              <a:t> </a:t>
            </a:r>
            <a:r>
              <a:rPr dirty="0"/>
              <a:t>DERECHOS</a:t>
            </a:r>
            <a:r>
              <a:rPr dirty="0" spc="-80"/>
              <a:t> </a:t>
            </a:r>
            <a:r>
              <a:rPr dirty="0"/>
              <a:t>DIGITALES</a:t>
            </a:r>
            <a:r>
              <a:rPr dirty="0" spc="-60"/>
              <a:t> </a:t>
            </a:r>
            <a:r>
              <a:rPr dirty="0"/>
              <a:t>DE</a:t>
            </a:r>
            <a:r>
              <a:rPr dirty="0" spc="-80"/>
              <a:t> </a:t>
            </a:r>
            <a:r>
              <a:rPr dirty="0" spc="-50"/>
              <a:t>5 </a:t>
            </a:r>
            <a:r>
              <a:rPr dirty="0"/>
              <a:t>DE</a:t>
            </a:r>
            <a:r>
              <a:rPr dirty="0" spc="-70"/>
              <a:t> </a:t>
            </a:r>
            <a:r>
              <a:rPr dirty="0"/>
              <a:t>DICIEMBRE</a:t>
            </a:r>
            <a:r>
              <a:rPr dirty="0" spc="-35"/>
              <a:t> </a:t>
            </a:r>
            <a:r>
              <a:rPr dirty="0"/>
              <a:t>DE</a:t>
            </a:r>
            <a:r>
              <a:rPr dirty="0" spc="-70"/>
              <a:t> </a:t>
            </a:r>
            <a:r>
              <a:rPr dirty="0" spc="-20"/>
              <a:t>2018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710245" y="2303796"/>
            <a:ext cx="9908540" cy="198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marR="10160" indent="-342900">
              <a:lnSpc>
                <a:spcPct val="100000"/>
              </a:lnSpc>
              <a:spcBef>
                <a:spcPts val="100"/>
              </a:spcBef>
              <a:tabLst>
                <a:tab pos="1496695" algn="l"/>
                <a:tab pos="3942715" algn="l"/>
                <a:tab pos="6567170" algn="l"/>
                <a:tab pos="7334884" algn="l"/>
                <a:tab pos="8618220" algn="l"/>
              </a:tabLst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4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10.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Transferencias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internacionales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datos: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modelos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contractuales</a:t>
            </a:r>
            <a:r>
              <a:rPr dirty="0" sz="24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normas</a:t>
            </a:r>
            <a:r>
              <a:rPr dirty="0" sz="24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corporativas</a:t>
            </a:r>
            <a:r>
              <a:rPr dirty="0" sz="2400" spc="-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vinculantes.</a:t>
            </a:r>
            <a:endParaRPr sz="240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100000"/>
              </a:lnSpc>
              <a:spcBef>
                <a:spcPts val="994"/>
              </a:spcBef>
              <a:tabLst>
                <a:tab pos="2842260" algn="l"/>
                <a:tab pos="3378835" algn="l"/>
                <a:tab pos="5147945" algn="l"/>
                <a:tab pos="5683250" algn="l"/>
                <a:tab pos="7132320" algn="l"/>
                <a:tab pos="8542020" algn="l"/>
              </a:tabLst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4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11.</a:t>
            </a:r>
            <a:r>
              <a:rPr dirty="0" sz="24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Autoridades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datos:</a:t>
            </a:r>
            <a:r>
              <a:rPr dirty="0" sz="24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Agencia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Española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24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24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(dependiente</a:t>
            </a:r>
            <a:r>
              <a:rPr dirty="0" sz="24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Ministerio</a:t>
            </a:r>
            <a:r>
              <a:rPr dirty="0" sz="24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Justicia)</a:t>
            </a:r>
            <a:endParaRPr sz="24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</a:pP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+</a:t>
            </a:r>
            <a:r>
              <a:rPr dirty="0" sz="24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autoridades</a:t>
            </a:r>
            <a:r>
              <a:rPr dirty="0" sz="24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autonómicas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1690" y="306261"/>
            <a:ext cx="7489190" cy="3606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/>
              <a:t>CASOS</a:t>
            </a:r>
            <a:r>
              <a:rPr dirty="0" sz="2200" spc="-100"/>
              <a:t> </a:t>
            </a:r>
            <a:r>
              <a:rPr dirty="0" sz="2200"/>
              <a:t>PARTICULARES:</a:t>
            </a:r>
            <a:r>
              <a:rPr dirty="0" sz="2200" spc="-75"/>
              <a:t> </a:t>
            </a:r>
            <a:r>
              <a:rPr dirty="0" sz="2200"/>
              <a:t>PROTECCIÓN</a:t>
            </a:r>
            <a:r>
              <a:rPr dirty="0" sz="2200" spc="-85"/>
              <a:t> </a:t>
            </a:r>
            <a:r>
              <a:rPr dirty="0" sz="2200"/>
              <a:t>MENORES</a:t>
            </a:r>
            <a:r>
              <a:rPr dirty="0" sz="2200" spc="-100"/>
              <a:t> </a:t>
            </a:r>
            <a:r>
              <a:rPr dirty="0" sz="2200"/>
              <a:t>DE</a:t>
            </a:r>
            <a:r>
              <a:rPr dirty="0" sz="2200" spc="-105"/>
              <a:t> </a:t>
            </a:r>
            <a:r>
              <a:rPr dirty="0" sz="2200" spc="-20"/>
              <a:t>EDAD</a:t>
            </a:r>
            <a:endParaRPr sz="2200"/>
          </a:p>
        </p:txBody>
      </p:sp>
      <p:sp>
        <p:nvSpPr>
          <p:cNvPr id="3" name="object 3" descr=""/>
          <p:cNvSpPr txBox="1"/>
          <p:nvPr/>
        </p:nvSpPr>
        <p:spPr>
          <a:xfrm>
            <a:off x="1602739" y="882684"/>
            <a:ext cx="10166350" cy="5358130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88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6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Problema: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uso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mal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intencionado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(spam</a:t>
            </a:r>
            <a:r>
              <a:rPr dirty="0" sz="18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estafas on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line)</a:t>
            </a:r>
            <a:endParaRPr sz="1800">
              <a:latin typeface="Century Gothic"/>
              <a:cs typeface="Century Gothic"/>
            </a:endParaRPr>
          </a:p>
          <a:p>
            <a:pPr algn="just" marL="355600" marR="6985" indent="-343535">
              <a:lnSpc>
                <a:spcPts val="1939"/>
              </a:lnSpc>
              <a:spcBef>
                <a:spcPts val="1025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65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Uso</a:t>
            </a:r>
            <a:r>
              <a:rPr dirty="0" sz="18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herramientas</a:t>
            </a:r>
            <a:r>
              <a:rPr dirty="0" sz="18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servicios que</a:t>
            </a:r>
            <a:r>
              <a:rPr dirty="0" sz="18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plataforma</a:t>
            </a:r>
            <a:r>
              <a:rPr dirty="0" sz="18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tiene: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publicación</a:t>
            </a:r>
            <a:r>
              <a:rPr dirty="0" sz="18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excesiva</a:t>
            </a:r>
            <a:r>
              <a:rPr dirty="0" sz="18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datos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personales,</a:t>
            </a:r>
            <a:r>
              <a:rPr dirty="0" sz="18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uso</a:t>
            </a:r>
            <a:r>
              <a:rPr dirty="0" sz="18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cookies</a:t>
            </a:r>
            <a:r>
              <a:rPr dirty="0" sz="18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ordenador,</a:t>
            </a:r>
            <a:r>
              <a:rPr dirty="0" sz="18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recepción</a:t>
            </a:r>
            <a:r>
              <a:rPr dirty="0" sz="18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publicidad</a:t>
            </a:r>
            <a:r>
              <a:rPr dirty="0" sz="18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18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consentida,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acceso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direcciones</a:t>
            </a:r>
            <a:r>
              <a:rPr dirty="0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correo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electrónico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libreta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direcciones.</a:t>
            </a:r>
            <a:endParaRPr sz="18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76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6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especial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menores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edad:</a:t>
            </a:r>
            <a:endParaRPr sz="1800">
              <a:latin typeface="Century Gothic"/>
              <a:cs typeface="Century Gothic"/>
            </a:endParaRPr>
          </a:p>
          <a:p>
            <a:pPr algn="just" marL="756920" marR="6985" indent="-287655">
              <a:lnSpc>
                <a:spcPts val="1939"/>
              </a:lnSpc>
              <a:spcBef>
                <a:spcPts val="104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Ha</a:t>
            </a:r>
            <a:r>
              <a:rPr dirty="0" sz="18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prevalecer</a:t>
            </a:r>
            <a:r>
              <a:rPr dirty="0" sz="18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siempre</a:t>
            </a:r>
            <a:r>
              <a:rPr dirty="0" sz="18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interés</a:t>
            </a:r>
            <a:r>
              <a:rPr dirty="0" sz="18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menor</a:t>
            </a:r>
            <a:r>
              <a:rPr dirty="0" sz="18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cuanto</a:t>
            </a:r>
            <a:r>
              <a:rPr dirty="0" sz="18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8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su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intimidad</a:t>
            </a:r>
            <a:r>
              <a:rPr dirty="0" sz="1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imagen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frente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libertad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expresión: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18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general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derecho.</a:t>
            </a:r>
            <a:endParaRPr sz="1800">
              <a:latin typeface="Century Gothic"/>
              <a:cs typeface="Century Gothic"/>
            </a:endParaRPr>
          </a:p>
          <a:p>
            <a:pPr algn="just" marL="755650" marR="6985" indent="-286385">
              <a:lnSpc>
                <a:spcPts val="1939"/>
              </a:lnSpc>
              <a:spcBef>
                <a:spcPts val="1005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8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tiene</a:t>
            </a:r>
            <a:r>
              <a:rPr dirty="0" sz="18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3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cuenta</a:t>
            </a:r>
            <a:r>
              <a:rPr dirty="0" sz="1800" spc="3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sus</a:t>
            </a:r>
            <a:r>
              <a:rPr dirty="0" sz="1800" spc="3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condiciones</a:t>
            </a:r>
            <a:r>
              <a:rPr dirty="0" sz="1800" spc="3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madurez</a:t>
            </a:r>
            <a:r>
              <a:rPr dirty="0" sz="18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3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cuanto</a:t>
            </a:r>
            <a:r>
              <a:rPr dirty="0" sz="1800" spc="3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3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3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prestación</a:t>
            </a:r>
            <a:r>
              <a:rPr dirty="0" sz="1800" spc="3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del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consentimiento</a:t>
            </a:r>
            <a:r>
              <a:rPr dirty="0" sz="1800" spc="2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(LO</a:t>
            </a:r>
            <a:r>
              <a:rPr dirty="0" sz="1800" spc="2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1/1982,</a:t>
            </a:r>
            <a:r>
              <a:rPr dirty="0" sz="1800" spc="2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2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800" spc="2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800" spc="2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honor,</a:t>
            </a:r>
            <a:r>
              <a:rPr dirty="0" sz="1800" spc="2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intimidad</a:t>
            </a:r>
            <a:r>
              <a:rPr dirty="0" sz="1800" spc="2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1800" spc="2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imagen):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capacidad</a:t>
            </a:r>
            <a:r>
              <a:rPr dirty="0" sz="1800" spc="4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natural.</a:t>
            </a:r>
            <a:r>
              <a:rPr dirty="0" sz="18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Si</a:t>
            </a:r>
            <a:r>
              <a:rPr dirty="0" sz="1800" spc="4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carece</a:t>
            </a:r>
            <a:r>
              <a:rPr dirty="0" sz="1800" spc="45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4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ella,</a:t>
            </a:r>
            <a:r>
              <a:rPr dirty="0" sz="1800" spc="4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4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consentimiento</a:t>
            </a:r>
            <a:r>
              <a:rPr dirty="0" sz="1800" spc="4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expreso</a:t>
            </a:r>
            <a:r>
              <a:rPr dirty="0" sz="1800" spc="45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18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prestan</a:t>
            </a:r>
            <a:r>
              <a:rPr dirty="0" sz="1800" spc="4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sus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representantes</a:t>
            </a:r>
            <a:r>
              <a:rPr dirty="0" sz="1800" spc="20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legales,</a:t>
            </a:r>
            <a:r>
              <a:rPr dirty="0" sz="1800" spc="20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800" spc="2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comunicación</a:t>
            </a:r>
            <a:r>
              <a:rPr dirty="0" sz="1800" spc="20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800" spc="20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MF,</a:t>
            </a:r>
            <a:r>
              <a:rPr dirty="0" sz="1800" spc="2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20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puede</a:t>
            </a:r>
            <a:r>
              <a:rPr dirty="0" sz="1800" spc="20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oponerse.</a:t>
            </a:r>
            <a:r>
              <a:rPr dirty="0" sz="1800" spc="20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Se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garantiza</a:t>
            </a:r>
            <a:r>
              <a:rPr dirty="0" sz="18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18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8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producen</a:t>
            </a:r>
            <a:r>
              <a:rPr dirty="0" sz="18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daños</a:t>
            </a:r>
            <a:r>
              <a:rPr dirty="0" sz="18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materiales</a:t>
            </a:r>
            <a:r>
              <a:rPr dirty="0" sz="18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morales</a:t>
            </a:r>
            <a:r>
              <a:rPr dirty="0" sz="18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8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menor</a:t>
            </a:r>
            <a:r>
              <a:rPr dirty="0" sz="18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(LO</a:t>
            </a:r>
            <a:r>
              <a:rPr dirty="0" sz="18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15</a:t>
            </a:r>
            <a:r>
              <a:rPr dirty="0" sz="18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enero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1996,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menor).</a:t>
            </a:r>
            <a:endParaRPr sz="1800">
              <a:latin typeface="Century Gothic"/>
              <a:cs typeface="Century Gothic"/>
            </a:endParaRPr>
          </a:p>
          <a:p>
            <a:pPr algn="just" marL="755650" marR="5715" indent="-286385">
              <a:lnSpc>
                <a:spcPts val="1939"/>
              </a:lnSpc>
              <a:spcBef>
                <a:spcPts val="1019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Incluso,</a:t>
            </a:r>
            <a:r>
              <a:rPr dirty="0" sz="18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aun</a:t>
            </a:r>
            <a:r>
              <a:rPr dirty="0" sz="1800" spc="3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8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consentimiento</a:t>
            </a:r>
            <a:r>
              <a:rPr dirty="0" sz="1800" spc="3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menor</a:t>
            </a:r>
            <a:r>
              <a:rPr dirty="0" sz="18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8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padres,</a:t>
            </a:r>
            <a:r>
              <a:rPr dirty="0" sz="18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si</a:t>
            </a:r>
            <a:r>
              <a:rPr dirty="0" sz="1800" spc="3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8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considera</a:t>
            </a:r>
            <a:r>
              <a:rPr dirty="0" sz="18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que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existen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intromisiones</a:t>
            </a:r>
            <a:r>
              <a:rPr dirty="0" sz="1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ilegítimas,</a:t>
            </a:r>
            <a:r>
              <a:rPr dirty="0" sz="18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MF</a:t>
            </a:r>
            <a:r>
              <a:rPr dirty="0" sz="18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puede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instar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medidas</a:t>
            </a:r>
            <a:r>
              <a:rPr dirty="0" sz="18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cautelares.</a:t>
            </a:r>
            <a:endParaRPr sz="1800">
              <a:latin typeface="Century Gothic"/>
              <a:cs typeface="Century Gothic"/>
            </a:endParaRPr>
          </a:p>
          <a:p>
            <a:pPr algn="just" marL="756920" marR="5080" indent="-287655">
              <a:lnSpc>
                <a:spcPts val="1939"/>
              </a:lnSpc>
              <a:spcBef>
                <a:spcPts val="1015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8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actos</a:t>
            </a:r>
            <a:r>
              <a:rPr dirty="0" sz="1800" spc="10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relativos</a:t>
            </a:r>
            <a:r>
              <a:rPr dirty="0" sz="18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800" spc="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1800" spc="10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0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8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personalidad</a:t>
            </a:r>
            <a:r>
              <a:rPr dirty="0" sz="1800" spc="10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están</a:t>
            </a:r>
            <a:r>
              <a:rPr dirty="0" sz="1800" spc="1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excluidos</a:t>
            </a:r>
            <a:r>
              <a:rPr dirty="0" sz="18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representación</a:t>
            </a:r>
            <a:r>
              <a:rPr dirty="0" sz="1800" spc="4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legal</a:t>
            </a:r>
            <a:r>
              <a:rPr dirty="0" sz="1800" spc="4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1800" spc="4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162</a:t>
            </a:r>
            <a:r>
              <a:rPr dirty="0" sz="1800" spc="4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1800" spc="4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c.):</a:t>
            </a:r>
            <a:r>
              <a:rPr dirty="0" sz="1800" spc="4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800" spc="4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4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disponer</a:t>
            </a:r>
            <a:r>
              <a:rPr dirty="0" sz="1800" spc="4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4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800" spc="48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figura</a:t>
            </a:r>
            <a:r>
              <a:rPr dirty="0" sz="1800" spc="4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humana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(colgar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foto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red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social)</a:t>
            </a:r>
            <a:r>
              <a:rPr dirty="0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rostro,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ejemplo.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1690" y="306261"/>
            <a:ext cx="7489190" cy="3606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/>
              <a:t>CASOS</a:t>
            </a:r>
            <a:r>
              <a:rPr dirty="0" sz="2200" spc="-100"/>
              <a:t> </a:t>
            </a:r>
            <a:r>
              <a:rPr dirty="0" sz="2200"/>
              <a:t>PARTICULARES:</a:t>
            </a:r>
            <a:r>
              <a:rPr dirty="0" sz="2200" spc="-75"/>
              <a:t> </a:t>
            </a:r>
            <a:r>
              <a:rPr dirty="0" sz="2200"/>
              <a:t>PROTECCIÓN</a:t>
            </a:r>
            <a:r>
              <a:rPr dirty="0" sz="2200" spc="-85"/>
              <a:t> </a:t>
            </a:r>
            <a:r>
              <a:rPr dirty="0" sz="2200"/>
              <a:t>MENORES</a:t>
            </a:r>
            <a:r>
              <a:rPr dirty="0" sz="2200" spc="-100"/>
              <a:t> </a:t>
            </a:r>
            <a:r>
              <a:rPr dirty="0" sz="2200"/>
              <a:t>DE</a:t>
            </a:r>
            <a:r>
              <a:rPr dirty="0" sz="2200" spc="-105"/>
              <a:t> </a:t>
            </a:r>
            <a:r>
              <a:rPr dirty="0" sz="2200" spc="-20"/>
              <a:t>EDAD</a:t>
            </a:r>
            <a:endParaRPr sz="2200"/>
          </a:p>
        </p:txBody>
      </p:sp>
      <p:sp>
        <p:nvSpPr>
          <p:cNvPr id="3" name="object 3" descr=""/>
          <p:cNvSpPr txBox="1"/>
          <p:nvPr/>
        </p:nvSpPr>
        <p:spPr>
          <a:xfrm>
            <a:off x="1602738" y="810677"/>
            <a:ext cx="10006965" cy="5229860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88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6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especial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menores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edad:</a:t>
            </a:r>
            <a:endParaRPr sz="1800">
              <a:latin typeface="Century Gothic"/>
              <a:cs typeface="Century Gothic"/>
            </a:endParaRPr>
          </a:p>
          <a:p>
            <a:pPr algn="just" marL="756285" marR="5080" indent="-287020">
              <a:lnSpc>
                <a:spcPts val="1939"/>
              </a:lnSpc>
              <a:spcBef>
                <a:spcPts val="1025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1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Decreto</a:t>
            </a:r>
            <a:r>
              <a:rPr dirty="0" sz="1800" spc="1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21</a:t>
            </a:r>
            <a:r>
              <a:rPr dirty="0" sz="1800" spc="1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diciembre</a:t>
            </a:r>
            <a:r>
              <a:rPr dirty="0" sz="1800" spc="1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2007</a:t>
            </a:r>
            <a:r>
              <a:rPr dirty="0" sz="1800" spc="1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1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aprueba</a:t>
            </a:r>
            <a:r>
              <a:rPr dirty="0" sz="1800" spc="1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1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Reglamento</a:t>
            </a:r>
            <a:r>
              <a:rPr dirty="0" sz="1800" spc="1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fija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edad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mínima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14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años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dar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consentimiento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en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cuanto</a:t>
            </a:r>
            <a:r>
              <a:rPr dirty="0" sz="1800" spc="1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800" spc="1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tratamiento</a:t>
            </a:r>
            <a:r>
              <a:rPr dirty="0" sz="1800" spc="1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datos.</a:t>
            </a:r>
            <a:r>
              <a:rPr dirty="0" sz="1800" spc="1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(Pendiente</a:t>
            </a:r>
            <a:r>
              <a:rPr dirty="0" sz="1800" spc="1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nuevo</a:t>
            </a:r>
            <a:r>
              <a:rPr dirty="0" sz="1800" spc="1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reglamento</a:t>
            </a:r>
            <a:r>
              <a:rPr dirty="0" sz="1800" spc="1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tras</a:t>
            </a:r>
            <a:r>
              <a:rPr dirty="0" sz="1800" spc="1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aprobación</a:t>
            </a:r>
            <a:r>
              <a:rPr dirty="0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5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diciembre</a:t>
            </a:r>
            <a:r>
              <a:rPr dirty="0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2018).</a:t>
            </a:r>
            <a:endParaRPr sz="1800">
              <a:latin typeface="Century Gothic"/>
              <a:cs typeface="Century Gothic"/>
            </a:endParaRPr>
          </a:p>
          <a:p>
            <a:pPr algn="just" marL="755015" marR="7620" indent="-285750">
              <a:lnSpc>
                <a:spcPts val="1939"/>
              </a:lnSpc>
              <a:spcBef>
                <a:spcPts val="1015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Publicación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18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foto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18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menor</a:t>
            </a:r>
            <a:r>
              <a:rPr dirty="0" sz="18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Internet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sin</a:t>
            </a:r>
            <a:r>
              <a:rPr dirty="0" sz="18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8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consentimiento:</a:t>
            </a:r>
            <a:r>
              <a:rPr dirty="0" sz="18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se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admite</a:t>
            </a:r>
            <a:r>
              <a:rPr dirty="0" sz="18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si</a:t>
            </a:r>
            <a:r>
              <a:rPr dirty="0" sz="1800" spc="3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tiene</a:t>
            </a:r>
            <a:r>
              <a:rPr dirty="0" sz="18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carácter</a:t>
            </a:r>
            <a:r>
              <a:rPr dirty="0" sz="18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accesorio</a:t>
            </a:r>
            <a:r>
              <a:rPr dirty="0" sz="1800" spc="3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3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siempre</a:t>
            </a:r>
            <a:r>
              <a:rPr dirty="0" sz="18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3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publicación</a:t>
            </a:r>
            <a:r>
              <a:rPr dirty="0" sz="18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foto</a:t>
            </a:r>
            <a:r>
              <a:rPr dirty="0" sz="1800" spc="3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no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afecte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libre</a:t>
            </a:r>
            <a:r>
              <a:rPr dirty="0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desarrollo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personalidad.</a:t>
            </a:r>
            <a:endParaRPr sz="1800">
              <a:latin typeface="Century Gothic"/>
              <a:cs typeface="Century Gothic"/>
            </a:endParaRPr>
          </a:p>
          <a:p>
            <a:pPr algn="just" marL="756920" marR="5080" indent="-287655">
              <a:lnSpc>
                <a:spcPts val="1939"/>
              </a:lnSpc>
              <a:spcBef>
                <a:spcPts val="102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8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requiere</a:t>
            </a:r>
            <a:r>
              <a:rPr dirty="0" sz="18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siempre</a:t>
            </a:r>
            <a:r>
              <a:rPr dirty="0" sz="18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consentimiento</a:t>
            </a:r>
            <a:r>
              <a:rPr dirty="0" sz="18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menor,</a:t>
            </a:r>
            <a:r>
              <a:rPr dirty="0" sz="18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8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padres</a:t>
            </a:r>
            <a:r>
              <a:rPr dirty="0" sz="18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8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caso,</a:t>
            </a:r>
            <a:r>
              <a:rPr dirty="0" sz="18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para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divulgar</a:t>
            </a:r>
            <a:r>
              <a:rPr dirty="0" sz="18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18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foto,</a:t>
            </a:r>
            <a:r>
              <a:rPr dirty="0" sz="18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aunque</a:t>
            </a:r>
            <a:r>
              <a:rPr dirty="0" sz="18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18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sea</a:t>
            </a:r>
            <a:r>
              <a:rPr dirty="0" sz="18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8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fines</a:t>
            </a:r>
            <a:r>
              <a:rPr dirty="0" sz="18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publicitarios</a:t>
            </a:r>
            <a:r>
              <a:rPr dirty="0" sz="18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18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STS</a:t>
            </a:r>
            <a:r>
              <a:rPr dirty="0" sz="18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30</a:t>
            </a:r>
            <a:r>
              <a:rPr dirty="0" sz="18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junio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4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2015:</a:t>
            </a:r>
            <a:r>
              <a:rPr dirty="0" sz="1800" spc="4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foto  del</a:t>
            </a:r>
            <a:r>
              <a:rPr dirty="0" sz="18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menor</a:t>
            </a:r>
            <a:r>
              <a:rPr dirty="0" sz="18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4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1800" spc="4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revista</a:t>
            </a:r>
            <a:r>
              <a:rPr dirty="0" sz="1800" spc="4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4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ocio</a:t>
            </a:r>
            <a:r>
              <a:rPr dirty="0" sz="1800" spc="48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infantil.</a:t>
            </a:r>
            <a:r>
              <a:rPr dirty="0" sz="1800" spc="4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Aunque</a:t>
            </a:r>
            <a:r>
              <a:rPr dirty="0" sz="1800" spc="4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  fin</a:t>
            </a:r>
            <a:r>
              <a:rPr dirty="0" sz="1800" spc="4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no 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es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comercial,</a:t>
            </a:r>
            <a:r>
              <a:rPr dirty="0" sz="18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sino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interés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público,</a:t>
            </a:r>
            <a:r>
              <a:rPr dirty="0" sz="18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cultural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social,</a:t>
            </a:r>
            <a:r>
              <a:rPr dirty="0" sz="18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requiere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consentimiento).</a:t>
            </a:r>
            <a:endParaRPr sz="1800">
              <a:latin typeface="Century Gothic"/>
              <a:cs typeface="Century Gothic"/>
            </a:endParaRPr>
          </a:p>
          <a:p>
            <a:pPr algn="just" marL="756920" marR="5080" indent="-287655">
              <a:lnSpc>
                <a:spcPts val="1939"/>
              </a:lnSpc>
              <a:spcBef>
                <a:spcPts val="101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3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cuanto</a:t>
            </a:r>
            <a:r>
              <a:rPr dirty="0" sz="18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3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800" spc="3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medios</a:t>
            </a:r>
            <a:r>
              <a:rPr dirty="0" sz="1800" spc="3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comunicación,</a:t>
            </a:r>
            <a:r>
              <a:rPr dirty="0" sz="1800" spc="3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rige</a:t>
            </a:r>
            <a:r>
              <a:rPr dirty="0" sz="1800" spc="3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3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regla</a:t>
            </a:r>
            <a:r>
              <a:rPr dirty="0" sz="1800" spc="3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3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3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través</a:t>
            </a:r>
            <a:r>
              <a:rPr dirty="0" sz="18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imagen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pueda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identificar</a:t>
            </a:r>
            <a:r>
              <a:rPr dirty="0" sz="1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menor.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ello,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aparece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pixelada.</a:t>
            </a:r>
            <a:endParaRPr sz="1800">
              <a:latin typeface="Century Gothic"/>
              <a:cs typeface="Century Gothic"/>
            </a:endParaRPr>
          </a:p>
          <a:p>
            <a:pPr algn="just" marL="756285" marR="5715" indent="-287020">
              <a:lnSpc>
                <a:spcPts val="1939"/>
              </a:lnSpc>
              <a:spcBef>
                <a:spcPts val="1005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1800" spc="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34/2002,</a:t>
            </a:r>
            <a:r>
              <a:rPr dirty="0" sz="1800" spc="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servicios</a:t>
            </a:r>
            <a:r>
              <a:rPr dirty="0" sz="18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sociedad</a:t>
            </a:r>
            <a:r>
              <a:rPr dirty="0" sz="1800" spc="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sz="18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comercio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electrónico, permite</a:t>
            </a:r>
            <a:r>
              <a:rPr dirty="0" sz="18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Administración</a:t>
            </a:r>
            <a:r>
              <a:rPr dirty="0" sz="18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interrumpir</a:t>
            </a:r>
            <a:r>
              <a:rPr dirty="0" sz="18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servicio</a:t>
            </a:r>
            <a:r>
              <a:rPr dirty="0" sz="18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retirar</a:t>
            </a:r>
            <a:r>
              <a:rPr dirty="0" sz="18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18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cualquier</a:t>
            </a:r>
            <a:r>
              <a:rPr dirty="0" sz="18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servicio</a:t>
            </a:r>
            <a:r>
              <a:rPr dirty="0" sz="18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atente</a:t>
            </a:r>
            <a:r>
              <a:rPr dirty="0" sz="18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pueda</a:t>
            </a:r>
            <a:r>
              <a:rPr dirty="0" sz="18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atentar</a:t>
            </a:r>
            <a:r>
              <a:rPr dirty="0" sz="18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contra</a:t>
            </a:r>
            <a:r>
              <a:rPr dirty="0" sz="18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18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protección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juventud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infancia.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5730" y="509315"/>
            <a:ext cx="7861300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CASOS</a:t>
            </a:r>
            <a:r>
              <a:rPr dirty="0" sz="2400" spc="-105"/>
              <a:t> </a:t>
            </a:r>
            <a:r>
              <a:rPr dirty="0" sz="2400"/>
              <a:t>PARTICULARES:</a:t>
            </a:r>
            <a:r>
              <a:rPr dirty="0" sz="2400" spc="-90"/>
              <a:t> </a:t>
            </a:r>
            <a:r>
              <a:rPr dirty="0" sz="2400"/>
              <a:t>PROTECCIÓN</a:t>
            </a:r>
            <a:r>
              <a:rPr dirty="0" sz="2400" spc="-90"/>
              <a:t> </a:t>
            </a:r>
            <a:r>
              <a:rPr dirty="0" sz="2400"/>
              <a:t>DATOS</a:t>
            </a:r>
            <a:r>
              <a:rPr dirty="0" sz="2400" spc="-100"/>
              <a:t> </a:t>
            </a:r>
            <a:r>
              <a:rPr dirty="0" sz="2400" spc="-25"/>
              <a:t>EN</a:t>
            </a:r>
            <a:endParaRPr sz="2400"/>
          </a:p>
          <a:p>
            <a:pPr algn="ctr" marL="12065" marR="5080">
              <a:lnSpc>
                <a:spcPct val="100000"/>
              </a:lnSpc>
              <a:tabLst>
                <a:tab pos="6226175" algn="l"/>
              </a:tabLst>
            </a:pPr>
            <a:r>
              <a:rPr dirty="0" sz="2400"/>
              <a:t>INTERNET.</a:t>
            </a:r>
            <a:r>
              <a:rPr dirty="0" sz="2400" spc="-45"/>
              <a:t> </a:t>
            </a:r>
            <a:r>
              <a:rPr dirty="0" sz="2400"/>
              <a:t>El</a:t>
            </a:r>
            <a:r>
              <a:rPr dirty="0" sz="2400" spc="-40"/>
              <a:t> </a:t>
            </a:r>
            <a:r>
              <a:rPr dirty="0" sz="2400"/>
              <a:t>derecho</a:t>
            </a:r>
            <a:r>
              <a:rPr dirty="0" sz="2400" spc="-50"/>
              <a:t> </a:t>
            </a:r>
            <a:r>
              <a:rPr dirty="0" sz="2400"/>
              <a:t>al</a:t>
            </a:r>
            <a:r>
              <a:rPr dirty="0" sz="2400" spc="-50"/>
              <a:t> </a:t>
            </a:r>
            <a:r>
              <a:rPr dirty="0" sz="2400"/>
              <a:t>olvido.</a:t>
            </a:r>
            <a:r>
              <a:rPr dirty="0" sz="2400" spc="-30"/>
              <a:t> </a:t>
            </a:r>
            <a:r>
              <a:rPr dirty="0" sz="2400" spc="-10"/>
              <a:t>Sentencia</a:t>
            </a:r>
            <a:r>
              <a:rPr dirty="0" sz="2400"/>
              <a:t>	Tribunal</a:t>
            </a:r>
            <a:r>
              <a:rPr dirty="0" sz="2400" spc="-10"/>
              <a:t> </a:t>
            </a:r>
            <a:r>
              <a:rPr dirty="0" sz="2400" spc="-25"/>
              <a:t>de </a:t>
            </a:r>
            <a:r>
              <a:rPr dirty="0" sz="2400"/>
              <a:t>Justicia</a:t>
            </a:r>
            <a:r>
              <a:rPr dirty="0" sz="2400" spc="-60"/>
              <a:t> </a:t>
            </a:r>
            <a:r>
              <a:rPr dirty="0" sz="2400"/>
              <a:t>UE,</a:t>
            </a:r>
            <a:r>
              <a:rPr dirty="0" sz="2400" spc="-50"/>
              <a:t> </a:t>
            </a:r>
            <a:r>
              <a:rPr dirty="0" sz="2400"/>
              <a:t>24</a:t>
            </a:r>
            <a:r>
              <a:rPr dirty="0" sz="2400" spc="-50"/>
              <a:t> </a:t>
            </a:r>
            <a:r>
              <a:rPr dirty="0" sz="2400"/>
              <a:t>de</a:t>
            </a:r>
            <a:r>
              <a:rPr dirty="0" sz="2400" spc="-50"/>
              <a:t> </a:t>
            </a:r>
            <a:r>
              <a:rPr dirty="0" sz="2400"/>
              <a:t>Septiembre</a:t>
            </a:r>
            <a:r>
              <a:rPr dirty="0" sz="2400" spc="-45"/>
              <a:t> </a:t>
            </a:r>
            <a:r>
              <a:rPr dirty="0" sz="2400"/>
              <a:t>de</a:t>
            </a:r>
            <a:r>
              <a:rPr dirty="0" sz="2400" spc="-60"/>
              <a:t> </a:t>
            </a:r>
            <a:r>
              <a:rPr dirty="0" sz="2400" spc="-10"/>
              <a:t>2019:</a:t>
            </a:r>
            <a:endParaRPr sz="2400"/>
          </a:p>
        </p:txBody>
      </p:sp>
      <p:sp>
        <p:nvSpPr>
          <p:cNvPr id="3" name="object 3" descr=""/>
          <p:cNvSpPr txBox="1"/>
          <p:nvPr/>
        </p:nvSpPr>
        <p:spPr>
          <a:xfrm>
            <a:off x="1602738" y="2178827"/>
            <a:ext cx="10335260" cy="342265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 b="1">
                <a:solidFill>
                  <a:srgbClr val="404040"/>
                </a:solidFill>
                <a:latin typeface="Century Gothic"/>
                <a:cs typeface="Century Gothic"/>
              </a:rPr>
              <a:t>SUPUESTO</a:t>
            </a:r>
            <a:r>
              <a:rPr dirty="0" sz="1800" spc="-1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b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10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1800" spc="-10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HECHO:</a:t>
            </a:r>
            <a:endParaRPr sz="1800">
              <a:latin typeface="Century Gothic"/>
              <a:cs typeface="Century Gothic"/>
            </a:endParaRPr>
          </a:p>
          <a:p>
            <a:pPr algn="just" marL="354965" marR="5080" indent="-342900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7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El</a:t>
            </a:r>
            <a:r>
              <a:rPr dirty="0" u="sng" sz="1800" spc="1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derecho</a:t>
            </a:r>
            <a:r>
              <a:rPr dirty="0" u="sng" sz="1800" spc="17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al</a:t>
            </a:r>
            <a:r>
              <a:rPr dirty="0" u="sng" sz="1800" spc="1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olvido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.</a:t>
            </a:r>
            <a:r>
              <a:rPr dirty="0" u="none" sz="18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u="none" sz="18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interesado</a:t>
            </a:r>
            <a:r>
              <a:rPr dirty="0" u="none" sz="18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tiene</a:t>
            </a:r>
            <a:r>
              <a:rPr dirty="0" u="none" sz="18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u="none" sz="18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18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solicitar</a:t>
            </a:r>
            <a:r>
              <a:rPr dirty="0" u="none" sz="18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u="none" sz="18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u="none" sz="18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suprima</a:t>
            </a:r>
            <a:r>
              <a:rPr dirty="0" u="none" sz="18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10">
                <a:solidFill>
                  <a:srgbClr val="404040"/>
                </a:solidFill>
                <a:latin typeface="Century Gothic"/>
                <a:cs typeface="Century Gothic"/>
              </a:rPr>
              <a:t>información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u="none" sz="1800" spc="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sus</a:t>
            </a:r>
            <a:r>
              <a:rPr dirty="0" u="none" sz="18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datos</a:t>
            </a:r>
            <a:r>
              <a:rPr dirty="0" u="sng" sz="1800" spc="1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personales</a:t>
            </a:r>
            <a:r>
              <a:rPr dirty="0" u="sng" sz="1800" spc="1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1800" spc="9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una</a:t>
            </a:r>
            <a:r>
              <a:rPr dirty="0" u="sng" sz="1800" spc="9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lista</a:t>
            </a:r>
            <a:r>
              <a:rPr dirty="0" u="sng" sz="1800" spc="1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1800" spc="9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resultados</a:t>
            </a:r>
            <a:r>
              <a:rPr dirty="0" u="sng" sz="1800" spc="9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obtenida</a:t>
            </a:r>
            <a:r>
              <a:rPr dirty="0" u="none" sz="18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tras</a:t>
            </a:r>
            <a:r>
              <a:rPr dirty="0" u="none" sz="1800" spc="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1800" spc="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1800" spc="-10">
                <a:solidFill>
                  <a:srgbClr val="404040"/>
                </a:solidFill>
                <a:latin typeface="Century Gothic"/>
                <a:cs typeface="Century Gothic"/>
              </a:rPr>
              <a:t>búsqueda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efectuada</a:t>
            </a:r>
            <a:r>
              <a:rPr dirty="0" u="none" sz="1800" spc="4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1800" spc="4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partir</a:t>
            </a:r>
            <a:r>
              <a:rPr dirty="0" u="none" sz="1800" spc="4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1800" spc="4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u="none" sz="1800" spc="4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nombre.</a:t>
            </a:r>
            <a:r>
              <a:rPr dirty="0" u="none" sz="18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Los</a:t>
            </a:r>
            <a:r>
              <a:rPr dirty="0" u="sng" sz="1800" spc="4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enlaces</a:t>
            </a:r>
            <a:r>
              <a:rPr dirty="0" u="sng" sz="1800" spc="409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dirigían</a:t>
            </a:r>
            <a:r>
              <a:rPr dirty="0" u="sng" sz="1800" spc="409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</a:t>
            </a:r>
            <a:r>
              <a:rPr dirty="0" u="sng" sz="1800" spc="409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una</a:t>
            </a:r>
            <a:r>
              <a:rPr dirty="0" u="sng" sz="1800" spc="409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serie</a:t>
            </a:r>
            <a:r>
              <a:rPr dirty="0" u="sng" sz="1800" spc="409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1800" spc="40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páginas</a:t>
            </a:r>
            <a:r>
              <a:rPr dirty="0" u="sng" sz="1800" spc="4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 spc="-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web.</a:t>
            </a:r>
            <a:r>
              <a:rPr dirty="0" u="none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Pretende</a:t>
            </a:r>
            <a:r>
              <a:rPr dirty="0" u="none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u="none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u="none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suprima</a:t>
            </a:r>
            <a:r>
              <a:rPr dirty="0" u="none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todas</a:t>
            </a:r>
            <a:r>
              <a:rPr dirty="0" u="none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las</a:t>
            </a:r>
            <a:r>
              <a:rPr dirty="0" u="sng" sz="18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extensiones</a:t>
            </a:r>
            <a:r>
              <a:rPr dirty="0" u="sng" sz="1800" spc="-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18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nombre</a:t>
            </a:r>
            <a:r>
              <a:rPr dirty="0" u="sng" sz="18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18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domi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nio</a:t>
            </a:r>
            <a:r>
              <a:rPr dirty="0" u="none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u="none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motor</a:t>
            </a:r>
            <a:r>
              <a:rPr dirty="0" u="none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u="none" sz="1800" spc="-10">
                <a:solidFill>
                  <a:srgbClr val="404040"/>
                </a:solidFill>
                <a:latin typeface="Century Gothic"/>
                <a:cs typeface="Century Gothic"/>
              </a:rPr>
              <a:t>búsqueda.</a:t>
            </a:r>
            <a:endParaRPr sz="1800">
              <a:latin typeface="Century Gothic"/>
              <a:cs typeface="Century Gothic"/>
            </a:endParaRPr>
          </a:p>
          <a:p>
            <a:pPr algn="just" marL="354965" marR="5080" indent="-342900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65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Google</a:t>
            </a:r>
            <a:r>
              <a:rPr dirty="0" sz="18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8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niega</a:t>
            </a:r>
            <a:r>
              <a:rPr dirty="0" sz="18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propone</a:t>
            </a:r>
            <a:r>
              <a:rPr dirty="0" sz="18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hacer</a:t>
            </a:r>
            <a:r>
              <a:rPr dirty="0" sz="18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un</a:t>
            </a:r>
            <a:r>
              <a:rPr dirty="0" u="sng" sz="1800" spc="15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bloqueo</a:t>
            </a:r>
            <a:r>
              <a:rPr dirty="0" u="sng" sz="1800" spc="16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geográfico:</a:t>
            </a:r>
            <a:r>
              <a:rPr dirty="0" u="sng" sz="1800" spc="14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eliminar</a:t>
            </a:r>
            <a:r>
              <a:rPr dirty="0" u="none" sz="18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u="none" sz="18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posibilidades</a:t>
            </a:r>
            <a:r>
              <a:rPr dirty="0" u="none" sz="18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acceder</a:t>
            </a:r>
            <a:r>
              <a:rPr dirty="0" u="none" sz="1800" spc="4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desde</a:t>
            </a:r>
            <a:r>
              <a:rPr dirty="0" u="none" sz="1800" spc="4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u="none" sz="1800" spc="4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dirección</a:t>
            </a:r>
            <a:r>
              <a:rPr dirty="0" u="none" sz="1800" spc="4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IP  (Internet</a:t>
            </a:r>
            <a:r>
              <a:rPr dirty="0" u="none" sz="1800" spc="4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Protocol)</a:t>
            </a:r>
            <a:r>
              <a:rPr dirty="0" u="none" sz="1800" spc="4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supuestamente</a:t>
            </a:r>
            <a:r>
              <a:rPr dirty="0" u="none" sz="1800" spc="4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localizada</a:t>
            </a:r>
            <a:r>
              <a:rPr dirty="0" u="none" sz="1800" spc="4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1800" spc="4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25">
                <a:solidFill>
                  <a:srgbClr val="404040"/>
                </a:solidFill>
                <a:latin typeface="Century Gothic"/>
                <a:cs typeface="Century Gothic"/>
              </a:rPr>
              <a:t>el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Estado</a:t>
            </a:r>
            <a:r>
              <a:rPr dirty="0" u="none" sz="18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18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residencia</a:t>
            </a:r>
            <a:r>
              <a:rPr dirty="0" u="none" sz="18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u="none" sz="18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interesado</a:t>
            </a:r>
            <a:r>
              <a:rPr dirty="0" u="none" sz="18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18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u="none" sz="18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resultados</a:t>
            </a:r>
            <a:r>
              <a:rPr dirty="0" u="none" sz="18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controvertidos</a:t>
            </a:r>
            <a:r>
              <a:rPr dirty="0" u="none" sz="18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obtenidos</a:t>
            </a:r>
            <a:r>
              <a:rPr dirty="0" u="none" sz="18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18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raíz</a:t>
            </a:r>
            <a:r>
              <a:rPr dirty="0" u="none" sz="18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u="none" sz="18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búsqueda</a:t>
            </a:r>
            <a:r>
              <a:rPr dirty="0" u="none" sz="18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efectuada</a:t>
            </a:r>
            <a:r>
              <a:rPr dirty="0" u="none" sz="18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18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partir</a:t>
            </a:r>
            <a:r>
              <a:rPr dirty="0" u="none" sz="18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18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u="none" sz="18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nombre,</a:t>
            </a:r>
            <a:r>
              <a:rPr dirty="0" u="none" sz="18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independientemente</a:t>
            </a:r>
            <a:r>
              <a:rPr dirty="0" u="none" sz="18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18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18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10">
                <a:solidFill>
                  <a:srgbClr val="404040"/>
                </a:solidFill>
                <a:latin typeface="Century Gothic"/>
                <a:cs typeface="Century Gothic"/>
              </a:rPr>
              <a:t>extensión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u="none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motor</a:t>
            </a:r>
            <a:r>
              <a:rPr dirty="0" u="none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búsqueda</a:t>
            </a:r>
            <a:r>
              <a:rPr dirty="0" u="none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solicitada</a:t>
            </a:r>
            <a:r>
              <a:rPr dirty="0" u="none" sz="1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u="none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u="none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10">
                <a:solidFill>
                  <a:srgbClr val="404040"/>
                </a:solidFill>
                <a:latin typeface="Century Gothic"/>
                <a:cs typeface="Century Gothic"/>
              </a:rPr>
              <a:t>internauta.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5730" y="509315"/>
            <a:ext cx="7861300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CASOS</a:t>
            </a:r>
            <a:r>
              <a:rPr dirty="0" sz="2400" spc="-105"/>
              <a:t> </a:t>
            </a:r>
            <a:r>
              <a:rPr dirty="0" sz="2400"/>
              <a:t>PARTICULARES:</a:t>
            </a:r>
            <a:r>
              <a:rPr dirty="0" sz="2400" spc="-90"/>
              <a:t> </a:t>
            </a:r>
            <a:r>
              <a:rPr dirty="0" sz="2400"/>
              <a:t>PROTECCIÓN</a:t>
            </a:r>
            <a:r>
              <a:rPr dirty="0" sz="2400" spc="-90"/>
              <a:t> </a:t>
            </a:r>
            <a:r>
              <a:rPr dirty="0" sz="2400"/>
              <a:t>DATOS</a:t>
            </a:r>
            <a:r>
              <a:rPr dirty="0" sz="2400" spc="-100"/>
              <a:t> </a:t>
            </a:r>
            <a:r>
              <a:rPr dirty="0" sz="2400" spc="-25"/>
              <a:t>EN</a:t>
            </a:r>
            <a:endParaRPr sz="2400"/>
          </a:p>
          <a:p>
            <a:pPr algn="ctr" marL="12065" marR="5080">
              <a:lnSpc>
                <a:spcPct val="100000"/>
              </a:lnSpc>
              <a:tabLst>
                <a:tab pos="6226175" algn="l"/>
              </a:tabLst>
            </a:pPr>
            <a:r>
              <a:rPr dirty="0" sz="2400"/>
              <a:t>INTERNET.</a:t>
            </a:r>
            <a:r>
              <a:rPr dirty="0" sz="2400" spc="-45"/>
              <a:t> </a:t>
            </a:r>
            <a:r>
              <a:rPr dirty="0" sz="2400"/>
              <a:t>El</a:t>
            </a:r>
            <a:r>
              <a:rPr dirty="0" sz="2400" spc="-40"/>
              <a:t> </a:t>
            </a:r>
            <a:r>
              <a:rPr dirty="0" sz="2400"/>
              <a:t>derecho</a:t>
            </a:r>
            <a:r>
              <a:rPr dirty="0" sz="2400" spc="-50"/>
              <a:t> </a:t>
            </a:r>
            <a:r>
              <a:rPr dirty="0" sz="2400"/>
              <a:t>al</a:t>
            </a:r>
            <a:r>
              <a:rPr dirty="0" sz="2400" spc="-50"/>
              <a:t> </a:t>
            </a:r>
            <a:r>
              <a:rPr dirty="0" sz="2400"/>
              <a:t>olvido.</a:t>
            </a:r>
            <a:r>
              <a:rPr dirty="0" sz="2400" spc="-30"/>
              <a:t> </a:t>
            </a:r>
            <a:r>
              <a:rPr dirty="0" sz="2400" spc="-10"/>
              <a:t>Sentencia</a:t>
            </a:r>
            <a:r>
              <a:rPr dirty="0" sz="2400"/>
              <a:t>	Tribunal</a:t>
            </a:r>
            <a:r>
              <a:rPr dirty="0" sz="2400" spc="-10"/>
              <a:t> </a:t>
            </a:r>
            <a:r>
              <a:rPr dirty="0" sz="2400" spc="-25"/>
              <a:t>de </a:t>
            </a:r>
            <a:r>
              <a:rPr dirty="0" sz="2400"/>
              <a:t>Justicia</a:t>
            </a:r>
            <a:r>
              <a:rPr dirty="0" sz="2400" spc="-60"/>
              <a:t> </a:t>
            </a:r>
            <a:r>
              <a:rPr dirty="0" sz="2400"/>
              <a:t>UE,</a:t>
            </a:r>
            <a:r>
              <a:rPr dirty="0" sz="2400" spc="-50"/>
              <a:t> </a:t>
            </a:r>
            <a:r>
              <a:rPr dirty="0" sz="2400"/>
              <a:t>24</a:t>
            </a:r>
            <a:r>
              <a:rPr dirty="0" sz="2400" spc="-50"/>
              <a:t> </a:t>
            </a:r>
            <a:r>
              <a:rPr dirty="0" sz="2400"/>
              <a:t>de</a:t>
            </a:r>
            <a:r>
              <a:rPr dirty="0" sz="2400" spc="-50"/>
              <a:t> </a:t>
            </a:r>
            <a:r>
              <a:rPr dirty="0" sz="2400"/>
              <a:t>Septiembre</a:t>
            </a:r>
            <a:r>
              <a:rPr dirty="0" sz="2400" spc="-45"/>
              <a:t> </a:t>
            </a:r>
            <a:r>
              <a:rPr dirty="0" sz="2400"/>
              <a:t>de</a:t>
            </a:r>
            <a:r>
              <a:rPr dirty="0" sz="2400" spc="-60"/>
              <a:t> </a:t>
            </a:r>
            <a:r>
              <a:rPr dirty="0" sz="2400" spc="-10"/>
              <a:t>2019:</a:t>
            </a:r>
            <a:endParaRPr sz="2400"/>
          </a:p>
        </p:txBody>
      </p:sp>
      <p:sp>
        <p:nvSpPr>
          <p:cNvPr id="3" name="object 3" descr=""/>
          <p:cNvSpPr txBox="1"/>
          <p:nvPr/>
        </p:nvSpPr>
        <p:spPr>
          <a:xfrm>
            <a:off x="1602739" y="1746779"/>
            <a:ext cx="8989695" cy="477456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 b="1">
                <a:solidFill>
                  <a:srgbClr val="404040"/>
                </a:solidFill>
                <a:latin typeface="Century Gothic"/>
                <a:cs typeface="Century Gothic"/>
              </a:rPr>
              <a:t>RESOLUCIÓ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:</a:t>
            </a:r>
            <a:endParaRPr sz="1800">
              <a:latin typeface="Century Gothic"/>
              <a:cs typeface="Century Gothic"/>
            </a:endParaRPr>
          </a:p>
          <a:p>
            <a:pPr algn="just" marL="354965" marR="5080" indent="-342900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75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1.</a:t>
            </a:r>
            <a:r>
              <a:rPr dirty="0" sz="18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Aunque</a:t>
            </a:r>
            <a:r>
              <a:rPr dirty="0" sz="18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8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resultados</a:t>
            </a:r>
            <a:r>
              <a:rPr dirty="0" sz="18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pueden</a:t>
            </a:r>
            <a:r>
              <a:rPr dirty="0" sz="18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variar</a:t>
            </a:r>
            <a:r>
              <a:rPr dirty="0" sz="18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función</a:t>
            </a:r>
            <a:r>
              <a:rPr dirty="0" sz="18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nombre</a:t>
            </a:r>
            <a:r>
              <a:rPr dirty="0" sz="18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dominio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desde</a:t>
            </a:r>
            <a:r>
              <a:rPr dirty="0" sz="18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8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efectúe</a:t>
            </a:r>
            <a:r>
              <a:rPr dirty="0" sz="18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búsqueda</a:t>
            </a:r>
            <a:r>
              <a:rPr dirty="0" sz="18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motor,</a:t>
            </a:r>
            <a:r>
              <a:rPr dirty="0" sz="18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consta</a:t>
            </a:r>
            <a:r>
              <a:rPr dirty="0" sz="18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los</a:t>
            </a:r>
            <a:r>
              <a:rPr dirty="0" u="sng" sz="1800" spc="2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enlaces</a:t>
            </a:r>
            <a:r>
              <a:rPr dirty="0" u="none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que</a:t>
            </a:r>
            <a:r>
              <a:rPr dirty="0" u="sng" sz="1800" spc="24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se</a:t>
            </a:r>
            <a:r>
              <a:rPr dirty="0" u="sng" sz="1800" spc="24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obtienen</a:t>
            </a:r>
            <a:r>
              <a:rPr dirty="0" u="sng" sz="1800" spc="24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como</a:t>
            </a:r>
            <a:r>
              <a:rPr dirty="0" u="sng" sz="1800" spc="24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respuesta</a:t>
            </a:r>
            <a:r>
              <a:rPr dirty="0" u="sng" sz="1800" spc="24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</a:t>
            </a:r>
            <a:r>
              <a:rPr dirty="0" u="sng" sz="1800" spc="24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una</a:t>
            </a:r>
            <a:r>
              <a:rPr dirty="0" u="sng" sz="1800" spc="25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búsqueda</a:t>
            </a:r>
            <a:r>
              <a:rPr dirty="0" u="sng" sz="1800" spc="254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proceden</a:t>
            </a:r>
            <a:r>
              <a:rPr dirty="0" u="sng" sz="1800" spc="24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1800" spc="26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bases</a:t>
            </a:r>
            <a:r>
              <a:rPr dirty="0" u="sng" sz="1800" spc="24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none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datos</a:t>
            </a:r>
            <a:r>
              <a:rPr dirty="0" u="sng" sz="1800" spc="-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y</a:t>
            </a:r>
            <a:r>
              <a:rPr dirty="0" u="sng" sz="1800" spc="-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1800" spc="-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un</a:t>
            </a:r>
            <a:r>
              <a:rPr dirty="0" u="sng" sz="18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trabajo</a:t>
            </a:r>
            <a:r>
              <a:rPr dirty="0" u="sng" sz="1800" spc="-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1800" spc="-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indexación</a:t>
            </a:r>
            <a:r>
              <a:rPr dirty="0" u="sng" sz="1800" spc="-4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comunes.</a:t>
            </a:r>
            <a:endParaRPr sz="1800">
              <a:latin typeface="Century Gothic"/>
              <a:cs typeface="Century Gothic"/>
            </a:endParaRPr>
          </a:p>
          <a:p>
            <a:pPr algn="just" marL="355600" marR="7620" indent="-343535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8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2.</a:t>
            </a:r>
            <a:r>
              <a:rPr dirty="0" sz="18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Existen</a:t>
            </a:r>
            <a:r>
              <a:rPr dirty="0" sz="18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pasarelas</a:t>
            </a:r>
            <a:r>
              <a:rPr dirty="0" u="sng" sz="1800" spc="6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entre</a:t>
            </a:r>
            <a:r>
              <a:rPr dirty="0" u="sng" sz="1800" spc="7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distintos</a:t>
            </a:r>
            <a:r>
              <a:rPr dirty="0" u="sng" sz="1800" spc="7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nombres</a:t>
            </a:r>
            <a:r>
              <a:rPr dirty="0" u="sng" sz="1800" spc="6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1800" spc="6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dominio</a:t>
            </a:r>
            <a:r>
              <a:rPr dirty="0" u="sng" sz="1800" spc="6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y</a:t>
            </a:r>
            <a:r>
              <a:rPr dirty="0" u="sng" sz="1800" spc="6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presencia</a:t>
            </a:r>
            <a:r>
              <a:rPr dirty="0" u="sng" sz="1800" spc="6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18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none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identificadores</a:t>
            </a:r>
            <a:r>
              <a:rPr dirty="0" u="sng" sz="1800" spc="15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1800" spc="15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sesión</a:t>
            </a:r>
            <a:r>
              <a:rPr dirty="0" u="sng" sz="1800" spc="16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(cookies)</a:t>
            </a:r>
            <a:r>
              <a:rPr dirty="0" u="none" sz="1800" spc="1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1800" spc="1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otras</a:t>
            </a:r>
            <a:r>
              <a:rPr dirty="0" u="none" sz="1800" spc="1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extensiones</a:t>
            </a:r>
            <a:r>
              <a:rPr dirty="0" u="none" sz="1800" spc="1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u="none" sz="1800" spc="1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motor</a:t>
            </a:r>
            <a:r>
              <a:rPr dirty="0" u="none" sz="1800" spc="1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18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búsqueda</a:t>
            </a:r>
            <a:r>
              <a:rPr dirty="0" u="none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distintas</a:t>
            </a:r>
            <a:r>
              <a:rPr dirty="0" u="none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aquella</a:t>
            </a:r>
            <a:r>
              <a:rPr dirty="0" u="none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u="none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u="none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colocaron</a:t>
            </a:r>
            <a:r>
              <a:rPr dirty="0" u="none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10">
                <a:solidFill>
                  <a:srgbClr val="404040"/>
                </a:solidFill>
                <a:latin typeface="Century Gothic"/>
                <a:cs typeface="Century Gothic"/>
              </a:rPr>
              <a:t>inicialmente.</a:t>
            </a:r>
            <a:endParaRPr sz="1800">
              <a:latin typeface="Century Gothic"/>
              <a:cs typeface="Century Gothic"/>
            </a:endParaRPr>
          </a:p>
          <a:p>
            <a:pPr algn="just" marL="355600" marR="8890" indent="-343535">
              <a:lnSpc>
                <a:spcPct val="100000"/>
              </a:lnSpc>
              <a:spcBef>
                <a:spcPts val="101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7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3.</a:t>
            </a:r>
            <a:r>
              <a:rPr dirty="0" sz="18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18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conseguir</a:t>
            </a:r>
            <a:r>
              <a:rPr dirty="0" sz="18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retirada</a:t>
            </a:r>
            <a:r>
              <a:rPr dirty="0" sz="18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lista</a:t>
            </a:r>
            <a:r>
              <a:rPr dirty="0" sz="18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resultados</a:t>
            </a:r>
            <a:r>
              <a:rPr dirty="0" sz="18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debería</a:t>
            </a:r>
            <a:r>
              <a:rPr dirty="0" sz="18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aplicarse</a:t>
            </a:r>
            <a:r>
              <a:rPr dirty="0" sz="18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sobre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</a:t>
            </a:r>
            <a:r>
              <a:rPr dirty="0" u="sng" sz="1800" spc="-5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totalidad</a:t>
            </a:r>
            <a:r>
              <a:rPr dirty="0" u="sng" sz="1800" spc="-3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18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los</a:t>
            </a:r>
            <a:r>
              <a:rPr dirty="0" u="sng" sz="1800" spc="-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nombres</a:t>
            </a:r>
            <a:r>
              <a:rPr dirty="0" u="sng" sz="1800" spc="-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18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dominio</a:t>
            </a:r>
            <a:r>
              <a:rPr dirty="0" u="sng" sz="1800" spc="-7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18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su</a:t>
            </a:r>
            <a:r>
              <a:rPr dirty="0" u="sng" sz="1800" spc="-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motor</a:t>
            </a:r>
            <a:r>
              <a:rPr dirty="0" u="sng" sz="18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por</a:t>
            </a:r>
            <a:r>
              <a:rPr dirty="0" u="sng" sz="1800" spc="-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parte</a:t>
            </a:r>
            <a:r>
              <a:rPr dirty="0" u="sng" sz="1800" spc="-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1800" spc="-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su</a:t>
            </a:r>
            <a:r>
              <a:rPr dirty="0" u="sng" sz="18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gesto</a:t>
            </a:r>
            <a:r>
              <a:rPr dirty="0" u="none" sz="1800" spc="-10">
                <a:solidFill>
                  <a:srgbClr val="404040"/>
                </a:solidFill>
                <a:latin typeface="Century Gothic"/>
                <a:cs typeface="Century Gothic"/>
              </a:rPr>
              <a:t>r.</a:t>
            </a:r>
            <a:endParaRPr sz="1800">
              <a:latin typeface="Century Gothic"/>
              <a:cs typeface="Century Gothic"/>
            </a:endParaRPr>
          </a:p>
          <a:p>
            <a:pPr algn="just" marL="354965" marR="6985" indent="-342900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75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4.</a:t>
            </a:r>
            <a:r>
              <a:rPr dirty="0" sz="18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parte</a:t>
            </a:r>
            <a:r>
              <a:rPr dirty="0" sz="18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afectada</a:t>
            </a:r>
            <a:r>
              <a:rPr dirty="0" sz="18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tiene</a:t>
            </a:r>
            <a:r>
              <a:rPr dirty="0" sz="18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derecho</a:t>
            </a:r>
            <a:r>
              <a:rPr dirty="0" u="sng" sz="1800" spc="29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</a:t>
            </a:r>
            <a:r>
              <a:rPr dirty="0" u="sng" sz="1800" spc="30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solicitar</a:t>
            </a:r>
            <a:r>
              <a:rPr dirty="0" u="sng" sz="1800" spc="28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su</a:t>
            </a:r>
            <a:r>
              <a:rPr dirty="0" u="sng" sz="1800" spc="29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retirada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.</a:t>
            </a:r>
            <a:r>
              <a:rPr dirty="0" u="none" sz="18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Prima</a:t>
            </a:r>
            <a:r>
              <a:rPr dirty="0" u="none" sz="18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u="none" sz="18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10">
                <a:solidFill>
                  <a:srgbClr val="404040"/>
                </a:solidFill>
                <a:latin typeface="Century Gothic"/>
                <a:cs typeface="Century Gothic"/>
              </a:rPr>
              <a:t>interés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u="none" sz="1800" spc="3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u="none" sz="1800" spc="3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interés</a:t>
            </a:r>
            <a:r>
              <a:rPr dirty="0" u="none" sz="1800" spc="3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económico</a:t>
            </a:r>
            <a:r>
              <a:rPr dirty="0" u="none" sz="1800" spc="3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u="none" sz="1800" spc="3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gestor</a:t>
            </a:r>
            <a:r>
              <a:rPr dirty="0" u="none" sz="1800" spc="3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u="none" sz="1800" spc="3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motor</a:t>
            </a:r>
            <a:r>
              <a:rPr dirty="0" u="none" sz="1800" spc="3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1800" spc="3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búsqueda</a:t>
            </a:r>
            <a:r>
              <a:rPr dirty="0" u="none" sz="1800" spc="3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u="none" sz="1800" spc="3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u="none" sz="1800" spc="3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25">
                <a:solidFill>
                  <a:srgbClr val="404040"/>
                </a:solidFill>
                <a:latin typeface="Century Gothic"/>
                <a:cs typeface="Century Gothic"/>
              </a:rPr>
              <a:t>el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interés</a:t>
            </a:r>
            <a:r>
              <a:rPr dirty="0" u="none" sz="18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18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u="none" sz="18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internautas</a:t>
            </a:r>
            <a:r>
              <a:rPr dirty="0" u="none" sz="18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18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obtener</a:t>
            </a:r>
            <a:r>
              <a:rPr dirty="0" u="none" sz="18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información.</a:t>
            </a:r>
            <a:r>
              <a:rPr dirty="0" u="none" sz="18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b="1">
                <a:solidFill>
                  <a:srgbClr val="404040"/>
                </a:solidFill>
                <a:latin typeface="Century Gothic"/>
                <a:cs typeface="Century Gothic"/>
              </a:rPr>
              <a:t>EXCEPCIÓN:</a:t>
            </a:r>
            <a:r>
              <a:rPr dirty="0" u="none" sz="1800" spc="6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1800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interés</a:t>
            </a:r>
            <a:r>
              <a:rPr dirty="0" u="sng" sz="1800" spc="65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público</a:t>
            </a:r>
            <a:r>
              <a:rPr dirty="0" u="none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con</a:t>
            </a:r>
            <a:r>
              <a:rPr dirty="0" u="sng" sz="1800" spc="1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respecto</a:t>
            </a:r>
            <a:r>
              <a:rPr dirty="0" u="none" sz="1800" spc="1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1800" spc="1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1800" spc="1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u="none" sz="1800" spc="1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(como</a:t>
            </a:r>
            <a:r>
              <a:rPr dirty="0" u="none" sz="1800" spc="1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u="none" sz="1800" spc="1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papel</a:t>
            </a:r>
            <a:r>
              <a:rPr dirty="0" u="none" sz="1800" spc="1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desempeñado</a:t>
            </a:r>
            <a:r>
              <a:rPr dirty="0" u="none" sz="1800" spc="1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u="none" sz="1800" spc="1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1800" spc="-25">
                <a:solidFill>
                  <a:srgbClr val="404040"/>
                </a:solidFill>
                <a:latin typeface="Century Gothic"/>
                <a:cs typeface="Century Gothic"/>
              </a:rPr>
              <a:t>el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interesado</a:t>
            </a:r>
            <a:r>
              <a:rPr dirty="0" u="none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vida</a:t>
            </a:r>
            <a:r>
              <a:rPr dirty="0" u="none" sz="18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10">
                <a:solidFill>
                  <a:srgbClr val="404040"/>
                </a:solidFill>
                <a:latin typeface="Century Gothic"/>
                <a:cs typeface="Century Gothic"/>
              </a:rPr>
              <a:t>pública.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39" y="70025"/>
            <a:ext cx="644842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="0">
                <a:latin typeface="Century Gothic"/>
                <a:cs typeface="Century Gothic"/>
              </a:rPr>
              <a:t>La</a:t>
            </a:r>
            <a:r>
              <a:rPr dirty="0" spc="-70" b="0">
                <a:latin typeface="Century Gothic"/>
                <a:cs typeface="Century Gothic"/>
              </a:rPr>
              <a:t> </a:t>
            </a:r>
            <a:r>
              <a:rPr dirty="0" b="0">
                <a:latin typeface="Century Gothic"/>
                <a:cs typeface="Century Gothic"/>
              </a:rPr>
              <a:t>función</a:t>
            </a:r>
            <a:r>
              <a:rPr dirty="0" spc="-55" b="0">
                <a:latin typeface="Century Gothic"/>
                <a:cs typeface="Century Gothic"/>
              </a:rPr>
              <a:t> </a:t>
            </a:r>
            <a:r>
              <a:rPr dirty="0" b="0">
                <a:latin typeface="Century Gothic"/>
                <a:cs typeface="Century Gothic"/>
              </a:rPr>
              <a:t>de</a:t>
            </a:r>
            <a:r>
              <a:rPr dirty="0" spc="-60" b="0">
                <a:latin typeface="Century Gothic"/>
                <a:cs typeface="Century Gothic"/>
              </a:rPr>
              <a:t> </a:t>
            </a:r>
            <a:r>
              <a:rPr dirty="0" b="0">
                <a:latin typeface="Century Gothic"/>
                <a:cs typeface="Century Gothic"/>
              </a:rPr>
              <a:t>los</a:t>
            </a:r>
            <a:r>
              <a:rPr dirty="0" spc="-60" b="0">
                <a:latin typeface="Century Gothic"/>
                <a:cs typeface="Century Gothic"/>
              </a:rPr>
              <a:t> </a:t>
            </a:r>
            <a:r>
              <a:rPr dirty="0" b="0">
                <a:latin typeface="Century Gothic"/>
                <a:cs typeface="Century Gothic"/>
              </a:rPr>
              <a:t>sistemas</a:t>
            </a:r>
            <a:r>
              <a:rPr dirty="0" spc="-40" b="0">
                <a:latin typeface="Century Gothic"/>
                <a:cs typeface="Century Gothic"/>
              </a:rPr>
              <a:t> </a:t>
            </a:r>
            <a:r>
              <a:rPr dirty="0" spc="-10" b="0">
                <a:latin typeface="Century Gothic"/>
                <a:cs typeface="Century Gothic"/>
              </a:rPr>
              <a:t>normativos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620461" y="952558"/>
            <a:ext cx="10201910" cy="518160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495"/>
              </a:spcBef>
            </a:pPr>
            <a:r>
              <a:rPr dirty="0" sz="25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500" spc="-1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Conflictos</a:t>
            </a:r>
            <a:r>
              <a:rPr dirty="0" sz="25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ética</a:t>
            </a:r>
            <a:r>
              <a:rPr dirty="0" sz="25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5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 spc="-10">
                <a:solidFill>
                  <a:srgbClr val="404040"/>
                </a:solidFill>
                <a:latin typeface="Century Gothic"/>
                <a:cs typeface="Century Gothic"/>
              </a:rPr>
              <a:t>moral</a:t>
            </a:r>
            <a:endParaRPr sz="2500">
              <a:latin typeface="Century Gothic"/>
              <a:cs typeface="Century Gothic"/>
            </a:endParaRPr>
          </a:p>
          <a:p>
            <a:pPr algn="just" marL="755650" marR="5080" indent="-286385">
              <a:lnSpc>
                <a:spcPts val="2400"/>
              </a:lnSpc>
              <a:spcBef>
                <a:spcPts val="975"/>
              </a:spcBef>
            </a:pPr>
            <a:r>
              <a:rPr dirty="0" sz="25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25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resuelve</a:t>
            </a:r>
            <a:r>
              <a:rPr dirty="0" sz="25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5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5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porque</a:t>
            </a:r>
            <a:r>
              <a:rPr dirty="0" sz="25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es</a:t>
            </a:r>
            <a:r>
              <a:rPr dirty="0" sz="25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vinculante.</a:t>
            </a:r>
            <a:r>
              <a:rPr dirty="0" sz="25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Tiene</a:t>
            </a:r>
            <a:r>
              <a:rPr dirty="0" sz="25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 spc="-10">
                <a:solidFill>
                  <a:srgbClr val="404040"/>
                </a:solidFill>
                <a:latin typeface="Century Gothic"/>
                <a:cs typeface="Century Gothic"/>
              </a:rPr>
              <a:t>carácter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imperativo</a:t>
            </a:r>
            <a:r>
              <a:rPr dirty="0" sz="25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5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ej.</a:t>
            </a:r>
            <a:r>
              <a:rPr dirty="0" sz="25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5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técnicas</a:t>
            </a:r>
            <a:r>
              <a:rPr dirty="0" sz="25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5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reproducción</a:t>
            </a:r>
            <a:r>
              <a:rPr dirty="0" sz="25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asistidas,</a:t>
            </a:r>
            <a:r>
              <a:rPr dirty="0" sz="25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maternidad</a:t>
            </a:r>
            <a:r>
              <a:rPr dirty="0" sz="2500" spc="-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subrogada,</a:t>
            </a:r>
            <a:r>
              <a:rPr dirty="0" sz="2500" spc="-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500" spc="-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matrimonios</a:t>
            </a:r>
            <a:r>
              <a:rPr dirty="0" sz="2500" spc="-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homosexuales,</a:t>
            </a:r>
            <a:r>
              <a:rPr dirty="0" sz="2500" spc="-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 spc="-10">
                <a:solidFill>
                  <a:srgbClr val="404040"/>
                </a:solidFill>
                <a:latin typeface="Century Gothic"/>
                <a:cs typeface="Century Gothic"/>
              </a:rPr>
              <a:t>etc).</a:t>
            </a:r>
            <a:endParaRPr sz="2500">
              <a:latin typeface="Century Gothic"/>
              <a:cs typeface="Century Gothic"/>
            </a:endParaRPr>
          </a:p>
          <a:p>
            <a:pPr algn="just" marL="756285" marR="6350" indent="-287020">
              <a:lnSpc>
                <a:spcPts val="2400"/>
              </a:lnSpc>
              <a:spcBef>
                <a:spcPts val="994"/>
              </a:spcBef>
            </a:pPr>
            <a:r>
              <a:rPr dirty="0" sz="25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500" spc="48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ética</a:t>
            </a:r>
            <a:r>
              <a:rPr dirty="0" sz="2500" spc="5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busca</a:t>
            </a:r>
            <a:r>
              <a:rPr dirty="0" sz="2500" spc="48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hacer</a:t>
            </a:r>
            <a:r>
              <a:rPr dirty="0" sz="2500" spc="4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predominar</a:t>
            </a:r>
            <a:r>
              <a:rPr dirty="0" sz="2500" spc="4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aspectos</a:t>
            </a:r>
            <a:r>
              <a:rPr dirty="0" sz="2500" spc="4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internos</a:t>
            </a:r>
            <a:r>
              <a:rPr dirty="0" sz="2500" spc="4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500" spc="48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500" spc="-10">
                <a:solidFill>
                  <a:srgbClr val="404040"/>
                </a:solidFill>
                <a:latin typeface="Century Gothic"/>
                <a:cs typeface="Century Gothic"/>
              </a:rPr>
              <a:t>conducta.</a:t>
            </a:r>
            <a:endParaRPr sz="2500">
              <a:latin typeface="Century Gothic"/>
              <a:cs typeface="Century Gothic"/>
            </a:endParaRPr>
          </a:p>
          <a:p>
            <a:pPr algn="just" marL="355600" marR="9525" indent="-342900">
              <a:lnSpc>
                <a:spcPts val="2400"/>
              </a:lnSpc>
              <a:spcBef>
                <a:spcPts val="1010"/>
              </a:spcBef>
            </a:pPr>
            <a:r>
              <a:rPr dirty="0" sz="25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500" spc="-1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500" spc="-1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5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 spc="-15">
                <a:solidFill>
                  <a:srgbClr val="404040"/>
                </a:solidFill>
                <a:latin typeface="Century Gothic"/>
                <a:cs typeface="Century Gothic"/>
              </a:rPr>
              <a:t>sistema</a:t>
            </a:r>
            <a:r>
              <a:rPr dirty="0" sz="25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 spc="-15">
                <a:solidFill>
                  <a:srgbClr val="404040"/>
                </a:solidFill>
                <a:latin typeface="Century Gothic"/>
                <a:cs typeface="Century Gothic"/>
              </a:rPr>
              <a:t>jurídico</a:t>
            </a:r>
            <a:r>
              <a:rPr dirty="0" sz="25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5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 spc="-1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5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 spc="-20">
                <a:solidFill>
                  <a:srgbClr val="404040"/>
                </a:solidFill>
                <a:latin typeface="Century Gothic"/>
                <a:cs typeface="Century Gothic"/>
              </a:rPr>
              <a:t>usos</a:t>
            </a:r>
            <a:r>
              <a:rPr dirty="0" sz="25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 spc="-10">
                <a:solidFill>
                  <a:srgbClr val="404040"/>
                </a:solidFill>
                <a:latin typeface="Century Gothic"/>
                <a:cs typeface="Century Gothic"/>
              </a:rPr>
              <a:t>sociales:</a:t>
            </a:r>
            <a:r>
              <a:rPr dirty="0" sz="25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 spc="-5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5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 spc="-15">
                <a:solidFill>
                  <a:srgbClr val="404040"/>
                </a:solidFill>
                <a:latin typeface="Century Gothic"/>
                <a:cs typeface="Century Gothic"/>
              </a:rPr>
              <a:t>costumbre</a:t>
            </a:r>
            <a:r>
              <a:rPr dirty="0" sz="25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 spc="-20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25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 spc="-15">
                <a:solidFill>
                  <a:srgbClr val="404040"/>
                </a:solidFill>
                <a:latin typeface="Century Gothic"/>
                <a:cs typeface="Century Gothic"/>
              </a:rPr>
              <a:t>norma</a:t>
            </a:r>
            <a:r>
              <a:rPr dirty="0" sz="25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 spc="-20">
                <a:solidFill>
                  <a:srgbClr val="404040"/>
                </a:solidFill>
                <a:latin typeface="Century Gothic"/>
                <a:cs typeface="Century Gothic"/>
              </a:rPr>
              <a:t>jurídica.</a:t>
            </a:r>
            <a:endParaRPr sz="2500">
              <a:latin typeface="Century Gothic"/>
              <a:cs typeface="Century Gothic"/>
            </a:endParaRPr>
          </a:p>
          <a:p>
            <a:pPr algn="just" marL="756285" marR="8890" indent="-287020">
              <a:lnSpc>
                <a:spcPts val="2400"/>
              </a:lnSpc>
              <a:spcBef>
                <a:spcPts val="994"/>
              </a:spcBef>
            </a:pPr>
            <a:r>
              <a:rPr dirty="0" sz="25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5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5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5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alimentos</a:t>
            </a:r>
            <a:r>
              <a:rPr dirty="0" sz="25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entre</a:t>
            </a:r>
            <a:r>
              <a:rPr dirty="0" sz="25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5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cónyuges</a:t>
            </a:r>
            <a:r>
              <a:rPr dirty="0" sz="25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5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5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padres</a:t>
            </a:r>
            <a:r>
              <a:rPr dirty="0" sz="25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 spc="-50">
                <a:solidFill>
                  <a:srgbClr val="404040"/>
                </a:solidFill>
                <a:latin typeface="Century Gothic"/>
                <a:cs typeface="Century Gothic"/>
              </a:rPr>
              <a:t>e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hijos</a:t>
            </a:r>
            <a:r>
              <a:rPr dirty="0" sz="2500" spc="4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según</a:t>
            </a:r>
            <a:r>
              <a:rPr dirty="0" sz="2500" spc="4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500" spc="4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posición</a:t>
            </a:r>
            <a:r>
              <a:rPr dirty="0" sz="2500" spc="4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social</a:t>
            </a:r>
            <a:r>
              <a:rPr dirty="0" sz="2500" spc="4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500" spc="4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alimentante</a:t>
            </a:r>
            <a:r>
              <a:rPr dirty="0" sz="2500" spc="4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500" spc="4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500" spc="-25">
                <a:solidFill>
                  <a:srgbClr val="404040"/>
                </a:solidFill>
                <a:latin typeface="Century Gothic"/>
                <a:cs typeface="Century Gothic"/>
              </a:rPr>
              <a:t>del </a:t>
            </a:r>
            <a:r>
              <a:rPr dirty="0" sz="2500" spc="-10">
                <a:solidFill>
                  <a:srgbClr val="404040"/>
                </a:solidFill>
                <a:latin typeface="Century Gothic"/>
                <a:cs typeface="Century Gothic"/>
              </a:rPr>
              <a:t>alimentista.</a:t>
            </a:r>
            <a:endParaRPr sz="2500">
              <a:latin typeface="Century Gothic"/>
              <a:cs typeface="Century Gothic"/>
            </a:endParaRPr>
          </a:p>
          <a:p>
            <a:pPr algn="just" marL="755650" marR="7620" indent="-286385">
              <a:lnSpc>
                <a:spcPts val="2400"/>
              </a:lnSpc>
              <a:spcBef>
                <a:spcPts val="994"/>
              </a:spcBef>
            </a:pPr>
            <a:r>
              <a:rPr dirty="0" sz="25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500" spc="48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gastos</a:t>
            </a:r>
            <a:r>
              <a:rPr dirty="0" sz="2500" spc="48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500" spc="48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funeral</a:t>
            </a:r>
            <a:r>
              <a:rPr dirty="0" sz="2500" spc="48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serán</a:t>
            </a:r>
            <a:r>
              <a:rPr dirty="0" sz="2500" spc="48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determinados</a:t>
            </a:r>
            <a:r>
              <a:rPr dirty="0" sz="2500" spc="48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conforme</a:t>
            </a:r>
            <a:r>
              <a:rPr dirty="0" sz="2500" spc="4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500" spc="4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 spc="-25">
                <a:solidFill>
                  <a:srgbClr val="404040"/>
                </a:solidFill>
                <a:latin typeface="Century Gothic"/>
                <a:cs typeface="Century Gothic"/>
              </a:rPr>
              <a:t>las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costumbres</a:t>
            </a:r>
            <a:r>
              <a:rPr dirty="0" sz="25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5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 spc="-10">
                <a:solidFill>
                  <a:srgbClr val="404040"/>
                </a:solidFill>
                <a:latin typeface="Century Gothic"/>
                <a:cs typeface="Century Gothic"/>
              </a:rPr>
              <a:t>lugar.</a:t>
            </a:r>
            <a:endParaRPr sz="2500">
              <a:latin typeface="Century Gothic"/>
              <a:cs typeface="Century Gothic"/>
            </a:endParaRPr>
          </a:p>
          <a:p>
            <a:pPr algn="just" marL="469900">
              <a:lnSpc>
                <a:spcPct val="100000"/>
              </a:lnSpc>
              <a:spcBef>
                <a:spcPts val="430"/>
              </a:spcBef>
            </a:pPr>
            <a:r>
              <a:rPr dirty="0" sz="25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5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valor</a:t>
            </a:r>
            <a:r>
              <a:rPr dirty="0" sz="25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5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5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regalos</a:t>
            </a:r>
            <a:r>
              <a:rPr dirty="0" sz="25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5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computan</a:t>
            </a:r>
            <a:r>
              <a:rPr dirty="0" sz="25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5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5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 spc="-10">
                <a:solidFill>
                  <a:srgbClr val="404040"/>
                </a:solidFill>
                <a:latin typeface="Century Gothic"/>
                <a:cs typeface="Century Gothic"/>
              </a:rPr>
              <a:t>herencia</a:t>
            </a:r>
            <a:endParaRPr sz="25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602739" y="287572"/>
            <a:ext cx="8987155" cy="45859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252525"/>
                </a:solidFill>
                <a:latin typeface="Century Gothic"/>
                <a:cs typeface="Century Gothic"/>
              </a:rPr>
              <a:t>CASOS</a:t>
            </a:r>
            <a:r>
              <a:rPr dirty="0" sz="2400" spc="-10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400" b="1">
                <a:solidFill>
                  <a:srgbClr val="252525"/>
                </a:solidFill>
                <a:latin typeface="Century Gothic"/>
                <a:cs typeface="Century Gothic"/>
              </a:rPr>
              <a:t>PARTICULARES:</a:t>
            </a:r>
            <a:r>
              <a:rPr dirty="0" sz="2400" spc="-9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400" b="1">
                <a:solidFill>
                  <a:srgbClr val="252525"/>
                </a:solidFill>
                <a:latin typeface="Century Gothic"/>
                <a:cs typeface="Century Gothic"/>
              </a:rPr>
              <a:t>PROTECCIÓN</a:t>
            </a:r>
            <a:r>
              <a:rPr dirty="0" sz="2400" spc="-9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400" b="1">
                <a:solidFill>
                  <a:srgbClr val="252525"/>
                </a:solidFill>
                <a:latin typeface="Century Gothic"/>
                <a:cs typeface="Century Gothic"/>
              </a:rPr>
              <a:t>DATOS</a:t>
            </a:r>
            <a:r>
              <a:rPr dirty="0" sz="2400" spc="-10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400" spc="-25" b="1">
                <a:solidFill>
                  <a:srgbClr val="252525"/>
                </a:solidFill>
                <a:latin typeface="Century Gothic"/>
                <a:cs typeface="Century Gothic"/>
              </a:rPr>
              <a:t>EN</a:t>
            </a:r>
            <a:endParaRPr sz="2400">
              <a:latin typeface="Century Gothic"/>
              <a:cs typeface="Century Gothic"/>
            </a:endParaRPr>
          </a:p>
          <a:p>
            <a:pPr algn="ctr" marL="575310" marR="567055">
              <a:lnSpc>
                <a:spcPct val="100000"/>
              </a:lnSpc>
              <a:tabLst>
                <a:tab pos="6789420" algn="l"/>
              </a:tabLst>
            </a:pPr>
            <a:r>
              <a:rPr dirty="0" sz="2400" b="1">
                <a:solidFill>
                  <a:srgbClr val="252525"/>
                </a:solidFill>
                <a:latin typeface="Century Gothic"/>
                <a:cs typeface="Century Gothic"/>
              </a:rPr>
              <a:t>INTERNET.</a:t>
            </a:r>
            <a:r>
              <a:rPr dirty="0" sz="2400" spc="-4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400" b="1">
                <a:solidFill>
                  <a:srgbClr val="252525"/>
                </a:solidFill>
                <a:latin typeface="Century Gothic"/>
                <a:cs typeface="Century Gothic"/>
              </a:rPr>
              <a:t>El</a:t>
            </a:r>
            <a:r>
              <a:rPr dirty="0" sz="2400" spc="-4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400" b="1">
                <a:solidFill>
                  <a:srgbClr val="252525"/>
                </a:solidFill>
                <a:latin typeface="Century Gothic"/>
                <a:cs typeface="Century Gothic"/>
              </a:rPr>
              <a:t>derecho</a:t>
            </a:r>
            <a:r>
              <a:rPr dirty="0" sz="2400" spc="-5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400" b="1">
                <a:solidFill>
                  <a:srgbClr val="252525"/>
                </a:solidFill>
                <a:latin typeface="Century Gothic"/>
                <a:cs typeface="Century Gothic"/>
              </a:rPr>
              <a:t>al</a:t>
            </a:r>
            <a:r>
              <a:rPr dirty="0" sz="2400" spc="-5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400" b="1">
                <a:solidFill>
                  <a:srgbClr val="252525"/>
                </a:solidFill>
                <a:latin typeface="Century Gothic"/>
                <a:cs typeface="Century Gothic"/>
              </a:rPr>
              <a:t>olvido.</a:t>
            </a:r>
            <a:r>
              <a:rPr dirty="0" sz="2400" spc="-3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400" spc="-10" b="1">
                <a:solidFill>
                  <a:srgbClr val="252525"/>
                </a:solidFill>
                <a:latin typeface="Century Gothic"/>
                <a:cs typeface="Century Gothic"/>
              </a:rPr>
              <a:t>Sentencia</a:t>
            </a:r>
            <a:r>
              <a:rPr dirty="0" sz="2400" b="1">
                <a:solidFill>
                  <a:srgbClr val="252525"/>
                </a:solidFill>
                <a:latin typeface="Century Gothic"/>
                <a:cs typeface="Century Gothic"/>
              </a:rPr>
              <a:t>	Tribunal</a:t>
            </a:r>
            <a:r>
              <a:rPr dirty="0" sz="2400" spc="-1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400" spc="-25" b="1">
                <a:solidFill>
                  <a:srgbClr val="252525"/>
                </a:solidFill>
                <a:latin typeface="Century Gothic"/>
                <a:cs typeface="Century Gothic"/>
              </a:rPr>
              <a:t>de </a:t>
            </a:r>
            <a:r>
              <a:rPr dirty="0" sz="2400" b="1">
                <a:solidFill>
                  <a:srgbClr val="252525"/>
                </a:solidFill>
                <a:latin typeface="Century Gothic"/>
                <a:cs typeface="Century Gothic"/>
              </a:rPr>
              <a:t>Justicia</a:t>
            </a:r>
            <a:r>
              <a:rPr dirty="0" sz="2400" spc="-6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400" b="1">
                <a:solidFill>
                  <a:srgbClr val="252525"/>
                </a:solidFill>
                <a:latin typeface="Century Gothic"/>
                <a:cs typeface="Century Gothic"/>
              </a:rPr>
              <a:t>UE,</a:t>
            </a:r>
            <a:r>
              <a:rPr dirty="0" sz="2400" spc="-5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400" b="1">
                <a:solidFill>
                  <a:srgbClr val="252525"/>
                </a:solidFill>
                <a:latin typeface="Century Gothic"/>
                <a:cs typeface="Century Gothic"/>
              </a:rPr>
              <a:t>24</a:t>
            </a:r>
            <a:r>
              <a:rPr dirty="0" sz="2400" spc="-5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400" b="1">
                <a:solidFill>
                  <a:srgbClr val="252525"/>
                </a:solidFill>
                <a:latin typeface="Century Gothic"/>
                <a:cs typeface="Century Gothic"/>
              </a:rPr>
              <a:t>de</a:t>
            </a:r>
            <a:r>
              <a:rPr dirty="0" sz="2400" spc="-5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400" b="1">
                <a:solidFill>
                  <a:srgbClr val="252525"/>
                </a:solidFill>
                <a:latin typeface="Century Gothic"/>
                <a:cs typeface="Century Gothic"/>
              </a:rPr>
              <a:t>Septiembre</a:t>
            </a:r>
            <a:r>
              <a:rPr dirty="0" sz="2400" spc="-4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400" b="1">
                <a:solidFill>
                  <a:srgbClr val="252525"/>
                </a:solidFill>
                <a:latin typeface="Century Gothic"/>
                <a:cs typeface="Century Gothic"/>
              </a:rPr>
              <a:t>de</a:t>
            </a:r>
            <a:r>
              <a:rPr dirty="0" sz="2400" spc="-6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400" spc="-20" b="1">
                <a:solidFill>
                  <a:srgbClr val="252525"/>
                </a:solidFill>
                <a:latin typeface="Century Gothic"/>
                <a:cs typeface="Century Gothic"/>
              </a:rPr>
              <a:t>2019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575"/>
              </a:spcBef>
            </a:pPr>
            <a:endParaRPr sz="2400">
              <a:latin typeface="Century Gothic"/>
              <a:cs typeface="Century Gothic"/>
            </a:endParaRPr>
          </a:p>
          <a:p>
            <a:pPr algn="just" marL="354965" marR="6350" indent="-342900">
              <a:lnSpc>
                <a:spcPts val="2300"/>
              </a:lnSpc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5.</a:t>
            </a:r>
            <a:r>
              <a:rPr dirty="0" sz="24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Reglamento</a:t>
            </a:r>
            <a:r>
              <a:rPr dirty="0" sz="24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Europeo</a:t>
            </a:r>
            <a:r>
              <a:rPr dirty="0" sz="24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2016/679</a:t>
            </a:r>
            <a:r>
              <a:rPr dirty="0" sz="24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permite</a:t>
            </a:r>
            <a:r>
              <a:rPr dirty="0" sz="24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2400" spc="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interesado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solicitar</a:t>
            </a:r>
            <a:r>
              <a:rPr dirty="0" sz="24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retirada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enlaces: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“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derecho</a:t>
            </a:r>
            <a:r>
              <a:rPr dirty="0" u="sng" sz="2400" spc="-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al</a:t>
            </a:r>
            <a:r>
              <a:rPr dirty="0" u="sng" sz="2400" spc="-5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olvido”</a:t>
            </a:r>
            <a:r>
              <a:rPr dirty="0" u="none" sz="2400" spc="-10">
                <a:solidFill>
                  <a:srgbClr val="404040"/>
                </a:solidFill>
                <a:latin typeface="Century Gothic"/>
                <a:cs typeface="Century Gothic"/>
              </a:rPr>
              <a:t>.</a:t>
            </a:r>
            <a:endParaRPr sz="2400">
              <a:latin typeface="Century Gothic"/>
              <a:cs typeface="Century Gothic"/>
            </a:endParaRPr>
          </a:p>
          <a:p>
            <a:pPr algn="just" marL="354965" marR="5080" indent="-342900">
              <a:lnSpc>
                <a:spcPct val="80000"/>
              </a:lnSpc>
              <a:spcBef>
                <a:spcPts val="1019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6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6.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interesados  deben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hacer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valer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2400" spc="-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derecho</a:t>
            </a:r>
            <a:r>
              <a:rPr dirty="0" u="sng" sz="24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</a:t>
            </a:r>
            <a:r>
              <a:rPr dirty="0" u="sng" sz="24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4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</a:t>
            </a:r>
            <a:r>
              <a:rPr dirty="0" u="none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retirada</a:t>
            </a:r>
            <a:r>
              <a:rPr dirty="0" u="sng" sz="2400" spc="7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2400" spc="7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enlaces</a:t>
            </a:r>
            <a:r>
              <a:rPr dirty="0" u="sng" sz="2400" spc="8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frente</a:t>
            </a:r>
            <a:r>
              <a:rPr dirty="0" u="sng" sz="2400" spc="7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al</a:t>
            </a:r>
            <a:r>
              <a:rPr dirty="0" u="sng" sz="2400" spc="7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gestor</a:t>
            </a:r>
            <a:r>
              <a:rPr dirty="0" u="sng" sz="2400" spc="7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2400" spc="7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un</a:t>
            </a:r>
            <a:r>
              <a:rPr dirty="0" u="sng" sz="2400" spc="8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motor</a:t>
            </a:r>
            <a:r>
              <a:rPr dirty="0" u="sng" sz="2400" spc="7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4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none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búsqueda</a:t>
            </a:r>
            <a:r>
              <a:rPr dirty="0" u="sng" sz="2400" spc="8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que</a:t>
            </a:r>
            <a:r>
              <a:rPr dirty="0" u="sng" sz="2400" spc="7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posea</a:t>
            </a:r>
            <a:r>
              <a:rPr dirty="0" u="sng" sz="2400" spc="7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uno</a:t>
            </a:r>
            <a:r>
              <a:rPr dirty="0" u="sng" sz="2400" spc="7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o</a:t>
            </a:r>
            <a:r>
              <a:rPr dirty="0" u="sng" sz="2400" spc="4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varios</a:t>
            </a:r>
            <a:r>
              <a:rPr dirty="0" u="sng" sz="2400" spc="7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establecimientos</a:t>
            </a:r>
            <a:r>
              <a:rPr dirty="0" u="sng" sz="2400" spc="7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en</a:t>
            </a:r>
            <a:r>
              <a:rPr dirty="0" u="sng" sz="2400" spc="7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el</a:t>
            </a:r>
            <a:r>
              <a:rPr dirty="0" u="none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territorio</a:t>
            </a:r>
            <a:r>
              <a:rPr dirty="0" u="sng" sz="2400" spc="3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2400" spc="3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</a:t>
            </a:r>
            <a:r>
              <a:rPr dirty="0" u="sng" sz="2400" spc="3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Unión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,</a:t>
            </a:r>
            <a:r>
              <a:rPr dirty="0" u="none" sz="24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2400" spc="3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u="none" sz="24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marco</a:t>
            </a:r>
            <a:r>
              <a:rPr dirty="0" u="none" sz="24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4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cuyas</a:t>
            </a:r>
            <a:r>
              <a:rPr dirty="0" u="none" sz="24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 spc="-10">
                <a:solidFill>
                  <a:srgbClr val="404040"/>
                </a:solidFill>
                <a:latin typeface="Century Gothic"/>
                <a:cs typeface="Century Gothic"/>
              </a:rPr>
              <a:t>actividades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realice</a:t>
            </a:r>
            <a:r>
              <a:rPr dirty="0" u="none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u="none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tratamiento</a:t>
            </a:r>
            <a:r>
              <a:rPr dirty="0" u="none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u="none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personales</a:t>
            </a:r>
            <a:r>
              <a:rPr dirty="0" u="none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relativos</a:t>
            </a:r>
            <a:r>
              <a:rPr dirty="0" u="none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 spc="-20">
                <a:solidFill>
                  <a:srgbClr val="404040"/>
                </a:solidFill>
                <a:latin typeface="Century Gothic"/>
                <a:cs typeface="Century Gothic"/>
              </a:rPr>
              <a:t>esos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interesados,</a:t>
            </a:r>
            <a:r>
              <a:rPr dirty="0" u="none" sz="24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independientemente</a:t>
            </a:r>
            <a:r>
              <a:rPr dirty="0" u="none" sz="24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4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u="none" sz="24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u="none" sz="24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 spc="-10">
                <a:solidFill>
                  <a:srgbClr val="404040"/>
                </a:solidFill>
                <a:latin typeface="Century Gothic"/>
                <a:cs typeface="Century Gothic"/>
              </a:rPr>
              <a:t>tratamiento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tenga</a:t>
            </a:r>
            <a:r>
              <a:rPr dirty="0" u="none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lugar</a:t>
            </a:r>
            <a:r>
              <a:rPr dirty="0" u="none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Unión</a:t>
            </a:r>
            <a:r>
              <a:rPr dirty="0" u="none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u="none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 spc="-25">
                <a:solidFill>
                  <a:srgbClr val="404040"/>
                </a:solidFill>
                <a:latin typeface="Century Gothic"/>
                <a:cs typeface="Century Gothic"/>
              </a:rPr>
              <a:t>no.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5730" y="143557"/>
            <a:ext cx="7861300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CASOS</a:t>
            </a:r>
            <a:r>
              <a:rPr dirty="0" sz="2400" spc="-105"/>
              <a:t> </a:t>
            </a:r>
            <a:r>
              <a:rPr dirty="0" sz="2400"/>
              <a:t>PARTICULARES:</a:t>
            </a:r>
            <a:r>
              <a:rPr dirty="0" sz="2400" spc="-90"/>
              <a:t> </a:t>
            </a:r>
            <a:r>
              <a:rPr dirty="0" sz="2400"/>
              <a:t>PROTECCIÓN</a:t>
            </a:r>
            <a:r>
              <a:rPr dirty="0" sz="2400" spc="-90"/>
              <a:t> </a:t>
            </a:r>
            <a:r>
              <a:rPr dirty="0" sz="2400"/>
              <a:t>DATOS</a:t>
            </a:r>
            <a:r>
              <a:rPr dirty="0" sz="2400" spc="-100"/>
              <a:t> </a:t>
            </a:r>
            <a:r>
              <a:rPr dirty="0" sz="2400" spc="-25"/>
              <a:t>EN</a:t>
            </a:r>
            <a:endParaRPr sz="2400"/>
          </a:p>
          <a:p>
            <a:pPr algn="ctr" marL="12065" marR="5080">
              <a:lnSpc>
                <a:spcPct val="100000"/>
              </a:lnSpc>
              <a:tabLst>
                <a:tab pos="6226175" algn="l"/>
              </a:tabLst>
            </a:pPr>
            <a:r>
              <a:rPr dirty="0" sz="2400"/>
              <a:t>INTERNET.</a:t>
            </a:r>
            <a:r>
              <a:rPr dirty="0" sz="2400" spc="-45"/>
              <a:t> </a:t>
            </a:r>
            <a:r>
              <a:rPr dirty="0" sz="2400"/>
              <a:t>El</a:t>
            </a:r>
            <a:r>
              <a:rPr dirty="0" sz="2400" spc="-40"/>
              <a:t> </a:t>
            </a:r>
            <a:r>
              <a:rPr dirty="0" sz="2400"/>
              <a:t>derecho</a:t>
            </a:r>
            <a:r>
              <a:rPr dirty="0" sz="2400" spc="-50"/>
              <a:t> </a:t>
            </a:r>
            <a:r>
              <a:rPr dirty="0" sz="2400"/>
              <a:t>al</a:t>
            </a:r>
            <a:r>
              <a:rPr dirty="0" sz="2400" spc="-50"/>
              <a:t> </a:t>
            </a:r>
            <a:r>
              <a:rPr dirty="0" sz="2400"/>
              <a:t>olvido.</a:t>
            </a:r>
            <a:r>
              <a:rPr dirty="0" sz="2400" spc="-30"/>
              <a:t> </a:t>
            </a:r>
            <a:r>
              <a:rPr dirty="0" sz="2400" spc="-10"/>
              <a:t>Sentencia</a:t>
            </a:r>
            <a:r>
              <a:rPr dirty="0" sz="2400"/>
              <a:t>	Tribunal</a:t>
            </a:r>
            <a:r>
              <a:rPr dirty="0" sz="2400" spc="-10"/>
              <a:t> </a:t>
            </a:r>
            <a:r>
              <a:rPr dirty="0" sz="2400" spc="-25"/>
              <a:t>de </a:t>
            </a:r>
            <a:r>
              <a:rPr dirty="0" sz="2400"/>
              <a:t>Justicia</a:t>
            </a:r>
            <a:r>
              <a:rPr dirty="0" sz="2400" spc="-60"/>
              <a:t> </a:t>
            </a:r>
            <a:r>
              <a:rPr dirty="0" sz="2400"/>
              <a:t>UE,</a:t>
            </a:r>
            <a:r>
              <a:rPr dirty="0" sz="2400" spc="-50"/>
              <a:t> </a:t>
            </a:r>
            <a:r>
              <a:rPr dirty="0" sz="2400"/>
              <a:t>24</a:t>
            </a:r>
            <a:r>
              <a:rPr dirty="0" sz="2400" spc="-50"/>
              <a:t> </a:t>
            </a:r>
            <a:r>
              <a:rPr dirty="0" sz="2400"/>
              <a:t>de</a:t>
            </a:r>
            <a:r>
              <a:rPr dirty="0" sz="2400" spc="-50"/>
              <a:t> </a:t>
            </a:r>
            <a:r>
              <a:rPr dirty="0" sz="2400"/>
              <a:t>Septiembre</a:t>
            </a:r>
            <a:r>
              <a:rPr dirty="0" sz="2400" spc="-45"/>
              <a:t> </a:t>
            </a:r>
            <a:r>
              <a:rPr dirty="0" sz="2400"/>
              <a:t>de</a:t>
            </a:r>
            <a:r>
              <a:rPr dirty="0" sz="2400" spc="-60"/>
              <a:t> </a:t>
            </a:r>
            <a:r>
              <a:rPr dirty="0" sz="2400" spc="-20"/>
              <a:t>2019</a:t>
            </a:r>
            <a:endParaRPr sz="2400"/>
          </a:p>
        </p:txBody>
      </p:sp>
      <p:sp>
        <p:nvSpPr>
          <p:cNvPr id="3" name="object 3" descr=""/>
          <p:cNvSpPr txBox="1"/>
          <p:nvPr/>
        </p:nvSpPr>
        <p:spPr>
          <a:xfrm>
            <a:off x="1602738" y="1810787"/>
            <a:ext cx="10334625" cy="4602480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algn="just" marL="352425" marR="5080" indent="-340360">
              <a:lnSpc>
                <a:spcPct val="80000"/>
              </a:lnSpc>
              <a:spcBef>
                <a:spcPts val="58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8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7.</a:t>
            </a:r>
            <a:r>
              <a:rPr dirty="0" sz="20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El</a:t>
            </a:r>
            <a:r>
              <a:rPr dirty="0" u="sng" sz="2000" spc="3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gestor</a:t>
            </a:r>
            <a:r>
              <a:rPr dirty="0" u="sng" sz="2000" spc="28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del</a:t>
            </a:r>
            <a:r>
              <a:rPr dirty="0" u="sng" sz="2000" spc="3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motor</a:t>
            </a:r>
            <a:r>
              <a:rPr dirty="0" u="sng" sz="2000" spc="3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2000" spc="3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búsqueda</a:t>
            </a:r>
            <a:r>
              <a:rPr dirty="0" u="sng" sz="2000" spc="28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y</a:t>
            </a:r>
            <a:r>
              <a:rPr dirty="0" u="sng" sz="2000" spc="3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las</a:t>
            </a:r>
            <a:r>
              <a:rPr dirty="0" u="sng" sz="2000" spc="30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2000" spc="30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su</a:t>
            </a:r>
            <a:r>
              <a:rPr dirty="0" u="sng" sz="2000" spc="3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establecimiento</a:t>
            </a:r>
            <a:r>
              <a:rPr dirty="0" u="sng" sz="2000" spc="29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situado</a:t>
            </a:r>
            <a:r>
              <a:rPr dirty="0" u="sng" sz="2000" spc="30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en</a:t>
            </a:r>
            <a:r>
              <a:rPr dirty="0" u="sng" sz="2000" spc="30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Unión</a:t>
            </a:r>
            <a:r>
              <a:rPr dirty="0" u="sng" sz="2000" spc="1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están</a:t>
            </a:r>
            <a:r>
              <a:rPr dirty="0" u="sng" sz="2000" spc="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indisociablemente</a:t>
            </a:r>
            <a:r>
              <a:rPr dirty="0" u="sng" sz="2000" spc="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ligadas,</a:t>
            </a:r>
            <a:r>
              <a:rPr dirty="0" u="sng" sz="2000" spc="8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dado</a:t>
            </a:r>
            <a:r>
              <a:rPr dirty="0" u="sng" sz="2000" spc="9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que</a:t>
            </a:r>
            <a:r>
              <a:rPr dirty="0" u="sng" sz="2000" spc="1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las</a:t>
            </a:r>
            <a:r>
              <a:rPr dirty="0" u="sng" sz="2000" spc="1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actividades</a:t>
            </a:r>
            <a:r>
              <a:rPr dirty="0" u="sng" sz="2000" spc="1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relativas</a:t>
            </a:r>
            <a:r>
              <a:rPr dirty="0" u="sng" sz="2000" spc="1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</a:t>
            </a:r>
            <a:r>
              <a:rPr dirty="0" u="sng" sz="2000" spc="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los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espacios</a:t>
            </a:r>
            <a:r>
              <a:rPr dirty="0" u="sng" sz="2000" spc="14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publicitarios</a:t>
            </a:r>
            <a:r>
              <a:rPr dirty="0" u="sng" sz="2000" spc="13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constituyen</a:t>
            </a:r>
            <a:r>
              <a:rPr dirty="0" u="sng" sz="2000" spc="13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el</a:t>
            </a:r>
            <a:r>
              <a:rPr dirty="0" u="sng" sz="2000" spc="1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medio</a:t>
            </a:r>
            <a:r>
              <a:rPr dirty="0" u="sng" sz="2000" spc="1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para</a:t>
            </a:r>
            <a:r>
              <a:rPr dirty="0" u="sng" sz="2000" spc="1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que</a:t>
            </a:r>
            <a:r>
              <a:rPr dirty="0" u="sng" sz="2000" spc="1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el</a:t>
            </a:r>
            <a:r>
              <a:rPr dirty="0" u="sng" sz="2000" spc="1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motor</a:t>
            </a:r>
            <a:r>
              <a:rPr dirty="0" u="sng" sz="2000" spc="1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2000" spc="13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búsqueda</a:t>
            </a:r>
            <a:r>
              <a:rPr dirty="0" u="sng" sz="2000" spc="1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en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cuestión</a:t>
            </a:r>
            <a:r>
              <a:rPr dirty="0" u="sng" sz="2000" spc="33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sea</a:t>
            </a:r>
            <a:r>
              <a:rPr dirty="0" u="sng" sz="2000" spc="3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económicamente</a:t>
            </a:r>
            <a:r>
              <a:rPr dirty="0" u="sng" sz="2000" spc="3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rentable</a:t>
            </a:r>
            <a:r>
              <a:rPr dirty="0" u="sng" sz="2000" spc="3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y</a:t>
            </a:r>
            <a:r>
              <a:rPr dirty="0" u="sng" sz="2000" spc="3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dado</a:t>
            </a:r>
            <a:r>
              <a:rPr dirty="0" u="sng" sz="2000" spc="3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que</a:t>
            </a:r>
            <a:r>
              <a:rPr dirty="0" u="sng" sz="2000" spc="3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este</a:t>
            </a:r>
            <a:r>
              <a:rPr dirty="0" u="sng" sz="2000" spc="3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motor</a:t>
            </a:r>
            <a:r>
              <a:rPr dirty="0" u="sng" sz="2000" spc="3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es,</a:t>
            </a:r>
            <a:r>
              <a:rPr dirty="0" u="sng" sz="2000" spc="3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al</a:t>
            </a:r>
            <a:r>
              <a:rPr dirty="0" u="sng" sz="2000" spc="3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mismo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tiempo,</a:t>
            </a:r>
            <a:r>
              <a:rPr dirty="0" u="sng" sz="2000" spc="254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el</a:t>
            </a:r>
            <a:r>
              <a:rPr dirty="0" u="sng" sz="2000" spc="28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medio</a:t>
            </a:r>
            <a:r>
              <a:rPr dirty="0" u="sng" sz="2000" spc="27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que</a:t>
            </a:r>
            <a:r>
              <a:rPr dirty="0" u="sng" sz="2000" spc="26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permite</a:t>
            </a:r>
            <a:r>
              <a:rPr dirty="0" u="sng" sz="2000" spc="2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realizar</a:t>
            </a:r>
            <a:r>
              <a:rPr dirty="0" u="sng" sz="2000" spc="28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las</a:t>
            </a:r>
            <a:r>
              <a:rPr dirty="0" u="sng" sz="2000" spc="27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mencionadas</a:t>
            </a:r>
            <a:r>
              <a:rPr dirty="0" u="sng" sz="2000" spc="28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actividades,</a:t>
            </a:r>
            <a:r>
              <a:rPr dirty="0" u="none" sz="20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toda</a:t>
            </a:r>
            <a:r>
              <a:rPr dirty="0" u="none" sz="20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vez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u="none" sz="20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20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presentación</a:t>
            </a:r>
            <a:r>
              <a:rPr dirty="0" u="none" sz="20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20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lista</a:t>
            </a:r>
            <a:r>
              <a:rPr dirty="0" u="none" sz="20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resultados</a:t>
            </a:r>
            <a:r>
              <a:rPr dirty="0" u="none" sz="20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está</a:t>
            </a:r>
            <a:r>
              <a:rPr dirty="0" u="none" sz="20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acompañada,</a:t>
            </a:r>
            <a:r>
              <a:rPr dirty="0" u="none" sz="20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20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20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misma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página,</a:t>
            </a:r>
            <a:r>
              <a:rPr dirty="0" u="none" sz="2000" spc="2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2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2000" spc="2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presentación</a:t>
            </a:r>
            <a:r>
              <a:rPr dirty="0" u="none" sz="2000" spc="2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2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publicidad</a:t>
            </a:r>
            <a:r>
              <a:rPr dirty="0" u="none" sz="2000" spc="2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vinculada</a:t>
            </a:r>
            <a:r>
              <a:rPr dirty="0" u="none" sz="2000" spc="2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2000" spc="2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u="none" sz="2000" spc="2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términos</a:t>
            </a:r>
            <a:r>
              <a:rPr dirty="0" u="none" sz="2000" spc="2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búsqueda.</a:t>
            </a:r>
            <a:endParaRPr sz="2000">
              <a:latin typeface="Century Gothic"/>
              <a:cs typeface="Century Gothic"/>
            </a:endParaRPr>
          </a:p>
          <a:p>
            <a:pPr algn="just" marL="350520" marR="5080" indent="-338455">
              <a:lnSpc>
                <a:spcPct val="80000"/>
              </a:lnSpc>
              <a:spcBef>
                <a:spcPts val="994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8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8.</a:t>
            </a:r>
            <a:r>
              <a:rPr dirty="0" sz="2000" spc="3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Pero,</a:t>
            </a:r>
            <a:r>
              <a:rPr dirty="0" sz="2000" spc="3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000" spc="3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el</a:t>
            </a:r>
            <a:r>
              <a:rPr dirty="0" u="sng" sz="2000" spc="37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motor</a:t>
            </a:r>
            <a:r>
              <a:rPr dirty="0" u="sng" sz="2000" spc="37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2000" spc="39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búsqueda</a:t>
            </a:r>
            <a:r>
              <a:rPr dirty="0" u="sng" sz="2000" spc="38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sea</a:t>
            </a:r>
            <a:r>
              <a:rPr dirty="0" u="sng" sz="2000" spc="37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gestionado</a:t>
            </a:r>
            <a:r>
              <a:rPr dirty="0" u="sng" sz="2000" spc="38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por</a:t>
            </a:r>
            <a:r>
              <a:rPr dirty="0" u="sng" sz="2000" spc="3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una</a:t>
            </a:r>
            <a:r>
              <a:rPr dirty="0" u="sng" sz="2000" spc="37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empresa</a:t>
            </a:r>
            <a:r>
              <a:rPr dirty="0" u="sng" sz="2000" spc="38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2000" spc="38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un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tercer</a:t>
            </a:r>
            <a:r>
              <a:rPr dirty="0" u="sng" sz="2000" spc="3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Estado</a:t>
            </a:r>
            <a:r>
              <a:rPr dirty="0" u="sng" sz="2000" spc="3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u="none" sz="20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puede</a:t>
            </a:r>
            <a:r>
              <a:rPr dirty="0" u="none" sz="20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tener</a:t>
            </a:r>
            <a:r>
              <a:rPr dirty="0" u="none" sz="20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u="none" sz="20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consecuencia</a:t>
            </a:r>
            <a:r>
              <a:rPr dirty="0" u="none" sz="20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u="none" sz="20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u="none" sz="20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tratamiento</a:t>
            </a:r>
            <a:r>
              <a:rPr dirty="0" u="none" sz="20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datos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personales</a:t>
            </a:r>
            <a:r>
              <a:rPr dirty="0" u="none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realizado</a:t>
            </a:r>
            <a:r>
              <a:rPr dirty="0" u="none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u="none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u="none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funcionamiento</a:t>
            </a:r>
            <a:r>
              <a:rPr dirty="0" u="none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dicho</a:t>
            </a:r>
            <a:r>
              <a:rPr dirty="0" u="none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motor</a:t>
            </a:r>
            <a:r>
              <a:rPr dirty="0" u="none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búsqueda</a:t>
            </a:r>
            <a:r>
              <a:rPr dirty="0" u="none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el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marco</a:t>
            </a:r>
            <a:r>
              <a:rPr dirty="0" u="none" sz="20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20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actividad</a:t>
            </a:r>
            <a:r>
              <a:rPr dirty="0" u="none" sz="20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publicitaria</a:t>
            </a:r>
            <a:r>
              <a:rPr dirty="0" u="none" sz="2000" spc="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u="none" sz="20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comercial</a:t>
            </a:r>
            <a:r>
              <a:rPr dirty="0" u="none" sz="20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u="none" sz="20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establecimiento</a:t>
            </a:r>
            <a:r>
              <a:rPr dirty="0" u="none" sz="20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del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responsable</a:t>
            </a:r>
            <a:r>
              <a:rPr dirty="0" u="none" sz="2000" spc="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ese</a:t>
            </a:r>
            <a:r>
              <a:rPr dirty="0" u="none" sz="2000" spc="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tratamiento</a:t>
            </a:r>
            <a:r>
              <a:rPr dirty="0" u="none" sz="2000" spc="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2000" spc="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u="none" sz="2000" spc="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territorio</a:t>
            </a:r>
            <a:r>
              <a:rPr dirty="0" u="none" sz="2000" spc="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u="none" sz="2000" spc="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Estado</a:t>
            </a:r>
            <a:r>
              <a:rPr dirty="0" u="none" sz="2000" spc="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miembro</a:t>
            </a:r>
            <a:r>
              <a:rPr dirty="0" u="none" sz="20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se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sustraiga</a:t>
            </a:r>
            <a:r>
              <a:rPr dirty="0" u="none" sz="20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20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u="none" sz="2000" spc="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obligaciones</a:t>
            </a:r>
            <a:r>
              <a:rPr dirty="0" u="none" sz="20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u="none" sz="20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20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u="none" sz="2000" spc="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garantías</a:t>
            </a:r>
            <a:r>
              <a:rPr dirty="0" u="none" sz="20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establecidas</a:t>
            </a:r>
            <a:r>
              <a:rPr dirty="0" u="none" sz="20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20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20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normativa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europea.</a:t>
            </a:r>
            <a:r>
              <a:rPr dirty="0" u="none" sz="20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Internet</a:t>
            </a:r>
            <a:r>
              <a:rPr dirty="0" u="none" sz="20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es</a:t>
            </a:r>
            <a:r>
              <a:rPr dirty="0" u="none" sz="20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u="none" sz="20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red</a:t>
            </a:r>
            <a:r>
              <a:rPr dirty="0" u="none" sz="20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mundial</a:t>
            </a:r>
            <a:r>
              <a:rPr dirty="0" u="none" sz="20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sin</a:t>
            </a:r>
            <a:r>
              <a:rPr dirty="0" u="none" sz="20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fronteras</a:t>
            </a:r>
            <a:r>
              <a:rPr dirty="0" u="none" sz="20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u="none" sz="20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u="none" sz="20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motores</a:t>
            </a:r>
            <a:r>
              <a:rPr dirty="0" u="none" sz="20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búsqueda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confieren</a:t>
            </a:r>
            <a:r>
              <a:rPr dirty="0" u="none" sz="20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carácter</a:t>
            </a:r>
            <a:r>
              <a:rPr dirty="0" u="none" sz="20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ubicuo</a:t>
            </a:r>
            <a:r>
              <a:rPr dirty="0" u="none" sz="20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20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20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u="none" sz="20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u="none" sz="20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20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u="none" sz="20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enlaces</a:t>
            </a:r>
            <a:r>
              <a:rPr dirty="0" u="none" sz="20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contenidos</a:t>
            </a:r>
            <a:r>
              <a:rPr dirty="0" u="none" sz="20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20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una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lista</a:t>
            </a:r>
            <a:r>
              <a:rPr dirty="0" u="none" sz="20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resultados</a:t>
            </a:r>
            <a:r>
              <a:rPr dirty="0" u="none" sz="20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obtenida</a:t>
            </a:r>
            <a:r>
              <a:rPr dirty="0" u="none" sz="20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tras</a:t>
            </a:r>
            <a:r>
              <a:rPr dirty="0" u="none" sz="20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u="none" sz="20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búsqueda</a:t>
            </a:r>
            <a:r>
              <a:rPr dirty="0" u="none" sz="20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efectuada</a:t>
            </a:r>
            <a:r>
              <a:rPr dirty="0" u="none" sz="20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20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partir</a:t>
            </a:r>
            <a:r>
              <a:rPr dirty="0" u="none" sz="20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u="none" sz="20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nombre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u="none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persona</a:t>
            </a:r>
            <a:r>
              <a:rPr dirty="0" u="none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física.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5730" y="143555"/>
            <a:ext cx="7861300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CASOS</a:t>
            </a:r>
            <a:r>
              <a:rPr dirty="0" sz="2400" spc="-105"/>
              <a:t> </a:t>
            </a:r>
            <a:r>
              <a:rPr dirty="0" sz="2400"/>
              <a:t>PARTICULARES:</a:t>
            </a:r>
            <a:r>
              <a:rPr dirty="0" sz="2400" spc="-90"/>
              <a:t> </a:t>
            </a:r>
            <a:r>
              <a:rPr dirty="0" sz="2400"/>
              <a:t>PROTECCIÓN</a:t>
            </a:r>
            <a:r>
              <a:rPr dirty="0" sz="2400" spc="-90"/>
              <a:t> </a:t>
            </a:r>
            <a:r>
              <a:rPr dirty="0" sz="2400"/>
              <a:t>DATOS</a:t>
            </a:r>
            <a:r>
              <a:rPr dirty="0" sz="2400" spc="-100"/>
              <a:t> </a:t>
            </a:r>
            <a:r>
              <a:rPr dirty="0" sz="2400" spc="-25"/>
              <a:t>EN</a:t>
            </a:r>
            <a:endParaRPr sz="2400"/>
          </a:p>
          <a:p>
            <a:pPr algn="ctr" marL="12065" marR="5080">
              <a:lnSpc>
                <a:spcPct val="100000"/>
              </a:lnSpc>
              <a:tabLst>
                <a:tab pos="6226175" algn="l"/>
              </a:tabLst>
            </a:pPr>
            <a:r>
              <a:rPr dirty="0" sz="2400"/>
              <a:t>INTERNET.</a:t>
            </a:r>
            <a:r>
              <a:rPr dirty="0" sz="2400" spc="-45"/>
              <a:t> </a:t>
            </a:r>
            <a:r>
              <a:rPr dirty="0" sz="2400"/>
              <a:t>El</a:t>
            </a:r>
            <a:r>
              <a:rPr dirty="0" sz="2400" spc="-40"/>
              <a:t> </a:t>
            </a:r>
            <a:r>
              <a:rPr dirty="0" sz="2400"/>
              <a:t>derecho</a:t>
            </a:r>
            <a:r>
              <a:rPr dirty="0" sz="2400" spc="-50"/>
              <a:t> </a:t>
            </a:r>
            <a:r>
              <a:rPr dirty="0" sz="2400"/>
              <a:t>al</a:t>
            </a:r>
            <a:r>
              <a:rPr dirty="0" sz="2400" spc="-50"/>
              <a:t> </a:t>
            </a:r>
            <a:r>
              <a:rPr dirty="0" sz="2400"/>
              <a:t>olvido.</a:t>
            </a:r>
            <a:r>
              <a:rPr dirty="0" sz="2400" spc="-30"/>
              <a:t> </a:t>
            </a:r>
            <a:r>
              <a:rPr dirty="0" sz="2400" spc="-10"/>
              <a:t>Sentencia</a:t>
            </a:r>
            <a:r>
              <a:rPr dirty="0" sz="2400"/>
              <a:t>	Tribunal</a:t>
            </a:r>
            <a:r>
              <a:rPr dirty="0" sz="2400" spc="-10"/>
              <a:t> </a:t>
            </a:r>
            <a:r>
              <a:rPr dirty="0" sz="2400" spc="-25"/>
              <a:t>de </a:t>
            </a:r>
            <a:r>
              <a:rPr dirty="0" sz="2400"/>
              <a:t>Justicia</a:t>
            </a:r>
            <a:r>
              <a:rPr dirty="0" sz="2400" spc="-60"/>
              <a:t> </a:t>
            </a:r>
            <a:r>
              <a:rPr dirty="0" sz="2400"/>
              <a:t>UE,</a:t>
            </a:r>
            <a:r>
              <a:rPr dirty="0" sz="2400" spc="-50"/>
              <a:t> </a:t>
            </a:r>
            <a:r>
              <a:rPr dirty="0" sz="2400"/>
              <a:t>24</a:t>
            </a:r>
            <a:r>
              <a:rPr dirty="0" sz="2400" spc="-50"/>
              <a:t> </a:t>
            </a:r>
            <a:r>
              <a:rPr dirty="0" sz="2400"/>
              <a:t>de</a:t>
            </a:r>
            <a:r>
              <a:rPr dirty="0" sz="2400" spc="-50"/>
              <a:t> </a:t>
            </a:r>
            <a:r>
              <a:rPr dirty="0" sz="2400"/>
              <a:t>Septiembre</a:t>
            </a:r>
            <a:r>
              <a:rPr dirty="0" sz="2400" spc="-45"/>
              <a:t> </a:t>
            </a:r>
            <a:r>
              <a:rPr dirty="0" sz="2400"/>
              <a:t>de</a:t>
            </a:r>
            <a:r>
              <a:rPr dirty="0" sz="2400" spc="-60"/>
              <a:t> </a:t>
            </a:r>
            <a:r>
              <a:rPr dirty="0" sz="2400" spc="-20"/>
              <a:t>2019</a:t>
            </a:r>
            <a:endParaRPr sz="2400"/>
          </a:p>
        </p:txBody>
      </p:sp>
      <p:sp>
        <p:nvSpPr>
          <p:cNvPr id="3" name="object 3" descr=""/>
          <p:cNvSpPr txBox="1"/>
          <p:nvPr/>
        </p:nvSpPr>
        <p:spPr>
          <a:xfrm>
            <a:off x="1602739" y="1530755"/>
            <a:ext cx="10250170" cy="477456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95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7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9.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Sin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embargo,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hay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varios</a:t>
            </a:r>
            <a:r>
              <a:rPr dirty="0" sz="18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matices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tener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cuenta:</a:t>
            </a:r>
            <a:endParaRPr sz="1800">
              <a:latin typeface="Century Gothic"/>
              <a:cs typeface="Century Gothic"/>
            </a:endParaRPr>
          </a:p>
          <a:p>
            <a:pPr algn="just" marL="755650" marR="6350" indent="-285750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6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A.</a:t>
            </a:r>
            <a:r>
              <a:rPr dirty="0" sz="18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Muchos</a:t>
            </a:r>
            <a:r>
              <a:rPr dirty="0" sz="18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terceros</a:t>
            </a:r>
            <a:r>
              <a:rPr dirty="0" sz="18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Estados</a:t>
            </a:r>
            <a:r>
              <a:rPr dirty="0" sz="18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18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contemplan</a:t>
            </a:r>
            <a:r>
              <a:rPr dirty="0" sz="18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el</a:t>
            </a:r>
            <a:r>
              <a:rPr dirty="0" u="sng" sz="1800" spc="8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derecho</a:t>
            </a:r>
            <a:r>
              <a:rPr dirty="0" u="sng" sz="1800" spc="6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</a:t>
            </a:r>
            <a:r>
              <a:rPr dirty="0" u="sng" sz="1800" spc="4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</a:t>
            </a:r>
            <a:r>
              <a:rPr dirty="0" u="sng" sz="1800" spc="5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retirada</a:t>
            </a:r>
            <a:r>
              <a:rPr dirty="0" u="none" sz="18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18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enlaces</a:t>
            </a:r>
            <a:r>
              <a:rPr dirty="0" u="none" sz="18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u="none" sz="18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25">
                <a:solidFill>
                  <a:srgbClr val="404040"/>
                </a:solidFill>
                <a:latin typeface="Century Gothic"/>
                <a:cs typeface="Century Gothic"/>
              </a:rPr>
              <a:t>lo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abordan</a:t>
            </a:r>
            <a:r>
              <a:rPr dirty="0" u="none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desde</a:t>
            </a:r>
            <a:r>
              <a:rPr dirty="0" u="none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u="none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perspectiva</a:t>
            </a:r>
            <a:r>
              <a:rPr dirty="0" u="none" sz="18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10">
                <a:solidFill>
                  <a:srgbClr val="404040"/>
                </a:solidFill>
                <a:latin typeface="Century Gothic"/>
                <a:cs typeface="Century Gothic"/>
              </a:rPr>
              <a:t>diferente.</a:t>
            </a:r>
            <a:endParaRPr sz="1800">
              <a:latin typeface="Century Gothic"/>
              <a:cs typeface="Century Gothic"/>
            </a:endParaRPr>
          </a:p>
          <a:p>
            <a:pPr algn="just" marL="756285" marR="5080" indent="-287020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B.</a:t>
            </a:r>
            <a:r>
              <a:rPr dirty="0" sz="1800" spc="3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800" spc="3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3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3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800" spc="3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800" spc="3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1800" spc="3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personales</a:t>
            </a:r>
            <a:r>
              <a:rPr dirty="0" sz="1800" spc="3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1800" spc="3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constituye</a:t>
            </a:r>
            <a:r>
              <a:rPr dirty="0" sz="1800" spc="3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800" spc="3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derecho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absoluto,</a:t>
            </a:r>
            <a:r>
              <a:rPr dirty="0" sz="18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sino</a:t>
            </a:r>
            <a:r>
              <a:rPr dirty="0" sz="18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debe</a:t>
            </a:r>
            <a:r>
              <a:rPr dirty="0" sz="18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considerarse</a:t>
            </a:r>
            <a:r>
              <a:rPr dirty="0" sz="18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relación</a:t>
            </a:r>
            <a:r>
              <a:rPr dirty="0" sz="18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8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8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función</a:t>
            </a:r>
            <a:r>
              <a:rPr dirty="0" sz="18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sociedad</a:t>
            </a:r>
            <a:r>
              <a:rPr dirty="0" sz="18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mantener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equilibrio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otros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fundamentales,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arreglo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al</a:t>
            </a:r>
            <a:r>
              <a:rPr dirty="0" u="sng" sz="1800" spc="-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principio</a:t>
            </a:r>
            <a:r>
              <a:rPr dirty="0" u="sng" sz="1800" spc="-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none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18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proporcionalidad.</a:t>
            </a:r>
            <a:endParaRPr sz="1800">
              <a:latin typeface="Century Gothic"/>
              <a:cs typeface="Century Gothic"/>
            </a:endParaRPr>
          </a:p>
          <a:p>
            <a:pPr algn="just" marL="755650" marR="5715" indent="-286385">
              <a:lnSpc>
                <a:spcPct val="100000"/>
              </a:lnSpc>
              <a:spcBef>
                <a:spcPts val="101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Unión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no</a:t>
            </a:r>
            <a:r>
              <a:rPr dirty="0" u="sng" sz="1800" spc="-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prevé</a:t>
            </a:r>
            <a:r>
              <a:rPr dirty="0" u="sng" sz="18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actualmente</a:t>
            </a:r>
            <a:r>
              <a:rPr dirty="0" u="sng" sz="18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tales</a:t>
            </a:r>
            <a:r>
              <a:rPr dirty="0" u="sng" sz="1800" spc="-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instrumen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tos</a:t>
            </a:r>
            <a:r>
              <a:rPr dirty="0" u="none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u="none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mecanismos</a:t>
            </a:r>
            <a:r>
              <a:rPr dirty="0" u="none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cooperación</a:t>
            </a:r>
            <a:r>
              <a:rPr dirty="0" u="none" sz="18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18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u="none" sz="18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u="none" sz="18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u="none" sz="18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refiere</a:t>
            </a:r>
            <a:r>
              <a:rPr dirty="0" u="none" sz="18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u="none" sz="18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alcance</a:t>
            </a:r>
            <a:r>
              <a:rPr dirty="0" u="none" sz="18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18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18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retirada</a:t>
            </a:r>
            <a:r>
              <a:rPr dirty="0" u="none" sz="18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18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enlaces</a:t>
            </a:r>
            <a:r>
              <a:rPr dirty="0" u="none" sz="18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fuera</a:t>
            </a:r>
            <a:r>
              <a:rPr dirty="0" u="none" sz="18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18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u="none" sz="1800" spc="-10">
                <a:solidFill>
                  <a:srgbClr val="404040"/>
                </a:solidFill>
                <a:latin typeface="Century Gothic"/>
                <a:cs typeface="Century Gothic"/>
              </a:rPr>
              <a:t>Unión.</a:t>
            </a:r>
            <a:endParaRPr sz="1800">
              <a:latin typeface="Century Gothic"/>
              <a:cs typeface="Century Gothic"/>
            </a:endParaRPr>
          </a:p>
          <a:p>
            <a:pPr algn="just" marL="755015" marR="5715" indent="-285750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6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D.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ello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resulta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que,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situación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actual,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gestor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motor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búsqueda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que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estime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una solicitud</a:t>
            </a:r>
            <a:r>
              <a:rPr dirty="0" sz="18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retirada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enlaces presentada por el interesado,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su 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caso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3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raíz</a:t>
            </a:r>
            <a:r>
              <a:rPr dirty="0" sz="1800" spc="3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800" spc="3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requerimiento</a:t>
            </a:r>
            <a:r>
              <a:rPr dirty="0" sz="1800" spc="3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1800" spc="3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autoridad</a:t>
            </a:r>
            <a:r>
              <a:rPr dirty="0" sz="1800" spc="3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control</a:t>
            </a:r>
            <a:r>
              <a:rPr dirty="0" sz="1800" spc="3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3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judicial</a:t>
            </a:r>
            <a:r>
              <a:rPr dirty="0" sz="18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800" spc="3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Estado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miembro,</a:t>
            </a:r>
            <a:r>
              <a:rPr dirty="0" sz="18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está</a:t>
            </a:r>
            <a:r>
              <a:rPr dirty="0" sz="18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obligado,</a:t>
            </a:r>
            <a:r>
              <a:rPr dirty="0" sz="18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8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arreglo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8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8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Unión,</a:t>
            </a:r>
            <a:r>
              <a:rPr dirty="0" sz="18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proceder</a:t>
            </a:r>
            <a:r>
              <a:rPr dirty="0" sz="18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dicha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retirada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todas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versiones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motor.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2610" y="143557"/>
            <a:ext cx="8006715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368550" marR="5080" indent="-2356485"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EL</a:t>
            </a:r>
            <a:r>
              <a:rPr dirty="0" sz="2400" spc="-60"/>
              <a:t> </a:t>
            </a:r>
            <a:r>
              <a:rPr dirty="0" sz="2400" spc="-10"/>
              <a:t>CONSENTIMIENTO.</a:t>
            </a:r>
            <a:r>
              <a:rPr dirty="0" sz="2400" spc="-35"/>
              <a:t> </a:t>
            </a:r>
            <a:r>
              <a:rPr dirty="0" sz="2400"/>
              <a:t>SENTENCIA</a:t>
            </a:r>
            <a:r>
              <a:rPr dirty="0" sz="2400" spc="-45"/>
              <a:t> </a:t>
            </a:r>
            <a:r>
              <a:rPr dirty="0" sz="2400"/>
              <a:t>TRIBUNAL</a:t>
            </a:r>
            <a:r>
              <a:rPr dirty="0" sz="2400" spc="-60"/>
              <a:t> </a:t>
            </a:r>
            <a:r>
              <a:rPr dirty="0" sz="2400"/>
              <a:t>JUSTICIA</a:t>
            </a:r>
            <a:r>
              <a:rPr dirty="0" sz="2400" spc="-45"/>
              <a:t> </a:t>
            </a:r>
            <a:r>
              <a:rPr dirty="0" sz="2400" spc="-25"/>
              <a:t>UE </a:t>
            </a:r>
            <a:r>
              <a:rPr dirty="0" sz="2400"/>
              <a:t>DE</a:t>
            </a:r>
            <a:r>
              <a:rPr dirty="0" sz="2400" spc="-5"/>
              <a:t> </a:t>
            </a:r>
            <a:r>
              <a:rPr dirty="0" sz="2400"/>
              <a:t>1</a:t>
            </a:r>
            <a:r>
              <a:rPr dirty="0" sz="2400" spc="5"/>
              <a:t> </a:t>
            </a:r>
            <a:r>
              <a:rPr dirty="0" sz="2400"/>
              <a:t>OCTUBRE</a:t>
            </a:r>
            <a:r>
              <a:rPr dirty="0" sz="2400" spc="-5"/>
              <a:t> </a:t>
            </a:r>
            <a:r>
              <a:rPr dirty="0" sz="2400"/>
              <a:t>DE </a:t>
            </a:r>
            <a:r>
              <a:rPr dirty="0" sz="2400" spc="-20"/>
              <a:t>2019</a:t>
            </a:r>
            <a:endParaRPr sz="2400"/>
          </a:p>
        </p:txBody>
      </p:sp>
      <p:sp>
        <p:nvSpPr>
          <p:cNvPr id="3" name="object 3" descr=""/>
          <p:cNvSpPr txBox="1"/>
          <p:nvPr/>
        </p:nvSpPr>
        <p:spPr>
          <a:xfrm>
            <a:off x="1602739" y="1153191"/>
            <a:ext cx="8987155" cy="4922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4330" marR="6985" indent="-342265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85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800" spc="4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4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1800" spc="40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personales</a:t>
            </a:r>
            <a:r>
              <a:rPr dirty="0" sz="1800" spc="40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1800" spc="4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intimidad</a:t>
            </a:r>
            <a:r>
              <a:rPr dirty="0" sz="1800" spc="4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4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409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sector</a:t>
            </a:r>
            <a:r>
              <a:rPr dirty="0" sz="1800" spc="4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4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las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comunicaciones</a:t>
            </a:r>
            <a:r>
              <a:rPr dirty="0" sz="1800" spc="3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electrónicas.</a:t>
            </a:r>
            <a:r>
              <a:rPr dirty="0" sz="1800" spc="3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Planet49</a:t>
            </a:r>
            <a:r>
              <a:rPr dirty="0" sz="1800" spc="3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organiza</a:t>
            </a:r>
            <a:r>
              <a:rPr dirty="0" sz="1800" spc="3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800" spc="3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juego</a:t>
            </a:r>
            <a:r>
              <a:rPr dirty="0" sz="1800" spc="3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800" spc="3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fines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promocionales</a:t>
            </a:r>
            <a:r>
              <a:rPr dirty="0" sz="1800" spc="3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8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sitio</a:t>
            </a:r>
            <a:r>
              <a:rPr dirty="0" sz="18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Internet.</a:t>
            </a:r>
            <a:r>
              <a:rPr dirty="0" sz="18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8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internautas</a:t>
            </a:r>
            <a:r>
              <a:rPr dirty="0" sz="18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debían</a:t>
            </a:r>
            <a:r>
              <a:rPr dirty="0" sz="18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introducir</a:t>
            </a:r>
            <a:r>
              <a:rPr dirty="0" sz="18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su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código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postal,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nombre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dirección.</a:t>
            </a:r>
            <a:endParaRPr sz="1800">
              <a:latin typeface="Century Gothic"/>
              <a:cs typeface="Century Gothic"/>
            </a:endParaRPr>
          </a:p>
          <a:p>
            <a:pPr algn="just" marL="756285" marR="8255" indent="-287020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8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1800" spc="1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primera</a:t>
            </a:r>
            <a:r>
              <a:rPr dirty="0" sz="1800" spc="1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casilla,</a:t>
            </a:r>
            <a:r>
              <a:rPr dirty="0" sz="1800" spc="1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no</a:t>
            </a:r>
            <a:r>
              <a:rPr dirty="0" u="sng" sz="1800" spc="17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marcada</a:t>
            </a:r>
            <a:r>
              <a:rPr dirty="0" u="sng" sz="1800" spc="17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por</a:t>
            </a:r>
            <a:r>
              <a:rPr dirty="0" u="sng" sz="1800" spc="16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def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ecto,</a:t>
            </a:r>
            <a:r>
              <a:rPr dirty="0" u="none" sz="1800" spc="1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servía</a:t>
            </a:r>
            <a:r>
              <a:rPr dirty="0" u="none" sz="1800" spc="1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u="none" sz="1800" spc="1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1800" spc="-10">
                <a:solidFill>
                  <a:srgbClr val="404040"/>
                </a:solidFill>
                <a:latin typeface="Century Gothic"/>
                <a:cs typeface="Century Gothic"/>
              </a:rPr>
              <a:t>prestar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consentimiento</a:t>
            </a:r>
            <a:r>
              <a:rPr dirty="0" u="none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cuanto</a:t>
            </a:r>
            <a:r>
              <a:rPr dirty="0" u="none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u="none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uso</a:t>
            </a:r>
            <a:r>
              <a:rPr dirty="0" u="none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u="none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u="none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10">
                <a:solidFill>
                  <a:srgbClr val="404040"/>
                </a:solidFill>
                <a:latin typeface="Century Gothic"/>
                <a:cs typeface="Century Gothic"/>
              </a:rPr>
              <a:t>personales.</a:t>
            </a:r>
            <a:endParaRPr sz="1800">
              <a:latin typeface="Century Gothic"/>
              <a:cs typeface="Century Gothic"/>
            </a:endParaRPr>
          </a:p>
          <a:p>
            <a:pPr algn="just" marL="755650" marR="5080" indent="-286385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18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segunda</a:t>
            </a:r>
            <a:r>
              <a:rPr dirty="0" sz="18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castilla</a:t>
            </a:r>
            <a:r>
              <a:rPr dirty="0" u="sng" sz="1800" spc="27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marcada</a:t>
            </a:r>
            <a:r>
              <a:rPr dirty="0" u="sng" sz="1800" spc="2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por</a:t>
            </a:r>
            <a:r>
              <a:rPr dirty="0" u="sng" sz="1800" spc="2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defecto</a:t>
            </a:r>
            <a:r>
              <a:rPr dirty="0" u="sng" sz="1800" spc="28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permite</a:t>
            </a:r>
            <a:r>
              <a:rPr dirty="0" u="none" sz="18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u="none" sz="18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organizador</a:t>
            </a:r>
            <a:r>
              <a:rPr dirty="0" u="none" sz="18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25">
                <a:solidFill>
                  <a:srgbClr val="404040"/>
                </a:solidFill>
                <a:latin typeface="Century Gothic"/>
                <a:cs typeface="Century Gothic"/>
              </a:rPr>
              <a:t>del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juego</a:t>
            </a:r>
            <a:r>
              <a:rPr dirty="0" u="none" sz="18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introducir</a:t>
            </a:r>
            <a:r>
              <a:rPr dirty="0" u="none" sz="18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cookies</a:t>
            </a:r>
            <a:r>
              <a:rPr dirty="0" u="none" sz="18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u="none" sz="18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analizar</a:t>
            </a:r>
            <a:r>
              <a:rPr dirty="0" u="none" sz="18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u="none" sz="18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uso</a:t>
            </a:r>
            <a:r>
              <a:rPr dirty="0" u="none" sz="18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18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u="none" sz="18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páginas</a:t>
            </a:r>
            <a:r>
              <a:rPr dirty="0" u="none" sz="18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web:</a:t>
            </a:r>
            <a:r>
              <a:rPr dirty="0" u="none" sz="18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10">
                <a:solidFill>
                  <a:srgbClr val="404040"/>
                </a:solidFill>
                <a:latin typeface="Century Gothic"/>
                <a:cs typeface="Century Gothic"/>
              </a:rPr>
              <a:t>analiza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u="none" sz="18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comportamiento</a:t>
            </a:r>
            <a:r>
              <a:rPr dirty="0" u="none" sz="18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18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navegación</a:t>
            </a:r>
            <a:r>
              <a:rPr dirty="0" u="none" sz="18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u="none" sz="18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u="none" sz="18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uso</a:t>
            </a:r>
            <a:r>
              <a:rPr dirty="0" u="none" sz="18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18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página</a:t>
            </a:r>
            <a:r>
              <a:rPr dirty="0" u="none" sz="18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webs</a:t>
            </a:r>
            <a:r>
              <a:rPr dirty="0" u="none" sz="18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u="none" sz="18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10">
                <a:solidFill>
                  <a:srgbClr val="404040"/>
                </a:solidFill>
                <a:latin typeface="Century Gothic"/>
                <a:cs typeface="Century Gothic"/>
              </a:rPr>
              <a:t>socios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publicitarios</a:t>
            </a:r>
            <a:r>
              <a:rPr dirty="0" u="none" sz="18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u="none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enviar</a:t>
            </a:r>
            <a:r>
              <a:rPr dirty="0" u="none" sz="18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>
                <a:solidFill>
                  <a:srgbClr val="404040"/>
                </a:solidFill>
                <a:latin typeface="Century Gothic"/>
                <a:cs typeface="Century Gothic"/>
              </a:rPr>
              <a:t>publicidad</a:t>
            </a:r>
            <a:r>
              <a:rPr dirty="0" u="none" sz="18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800" spc="-10">
                <a:solidFill>
                  <a:srgbClr val="404040"/>
                </a:solidFill>
                <a:latin typeface="Century Gothic"/>
                <a:cs typeface="Century Gothic"/>
              </a:rPr>
              <a:t>específica.</a:t>
            </a:r>
            <a:endParaRPr sz="1800">
              <a:latin typeface="Century Gothic"/>
              <a:cs typeface="Century Gothic"/>
            </a:endParaRPr>
          </a:p>
          <a:p>
            <a:pPr algn="just" marL="355600" marR="5080" indent="-343535">
              <a:lnSpc>
                <a:spcPct val="100000"/>
              </a:lnSpc>
              <a:spcBef>
                <a:spcPts val="101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7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uso</a:t>
            </a:r>
            <a:r>
              <a:rPr dirty="0" sz="18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“cookies”:</a:t>
            </a:r>
            <a:r>
              <a:rPr dirty="0" sz="18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ficheros</a:t>
            </a:r>
            <a:r>
              <a:rPr dirty="0" sz="18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proveedor</a:t>
            </a:r>
            <a:r>
              <a:rPr dirty="0" sz="18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8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sitio</a:t>
            </a:r>
            <a:r>
              <a:rPr dirty="0" sz="18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Internet</a:t>
            </a:r>
            <a:r>
              <a:rPr dirty="0" sz="18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coloca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ordenador</a:t>
            </a:r>
            <a:r>
              <a:rPr dirty="0" sz="18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8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usuarios</a:t>
            </a:r>
            <a:r>
              <a:rPr dirty="0" sz="18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dicho</a:t>
            </a:r>
            <a:r>
              <a:rPr dirty="0" sz="18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sitio</a:t>
            </a:r>
            <a:r>
              <a:rPr dirty="0" sz="18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18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facilitar</a:t>
            </a:r>
            <a:r>
              <a:rPr dirty="0" sz="18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navegación</a:t>
            </a:r>
            <a:r>
              <a:rPr dirty="0" sz="18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obtener</a:t>
            </a:r>
            <a:r>
              <a:rPr dirty="0" sz="1800" spc="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sz="1800" spc="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sz="1800" spc="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800" spc="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comportamiento.</a:t>
            </a:r>
            <a:r>
              <a:rPr dirty="0" sz="1800" spc="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800" spc="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pueden</a:t>
            </a:r>
            <a:r>
              <a:rPr dirty="0" sz="1800" spc="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cancelar</a:t>
            </a:r>
            <a:r>
              <a:rPr dirty="0" sz="1800" spc="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las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cookies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cualquier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momento.</a:t>
            </a:r>
            <a:endParaRPr sz="1800">
              <a:latin typeface="Century Gothic"/>
              <a:cs typeface="Century Gothic"/>
            </a:endParaRPr>
          </a:p>
          <a:p>
            <a:pPr algn="just" marL="354965" marR="6350" indent="-342900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55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CUESTIÓN:</a:t>
            </a:r>
            <a:r>
              <a:rPr dirty="0" u="sng" sz="1800" spc="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consentimiento</a:t>
            </a:r>
            <a:r>
              <a:rPr dirty="0" u="sng" sz="1800" spc="4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del</a:t>
            </a:r>
            <a:r>
              <a:rPr dirty="0" u="sng" sz="1800" spc="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interesado</a:t>
            </a:r>
            <a:r>
              <a:rPr dirty="0" u="sng" sz="1800" spc="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mediante</a:t>
            </a:r>
            <a:r>
              <a:rPr dirty="0" u="sng" sz="1800" spc="3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una</a:t>
            </a:r>
            <a:r>
              <a:rPr dirty="0" u="sng" sz="1800" spc="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casilla</a:t>
            </a:r>
            <a:r>
              <a:rPr dirty="0" u="sng" sz="1800" spc="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marcada</a:t>
            </a:r>
            <a:r>
              <a:rPr dirty="0" u="sng" sz="1800" spc="3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por</a:t>
            </a:r>
            <a:r>
              <a:rPr dirty="0" u="none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defecto</a:t>
            </a:r>
            <a:r>
              <a:rPr dirty="0" u="sng" sz="18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para</a:t>
            </a:r>
            <a:r>
              <a:rPr dirty="0" u="sng" sz="1800" spc="-4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el</a:t>
            </a:r>
            <a:r>
              <a:rPr dirty="0" u="sng" sz="18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uso</a:t>
            </a:r>
            <a:r>
              <a:rPr dirty="0" u="sng" sz="1800" spc="-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1800" spc="-3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8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cookies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2610" y="143557"/>
            <a:ext cx="8006715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368550" marR="5080" indent="-2356485"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EL</a:t>
            </a:r>
            <a:r>
              <a:rPr dirty="0" sz="2400" spc="-60"/>
              <a:t> </a:t>
            </a:r>
            <a:r>
              <a:rPr dirty="0" sz="2400" spc="-10"/>
              <a:t>CONSENTIMIENTO.</a:t>
            </a:r>
            <a:r>
              <a:rPr dirty="0" sz="2400" spc="-35"/>
              <a:t> </a:t>
            </a:r>
            <a:r>
              <a:rPr dirty="0" sz="2400"/>
              <a:t>SENTENCIA</a:t>
            </a:r>
            <a:r>
              <a:rPr dirty="0" sz="2400" spc="-45"/>
              <a:t> </a:t>
            </a:r>
            <a:r>
              <a:rPr dirty="0" sz="2400"/>
              <a:t>TRIBUNAL</a:t>
            </a:r>
            <a:r>
              <a:rPr dirty="0" sz="2400" spc="-60"/>
              <a:t> </a:t>
            </a:r>
            <a:r>
              <a:rPr dirty="0" sz="2400"/>
              <a:t>JUSTICIA</a:t>
            </a:r>
            <a:r>
              <a:rPr dirty="0" sz="2400" spc="-45"/>
              <a:t> </a:t>
            </a:r>
            <a:r>
              <a:rPr dirty="0" sz="2400" spc="-25"/>
              <a:t>UE </a:t>
            </a:r>
            <a:r>
              <a:rPr dirty="0" sz="2400"/>
              <a:t>DE</a:t>
            </a:r>
            <a:r>
              <a:rPr dirty="0" sz="2400" spc="-5"/>
              <a:t> </a:t>
            </a:r>
            <a:r>
              <a:rPr dirty="0" sz="2400"/>
              <a:t>1</a:t>
            </a:r>
            <a:r>
              <a:rPr dirty="0" sz="2400" spc="5"/>
              <a:t> </a:t>
            </a:r>
            <a:r>
              <a:rPr dirty="0" sz="2400"/>
              <a:t>OCTUBRE</a:t>
            </a:r>
            <a:r>
              <a:rPr dirty="0" sz="2400" spc="-5"/>
              <a:t> </a:t>
            </a:r>
            <a:r>
              <a:rPr dirty="0" sz="2400"/>
              <a:t>DE </a:t>
            </a:r>
            <a:r>
              <a:rPr dirty="0" sz="2400" spc="-20"/>
              <a:t>2019</a:t>
            </a:r>
            <a:endParaRPr sz="2400"/>
          </a:p>
        </p:txBody>
      </p:sp>
      <p:sp>
        <p:nvSpPr>
          <p:cNvPr id="3" name="object 3" descr=""/>
          <p:cNvSpPr txBox="1"/>
          <p:nvPr/>
        </p:nvSpPr>
        <p:spPr>
          <a:xfrm>
            <a:off x="1602739" y="1098097"/>
            <a:ext cx="8988425" cy="46990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dirty="0" sz="19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900" spc="-10" b="1">
                <a:solidFill>
                  <a:srgbClr val="404040"/>
                </a:solidFill>
                <a:latin typeface="Century Gothic"/>
                <a:cs typeface="Century Gothic"/>
              </a:rPr>
              <a:t>RESOLUCIÓN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:</a:t>
            </a:r>
            <a:endParaRPr sz="1900">
              <a:latin typeface="Century Gothic"/>
              <a:cs typeface="Century Gothic"/>
            </a:endParaRPr>
          </a:p>
          <a:p>
            <a:pPr algn="just" marL="354965" marR="7620" indent="-342900">
              <a:lnSpc>
                <a:spcPct val="100000"/>
              </a:lnSpc>
              <a:spcBef>
                <a:spcPts val="994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4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1. Las</a:t>
            </a:r>
            <a:r>
              <a:rPr dirty="0" sz="19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cookies</a:t>
            </a:r>
            <a:r>
              <a:rPr dirty="0" sz="19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constituye un</a:t>
            </a:r>
            <a:r>
              <a:rPr dirty="0" sz="19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tratamiento</a:t>
            </a:r>
            <a:r>
              <a:rPr dirty="0" sz="19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19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personales.</a:t>
            </a:r>
            <a:r>
              <a:rPr dirty="0" sz="19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19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ello</a:t>
            </a:r>
            <a:r>
              <a:rPr dirty="0" sz="19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el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consentimiento</a:t>
            </a:r>
            <a:r>
              <a:rPr dirty="0" sz="1900" spc="3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1900" spc="3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debe</a:t>
            </a:r>
            <a:r>
              <a:rPr dirty="0" sz="1900" spc="3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prestar</a:t>
            </a:r>
            <a:r>
              <a:rPr dirty="0" sz="19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900" spc="3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usuario</a:t>
            </a:r>
            <a:r>
              <a:rPr dirty="0" sz="1900" spc="3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después</a:t>
            </a:r>
            <a:r>
              <a:rPr dirty="0" sz="1900" spc="3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9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9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le</a:t>
            </a:r>
            <a:r>
              <a:rPr dirty="0" sz="19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haya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facilitado</a:t>
            </a:r>
            <a:r>
              <a:rPr dirty="0" sz="19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clara</a:t>
            </a:r>
            <a:r>
              <a:rPr dirty="0" sz="19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9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completa.</a:t>
            </a:r>
            <a:endParaRPr sz="1900">
              <a:latin typeface="Century Gothic"/>
              <a:cs typeface="Century Gothic"/>
            </a:endParaRPr>
          </a:p>
          <a:p>
            <a:pPr algn="just" marL="354330" marR="6350" indent="-342265">
              <a:lnSpc>
                <a:spcPct val="100000"/>
              </a:lnSpc>
              <a:spcBef>
                <a:spcPts val="1010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4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2.</a:t>
            </a:r>
            <a:r>
              <a:rPr dirty="0" sz="19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9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consentimiento</a:t>
            </a:r>
            <a:r>
              <a:rPr dirty="0" sz="19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dado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mediante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casilla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marcada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defecto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no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implica</a:t>
            </a:r>
            <a:r>
              <a:rPr dirty="0" sz="19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9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comportamiento</a:t>
            </a:r>
            <a:r>
              <a:rPr dirty="0" sz="19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activo</a:t>
            </a:r>
            <a:r>
              <a:rPr dirty="0" sz="19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9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parte</a:t>
            </a:r>
            <a:r>
              <a:rPr dirty="0" sz="19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9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usuario</a:t>
            </a:r>
            <a:r>
              <a:rPr dirty="0" sz="19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9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sitio</a:t>
            </a:r>
            <a:r>
              <a:rPr dirty="0" sz="19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Internet.</a:t>
            </a:r>
            <a:endParaRPr sz="1900">
              <a:latin typeface="Century Gothic"/>
              <a:cs typeface="Century Gothic"/>
            </a:endParaRPr>
          </a:p>
          <a:p>
            <a:pPr algn="just" marL="355600" marR="7620" indent="-343535">
              <a:lnSpc>
                <a:spcPct val="100000"/>
              </a:lnSpc>
              <a:spcBef>
                <a:spcPts val="994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49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3.</a:t>
            </a:r>
            <a:r>
              <a:rPr dirty="0" sz="19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Solo</a:t>
            </a:r>
            <a:r>
              <a:rPr dirty="0" sz="19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9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comportamiento</a:t>
            </a:r>
            <a:r>
              <a:rPr dirty="0" sz="19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activo</a:t>
            </a:r>
            <a:r>
              <a:rPr dirty="0" sz="19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9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parte</a:t>
            </a:r>
            <a:r>
              <a:rPr dirty="0" sz="19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9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interesado</a:t>
            </a:r>
            <a:r>
              <a:rPr dirty="0" sz="19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9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9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que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manifieste</a:t>
            </a:r>
            <a:r>
              <a:rPr dirty="0" sz="19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9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consentimiento</a:t>
            </a:r>
            <a:r>
              <a:rPr dirty="0" sz="19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puede</a:t>
            </a:r>
            <a:r>
              <a:rPr dirty="0" sz="19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cumplir</a:t>
            </a:r>
            <a:r>
              <a:rPr dirty="0" sz="19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este</a:t>
            </a:r>
            <a:r>
              <a:rPr dirty="0" sz="19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requisito.</a:t>
            </a:r>
            <a:endParaRPr sz="1900">
              <a:latin typeface="Century Gothic"/>
              <a:cs typeface="Century Gothic"/>
            </a:endParaRPr>
          </a:p>
          <a:p>
            <a:pPr algn="just" marL="353695" marR="5080" indent="-341630">
              <a:lnSpc>
                <a:spcPct val="100000"/>
              </a:lnSpc>
              <a:spcBef>
                <a:spcPts val="994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4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4.</a:t>
            </a:r>
            <a:r>
              <a:rPr dirty="0" sz="19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Parece</a:t>
            </a:r>
            <a:r>
              <a:rPr dirty="0" sz="19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prácticamente</a:t>
            </a:r>
            <a:r>
              <a:rPr dirty="0" sz="19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imposible</a:t>
            </a:r>
            <a:r>
              <a:rPr dirty="0" sz="19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determinar</a:t>
            </a:r>
            <a:r>
              <a:rPr dirty="0" sz="19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manera</a:t>
            </a:r>
            <a:r>
              <a:rPr dirty="0" sz="19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objetiva</a:t>
            </a:r>
            <a:r>
              <a:rPr dirty="0" sz="19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si</a:t>
            </a:r>
            <a:r>
              <a:rPr dirty="0" sz="19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el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usuario</a:t>
            </a:r>
            <a:r>
              <a:rPr dirty="0" sz="19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9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sitio</a:t>
            </a:r>
            <a:r>
              <a:rPr dirty="0" sz="19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Internet</a:t>
            </a:r>
            <a:r>
              <a:rPr dirty="0" sz="19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ha</a:t>
            </a:r>
            <a:r>
              <a:rPr dirty="0" sz="19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dado</a:t>
            </a:r>
            <a:r>
              <a:rPr dirty="0" sz="19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efectivamente</a:t>
            </a:r>
            <a:r>
              <a:rPr dirty="0" sz="19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9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consentimiento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tratamiento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sus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19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personales</a:t>
            </a:r>
            <a:r>
              <a:rPr dirty="0" sz="19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19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quitar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marca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una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casilla</a:t>
            </a:r>
            <a:r>
              <a:rPr dirty="0" sz="19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marcada</a:t>
            </a:r>
            <a:r>
              <a:rPr dirty="0" sz="19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9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efecto</a:t>
            </a:r>
            <a:r>
              <a:rPr dirty="0" sz="18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si</a:t>
            </a:r>
            <a:r>
              <a:rPr dirty="0" sz="18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dicho</a:t>
            </a:r>
            <a:r>
              <a:rPr dirty="0" sz="18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consentimiento</a:t>
            </a:r>
            <a:r>
              <a:rPr dirty="0" sz="18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ha</a:t>
            </a:r>
            <a:r>
              <a:rPr dirty="0" sz="18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sido</a:t>
            </a:r>
            <a:r>
              <a:rPr dirty="0" sz="18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dado,</a:t>
            </a:r>
            <a:r>
              <a:rPr dirty="0" sz="18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en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todo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caso,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manera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informada.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228246" y="306261"/>
            <a:ext cx="7734300" cy="636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11450" marR="5080" indent="-2699385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252525"/>
                </a:solidFill>
                <a:latin typeface="Century Gothic"/>
                <a:cs typeface="Century Gothic"/>
              </a:rPr>
              <a:t>LO</a:t>
            </a:r>
            <a:r>
              <a:rPr dirty="0" sz="2000" spc="-2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252525"/>
                </a:solidFill>
                <a:latin typeface="Century Gothic"/>
                <a:cs typeface="Century Gothic"/>
              </a:rPr>
              <a:t>PARA</a:t>
            </a:r>
            <a:r>
              <a:rPr dirty="0" sz="2000" spc="-2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252525"/>
                </a:solidFill>
                <a:latin typeface="Century Gothic"/>
                <a:cs typeface="Century Gothic"/>
              </a:rPr>
              <a:t>LA</a:t>
            </a:r>
            <a:r>
              <a:rPr dirty="0" sz="2000" spc="-2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252525"/>
                </a:solidFill>
                <a:latin typeface="Century Gothic"/>
                <a:cs typeface="Century Gothic"/>
              </a:rPr>
              <a:t>IGUALDAD</a:t>
            </a:r>
            <a:r>
              <a:rPr dirty="0" sz="2000" spc="-5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252525"/>
                </a:solidFill>
                <a:latin typeface="Century Gothic"/>
                <a:cs typeface="Century Gothic"/>
              </a:rPr>
              <a:t>EFECTIVA</a:t>
            </a:r>
            <a:r>
              <a:rPr dirty="0" sz="2000" spc="-2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252525"/>
                </a:solidFill>
                <a:latin typeface="Century Gothic"/>
                <a:cs typeface="Century Gothic"/>
              </a:rPr>
              <a:t>DE</a:t>
            </a:r>
            <a:r>
              <a:rPr dirty="0" sz="2000" spc="-1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252525"/>
                </a:solidFill>
                <a:latin typeface="Century Gothic"/>
                <a:cs typeface="Century Gothic"/>
              </a:rPr>
              <a:t>MUJERES</a:t>
            </a:r>
            <a:r>
              <a:rPr dirty="0" sz="2000" spc="-3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252525"/>
                </a:solidFill>
                <a:latin typeface="Century Gothic"/>
                <a:cs typeface="Century Gothic"/>
              </a:rPr>
              <a:t>Y</a:t>
            </a:r>
            <a:r>
              <a:rPr dirty="0" sz="2000" spc="-1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252525"/>
                </a:solidFill>
                <a:latin typeface="Century Gothic"/>
                <a:cs typeface="Century Gothic"/>
              </a:rPr>
              <a:t>HOMBRES</a:t>
            </a:r>
            <a:r>
              <a:rPr dirty="0" sz="2000" spc="-2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252525"/>
                </a:solidFill>
                <a:latin typeface="Century Gothic"/>
                <a:cs typeface="Century Gothic"/>
              </a:rPr>
              <a:t>DE</a:t>
            </a:r>
            <a:r>
              <a:rPr dirty="0" sz="2000" spc="-2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000" spc="-25" b="1">
                <a:solidFill>
                  <a:srgbClr val="252525"/>
                </a:solidFill>
                <a:latin typeface="Century Gothic"/>
                <a:cs typeface="Century Gothic"/>
              </a:rPr>
              <a:t>22 </a:t>
            </a:r>
            <a:r>
              <a:rPr dirty="0" sz="2000" b="1">
                <a:solidFill>
                  <a:srgbClr val="252525"/>
                </a:solidFill>
                <a:latin typeface="Century Gothic"/>
                <a:cs typeface="Century Gothic"/>
              </a:rPr>
              <a:t>DE</a:t>
            </a:r>
            <a:r>
              <a:rPr dirty="0" sz="2000" spc="-1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252525"/>
                </a:solidFill>
                <a:latin typeface="Century Gothic"/>
                <a:cs typeface="Century Gothic"/>
              </a:rPr>
              <a:t>MARZO</a:t>
            </a:r>
            <a:r>
              <a:rPr dirty="0" sz="2000" spc="-2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000" b="1">
                <a:solidFill>
                  <a:srgbClr val="252525"/>
                </a:solidFill>
                <a:latin typeface="Century Gothic"/>
                <a:cs typeface="Century Gothic"/>
              </a:rPr>
              <a:t>DE</a:t>
            </a:r>
            <a:r>
              <a:rPr dirty="0" sz="2000" spc="-1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000" spc="-20" b="1">
                <a:solidFill>
                  <a:srgbClr val="252525"/>
                </a:solidFill>
                <a:latin typeface="Century Gothic"/>
                <a:cs typeface="Century Gothic"/>
              </a:rPr>
              <a:t>2007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82250" y="1646961"/>
            <a:ext cx="9899650" cy="1056640"/>
          </a:xfrm>
          <a:prstGeom prst="rect"/>
        </p:spPr>
        <p:txBody>
          <a:bodyPr wrap="square" lIns="0" tIns="89535" rIns="0" bIns="0" rtlCol="0" vert="horz">
            <a:spAutoFit/>
          </a:bodyPr>
          <a:lstStyle/>
          <a:p>
            <a:pPr algn="just" marL="354330" marR="5080" indent="-342265">
              <a:lnSpc>
                <a:spcPts val="2500"/>
              </a:lnSpc>
              <a:spcBef>
                <a:spcPts val="705"/>
              </a:spcBef>
            </a:pPr>
            <a:r>
              <a:rPr dirty="0" sz="2600" b="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600" spc="-275" b="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600" spc="-15" b="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600" spc="135" b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 b="0">
                <a:solidFill>
                  <a:srgbClr val="404040"/>
                </a:solidFill>
                <a:latin typeface="Century Gothic"/>
                <a:cs typeface="Century Gothic"/>
              </a:rPr>
              <a:t>artículo</a:t>
            </a:r>
            <a:r>
              <a:rPr dirty="0" sz="2600" spc="125" b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 b="0">
                <a:solidFill>
                  <a:srgbClr val="404040"/>
                </a:solidFill>
                <a:latin typeface="Century Gothic"/>
                <a:cs typeface="Century Gothic"/>
              </a:rPr>
              <a:t>1.1.</a:t>
            </a:r>
            <a:r>
              <a:rPr dirty="0" sz="2600" spc="114" b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5" b="0">
                <a:solidFill>
                  <a:srgbClr val="404040"/>
                </a:solidFill>
                <a:latin typeface="Century Gothic"/>
                <a:cs typeface="Century Gothic"/>
              </a:rPr>
              <a:t>C</a:t>
            </a:r>
            <a:r>
              <a:rPr dirty="0" sz="2600" b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 spc="135" b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5" b="0">
                <a:solidFill>
                  <a:srgbClr val="404040"/>
                </a:solidFill>
                <a:latin typeface="Century Gothic"/>
                <a:cs typeface="Century Gothic"/>
              </a:rPr>
              <a:t>considera</a:t>
            </a:r>
            <a:r>
              <a:rPr dirty="0" sz="2600" spc="145" b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 b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 b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600" spc="125" b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 b="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2600" spc="130" b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5" b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dirty="0" sz="2600" b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 spc="125" b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 b="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sz="2600" spc="135" b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 b="0">
                <a:solidFill>
                  <a:srgbClr val="404040"/>
                </a:solidFill>
                <a:latin typeface="Century Gothic"/>
                <a:cs typeface="Century Gothic"/>
              </a:rPr>
              <a:t>co</a:t>
            </a:r>
            <a:r>
              <a:rPr dirty="0" sz="2600" spc="5" b="0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dirty="0" sz="2600" b="0">
                <a:solidFill>
                  <a:srgbClr val="404040"/>
                </a:solidFill>
                <a:latin typeface="Century Gothic"/>
                <a:cs typeface="Century Gothic"/>
              </a:rPr>
              <a:t>o </a:t>
            </a:r>
            <a:r>
              <a:rPr dirty="0" sz="2600" spc="-5" b="0">
                <a:solidFill>
                  <a:srgbClr val="404040"/>
                </a:solidFill>
                <a:latin typeface="Century Gothic"/>
                <a:cs typeface="Century Gothic"/>
              </a:rPr>
              <a:t>valor</a:t>
            </a:r>
            <a:r>
              <a:rPr dirty="0" sz="2600" spc="55" b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 b="0">
                <a:solidFill>
                  <a:srgbClr val="404040"/>
                </a:solidFill>
                <a:latin typeface="Century Gothic"/>
                <a:cs typeface="Century Gothic"/>
              </a:rPr>
              <a:t>superior</a:t>
            </a:r>
            <a:r>
              <a:rPr dirty="0" sz="2600" spc="55" b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b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dirty="0" sz="2600" spc="-5" b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 b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600" spc="55" b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 b="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600" spc="-10" b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dirty="0" sz="2600" b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dirty="0" sz="2600" spc="-5" b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 spc="-10" b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dirty="0" sz="2600" spc="-15" b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600" spc="5" b="0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dirty="0" sz="2600" spc="-5" b="0">
                <a:solidFill>
                  <a:srgbClr val="404040"/>
                </a:solidFill>
                <a:latin typeface="Century Gothic"/>
                <a:cs typeface="Century Gothic"/>
              </a:rPr>
              <a:t>ien</a:t>
            </a:r>
            <a:r>
              <a:rPr dirty="0" sz="2600" spc="-10" b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dirty="0" sz="2600" b="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600" spc="60" b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5" b="0">
                <a:solidFill>
                  <a:srgbClr val="404040"/>
                </a:solidFill>
                <a:latin typeface="Century Gothic"/>
                <a:cs typeface="Century Gothic"/>
              </a:rPr>
              <a:t>jurídico,</a:t>
            </a:r>
            <a:r>
              <a:rPr dirty="0" sz="2600" spc="55" b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b="0">
                <a:solidFill>
                  <a:srgbClr val="404040"/>
                </a:solidFill>
                <a:latin typeface="Century Gothic"/>
                <a:cs typeface="Century Gothic"/>
              </a:rPr>
              <a:t>ju</a:t>
            </a:r>
            <a:r>
              <a:rPr dirty="0" sz="2600" spc="-5" b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dirty="0" sz="2600" spc="5" b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dirty="0" sz="2600" b="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600" spc="45" b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b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600" spc="55" b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 b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600" b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600" spc="55" b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 b="0">
                <a:solidFill>
                  <a:srgbClr val="404040"/>
                </a:solidFill>
                <a:latin typeface="Century Gothic"/>
                <a:cs typeface="Century Gothic"/>
              </a:rPr>
              <a:t>libertad,</a:t>
            </a:r>
            <a:r>
              <a:rPr dirty="0" sz="2600" spc="-10" b="0">
                <a:solidFill>
                  <a:srgbClr val="404040"/>
                </a:solidFill>
                <a:latin typeface="Century Gothic"/>
                <a:cs typeface="Century Gothic"/>
              </a:rPr>
              <a:t> l</a:t>
            </a:r>
            <a:r>
              <a:rPr dirty="0" sz="2600" b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600" spc="5" b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5" b="0">
                <a:solidFill>
                  <a:srgbClr val="404040"/>
                </a:solidFill>
                <a:latin typeface="Century Gothic"/>
                <a:cs typeface="Century Gothic"/>
              </a:rPr>
              <a:t>justicia</a:t>
            </a:r>
            <a:r>
              <a:rPr dirty="0" sz="2600" spc="10" b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5" b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600" spc="5" b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 b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 b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600" spc="5" b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 b="0">
                <a:solidFill>
                  <a:srgbClr val="404040"/>
                </a:solidFill>
                <a:latin typeface="Century Gothic"/>
                <a:cs typeface="Century Gothic"/>
              </a:rPr>
              <a:t>pluralismo</a:t>
            </a:r>
            <a:r>
              <a:rPr dirty="0" sz="2600" spc="10" b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 b="0">
                <a:solidFill>
                  <a:srgbClr val="404040"/>
                </a:solidFill>
                <a:latin typeface="Century Gothic"/>
                <a:cs typeface="Century Gothic"/>
              </a:rPr>
              <a:t>político.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782250" y="2724429"/>
            <a:ext cx="9900285" cy="3164840"/>
          </a:xfrm>
          <a:prstGeom prst="rect">
            <a:avLst/>
          </a:prstGeom>
        </p:spPr>
        <p:txBody>
          <a:bodyPr wrap="square" lIns="0" tIns="89535" rIns="0" bIns="0" rtlCol="0" vert="horz">
            <a:spAutoFit/>
          </a:bodyPr>
          <a:lstStyle/>
          <a:p>
            <a:pPr algn="just" marL="354965" marR="6350" indent="-342900">
              <a:lnSpc>
                <a:spcPts val="2500"/>
              </a:lnSpc>
              <a:spcBef>
                <a:spcPts val="705"/>
              </a:spcBef>
            </a:pPr>
            <a:r>
              <a:rPr dirty="0" sz="2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600" spc="-2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600" spc="-15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600" spc="10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artículo</a:t>
            </a:r>
            <a:r>
              <a:rPr dirty="0" sz="2600" spc="99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9.2.</a:t>
            </a:r>
            <a:r>
              <a:rPr dirty="0" sz="2600" spc="9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C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 spc="99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ordena</a:t>
            </a:r>
            <a:r>
              <a:rPr dirty="0" sz="2600" spc="99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600" spc="99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600" spc="10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p</a:t>
            </a:r>
            <a:r>
              <a:rPr dirty="0" sz="2600" spc="-15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re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dirty="0" sz="2600" spc="99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públicos</a:t>
            </a:r>
            <a:r>
              <a:rPr dirty="0" sz="2600" spc="10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que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pro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dirty="0" sz="2600" spc="-15">
                <a:solidFill>
                  <a:srgbClr val="404040"/>
                </a:solidFill>
                <a:latin typeface="Century Gothic"/>
                <a:cs typeface="Century Gothic"/>
              </a:rPr>
              <a:t>ue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va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dirty="0" sz="2600" spc="6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600" spc="6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condiciones</a:t>
            </a:r>
            <a:r>
              <a:rPr dirty="0" sz="2600" spc="6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5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2600" spc="6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remover</a:t>
            </a:r>
            <a:r>
              <a:rPr dirty="0" sz="2600" spc="6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600" spc="6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obstáculos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6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impidan</a:t>
            </a:r>
            <a:r>
              <a:rPr dirty="0" sz="26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6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aplicación</a:t>
            </a:r>
            <a:r>
              <a:rPr dirty="0" sz="26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6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5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26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sz="26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entre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personas</a:t>
            </a:r>
            <a:r>
              <a:rPr dirty="0" sz="26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5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grupos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(=igualdad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material).</a:t>
            </a:r>
            <a:endParaRPr sz="2600">
              <a:latin typeface="Century Gothic"/>
              <a:cs typeface="Century Gothic"/>
            </a:endParaRPr>
          </a:p>
          <a:p>
            <a:pPr algn="just" marL="12700">
              <a:lnSpc>
                <a:spcPts val="2810"/>
              </a:lnSpc>
              <a:spcBef>
                <a:spcPts val="390"/>
              </a:spcBef>
            </a:pPr>
            <a:r>
              <a:rPr dirty="0" sz="2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600" spc="-2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6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garantiza</a:t>
            </a:r>
            <a:r>
              <a:rPr dirty="0" sz="26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6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26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6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sz="26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6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6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artículo</a:t>
            </a:r>
            <a:r>
              <a:rPr dirty="0" sz="26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14</a:t>
            </a:r>
            <a:r>
              <a:rPr dirty="0" sz="26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CE:</a:t>
            </a:r>
            <a:endParaRPr sz="2600">
              <a:latin typeface="Century Gothic"/>
              <a:cs typeface="Century Gothic"/>
            </a:endParaRPr>
          </a:p>
          <a:p>
            <a:pPr algn="just" marL="355600" marR="5080" indent="-1905">
              <a:lnSpc>
                <a:spcPts val="2500"/>
              </a:lnSpc>
              <a:spcBef>
                <a:spcPts val="290"/>
              </a:spcBef>
            </a:pP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a)</a:t>
            </a:r>
            <a:r>
              <a:rPr dirty="0" sz="2600" spc="1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sz="2600" spc="1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600" spc="1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género;</a:t>
            </a:r>
            <a:r>
              <a:rPr dirty="0" sz="2600" spc="1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b)</a:t>
            </a:r>
            <a:r>
              <a:rPr dirty="0" sz="2600" spc="2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sz="2600" spc="2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600" spc="1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cuanto</a:t>
            </a:r>
            <a:r>
              <a:rPr dirty="0" sz="2600" spc="1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600" spc="1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orientación</a:t>
            </a:r>
            <a:r>
              <a:rPr dirty="0" sz="26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sexual;</a:t>
            </a:r>
            <a:r>
              <a:rPr dirty="0" sz="26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c)</a:t>
            </a:r>
            <a:r>
              <a:rPr dirty="0" sz="26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sz="26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racial</a:t>
            </a:r>
            <a:r>
              <a:rPr dirty="0" sz="26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6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étnica;</a:t>
            </a:r>
            <a:r>
              <a:rPr dirty="0" sz="26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6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e)</a:t>
            </a:r>
            <a:r>
              <a:rPr dirty="0" sz="26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religión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(=igualdad</a:t>
            </a:r>
            <a:r>
              <a:rPr dirty="0" sz="26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formal).</a:t>
            </a:r>
            <a:endParaRPr sz="2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2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endParaRPr sz="2200">
              <a:latin typeface="Wingdings 3"/>
              <a:cs typeface="Wingdings 3"/>
            </a:endParaRP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38302" y="303213"/>
            <a:ext cx="5315585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EL</a:t>
            </a:r>
            <a:r>
              <a:rPr dirty="0" sz="3200" spc="-25"/>
              <a:t> </a:t>
            </a:r>
            <a:r>
              <a:rPr dirty="0" sz="3200"/>
              <a:t>PRINCIPIO</a:t>
            </a:r>
            <a:r>
              <a:rPr dirty="0" sz="3200" spc="-50"/>
              <a:t> </a:t>
            </a:r>
            <a:r>
              <a:rPr dirty="0" sz="3200"/>
              <a:t>DE</a:t>
            </a:r>
            <a:r>
              <a:rPr dirty="0" sz="3200" spc="-20"/>
              <a:t> </a:t>
            </a:r>
            <a:r>
              <a:rPr dirty="0" sz="3200" spc="-10"/>
              <a:t>IGUALDAD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782251" y="1078137"/>
            <a:ext cx="8629015" cy="12147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56235" marR="5080" indent="-344170">
              <a:lnSpc>
                <a:spcPct val="100000"/>
              </a:lnSpc>
              <a:spcBef>
                <a:spcPts val="105"/>
              </a:spcBef>
            </a:pPr>
            <a:r>
              <a:rPr dirty="0" sz="2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600" spc="-2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Po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re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dirty="0" sz="2600" spc="8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públicos:</a:t>
            </a:r>
            <a:r>
              <a:rPr dirty="0" sz="2600" spc="8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600" spc="8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solo</a:t>
            </a:r>
            <a:r>
              <a:rPr dirty="0" sz="2600" spc="8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 spc="8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 spc="-15">
                <a:solidFill>
                  <a:srgbClr val="404040"/>
                </a:solidFill>
                <a:latin typeface="Century Gothic"/>
                <a:cs typeface="Century Gothic"/>
              </a:rPr>
              <a:t>b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 spc="8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abstener</a:t>
            </a:r>
            <a:r>
              <a:rPr dirty="0" sz="2600" spc="8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conductas</a:t>
            </a:r>
            <a:r>
              <a:rPr dirty="0" sz="26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contrarias</a:t>
            </a:r>
            <a:r>
              <a:rPr dirty="0" sz="26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600" spc="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26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igualdad,</a:t>
            </a:r>
            <a:r>
              <a:rPr dirty="0" sz="26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sino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600" spc="2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además</a:t>
            </a:r>
            <a:r>
              <a:rPr dirty="0" sz="2600" spc="2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eben</a:t>
            </a:r>
            <a:r>
              <a:rPr dirty="0" sz="2600" spc="2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impulsar</a:t>
            </a:r>
            <a:r>
              <a:rPr dirty="0" sz="2600" spc="2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políticas</a:t>
            </a:r>
            <a:r>
              <a:rPr dirty="0" sz="2600" spc="2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2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125151" y="2266701"/>
            <a:ext cx="8284845" cy="4222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promuevan</a:t>
            </a:r>
            <a:r>
              <a:rPr dirty="0" sz="2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real</a:t>
            </a: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6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efectiva.</a:t>
            </a:r>
            <a:r>
              <a:rPr dirty="0" sz="26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6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sujeto</a:t>
            </a:r>
            <a:r>
              <a:rPr dirty="0" sz="2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782251" y="2536800"/>
            <a:ext cx="8625205" cy="186372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algn="just" marL="354965">
              <a:lnSpc>
                <a:spcPct val="100000"/>
              </a:lnSpc>
              <a:spcBef>
                <a:spcPts val="1095"/>
              </a:spcBef>
            </a:pP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Constituciones</a:t>
            </a:r>
            <a:r>
              <a:rPr dirty="0" sz="2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es</a:t>
            </a:r>
            <a:r>
              <a:rPr dirty="0" sz="2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ciudadano.</a:t>
            </a:r>
            <a:endParaRPr sz="2600">
              <a:latin typeface="Century Gothic"/>
              <a:cs typeface="Century Gothic"/>
            </a:endParaRPr>
          </a:p>
          <a:p>
            <a:pPr algn="just" marL="353695" marR="5080" indent="-341630">
              <a:lnSpc>
                <a:spcPct val="100000"/>
              </a:lnSpc>
              <a:spcBef>
                <a:spcPts val="1000"/>
              </a:spcBef>
            </a:pPr>
            <a:r>
              <a:rPr dirty="0" sz="2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600" spc="-2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dirty="0" sz="26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STC</a:t>
            </a:r>
            <a:r>
              <a:rPr dirty="0" sz="26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144/1988,</a:t>
            </a:r>
            <a:r>
              <a:rPr dirty="0" sz="26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1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2</a:t>
            </a:r>
            <a:r>
              <a:rPr dirty="0" sz="26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julio</a:t>
            </a:r>
            <a:r>
              <a:rPr dirty="0" sz="26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5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6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73/1989,20</a:t>
            </a:r>
            <a:r>
              <a:rPr dirty="0" sz="26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abril: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aplicación</a:t>
            </a:r>
            <a:r>
              <a:rPr dirty="0" sz="26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6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26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6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sz="26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6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dos</a:t>
            </a:r>
            <a:r>
              <a:rPr dirty="0" sz="26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planos distintos: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677807" y="4502565"/>
            <a:ext cx="1731645" cy="422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34695" algn="l"/>
              </a:tabLst>
            </a:pP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600" spc="-20">
                <a:solidFill>
                  <a:srgbClr val="404040"/>
                </a:solidFill>
                <a:latin typeface="Century Gothic"/>
                <a:cs typeface="Century Gothic"/>
              </a:rPr>
              <a:t>poder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239451" y="4502565"/>
            <a:ext cx="6034405" cy="1341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marR="5080" indent="-286385">
              <a:lnSpc>
                <a:spcPct val="100000"/>
              </a:lnSpc>
              <a:spcBef>
                <a:spcPts val="100"/>
              </a:spcBef>
              <a:tabLst>
                <a:tab pos="1740535" algn="l"/>
                <a:tab pos="2464435" algn="l"/>
                <a:tab pos="4427220" algn="l"/>
                <a:tab pos="5074920" algn="l"/>
              </a:tabLst>
            </a:pPr>
            <a:r>
              <a:rPr dirty="0" sz="26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Frente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legislador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600" spc="-5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frente reglamentario.</a:t>
            </a:r>
            <a:endParaRPr sz="2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dirty="0" sz="2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6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6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aplicación</a:t>
            </a:r>
            <a:r>
              <a:rPr dirty="0" sz="26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6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norma.</a:t>
            </a:r>
            <a:endParaRPr sz="2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710" rIns="0" bIns="0" rtlCol="0" vert="horz">
            <a:spAutoFit/>
          </a:bodyPr>
          <a:lstStyle/>
          <a:p>
            <a:pPr marL="170053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EL</a:t>
            </a:r>
            <a:r>
              <a:rPr dirty="0" sz="3600" spc="-80"/>
              <a:t> </a:t>
            </a:r>
            <a:r>
              <a:rPr dirty="0" sz="3600"/>
              <a:t>PRINCIPIO</a:t>
            </a:r>
            <a:r>
              <a:rPr dirty="0" sz="3600" spc="-75"/>
              <a:t> </a:t>
            </a:r>
            <a:r>
              <a:rPr dirty="0" sz="3600"/>
              <a:t>DE</a:t>
            </a:r>
            <a:r>
              <a:rPr dirty="0" sz="3600" spc="-80"/>
              <a:t> </a:t>
            </a:r>
            <a:r>
              <a:rPr dirty="0" sz="3600" spc="-10"/>
              <a:t>IGUALDAD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1710244" y="1403125"/>
            <a:ext cx="8700770" cy="401256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algn="just" marL="354965" marR="5080" indent="-342900">
              <a:lnSpc>
                <a:spcPts val="2590"/>
              </a:lnSpc>
              <a:spcBef>
                <a:spcPts val="425"/>
              </a:spcBef>
              <a:tabLst>
                <a:tab pos="2212975" algn="l"/>
                <a:tab pos="4253865" algn="l"/>
                <a:tab pos="6312535" algn="l"/>
              </a:tabLst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440">
                <a:solidFill>
                  <a:srgbClr val="A42F10"/>
                </a:solidFill>
                <a:latin typeface="Times New Roman"/>
                <a:cs typeface="Times New Roman"/>
              </a:rPr>
              <a:t>  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En</a:t>
            </a:r>
            <a:r>
              <a:rPr dirty="0" u="sng" sz="2400" spc="229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el</a:t>
            </a:r>
            <a:r>
              <a:rPr dirty="0" u="sng" sz="2400" spc="2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ámbito</a:t>
            </a:r>
            <a:r>
              <a:rPr dirty="0" u="sng" sz="2400" spc="2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2400" spc="2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</a:t>
            </a:r>
            <a:r>
              <a:rPr dirty="0" u="sng" sz="2400" spc="2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ley</a:t>
            </a:r>
            <a:r>
              <a:rPr dirty="0" u="sng" sz="2400" spc="2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o</a:t>
            </a:r>
            <a:r>
              <a:rPr dirty="0" u="sng" sz="2400" spc="2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del</a:t>
            </a:r>
            <a:r>
              <a:rPr dirty="0" u="sng" sz="2400" spc="24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reglamento:</a:t>
            </a:r>
            <a:r>
              <a:rPr dirty="0" u="sng" sz="2400" spc="2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none" sz="2400" spc="-10">
                <a:solidFill>
                  <a:srgbClr val="404040"/>
                </a:solidFill>
                <a:latin typeface="Century Gothic"/>
                <a:cs typeface="Century Gothic"/>
              </a:rPr>
              <a:t>impidiendo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u="none" sz="24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uno</a:t>
            </a:r>
            <a:r>
              <a:rPr dirty="0" u="none" sz="24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u</a:t>
            </a:r>
            <a:r>
              <a:rPr dirty="0" u="none" sz="24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otro</a:t>
            </a:r>
            <a:r>
              <a:rPr dirty="0" u="none" sz="2400" spc="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puedan</a:t>
            </a:r>
            <a:r>
              <a:rPr dirty="0" u="none" sz="24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configurar</a:t>
            </a:r>
            <a:r>
              <a:rPr dirty="0" u="none" sz="24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u="none" sz="24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supuestos</a:t>
            </a:r>
            <a:r>
              <a:rPr dirty="0" u="none" sz="2400" spc="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4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hecho</a:t>
            </a:r>
            <a:r>
              <a:rPr dirty="0" u="none" sz="24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4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24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norma</a:t>
            </a:r>
            <a:r>
              <a:rPr dirty="0" u="none" sz="2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de modo</a:t>
            </a:r>
            <a:r>
              <a:rPr dirty="0" u="none" sz="24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tal que se dé trato </a:t>
            </a:r>
            <a:r>
              <a:rPr dirty="0" u="none" sz="2400" spc="-10">
                <a:solidFill>
                  <a:srgbClr val="404040"/>
                </a:solidFill>
                <a:latin typeface="Century Gothic"/>
                <a:cs typeface="Century Gothic"/>
              </a:rPr>
              <a:t>distinto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2400" spc="2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personas</a:t>
            </a:r>
            <a:r>
              <a:rPr dirty="0" u="none" sz="2400" spc="2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que,</a:t>
            </a:r>
            <a:r>
              <a:rPr dirty="0" u="none" sz="2400" spc="2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desde</a:t>
            </a:r>
            <a:r>
              <a:rPr dirty="0" u="none" sz="2400" spc="2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todos</a:t>
            </a:r>
            <a:r>
              <a:rPr dirty="0" u="none" sz="2400" spc="2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u="none" sz="2400" spc="2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puntos</a:t>
            </a:r>
            <a:r>
              <a:rPr dirty="0" u="none" sz="2400" spc="2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400" spc="2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400" spc="-10">
                <a:solidFill>
                  <a:srgbClr val="404040"/>
                </a:solidFill>
                <a:latin typeface="Century Gothic"/>
                <a:cs typeface="Century Gothic"/>
              </a:rPr>
              <a:t>vista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legítimamente</a:t>
            </a:r>
            <a:r>
              <a:rPr dirty="0" u="none" sz="24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adoptables</a:t>
            </a:r>
            <a:r>
              <a:rPr dirty="0" u="none" sz="24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u="none" sz="24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encuentren</a:t>
            </a:r>
            <a:r>
              <a:rPr dirty="0" u="none" sz="24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24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24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 spc="-10">
                <a:solidFill>
                  <a:srgbClr val="404040"/>
                </a:solidFill>
                <a:latin typeface="Century Gothic"/>
                <a:cs typeface="Century Gothic"/>
              </a:rPr>
              <a:t>misma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situación,</a:t>
            </a:r>
            <a:r>
              <a:rPr dirty="0" u="none" sz="2400" spc="5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u="none" sz="2400" spc="5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dicho</a:t>
            </a:r>
            <a:r>
              <a:rPr dirty="0" u="none" sz="2400" spc="5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400" spc="5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otro</a:t>
            </a:r>
            <a:r>
              <a:rPr dirty="0" u="none" sz="2400" spc="5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modo,</a:t>
            </a:r>
            <a:r>
              <a:rPr dirty="0" u="none" sz="2400" spc="5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impidiendo</a:t>
            </a:r>
            <a:r>
              <a:rPr dirty="0" u="sng" sz="2400" spc="56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que</a:t>
            </a:r>
            <a:r>
              <a:rPr dirty="0" u="sng" sz="2400" spc="56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se</a:t>
            </a:r>
            <a:r>
              <a:rPr dirty="0" u="none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otorgue</a:t>
            </a:r>
            <a:r>
              <a:rPr dirty="0" u="sng" sz="2400" spc="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relevancia</a:t>
            </a:r>
            <a:r>
              <a:rPr dirty="0" u="sng" sz="2400" spc="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jurídica</a:t>
            </a:r>
            <a:r>
              <a:rPr dirty="0" u="sng" sz="2400" spc="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</a:t>
            </a:r>
            <a:r>
              <a:rPr dirty="0" u="sng" sz="2400" spc="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circunstancias</a:t>
            </a:r>
            <a:r>
              <a:rPr dirty="0" u="sng" sz="2400" spc="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que,</a:t>
            </a:r>
            <a:r>
              <a:rPr dirty="0" u="sng" sz="2400" spc="-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o</a:t>
            </a:r>
            <a:r>
              <a:rPr dirty="0" u="sng" sz="2400" spc="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 spc="-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bien</a:t>
            </a:r>
            <a:r>
              <a:rPr dirty="0" u="none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no</a:t>
            </a:r>
            <a:r>
              <a:rPr dirty="0" u="sng" sz="2400" spc="459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pueden</a:t>
            </a:r>
            <a:r>
              <a:rPr dirty="0" u="sng" sz="2400" spc="459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ser</a:t>
            </a:r>
            <a:r>
              <a:rPr dirty="0" u="sng" sz="2400" spc="46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tomadas</a:t>
            </a:r>
            <a:r>
              <a:rPr dirty="0" u="sng" sz="2400" spc="46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nunca</a:t>
            </a:r>
            <a:r>
              <a:rPr dirty="0" u="sng" sz="2400" spc="46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en</a:t>
            </a:r>
            <a:r>
              <a:rPr dirty="0" u="sng" sz="2400" spc="46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consideración</a:t>
            </a:r>
            <a:r>
              <a:rPr dirty="0" u="sng" sz="2400" spc="46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por</a:t>
            </a:r>
            <a:r>
              <a:rPr dirty="0" u="none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prohibirlo</a:t>
            </a:r>
            <a:r>
              <a:rPr dirty="0" u="sng" sz="24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así</a:t>
            </a:r>
            <a:r>
              <a:rPr dirty="0" u="sng" sz="2400" spc="-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expresamente</a:t>
            </a:r>
            <a:r>
              <a:rPr dirty="0" u="sng" sz="24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  propia</a:t>
            </a:r>
            <a:r>
              <a:rPr dirty="0" u="sng" sz="24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Constitución,</a:t>
            </a:r>
            <a:r>
              <a:rPr dirty="0" u="none" sz="2400" spc="-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400" spc="-50">
                <a:solidFill>
                  <a:srgbClr val="404040"/>
                </a:solidFill>
                <a:latin typeface="Century Gothic"/>
                <a:cs typeface="Century Gothic"/>
              </a:rPr>
              <a:t>o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bien</a:t>
            </a:r>
            <a:r>
              <a:rPr dirty="0" u="none" sz="24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u="none" sz="24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guardan</a:t>
            </a:r>
            <a:r>
              <a:rPr dirty="0" u="none" sz="24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relación</a:t>
            </a:r>
            <a:r>
              <a:rPr dirty="0" u="none" sz="24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alguna</a:t>
            </a:r>
            <a:r>
              <a:rPr dirty="0" u="none" sz="24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u="none" sz="24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u="none" sz="24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sentido</a:t>
            </a:r>
            <a:r>
              <a:rPr dirty="0" u="none" sz="24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4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regulación</a:t>
            </a:r>
            <a:r>
              <a:rPr dirty="0" u="none" sz="2400" spc="3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que,</a:t>
            </a:r>
            <a:r>
              <a:rPr dirty="0" u="none" sz="2400" spc="3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u="none" sz="2400" spc="3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incluirlas,</a:t>
            </a:r>
            <a:r>
              <a:rPr dirty="0" u="none" sz="2400" spc="3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incurre</a:t>
            </a:r>
            <a:r>
              <a:rPr dirty="0" u="none" sz="2400" spc="3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2400" spc="3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arbitrariedad</a:t>
            </a:r>
            <a:r>
              <a:rPr dirty="0" u="none" sz="2400" spc="3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u="none" sz="2400" spc="-25">
                <a:solidFill>
                  <a:srgbClr val="404040"/>
                </a:solidFill>
                <a:latin typeface="Century Gothic"/>
                <a:cs typeface="Century Gothic"/>
              </a:rPr>
              <a:t>es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u="none" sz="2400" spc="-25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u="none" sz="2400" spc="-25">
                <a:solidFill>
                  <a:srgbClr val="404040"/>
                </a:solidFill>
                <a:latin typeface="Century Gothic"/>
                <a:cs typeface="Century Gothic"/>
              </a:rPr>
              <a:t>eso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u="none" sz="2400" spc="-10">
                <a:solidFill>
                  <a:srgbClr val="404040"/>
                </a:solidFill>
                <a:latin typeface="Century Gothic"/>
                <a:cs typeface="Century Gothic"/>
              </a:rPr>
              <a:t>discriminatoria”.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710" rIns="0" bIns="0" rtlCol="0" vert="horz">
            <a:spAutoFit/>
          </a:bodyPr>
          <a:lstStyle/>
          <a:p>
            <a:pPr marL="170053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EL</a:t>
            </a:r>
            <a:r>
              <a:rPr dirty="0" sz="3600" spc="-80"/>
              <a:t> </a:t>
            </a:r>
            <a:r>
              <a:rPr dirty="0" sz="3600"/>
              <a:t>PRINCIPIO</a:t>
            </a:r>
            <a:r>
              <a:rPr dirty="0" sz="3600" spc="-75"/>
              <a:t> </a:t>
            </a:r>
            <a:r>
              <a:rPr dirty="0" sz="3600"/>
              <a:t>DE</a:t>
            </a:r>
            <a:r>
              <a:rPr dirty="0" sz="3600" spc="-80"/>
              <a:t> </a:t>
            </a:r>
            <a:r>
              <a:rPr dirty="0" sz="3600" spc="-10"/>
              <a:t>IGUALDAD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1782250" y="1799739"/>
            <a:ext cx="9890760" cy="3810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5600" marR="6985" indent="-3429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425">
                <a:solidFill>
                  <a:srgbClr val="A42F10"/>
                </a:solidFill>
                <a:latin typeface="Times New Roman"/>
                <a:cs typeface="Times New Roman"/>
              </a:rPr>
              <a:t>  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4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aplicación</a:t>
            </a:r>
            <a:r>
              <a:rPr dirty="0" sz="24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derecho:</a:t>
            </a:r>
            <a:r>
              <a:rPr dirty="0" sz="24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“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</a:t>
            </a:r>
            <a:r>
              <a:rPr dirty="0" u="sng" sz="2400" spc="14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igualdad</a:t>
            </a:r>
            <a:r>
              <a:rPr dirty="0" u="sng" sz="2400" spc="15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ante</a:t>
            </a:r>
            <a:r>
              <a:rPr dirty="0" u="sng" sz="2400" spc="15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</a:t>
            </a:r>
            <a:r>
              <a:rPr dirty="0" u="sng" sz="2400" spc="15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ley</a:t>
            </a:r>
            <a:r>
              <a:rPr dirty="0" u="sng" sz="2400" spc="15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obliga</a:t>
            </a:r>
            <a:r>
              <a:rPr dirty="0" u="none" sz="2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</a:t>
            </a:r>
            <a:r>
              <a:rPr dirty="0" u="sng" sz="2400" spc="2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que</a:t>
            </a:r>
            <a:r>
              <a:rPr dirty="0" u="sng" sz="2400" spc="2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esta</a:t>
            </a:r>
            <a:r>
              <a:rPr dirty="0" u="sng" sz="2400" spc="24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sea</a:t>
            </a:r>
            <a:r>
              <a:rPr dirty="0" u="sng" sz="2400" spc="24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aplicada</a:t>
            </a:r>
            <a:r>
              <a:rPr dirty="0" u="sng" sz="2400" spc="24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2400" spc="24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modo</a:t>
            </a:r>
            <a:r>
              <a:rPr dirty="0" u="sng" sz="2400" spc="2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igual</a:t>
            </a:r>
            <a:r>
              <a:rPr dirty="0" u="sng" sz="2400" spc="23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</a:t>
            </a:r>
            <a:r>
              <a:rPr dirty="0" u="sng" sz="2400" spc="24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todos</a:t>
            </a:r>
            <a:r>
              <a:rPr dirty="0" u="sng" sz="2400" spc="24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aquellos</a:t>
            </a:r>
            <a:r>
              <a:rPr dirty="0" u="sng" sz="2400" spc="24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 spc="-2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que</a:t>
            </a:r>
            <a:r>
              <a:rPr dirty="0" u="none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se</a:t>
            </a:r>
            <a:r>
              <a:rPr dirty="0" u="sng" sz="2400" spc="1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encuentran</a:t>
            </a:r>
            <a:r>
              <a:rPr dirty="0" u="sng" sz="2400" spc="1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en</a:t>
            </a:r>
            <a:r>
              <a:rPr dirty="0" u="sng" sz="2400" spc="1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</a:t>
            </a:r>
            <a:r>
              <a:rPr dirty="0" u="sng" sz="2400" spc="10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misma</a:t>
            </a:r>
            <a:r>
              <a:rPr dirty="0" u="sng" sz="2400" spc="9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situación,</a:t>
            </a:r>
            <a:r>
              <a:rPr dirty="0" u="none" sz="24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sin</a:t>
            </a:r>
            <a:r>
              <a:rPr dirty="0" u="none" sz="24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u="none" sz="2400" spc="10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u="none" sz="24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400" spc="-10">
                <a:solidFill>
                  <a:srgbClr val="404040"/>
                </a:solidFill>
                <a:latin typeface="Century Gothic"/>
                <a:cs typeface="Century Gothic"/>
              </a:rPr>
              <a:t>aplicador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pueda</a:t>
            </a:r>
            <a:r>
              <a:rPr dirty="0" u="none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establecer</a:t>
            </a:r>
            <a:r>
              <a:rPr dirty="0" u="none" sz="2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diferencia</a:t>
            </a:r>
            <a:r>
              <a:rPr dirty="0" u="none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alguna</a:t>
            </a:r>
            <a:r>
              <a:rPr dirty="0" u="none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razón</a:t>
            </a:r>
            <a:r>
              <a:rPr dirty="0" u="none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u="none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personas,</a:t>
            </a:r>
            <a:r>
              <a:rPr dirty="0" u="none" sz="24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 spc="-50">
                <a:solidFill>
                  <a:srgbClr val="404040"/>
                </a:solidFill>
                <a:latin typeface="Century Gothic"/>
                <a:cs typeface="Century Gothic"/>
              </a:rPr>
              <a:t>o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circunstancias</a:t>
            </a:r>
            <a:r>
              <a:rPr dirty="0" u="none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u="none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u="none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sean</a:t>
            </a:r>
            <a:r>
              <a:rPr dirty="0" u="none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precisamente</a:t>
            </a:r>
            <a:r>
              <a:rPr dirty="0" u="none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u="none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presentes</a:t>
            </a:r>
            <a:r>
              <a:rPr dirty="0" u="none" sz="2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u="none" sz="2400" spc="-10">
                <a:solidFill>
                  <a:srgbClr val="404040"/>
                </a:solidFill>
                <a:latin typeface="Century Gothic"/>
                <a:cs typeface="Century Gothic"/>
              </a:rPr>
              <a:t>norma".</a:t>
            </a:r>
            <a:endParaRPr sz="2400">
              <a:latin typeface="Century Gothic"/>
              <a:cs typeface="Century Gothic"/>
            </a:endParaRPr>
          </a:p>
          <a:p>
            <a:pPr algn="just" marL="354965" marR="5080" indent="-34290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490">
                <a:solidFill>
                  <a:srgbClr val="A42F10"/>
                </a:solidFill>
                <a:latin typeface="Times New Roman"/>
                <a:cs typeface="Times New Roman"/>
              </a:rPr>
              <a:t>  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Justificación:</a:t>
            </a:r>
            <a:r>
              <a:rPr dirty="0" sz="24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24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es</a:t>
            </a:r>
            <a:r>
              <a:rPr dirty="0" sz="24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igual</a:t>
            </a:r>
            <a:r>
              <a:rPr dirty="0" sz="24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24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todos</a:t>
            </a:r>
            <a:r>
              <a:rPr dirty="0" sz="24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400" spc="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ciudadanos</a:t>
            </a:r>
            <a:r>
              <a:rPr dirty="0" sz="24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los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Tribunales</a:t>
            </a:r>
            <a:r>
              <a:rPr dirty="0" sz="2400" spc="5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400" spc="5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sujetan</a:t>
            </a:r>
            <a:r>
              <a:rPr dirty="0" sz="2400" spc="5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2400" spc="5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imperio</a:t>
            </a:r>
            <a:r>
              <a:rPr dirty="0" sz="2400" spc="5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5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5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ley.</a:t>
            </a:r>
            <a:r>
              <a:rPr dirty="0" sz="2400" spc="5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Se</a:t>
            </a:r>
            <a:r>
              <a:rPr dirty="0" u="sng" sz="2400" spc="56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evita</a:t>
            </a:r>
            <a:r>
              <a:rPr dirty="0" u="sng" sz="2400" spc="57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el</a:t>
            </a:r>
            <a:r>
              <a:rPr dirty="0" u="sng" sz="2400" spc="55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arbitrio</a:t>
            </a:r>
            <a:r>
              <a:rPr dirty="0" u="none" sz="2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judicial</a:t>
            </a:r>
            <a:r>
              <a:rPr dirty="0" u="sng" sz="2400" spc="2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en</a:t>
            </a:r>
            <a:r>
              <a:rPr dirty="0" u="sng" sz="2400" spc="28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</a:t>
            </a:r>
            <a:r>
              <a:rPr dirty="0" u="sng" sz="2400" spc="27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interpretación</a:t>
            </a:r>
            <a:r>
              <a:rPr dirty="0" u="sng" sz="2400" spc="29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y</a:t>
            </a:r>
            <a:r>
              <a:rPr dirty="0" u="sng" sz="2400" spc="28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aplicación</a:t>
            </a:r>
            <a:r>
              <a:rPr dirty="0" u="sng" sz="2400" spc="29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del</a:t>
            </a:r>
            <a:r>
              <a:rPr dirty="0" u="sng" sz="2400" spc="29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derecho</a:t>
            </a:r>
            <a:r>
              <a:rPr dirty="0" u="sng" sz="2400" spc="29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</a:t>
            </a:r>
            <a:r>
              <a:rPr dirty="0" u="sng" sz="2400" spc="29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través</a:t>
            </a:r>
            <a:r>
              <a:rPr dirty="0" u="none" sz="2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2400" spc="-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</a:t>
            </a:r>
            <a:r>
              <a:rPr dirty="0" u="sng" sz="2400" spc="-3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 spc="-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jurisprudencia.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3398" rIns="0" bIns="0" rtlCol="0" vert="horz">
            <a:spAutoFit/>
          </a:bodyPr>
          <a:lstStyle/>
          <a:p>
            <a:pPr marL="646430"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EL</a:t>
            </a:r>
            <a:r>
              <a:rPr dirty="0" sz="2400" spc="-25"/>
              <a:t> </a:t>
            </a:r>
            <a:r>
              <a:rPr dirty="0" sz="2400"/>
              <a:t>PRINCIPIO</a:t>
            </a:r>
            <a:r>
              <a:rPr dirty="0" sz="2400" spc="-15"/>
              <a:t> </a:t>
            </a:r>
            <a:r>
              <a:rPr dirty="0" sz="2400"/>
              <a:t>DE</a:t>
            </a:r>
            <a:r>
              <a:rPr dirty="0" sz="2400" spc="-20"/>
              <a:t> </a:t>
            </a:r>
            <a:r>
              <a:rPr dirty="0" sz="2400"/>
              <a:t>IGUALDAD</a:t>
            </a:r>
            <a:r>
              <a:rPr dirty="0" sz="2400" spc="-40"/>
              <a:t> </a:t>
            </a:r>
            <a:r>
              <a:rPr dirty="0" sz="2400"/>
              <a:t>Y</a:t>
            </a:r>
            <a:r>
              <a:rPr dirty="0" sz="2400" spc="-25"/>
              <a:t> </a:t>
            </a:r>
            <a:r>
              <a:rPr dirty="0" sz="2400"/>
              <a:t>LA</a:t>
            </a:r>
            <a:r>
              <a:rPr dirty="0" sz="2400" spc="-20"/>
              <a:t> </a:t>
            </a:r>
            <a:r>
              <a:rPr dirty="0" sz="2400"/>
              <a:t>LEY.</a:t>
            </a:r>
            <a:r>
              <a:rPr dirty="0" sz="2400" spc="-25"/>
              <a:t> </a:t>
            </a:r>
            <a:r>
              <a:rPr dirty="0" sz="2400"/>
              <a:t>SU</a:t>
            </a:r>
            <a:r>
              <a:rPr dirty="0" sz="2400" spc="-15"/>
              <a:t> </a:t>
            </a:r>
            <a:r>
              <a:rPr dirty="0" sz="2400" spc="-10"/>
              <a:t>APLICACIÓN</a:t>
            </a:r>
            <a:endParaRPr sz="2400"/>
          </a:p>
        </p:txBody>
      </p:sp>
      <p:sp>
        <p:nvSpPr>
          <p:cNvPr id="3" name="object 3" descr=""/>
          <p:cNvSpPr txBox="1"/>
          <p:nvPr/>
        </p:nvSpPr>
        <p:spPr>
          <a:xfrm>
            <a:off x="1710244" y="1439699"/>
            <a:ext cx="10141585" cy="5030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49885" marR="6985" indent="-33782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90">
                <a:solidFill>
                  <a:srgbClr val="A42F10"/>
                </a:solidFill>
                <a:latin typeface="Times New Roman"/>
                <a:cs typeface="Times New Roman"/>
              </a:rPr>
              <a:t>  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Desarrollo</a:t>
            </a:r>
            <a:r>
              <a:rPr dirty="0" u="sng" sz="2000" spc="17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del</a:t>
            </a:r>
            <a:r>
              <a:rPr dirty="0" u="sng" sz="2000" spc="17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art.</a:t>
            </a:r>
            <a:r>
              <a:rPr dirty="0" u="sng" sz="2000" spc="14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14</a:t>
            </a:r>
            <a:r>
              <a:rPr dirty="0" u="sng" sz="2000" spc="16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CE</a:t>
            </a:r>
            <a:r>
              <a:rPr dirty="0" u="sng" sz="2000" spc="16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20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materia</a:t>
            </a:r>
            <a:r>
              <a:rPr dirty="0" u="none" sz="20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u="none" sz="20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género:</a:t>
            </a:r>
            <a:r>
              <a:rPr dirty="0" u="none" sz="20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u="none" sz="20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Orgánica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3/2007,</a:t>
            </a:r>
            <a:r>
              <a:rPr dirty="0" u="none" sz="2000" spc="4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22</a:t>
            </a:r>
            <a:r>
              <a:rPr dirty="0" u="none" sz="20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marzo,</a:t>
            </a:r>
            <a:r>
              <a:rPr dirty="0" u="none" sz="2000" spc="4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u="none" sz="2000" spc="4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2000" spc="4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u="none" sz="2000" spc="43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efectiva</a:t>
            </a:r>
            <a:r>
              <a:rPr dirty="0" u="none" sz="2000" spc="4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4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mujeres</a:t>
            </a:r>
            <a:r>
              <a:rPr dirty="0" u="none" sz="2000" spc="4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u="none" sz="2000" spc="43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hombres.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Legislación</a:t>
            </a:r>
            <a:r>
              <a:rPr dirty="0" u="none" sz="20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autonómica:</a:t>
            </a:r>
            <a:r>
              <a:rPr dirty="0" u="none" sz="20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u="none" sz="20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12/2007,</a:t>
            </a:r>
            <a:r>
              <a:rPr dirty="0" u="none" sz="20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26</a:t>
            </a:r>
            <a:r>
              <a:rPr dirty="0" u="none" sz="20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noviembre,</a:t>
            </a:r>
            <a:r>
              <a:rPr dirty="0" u="none" sz="20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u="none" sz="20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20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promoción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  la</a:t>
            </a:r>
            <a:r>
              <a:rPr dirty="0" u="none" sz="2000" spc="-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igualdad  de  género  en  Andalucía;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u="none" sz="2000" spc="-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17/2015,</a:t>
            </a:r>
            <a:r>
              <a:rPr dirty="0" u="none" sz="2000" spc="-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21  de</a:t>
            </a:r>
            <a:r>
              <a:rPr dirty="0" u="none" sz="2000" spc="-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julio,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u="none" sz="20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efectiva</a:t>
            </a:r>
            <a:r>
              <a:rPr dirty="0" u="none" sz="20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mujeres</a:t>
            </a:r>
            <a:r>
              <a:rPr dirty="0" u="none" sz="20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u="none" sz="20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hombres,</a:t>
            </a:r>
            <a:r>
              <a:rPr dirty="0" u="none" sz="20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20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Cataluña;</a:t>
            </a:r>
            <a:r>
              <a:rPr dirty="0" u="none" sz="20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u="none" sz="2000" spc="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11/2016,</a:t>
            </a:r>
            <a:r>
              <a:rPr dirty="0" u="none" sz="20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28</a:t>
            </a:r>
            <a:r>
              <a:rPr dirty="0" u="none" sz="20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julio,</a:t>
            </a:r>
            <a:r>
              <a:rPr dirty="0" u="none" sz="20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u="none" sz="20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mujeres</a:t>
            </a:r>
            <a:r>
              <a:rPr dirty="0" u="none" sz="20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u="none" sz="20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hombres</a:t>
            </a:r>
            <a:r>
              <a:rPr dirty="0" u="none" sz="20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Islas</a:t>
            </a:r>
            <a:r>
              <a:rPr dirty="0" u="none" sz="20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Baleares.;</a:t>
            </a:r>
            <a:r>
              <a:rPr dirty="0" u="none" sz="20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u="none" sz="20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u="none" sz="20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3/2016,</a:t>
            </a:r>
            <a:r>
              <a:rPr dirty="0" u="none" sz="20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22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julio,</a:t>
            </a:r>
            <a:r>
              <a:rPr dirty="0" u="none" sz="20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u="none" sz="20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integral</a:t>
            </a:r>
            <a:r>
              <a:rPr dirty="0" u="none" sz="20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contra</a:t>
            </a:r>
            <a:r>
              <a:rPr dirty="0" u="none" sz="20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2000" spc="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discriminación</a:t>
            </a:r>
            <a:r>
              <a:rPr dirty="0" u="none" sz="2000" spc="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u="none" sz="20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razón</a:t>
            </a:r>
            <a:r>
              <a:rPr dirty="0" u="none" sz="2000" spc="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orientación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u="none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identidad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sexual</a:t>
            </a:r>
            <a:r>
              <a:rPr dirty="0" u="none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Madrid.</a:t>
            </a:r>
            <a:endParaRPr sz="2000">
              <a:latin typeface="Century Gothic"/>
              <a:cs typeface="Century Gothic"/>
            </a:endParaRPr>
          </a:p>
          <a:p>
            <a:pPr algn="just" marL="349885" marR="5080" indent="-337820">
              <a:lnSpc>
                <a:spcPct val="100000"/>
              </a:lnSpc>
              <a:spcBef>
                <a:spcPts val="994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Principios</a:t>
            </a:r>
            <a:r>
              <a:rPr dirty="0" u="sng" sz="2000" spc="2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2000" spc="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</a:t>
            </a:r>
            <a:r>
              <a:rPr dirty="0" u="sng" sz="2000" spc="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LO</a:t>
            </a:r>
            <a:r>
              <a:rPr dirty="0" u="sng" sz="2000" spc="1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3/2007:</a:t>
            </a:r>
            <a:r>
              <a:rPr dirty="0" u="sng" sz="2000" spc="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Promover</a:t>
            </a:r>
            <a:r>
              <a:rPr dirty="0" u="none" sz="20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políticas</a:t>
            </a:r>
            <a:r>
              <a:rPr dirty="0" u="none" sz="20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públicas</a:t>
            </a:r>
            <a:r>
              <a:rPr dirty="0" u="none" sz="20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u="none" sz="20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entre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hombres</a:t>
            </a:r>
            <a:r>
              <a:rPr dirty="0" u="none" sz="20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y mujeres</a:t>
            </a:r>
            <a:r>
              <a:rPr dirty="0" u="none" sz="20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(transversalidad</a:t>
            </a:r>
            <a:r>
              <a:rPr dirty="0" u="none" sz="20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20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perspectiva</a:t>
            </a:r>
            <a:r>
              <a:rPr dirty="0" u="none" sz="20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género):</a:t>
            </a:r>
            <a:r>
              <a:rPr dirty="0" u="none" sz="20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identificar 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el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problema</a:t>
            </a:r>
            <a:r>
              <a:rPr dirty="0" u="none" sz="20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u="none" sz="20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ej.,  educación,</a:t>
            </a:r>
            <a:r>
              <a:rPr dirty="0" u="none" sz="20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sanidad,</a:t>
            </a:r>
            <a:r>
              <a:rPr dirty="0" u="none" sz="20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trabajo,</a:t>
            </a:r>
            <a:r>
              <a:rPr dirty="0" u="none" sz="20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salarios,  servicios</a:t>
            </a:r>
            <a:r>
              <a:rPr dirty="0" u="none" sz="2000" spc="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sociales,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violencia</a:t>
            </a:r>
            <a:r>
              <a:rPr dirty="0" u="none" sz="20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género,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deportes,</a:t>
            </a:r>
            <a:r>
              <a:rPr dirty="0" u="none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desarrollo rural…),</a:t>
            </a:r>
            <a:r>
              <a:rPr dirty="0" u="none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formulas</a:t>
            </a:r>
            <a:r>
              <a:rPr dirty="0" u="none" sz="20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alternativas</a:t>
            </a:r>
            <a:r>
              <a:rPr dirty="0" u="none" sz="20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(por </a:t>
            </a:r>
            <a:r>
              <a:rPr dirty="0" u="none" sz="2000" spc="-20">
                <a:solidFill>
                  <a:srgbClr val="404040"/>
                </a:solidFill>
                <a:latin typeface="Century Gothic"/>
                <a:cs typeface="Century Gothic"/>
              </a:rPr>
              <a:t>ej.,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acciones</a:t>
            </a:r>
            <a:r>
              <a:rPr dirty="0" u="none" sz="2000" spc="2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positivas</a:t>
            </a:r>
            <a:r>
              <a:rPr dirty="0" u="none" sz="2000" spc="2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–cuotas-</a:t>
            </a:r>
            <a:r>
              <a:rPr dirty="0" u="none" sz="2000" spc="20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u="none" sz="2000" spc="2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paritarias,</a:t>
            </a:r>
            <a:r>
              <a:rPr dirty="0" u="none" sz="2000" spc="1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empleo</a:t>
            </a:r>
            <a:r>
              <a:rPr dirty="0" u="none" sz="2000" spc="20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u="none" sz="2000" spc="20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conciliación</a:t>
            </a:r>
            <a:r>
              <a:rPr dirty="0" u="none" sz="2000" spc="2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familiar,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políticas</a:t>
            </a:r>
            <a:r>
              <a:rPr dirty="0" u="none" sz="20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integración</a:t>
            </a:r>
            <a:r>
              <a:rPr dirty="0" u="none" sz="20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20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u="none" sz="20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20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20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educación,</a:t>
            </a:r>
            <a:r>
              <a:rPr dirty="0" u="none" sz="20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y,</a:t>
            </a:r>
            <a:r>
              <a:rPr dirty="0" u="none" sz="20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20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concreto,</a:t>
            </a:r>
            <a:r>
              <a:rPr dirty="0" u="none" sz="20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20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educación</a:t>
            </a:r>
            <a:r>
              <a:rPr dirty="0" u="none" sz="20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superior</a:t>
            </a:r>
            <a:r>
              <a:rPr dirty="0" u="none" sz="20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–planes</a:t>
            </a:r>
            <a:r>
              <a:rPr dirty="0" u="none" sz="20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estudio-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),</a:t>
            </a:r>
            <a:r>
              <a:rPr dirty="0" u="none" sz="20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adoptar</a:t>
            </a:r>
            <a:r>
              <a:rPr dirty="0" u="none" sz="2000" spc="2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u="none" sz="20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ellas</a:t>
            </a:r>
            <a:r>
              <a:rPr dirty="0" u="none" sz="20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u="none" sz="20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evaluar</a:t>
            </a:r>
            <a:r>
              <a:rPr dirty="0" u="none" sz="20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los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resultados.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39" y="431587"/>
            <a:ext cx="586232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0">
                <a:latin typeface="Century Gothic"/>
                <a:cs typeface="Century Gothic"/>
              </a:rPr>
              <a:t>LA</a:t>
            </a:r>
            <a:r>
              <a:rPr dirty="0" sz="2400" spc="-70" b="0">
                <a:latin typeface="Century Gothic"/>
                <a:cs typeface="Century Gothic"/>
              </a:rPr>
              <a:t> </a:t>
            </a:r>
            <a:r>
              <a:rPr dirty="0" sz="2400" b="0">
                <a:latin typeface="Century Gothic"/>
                <a:cs typeface="Century Gothic"/>
              </a:rPr>
              <a:t>DEONTOLOGÍA</a:t>
            </a:r>
            <a:r>
              <a:rPr dirty="0" sz="2400" spc="-50" b="0">
                <a:latin typeface="Century Gothic"/>
                <a:cs typeface="Century Gothic"/>
              </a:rPr>
              <a:t> </a:t>
            </a:r>
            <a:r>
              <a:rPr dirty="0" sz="2400" b="0">
                <a:latin typeface="Century Gothic"/>
                <a:cs typeface="Century Gothic"/>
              </a:rPr>
              <a:t>EN</a:t>
            </a:r>
            <a:r>
              <a:rPr dirty="0" sz="2400" spc="-80" b="0">
                <a:latin typeface="Century Gothic"/>
                <a:cs typeface="Century Gothic"/>
              </a:rPr>
              <a:t> </a:t>
            </a:r>
            <a:r>
              <a:rPr dirty="0" sz="2400" b="0">
                <a:latin typeface="Century Gothic"/>
                <a:cs typeface="Century Gothic"/>
              </a:rPr>
              <a:t>GESTIÓN</a:t>
            </a:r>
            <a:r>
              <a:rPr dirty="0" sz="2400" spc="-45" b="0">
                <a:latin typeface="Century Gothic"/>
                <a:cs typeface="Century Gothic"/>
              </a:rPr>
              <a:t> </a:t>
            </a:r>
            <a:r>
              <a:rPr dirty="0" sz="2400" spc="-10" b="0">
                <a:latin typeface="Century Gothic"/>
                <a:cs typeface="Century Gothic"/>
              </a:rPr>
              <a:t>PÚBLICA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44013" y="954692"/>
            <a:ext cx="10489565" cy="491236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95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65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normas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deontológicas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profesión:</a:t>
            </a:r>
            <a:endParaRPr sz="1800">
              <a:latin typeface="Century Gothic"/>
              <a:cs typeface="Century Gothic"/>
            </a:endParaRPr>
          </a:p>
          <a:p>
            <a:pPr algn="just" marL="756285" marR="6350" indent="-287020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Deberes</a:t>
            </a:r>
            <a:r>
              <a:rPr dirty="0" sz="18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profesionales</a:t>
            </a:r>
            <a:r>
              <a:rPr dirty="0" sz="18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tanto</a:t>
            </a:r>
            <a:r>
              <a:rPr dirty="0" sz="18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3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ámbito</a:t>
            </a:r>
            <a:r>
              <a:rPr dirty="0" sz="18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público</a:t>
            </a:r>
            <a:r>
              <a:rPr dirty="0" sz="18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(la</a:t>
            </a:r>
            <a:r>
              <a:rPr dirty="0" sz="18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administración)</a:t>
            </a:r>
            <a:r>
              <a:rPr dirty="0" sz="18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18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privado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abogado,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médico,</a:t>
            </a:r>
            <a:r>
              <a:rPr dirty="0" sz="18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economista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ingeniero)</a:t>
            </a:r>
            <a:endParaRPr sz="1800">
              <a:latin typeface="Century Gothic"/>
              <a:cs typeface="Century Gothic"/>
            </a:endParaRPr>
          </a:p>
          <a:p>
            <a:pPr algn="just" marL="469900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Sanción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disciplinaria.</a:t>
            </a:r>
            <a:endParaRPr sz="1800">
              <a:latin typeface="Century Gothic"/>
              <a:cs typeface="Century Gothic"/>
            </a:endParaRPr>
          </a:p>
          <a:p>
            <a:pPr algn="just" marL="354965" marR="8890" indent="-342900">
              <a:lnSpc>
                <a:spcPct val="100000"/>
              </a:lnSpc>
              <a:spcBef>
                <a:spcPts val="101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8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Personal</a:t>
            </a:r>
            <a:r>
              <a:rPr dirty="0" sz="1800" spc="2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800" spc="2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servicio</a:t>
            </a:r>
            <a:r>
              <a:rPr dirty="0" sz="1800" spc="2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2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800" spc="2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Administraciones</a:t>
            </a:r>
            <a:r>
              <a:rPr dirty="0" sz="1800" spc="2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Públicas</a:t>
            </a:r>
            <a:r>
              <a:rPr dirty="0" sz="1800" spc="2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=</a:t>
            </a:r>
            <a:r>
              <a:rPr dirty="0" sz="1800" spc="2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empleados</a:t>
            </a:r>
            <a:r>
              <a:rPr dirty="0" sz="1800" spc="2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públicos</a:t>
            </a:r>
            <a:r>
              <a:rPr dirty="0" sz="1800" spc="2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que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desempeñan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funciones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retribuidas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800" spc="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Administraciones</a:t>
            </a:r>
            <a:r>
              <a:rPr dirty="0" sz="1800" spc="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Públicas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800" spc="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servicio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los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intereses</a:t>
            </a:r>
            <a:r>
              <a:rPr dirty="0" sz="18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generales.</a:t>
            </a:r>
            <a:r>
              <a:rPr dirty="0" sz="18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Clasificación:</a:t>
            </a:r>
            <a:endParaRPr sz="1800">
              <a:latin typeface="Century Gothic"/>
              <a:cs typeface="Century Gothic"/>
            </a:endParaRPr>
          </a:p>
          <a:p>
            <a:pPr algn="just" marL="469900">
              <a:lnSpc>
                <a:spcPct val="100000"/>
              </a:lnSpc>
              <a:spcBef>
                <a:spcPts val="1005"/>
              </a:spcBef>
            </a:pPr>
            <a:r>
              <a:rPr dirty="0" sz="1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 spc="3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Funcionarios de</a:t>
            </a:r>
            <a:r>
              <a:rPr dirty="0" sz="1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carrera: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nombramiento</a:t>
            </a:r>
            <a:r>
              <a:rPr dirty="0" sz="16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legal</a:t>
            </a:r>
            <a:r>
              <a:rPr dirty="0" sz="1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les</a:t>
            </a:r>
            <a:r>
              <a:rPr dirty="0" sz="16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vincula</a:t>
            </a:r>
            <a:r>
              <a:rPr dirty="0" sz="16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6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6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Administraciones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Públicas</a:t>
            </a:r>
            <a:endParaRPr sz="1600">
              <a:latin typeface="Century Gothic"/>
              <a:cs typeface="Century Gothic"/>
            </a:endParaRPr>
          </a:p>
          <a:p>
            <a:pPr algn="just" marL="755650" marR="7620" indent="-286385">
              <a:lnSpc>
                <a:spcPct val="100000"/>
              </a:lnSpc>
              <a:spcBef>
                <a:spcPts val="994"/>
              </a:spcBef>
            </a:pPr>
            <a:r>
              <a:rPr dirty="0" sz="1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 spc="3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Funcionarios</a:t>
            </a:r>
            <a:r>
              <a:rPr dirty="0" sz="1600" spc="4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interinos:</a:t>
            </a:r>
            <a:r>
              <a:rPr dirty="0" sz="1600" spc="4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nombramiento</a:t>
            </a:r>
            <a:r>
              <a:rPr dirty="0" sz="1600" spc="48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600" spc="48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razones</a:t>
            </a:r>
            <a:r>
              <a:rPr dirty="0" sz="1600" spc="4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justificadas</a:t>
            </a:r>
            <a:r>
              <a:rPr dirty="0" sz="1600" spc="48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48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necesidad</a:t>
            </a:r>
            <a:r>
              <a:rPr dirty="0" sz="1600" spc="48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600" spc="4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urgencia,</a:t>
            </a:r>
            <a:r>
              <a:rPr dirty="0" sz="1600" spc="4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son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nombrados</a:t>
            </a:r>
            <a:r>
              <a:rPr dirty="0" sz="16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6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carácter</a:t>
            </a:r>
            <a:r>
              <a:rPr dirty="0" sz="16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temporal</a:t>
            </a:r>
            <a:r>
              <a:rPr dirty="0" sz="16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16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6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desempeño</a:t>
            </a:r>
            <a:r>
              <a:rPr dirty="0" sz="16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funciones</a:t>
            </a:r>
            <a:r>
              <a:rPr dirty="0" sz="16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propias</a:t>
            </a:r>
            <a:r>
              <a:rPr dirty="0" sz="16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funcionarios</a:t>
            </a:r>
            <a:r>
              <a:rPr dirty="0" sz="16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carrera.</a:t>
            </a:r>
            <a:endParaRPr sz="1600">
              <a:latin typeface="Century Gothic"/>
              <a:cs typeface="Century Gothic"/>
            </a:endParaRPr>
          </a:p>
          <a:p>
            <a:pPr algn="just" marL="756285" marR="5080" indent="-287020">
              <a:lnSpc>
                <a:spcPct val="100000"/>
              </a:lnSpc>
              <a:spcBef>
                <a:spcPts val="994"/>
              </a:spcBef>
            </a:pPr>
            <a:r>
              <a:rPr dirty="0" sz="1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 spc="39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Personal</a:t>
            </a:r>
            <a:r>
              <a:rPr dirty="0" sz="1600" spc="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laboral,</a:t>
            </a:r>
            <a:r>
              <a:rPr dirty="0" sz="1600" spc="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fijo,</a:t>
            </a:r>
            <a:r>
              <a:rPr dirty="0" sz="16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6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tiempo</a:t>
            </a:r>
            <a:r>
              <a:rPr dirty="0" sz="16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indefinido</a:t>
            </a:r>
            <a:r>
              <a:rPr dirty="0" sz="1600" spc="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6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temporal:</a:t>
            </a:r>
            <a:r>
              <a:rPr dirty="0" sz="16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contratados</a:t>
            </a:r>
            <a:r>
              <a:rPr dirty="0" sz="1600" spc="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laborales</a:t>
            </a:r>
            <a:r>
              <a:rPr dirty="0" sz="1600" spc="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sujetos</a:t>
            </a:r>
            <a:r>
              <a:rPr dirty="0" sz="16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6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legislación</a:t>
            </a:r>
            <a:r>
              <a:rPr dirty="0" sz="1600" spc="-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laboral.</a:t>
            </a:r>
            <a:endParaRPr sz="1600">
              <a:latin typeface="Century Gothic"/>
              <a:cs typeface="Century Gothic"/>
            </a:endParaRPr>
          </a:p>
          <a:p>
            <a:pPr algn="just" marL="756285" marR="8890" indent="-287020">
              <a:lnSpc>
                <a:spcPct val="100000"/>
              </a:lnSpc>
              <a:spcBef>
                <a:spcPts val="1010"/>
              </a:spcBef>
            </a:pPr>
            <a:r>
              <a:rPr dirty="0" sz="1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 spc="38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Personal</a:t>
            </a:r>
            <a:r>
              <a:rPr dirty="0" sz="1600" spc="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eventual:</a:t>
            </a:r>
            <a:r>
              <a:rPr dirty="0" sz="16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nombramiento</a:t>
            </a:r>
            <a:r>
              <a:rPr dirty="0" sz="16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1600" spc="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permanente</a:t>
            </a:r>
            <a:r>
              <a:rPr dirty="0" sz="16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=</a:t>
            </a:r>
            <a:r>
              <a:rPr dirty="0" sz="1600" spc="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cargos</a:t>
            </a:r>
            <a:r>
              <a:rPr dirty="0" sz="1600" spc="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confianza</a:t>
            </a:r>
            <a:r>
              <a:rPr dirty="0" sz="1600" spc="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600" spc="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asesoramiento especial</a:t>
            </a:r>
            <a:endParaRPr sz="1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3398" rIns="0" bIns="0" rtlCol="0" vert="horz">
            <a:spAutoFit/>
          </a:bodyPr>
          <a:lstStyle/>
          <a:p>
            <a:pPr marL="494665"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EL</a:t>
            </a:r>
            <a:r>
              <a:rPr dirty="0" sz="2400" spc="-25"/>
              <a:t> </a:t>
            </a:r>
            <a:r>
              <a:rPr dirty="0" sz="2400"/>
              <a:t>PRINCIPIO</a:t>
            </a:r>
            <a:r>
              <a:rPr dirty="0" sz="2400" spc="-15"/>
              <a:t> </a:t>
            </a:r>
            <a:r>
              <a:rPr dirty="0" sz="2400"/>
              <a:t>DE</a:t>
            </a:r>
            <a:r>
              <a:rPr dirty="0" sz="2400" spc="-20"/>
              <a:t> </a:t>
            </a:r>
            <a:r>
              <a:rPr dirty="0" sz="2400"/>
              <a:t>IGUALDAD</a:t>
            </a:r>
            <a:r>
              <a:rPr dirty="0" sz="2400" spc="-40"/>
              <a:t> </a:t>
            </a:r>
            <a:r>
              <a:rPr dirty="0" sz="2400"/>
              <a:t>Y</a:t>
            </a:r>
            <a:r>
              <a:rPr dirty="0" sz="2400" spc="-25"/>
              <a:t> </a:t>
            </a:r>
            <a:r>
              <a:rPr dirty="0" sz="2400"/>
              <a:t>LA</a:t>
            </a:r>
            <a:r>
              <a:rPr dirty="0" sz="2400" spc="-20"/>
              <a:t> </a:t>
            </a:r>
            <a:r>
              <a:rPr dirty="0" sz="2400"/>
              <a:t>LEY.</a:t>
            </a:r>
            <a:r>
              <a:rPr dirty="0" sz="2400" spc="-25"/>
              <a:t> </a:t>
            </a:r>
            <a:r>
              <a:rPr dirty="0" sz="2400"/>
              <a:t>SU</a:t>
            </a:r>
            <a:r>
              <a:rPr dirty="0" sz="2400" spc="-15"/>
              <a:t> </a:t>
            </a:r>
            <a:r>
              <a:rPr dirty="0" sz="2400" spc="-10"/>
              <a:t>APLICACIÓN</a:t>
            </a:r>
            <a:endParaRPr sz="2400"/>
          </a:p>
        </p:txBody>
      </p:sp>
      <p:sp>
        <p:nvSpPr>
          <p:cNvPr id="3" name="object 3" descr=""/>
          <p:cNvSpPr txBox="1"/>
          <p:nvPr/>
        </p:nvSpPr>
        <p:spPr>
          <a:xfrm>
            <a:off x="2071753" y="1367692"/>
            <a:ext cx="9632315" cy="4587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355600" marR="5080" indent="-343535">
              <a:lnSpc>
                <a:spcPct val="100000"/>
              </a:lnSpc>
              <a:spcBef>
                <a:spcPts val="95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285">
                <a:solidFill>
                  <a:srgbClr val="A42F10"/>
                </a:solidFill>
                <a:latin typeface="Times New Roman"/>
                <a:cs typeface="Times New Roman"/>
              </a:rPr>
              <a:t> 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22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Orgánica</a:t>
            </a:r>
            <a:r>
              <a:rPr dirty="0" sz="22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3/2007,</a:t>
            </a:r>
            <a:r>
              <a:rPr dirty="0" sz="22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22</a:t>
            </a:r>
            <a:r>
              <a:rPr dirty="0" sz="22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marzo,</a:t>
            </a:r>
            <a:r>
              <a:rPr dirty="0" sz="22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22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sz="22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efectiva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mujeres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hombres.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Contenido:</a:t>
            </a:r>
            <a:endParaRPr sz="2200">
              <a:latin typeface="Century Gothic"/>
              <a:cs typeface="Century Gothic"/>
            </a:endParaRPr>
          </a:p>
          <a:p>
            <a:pPr algn="just" marL="354330" marR="5080" indent="-342265">
              <a:lnSpc>
                <a:spcPct val="100000"/>
              </a:lnSpc>
              <a:spcBef>
                <a:spcPts val="1005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1.</a:t>
            </a:r>
            <a:r>
              <a:rPr dirty="0" sz="2200" spc="1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Objeto:</a:t>
            </a:r>
            <a:r>
              <a:rPr dirty="0" sz="2200" spc="10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sz="2200" spc="1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11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trato</a:t>
            </a:r>
            <a:r>
              <a:rPr dirty="0" sz="2200" spc="11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1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oportunidades</a:t>
            </a:r>
            <a:r>
              <a:rPr dirty="0" sz="2200" spc="11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entre</a:t>
            </a:r>
            <a:r>
              <a:rPr dirty="0" sz="2200" spc="11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mujeres</a:t>
            </a:r>
            <a:r>
              <a:rPr dirty="0" sz="2200" spc="1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hombres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esfera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política,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civil,</a:t>
            </a:r>
            <a:r>
              <a:rPr dirty="0" sz="2200" spc="5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laboral,</a:t>
            </a:r>
            <a:r>
              <a:rPr dirty="0" sz="2200" spc="5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económica,</a:t>
            </a:r>
            <a:r>
              <a:rPr dirty="0" sz="2200" spc="5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social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cultural.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Prohibición</a:t>
            </a:r>
            <a:r>
              <a:rPr dirty="0" sz="22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discriminación</a:t>
            </a:r>
            <a:r>
              <a:rPr dirty="0" sz="22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razón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sexo.</a:t>
            </a:r>
            <a:endParaRPr sz="2200">
              <a:latin typeface="Century Gothic"/>
              <a:cs typeface="Century Gothic"/>
            </a:endParaRPr>
          </a:p>
          <a:p>
            <a:pPr algn="just" marL="354965" marR="5080" indent="-342900">
              <a:lnSpc>
                <a:spcPct val="100000"/>
              </a:lnSpc>
              <a:spcBef>
                <a:spcPts val="1000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4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2.</a:t>
            </a:r>
            <a:r>
              <a:rPr dirty="0" sz="22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Ausencia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discriminación directa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indirecta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razón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sexo,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200" spc="10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relación</a:t>
            </a:r>
            <a:r>
              <a:rPr dirty="0" sz="2200" spc="1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2200" spc="1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200" spc="10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embarazo</a:t>
            </a:r>
            <a:r>
              <a:rPr dirty="0" sz="2200" spc="1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200" spc="10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1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maternidad</a:t>
            </a:r>
            <a:r>
              <a:rPr dirty="0" sz="2200" spc="1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u</a:t>
            </a:r>
            <a:r>
              <a:rPr dirty="0" sz="2200" spc="11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obligaciones familiares.</a:t>
            </a:r>
            <a:endParaRPr sz="2200">
              <a:latin typeface="Century Gothic"/>
              <a:cs typeface="Century Gothic"/>
            </a:endParaRPr>
          </a:p>
          <a:p>
            <a:pPr algn="just" marL="355600" marR="6985" indent="-343535">
              <a:lnSpc>
                <a:spcPct val="100000"/>
              </a:lnSpc>
              <a:spcBef>
                <a:spcPts val="994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3.</a:t>
            </a:r>
            <a:r>
              <a:rPr dirty="0" sz="2200" spc="1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Aplicación</a:t>
            </a:r>
            <a:r>
              <a:rPr dirty="0" sz="2200" spc="1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200" spc="1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2200" spc="1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sz="2200" spc="1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200" spc="10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10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interpretación</a:t>
            </a:r>
            <a:r>
              <a:rPr dirty="0" sz="2200" spc="1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aplicación</a:t>
            </a:r>
            <a:r>
              <a:rPr dirty="0" sz="2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normas.</a:t>
            </a:r>
            <a:endParaRPr sz="2200">
              <a:latin typeface="Century Gothic"/>
              <a:cs typeface="Century Gothic"/>
            </a:endParaRPr>
          </a:p>
          <a:p>
            <a:pPr algn="just" marL="355600" marR="6350" indent="-342900">
              <a:lnSpc>
                <a:spcPct val="100000"/>
              </a:lnSpc>
              <a:spcBef>
                <a:spcPts val="1010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4.</a:t>
            </a:r>
            <a:r>
              <a:rPr dirty="0" sz="2200" spc="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sz="2200" spc="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oportunidades</a:t>
            </a:r>
            <a:r>
              <a:rPr dirty="0" sz="22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200" spc="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200" spc="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acceso</a:t>
            </a:r>
            <a:r>
              <a:rPr dirty="0" sz="2200" spc="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2200" spc="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empleo,</a:t>
            </a:r>
            <a:r>
              <a:rPr dirty="0" sz="2200" spc="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200" spc="10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formación,</a:t>
            </a:r>
            <a:r>
              <a:rPr dirty="0" sz="2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promoción</a:t>
            </a:r>
            <a:r>
              <a:rPr dirty="0" sz="22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profesional</a:t>
            </a:r>
            <a:r>
              <a:rPr dirty="0" sz="22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condiciones</a:t>
            </a:r>
            <a:r>
              <a:rPr dirty="0" sz="22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trabajo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3398" rIns="0" bIns="0" rtlCol="0" vert="horz">
            <a:spAutoFit/>
          </a:bodyPr>
          <a:lstStyle/>
          <a:p>
            <a:pPr marL="494665"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EL</a:t>
            </a:r>
            <a:r>
              <a:rPr dirty="0" sz="2400" spc="-25"/>
              <a:t> </a:t>
            </a:r>
            <a:r>
              <a:rPr dirty="0" sz="2400"/>
              <a:t>PRINCIPIO</a:t>
            </a:r>
            <a:r>
              <a:rPr dirty="0" sz="2400" spc="-15"/>
              <a:t> </a:t>
            </a:r>
            <a:r>
              <a:rPr dirty="0" sz="2400"/>
              <a:t>DE</a:t>
            </a:r>
            <a:r>
              <a:rPr dirty="0" sz="2400" spc="-20"/>
              <a:t> </a:t>
            </a:r>
            <a:r>
              <a:rPr dirty="0" sz="2400"/>
              <a:t>IGUALDAD</a:t>
            </a:r>
            <a:r>
              <a:rPr dirty="0" sz="2400" spc="-40"/>
              <a:t> </a:t>
            </a:r>
            <a:r>
              <a:rPr dirty="0" sz="2400"/>
              <a:t>Y</a:t>
            </a:r>
            <a:r>
              <a:rPr dirty="0" sz="2400" spc="-25"/>
              <a:t> </a:t>
            </a:r>
            <a:r>
              <a:rPr dirty="0" sz="2400"/>
              <a:t>LA</a:t>
            </a:r>
            <a:r>
              <a:rPr dirty="0" sz="2400" spc="-20"/>
              <a:t> </a:t>
            </a:r>
            <a:r>
              <a:rPr dirty="0" sz="2400"/>
              <a:t>LEY.</a:t>
            </a:r>
            <a:r>
              <a:rPr dirty="0" sz="2400" spc="-25"/>
              <a:t> </a:t>
            </a:r>
            <a:r>
              <a:rPr dirty="0" sz="2400"/>
              <a:t>SU</a:t>
            </a:r>
            <a:r>
              <a:rPr dirty="0" sz="2400" spc="-15"/>
              <a:t> </a:t>
            </a:r>
            <a:r>
              <a:rPr dirty="0" sz="2400" spc="-10"/>
              <a:t>APLICACIÓN</a:t>
            </a:r>
            <a:endParaRPr sz="2400"/>
          </a:p>
        </p:txBody>
      </p:sp>
      <p:sp>
        <p:nvSpPr>
          <p:cNvPr id="3" name="object 3" descr=""/>
          <p:cNvSpPr txBox="1"/>
          <p:nvPr/>
        </p:nvSpPr>
        <p:spPr>
          <a:xfrm>
            <a:off x="2057980" y="1727733"/>
            <a:ext cx="9697085" cy="42437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 indent="1905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5.</a:t>
            </a:r>
            <a:r>
              <a:rPr dirty="0" sz="20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Acoso</a:t>
            </a:r>
            <a:r>
              <a:rPr dirty="0" sz="20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sexual</a:t>
            </a:r>
            <a:r>
              <a:rPr dirty="0" sz="20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0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razón</a:t>
            </a:r>
            <a:r>
              <a:rPr dirty="0" sz="20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sexo:</a:t>
            </a:r>
            <a:r>
              <a:rPr dirty="0" sz="20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“Sin</a:t>
            </a:r>
            <a:r>
              <a:rPr dirty="0" sz="2000" spc="2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perjuicio</a:t>
            </a:r>
            <a:r>
              <a:rPr dirty="0" sz="2000" spc="2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2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2000" spc="2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establecido</a:t>
            </a:r>
            <a:r>
              <a:rPr dirty="0" sz="2000" spc="2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2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 i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Código</a:t>
            </a:r>
            <a:r>
              <a:rPr dirty="0" sz="2000" spc="3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Penal,</a:t>
            </a:r>
            <a:r>
              <a:rPr dirty="0" sz="2000" spc="3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000" spc="3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000" spc="3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efectos</a:t>
            </a:r>
            <a:r>
              <a:rPr dirty="0" sz="2000" spc="3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3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esta</a:t>
            </a:r>
            <a:r>
              <a:rPr dirty="0" sz="2000" spc="3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2000" spc="3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constituye</a:t>
            </a:r>
            <a:r>
              <a:rPr dirty="0" sz="2000" spc="3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acoso</a:t>
            </a:r>
            <a:r>
              <a:rPr dirty="0" sz="2000" spc="3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sexual</a:t>
            </a:r>
            <a:r>
              <a:rPr dirty="0" sz="2000" spc="3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 i="1">
                <a:solidFill>
                  <a:srgbClr val="404040"/>
                </a:solidFill>
                <a:latin typeface="Century Gothic"/>
                <a:cs typeface="Century Gothic"/>
              </a:rPr>
              <a:t>cualquier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comportamiento,</a:t>
            </a:r>
            <a:r>
              <a:rPr dirty="0" sz="2000" spc="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verbal</a:t>
            </a:r>
            <a:r>
              <a:rPr dirty="0" sz="2000" spc="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000" spc="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físico,</a:t>
            </a:r>
            <a:r>
              <a:rPr dirty="0" sz="2000" spc="8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naturaleza</a:t>
            </a:r>
            <a:r>
              <a:rPr dirty="0" sz="2000" spc="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sexual</a:t>
            </a:r>
            <a:r>
              <a:rPr dirty="0" sz="2000" spc="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000" spc="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tenga</a:t>
            </a:r>
            <a:r>
              <a:rPr dirty="0" sz="2000" spc="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 i="1">
                <a:solidFill>
                  <a:srgbClr val="404040"/>
                </a:solidFill>
                <a:latin typeface="Century Gothic"/>
                <a:cs typeface="Century Gothic"/>
              </a:rPr>
              <a:t>propósito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000" spc="4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produzca</a:t>
            </a:r>
            <a:r>
              <a:rPr dirty="0" sz="2000" spc="4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4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efecto</a:t>
            </a:r>
            <a:r>
              <a:rPr dirty="0" sz="2000" spc="4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49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atentar</a:t>
            </a:r>
            <a:r>
              <a:rPr dirty="0" sz="2000" spc="459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contra</a:t>
            </a:r>
            <a:r>
              <a:rPr dirty="0" sz="2000" spc="4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4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dignidad</a:t>
            </a:r>
            <a:r>
              <a:rPr dirty="0" sz="2000" spc="4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484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000" spc="4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persona,</a:t>
            </a:r>
            <a:r>
              <a:rPr dirty="0" sz="2000" spc="484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 i="1">
                <a:solidFill>
                  <a:srgbClr val="404040"/>
                </a:solidFill>
                <a:latin typeface="Century Gothic"/>
                <a:cs typeface="Century Gothic"/>
              </a:rPr>
              <a:t>en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particular</a:t>
            </a:r>
            <a:r>
              <a:rPr dirty="0" sz="2000" spc="2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cuando</a:t>
            </a:r>
            <a:r>
              <a:rPr dirty="0" sz="2000" spc="2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000" spc="254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crea</a:t>
            </a:r>
            <a:r>
              <a:rPr dirty="0" sz="2000" spc="2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000" spc="2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entorno</a:t>
            </a:r>
            <a:r>
              <a:rPr dirty="0" sz="2000" spc="2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intimidatorio,</a:t>
            </a:r>
            <a:r>
              <a:rPr dirty="0" sz="2000" spc="2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degradante</a:t>
            </a:r>
            <a:r>
              <a:rPr dirty="0" sz="2000" spc="2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u</a:t>
            </a:r>
            <a:r>
              <a:rPr dirty="0" sz="2000" spc="2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 i="1">
                <a:solidFill>
                  <a:srgbClr val="404040"/>
                </a:solidFill>
                <a:latin typeface="Century Gothic"/>
                <a:cs typeface="Century Gothic"/>
              </a:rPr>
              <a:t>ofensivo”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7).</a:t>
            </a:r>
            <a:endParaRPr sz="2000">
              <a:latin typeface="Century Gothic"/>
              <a:cs typeface="Century Gothic"/>
            </a:endParaRPr>
          </a:p>
          <a:p>
            <a:pPr algn="just" marL="13970" marR="6985" indent="635">
              <a:lnSpc>
                <a:spcPct val="100000"/>
              </a:lnSpc>
              <a:spcBef>
                <a:spcPts val="994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6.</a:t>
            </a:r>
            <a:r>
              <a:rPr dirty="0" sz="20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Nulidad</a:t>
            </a:r>
            <a:r>
              <a:rPr dirty="0" sz="2000" spc="2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0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cláusulas</a:t>
            </a:r>
            <a:r>
              <a:rPr dirty="0" sz="20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contractuales</a:t>
            </a:r>
            <a:r>
              <a:rPr dirty="0" sz="20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0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causen</a:t>
            </a:r>
            <a:r>
              <a:rPr dirty="0" sz="20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discriminación</a:t>
            </a:r>
            <a:r>
              <a:rPr dirty="0" sz="20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por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razón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sexo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indemnización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caso.</a:t>
            </a:r>
            <a:endParaRPr sz="2000">
              <a:latin typeface="Century Gothic"/>
              <a:cs typeface="Century Gothic"/>
            </a:endParaRPr>
          </a:p>
          <a:p>
            <a:pPr algn="just" marL="12700" marR="5080" indent="1905">
              <a:lnSpc>
                <a:spcPct val="100000"/>
              </a:lnSpc>
              <a:spcBef>
                <a:spcPts val="100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7.</a:t>
            </a:r>
            <a:r>
              <a:rPr dirty="0" sz="20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Carga</a:t>
            </a:r>
            <a:r>
              <a:rPr dirty="0" sz="20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prueba:</a:t>
            </a:r>
            <a:r>
              <a:rPr dirty="0" sz="20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“De</a:t>
            </a:r>
            <a:r>
              <a:rPr dirty="0" sz="2000" spc="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acuerdo</a:t>
            </a:r>
            <a:r>
              <a:rPr dirty="0" sz="2000" spc="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2000" spc="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000" spc="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Leyes</a:t>
            </a:r>
            <a:r>
              <a:rPr dirty="0" sz="2000" spc="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procesales,</a:t>
            </a:r>
            <a:r>
              <a:rPr dirty="0" sz="2000" spc="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 i="1">
                <a:solidFill>
                  <a:srgbClr val="404040"/>
                </a:solidFill>
                <a:latin typeface="Century Gothic"/>
                <a:cs typeface="Century Gothic"/>
              </a:rPr>
              <a:t>aquellos</a:t>
            </a:r>
            <a:r>
              <a:rPr dirty="0" sz="2000" spc="-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procedimientos</a:t>
            </a:r>
            <a:r>
              <a:rPr dirty="0" sz="2000" spc="37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37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000" spc="38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000" spc="37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000" spc="37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alegaciones</a:t>
            </a:r>
            <a:r>
              <a:rPr dirty="0" sz="2000" spc="37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38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37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parte</a:t>
            </a:r>
            <a:r>
              <a:rPr dirty="0" sz="2000" spc="37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actora</a:t>
            </a:r>
            <a:r>
              <a:rPr dirty="0" sz="2000" spc="37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spc="-25" i="1">
                <a:solidFill>
                  <a:srgbClr val="404040"/>
                </a:solidFill>
                <a:latin typeface="Century Gothic"/>
                <a:cs typeface="Century Gothic"/>
              </a:rPr>
              <a:t>se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fundamenten</a:t>
            </a:r>
            <a:r>
              <a:rPr dirty="0" sz="2000" spc="204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210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actuaciones</a:t>
            </a:r>
            <a:r>
              <a:rPr dirty="0" sz="2000" spc="204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discriminatorias,</a:t>
            </a:r>
            <a:r>
              <a:rPr dirty="0" sz="2000" spc="210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000" spc="210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razón</a:t>
            </a:r>
            <a:r>
              <a:rPr dirty="0" sz="2000" spc="204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210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 spc="-10" i="1">
                <a:solidFill>
                  <a:srgbClr val="404040"/>
                </a:solidFill>
                <a:latin typeface="Century Gothic"/>
                <a:cs typeface="Century Gothic"/>
              </a:rPr>
              <a:t>sexo,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corresponderá</a:t>
            </a:r>
            <a:r>
              <a:rPr dirty="0" sz="2000" spc="185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000" spc="185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180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persona</a:t>
            </a:r>
            <a:r>
              <a:rPr dirty="0" sz="2000" spc="185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demandada</a:t>
            </a:r>
            <a:r>
              <a:rPr dirty="0" sz="2000" spc="185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probar</a:t>
            </a:r>
            <a:r>
              <a:rPr dirty="0" sz="2000" spc="185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185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ausencia</a:t>
            </a:r>
            <a:r>
              <a:rPr dirty="0" sz="2000" spc="190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 spc="-25" i="1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discriminación</a:t>
            </a:r>
            <a:r>
              <a:rPr dirty="0" sz="2000" spc="-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-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000" spc="-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medidas</a:t>
            </a:r>
            <a:r>
              <a:rPr dirty="0" sz="2000" spc="-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adoptadas</a:t>
            </a:r>
            <a:r>
              <a:rPr dirty="0" sz="2000" spc="-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2000" spc="-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proporcionalidad”.</a:t>
            </a:r>
            <a:r>
              <a:rPr dirty="0" sz="2000" spc="-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13).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3398" rIns="0" bIns="0" rtlCol="0" vert="horz">
            <a:spAutoFit/>
          </a:bodyPr>
          <a:lstStyle/>
          <a:p>
            <a:pPr marL="494665"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EL</a:t>
            </a:r>
            <a:r>
              <a:rPr dirty="0" sz="2400" spc="-25"/>
              <a:t> </a:t>
            </a:r>
            <a:r>
              <a:rPr dirty="0" sz="2400"/>
              <a:t>PRINCIPIO</a:t>
            </a:r>
            <a:r>
              <a:rPr dirty="0" sz="2400" spc="-15"/>
              <a:t> </a:t>
            </a:r>
            <a:r>
              <a:rPr dirty="0" sz="2400"/>
              <a:t>DE</a:t>
            </a:r>
            <a:r>
              <a:rPr dirty="0" sz="2400" spc="-20"/>
              <a:t> </a:t>
            </a:r>
            <a:r>
              <a:rPr dirty="0" sz="2400"/>
              <a:t>IGUALDAD</a:t>
            </a:r>
            <a:r>
              <a:rPr dirty="0" sz="2400" spc="-40"/>
              <a:t> </a:t>
            </a:r>
            <a:r>
              <a:rPr dirty="0" sz="2400"/>
              <a:t>Y</a:t>
            </a:r>
            <a:r>
              <a:rPr dirty="0" sz="2400" spc="-25"/>
              <a:t> </a:t>
            </a:r>
            <a:r>
              <a:rPr dirty="0" sz="2400"/>
              <a:t>LA</a:t>
            </a:r>
            <a:r>
              <a:rPr dirty="0" sz="2400" spc="-20"/>
              <a:t> </a:t>
            </a:r>
            <a:r>
              <a:rPr dirty="0" sz="2400"/>
              <a:t>LEY.</a:t>
            </a:r>
            <a:r>
              <a:rPr dirty="0" sz="2400" spc="-25"/>
              <a:t> </a:t>
            </a:r>
            <a:r>
              <a:rPr dirty="0" sz="2400"/>
              <a:t>SU</a:t>
            </a:r>
            <a:r>
              <a:rPr dirty="0" sz="2400" spc="-15"/>
              <a:t> </a:t>
            </a:r>
            <a:r>
              <a:rPr dirty="0" sz="2400" spc="-10"/>
              <a:t>APLICACIÓN</a:t>
            </a:r>
            <a:endParaRPr sz="2400"/>
          </a:p>
        </p:txBody>
      </p:sp>
      <p:sp>
        <p:nvSpPr>
          <p:cNvPr id="3" name="object 3" descr=""/>
          <p:cNvSpPr txBox="1"/>
          <p:nvPr/>
        </p:nvSpPr>
        <p:spPr>
          <a:xfrm>
            <a:off x="2059939" y="1455320"/>
            <a:ext cx="8072755" cy="3452495"/>
          </a:xfrm>
          <a:prstGeom prst="rect">
            <a:avLst/>
          </a:prstGeom>
        </p:spPr>
        <p:txBody>
          <a:bodyPr wrap="square" lIns="0" tIns="69850" rIns="0" bIns="0" rtlCol="0" vert="horz">
            <a:spAutoFit/>
          </a:bodyPr>
          <a:lstStyle/>
          <a:p>
            <a:pPr algn="just" marL="349885" marR="5080" indent="-337820">
              <a:lnSpc>
                <a:spcPct val="80000"/>
              </a:lnSpc>
              <a:spcBef>
                <a:spcPts val="550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4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8.</a:t>
            </a:r>
            <a:r>
              <a:rPr dirty="0" sz="19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Contratos</a:t>
            </a:r>
            <a:r>
              <a:rPr dirty="0" sz="19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9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Administración:</a:t>
            </a:r>
            <a:r>
              <a:rPr dirty="0" sz="19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“Anualmente,</a:t>
            </a:r>
            <a:r>
              <a:rPr dirty="0" sz="1900" spc="1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900" spc="1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Consejo</a:t>
            </a:r>
            <a:r>
              <a:rPr dirty="0" sz="1900" spc="1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Ministros,</a:t>
            </a:r>
            <a:r>
              <a:rPr dirty="0" sz="1900" spc="114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900" spc="1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1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vista</a:t>
            </a:r>
            <a:r>
              <a:rPr dirty="0" sz="1900" spc="1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1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1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evolución</a:t>
            </a:r>
            <a:r>
              <a:rPr dirty="0" sz="1900" spc="9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1900" spc="10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impacto</a:t>
            </a:r>
            <a:r>
              <a:rPr dirty="0" sz="1900" spc="9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1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900" spc="9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políticas</a:t>
            </a:r>
            <a:r>
              <a:rPr dirty="0" sz="1900" spc="10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 i="1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sz="1900" spc="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900" spc="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900" spc="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mercado</a:t>
            </a:r>
            <a:r>
              <a:rPr dirty="0" sz="1900" spc="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laboral,</a:t>
            </a:r>
            <a:r>
              <a:rPr dirty="0" sz="1900" spc="8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determinará</a:t>
            </a:r>
            <a:r>
              <a:rPr dirty="0" sz="1900" spc="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900" spc="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contratos</a:t>
            </a:r>
            <a:r>
              <a:rPr dirty="0" sz="1900" spc="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 i="1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Administración</a:t>
            </a:r>
            <a:r>
              <a:rPr dirty="0" sz="1900" spc="1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General</a:t>
            </a:r>
            <a:r>
              <a:rPr dirty="0" sz="1900" spc="1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900" spc="1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Estado</a:t>
            </a:r>
            <a:r>
              <a:rPr dirty="0" sz="1900" spc="1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900" spc="1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1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sus</a:t>
            </a:r>
            <a:r>
              <a:rPr dirty="0" sz="1900" spc="1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organismos</a:t>
            </a:r>
            <a:r>
              <a:rPr dirty="0" sz="1900" spc="1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 i="1">
                <a:solidFill>
                  <a:srgbClr val="404040"/>
                </a:solidFill>
                <a:latin typeface="Century Gothic"/>
                <a:cs typeface="Century Gothic"/>
              </a:rPr>
              <a:t>públicos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900" spc="3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obligatoriamente</a:t>
            </a:r>
            <a:r>
              <a:rPr dirty="0" sz="1900" spc="3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deberán</a:t>
            </a:r>
            <a:r>
              <a:rPr dirty="0" sz="1900" spc="29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incluir</a:t>
            </a:r>
            <a:r>
              <a:rPr dirty="0" sz="1900" spc="30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entre</a:t>
            </a:r>
            <a:r>
              <a:rPr dirty="0" sz="1900" spc="30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sus</a:t>
            </a:r>
            <a:r>
              <a:rPr dirty="0" sz="1900" spc="3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condiciones</a:t>
            </a:r>
            <a:r>
              <a:rPr dirty="0" sz="1900" spc="3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 i="1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ejecución</a:t>
            </a:r>
            <a:r>
              <a:rPr dirty="0" sz="1900" spc="2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medidas</a:t>
            </a:r>
            <a:r>
              <a:rPr dirty="0" sz="1900" spc="2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tendentes</a:t>
            </a:r>
            <a:r>
              <a:rPr dirty="0" sz="1900" spc="2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900" spc="2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promover</a:t>
            </a:r>
            <a:r>
              <a:rPr dirty="0" sz="1900" spc="2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2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sz="1900" spc="2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 i="1">
                <a:solidFill>
                  <a:srgbClr val="404040"/>
                </a:solidFill>
                <a:latin typeface="Century Gothic"/>
                <a:cs typeface="Century Gothic"/>
              </a:rPr>
              <a:t>efectiva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entre</a:t>
            </a:r>
            <a:r>
              <a:rPr dirty="0" sz="1900" spc="1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mujeres</a:t>
            </a:r>
            <a:r>
              <a:rPr dirty="0" sz="1900" spc="9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900" spc="10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hombres</a:t>
            </a:r>
            <a:r>
              <a:rPr dirty="0" sz="1900" spc="10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900" spc="9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900" spc="10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mercado</a:t>
            </a:r>
            <a:r>
              <a:rPr dirty="0" sz="1900" spc="1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1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trabajo,</a:t>
            </a:r>
            <a:r>
              <a:rPr dirty="0" sz="1900" spc="1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conforme</a:t>
            </a:r>
            <a:r>
              <a:rPr dirty="0" sz="1900" spc="114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50" i="1">
                <a:solidFill>
                  <a:srgbClr val="404040"/>
                </a:solidFill>
                <a:latin typeface="Century Gothic"/>
                <a:cs typeface="Century Gothic"/>
              </a:rPr>
              <a:t>a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1900" spc="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previsto</a:t>
            </a:r>
            <a:r>
              <a:rPr dirty="0" sz="1900" spc="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900" spc="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legislación</a:t>
            </a:r>
            <a:r>
              <a:rPr dirty="0" sz="1900" spc="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contratos</a:t>
            </a:r>
            <a:r>
              <a:rPr dirty="0" sz="1900" spc="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900" spc="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sector</a:t>
            </a:r>
            <a:r>
              <a:rPr dirty="0" sz="1900" spc="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público”.</a:t>
            </a:r>
            <a:r>
              <a:rPr dirty="0" sz="1900" spc="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(art.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34)</a:t>
            </a:r>
            <a:endParaRPr sz="1900">
              <a:latin typeface="Century Gothic"/>
              <a:cs typeface="Century Gothic"/>
            </a:endParaRPr>
          </a:p>
          <a:p>
            <a:pPr algn="just" marL="354965" marR="5715" indent="-342900">
              <a:lnSpc>
                <a:spcPct val="80000"/>
              </a:lnSpc>
              <a:spcBef>
                <a:spcPts val="994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4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9.</a:t>
            </a:r>
            <a:r>
              <a:rPr dirty="0" sz="19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Subvenciones</a:t>
            </a:r>
            <a:r>
              <a:rPr dirty="0" sz="19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públicas:</a:t>
            </a:r>
            <a:r>
              <a:rPr dirty="0" sz="19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“Las</a:t>
            </a:r>
            <a:r>
              <a:rPr dirty="0" sz="1900" spc="18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Administraciones</a:t>
            </a:r>
            <a:r>
              <a:rPr dirty="0" sz="1900" spc="18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públicas,</a:t>
            </a:r>
            <a:r>
              <a:rPr dirty="0" sz="1900" spc="2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900" spc="18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 i="1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9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planes</a:t>
            </a:r>
            <a:r>
              <a:rPr dirty="0" sz="19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estratégicos</a:t>
            </a:r>
            <a:r>
              <a:rPr dirty="0" sz="19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subvenciones</a:t>
            </a:r>
            <a:r>
              <a:rPr dirty="0" sz="19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9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adopten</a:t>
            </a:r>
            <a:r>
              <a:rPr dirty="0" sz="19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9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9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 i="1">
                <a:solidFill>
                  <a:srgbClr val="404040"/>
                </a:solidFill>
                <a:latin typeface="Century Gothic"/>
                <a:cs typeface="Century Gothic"/>
              </a:rPr>
              <a:t>ejercicio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2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sus</a:t>
            </a:r>
            <a:r>
              <a:rPr dirty="0" sz="1900" spc="3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competencias,</a:t>
            </a:r>
            <a:r>
              <a:rPr dirty="0" sz="1900" spc="4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determinarán</a:t>
            </a:r>
            <a:r>
              <a:rPr dirty="0" sz="1900" spc="3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900" spc="3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ámbitos</a:t>
            </a:r>
            <a:r>
              <a:rPr dirty="0" sz="1900" spc="3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900" spc="3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que,</a:t>
            </a:r>
            <a:r>
              <a:rPr dirty="0" sz="1900" spc="4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spc="-25" i="1">
                <a:solidFill>
                  <a:srgbClr val="404040"/>
                </a:solidFill>
                <a:latin typeface="Century Gothic"/>
                <a:cs typeface="Century Gothic"/>
              </a:rPr>
              <a:t>por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razón</a:t>
            </a:r>
            <a:r>
              <a:rPr dirty="0" sz="1900" spc="6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6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6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existencia</a:t>
            </a:r>
            <a:r>
              <a:rPr dirty="0" sz="1900" spc="6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6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1900" spc="6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situación</a:t>
            </a:r>
            <a:r>
              <a:rPr dirty="0" sz="1900" spc="6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6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desigualdad</a:t>
            </a:r>
            <a:r>
              <a:rPr dirty="0" sz="1900" spc="7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spc="-25" i="1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oportunidades</a:t>
            </a:r>
            <a:r>
              <a:rPr dirty="0" sz="1900" spc="3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entre</a:t>
            </a:r>
            <a:r>
              <a:rPr dirty="0" sz="1900" spc="3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mujeres</a:t>
            </a:r>
            <a:r>
              <a:rPr dirty="0" sz="1900" spc="3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900" spc="38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hombres,</a:t>
            </a:r>
            <a:r>
              <a:rPr dirty="0" sz="1900" spc="39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900" spc="3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bases</a:t>
            </a:r>
            <a:r>
              <a:rPr dirty="0" sz="1900" spc="3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 i="1">
                <a:solidFill>
                  <a:srgbClr val="404040"/>
                </a:solidFill>
                <a:latin typeface="Century Gothic"/>
                <a:cs typeface="Century Gothic"/>
              </a:rPr>
              <a:t>reguladoras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402839" y="5056496"/>
            <a:ext cx="732599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49070" algn="l"/>
                <a:tab pos="1956435" algn="l"/>
                <a:tab pos="3616325" algn="l"/>
                <a:tab pos="4123690" algn="l"/>
                <a:tab pos="5285105" algn="l"/>
                <a:tab pos="6991984" algn="l"/>
              </a:tabLst>
            </a:pPr>
            <a:r>
              <a:rPr dirty="0" sz="1900" spc="-10" i="1">
                <a:solidFill>
                  <a:srgbClr val="404040"/>
                </a:solidFill>
                <a:latin typeface="Century Gothic"/>
                <a:cs typeface="Century Gothic"/>
              </a:rPr>
              <a:t>valoración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25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10" i="1">
                <a:solidFill>
                  <a:srgbClr val="404040"/>
                </a:solidFill>
                <a:latin typeface="Century Gothic"/>
                <a:cs typeface="Century Gothic"/>
              </a:rPr>
              <a:t>actuaciones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25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10" i="1">
                <a:solidFill>
                  <a:srgbClr val="404040"/>
                </a:solidFill>
                <a:latin typeface="Century Gothic"/>
                <a:cs typeface="Century Gothic"/>
              </a:rPr>
              <a:t>efectiva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10" i="1">
                <a:solidFill>
                  <a:srgbClr val="404040"/>
                </a:solidFill>
                <a:latin typeface="Century Gothic"/>
                <a:cs typeface="Century Gothic"/>
              </a:rPr>
              <a:t>consecución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25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403080" y="4824854"/>
            <a:ext cx="7727950" cy="5461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5080">
              <a:lnSpc>
                <a:spcPts val="2050"/>
              </a:lnSpc>
              <a:spcBef>
                <a:spcPts val="95"/>
              </a:spcBef>
              <a:tabLst>
                <a:tab pos="590550" algn="l"/>
                <a:tab pos="1166495" algn="l"/>
                <a:tab pos="3467735" algn="l"/>
                <a:tab pos="5339715" algn="l"/>
                <a:tab pos="6553834" algn="l"/>
                <a:tab pos="7488555" algn="l"/>
              </a:tabLst>
            </a:pPr>
            <a:r>
              <a:rPr dirty="0" sz="1900" spc="-25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25" i="1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10" i="1">
                <a:solidFill>
                  <a:srgbClr val="404040"/>
                </a:solidFill>
                <a:latin typeface="Century Gothic"/>
                <a:cs typeface="Century Gothic"/>
              </a:rPr>
              <a:t>correspondientes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10" i="1">
                <a:solidFill>
                  <a:srgbClr val="404040"/>
                </a:solidFill>
                <a:latin typeface="Century Gothic"/>
                <a:cs typeface="Century Gothic"/>
              </a:rPr>
              <a:t>subvenciones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10" i="1">
                <a:solidFill>
                  <a:srgbClr val="404040"/>
                </a:solidFill>
                <a:latin typeface="Century Gothic"/>
                <a:cs typeface="Century Gothic"/>
              </a:rPr>
              <a:t>puedan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10" i="1">
                <a:solidFill>
                  <a:srgbClr val="404040"/>
                </a:solidFill>
                <a:latin typeface="Century Gothic"/>
                <a:cs typeface="Century Gothic"/>
              </a:rPr>
              <a:t>incluir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25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endParaRPr sz="1900">
              <a:latin typeface="Century Gothic"/>
              <a:cs typeface="Century Gothic"/>
            </a:endParaRPr>
          </a:p>
          <a:p>
            <a:pPr algn="r" marR="5080">
              <a:lnSpc>
                <a:spcPts val="2050"/>
              </a:lnSpc>
            </a:pPr>
            <a:r>
              <a:rPr dirty="0" sz="1900" spc="-25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402358" y="5288138"/>
            <a:ext cx="579818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sz="1900" spc="-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9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parte</a:t>
            </a:r>
            <a:r>
              <a:rPr dirty="0" sz="1900" spc="-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900" spc="-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entidades</a:t>
            </a:r>
            <a:r>
              <a:rPr dirty="0" sz="19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 i="1">
                <a:solidFill>
                  <a:srgbClr val="404040"/>
                </a:solidFill>
                <a:latin typeface="Century Gothic"/>
                <a:cs typeface="Century Gothic"/>
              </a:rPr>
              <a:t>solicitantes”.</a:t>
            </a:r>
            <a:endParaRPr sz="1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3398" rIns="0" bIns="0" rtlCol="0" vert="horz">
            <a:spAutoFit/>
          </a:bodyPr>
          <a:lstStyle/>
          <a:p>
            <a:pPr marL="494665"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EL</a:t>
            </a:r>
            <a:r>
              <a:rPr dirty="0" sz="2400" spc="-25"/>
              <a:t> </a:t>
            </a:r>
            <a:r>
              <a:rPr dirty="0" sz="2400"/>
              <a:t>PRINCIPIO</a:t>
            </a:r>
            <a:r>
              <a:rPr dirty="0" sz="2400" spc="-15"/>
              <a:t> </a:t>
            </a:r>
            <a:r>
              <a:rPr dirty="0" sz="2400"/>
              <a:t>DE</a:t>
            </a:r>
            <a:r>
              <a:rPr dirty="0" sz="2400" spc="-20"/>
              <a:t> </a:t>
            </a:r>
            <a:r>
              <a:rPr dirty="0" sz="2400"/>
              <a:t>IGUALDAD</a:t>
            </a:r>
            <a:r>
              <a:rPr dirty="0" sz="2400" spc="-40"/>
              <a:t> </a:t>
            </a:r>
            <a:r>
              <a:rPr dirty="0" sz="2400"/>
              <a:t>Y</a:t>
            </a:r>
            <a:r>
              <a:rPr dirty="0" sz="2400" spc="-25"/>
              <a:t> </a:t>
            </a:r>
            <a:r>
              <a:rPr dirty="0" sz="2400"/>
              <a:t>LA</a:t>
            </a:r>
            <a:r>
              <a:rPr dirty="0" sz="2400" spc="-20"/>
              <a:t> </a:t>
            </a:r>
            <a:r>
              <a:rPr dirty="0" sz="2400"/>
              <a:t>LEY.</a:t>
            </a:r>
            <a:r>
              <a:rPr dirty="0" sz="2400" spc="-25"/>
              <a:t> </a:t>
            </a:r>
            <a:r>
              <a:rPr dirty="0" sz="2400"/>
              <a:t>SU</a:t>
            </a:r>
            <a:r>
              <a:rPr dirty="0" sz="2400" spc="-15"/>
              <a:t> </a:t>
            </a:r>
            <a:r>
              <a:rPr dirty="0" sz="2400" spc="-10"/>
              <a:t>APLICACIÓN</a:t>
            </a:r>
            <a:endParaRPr sz="2400"/>
          </a:p>
        </p:txBody>
      </p:sp>
      <p:sp>
        <p:nvSpPr>
          <p:cNvPr id="3" name="object 3" descr=""/>
          <p:cNvSpPr txBox="1"/>
          <p:nvPr/>
        </p:nvSpPr>
        <p:spPr>
          <a:xfrm>
            <a:off x="2059939" y="1487324"/>
            <a:ext cx="668020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dirty="0" sz="17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7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10.</a:t>
            </a:r>
            <a:endParaRPr sz="170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878504" y="1487324"/>
            <a:ext cx="7253605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55700" algn="l"/>
                <a:tab pos="1450975" algn="l"/>
                <a:tab pos="2391410" algn="l"/>
                <a:tab pos="2859405" algn="l"/>
                <a:tab pos="4633595" algn="l"/>
                <a:tab pos="5962015" algn="l"/>
                <a:tab pos="6428740" algn="l"/>
              </a:tabLst>
            </a:pP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5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medios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comunicación: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transmisión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imagen</a:t>
            </a:r>
            <a:endParaRPr sz="17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403272" y="1720396"/>
            <a:ext cx="7727950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58570" algn="l"/>
                <a:tab pos="1994535" algn="l"/>
                <a:tab pos="2266315" algn="l"/>
                <a:tab pos="2695575" algn="l"/>
                <a:tab pos="4342765" algn="l"/>
                <a:tab pos="4786630" algn="l"/>
                <a:tab pos="5751195" algn="l"/>
                <a:tab pos="6025515" algn="l"/>
                <a:tab pos="7094855" algn="l"/>
                <a:tab pos="7521575" algn="l"/>
              </a:tabLst>
            </a:pP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igualitaria,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plural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5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estereotipada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mujeres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5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hombres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endParaRPr sz="170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059939" y="1853292"/>
            <a:ext cx="8072120" cy="3224530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marL="354330">
              <a:lnSpc>
                <a:spcPct val="100000"/>
              </a:lnSpc>
              <a:spcBef>
                <a:spcPts val="890"/>
              </a:spcBef>
            </a:pP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sociedad.</a:t>
            </a:r>
            <a:r>
              <a:rPr dirty="0" sz="17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Difundir</a:t>
            </a:r>
            <a:r>
              <a:rPr dirty="0" sz="17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17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sz="17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entre</a:t>
            </a:r>
            <a:r>
              <a:rPr dirty="0" sz="17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mujeres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7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hombres.</a:t>
            </a:r>
            <a:endParaRPr sz="1700">
              <a:latin typeface="Century Gothic"/>
              <a:cs typeface="Century Gothic"/>
            </a:endParaRPr>
          </a:p>
          <a:p>
            <a:pPr algn="just" marL="356235" marR="5080" indent="-344170">
              <a:lnSpc>
                <a:spcPts val="1839"/>
              </a:lnSpc>
              <a:spcBef>
                <a:spcPts val="1025"/>
              </a:spcBef>
            </a:pPr>
            <a:r>
              <a:rPr dirty="0" sz="17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700" spc="145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11.</a:t>
            </a:r>
            <a:r>
              <a:rPr dirty="0" sz="17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Programas</a:t>
            </a:r>
            <a:r>
              <a:rPr dirty="0" sz="17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mejora</a:t>
            </a:r>
            <a:r>
              <a:rPr dirty="0" sz="17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empleabilidad</a:t>
            </a:r>
            <a:r>
              <a:rPr dirty="0" sz="17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7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mujeres:</a:t>
            </a:r>
            <a:r>
              <a:rPr dirty="0" sz="17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promoción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7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sz="17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7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7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negociación</a:t>
            </a:r>
            <a:r>
              <a:rPr dirty="0" sz="17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colectiva.</a:t>
            </a:r>
            <a:r>
              <a:rPr dirty="0" sz="17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Aplicación</a:t>
            </a:r>
            <a:r>
              <a:rPr dirty="0" sz="17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7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17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sz="17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7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7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Administración</a:t>
            </a:r>
            <a:r>
              <a:rPr dirty="0" sz="17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Pública.</a:t>
            </a:r>
            <a:endParaRPr sz="1700">
              <a:latin typeface="Century Gothic"/>
              <a:cs typeface="Century Gothic"/>
            </a:endParaRPr>
          </a:p>
          <a:p>
            <a:pPr algn="just" marL="354330" marR="6350" indent="-342265">
              <a:lnSpc>
                <a:spcPts val="1839"/>
              </a:lnSpc>
              <a:spcBef>
                <a:spcPts val="980"/>
              </a:spcBef>
            </a:pPr>
            <a:r>
              <a:rPr dirty="0" sz="17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700" spc="15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12.</a:t>
            </a:r>
            <a:r>
              <a:rPr dirty="0" sz="17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7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17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conciliación</a:t>
            </a:r>
            <a:r>
              <a:rPr dirty="0" sz="17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7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vida</a:t>
            </a:r>
            <a:r>
              <a:rPr dirty="0" sz="17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personal,</a:t>
            </a:r>
            <a:r>
              <a:rPr dirty="0" sz="17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familiar</a:t>
            </a:r>
            <a:r>
              <a:rPr dirty="0" sz="17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7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laboral: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normativa</a:t>
            </a:r>
            <a:r>
              <a:rPr dirty="0" sz="17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7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Seguridad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Social.</a:t>
            </a:r>
            <a:endParaRPr sz="1700">
              <a:latin typeface="Century Gothic"/>
              <a:cs typeface="Century Gothic"/>
            </a:endParaRPr>
          </a:p>
          <a:p>
            <a:pPr algn="just" marL="355600" marR="6985" indent="-343535">
              <a:lnSpc>
                <a:spcPts val="1839"/>
              </a:lnSpc>
              <a:spcBef>
                <a:spcPts val="1000"/>
              </a:spcBef>
            </a:pPr>
            <a:r>
              <a:rPr dirty="0" sz="17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700" spc="135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13.</a:t>
            </a:r>
            <a:r>
              <a:rPr dirty="0" sz="17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Distintivo</a:t>
            </a:r>
            <a:r>
              <a:rPr dirty="0" sz="17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empresarial</a:t>
            </a:r>
            <a:r>
              <a:rPr dirty="0" sz="17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7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materia</a:t>
            </a:r>
            <a:r>
              <a:rPr dirty="0" sz="17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sz="17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17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7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empresas</a:t>
            </a:r>
            <a:r>
              <a:rPr dirty="0" sz="17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que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17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apliquen.</a:t>
            </a:r>
            <a:endParaRPr sz="1700">
              <a:latin typeface="Century Gothic"/>
              <a:cs typeface="Century Gothic"/>
            </a:endParaRPr>
          </a:p>
          <a:p>
            <a:pPr algn="just" marL="355600" marR="5080" indent="-343535">
              <a:lnSpc>
                <a:spcPts val="1839"/>
              </a:lnSpc>
              <a:spcBef>
                <a:spcPts val="990"/>
              </a:spcBef>
            </a:pPr>
            <a:r>
              <a:rPr dirty="0" sz="17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700" spc="15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14.</a:t>
            </a:r>
            <a:r>
              <a:rPr dirty="0" sz="1700" spc="3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700" spc="3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responsabilidad</a:t>
            </a:r>
            <a:r>
              <a:rPr dirty="0" sz="1700" spc="3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social</a:t>
            </a:r>
            <a:r>
              <a:rPr dirty="0" sz="17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3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700" spc="3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empresa</a:t>
            </a:r>
            <a:r>
              <a:rPr dirty="0" sz="1700" spc="3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700" spc="3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materia</a:t>
            </a:r>
            <a:r>
              <a:rPr dirty="0" sz="1700" spc="3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3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igualdad: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presencia</a:t>
            </a:r>
            <a:r>
              <a:rPr dirty="0" sz="17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igualitaria</a:t>
            </a:r>
            <a:r>
              <a:rPr dirty="0" sz="17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mujeres</a:t>
            </a:r>
            <a:r>
              <a:rPr dirty="0" sz="17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en los</a:t>
            </a:r>
            <a:r>
              <a:rPr dirty="0" sz="17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Consejos</a:t>
            </a:r>
            <a:r>
              <a:rPr dirty="0" sz="17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Administración</a:t>
            </a:r>
            <a:r>
              <a:rPr dirty="0" sz="17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las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Sociedades</a:t>
            </a:r>
            <a:r>
              <a:rPr dirty="0" sz="17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Mercantiles</a:t>
            </a:r>
            <a:r>
              <a:rPr dirty="0" sz="17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7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plazo</a:t>
            </a:r>
            <a:r>
              <a:rPr dirty="0" sz="17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ocho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años</a:t>
            </a:r>
            <a:r>
              <a:rPr dirty="0" sz="17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17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20">
                <a:solidFill>
                  <a:srgbClr val="404040"/>
                </a:solidFill>
                <a:latin typeface="Century Gothic"/>
                <a:cs typeface="Century Gothic"/>
              </a:rPr>
              <a:t>75).</a:t>
            </a:r>
            <a:endParaRPr sz="170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059939" y="5152544"/>
            <a:ext cx="21844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endParaRPr sz="1700">
              <a:latin typeface="Wingdings 3"/>
              <a:cs typeface="Wingdings 3"/>
            </a:endParaRP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9478" y="143557"/>
            <a:ext cx="783209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400" spc="-10"/>
              <a:t>DISCRIMINACIONES</a:t>
            </a:r>
            <a:r>
              <a:rPr dirty="0" sz="2400" spc="-75"/>
              <a:t> </a:t>
            </a:r>
            <a:r>
              <a:rPr dirty="0" sz="2400"/>
              <a:t>Y</a:t>
            </a:r>
            <a:r>
              <a:rPr dirty="0" sz="2400" spc="-80"/>
              <a:t> </a:t>
            </a:r>
            <a:r>
              <a:rPr dirty="0" sz="2400"/>
              <a:t>APLICACIÓN</a:t>
            </a:r>
            <a:r>
              <a:rPr dirty="0" sz="2400" spc="-75"/>
              <a:t> </a:t>
            </a:r>
            <a:r>
              <a:rPr dirty="0" sz="2400"/>
              <a:t>MATERIAL</a:t>
            </a:r>
            <a:r>
              <a:rPr dirty="0" sz="2400" spc="-80"/>
              <a:t> </a:t>
            </a:r>
            <a:r>
              <a:rPr dirty="0" sz="2400" spc="-25"/>
              <a:t>DEL</a:t>
            </a:r>
            <a:endParaRPr sz="2400"/>
          </a:p>
          <a:p>
            <a:pPr algn="ctr">
              <a:lnSpc>
                <a:spcPct val="100000"/>
              </a:lnSpc>
            </a:pPr>
            <a:r>
              <a:rPr dirty="0" sz="2400"/>
              <a:t>PRINCIPIO</a:t>
            </a:r>
            <a:r>
              <a:rPr dirty="0" sz="2400" spc="-30"/>
              <a:t> </a:t>
            </a:r>
            <a:r>
              <a:rPr dirty="0" sz="2400"/>
              <a:t>DE</a:t>
            </a:r>
            <a:r>
              <a:rPr dirty="0" sz="2400" spc="-45"/>
              <a:t> </a:t>
            </a:r>
            <a:r>
              <a:rPr dirty="0" sz="2400"/>
              <a:t>IGUALDAD:</a:t>
            </a:r>
            <a:r>
              <a:rPr dirty="0" sz="2400" spc="-55"/>
              <a:t> </a:t>
            </a:r>
            <a:r>
              <a:rPr dirty="0" sz="2400"/>
              <a:t>Tribunal</a:t>
            </a:r>
            <a:r>
              <a:rPr dirty="0" sz="2400" spc="-45"/>
              <a:t> </a:t>
            </a:r>
            <a:r>
              <a:rPr dirty="0" sz="2400"/>
              <a:t>de</a:t>
            </a:r>
            <a:r>
              <a:rPr dirty="0" sz="2400" spc="-45"/>
              <a:t> </a:t>
            </a:r>
            <a:r>
              <a:rPr dirty="0" sz="2400"/>
              <a:t>justicia</a:t>
            </a:r>
            <a:r>
              <a:rPr dirty="0" sz="2400" spc="-40"/>
              <a:t> </a:t>
            </a:r>
            <a:r>
              <a:rPr dirty="0" sz="2400" spc="-10"/>
              <a:t>Europeo</a:t>
            </a:r>
            <a:endParaRPr sz="2400"/>
          </a:p>
        </p:txBody>
      </p:sp>
      <p:sp>
        <p:nvSpPr>
          <p:cNvPr id="3" name="object 3" descr=""/>
          <p:cNvSpPr txBox="1"/>
          <p:nvPr/>
        </p:nvSpPr>
        <p:spPr>
          <a:xfrm>
            <a:off x="2059939" y="1337212"/>
            <a:ext cx="8073390" cy="497459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algn="just" marL="354330" marR="5715" indent="-342265">
              <a:lnSpc>
                <a:spcPts val="2160"/>
              </a:lnSpc>
              <a:spcBef>
                <a:spcPts val="37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175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Discriminaciones</a:t>
            </a:r>
            <a:r>
              <a:rPr dirty="0" u="sng" sz="2000" spc="8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directas:</a:t>
            </a:r>
            <a:r>
              <a:rPr dirty="0" u="none" sz="20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establecer</a:t>
            </a:r>
            <a:r>
              <a:rPr dirty="0" u="none" sz="20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consecuencias</a:t>
            </a:r>
            <a:r>
              <a:rPr dirty="0" u="none" sz="20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distintas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u="none" sz="20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dar</a:t>
            </a:r>
            <a:r>
              <a:rPr dirty="0" u="none" sz="20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u="none" sz="20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trato</a:t>
            </a:r>
            <a:r>
              <a:rPr dirty="0" u="none" sz="20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más</a:t>
            </a:r>
            <a:r>
              <a:rPr dirty="0" u="none" sz="20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desfavorable</a:t>
            </a:r>
            <a:r>
              <a:rPr dirty="0" u="none" sz="20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20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situación</a:t>
            </a:r>
            <a:r>
              <a:rPr dirty="0" u="none" sz="20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análoga</a:t>
            </a:r>
            <a:r>
              <a:rPr dirty="0" u="none" sz="20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20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las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personas</a:t>
            </a:r>
            <a:r>
              <a:rPr dirty="0" u="none" sz="2000" spc="1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afectadas</a:t>
            </a:r>
            <a:r>
              <a:rPr dirty="0" u="none" sz="2000" spc="1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u="none" sz="2000" spc="1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u="none" sz="2000" spc="1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menor</a:t>
            </a:r>
            <a:r>
              <a:rPr dirty="0" u="none" sz="2000" spc="1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retribución</a:t>
            </a:r>
            <a:r>
              <a:rPr dirty="0" u="none" sz="2000" spc="1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salarial</a:t>
            </a:r>
            <a:r>
              <a:rPr dirty="0" u="none" sz="2000" spc="1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spc="-50">
                <a:solidFill>
                  <a:srgbClr val="404040"/>
                </a:solidFill>
                <a:latin typeface="Century Gothic"/>
                <a:cs typeface="Century Gothic"/>
              </a:rPr>
              <a:t>a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personas</a:t>
            </a:r>
            <a:r>
              <a:rPr dirty="0" u="none" sz="20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distinto</a:t>
            </a:r>
            <a:r>
              <a:rPr dirty="0" u="none" sz="20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sexo</a:t>
            </a:r>
            <a:r>
              <a:rPr dirty="0" u="none" sz="20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u="none" sz="20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raza,</a:t>
            </a:r>
            <a:r>
              <a:rPr dirty="0" u="none" sz="20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cuando</a:t>
            </a:r>
            <a:r>
              <a:rPr dirty="0" u="none" sz="20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sin</a:t>
            </a:r>
            <a:r>
              <a:rPr dirty="0" u="none" sz="20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embargo</a:t>
            </a:r>
            <a:r>
              <a:rPr dirty="0" u="none" sz="2000" spc="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tienen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20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misma</a:t>
            </a:r>
            <a:r>
              <a:rPr dirty="0" u="none" sz="2000" spc="3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categoría;</a:t>
            </a:r>
            <a:r>
              <a:rPr dirty="0" u="none" sz="20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u="none" sz="2000" spc="3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20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negativa</a:t>
            </a:r>
            <a:r>
              <a:rPr dirty="0" u="none" sz="20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2000" spc="3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contratar</a:t>
            </a:r>
            <a:r>
              <a:rPr dirty="0" u="none" sz="20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u="none" sz="20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u="none" sz="2000" spc="3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despido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u="none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embarazo).</a:t>
            </a:r>
            <a:endParaRPr sz="2000">
              <a:latin typeface="Century Gothic"/>
              <a:cs typeface="Century Gothic"/>
            </a:endParaRPr>
          </a:p>
          <a:p>
            <a:pPr algn="just" marL="353060" marR="6350" indent="-340995">
              <a:lnSpc>
                <a:spcPts val="2160"/>
              </a:lnSpc>
              <a:spcBef>
                <a:spcPts val="994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Discriminaciones</a:t>
            </a:r>
            <a:r>
              <a:rPr dirty="0" u="sng" sz="2000" spc="3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indirectas:</a:t>
            </a:r>
            <a:r>
              <a:rPr dirty="0" u="sng" sz="2000" spc="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20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aplicación</a:t>
            </a:r>
            <a:r>
              <a:rPr dirty="0" u="none" sz="20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u="none" sz="20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medida</a:t>
            </a:r>
            <a:r>
              <a:rPr dirty="0" u="none" sz="20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que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genera</a:t>
            </a:r>
            <a:r>
              <a:rPr dirty="0" u="none" sz="20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u="none" sz="20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impacto</a:t>
            </a:r>
            <a:r>
              <a:rPr dirty="0" u="none" sz="20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diferenciado</a:t>
            </a:r>
            <a:r>
              <a:rPr dirty="0" u="none" sz="20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u="none" sz="20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desfavorable</a:t>
            </a:r>
            <a:r>
              <a:rPr dirty="0" u="none" sz="20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20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u="none" sz="20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grupo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29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personas,</a:t>
            </a:r>
            <a:r>
              <a:rPr dirty="0" u="none" sz="2000" spc="28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sin</a:t>
            </a:r>
            <a:r>
              <a:rPr dirty="0" u="none" sz="2000" spc="30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justificación</a:t>
            </a:r>
            <a:r>
              <a:rPr dirty="0" u="none" sz="2000" spc="29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objetiva,</a:t>
            </a:r>
            <a:r>
              <a:rPr dirty="0" u="none" sz="2000" spc="29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razonable</a:t>
            </a:r>
            <a:r>
              <a:rPr dirty="0" u="none" sz="2000" spc="29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u="none" sz="20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proporcional</a:t>
            </a:r>
            <a:r>
              <a:rPr dirty="0" u="none" sz="20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alguna</a:t>
            </a:r>
            <a:r>
              <a:rPr dirty="0" u="none" sz="20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u="none" sz="20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u="none" sz="20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primar</a:t>
            </a:r>
            <a:r>
              <a:rPr dirty="0" u="none" sz="20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20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movilidad</a:t>
            </a:r>
            <a:r>
              <a:rPr dirty="0" u="none" sz="20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u="none" sz="20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personal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2000" spc="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tiempo</a:t>
            </a:r>
            <a:r>
              <a:rPr dirty="0" u="none" sz="2000" spc="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parcial</a:t>
            </a:r>
            <a:r>
              <a:rPr dirty="0" u="none" sz="2000" spc="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u="none" sz="2000" spc="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empresa</a:t>
            </a:r>
            <a:r>
              <a:rPr dirty="0" u="none" sz="2000" spc="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cuando</a:t>
            </a:r>
            <a:r>
              <a:rPr dirty="0" u="none" sz="2000" spc="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u="none" sz="2000" spc="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porcentaje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mayor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estos</a:t>
            </a:r>
            <a:r>
              <a:rPr dirty="0" u="none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contratos</a:t>
            </a:r>
            <a:r>
              <a:rPr dirty="0" u="none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recaen</a:t>
            </a:r>
            <a:r>
              <a:rPr dirty="0" u="none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mujeres).</a:t>
            </a:r>
            <a:endParaRPr sz="2000">
              <a:latin typeface="Century Gothic"/>
              <a:cs typeface="Century Gothic"/>
            </a:endParaRPr>
          </a:p>
          <a:p>
            <a:pPr algn="just" marL="353695" marR="5080" indent="-341630">
              <a:lnSpc>
                <a:spcPts val="2160"/>
              </a:lnSpc>
              <a:spcBef>
                <a:spcPts val="101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Discriminaciones</a:t>
            </a:r>
            <a:r>
              <a:rPr dirty="0" u="sng" sz="2000" spc="14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ocultas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:</a:t>
            </a:r>
            <a:r>
              <a:rPr dirty="0" u="none" sz="2000" spc="1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adoptar</a:t>
            </a:r>
            <a:r>
              <a:rPr dirty="0" u="none" sz="2000" spc="1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medidas</a:t>
            </a:r>
            <a:r>
              <a:rPr dirty="0" u="none" sz="2000" spc="1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u="none" sz="2000" spc="1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u="none" sz="2000" spc="1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ánimo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oculto</a:t>
            </a:r>
            <a:r>
              <a:rPr dirty="0" u="none" sz="20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discriminar</a:t>
            </a:r>
            <a:r>
              <a:rPr dirty="0" u="none" sz="20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u="none" sz="20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u="none" sz="20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u="none" sz="20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menor</a:t>
            </a:r>
            <a:r>
              <a:rPr dirty="0" u="none" sz="20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retribución</a:t>
            </a:r>
            <a:r>
              <a:rPr dirty="0" u="none" sz="20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salarial</a:t>
            </a:r>
            <a:r>
              <a:rPr dirty="0" u="none" sz="20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al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trabajo</a:t>
            </a:r>
            <a:r>
              <a:rPr dirty="0" u="none" sz="20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20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tiempo</a:t>
            </a:r>
            <a:r>
              <a:rPr dirty="0" u="none" sz="20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parcial</a:t>
            </a:r>
            <a:r>
              <a:rPr dirty="0" u="none" sz="20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20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fin</a:t>
            </a:r>
            <a:r>
              <a:rPr dirty="0" u="none" sz="20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u="none" sz="20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u="none" sz="20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mujeres</a:t>
            </a:r>
            <a:r>
              <a:rPr dirty="0" u="none" sz="20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tengan</a:t>
            </a:r>
            <a:r>
              <a:rPr dirty="0" u="none" sz="20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una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salario</a:t>
            </a:r>
            <a:r>
              <a:rPr dirty="0" u="none" sz="20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menor,</a:t>
            </a:r>
            <a:r>
              <a:rPr dirty="0" u="none" sz="20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ya</a:t>
            </a:r>
            <a:r>
              <a:rPr dirty="0" u="none" sz="20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u="none" sz="20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son</a:t>
            </a:r>
            <a:r>
              <a:rPr dirty="0" u="none" sz="20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estas</a:t>
            </a:r>
            <a:r>
              <a:rPr dirty="0" u="none" sz="20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u="none" sz="20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u="none" sz="20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tienen</a:t>
            </a:r>
            <a:r>
              <a:rPr dirty="0" u="none" sz="20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tales</a:t>
            </a:r>
            <a:r>
              <a:rPr dirty="0" u="none" sz="20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contratos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empresa).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1942" y="143557"/>
            <a:ext cx="802513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El</a:t>
            </a:r>
            <a:r>
              <a:rPr dirty="0" sz="2400" spc="-35"/>
              <a:t> </a:t>
            </a:r>
            <a:r>
              <a:rPr dirty="0" sz="2400"/>
              <a:t>PRINCIPIO</a:t>
            </a:r>
            <a:r>
              <a:rPr dirty="0" sz="2400" spc="-15"/>
              <a:t> </a:t>
            </a:r>
            <a:r>
              <a:rPr dirty="0" sz="2400"/>
              <a:t>DE</a:t>
            </a:r>
            <a:r>
              <a:rPr dirty="0" sz="2400" spc="-35"/>
              <a:t> </a:t>
            </a:r>
            <a:r>
              <a:rPr dirty="0" sz="2400"/>
              <a:t>IGUALDAD</a:t>
            </a:r>
            <a:r>
              <a:rPr dirty="0" sz="2400" spc="-50"/>
              <a:t> </a:t>
            </a:r>
            <a:r>
              <a:rPr dirty="0" sz="2400"/>
              <a:t>y</a:t>
            </a:r>
            <a:r>
              <a:rPr dirty="0" sz="2400" spc="-30"/>
              <a:t> </a:t>
            </a:r>
            <a:r>
              <a:rPr dirty="0" sz="2400"/>
              <a:t>el</a:t>
            </a:r>
            <a:r>
              <a:rPr dirty="0" sz="2400" spc="-35"/>
              <a:t> </a:t>
            </a:r>
            <a:r>
              <a:rPr dirty="0" sz="2400"/>
              <a:t>trato</a:t>
            </a:r>
            <a:r>
              <a:rPr dirty="0" sz="2400" spc="-25"/>
              <a:t> </a:t>
            </a:r>
            <a:r>
              <a:rPr dirty="0" sz="2400"/>
              <a:t>no</a:t>
            </a:r>
            <a:r>
              <a:rPr dirty="0" sz="2400" spc="-35"/>
              <a:t> </a:t>
            </a:r>
            <a:r>
              <a:rPr dirty="0" sz="2400" spc="-10"/>
              <a:t>discriminatorio</a:t>
            </a:r>
            <a:endParaRPr sz="2400"/>
          </a:p>
        </p:txBody>
      </p:sp>
      <p:sp>
        <p:nvSpPr>
          <p:cNvPr id="3" name="object 3" descr=""/>
          <p:cNvSpPr txBox="1"/>
          <p:nvPr/>
        </p:nvSpPr>
        <p:spPr>
          <a:xfrm>
            <a:off x="2059939" y="1079661"/>
            <a:ext cx="8074659" cy="4907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6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400" spc="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400" spc="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Laboral:</a:t>
            </a:r>
            <a:r>
              <a:rPr dirty="0" sz="2400" spc="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sz="2400" spc="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género</a:t>
            </a:r>
            <a:r>
              <a:rPr dirty="0" sz="2400" spc="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400" spc="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el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Estatuto</a:t>
            </a:r>
            <a:r>
              <a:rPr dirty="0" sz="24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4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Trabajadores.</a:t>
            </a:r>
            <a:r>
              <a:rPr dirty="0" sz="24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Nulidad</a:t>
            </a:r>
            <a:r>
              <a:rPr dirty="0" sz="24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normas</a:t>
            </a:r>
            <a:r>
              <a:rPr dirty="0" sz="24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actos</a:t>
            </a:r>
            <a:r>
              <a:rPr dirty="0" sz="2400" spc="2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discriminatorios</a:t>
            </a:r>
            <a:r>
              <a:rPr dirty="0" sz="2400" spc="2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(Decreto-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legislativo</a:t>
            </a:r>
            <a:r>
              <a:rPr dirty="0" sz="2400" spc="2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2/2015,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23</a:t>
            </a:r>
            <a:r>
              <a:rPr dirty="0" sz="24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octubre</a:t>
            </a:r>
            <a:r>
              <a:rPr dirty="0" sz="24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4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aprueba</a:t>
            </a:r>
            <a:r>
              <a:rPr dirty="0" sz="24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24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Estatuto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4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Trabajadores</a:t>
            </a:r>
            <a:r>
              <a:rPr dirty="0" sz="24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Decreto-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legislativo</a:t>
            </a:r>
            <a:r>
              <a:rPr dirty="0" sz="24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5/2015,</a:t>
            </a:r>
            <a:r>
              <a:rPr dirty="0" sz="24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endParaRPr sz="2400">
              <a:latin typeface="Century Gothic"/>
              <a:cs typeface="Century Gothic"/>
            </a:endParaRPr>
          </a:p>
          <a:p>
            <a:pPr algn="just" marL="355600" marR="8255">
              <a:lnSpc>
                <a:spcPct val="100000"/>
              </a:lnSpc>
            </a:pP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30</a:t>
            </a:r>
            <a:r>
              <a:rPr dirty="0" sz="24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octubre</a:t>
            </a:r>
            <a:r>
              <a:rPr dirty="0" sz="24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4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aprueba</a:t>
            </a:r>
            <a:r>
              <a:rPr dirty="0" sz="2400" spc="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2400" spc="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Estatuto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Básico</a:t>
            </a:r>
            <a:r>
              <a:rPr dirty="0" sz="24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Empleado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Público).</a:t>
            </a:r>
            <a:endParaRPr sz="2400">
              <a:latin typeface="Century Gothic"/>
              <a:cs typeface="Century Gothic"/>
            </a:endParaRPr>
          </a:p>
          <a:p>
            <a:pPr algn="just" marL="355600" marR="7620" indent="-34290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6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4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4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Penal:</a:t>
            </a:r>
            <a:r>
              <a:rPr dirty="0" sz="24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24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1/2004,</a:t>
            </a:r>
            <a:r>
              <a:rPr dirty="0" sz="24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28</a:t>
            </a:r>
            <a:r>
              <a:rPr dirty="0" sz="24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diciembre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3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medidas</a:t>
            </a:r>
            <a:r>
              <a:rPr dirty="0" sz="2400" spc="3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3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2400" spc="3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integral</a:t>
            </a:r>
            <a:r>
              <a:rPr dirty="0" sz="2400" spc="3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contra</a:t>
            </a:r>
            <a:r>
              <a:rPr dirty="0" sz="2400" spc="3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violencia</a:t>
            </a:r>
            <a:r>
              <a:rPr dirty="0" sz="2400" spc="3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4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género</a:t>
            </a:r>
            <a:r>
              <a:rPr dirty="0" sz="24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4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2400" spc="409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8/2015,</a:t>
            </a:r>
            <a:r>
              <a:rPr dirty="0" sz="2400" spc="3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4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modifica</a:t>
            </a:r>
            <a:r>
              <a:rPr dirty="0" sz="24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el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sistema</a:t>
            </a:r>
            <a:r>
              <a:rPr dirty="0" sz="24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24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4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infancia</a:t>
            </a:r>
            <a:r>
              <a:rPr dirty="0" sz="24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adolescencia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reconocer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menores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víctimas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los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delitos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violencia</a:t>
            </a:r>
            <a:r>
              <a:rPr dirty="0" sz="24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género.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1942" y="143557"/>
            <a:ext cx="802513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El</a:t>
            </a:r>
            <a:r>
              <a:rPr dirty="0" sz="2400" spc="-35"/>
              <a:t> </a:t>
            </a:r>
            <a:r>
              <a:rPr dirty="0" sz="2400"/>
              <a:t>PRINCIPIO</a:t>
            </a:r>
            <a:r>
              <a:rPr dirty="0" sz="2400" spc="-15"/>
              <a:t> </a:t>
            </a:r>
            <a:r>
              <a:rPr dirty="0" sz="2400"/>
              <a:t>DE</a:t>
            </a:r>
            <a:r>
              <a:rPr dirty="0" sz="2400" spc="-35"/>
              <a:t> </a:t>
            </a:r>
            <a:r>
              <a:rPr dirty="0" sz="2400"/>
              <a:t>IGUALDAD</a:t>
            </a:r>
            <a:r>
              <a:rPr dirty="0" sz="2400" spc="-50"/>
              <a:t> </a:t>
            </a:r>
            <a:r>
              <a:rPr dirty="0" sz="2400"/>
              <a:t>y</a:t>
            </a:r>
            <a:r>
              <a:rPr dirty="0" sz="2400" spc="-30"/>
              <a:t> </a:t>
            </a:r>
            <a:r>
              <a:rPr dirty="0" sz="2400"/>
              <a:t>el</a:t>
            </a:r>
            <a:r>
              <a:rPr dirty="0" sz="2400" spc="-35"/>
              <a:t> </a:t>
            </a:r>
            <a:r>
              <a:rPr dirty="0" sz="2400"/>
              <a:t>trato</a:t>
            </a:r>
            <a:r>
              <a:rPr dirty="0" sz="2400" spc="-25"/>
              <a:t> </a:t>
            </a:r>
            <a:r>
              <a:rPr dirty="0" sz="2400"/>
              <a:t>no</a:t>
            </a:r>
            <a:r>
              <a:rPr dirty="0" sz="2400" spc="-35"/>
              <a:t> </a:t>
            </a:r>
            <a:r>
              <a:rPr dirty="0" sz="2400" spc="-10"/>
              <a:t>discriminatorio</a:t>
            </a:r>
            <a:endParaRPr sz="2400"/>
          </a:p>
        </p:txBody>
      </p:sp>
      <p:sp>
        <p:nvSpPr>
          <p:cNvPr id="3" name="object 3" descr=""/>
          <p:cNvSpPr txBox="1"/>
          <p:nvPr/>
        </p:nvSpPr>
        <p:spPr>
          <a:xfrm>
            <a:off x="1237688" y="882685"/>
            <a:ext cx="10320655" cy="422592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95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75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Civil:</a:t>
            </a:r>
            <a:endParaRPr sz="1800">
              <a:latin typeface="Century Gothic"/>
              <a:cs typeface="Century Gothic"/>
            </a:endParaRPr>
          </a:p>
          <a:p>
            <a:pPr algn="just" marL="755650" marR="5715" indent="-286385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sz="18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entre</a:t>
            </a:r>
            <a:r>
              <a:rPr dirty="0" sz="18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hombres</a:t>
            </a:r>
            <a:r>
              <a:rPr dirty="0" sz="18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mujeres:</a:t>
            </a:r>
            <a:r>
              <a:rPr dirty="0" sz="18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Junto</a:t>
            </a:r>
            <a:r>
              <a:rPr dirty="0" sz="18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18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3/2007,</a:t>
            </a:r>
            <a:r>
              <a:rPr dirty="0" sz="18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22</a:t>
            </a:r>
            <a:r>
              <a:rPr dirty="0" sz="18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marzo,</a:t>
            </a:r>
            <a:r>
              <a:rPr dirty="0" sz="18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18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sz="18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efectiva</a:t>
            </a:r>
            <a:r>
              <a:rPr dirty="0" sz="18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mujeres</a:t>
            </a:r>
            <a:r>
              <a:rPr dirty="0" sz="18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hombres,</a:t>
            </a:r>
            <a:r>
              <a:rPr dirty="0" sz="18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legislación</a:t>
            </a:r>
            <a:r>
              <a:rPr dirty="0" sz="18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autonómica</a:t>
            </a:r>
            <a:r>
              <a:rPr dirty="0" sz="18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8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respecto,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tenemos</a:t>
            </a:r>
            <a:r>
              <a:rPr dirty="0" sz="18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también</a:t>
            </a:r>
            <a:r>
              <a:rPr dirty="0" sz="18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18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33/2006,</a:t>
            </a:r>
            <a:r>
              <a:rPr dirty="0" sz="18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30</a:t>
            </a:r>
            <a:r>
              <a:rPr dirty="0" sz="18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octubre,</a:t>
            </a:r>
            <a:r>
              <a:rPr dirty="0" sz="18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sz="18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sz="18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hombres</a:t>
            </a:r>
            <a:r>
              <a:rPr dirty="0" sz="18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mujeres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orden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sucesión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títulos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nobiliarios.</a:t>
            </a:r>
            <a:endParaRPr sz="1800">
              <a:latin typeface="Century Gothic"/>
              <a:cs typeface="Century Gothic"/>
            </a:endParaRPr>
          </a:p>
          <a:p>
            <a:pPr algn="just" marL="756920" marR="8255" indent="-287655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Orientación</a:t>
            </a:r>
            <a:r>
              <a:rPr dirty="0" sz="18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sexual:</a:t>
            </a:r>
            <a:r>
              <a:rPr dirty="0" sz="18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18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13/2005,</a:t>
            </a:r>
            <a:r>
              <a:rPr dirty="0" sz="18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1</a:t>
            </a:r>
            <a:r>
              <a:rPr dirty="0" sz="18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julio,</a:t>
            </a:r>
            <a:r>
              <a:rPr dirty="0" sz="18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modifica</a:t>
            </a:r>
            <a:r>
              <a:rPr dirty="0" sz="18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18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18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permite</a:t>
            </a:r>
            <a:r>
              <a:rPr dirty="0" sz="18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los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matrimonios</a:t>
            </a:r>
            <a:r>
              <a:rPr dirty="0" sz="18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entre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personas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mismo</a:t>
            </a:r>
            <a:r>
              <a:rPr dirty="0" sz="18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sexo</a:t>
            </a:r>
            <a:endParaRPr sz="1800">
              <a:latin typeface="Century Gothic"/>
              <a:cs typeface="Century Gothic"/>
            </a:endParaRPr>
          </a:p>
          <a:p>
            <a:pPr algn="just" marL="756920" marR="5080" indent="-287655">
              <a:lnSpc>
                <a:spcPct val="100000"/>
              </a:lnSpc>
              <a:spcBef>
                <a:spcPts val="101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Dependencia y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discapacidad: Ley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39/2006, de</a:t>
            </a:r>
            <a:r>
              <a:rPr dirty="0" sz="18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14</a:t>
            </a:r>
            <a:r>
              <a:rPr dirty="0" sz="18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diciembre, de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promoción de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autonomía</a:t>
            </a:r>
            <a:r>
              <a:rPr dirty="0" sz="1800" spc="4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personal</a:t>
            </a:r>
            <a:r>
              <a:rPr dirty="0" sz="18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  atención  a  personas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  situación  de  dependencia</a:t>
            </a:r>
            <a:r>
              <a:rPr dirty="0" sz="1800" spc="48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 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Ley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51/2003,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2</a:t>
            </a:r>
            <a:r>
              <a:rPr dirty="0" sz="18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 diciembre,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 igualdad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oportunidades</a:t>
            </a:r>
            <a:r>
              <a:rPr dirty="0" sz="18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 cuanto</a:t>
            </a:r>
            <a:r>
              <a:rPr dirty="0" sz="18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las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personas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discapacidad</a:t>
            </a:r>
            <a:endParaRPr sz="1800">
              <a:latin typeface="Century Gothic"/>
              <a:cs typeface="Century Gothic"/>
            </a:endParaRPr>
          </a:p>
          <a:p>
            <a:pPr algn="just" marL="755015" marR="6350" indent="-285750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sz="18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racial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étnica: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19/2007,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11 de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julio,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contra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violencia,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racismo,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xenofobia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intolerancia</a:t>
            </a:r>
            <a:r>
              <a:rPr dirty="0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deporte.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1942" y="143557"/>
            <a:ext cx="802513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946400" marR="5080" indent="-2933700"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El</a:t>
            </a:r>
            <a:r>
              <a:rPr dirty="0" sz="2400" spc="-35"/>
              <a:t> </a:t>
            </a:r>
            <a:r>
              <a:rPr dirty="0" sz="2400"/>
              <a:t>PRINCIPIO</a:t>
            </a:r>
            <a:r>
              <a:rPr dirty="0" sz="2400" spc="-15"/>
              <a:t> </a:t>
            </a:r>
            <a:r>
              <a:rPr dirty="0" sz="2400"/>
              <a:t>DE</a:t>
            </a:r>
            <a:r>
              <a:rPr dirty="0" sz="2400" spc="-35"/>
              <a:t> </a:t>
            </a:r>
            <a:r>
              <a:rPr dirty="0" sz="2400"/>
              <a:t>IGUALDAD</a:t>
            </a:r>
            <a:r>
              <a:rPr dirty="0" sz="2400" spc="-50"/>
              <a:t> </a:t>
            </a:r>
            <a:r>
              <a:rPr dirty="0" sz="2400"/>
              <a:t>y</a:t>
            </a:r>
            <a:r>
              <a:rPr dirty="0" sz="2400" spc="-30"/>
              <a:t> </a:t>
            </a:r>
            <a:r>
              <a:rPr dirty="0" sz="2400"/>
              <a:t>el</a:t>
            </a:r>
            <a:r>
              <a:rPr dirty="0" sz="2400" spc="-35"/>
              <a:t> </a:t>
            </a:r>
            <a:r>
              <a:rPr dirty="0" sz="2400"/>
              <a:t>trato</a:t>
            </a:r>
            <a:r>
              <a:rPr dirty="0" sz="2400" spc="-25"/>
              <a:t> </a:t>
            </a:r>
            <a:r>
              <a:rPr dirty="0" sz="2400"/>
              <a:t>no</a:t>
            </a:r>
            <a:r>
              <a:rPr dirty="0" sz="2400" spc="-35"/>
              <a:t> </a:t>
            </a:r>
            <a:r>
              <a:rPr dirty="0" sz="2400" spc="-10"/>
              <a:t>discriminatorio </a:t>
            </a:r>
            <a:r>
              <a:rPr dirty="0" sz="2400"/>
              <a:t>en</a:t>
            </a:r>
            <a:r>
              <a:rPr dirty="0" sz="2400" spc="-20"/>
              <a:t> </a:t>
            </a:r>
            <a:r>
              <a:rPr dirty="0" sz="2400"/>
              <a:t>la</a:t>
            </a:r>
            <a:r>
              <a:rPr dirty="0" sz="2400" spc="-5"/>
              <a:t> </a:t>
            </a:r>
            <a:r>
              <a:rPr dirty="0" sz="2400" spc="-10"/>
              <a:t>empresa</a:t>
            </a:r>
            <a:endParaRPr sz="2400"/>
          </a:p>
        </p:txBody>
      </p:sp>
      <p:sp>
        <p:nvSpPr>
          <p:cNvPr id="3" name="object 3" descr=""/>
          <p:cNvSpPr txBox="1"/>
          <p:nvPr/>
        </p:nvSpPr>
        <p:spPr>
          <a:xfrm>
            <a:off x="1710244" y="1151666"/>
            <a:ext cx="10023475" cy="4116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53695" marR="5080" indent="-34163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ámbito</a:t>
            </a:r>
            <a:r>
              <a:rPr dirty="0" sz="20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empresa</a:t>
            </a:r>
            <a:r>
              <a:rPr dirty="0" sz="20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Sentencia</a:t>
            </a:r>
            <a:r>
              <a:rPr dirty="0" sz="20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0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Tribunal</a:t>
            </a:r>
            <a:r>
              <a:rPr dirty="0" sz="20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Justicia</a:t>
            </a:r>
            <a:r>
              <a:rPr dirty="0" sz="20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Unión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Europea</a:t>
            </a:r>
            <a:r>
              <a:rPr dirty="0" sz="2000" spc="4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14</a:t>
            </a:r>
            <a:r>
              <a:rPr dirty="0" sz="2000" spc="4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marzo</a:t>
            </a:r>
            <a:r>
              <a:rPr dirty="0" sz="2000" spc="4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4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2017</a:t>
            </a:r>
            <a:r>
              <a:rPr dirty="0" sz="2000" spc="4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4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relación</a:t>
            </a:r>
            <a:r>
              <a:rPr dirty="0" sz="2000" spc="4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2000" spc="45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4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siguiente</a:t>
            </a:r>
            <a:r>
              <a:rPr dirty="0" sz="2000" spc="45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normativa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interna:</a:t>
            </a:r>
            <a:r>
              <a:rPr dirty="0" sz="20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prohibición</a:t>
            </a:r>
            <a:r>
              <a:rPr dirty="0" sz="2000" spc="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llevar</a:t>
            </a:r>
            <a:r>
              <a:rPr dirty="0" sz="20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000" spc="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pañuelo</a:t>
            </a:r>
            <a:r>
              <a:rPr dirty="0" sz="20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islámico</a:t>
            </a:r>
            <a:r>
              <a:rPr dirty="0" sz="20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dimanante</a:t>
            </a:r>
            <a:r>
              <a:rPr dirty="0" sz="20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una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norma</a:t>
            </a:r>
            <a:r>
              <a:rPr dirty="0" sz="2000" spc="1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interna</a:t>
            </a:r>
            <a:r>
              <a:rPr dirty="0" sz="2000" spc="1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1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000" spc="1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empresa</a:t>
            </a:r>
            <a:r>
              <a:rPr dirty="0" sz="2000" spc="1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privada</a:t>
            </a:r>
            <a:r>
              <a:rPr dirty="0" sz="2000" spc="1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000" spc="1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prohíbe</a:t>
            </a:r>
            <a:r>
              <a:rPr dirty="0" sz="2000" spc="1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1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uso</a:t>
            </a:r>
            <a:r>
              <a:rPr dirty="0" sz="2000" spc="1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visible</a:t>
            </a:r>
            <a:r>
              <a:rPr dirty="0" sz="2000" spc="1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cualquier</a:t>
            </a:r>
            <a:r>
              <a:rPr dirty="0" sz="20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signo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político,</a:t>
            </a:r>
            <a:r>
              <a:rPr dirty="0" sz="20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filosófico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religioso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lugar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trabajo”.</a:t>
            </a:r>
            <a:endParaRPr sz="2000">
              <a:latin typeface="Century Gothic"/>
              <a:cs typeface="Century Gothic"/>
            </a:endParaRPr>
          </a:p>
          <a:p>
            <a:pPr algn="just" marL="349250" marR="5715" indent="-337185">
              <a:lnSpc>
                <a:spcPct val="100000"/>
              </a:lnSpc>
              <a:spcBef>
                <a:spcPts val="99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“El</a:t>
            </a:r>
            <a:r>
              <a:rPr dirty="0" sz="20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artículo</a:t>
            </a:r>
            <a:r>
              <a:rPr dirty="0" sz="20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2,</a:t>
            </a:r>
            <a:r>
              <a:rPr dirty="0" sz="20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apartado</a:t>
            </a:r>
            <a:r>
              <a:rPr dirty="0" sz="20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2,</a:t>
            </a:r>
            <a:r>
              <a:rPr dirty="0" sz="20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letra</a:t>
            </a:r>
            <a:r>
              <a:rPr dirty="0" sz="20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a),</a:t>
            </a:r>
            <a:r>
              <a:rPr dirty="0" sz="20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Directiva</a:t>
            </a:r>
            <a:r>
              <a:rPr dirty="0" sz="20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2000/78/CE</a:t>
            </a:r>
            <a:r>
              <a:rPr dirty="0" sz="20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0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Consejo,</a:t>
            </a:r>
            <a:r>
              <a:rPr dirty="0" sz="20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27</a:t>
            </a:r>
            <a:r>
              <a:rPr dirty="0" sz="20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noviembre</a:t>
            </a:r>
            <a:r>
              <a:rPr dirty="0" sz="20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2000,</a:t>
            </a:r>
            <a:r>
              <a:rPr dirty="0" sz="20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relativa</a:t>
            </a:r>
            <a:r>
              <a:rPr dirty="0" sz="20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20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establecimiento</a:t>
            </a:r>
            <a:r>
              <a:rPr dirty="0" sz="20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0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marco</a:t>
            </a:r>
            <a:r>
              <a:rPr dirty="0" sz="20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general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trato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empleo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ocupación,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debe interpretarse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en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sentido</a:t>
            </a:r>
            <a:r>
              <a:rPr dirty="0" sz="20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0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prohibición</a:t>
            </a:r>
            <a:r>
              <a:rPr dirty="0" sz="20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llevar</a:t>
            </a:r>
            <a:r>
              <a:rPr dirty="0" sz="20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0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pañuelo</a:t>
            </a:r>
            <a:r>
              <a:rPr dirty="0" sz="20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islámico</a:t>
            </a:r>
            <a:r>
              <a:rPr dirty="0" sz="20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dimanante</a:t>
            </a:r>
            <a:r>
              <a:rPr dirty="0" sz="20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000" spc="3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norma</a:t>
            </a:r>
            <a:r>
              <a:rPr dirty="0" sz="2000" spc="3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interna</a:t>
            </a:r>
            <a:r>
              <a:rPr dirty="0" sz="2000" spc="3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3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000" spc="3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empresa</a:t>
            </a:r>
            <a:r>
              <a:rPr dirty="0" sz="2000" spc="3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privada</a:t>
            </a:r>
            <a:r>
              <a:rPr dirty="0" sz="2000" spc="3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000" spc="3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prohíbe</a:t>
            </a:r>
            <a:r>
              <a:rPr dirty="0" sz="2000" spc="3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3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uso</a:t>
            </a:r>
            <a:r>
              <a:rPr dirty="0" sz="2000" spc="3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visible</a:t>
            </a:r>
            <a:r>
              <a:rPr dirty="0" sz="20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cualquier</a:t>
            </a:r>
            <a:r>
              <a:rPr dirty="0" sz="2000" spc="10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signo</a:t>
            </a:r>
            <a:r>
              <a:rPr dirty="0" sz="2000" spc="10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político,</a:t>
            </a:r>
            <a:r>
              <a:rPr dirty="0" sz="2000" spc="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filosófico</a:t>
            </a:r>
            <a:r>
              <a:rPr dirty="0" sz="2000" spc="11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000" spc="1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religioso</a:t>
            </a:r>
            <a:r>
              <a:rPr dirty="0" sz="2000" spc="10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10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10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lugar</a:t>
            </a:r>
            <a:r>
              <a:rPr dirty="0" sz="2000" spc="1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10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trabajo</a:t>
            </a:r>
            <a:r>
              <a:rPr dirty="0" sz="2000" spc="10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no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constituye</a:t>
            </a:r>
            <a:r>
              <a:rPr dirty="0" sz="20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000" spc="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discriminación</a:t>
            </a:r>
            <a:r>
              <a:rPr dirty="0" sz="20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directa</a:t>
            </a:r>
            <a:r>
              <a:rPr dirty="0" sz="2000" spc="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0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motivos</a:t>
            </a:r>
            <a:r>
              <a:rPr dirty="0" sz="2000" spc="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religión</a:t>
            </a:r>
            <a:r>
              <a:rPr dirty="0" sz="20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000" spc="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convicciones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sentido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esta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Directiva”.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65280" y="143557"/>
            <a:ext cx="10093960" cy="53511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11245" marR="1356995" indent="-2882265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252525"/>
                </a:solidFill>
                <a:latin typeface="Century Gothic"/>
                <a:cs typeface="Century Gothic"/>
              </a:rPr>
              <a:t>El</a:t>
            </a:r>
            <a:r>
              <a:rPr dirty="0" sz="2400" spc="-3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400" b="1">
                <a:solidFill>
                  <a:srgbClr val="252525"/>
                </a:solidFill>
                <a:latin typeface="Century Gothic"/>
                <a:cs typeface="Century Gothic"/>
              </a:rPr>
              <a:t>PRINCIPIO</a:t>
            </a:r>
            <a:r>
              <a:rPr dirty="0" sz="2400" spc="-1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400" b="1">
                <a:solidFill>
                  <a:srgbClr val="252525"/>
                </a:solidFill>
                <a:latin typeface="Century Gothic"/>
                <a:cs typeface="Century Gothic"/>
              </a:rPr>
              <a:t>DE</a:t>
            </a:r>
            <a:r>
              <a:rPr dirty="0" sz="2400" spc="-3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400" b="1">
                <a:solidFill>
                  <a:srgbClr val="252525"/>
                </a:solidFill>
                <a:latin typeface="Century Gothic"/>
                <a:cs typeface="Century Gothic"/>
              </a:rPr>
              <a:t>IGUALDAD</a:t>
            </a:r>
            <a:r>
              <a:rPr dirty="0" sz="2400" spc="-5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400" b="1">
                <a:solidFill>
                  <a:srgbClr val="252525"/>
                </a:solidFill>
                <a:latin typeface="Century Gothic"/>
                <a:cs typeface="Century Gothic"/>
              </a:rPr>
              <a:t>y</a:t>
            </a:r>
            <a:r>
              <a:rPr dirty="0" sz="2400" spc="-3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400" b="1">
                <a:solidFill>
                  <a:srgbClr val="252525"/>
                </a:solidFill>
                <a:latin typeface="Century Gothic"/>
                <a:cs typeface="Century Gothic"/>
              </a:rPr>
              <a:t>el</a:t>
            </a:r>
            <a:r>
              <a:rPr dirty="0" sz="2400" spc="-3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400" b="1">
                <a:solidFill>
                  <a:srgbClr val="252525"/>
                </a:solidFill>
                <a:latin typeface="Century Gothic"/>
                <a:cs typeface="Century Gothic"/>
              </a:rPr>
              <a:t>trato</a:t>
            </a:r>
            <a:r>
              <a:rPr dirty="0" sz="2400" spc="-2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400" b="1">
                <a:solidFill>
                  <a:srgbClr val="252525"/>
                </a:solidFill>
                <a:latin typeface="Century Gothic"/>
                <a:cs typeface="Century Gothic"/>
              </a:rPr>
              <a:t>no</a:t>
            </a:r>
            <a:r>
              <a:rPr dirty="0" sz="2400" spc="-3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400" spc="-10" b="1">
                <a:solidFill>
                  <a:srgbClr val="252525"/>
                </a:solidFill>
                <a:latin typeface="Century Gothic"/>
                <a:cs typeface="Century Gothic"/>
              </a:rPr>
              <a:t>discriminatorio </a:t>
            </a:r>
            <a:r>
              <a:rPr dirty="0" sz="2400" b="1">
                <a:solidFill>
                  <a:srgbClr val="252525"/>
                </a:solidFill>
                <a:latin typeface="Century Gothic"/>
                <a:cs typeface="Century Gothic"/>
              </a:rPr>
              <a:t>EN</a:t>
            </a:r>
            <a:r>
              <a:rPr dirty="0" sz="2400" spc="-2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400" b="1">
                <a:solidFill>
                  <a:srgbClr val="252525"/>
                </a:solidFill>
                <a:latin typeface="Century Gothic"/>
                <a:cs typeface="Century Gothic"/>
              </a:rPr>
              <a:t>LA</a:t>
            </a:r>
            <a:r>
              <a:rPr dirty="0" sz="2400" spc="-1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2400" spc="-10" b="1">
                <a:solidFill>
                  <a:srgbClr val="252525"/>
                </a:solidFill>
                <a:latin typeface="Century Gothic"/>
                <a:cs typeface="Century Gothic"/>
              </a:rPr>
              <a:t>EMPRESA</a:t>
            </a:r>
            <a:endParaRPr sz="2400">
              <a:latin typeface="Century Gothic"/>
              <a:cs typeface="Century Gothic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161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6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“En</a:t>
            </a:r>
            <a:r>
              <a:rPr dirty="0" sz="24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cambio,</a:t>
            </a:r>
            <a:r>
              <a:rPr dirty="0" sz="24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tal</a:t>
            </a:r>
            <a:r>
              <a:rPr dirty="0" sz="24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norma</a:t>
            </a:r>
            <a:r>
              <a:rPr dirty="0" sz="24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interna</a:t>
            </a:r>
            <a:r>
              <a:rPr dirty="0" sz="24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4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empresa</a:t>
            </a:r>
            <a:r>
              <a:rPr dirty="0" sz="24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privada</a:t>
            </a:r>
            <a:r>
              <a:rPr dirty="0" sz="24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puede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constituir</a:t>
            </a:r>
            <a:r>
              <a:rPr dirty="0" sz="24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4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discriminación</a:t>
            </a:r>
            <a:r>
              <a:rPr dirty="0" sz="24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indirecta</a:t>
            </a:r>
            <a:r>
              <a:rPr dirty="0" sz="24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4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sentido</a:t>
            </a:r>
            <a:r>
              <a:rPr dirty="0" sz="24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artículo</a:t>
            </a:r>
            <a:r>
              <a:rPr dirty="0" sz="24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2,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apartado</a:t>
            </a:r>
            <a:r>
              <a:rPr dirty="0" sz="24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2,</a:t>
            </a:r>
            <a:r>
              <a:rPr dirty="0" sz="24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letra</a:t>
            </a:r>
            <a:r>
              <a:rPr dirty="0" sz="24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b),</a:t>
            </a:r>
            <a:r>
              <a:rPr dirty="0" sz="24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Directiva</a:t>
            </a:r>
            <a:r>
              <a:rPr dirty="0" sz="24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2000/78</a:t>
            </a:r>
            <a:r>
              <a:rPr dirty="0" sz="24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si</a:t>
            </a:r>
            <a:r>
              <a:rPr dirty="0" sz="24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4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acredita</a:t>
            </a:r>
            <a:r>
              <a:rPr dirty="0" sz="24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4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obligación</a:t>
            </a:r>
            <a:r>
              <a:rPr dirty="0" sz="2400" spc="5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aparentemente</a:t>
            </a:r>
            <a:r>
              <a:rPr dirty="0" sz="2400" spc="5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neutra</a:t>
            </a:r>
            <a:r>
              <a:rPr dirty="0" sz="2400" spc="5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400" spc="5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contiene</a:t>
            </a:r>
            <a:r>
              <a:rPr dirty="0" sz="2400" spc="5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ocasiona,</a:t>
            </a:r>
            <a:r>
              <a:rPr dirty="0" sz="2400" spc="5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hecho,</a:t>
            </a:r>
            <a:r>
              <a:rPr dirty="0" sz="2400" spc="2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400" spc="229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desventaja</a:t>
            </a:r>
            <a:r>
              <a:rPr dirty="0" sz="2400" spc="229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particular</a:t>
            </a:r>
            <a:r>
              <a:rPr dirty="0" sz="2400" spc="2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400" spc="229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aquellas</a:t>
            </a:r>
            <a:r>
              <a:rPr dirty="0" sz="2400" spc="2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personas</a:t>
            </a:r>
            <a:r>
              <a:rPr dirty="0" sz="2400" spc="229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que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profesan</a:t>
            </a:r>
            <a:r>
              <a:rPr dirty="0" sz="24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4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religión</a:t>
            </a:r>
            <a:r>
              <a:rPr dirty="0" sz="24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4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tienen</a:t>
            </a:r>
            <a:r>
              <a:rPr dirty="0" sz="24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unas</a:t>
            </a:r>
            <a:r>
              <a:rPr dirty="0" sz="24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convicciones</a:t>
            </a:r>
            <a:r>
              <a:rPr dirty="0" sz="24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determinadas,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salvo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400" spc="-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pueda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justificarse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objetivamente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finalidad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legítima,</a:t>
            </a:r>
            <a:r>
              <a:rPr dirty="0" sz="2400" spc="4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2400" spc="4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4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seguimiento</a:t>
            </a:r>
            <a:r>
              <a:rPr dirty="0" sz="2400" spc="4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400" spc="4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parte</a:t>
            </a:r>
            <a:r>
              <a:rPr dirty="0" sz="2400" spc="4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4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empresario</a:t>
            </a:r>
            <a:r>
              <a:rPr dirty="0" sz="2400" spc="4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4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un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régimen</a:t>
            </a:r>
            <a:r>
              <a:rPr dirty="0" sz="2400" spc="1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neutralidad</a:t>
            </a:r>
            <a:r>
              <a:rPr dirty="0" sz="2400" spc="1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política,</a:t>
            </a:r>
            <a:r>
              <a:rPr dirty="0" sz="2400" spc="1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filosófica</a:t>
            </a:r>
            <a:r>
              <a:rPr dirty="0" sz="2400" spc="1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1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religiosa</a:t>
            </a:r>
            <a:r>
              <a:rPr dirty="0" sz="2400" spc="1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400" spc="1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las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relaciones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sus</a:t>
            </a:r>
            <a:r>
              <a:rPr dirty="0" sz="2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clientes,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medios</a:t>
            </a:r>
            <a:r>
              <a:rPr dirty="0" sz="2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2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consecución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4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esta</a:t>
            </a:r>
            <a:r>
              <a:rPr dirty="0" sz="2400" spc="4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finalidad</a:t>
            </a:r>
            <a:r>
              <a:rPr dirty="0" sz="24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sean</a:t>
            </a:r>
            <a:r>
              <a:rPr dirty="0" sz="2400" spc="4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adecuados</a:t>
            </a:r>
            <a:r>
              <a:rPr dirty="0" sz="2400" spc="4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4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necesarios,</a:t>
            </a:r>
            <a:r>
              <a:rPr dirty="0" sz="2400" spc="4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extremos</a:t>
            </a:r>
            <a:r>
              <a:rPr dirty="0" sz="24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que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corresponderá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comprobar</a:t>
            </a:r>
            <a:r>
              <a:rPr dirty="0" sz="24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2400" spc="-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órgano</a:t>
            </a:r>
            <a:r>
              <a:rPr dirty="0" sz="24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jurisdiccional</a:t>
            </a:r>
            <a:r>
              <a:rPr dirty="0" sz="2400" spc="-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remitente”.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2323" y="306261"/>
            <a:ext cx="6008370" cy="785495"/>
          </a:xfrm>
          <a:prstGeom prst="rect"/>
        </p:spPr>
        <p:txBody>
          <a:bodyPr wrap="square" lIns="0" tIns="25400" rIns="0" bIns="0" rtlCol="0" vert="horz">
            <a:spAutoFit/>
          </a:bodyPr>
          <a:lstStyle/>
          <a:p>
            <a:pPr marL="1873250" marR="5080" indent="-1861185">
              <a:lnSpc>
                <a:spcPts val="2990"/>
              </a:lnSpc>
              <a:spcBef>
                <a:spcPts val="200"/>
              </a:spcBef>
            </a:pPr>
            <a:r>
              <a:rPr dirty="0" sz="2500"/>
              <a:t>El</a:t>
            </a:r>
            <a:r>
              <a:rPr dirty="0" sz="2500" spc="-60"/>
              <a:t> </a:t>
            </a:r>
            <a:r>
              <a:rPr dirty="0" sz="2500"/>
              <a:t>PRINCIPIO</a:t>
            </a:r>
            <a:r>
              <a:rPr dirty="0" sz="2500" spc="-30"/>
              <a:t> </a:t>
            </a:r>
            <a:r>
              <a:rPr dirty="0" sz="2500"/>
              <a:t>DE</a:t>
            </a:r>
            <a:r>
              <a:rPr dirty="0" sz="2500" spc="-75"/>
              <a:t> </a:t>
            </a:r>
            <a:r>
              <a:rPr dirty="0" sz="2500"/>
              <a:t>IGUALDAD</a:t>
            </a:r>
            <a:r>
              <a:rPr dirty="0" sz="2500" spc="-55"/>
              <a:t> </a:t>
            </a:r>
            <a:r>
              <a:rPr dirty="0" sz="2500"/>
              <a:t>y</a:t>
            </a:r>
            <a:r>
              <a:rPr dirty="0" sz="2500" spc="-65"/>
              <a:t> </a:t>
            </a:r>
            <a:r>
              <a:rPr dirty="0" sz="2500"/>
              <a:t>el</a:t>
            </a:r>
            <a:r>
              <a:rPr dirty="0" sz="2500" spc="-55"/>
              <a:t> </a:t>
            </a:r>
            <a:r>
              <a:rPr dirty="0" sz="2500"/>
              <a:t>trato</a:t>
            </a:r>
            <a:r>
              <a:rPr dirty="0" sz="2500" spc="-50"/>
              <a:t> </a:t>
            </a:r>
            <a:r>
              <a:rPr dirty="0" sz="2500" spc="-25"/>
              <a:t>no </a:t>
            </a:r>
            <a:r>
              <a:rPr dirty="0" sz="2500" spc="-10"/>
              <a:t>discriminatorio</a:t>
            </a:r>
            <a:endParaRPr sz="2500"/>
          </a:p>
        </p:txBody>
      </p:sp>
      <p:sp>
        <p:nvSpPr>
          <p:cNvPr id="3" name="object 3" descr=""/>
          <p:cNvSpPr txBox="1"/>
          <p:nvPr/>
        </p:nvSpPr>
        <p:spPr>
          <a:xfrm>
            <a:off x="2059938" y="1079661"/>
            <a:ext cx="9462135" cy="4505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49885" marR="5080" indent="-33782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95">
                <a:solidFill>
                  <a:srgbClr val="A42F10"/>
                </a:solidFill>
                <a:latin typeface="Times New Roman"/>
                <a:cs typeface="Times New Roman"/>
              </a:rPr>
              <a:t>   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1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1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ámbito de la empresa</a:t>
            </a:r>
            <a:r>
              <a:rPr dirty="0" sz="21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1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Sentencia del</a:t>
            </a:r>
            <a:r>
              <a:rPr dirty="0" sz="21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Tribunal</a:t>
            </a:r>
            <a:r>
              <a:rPr dirty="0" sz="21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de Justicia</a:t>
            </a:r>
            <a:r>
              <a:rPr dirty="0" sz="21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1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Unión</a:t>
            </a:r>
            <a:r>
              <a:rPr dirty="0" sz="21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Europea</a:t>
            </a:r>
            <a:r>
              <a:rPr dirty="0" sz="21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1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14</a:t>
            </a:r>
            <a:r>
              <a:rPr dirty="0" sz="21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1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marzo</a:t>
            </a:r>
            <a:r>
              <a:rPr dirty="0" sz="21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1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2017</a:t>
            </a:r>
            <a:r>
              <a:rPr dirty="0" sz="21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1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relación</a:t>
            </a:r>
            <a:r>
              <a:rPr dirty="0" sz="21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21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1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 spc="-10">
                <a:solidFill>
                  <a:srgbClr val="404040"/>
                </a:solidFill>
                <a:latin typeface="Century Gothic"/>
                <a:cs typeface="Century Gothic"/>
              </a:rPr>
              <a:t>queja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1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1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cliente</a:t>
            </a:r>
            <a:r>
              <a:rPr dirty="0" sz="21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1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1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indumentaria</a:t>
            </a:r>
            <a:r>
              <a:rPr dirty="0" sz="21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1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quien</a:t>
            </a:r>
            <a:r>
              <a:rPr dirty="0" sz="21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1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atiende.  La</a:t>
            </a:r>
            <a:r>
              <a:rPr dirty="0" sz="21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100" spc="-10">
                <a:solidFill>
                  <a:srgbClr val="404040"/>
                </a:solidFill>
                <a:latin typeface="Century Gothic"/>
                <a:cs typeface="Century Gothic"/>
              </a:rPr>
              <a:t>STJUE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establece</a:t>
            </a:r>
            <a:r>
              <a:rPr dirty="0" sz="2100" spc="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100" spc="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“No</a:t>
            </a:r>
            <a:r>
              <a:rPr dirty="0" sz="21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100" spc="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puede</a:t>
            </a:r>
            <a:r>
              <a:rPr dirty="0" sz="2100" spc="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restringir</a:t>
            </a:r>
            <a:r>
              <a:rPr dirty="0" sz="21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100" spc="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uso</a:t>
            </a:r>
            <a:r>
              <a:rPr dirty="0" sz="2100" spc="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100" spc="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indumentaria</a:t>
            </a:r>
            <a:r>
              <a:rPr dirty="0" sz="2100" spc="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1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simbología</a:t>
            </a:r>
            <a:r>
              <a:rPr dirty="0" sz="21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religiosa</a:t>
            </a:r>
            <a:r>
              <a:rPr dirty="0" sz="21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1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1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trabajo</a:t>
            </a:r>
            <a:r>
              <a:rPr dirty="0" sz="21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sólo</a:t>
            </a:r>
            <a:r>
              <a:rPr dirty="0" sz="21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1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1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queja</a:t>
            </a:r>
            <a:r>
              <a:rPr dirty="0" sz="21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1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1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cliente</a:t>
            </a:r>
            <a:r>
              <a:rPr dirty="0" sz="21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1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empresa”.</a:t>
            </a:r>
            <a:r>
              <a:rPr dirty="0" sz="21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1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plantea</a:t>
            </a:r>
            <a:r>
              <a:rPr dirty="0" sz="21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si</a:t>
            </a:r>
            <a:r>
              <a:rPr dirty="0" sz="21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existe</a:t>
            </a:r>
            <a:r>
              <a:rPr dirty="0" sz="21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discriminación</a:t>
            </a:r>
            <a:r>
              <a:rPr dirty="0" sz="21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1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motivos</a:t>
            </a:r>
            <a:r>
              <a:rPr dirty="0" sz="21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1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religión</a:t>
            </a:r>
            <a:r>
              <a:rPr dirty="0" sz="21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 spc="-50">
                <a:solidFill>
                  <a:srgbClr val="404040"/>
                </a:solidFill>
                <a:latin typeface="Century Gothic"/>
                <a:cs typeface="Century Gothic"/>
              </a:rPr>
              <a:t>o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convicciones</a:t>
            </a:r>
            <a:r>
              <a:rPr dirty="0" sz="21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1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1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despido</a:t>
            </a:r>
            <a:r>
              <a:rPr dirty="0" sz="21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1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1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trabajadora</a:t>
            </a:r>
            <a:r>
              <a:rPr dirty="0" sz="21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1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1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uso</a:t>
            </a:r>
            <a:r>
              <a:rPr dirty="0" sz="21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1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 spc="-20">
                <a:solidFill>
                  <a:srgbClr val="404040"/>
                </a:solidFill>
                <a:latin typeface="Century Gothic"/>
                <a:cs typeface="Century Gothic"/>
              </a:rPr>
              <a:t>velo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islámico</a:t>
            </a:r>
            <a:r>
              <a:rPr dirty="0" sz="21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ya</a:t>
            </a:r>
            <a:r>
              <a:rPr dirty="0" sz="21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1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1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existe</a:t>
            </a:r>
            <a:r>
              <a:rPr dirty="0" sz="21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1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norma</a:t>
            </a:r>
            <a:r>
              <a:rPr dirty="0" sz="21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interna</a:t>
            </a:r>
            <a:r>
              <a:rPr dirty="0" sz="21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1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neutralidad</a:t>
            </a:r>
            <a:r>
              <a:rPr dirty="0" sz="21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 spc="-10">
                <a:solidFill>
                  <a:srgbClr val="404040"/>
                </a:solidFill>
                <a:latin typeface="Century Gothic"/>
                <a:cs typeface="Century Gothic"/>
              </a:rPr>
              <a:t>religiosa,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sino</a:t>
            </a:r>
            <a:r>
              <a:rPr dirty="0" sz="21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1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1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voluntad</a:t>
            </a:r>
            <a:r>
              <a:rPr dirty="0" sz="21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1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empresario</a:t>
            </a:r>
            <a:r>
              <a:rPr dirty="0" sz="21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1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tener</a:t>
            </a:r>
            <a:r>
              <a:rPr dirty="0" sz="21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1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cuenta</a:t>
            </a:r>
            <a:r>
              <a:rPr dirty="0" sz="21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1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deseo</a:t>
            </a:r>
            <a:r>
              <a:rPr dirty="0" sz="21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1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 spc="-25">
                <a:solidFill>
                  <a:srgbClr val="404040"/>
                </a:solidFill>
                <a:latin typeface="Century Gothic"/>
                <a:cs typeface="Century Gothic"/>
              </a:rPr>
              <a:t>un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cliente</a:t>
            </a:r>
            <a:r>
              <a:rPr dirty="0" sz="2100" spc="1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100" spc="1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100" spc="1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100" spc="1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servicios</a:t>
            </a:r>
            <a:r>
              <a:rPr dirty="0" sz="2100" spc="1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100" spc="1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sigan</a:t>
            </a:r>
            <a:r>
              <a:rPr dirty="0" sz="2100" spc="1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siendo</a:t>
            </a:r>
            <a:r>
              <a:rPr dirty="0" sz="2100" spc="1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prestados</a:t>
            </a:r>
            <a:r>
              <a:rPr dirty="0" sz="2100" spc="1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100" spc="1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100" spc="-25">
                <a:solidFill>
                  <a:srgbClr val="404040"/>
                </a:solidFill>
                <a:latin typeface="Century Gothic"/>
                <a:cs typeface="Century Gothic"/>
              </a:rPr>
              <a:t>una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trabajadora</a:t>
            </a:r>
            <a:r>
              <a:rPr dirty="0" sz="21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1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lleve</a:t>
            </a:r>
            <a:r>
              <a:rPr dirty="0" sz="21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ese</a:t>
            </a:r>
            <a:r>
              <a:rPr dirty="0" sz="21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tipo</a:t>
            </a:r>
            <a:r>
              <a:rPr dirty="0" sz="21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1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prenda.</a:t>
            </a:r>
            <a:r>
              <a:rPr dirty="0" sz="21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1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cuestión</a:t>
            </a:r>
            <a:r>
              <a:rPr dirty="0" sz="2100" spc="3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consiste</a:t>
            </a:r>
            <a:r>
              <a:rPr dirty="0" sz="21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 spc="-25">
                <a:solidFill>
                  <a:srgbClr val="404040"/>
                </a:solidFill>
                <a:latin typeface="Century Gothic"/>
                <a:cs typeface="Century Gothic"/>
              </a:rPr>
              <a:t>en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plantear</a:t>
            </a:r>
            <a:r>
              <a:rPr dirty="0" sz="21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si</a:t>
            </a:r>
            <a:r>
              <a:rPr dirty="0" sz="21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constituye</a:t>
            </a:r>
            <a:r>
              <a:rPr dirty="0" sz="21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1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requisito</a:t>
            </a:r>
            <a:r>
              <a:rPr dirty="0" sz="21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profesional</a:t>
            </a:r>
            <a:r>
              <a:rPr dirty="0" sz="21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esencial</a:t>
            </a:r>
            <a:r>
              <a:rPr dirty="0" sz="21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1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 spc="-10">
                <a:solidFill>
                  <a:srgbClr val="404040"/>
                </a:solidFill>
                <a:latin typeface="Century Gothic"/>
                <a:cs typeface="Century Gothic"/>
              </a:rPr>
              <a:t>determinante,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2100" spc="4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refleja</a:t>
            </a:r>
            <a:r>
              <a:rPr dirty="0" sz="2100" spc="4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100" spc="4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Directiva,</a:t>
            </a:r>
            <a:r>
              <a:rPr dirty="0" sz="2100" spc="4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2100" spc="4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restringir</a:t>
            </a:r>
            <a:r>
              <a:rPr dirty="0" sz="2100" spc="4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100" spc="4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libertad</a:t>
            </a:r>
            <a:r>
              <a:rPr dirty="0" sz="2100" spc="45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religiosa</a:t>
            </a:r>
            <a:r>
              <a:rPr dirty="0" sz="2100" spc="4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100" spc="45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 spc="-25">
                <a:solidFill>
                  <a:srgbClr val="404040"/>
                </a:solidFill>
                <a:latin typeface="Century Gothic"/>
                <a:cs typeface="Century Gothic"/>
              </a:rPr>
              <a:t>los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trabajadores</a:t>
            </a:r>
            <a:r>
              <a:rPr dirty="0" sz="21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1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mencionada</a:t>
            </a:r>
            <a:r>
              <a:rPr dirty="0" sz="21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petición</a:t>
            </a:r>
            <a:r>
              <a:rPr dirty="0" sz="21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1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 spc="-10">
                <a:solidFill>
                  <a:srgbClr val="404040"/>
                </a:solidFill>
                <a:latin typeface="Century Gothic"/>
                <a:cs typeface="Century Gothic"/>
              </a:rPr>
              <a:t>cliente.</a:t>
            </a:r>
            <a:endParaRPr sz="2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39" y="431587"/>
            <a:ext cx="586232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0">
                <a:latin typeface="Century Gothic"/>
                <a:cs typeface="Century Gothic"/>
              </a:rPr>
              <a:t>LA</a:t>
            </a:r>
            <a:r>
              <a:rPr dirty="0" sz="2400" spc="-70" b="0">
                <a:latin typeface="Century Gothic"/>
                <a:cs typeface="Century Gothic"/>
              </a:rPr>
              <a:t> </a:t>
            </a:r>
            <a:r>
              <a:rPr dirty="0" sz="2400" b="0">
                <a:latin typeface="Century Gothic"/>
                <a:cs typeface="Century Gothic"/>
              </a:rPr>
              <a:t>DEONTOLOGÍA</a:t>
            </a:r>
            <a:r>
              <a:rPr dirty="0" sz="2400" spc="-50" b="0">
                <a:latin typeface="Century Gothic"/>
                <a:cs typeface="Century Gothic"/>
              </a:rPr>
              <a:t> </a:t>
            </a:r>
            <a:r>
              <a:rPr dirty="0" sz="2400" b="0">
                <a:latin typeface="Century Gothic"/>
                <a:cs typeface="Century Gothic"/>
              </a:rPr>
              <a:t>EN</a:t>
            </a:r>
            <a:r>
              <a:rPr dirty="0" sz="2400" spc="-80" b="0">
                <a:latin typeface="Century Gothic"/>
                <a:cs typeface="Century Gothic"/>
              </a:rPr>
              <a:t> </a:t>
            </a:r>
            <a:r>
              <a:rPr dirty="0" sz="2400" b="0">
                <a:latin typeface="Century Gothic"/>
                <a:cs typeface="Century Gothic"/>
              </a:rPr>
              <a:t>GESTIÓN</a:t>
            </a:r>
            <a:r>
              <a:rPr dirty="0" sz="2400" spc="-45" b="0">
                <a:latin typeface="Century Gothic"/>
                <a:cs typeface="Century Gothic"/>
              </a:rPr>
              <a:t> </a:t>
            </a:r>
            <a:r>
              <a:rPr dirty="0" sz="2400" spc="-10" b="0">
                <a:latin typeface="Century Gothic"/>
                <a:cs typeface="Century Gothic"/>
              </a:rPr>
              <a:t>PÚBLICA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44013" y="1029367"/>
            <a:ext cx="10327005" cy="541210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algn="just" marL="354965" marR="5080" indent="-342900">
              <a:lnSpc>
                <a:spcPts val="1630"/>
              </a:lnSpc>
              <a:spcBef>
                <a:spcPts val="500"/>
              </a:spcBef>
            </a:pPr>
            <a:r>
              <a:rPr dirty="0" sz="17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700" spc="145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Aplicación</a:t>
            </a:r>
            <a:r>
              <a:rPr dirty="0" sz="1700" spc="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rigurosa</a:t>
            </a:r>
            <a:r>
              <a:rPr dirty="0" sz="17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7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ley:</a:t>
            </a:r>
            <a:r>
              <a:rPr dirty="0" sz="17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17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35/2015,</a:t>
            </a:r>
            <a:r>
              <a:rPr dirty="0" sz="17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1</a:t>
            </a:r>
            <a:r>
              <a:rPr dirty="0" sz="1700" spc="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octubre,</a:t>
            </a:r>
            <a:r>
              <a:rPr dirty="0" sz="17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procedimiento</a:t>
            </a:r>
            <a:r>
              <a:rPr dirty="0" sz="17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administrativo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700" spc="3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Administraciones</a:t>
            </a:r>
            <a:r>
              <a:rPr dirty="0" sz="1700" spc="4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Públicas;</a:t>
            </a:r>
            <a:r>
              <a:rPr dirty="0" sz="17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1700" spc="4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40/2015,</a:t>
            </a:r>
            <a:r>
              <a:rPr dirty="0" sz="1700" spc="4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4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1</a:t>
            </a:r>
            <a:r>
              <a:rPr dirty="0" sz="1700" spc="4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4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octubre,</a:t>
            </a:r>
            <a:r>
              <a:rPr dirty="0" sz="17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4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Régimen</a:t>
            </a:r>
            <a:r>
              <a:rPr dirty="0" sz="1700" spc="4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Jurídico</a:t>
            </a:r>
            <a:r>
              <a:rPr dirty="0" sz="1700" spc="4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del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Sector</a:t>
            </a:r>
            <a:r>
              <a:rPr dirty="0" sz="17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Público;</a:t>
            </a:r>
            <a:r>
              <a:rPr dirty="0" sz="17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Texto</a:t>
            </a:r>
            <a:r>
              <a:rPr dirty="0" sz="17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refundido</a:t>
            </a:r>
            <a:r>
              <a:rPr dirty="0" sz="17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7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17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7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Estatuto</a:t>
            </a:r>
            <a:r>
              <a:rPr dirty="0" sz="17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Básico</a:t>
            </a:r>
            <a:r>
              <a:rPr dirty="0" sz="17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7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Empleado</a:t>
            </a:r>
            <a:r>
              <a:rPr dirty="0" sz="17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Público</a:t>
            </a:r>
            <a:r>
              <a:rPr dirty="0" sz="17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30</a:t>
            </a:r>
            <a:r>
              <a:rPr dirty="0" sz="17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octubre</a:t>
            </a:r>
            <a:r>
              <a:rPr dirty="0" sz="17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2015,</a:t>
            </a:r>
            <a:r>
              <a:rPr dirty="0" sz="17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7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Leyes</a:t>
            </a:r>
            <a:r>
              <a:rPr dirty="0" sz="17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autonómicas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relativas</a:t>
            </a:r>
            <a:r>
              <a:rPr dirty="0" sz="17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7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sector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público.</a:t>
            </a:r>
            <a:endParaRPr sz="1700">
              <a:latin typeface="Century Gothic"/>
              <a:cs typeface="Century Gothic"/>
            </a:endParaRPr>
          </a:p>
          <a:p>
            <a:pPr algn="ctr" marR="3749040">
              <a:lnSpc>
                <a:spcPct val="100000"/>
              </a:lnSpc>
              <a:spcBef>
                <a:spcPts val="605"/>
              </a:spcBef>
              <a:tabLst>
                <a:tab pos="342265" algn="l"/>
              </a:tabLst>
            </a:pPr>
            <a:r>
              <a:rPr dirty="0" sz="17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7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Fundamentos</a:t>
            </a:r>
            <a:r>
              <a:rPr dirty="0" sz="17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Estatuto del</a:t>
            </a:r>
            <a:r>
              <a:rPr dirty="0" sz="17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empleado</a:t>
            </a:r>
            <a:r>
              <a:rPr dirty="0" sz="17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público.</a:t>
            </a:r>
            <a:r>
              <a:rPr dirty="0" sz="17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Deberes:</a:t>
            </a:r>
            <a:endParaRPr sz="1700">
              <a:latin typeface="Century Gothic"/>
              <a:cs typeface="Century Gothic"/>
            </a:endParaRPr>
          </a:p>
          <a:p>
            <a:pPr algn="ctr" marR="3704590">
              <a:lnSpc>
                <a:spcPct val="100000"/>
              </a:lnSpc>
              <a:spcBef>
                <a:spcPts val="590"/>
              </a:spcBef>
            </a:pPr>
            <a:r>
              <a:rPr dirty="0" sz="17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700" spc="-1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Servicio</a:t>
            </a:r>
            <a:r>
              <a:rPr dirty="0" sz="17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ciudadanos</a:t>
            </a:r>
            <a:r>
              <a:rPr dirty="0" sz="17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 interés</a:t>
            </a:r>
            <a:r>
              <a:rPr dirty="0" sz="17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general.</a:t>
            </a:r>
            <a:endParaRPr sz="1700">
              <a:latin typeface="Century Gothic"/>
              <a:cs typeface="Century Gothic"/>
            </a:endParaRPr>
          </a:p>
          <a:p>
            <a:pPr marL="1155065" marR="7620" indent="-228600">
              <a:lnSpc>
                <a:spcPts val="1630"/>
              </a:lnSpc>
              <a:spcBef>
                <a:spcPts val="994"/>
              </a:spcBef>
            </a:pPr>
            <a:r>
              <a:rPr dirty="0" sz="17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700" spc="-1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Igualdad,</a:t>
            </a:r>
            <a:r>
              <a:rPr dirty="0" sz="17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mérito</a:t>
            </a:r>
            <a:r>
              <a:rPr dirty="0" sz="17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7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capacidad</a:t>
            </a:r>
            <a:r>
              <a:rPr dirty="0" sz="17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7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7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acceso</a:t>
            </a:r>
            <a:r>
              <a:rPr dirty="0" sz="17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7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7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7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promoción</a:t>
            </a:r>
            <a:r>
              <a:rPr dirty="0" sz="17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profesional.</a:t>
            </a:r>
            <a:r>
              <a:rPr dirty="0" sz="17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Igualdad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trato entre</a:t>
            </a:r>
            <a:r>
              <a:rPr dirty="0" sz="17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mujeres</a:t>
            </a:r>
            <a:r>
              <a:rPr dirty="0" sz="17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hombres</a:t>
            </a:r>
            <a:endParaRPr sz="17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605"/>
              </a:spcBef>
            </a:pPr>
            <a:r>
              <a:rPr dirty="0" sz="17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700" spc="-1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Sometimiento</a:t>
            </a:r>
            <a:r>
              <a:rPr dirty="0" sz="17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pleno</a:t>
            </a:r>
            <a:r>
              <a:rPr dirty="0" sz="17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17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7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7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Derecho.</a:t>
            </a:r>
            <a:endParaRPr sz="1700">
              <a:latin typeface="Century Gothic"/>
              <a:cs typeface="Century Gothic"/>
            </a:endParaRPr>
          </a:p>
          <a:p>
            <a:pPr marL="1155065" marR="6350" indent="-228600">
              <a:lnSpc>
                <a:spcPts val="1630"/>
              </a:lnSpc>
              <a:spcBef>
                <a:spcPts val="985"/>
              </a:spcBef>
              <a:tabLst>
                <a:tab pos="2612390" algn="l"/>
                <a:tab pos="4406265" algn="l"/>
                <a:tab pos="4701540" algn="l"/>
                <a:tab pos="6324600" algn="l"/>
                <a:tab pos="6753225" algn="l"/>
                <a:tab pos="7092950" algn="l"/>
                <a:tab pos="8022590" algn="l"/>
                <a:tab pos="9551035" algn="l"/>
                <a:tab pos="10119360" algn="l"/>
              </a:tabLst>
            </a:pPr>
            <a:r>
              <a:rPr dirty="0" sz="17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700" spc="-1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Objetividad,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profesionalidad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5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imparcialidad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servicio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garantizadas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inamovilidad</a:t>
            </a:r>
            <a:r>
              <a:rPr dirty="0" sz="17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7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7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condición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funcionario</a:t>
            </a:r>
            <a:r>
              <a:rPr dirty="0" sz="17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carrera.</a:t>
            </a:r>
            <a:endParaRPr sz="17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615"/>
              </a:spcBef>
            </a:pPr>
            <a:r>
              <a:rPr dirty="0" sz="17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700" spc="-1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Eficacia</a:t>
            </a:r>
            <a:r>
              <a:rPr dirty="0" sz="17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7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planificación</a:t>
            </a:r>
            <a:r>
              <a:rPr dirty="0" sz="17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7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gestión</a:t>
            </a:r>
            <a:r>
              <a:rPr dirty="0" sz="17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7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recursos</a:t>
            </a:r>
            <a:r>
              <a:rPr dirty="0" sz="17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humanos.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 Transparencia.</a:t>
            </a:r>
            <a:endParaRPr sz="17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590"/>
              </a:spcBef>
            </a:pPr>
            <a:r>
              <a:rPr dirty="0" sz="17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700" spc="-1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Desarrollo</a:t>
            </a:r>
            <a:r>
              <a:rPr dirty="0" sz="17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7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cualificación</a:t>
            </a:r>
            <a:r>
              <a:rPr dirty="0" sz="17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profesional</a:t>
            </a:r>
            <a:r>
              <a:rPr dirty="0" sz="17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permanente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7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empleados</a:t>
            </a:r>
            <a:r>
              <a:rPr dirty="0" sz="17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públicos.</a:t>
            </a:r>
            <a:endParaRPr sz="17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585"/>
              </a:spcBef>
            </a:pPr>
            <a:r>
              <a:rPr dirty="0" sz="17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700" spc="-1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Evaluación</a:t>
            </a:r>
            <a:r>
              <a:rPr dirty="0" sz="17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7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responsabilidad</a:t>
            </a:r>
            <a:r>
              <a:rPr dirty="0" sz="17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7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gestión.</a:t>
            </a:r>
            <a:endParaRPr sz="17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600"/>
              </a:spcBef>
            </a:pPr>
            <a:r>
              <a:rPr dirty="0" sz="17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700" spc="-1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Jerarquía</a:t>
            </a:r>
            <a:r>
              <a:rPr dirty="0" sz="17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7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atribución,</a:t>
            </a:r>
            <a:r>
              <a:rPr dirty="0" sz="17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ordenación</a:t>
            </a:r>
            <a:r>
              <a:rPr dirty="0" sz="17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7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desempeño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7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funciones</a:t>
            </a:r>
            <a:r>
              <a:rPr dirty="0" sz="17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 tareas.</a:t>
            </a:r>
            <a:endParaRPr sz="1700">
              <a:latin typeface="Century Gothic"/>
              <a:cs typeface="Century Gothic"/>
            </a:endParaRPr>
          </a:p>
          <a:p>
            <a:pPr marL="1155065" marR="5080" indent="-228600">
              <a:lnSpc>
                <a:spcPts val="1630"/>
              </a:lnSpc>
              <a:spcBef>
                <a:spcPts val="985"/>
              </a:spcBef>
              <a:tabLst>
                <a:tab pos="2708275" algn="l"/>
                <a:tab pos="3874135" algn="l"/>
                <a:tab pos="4169410" algn="l"/>
                <a:tab pos="5818505" algn="l"/>
                <a:tab pos="6146165" algn="l"/>
                <a:tab pos="6955790" algn="l"/>
                <a:tab pos="7421880" algn="l"/>
                <a:tab pos="7869555" algn="l"/>
                <a:tab pos="9671050" algn="l"/>
                <a:tab pos="10120630" algn="l"/>
              </a:tabLst>
            </a:pPr>
            <a:r>
              <a:rPr dirty="0" sz="17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700" spc="-1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Negociación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colectiva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5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participación,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5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través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representantes,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determinación</a:t>
            </a:r>
            <a:r>
              <a:rPr dirty="0" sz="17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7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condiciones</a:t>
            </a:r>
            <a:r>
              <a:rPr dirty="0" sz="17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7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empleo.</a:t>
            </a:r>
            <a:endParaRPr sz="1700">
              <a:latin typeface="Century Gothic"/>
              <a:cs typeface="Century Gothic"/>
            </a:endParaRPr>
          </a:p>
          <a:p>
            <a:pPr marL="1155700" marR="6985" indent="-229235">
              <a:lnSpc>
                <a:spcPts val="1630"/>
              </a:lnSpc>
              <a:spcBef>
                <a:spcPts val="1000"/>
              </a:spcBef>
            </a:pPr>
            <a:r>
              <a:rPr dirty="0" sz="17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700" spc="-1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Cooperación</a:t>
            </a:r>
            <a:r>
              <a:rPr dirty="0" sz="17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entre</a:t>
            </a:r>
            <a:r>
              <a:rPr dirty="0" sz="17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7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Administraciones</a:t>
            </a:r>
            <a:r>
              <a:rPr dirty="0" sz="17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Públicas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7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regulación</a:t>
            </a:r>
            <a:r>
              <a:rPr dirty="0" sz="17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gestión</a:t>
            </a:r>
            <a:r>
              <a:rPr dirty="0" sz="17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7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empleo público.</a:t>
            </a:r>
            <a:endParaRPr sz="17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7622" rIns="0" bIns="0" rtlCol="0" vert="horz">
            <a:spAutoFit/>
          </a:bodyPr>
          <a:lstStyle/>
          <a:p>
            <a:pPr marL="3387090" marR="5080" indent="-1861185">
              <a:lnSpc>
                <a:spcPts val="2990"/>
              </a:lnSpc>
              <a:spcBef>
                <a:spcPts val="200"/>
              </a:spcBef>
            </a:pPr>
            <a:r>
              <a:rPr dirty="0" sz="2500"/>
              <a:t>El</a:t>
            </a:r>
            <a:r>
              <a:rPr dirty="0" sz="2500" spc="-60"/>
              <a:t> </a:t>
            </a:r>
            <a:r>
              <a:rPr dirty="0" sz="2500"/>
              <a:t>PRINCIPIO</a:t>
            </a:r>
            <a:r>
              <a:rPr dirty="0" sz="2500" spc="-30"/>
              <a:t> </a:t>
            </a:r>
            <a:r>
              <a:rPr dirty="0" sz="2500"/>
              <a:t>DE</a:t>
            </a:r>
            <a:r>
              <a:rPr dirty="0" sz="2500" spc="-75"/>
              <a:t> </a:t>
            </a:r>
            <a:r>
              <a:rPr dirty="0" sz="2500"/>
              <a:t>IGUALDAD</a:t>
            </a:r>
            <a:r>
              <a:rPr dirty="0" sz="2500" spc="-55"/>
              <a:t> </a:t>
            </a:r>
            <a:r>
              <a:rPr dirty="0" sz="2500"/>
              <a:t>y</a:t>
            </a:r>
            <a:r>
              <a:rPr dirty="0" sz="2500" spc="-65"/>
              <a:t> </a:t>
            </a:r>
            <a:r>
              <a:rPr dirty="0" sz="2500"/>
              <a:t>el</a:t>
            </a:r>
            <a:r>
              <a:rPr dirty="0" sz="2500" spc="-55"/>
              <a:t> </a:t>
            </a:r>
            <a:r>
              <a:rPr dirty="0" sz="2500"/>
              <a:t>trato</a:t>
            </a:r>
            <a:r>
              <a:rPr dirty="0" sz="2500" spc="-50"/>
              <a:t> </a:t>
            </a:r>
            <a:r>
              <a:rPr dirty="0" sz="2500" spc="-25"/>
              <a:t>no </a:t>
            </a:r>
            <a:r>
              <a:rPr dirty="0" sz="2500" spc="-10"/>
              <a:t>discriminatorio</a:t>
            </a:r>
            <a:endParaRPr sz="2500"/>
          </a:p>
        </p:txBody>
      </p:sp>
      <p:sp>
        <p:nvSpPr>
          <p:cNvPr id="3" name="object 3" descr=""/>
          <p:cNvSpPr txBox="1"/>
          <p:nvPr/>
        </p:nvSpPr>
        <p:spPr>
          <a:xfrm>
            <a:off x="1782250" y="1367693"/>
            <a:ext cx="9518015" cy="3683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4965" marR="5080" indent="-3429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345">
                <a:solidFill>
                  <a:srgbClr val="A42F10"/>
                </a:solidFill>
                <a:latin typeface="Times New Roman"/>
                <a:cs typeface="Times New Roman"/>
              </a:rPr>
              <a:t>  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1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TJUE</a:t>
            </a:r>
            <a:r>
              <a:rPr dirty="0" sz="2400" spc="1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considera</a:t>
            </a:r>
            <a:r>
              <a:rPr dirty="0" sz="2400" spc="1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que,</a:t>
            </a:r>
            <a:r>
              <a:rPr dirty="0" sz="2400" spc="1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400" spc="1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aplicación</a:t>
            </a:r>
            <a:r>
              <a:rPr dirty="0" sz="2400" spc="1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1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Directiva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2000/78/CE</a:t>
            </a:r>
            <a:r>
              <a:rPr dirty="0" sz="2400" spc="1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1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Consejo,</a:t>
            </a:r>
            <a:r>
              <a:rPr dirty="0" sz="2400" spc="1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27</a:t>
            </a:r>
            <a:r>
              <a:rPr dirty="0" sz="2400" spc="1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noviembre</a:t>
            </a:r>
            <a:r>
              <a:rPr dirty="0" sz="2400" spc="1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2000,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relativa</a:t>
            </a:r>
            <a:r>
              <a:rPr dirty="0" sz="2400" spc="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2400" spc="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establecimiento</a:t>
            </a:r>
            <a:r>
              <a:rPr dirty="0" sz="2400" spc="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4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marco</a:t>
            </a:r>
            <a:r>
              <a:rPr dirty="0" sz="24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general</a:t>
            </a:r>
            <a:r>
              <a:rPr dirty="0" sz="24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2400" spc="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sz="2400" spc="1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trato</a:t>
            </a:r>
            <a:r>
              <a:rPr dirty="0" sz="2400" spc="1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400" spc="1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1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empleo</a:t>
            </a:r>
            <a:r>
              <a:rPr dirty="0" sz="2400" spc="1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1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1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ocupación,</a:t>
            </a:r>
            <a:r>
              <a:rPr dirty="0" sz="2400" spc="1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dicho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requisito</a:t>
            </a:r>
            <a:r>
              <a:rPr dirty="0" sz="2400" spc="4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objetivamente</a:t>
            </a:r>
            <a:r>
              <a:rPr dirty="0" sz="2400" spc="459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ha</a:t>
            </a:r>
            <a:r>
              <a:rPr dirty="0" sz="2400" spc="459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459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poseer</a:t>
            </a:r>
            <a:r>
              <a:rPr dirty="0" sz="2400" spc="4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400" spc="459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naturaleza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relacionada</a:t>
            </a:r>
            <a:r>
              <a:rPr dirty="0" sz="2400" spc="3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24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actividad</a:t>
            </a:r>
            <a:r>
              <a:rPr dirty="0" sz="24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profesional</a:t>
            </a:r>
            <a:r>
              <a:rPr dirty="0" sz="24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400" spc="3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4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trate</a:t>
            </a:r>
            <a:r>
              <a:rPr dirty="0" sz="24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o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contexto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ésta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lleve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cabo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cubre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consideraciones</a:t>
            </a:r>
            <a:r>
              <a:rPr dirty="0" sz="2400" spc="5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subjetivas,</a:t>
            </a:r>
            <a:r>
              <a:rPr dirty="0" sz="2400" spc="5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2400" spc="5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es</a:t>
            </a:r>
            <a:r>
              <a:rPr dirty="0" sz="2400" spc="5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5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voluntad</a:t>
            </a:r>
            <a:r>
              <a:rPr dirty="0" sz="2400" spc="5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del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empresario</a:t>
            </a:r>
            <a:r>
              <a:rPr dirty="0" sz="2400" spc="4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4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tener</a:t>
            </a:r>
            <a:r>
              <a:rPr dirty="0" sz="2400" spc="4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400" spc="4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cuenta</a:t>
            </a:r>
            <a:r>
              <a:rPr dirty="0" sz="2400" spc="45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400" spc="45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deseos</a:t>
            </a:r>
            <a:r>
              <a:rPr dirty="0" sz="2400" spc="4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particulares</a:t>
            </a:r>
            <a:r>
              <a:rPr dirty="0" sz="2400" spc="4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del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cliente.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-1" y="4323812"/>
            <a:ext cx="1742439" cy="779145"/>
          </a:xfrm>
          <a:custGeom>
            <a:avLst/>
            <a:gdLst/>
            <a:ahLst/>
            <a:cxnLst/>
            <a:rect l="l" t="t" r="r" b="b"/>
            <a:pathLst>
              <a:path w="1742439" h="779145">
                <a:moveTo>
                  <a:pt x="1346009" y="0"/>
                </a:moveTo>
                <a:lnTo>
                  <a:pt x="0" y="0"/>
                </a:lnTo>
                <a:lnTo>
                  <a:pt x="0" y="778586"/>
                </a:lnTo>
                <a:lnTo>
                  <a:pt x="1346009" y="778586"/>
                </a:lnTo>
                <a:lnTo>
                  <a:pt x="1355682" y="777780"/>
                </a:lnTo>
                <a:lnTo>
                  <a:pt x="1363595" y="775655"/>
                </a:lnTo>
                <a:lnTo>
                  <a:pt x="1369751" y="772649"/>
                </a:lnTo>
                <a:lnTo>
                  <a:pt x="1374152" y="769200"/>
                </a:lnTo>
                <a:lnTo>
                  <a:pt x="1374152" y="764514"/>
                </a:lnTo>
                <a:lnTo>
                  <a:pt x="1378839" y="764514"/>
                </a:lnTo>
                <a:lnTo>
                  <a:pt x="1735277" y="408051"/>
                </a:lnTo>
                <a:lnTo>
                  <a:pt x="1740549" y="399479"/>
                </a:lnTo>
                <a:lnTo>
                  <a:pt x="1742306" y="388705"/>
                </a:lnTo>
                <a:lnTo>
                  <a:pt x="1740549" y="377050"/>
                </a:lnTo>
                <a:lnTo>
                  <a:pt x="1735277" y="365836"/>
                </a:lnTo>
                <a:lnTo>
                  <a:pt x="1378839" y="14071"/>
                </a:lnTo>
                <a:lnTo>
                  <a:pt x="1378839" y="9372"/>
                </a:lnTo>
                <a:lnTo>
                  <a:pt x="1374152" y="9372"/>
                </a:lnTo>
                <a:lnTo>
                  <a:pt x="1369751" y="5931"/>
                </a:lnTo>
                <a:lnTo>
                  <a:pt x="1363595" y="2928"/>
                </a:lnTo>
                <a:lnTo>
                  <a:pt x="1355682" y="805"/>
                </a:lnTo>
                <a:lnTo>
                  <a:pt x="1346009" y="0"/>
                </a:lnTo>
                <a:close/>
              </a:path>
            </a:pathLst>
          </a:custGeom>
          <a:solidFill>
            <a:srgbClr val="A42F1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58316" y="2158256"/>
            <a:ext cx="304736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>
                <a:solidFill>
                  <a:srgbClr val="585858"/>
                </a:solidFill>
              </a:rPr>
              <a:t>EL</a:t>
            </a:r>
            <a:r>
              <a:rPr dirty="0" sz="3200" spc="-5">
                <a:solidFill>
                  <a:srgbClr val="585858"/>
                </a:solidFill>
              </a:rPr>
              <a:t> </a:t>
            </a:r>
            <a:r>
              <a:rPr dirty="0" sz="3200" spc="-10">
                <a:solidFill>
                  <a:srgbClr val="585858"/>
                </a:solidFill>
              </a:rPr>
              <a:t>PATRIMONIO</a:t>
            </a:r>
            <a:endParaRPr sz="3200"/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48805" rIns="0" bIns="0" rtlCol="0" vert="horz">
            <a:spAutoFit/>
          </a:bodyPr>
          <a:lstStyle/>
          <a:p>
            <a:pPr marL="110617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EL</a:t>
            </a:r>
            <a:r>
              <a:rPr dirty="0" sz="3200" spc="-5"/>
              <a:t> </a:t>
            </a:r>
            <a:r>
              <a:rPr dirty="0" sz="3200" spc="-10"/>
              <a:t>PATRIMONIO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998276" y="2534819"/>
            <a:ext cx="8067675" cy="392176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28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Concepto.</a:t>
            </a:r>
            <a:endParaRPr sz="2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Misión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8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activo</a:t>
            </a:r>
            <a:r>
              <a:rPr dirty="0" sz="28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patrimonial.</a:t>
            </a:r>
            <a:endParaRPr sz="2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Patrimonio</a:t>
            </a:r>
            <a:r>
              <a:rPr dirty="0" sz="2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capacidad</a:t>
            </a:r>
            <a:r>
              <a:rPr dirty="0" sz="2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patrimonial.</a:t>
            </a:r>
            <a:endParaRPr sz="2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2800" spc="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 spc="5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8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transmisión</a:t>
            </a:r>
            <a:r>
              <a:rPr dirty="0" sz="2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patrimonio.</a:t>
            </a:r>
            <a:endParaRPr sz="2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Clases</a:t>
            </a:r>
            <a:r>
              <a:rPr dirty="0" sz="28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patrimonio:</a:t>
            </a:r>
            <a:endParaRPr sz="28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425"/>
              </a:spcBef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Personal.</a:t>
            </a:r>
            <a:endParaRPr sz="2400">
              <a:latin typeface="Century Gothic"/>
              <a:cs typeface="Century Gothic"/>
            </a:endParaRPr>
          </a:p>
          <a:p>
            <a:pPr marL="756285" marR="5080" indent="-287020">
              <a:lnSpc>
                <a:spcPct val="80000"/>
              </a:lnSpc>
              <a:spcBef>
                <a:spcPts val="100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Separado.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herencia</a:t>
            </a:r>
            <a:r>
              <a:rPr dirty="0" sz="2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aceptada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beneficio</a:t>
            </a:r>
            <a:r>
              <a:rPr dirty="0" sz="2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inventario.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42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Colectivo.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comunidad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bienes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640205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LAS</a:t>
            </a:r>
            <a:r>
              <a:rPr dirty="0" sz="3200" spc="-30"/>
              <a:t> </a:t>
            </a:r>
            <a:r>
              <a:rPr dirty="0" sz="3200" spc="-10"/>
              <a:t>COSAS/BIENES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2070285" y="1529231"/>
            <a:ext cx="7931784" cy="4879340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4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Concepto.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4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Clases:</a:t>
            </a:r>
            <a:endParaRPr sz="2400">
              <a:latin typeface="Century Gothic"/>
              <a:cs typeface="Century Gothic"/>
            </a:endParaRPr>
          </a:p>
          <a:p>
            <a:pPr marL="756285" marR="832485" indent="-287020">
              <a:lnSpc>
                <a:spcPct val="8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Bienes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dominio</a:t>
            </a:r>
            <a:r>
              <a:rPr dirty="0" sz="2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público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propiedad privada.</a:t>
            </a:r>
            <a:endParaRPr sz="2400">
              <a:latin typeface="Century Gothic"/>
              <a:cs typeface="Century Gothic"/>
            </a:endParaRPr>
          </a:p>
          <a:p>
            <a:pPr marL="756285" marR="711200" indent="-287020">
              <a:lnSpc>
                <a:spcPct val="80000"/>
              </a:lnSpc>
              <a:spcBef>
                <a:spcPts val="101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Bienes</a:t>
            </a:r>
            <a:r>
              <a:rPr dirty="0" sz="24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corporales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incorporales</a:t>
            </a:r>
            <a:r>
              <a:rPr dirty="0" sz="2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los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derechos).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42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Bienes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fungibles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ej.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dinero)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fungibles.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42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Bienes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muebles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inmuebles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ej.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vivienda).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43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Bienes</a:t>
            </a:r>
            <a:r>
              <a:rPr dirty="0" sz="24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accesorias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intereses,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rentas…).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6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frutos: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1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Frutos</a:t>
            </a:r>
            <a:r>
              <a:rPr dirty="0" sz="24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naturales.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2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Frutos</a:t>
            </a:r>
            <a:r>
              <a:rPr dirty="0" sz="24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civiles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4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jurídicos.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7438" y="502071"/>
            <a:ext cx="7581265" cy="1001394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296795" marR="5080" indent="-228473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LA</a:t>
            </a:r>
            <a:r>
              <a:rPr dirty="0" sz="3200" spc="-80"/>
              <a:t> </a:t>
            </a:r>
            <a:r>
              <a:rPr dirty="0" sz="3200"/>
              <a:t>REPRESENTACIÓN:</a:t>
            </a:r>
            <a:r>
              <a:rPr dirty="0" sz="3200" spc="-114"/>
              <a:t> </a:t>
            </a:r>
            <a:r>
              <a:rPr dirty="0" sz="3200"/>
              <a:t>ACTUACIÓN</a:t>
            </a:r>
            <a:r>
              <a:rPr dirty="0" sz="3200" spc="-114"/>
              <a:t> </a:t>
            </a:r>
            <a:r>
              <a:rPr dirty="0" sz="3200" spc="-25"/>
              <a:t>POR </a:t>
            </a:r>
            <a:r>
              <a:rPr dirty="0" sz="3200"/>
              <a:t>CUENTA</a:t>
            </a:r>
            <a:r>
              <a:rPr dirty="0" sz="3200" spc="-60"/>
              <a:t> </a:t>
            </a:r>
            <a:r>
              <a:rPr dirty="0" sz="3200" spc="-10"/>
              <a:t>AJENA</a:t>
            </a:r>
            <a:endParaRPr sz="3200"/>
          </a:p>
        </p:txBody>
      </p:sp>
      <p:sp>
        <p:nvSpPr>
          <p:cNvPr id="3" name="object 3" descr=""/>
          <p:cNvSpPr/>
          <p:nvPr/>
        </p:nvSpPr>
        <p:spPr>
          <a:xfrm>
            <a:off x="7443958" y="3835813"/>
            <a:ext cx="804545" cy="505459"/>
          </a:xfrm>
          <a:custGeom>
            <a:avLst/>
            <a:gdLst/>
            <a:ahLst/>
            <a:cxnLst/>
            <a:rect l="l" t="t" r="r" b="b"/>
            <a:pathLst>
              <a:path w="804545" h="505460">
                <a:moveTo>
                  <a:pt x="0" y="0"/>
                </a:moveTo>
                <a:lnTo>
                  <a:pt x="0" y="505206"/>
                </a:lnTo>
                <a:lnTo>
                  <a:pt x="804468" y="505206"/>
                </a:lnTo>
              </a:path>
            </a:pathLst>
          </a:custGeom>
          <a:ln w="15875">
            <a:solidFill>
              <a:srgbClr val="0A0D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2363243" y="3835813"/>
            <a:ext cx="353060" cy="1449705"/>
          </a:xfrm>
          <a:custGeom>
            <a:avLst/>
            <a:gdLst/>
            <a:ahLst/>
            <a:cxnLst/>
            <a:rect l="l" t="t" r="r" b="b"/>
            <a:pathLst>
              <a:path w="353060" h="1449704">
                <a:moveTo>
                  <a:pt x="0" y="0"/>
                </a:moveTo>
                <a:lnTo>
                  <a:pt x="0" y="1449260"/>
                </a:lnTo>
                <a:lnTo>
                  <a:pt x="352844" y="1449260"/>
                </a:lnTo>
              </a:path>
              <a:path w="353060" h="1449704">
                <a:moveTo>
                  <a:pt x="0" y="0"/>
                </a:moveTo>
                <a:lnTo>
                  <a:pt x="0" y="568147"/>
                </a:lnTo>
                <a:lnTo>
                  <a:pt x="289902" y="568147"/>
                </a:lnTo>
              </a:path>
            </a:pathLst>
          </a:custGeom>
          <a:ln w="15875">
            <a:solidFill>
              <a:srgbClr val="0A0D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3131741" y="2743587"/>
            <a:ext cx="5614035" cy="340995"/>
          </a:xfrm>
          <a:custGeom>
            <a:avLst/>
            <a:gdLst/>
            <a:ahLst/>
            <a:cxnLst/>
            <a:rect l="l" t="t" r="r" b="b"/>
            <a:pathLst>
              <a:path w="5614034" h="340994">
                <a:moveTo>
                  <a:pt x="3144278" y="0"/>
                </a:moveTo>
                <a:lnTo>
                  <a:pt x="3144278" y="182524"/>
                </a:lnTo>
                <a:lnTo>
                  <a:pt x="5613730" y="182524"/>
                </a:lnTo>
                <a:lnTo>
                  <a:pt x="5613730" y="340398"/>
                </a:lnTo>
              </a:path>
              <a:path w="5614034" h="340994">
                <a:moveTo>
                  <a:pt x="3144278" y="0"/>
                </a:moveTo>
                <a:lnTo>
                  <a:pt x="3144278" y="182524"/>
                </a:lnTo>
                <a:lnTo>
                  <a:pt x="0" y="182524"/>
                </a:lnTo>
                <a:lnTo>
                  <a:pt x="0" y="340398"/>
                </a:lnTo>
              </a:path>
            </a:pathLst>
          </a:custGeom>
          <a:ln w="15875">
            <a:solidFill>
              <a:srgbClr val="0A0D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4960823" y="1991766"/>
            <a:ext cx="2630805" cy="751840"/>
          </a:xfrm>
          <a:prstGeom prst="rect">
            <a:avLst/>
          </a:prstGeom>
          <a:solidFill>
            <a:srgbClr val="A42F10"/>
          </a:solidFill>
          <a:ln w="15875">
            <a:solidFill>
              <a:srgbClr val="FFFFFF"/>
            </a:solidFill>
          </a:ln>
        </p:spPr>
        <p:txBody>
          <a:bodyPr wrap="square" lIns="0" tIns="231140" rIns="0" bIns="0" rtlCol="0" vert="horz">
            <a:spAutoFit/>
          </a:bodyPr>
          <a:lstStyle/>
          <a:p>
            <a:pPr marL="59055">
              <a:lnSpc>
                <a:spcPct val="100000"/>
              </a:lnSpc>
              <a:spcBef>
                <a:spcPts val="1820"/>
              </a:spcBef>
            </a:pP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Tipos</a:t>
            </a:r>
            <a:r>
              <a:rPr dirty="0" sz="1700" spc="-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de </a:t>
            </a:r>
            <a:r>
              <a:rPr dirty="0" sz="1700" spc="-10">
                <a:solidFill>
                  <a:srgbClr val="FFFFFF"/>
                </a:solidFill>
                <a:latin typeface="Century Gothic"/>
                <a:cs typeface="Century Gothic"/>
              </a:rPr>
              <a:t>representación</a:t>
            </a:r>
            <a:endParaRPr sz="170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171115" y="3083991"/>
            <a:ext cx="1921510" cy="751840"/>
          </a:xfrm>
          <a:prstGeom prst="rect">
            <a:avLst/>
          </a:prstGeom>
          <a:solidFill>
            <a:srgbClr val="A42F10"/>
          </a:solidFill>
          <a:ln w="15875">
            <a:solidFill>
              <a:srgbClr val="FFFFFF"/>
            </a:solidFill>
          </a:ln>
        </p:spPr>
        <p:txBody>
          <a:bodyPr wrap="square" lIns="0" tIns="231140" rIns="0" bIns="0" rtlCol="0" vert="horz">
            <a:spAutoFit/>
          </a:bodyPr>
          <a:lstStyle/>
          <a:p>
            <a:pPr marL="420370">
              <a:lnSpc>
                <a:spcPct val="100000"/>
              </a:lnSpc>
              <a:spcBef>
                <a:spcPts val="1820"/>
              </a:spcBef>
            </a:pPr>
            <a:r>
              <a:rPr dirty="0" sz="1700" spc="-10">
                <a:solidFill>
                  <a:srgbClr val="FFFFFF"/>
                </a:solidFill>
                <a:latin typeface="Century Gothic"/>
                <a:cs typeface="Century Gothic"/>
              </a:rPr>
              <a:t>Voluntaria</a:t>
            </a:r>
            <a:endParaRPr sz="170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653144" y="4028059"/>
            <a:ext cx="2378710" cy="751840"/>
          </a:xfrm>
          <a:prstGeom prst="rect">
            <a:avLst/>
          </a:prstGeom>
          <a:solidFill>
            <a:srgbClr val="A42F10"/>
          </a:solidFill>
          <a:ln w="15875">
            <a:solidFill>
              <a:srgbClr val="FFFFFF"/>
            </a:solidFill>
          </a:ln>
        </p:spPr>
        <p:txBody>
          <a:bodyPr wrap="square" lIns="0" tIns="137795" rIns="0" bIns="0" rtlCol="0" vert="horz">
            <a:spAutoFit/>
          </a:bodyPr>
          <a:lstStyle/>
          <a:p>
            <a:pPr marL="441959" marR="24130" indent="-411480">
              <a:lnSpc>
                <a:spcPts val="1870"/>
              </a:lnSpc>
              <a:spcBef>
                <a:spcPts val="1085"/>
              </a:spcBef>
            </a:pP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Directa:</a:t>
            </a:r>
            <a:r>
              <a:rPr dirty="0" sz="17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actuación</a:t>
            </a:r>
            <a:r>
              <a:rPr dirty="0" sz="1700" spc="-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700" spc="-25">
                <a:solidFill>
                  <a:srgbClr val="FFFFFF"/>
                </a:solidFill>
                <a:latin typeface="Century Gothic"/>
                <a:cs typeface="Century Gothic"/>
              </a:rPr>
              <a:t>en </a:t>
            </a: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nombre</a:t>
            </a:r>
            <a:r>
              <a:rPr dirty="0" sz="17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700" spc="-20">
                <a:solidFill>
                  <a:srgbClr val="FFFFFF"/>
                </a:solidFill>
                <a:latin typeface="Century Gothic"/>
                <a:cs typeface="Century Gothic"/>
              </a:rPr>
              <a:t>ajeno</a:t>
            </a:r>
            <a:endParaRPr sz="170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716085" y="4909172"/>
            <a:ext cx="2108835" cy="751840"/>
          </a:xfrm>
          <a:prstGeom prst="rect">
            <a:avLst/>
          </a:prstGeom>
          <a:solidFill>
            <a:srgbClr val="A42F10"/>
          </a:solidFill>
          <a:ln w="15875">
            <a:solidFill>
              <a:srgbClr val="FFFFFF"/>
            </a:solidFill>
          </a:ln>
        </p:spPr>
        <p:txBody>
          <a:bodyPr wrap="square" lIns="0" tIns="13335" rIns="0" bIns="0" rtlCol="0" vert="horz">
            <a:spAutoFit/>
          </a:bodyPr>
          <a:lstStyle/>
          <a:p>
            <a:pPr algn="ctr" marL="264795" marR="257810" indent="1270">
              <a:lnSpc>
                <a:spcPct val="92100"/>
              </a:lnSpc>
              <a:spcBef>
                <a:spcPts val="105"/>
              </a:spcBef>
            </a:pPr>
            <a:r>
              <a:rPr dirty="0" sz="1700" spc="-10">
                <a:solidFill>
                  <a:srgbClr val="FFFFFF"/>
                </a:solidFill>
                <a:latin typeface="Century Gothic"/>
                <a:cs typeface="Century Gothic"/>
              </a:rPr>
              <a:t>Indirecta: </a:t>
            </a: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actuación</a:t>
            </a:r>
            <a:r>
              <a:rPr dirty="0" sz="1700" spc="-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700" spc="-25">
                <a:solidFill>
                  <a:srgbClr val="FFFFFF"/>
                </a:solidFill>
                <a:latin typeface="Century Gothic"/>
                <a:cs typeface="Century Gothic"/>
              </a:rPr>
              <a:t>en </a:t>
            </a: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nombre</a:t>
            </a:r>
            <a:r>
              <a:rPr dirty="0" sz="17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Century Gothic"/>
                <a:cs typeface="Century Gothic"/>
              </a:rPr>
              <a:t>propio</a:t>
            </a:r>
            <a:endParaRPr sz="17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7118578" y="3083991"/>
            <a:ext cx="3254375" cy="751840"/>
          </a:xfrm>
          <a:prstGeom prst="rect">
            <a:avLst/>
          </a:prstGeom>
          <a:solidFill>
            <a:srgbClr val="A42F10"/>
          </a:solidFill>
          <a:ln w="15875">
            <a:solidFill>
              <a:srgbClr val="FFFFFF"/>
            </a:solidFill>
          </a:ln>
        </p:spPr>
        <p:txBody>
          <a:bodyPr wrap="square" lIns="0" tIns="137795" rIns="0" bIns="0" rtlCol="0" vert="horz">
            <a:spAutoFit/>
          </a:bodyPr>
          <a:lstStyle/>
          <a:p>
            <a:pPr marL="714375" marR="308610" indent="-398145">
              <a:lnSpc>
                <a:spcPts val="1870"/>
              </a:lnSpc>
              <a:spcBef>
                <a:spcPts val="1085"/>
              </a:spcBef>
            </a:pP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Legal</a:t>
            </a:r>
            <a:r>
              <a:rPr dirty="0" sz="17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dirty="0" sz="17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necesaria:</a:t>
            </a:r>
            <a:r>
              <a:rPr dirty="0" sz="1700" spc="-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Century Gothic"/>
                <a:cs typeface="Century Gothic"/>
              </a:rPr>
              <a:t>patria </a:t>
            </a: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potestad</a:t>
            </a:r>
            <a:r>
              <a:rPr dirty="0" sz="17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dirty="0" sz="1700" spc="-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Century Gothic"/>
                <a:cs typeface="Century Gothic"/>
              </a:rPr>
              <a:t>tutela</a:t>
            </a:r>
            <a:endParaRPr sz="17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8248421" y="3965117"/>
            <a:ext cx="1503680" cy="751840"/>
          </a:xfrm>
          <a:prstGeom prst="rect">
            <a:avLst/>
          </a:prstGeom>
          <a:solidFill>
            <a:srgbClr val="A42F10"/>
          </a:solidFill>
          <a:ln w="15875">
            <a:solidFill>
              <a:srgbClr val="FFFFFF"/>
            </a:solidFill>
          </a:ln>
        </p:spPr>
        <p:txBody>
          <a:bodyPr wrap="square" lIns="0" tIns="137795" rIns="0" bIns="0" rtlCol="0" vert="horz">
            <a:spAutoFit/>
          </a:bodyPr>
          <a:lstStyle/>
          <a:p>
            <a:pPr marL="458470" marR="183515" indent="-268605">
              <a:lnSpc>
                <a:spcPts val="1870"/>
              </a:lnSpc>
              <a:spcBef>
                <a:spcPts val="1085"/>
              </a:spcBef>
            </a:pPr>
            <a:r>
              <a:rPr dirty="0" sz="1700">
                <a:solidFill>
                  <a:srgbClr val="FFFFFF"/>
                </a:solidFill>
                <a:latin typeface="Century Gothic"/>
                <a:cs typeface="Century Gothic"/>
              </a:rPr>
              <a:t>Minoría</a:t>
            </a:r>
            <a:r>
              <a:rPr dirty="0" sz="1700" spc="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700" spc="-25">
                <a:solidFill>
                  <a:srgbClr val="FFFFFF"/>
                </a:solidFill>
                <a:latin typeface="Century Gothic"/>
                <a:cs typeface="Century Gothic"/>
              </a:rPr>
              <a:t>de </a:t>
            </a:r>
            <a:r>
              <a:rPr dirty="0" sz="1700" spc="-20">
                <a:solidFill>
                  <a:srgbClr val="FFFFFF"/>
                </a:solidFill>
                <a:latin typeface="Century Gothic"/>
                <a:cs typeface="Century Gothic"/>
              </a:rPr>
              <a:t>edad</a:t>
            </a:r>
            <a:endParaRPr sz="17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124" rIns="0" bIns="0" rtlCol="0" vert="horz">
            <a:spAutoFit/>
          </a:bodyPr>
          <a:lstStyle/>
          <a:p>
            <a:pPr marL="180086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EL</a:t>
            </a:r>
            <a:r>
              <a:rPr dirty="0" sz="3200" spc="-5"/>
              <a:t> </a:t>
            </a:r>
            <a:r>
              <a:rPr dirty="0" sz="3200" spc="-10"/>
              <a:t>PODER</a:t>
            </a:r>
            <a:endParaRPr sz="3200"/>
          </a:p>
        </p:txBody>
      </p:sp>
      <p:sp>
        <p:nvSpPr>
          <p:cNvPr id="3" name="object 3" descr=""/>
          <p:cNvSpPr/>
          <p:nvPr/>
        </p:nvSpPr>
        <p:spPr>
          <a:xfrm>
            <a:off x="8976805" y="2918079"/>
            <a:ext cx="351790" cy="673735"/>
          </a:xfrm>
          <a:custGeom>
            <a:avLst/>
            <a:gdLst/>
            <a:ahLst/>
            <a:cxnLst/>
            <a:rect l="l" t="t" r="r" b="b"/>
            <a:pathLst>
              <a:path w="351790" h="673735">
                <a:moveTo>
                  <a:pt x="0" y="0"/>
                </a:moveTo>
                <a:lnTo>
                  <a:pt x="0" y="673138"/>
                </a:lnTo>
                <a:lnTo>
                  <a:pt x="351447" y="673138"/>
                </a:lnTo>
              </a:path>
              <a:path w="351790" h="673735">
                <a:moveTo>
                  <a:pt x="0" y="0"/>
                </a:moveTo>
                <a:lnTo>
                  <a:pt x="275120" y="619518"/>
                </a:lnTo>
              </a:path>
            </a:pathLst>
          </a:custGeom>
          <a:ln w="15875">
            <a:solidFill>
              <a:srgbClr val="0A0D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2559757" y="3593533"/>
            <a:ext cx="299085" cy="1376680"/>
          </a:xfrm>
          <a:custGeom>
            <a:avLst/>
            <a:gdLst/>
            <a:ahLst/>
            <a:cxnLst/>
            <a:rect l="l" t="t" r="r" b="b"/>
            <a:pathLst>
              <a:path w="299085" h="1376679">
                <a:moveTo>
                  <a:pt x="0" y="0"/>
                </a:moveTo>
                <a:lnTo>
                  <a:pt x="0" y="1376121"/>
                </a:lnTo>
                <a:lnTo>
                  <a:pt x="298996" y="1376121"/>
                </a:lnTo>
              </a:path>
              <a:path w="299085" h="1376679">
                <a:moveTo>
                  <a:pt x="0" y="0"/>
                </a:moveTo>
                <a:lnTo>
                  <a:pt x="0" y="541032"/>
                </a:lnTo>
                <a:lnTo>
                  <a:pt x="298996" y="541032"/>
                </a:lnTo>
              </a:path>
            </a:pathLst>
          </a:custGeom>
          <a:ln w="15875">
            <a:solidFill>
              <a:srgbClr val="0A0D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3357095" y="2758455"/>
            <a:ext cx="0" cy="247015"/>
          </a:xfrm>
          <a:custGeom>
            <a:avLst/>
            <a:gdLst/>
            <a:ahLst/>
            <a:cxnLst/>
            <a:rect l="l" t="t" r="r" b="b"/>
            <a:pathLst>
              <a:path w="0" h="247014">
                <a:moveTo>
                  <a:pt x="0" y="0"/>
                </a:moveTo>
                <a:lnTo>
                  <a:pt x="0" y="246989"/>
                </a:lnTo>
              </a:path>
            </a:pathLst>
          </a:custGeom>
          <a:ln w="15875">
            <a:solidFill>
              <a:srgbClr val="0A0D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1633639" y="2170366"/>
            <a:ext cx="3447415" cy="588645"/>
          </a:xfrm>
          <a:prstGeom prst="rect">
            <a:avLst/>
          </a:prstGeom>
          <a:solidFill>
            <a:srgbClr val="A42F10"/>
          </a:solidFill>
          <a:ln w="15875">
            <a:solidFill>
              <a:srgbClr val="FFFFFF"/>
            </a:solidFill>
          </a:ln>
        </p:spPr>
        <p:txBody>
          <a:bodyPr wrap="square" lIns="0" tIns="141605" rIns="0" bIns="0" rtlCol="0" vert="horz">
            <a:spAutoFit/>
          </a:bodyPr>
          <a:lstStyle/>
          <a:p>
            <a:pPr marL="599440">
              <a:lnSpc>
                <a:spcPct val="100000"/>
              </a:lnSpc>
              <a:spcBef>
                <a:spcPts val="1115"/>
              </a:spcBef>
            </a:pP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EL</a:t>
            </a:r>
            <a:r>
              <a:rPr dirty="0" sz="18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entury Gothic"/>
                <a:cs typeface="Century Gothic"/>
              </a:rPr>
              <a:t>APODERAMIENTO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360422" y="3005454"/>
            <a:ext cx="1993900" cy="588645"/>
          </a:xfrm>
          <a:prstGeom prst="rect">
            <a:avLst/>
          </a:prstGeom>
          <a:solidFill>
            <a:srgbClr val="A42F10"/>
          </a:solidFill>
          <a:ln w="15875">
            <a:solidFill>
              <a:srgbClr val="FFFFFF"/>
            </a:solidFill>
          </a:ln>
        </p:spPr>
        <p:txBody>
          <a:bodyPr wrap="square" lIns="0" tIns="158115" rIns="0" bIns="0" rtlCol="0" vert="horz">
            <a:spAutoFit/>
          </a:bodyPr>
          <a:lstStyle/>
          <a:p>
            <a:pPr marL="205104">
              <a:lnSpc>
                <a:spcPct val="100000"/>
              </a:lnSpc>
              <a:spcBef>
                <a:spcPts val="1245"/>
              </a:spcBef>
            </a:pP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TIPOS</a:t>
            </a:r>
            <a:r>
              <a:rPr dirty="0" sz="1600" spc="-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16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 spc="-20">
                <a:solidFill>
                  <a:srgbClr val="FFFFFF"/>
                </a:solidFill>
                <a:latin typeface="Century Gothic"/>
                <a:cs typeface="Century Gothic"/>
              </a:rPr>
              <a:t>PODER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858757" y="3840530"/>
            <a:ext cx="2868930" cy="588645"/>
          </a:xfrm>
          <a:prstGeom prst="rect">
            <a:avLst/>
          </a:prstGeom>
          <a:solidFill>
            <a:srgbClr val="A42F10"/>
          </a:solidFill>
          <a:ln w="15875">
            <a:solidFill>
              <a:srgbClr val="FFFFFF"/>
            </a:solidFill>
          </a:ln>
        </p:spPr>
        <p:txBody>
          <a:bodyPr wrap="square" lIns="0" tIns="46355" rIns="0" bIns="0" rtlCol="0" vert="horz">
            <a:spAutoFit/>
          </a:bodyPr>
          <a:lstStyle/>
          <a:p>
            <a:pPr algn="ctr" marL="1270">
              <a:lnSpc>
                <a:spcPts val="1839"/>
              </a:lnSpc>
              <a:spcBef>
                <a:spcPts val="365"/>
              </a:spcBef>
            </a:pP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Poder</a:t>
            </a:r>
            <a:r>
              <a:rPr dirty="0" sz="1600" spc="-9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general/especial</a:t>
            </a:r>
            <a:r>
              <a:rPr dirty="0" sz="1600" spc="-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 spc="-20">
                <a:solidFill>
                  <a:srgbClr val="FFFFFF"/>
                </a:solidFill>
                <a:latin typeface="Century Gothic"/>
                <a:cs typeface="Century Gothic"/>
              </a:rPr>
              <a:t>(art.</a:t>
            </a:r>
            <a:endParaRPr sz="1600">
              <a:latin typeface="Century Gothic"/>
              <a:cs typeface="Century Gothic"/>
            </a:endParaRPr>
          </a:p>
          <a:p>
            <a:pPr algn="ctr" marL="1270">
              <a:lnSpc>
                <a:spcPts val="1839"/>
              </a:lnSpc>
            </a:pP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1712</a:t>
            </a:r>
            <a:r>
              <a:rPr dirty="0" sz="16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C.</a:t>
            </a:r>
            <a:r>
              <a:rPr dirty="0" sz="1600" spc="-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FFFFFF"/>
                </a:solidFill>
                <a:latin typeface="Century Gothic"/>
                <a:cs typeface="Century Gothic"/>
              </a:rPr>
              <a:t>c.)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858757" y="4675606"/>
            <a:ext cx="4135754" cy="588645"/>
          </a:xfrm>
          <a:prstGeom prst="rect">
            <a:avLst/>
          </a:prstGeom>
          <a:solidFill>
            <a:srgbClr val="A42F10"/>
          </a:solidFill>
          <a:ln w="15875">
            <a:solidFill>
              <a:srgbClr val="FFFFFF"/>
            </a:solidFill>
          </a:ln>
        </p:spPr>
        <p:txBody>
          <a:bodyPr wrap="square" lIns="0" tIns="70485" rIns="0" bIns="0" rtlCol="0" vert="horz">
            <a:spAutoFit/>
          </a:bodyPr>
          <a:lstStyle/>
          <a:p>
            <a:pPr marL="1317625" marR="222250" indent="-1087120">
              <a:lnSpc>
                <a:spcPts val="1760"/>
              </a:lnSpc>
              <a:spcBef>
                <a:spcPts val="555"/>
              </a:spcBef>
            </a:pP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Poder</a:t>
            </a:r>
            <a:r>
              <a:rPr dirty="0" sz="16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en</a:t>
            </a:r>
            <a:r>
              <a:rPr dirty="0" sz="1600" spc="-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términos</a:t>
            </a:r>
            <a:r>
              <a:rPr dirty="0" sz="1600" spc="-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entury Gothic"/>
                <a:cs typeface="Century Gothic"/>
              </a:rPr>
              <a:t>generales/expreso </a:t>
            </a: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(art.</a:t>
            </a:r>
            <a:r>
              <a:rPr dirty="0" sz="1600" spc="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1713</a:t>
            </a:r>
            <a:r>
              <a:rPr dirty="0" sz="16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C.</a:t>
            </a:r>
            <a:r>
              <a:rPr dirty="0" sz="16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FFFFFF"/>
                </a:solidFill>
                <a:latin typeface="Century Gothic"/>
                <a:cs typeface="Century Gothic"/>
              </a:rPr>
              <a:t>c.)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7285608" y="2257170"/>
            <a:ext cx="3382645" cy="661035"/>
          </a:xfrm>
          <a:prstGeom prst="rect">
            <a:avLst/>
          </a:prstGeom>
          <a:solidFill>
            <a:srgbClr val="A42F10"/>
          </a:solidFill>
          <a:ln w="15875">
            <a:solidFill>
              <a:srgbClr val="FFFFFF"/>
            </a:solidFill>
          </a:ln>
        </p:spPr>
        <p:txBody>
          <a:bodyPr wrap="square" lIns="0" tIns="178435" rIns="0" bIns="0" rtlCol="0" vert="horz">
            <a:spAutoFit/>
          </a:bodyPr>
          <a:lstStyle/>
          <a:p>
            <a:pPr marL="389255">
              <a:lnSpc>
                <a:spcPct val="100000"/>
              </a:lnSpc>
              <a:spcBef>
                <a:spcPts val="1405"/>
              </a:spcBef>
            </a:pP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ACTUACIÓN</a:t>
            </a:r>
            <a:r>
              <a:rPr dirty="0" sz="18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SIN</a:t>
            </a:r>
            <a:r>
              <a:rPr dirty="0" sz="18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20">
                <a:solidFill>
                  <a:srgbClr val="FFFFFF"/>
                </a:solidFill>
                <a:latin typeface="Century Gothic"/>
                <a:cs typeface="Century Gothic"/>
              </a:rPr>
              <a:t>PODER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6367119" y="3123526"/>
            <a:ext cx="2893060" cy="828675"/>
            <a:chOff x="6367119" y="3123526"/>
            <a:chExt cx="2893060" cy="828675"/>
          </a:xfrm>
        </p:grpSpPr>
        <p:sp>
          <p:nvSpPr>
            <p:cNvPr id="12" name="object 12" descr=""/>
            <p:cNvSpPr/>
            <p:nvPr/>
          </p:nvSpPr>
          <p:spPr>
            <a:xfrm>
              <a:off x="6375056" y="3131464"/>
              <a:ext cx="2877185" cy="812800"/>
            </a:xfrm>
            <a:custGeom>
              <a:avLst/>
              <a:gdLst/>
              <a:ahLst/>
              <a:cxnLst/>
              <a:rect l="l" t="t" r="r" b="b"/>
              <a:pathLst>
                <a:path w="2877184" h="812800">
                  <a:moveTo>
                    <a:pt x="2876867" y="0"/>
                  </a:moveTo>
                  <a:lnTo>
                    <a:pt x="0" y="0"/>
                  </a:lnTo>
                  <a:lnTo>
                    <a:pt x="0" y="812253"/>
                  </a:lnTo>
                  <a:lnTo>
                    <a:pt x="2876867" y="812253"/>
                  </a:lnTo>
                  <a:lnTo>
                    <a:pt x="2876867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6375056" y="3131464"/>
              <a:ext cx="2877185" cy="812800"/>
            </a:xfrm>
            <a:custGeom>
              <a:avLst/>
              <a:gdLst/>
              <a:ahLst/>
              <a:cxnLst/>
              <a:rect l="l" t="t" r="r" b="b"/>
              <a:pathLst>
                <a:path w="2877184" h="812800">
                  <a:moveTo>
                    <a:pt x="0" y="0"/>
                  </a:moveTo>
                  <a:lnTo>
                    <a:pt x="2876867" y="0"/>
                  </a:lnTo>
                  <a:lnTo>
                    <a:pt x="2876867" y="812253"/>
                  </a:lnTo>
                  <a:lnTo>
                    <a:pt x="0" y="812253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6380133" y="3277750"/>
            <a:ext cx="2866390" cy="492759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79375" marR="5080" indent="-67310">
              <a:lnSpc>
                <a:spcPts val="1760"/>
              </a:lnSpc>
              <a:spcBef>
                <a:spcPts val="285"/>
              </a:spcBef>
            </a:pP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Ratificación</a:t>
            </a:r>
            <a:r>
              <a:rPr dirty="0" sz="16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expresa</a:t>
            </a:r>
            <a:r>
              <a:rPr dirty="0" sz="1600" spc="-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dirty="0" sz="1600" spc="-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entury Gothic"/>
                <a:cs typeface="Century Gothic"/>
              </a:rPr>
              <a:t>tácita </a:t>
            </a: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(art.</a:t>
            </a:r>
            <a:r>
              <a:rPr dirty="0" sz="16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1259</a:t>
            </a:r>
            <a:r>
              <a:rPr dirty="0" sz="1600" spc="-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C.c.)=acto</a:t>
            </a:r>
            <a:r>
              <a:rPr dirty="0" sz="1600" spc="-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entury Gothic"/>
                <a:cs typeface="Century Gothic"/>
              </a:rPr>
              <a:t>válido</a:t>
            </a:r>
            <a:endParaRPr sz="1600">
              <a:latin typeface="Century Gothic"/>
              <a:cs typeface="Century Gothic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9320314" y="3196348"/>
            <a:ext cx="1355725" cy="789940"/>
            <a:chOff x="9320314" y="3196348"/>
            <a:chExt cx="1355725" cy="789940"/>
          </a:xfrm>
        </p:grpSpPr>
        <p:sp>
          <p:nvSpPr>
            <p:cNvPr id="16" name="object 16" descr=""/>
            <p:cNvSpPr/>
            <p:nvPr/>
          </p:nvSpPr>
          <p:spPr>
            <a:xfrm>
              <a:off x="9328251" y="3204286"/>
              <a:ext cx="1339850" cy="774065"/>
            </a:xfrm>
            <a:custGeom>
              <a:avLst/>
              <a:gdLst/>
              <a:ahLst/>
              <a:cxnLst/>
              <a:rect l="l" t="t" r="r" b="b"/>
              <a:pathLst>
                <a:path w="1339850" h="774064">
                  <a:moveTo>
                    <a:pt x="1339748" y="0"/>
                  </a:moveTo>
                  <a:lnTo>
                    <a:pt x="0" y="0"/>
                  </a:lnTo>
                  <a:lnTo>
                    <a:pt x="0" y="773861"/>
                  </a:lnTo>
                  <a:lnTo>
                    <a:pt x="1339748" y="773861"/>
                  </a:lnTo>
                  <a:lnTo>
                    <a:pt x="1339748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9328251" y="3204286"/>
              <a:ext cx="1339850" cy="774065"/>
            </a:xfrm>
            <a:custGeom>
              <a:avLst/>
              <a:gdLst/>
              <a:ahLst/>
              <a:cxnLst/>
              <a:rect l="l" t="t" r="r" b="b"/>
              <a:pathLst>
                <a:path w="1339850" h="774064">
                  <a:moveTo>
                    <a:pt x="0" y="0"/>
                  </a:moveTo>
                  <a:lnTo>
                    <a:pt x="1339748" y="0"/>
                  </a:lnTo>
                  <a:lnTo>
                    <a:pt x="1339748" y="773861"/>
                  </a:lnTo>
                  <a:lnTo>
                    <a:pt x="0" y="773861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9324453" y="3262852"/>
            <a:ext cx="1348105" cy="633095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algn="ctr" marL="12700" marR="5080" indent="-3810">
              <a:lnSpc>
                <a:spcPts val="1550"/>
              </a:lnSpc>
              <a:spcBef>
                <a:spcPts val="265"/>
              </a:spcBef>
            </a:pPr>
            <a:r>
              <a:rPr dirty="0" sz="1400" spc="-25">
                <a:solidFill>
                  <a:srgbClr val="FFFFFF"/>
                </a:solidFill>
                <a:latin typeface="Century Gothic"/>
                <a:cs typeface="Century Gothic"/>
              </a:rPr>
              <a:t>No </a:t>
            </a:r>
            <a:r>
              <a:rPr dirty="0" sz="1400" spc="-10">
                <a:solidFill>
                  <a:srgbClr val="FFFFFF"/>
                </a:solidFill>
                <a:latin typeface="Century Gothic"/>
                <a:cs typeface="Century Gothic"/>
              </a:rPr>
              <a:t>ratificación=ac </a:t>
            </a: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to</a:t>
            </a:r>
            <a:r>
              <a:rPr dirty="0" sz="1400" spc="-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no</a:t>
            </a: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entury Gothic"/>
                <a:cs typeface="Century Gothic"/>
              </a:rPr>
              <a:t>válido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547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b="0">
                <a:latin typeface="Century Gothic"/>
                <a:cs typeface="Century Gothic"/>
              </a:rPr>
              <a:t>TEMA</a:t>
            </a:r>
            <a:r>
              <a:rPr dirty="0" sz="4400" spc="-80" b="0">
                <a:latin typeface="Century Gothic"/>
                <a:cs typeface="Century Gothic"/>
              </a:rPr>
              <a:t> </a:t>
            </a:r>
            <a:r>
              <a:rPr dirty="0" sz="4400" spc="-50" b="0">
                <a:latin typeface="Century Gothic"/>
                <a:cs typeface="Century Gothic"/>
              </a:rPr>
              <a:t>6</a:t>
            </a:r>
            <a:endParaRPr sz="44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>
            <a:spLocks noGrp="1"/>
          </p:cNvSpPr>
          <p:nvPr>
            <p:ph type="subTitle" idx="4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b="1">
                <a:solidFill>
                  <a:srgbClr val="585858"/>
                </a:solidFill>
                <a:latin typeface="Century Gothic"/>
                <a:cs typeface="Century Gothic"/>
              </a:rPr>
              <a:t>EL</a:t>
            </a:r>
            <a:r>
              <a:rPr dirty="0" sz="4400" spc="-15" b="1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dirty="0" sz="4400" spc="-10" b="1">
                <a:solidFill>
                  <a:srgbClr val="585858"/>
                </a:solidFill>
                <a:latin typeface="Century Gothic"/>
                <a:cs typeface="Century Gothic"/>
              </a:rPr>
              <a:t>CONTRATO</a:t>
            </a:r>
            <a:endParaRPr sz="4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8785" y="990091"/>
            <a:ext cx="304482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EL</a:t>
            </a:r>
            <a:r>
              <a:rPr dirty="0" sz="3600" spc="-25"/>
              <a:t> </a:t>
            </a:r>
            <a:r>
              <a:rPr dirty="0" sz="3600" spc="-10"/>
              <a:t>CONTRATO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1998276" y="2633365"/>
            <a:ext cx="9091930" cy="32766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5155565" algn="l"/>
              </a:tabLst>
            </a:pPr>
            <a:r>
              <a:rPr dirty="0" sz="3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Concepto</a:t>
            </a:r>
            <a:r>
              <a:rPr dirty="0" sz="3600" spc="-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36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 spc="-20">
                <a:solidFill>
                  <a:srgbClr val="404040"/>
                </a:solidFill>
                <a:latin typeface="Century Gothic"/>
                <a:cs typeface="Century Gothic"/>
              </a:rPr>
              <a:t>1254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	y</a:t>
            </a:r>
            <a:r>
              <a:rPr dirty="0" sz="36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1091</a:t>
            </a: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36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3600">
              <a:latin typeface="Century Gothic"/>
              <a:cs typeface="Century Gothic"/>
            </a:endParaRPr>
          </a:p>
          <a:p>
            <a:pPr marL="355600" marR="5080" indent="-343535">
              <a:lnSpc>
                <a:spcPct val="100000"/>
              </a:lnSpc>
              <a:spcBef>
                <a:spcPts val="994"/>
              </a:spcBef>
            </a:pPr>
            <a:r>
              <a:rPr dirty="0" sz="3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36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autonomía</a:t>
            </a:r>
            <a:r>
              <a:rPr dirty="0" sz="3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600" spc="-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36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voluntad</a:t>
            </a:r>
            <a:r>
              <a:rPr dirty="0" sz="3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36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 spc="-20">
                <a:solidFill>
                  <a:srgbClr val="404040"/>
                </a:solidFill>
                <a:latin typeface="Century Gothic"/>
                <a:cs typeface="Century Gothic"/>
              </a:rPr>
              <a:t>1255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3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36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36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Concepto</a:t>
            </a:r>
            <a:endParaRPr sz="36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1010"/>
              </a:spcBef>
            </a:pPr>
            <a:r>
              <a:rPr dirty="0" sz="36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Límites</a:t>
            </a:r>
            <a:endParaRPr sz="3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6716" rIns="0" bIns="0" rtlCol="0" vert="horz">
            <a:spAutoFit/>
          </a:bodyPr>
          <a:lstStyle/>
          <a:p>
            <a:pPr marL="57658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CLASIFICACIÓN</a:t>
            </a:r>
            <a:r>
              <a:rPr dirty="0" sz="3600" spc="-105"/>
              <a:t> </a:t>
            </a:r>
            <a:r>
              <a:rPr dirty="0" sz="3600"/>
              <a:t>DE</a:t>
            </a:r>
            <a:r>
              <a:rPr dirty="0" sz="3600" spc="-120"/>
              <a:t> </a:t>
            </a:r>
            <a:r>
              <a:rPr dirty="0" sz="3600"/>
              <a:t>LOS</a:t>
            </a:r>
            <a:r>
              <a:rPr dirty="0" sz="3600" spc="-125"/>
              <a:t> </a:t>
            </a:r>
            <a:r>
              <a:rPr dirty="0" sz="3600" spc="-10"/>
              <a:t>CONTRATOS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1344015" y="1661289"/>
            <a:ext cx="10243820" cy="3374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55600" marR="5715" indent="-343535">
              <a:lnSpc>
                <a:spcPct val="100000"/>
              </a:lnSpc>
              <a:spcBef>
                <a:spcPts val="105"/>
              </a:spcBef>
            </a:pPr>
            <a:r>
              <a:rPr dirty="0" sz="2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900" spc="4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atención</a:t>
            </a:r>
            <a:r>
              <a:rPr dirty="0" sz="2900" spc="4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2900" spc="4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vínculo</a:t>
            </a:r>
            <a:r>
              <a:rPr dirty="0" sz="2900" spc="4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900" spc="4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genera</a:t>
            </a:r>
            <a:r>
              <a:rPr dirty="0" sz="2900" spc="4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900" spc="43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900" spc="-10">
                <a:solidFill>
                  <a:srgbClr val="404040"/>
                </a:solidFill>
                <a:latin typeface="Century Gothic"/>
                <a:cs typeface="Century Gothic"/>
              </a:rPr>
              <a:t>contrato: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unilaterales,</a:t>
            </a:r>
            <a:r>
              <a:rPr dirty="0" sz="2900" spc="-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bilaterales</a:t>
            </a:r>
            <a:r>
              <a:rPr dirty="0" sz="2900" spc="-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(sinalagmáticos)</a:t>
            </a:r>
            <a:r>
              <a:rPr dirty="0" sz="2900" spc="-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9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 spc="-10">
                <a:solidFill>
                  <a:srgbClr val="404040"/>
                </a:solidFill>
                <a:latin typeface="Century Gothic"/>
                <a:cs typeface="Century Gothic"/>
              </a:rPr>
              <a:t>plurilaterales</a:t>
            </a:r>
            <a:endParaRPr sz="2900">
              <a:latin typeface="Century Gothic"/>
              <a:cs typeface="Century Gothic"/>
            </a:endParaRPr>
          </a:p>
          <a:p>
            <a:pPr algn="just" marL="354965" marR="7620" indent="-342900">
              <a:lnSpc>
                <a:spcPct val="100000"/>
              </a:lnSpc>
              <a:spcBef>
                <a:spcPts val="1005"/>
              </a:spcBef>
            </a:pPr>
            <a:r>
              <a:rPr dirty="0" sz="2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900" spc="1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atención</a:t>
            </a:r>
            <a:r>
              <a:rPr dirty="0" sz="2900" spc="1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900" spc="1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900" spc="1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finalidad</a:t>
            </a:r>
            <a:r>
              <a:rPr dirty="0" sz="2900" spc="1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900" spc="1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900" spc="1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persiga</a:t>
            </a:r>
            <a:r>
              <a:rPr dirty="0" sz="2900" spc="1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2900" spc="1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900" spc="-25">
                <a:solidFill>
                  <a:srgbClr val="404040"/>
                </a:solidFill>
                <a:latin typeface="Century Gothic"/>
                <a:cs typeface="Century Gothic"/>
              </a:rPr>
              <a:t>el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contrato:</a:t>
            </a:r>
            <a:r>
              <a:rPr dirty="0" sz="29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onerosos</a:t>
            </a:r>
            <a:r>
              <a:rPr dirty="0" sz="29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9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 spc="-10">
                <a:solidFill>
                  <a:srgbClr val="404040"/>
                </a:solidFill>
                <a:latin typeface="Century Gothic"/>
                <a:cs typeface="Century Gothic"/>
              </a:rPr>
              <a:t>gratuitos</a:t>
            </a:r>
            <a:endParaRPr sz="2900">
              <a:latin typeface="Century Gothic"/>
              <a:cs typeface="Century Gothic"/>
            </a:endParaRPr>
          </a:p>
          <a:p>
            <a:pPr algn="just" marL="356235" marR="5080" indent="-344170">
              <a:lnSpc>
                <a:spcPct val="100000"/>
              </a:lnSpc>
              <a:spcBef>
                <a:spcPts val="994"/>
              </a:spcBef>
            </a:pPr>
            <a:r>
              <a:rPr dirty="0" sz="2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900" spc="38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atención</a:t>
            </a:r>
            <a:r>
              <a:rPr dirty="0" sz="2900" spc="38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900" spc="39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900" spc="38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requisitos</a:t>
            </a:r>
            <a:r>
              <a:rPr dirty="0" sz="2900" spc="38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necesarios</a:t>
            </a:r>
            <a:r>
              <a:rPr dirty="0" sz="2900" spc="38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900" spc="-20">
                <a:solidFill>
                  <a:srgbClr val="404040"/>
                </a:solidFill>
                <a:latin typeface="Century Gothic"/>
                <a:cs typeface="Century Gothic"/>
              </a:rPr>
              <a:t>para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perfeccionar</a:t>
            </a:r>
            <a:r>
              <a:rPr dirty="0" sz="2900" spc="3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900" spc="3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contrato:</a:t>
            </a:r>
            <a:r>
              <a:rPr dirty="0" sz="2900" spc="3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consensuales</a:t>
            </a:r>
            <a:r>
              <a:rPr dirty="0" sz="2900" spc="3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900" spc="3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900" spc="-10">
                <a:solidFill>
                  <a:srgbClr val="404040"/>
                </a:solidFill>
                <a:latin typeface="Century Gothic"/>
                <a:cs typeface="Century Gothic"/>
              </a:rPr>
              <a:t>formales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(arts.</a:t>
            </a:r>
            <a:r>
              <a:rPr dirty="0" sz="29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1258,</a:t>
            </a:r>
            <a:r>
              <a:rPr dirty="0" sz="2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1758</a:t>
            </a:r>
            <a:r>
              <a:rPr dirty="0" sz="2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9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1278</a:t>
            </a:r>
            <a:r>
              <a:rPr dirty="0" sz="2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9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2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0285" y="991616"/>
            <a:ext cx="464439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ELEMENTOS</a:t>
            </a:r>
            <a:r>
              <a:rPr dirty="0" spc="-100"/>
              <a:t> </a:t>
            </a:r>
            <a:r>
              <a:rPr dirty="0"/>
              <a:t>DEL</a:t>
            </a:r>
            <a:r>
              <a:rPr dirty="0" spc="-95"/>
              <a:t> </a:t>
            </a:r>
            <a:r>
              <a:rPr dirty="0" spc="-10"/>
              <a:t>CONTRATO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070285" y="1961281"/>
            <a:ext cx="3916045" cy="347472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algn="ctr" marR="393065">
              <a:lnSpc>
                <a:spcPct val="100000"/>
              </a:lnSpc>
              <a:spcBef>
                <a:spcPts val="109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Elementos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esenciales</a:t>
            </a:r>
            <a:endParaRPr sz="2400">
              <a:latin typeface="Century Gothic"/>
              <a:cs typeface="Century Gothic"/>
            </a:endParaRPr>
          </a:p>
          <a:p>
            <a:pPr algn="ctr" marR="343535">
              <a:lnSpc>
                <a:spcPct val="100000"/>
              </a:lnSpc>
              <a:spcBef>
                <a:spcPts val="994"/>
              </a:spcBef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Consentimiento</a:t>
            </a:r>
            <a:endParaRPr sz="2400">
              <a:latin typeface="Century Gothic"/>
              <a:cs typeface="Century Gothic"/>
            </a:endParaRPr>
          </a:p>
          <a:p>
            <a:pPr algn="ctr" marR="1642745">
              <a:lnSpc>
                <a:spcPct val="100000"/>
              </a:lnSpc>
              <a:spcBef>
                <a:spcPts val="994"/>
              </a:spcBef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Objeto</a:t>
            </a:r>
            <a:endParaRPr sz="2400">
              <a:latin typeface="Century Gothic"/>
              <a:cs typeface="Century Gothic"/>
            </a:endParaRPr>
          </a:p>
          <a:p>
            <a:pPr algn="ctr" marR="1710689">
              <a:lnSpc>
                <a:spcPct val="100000"/>
              </a:lnSpc>
              <a:spcBef>
                <a:spcPts val="1010"/>
              </a:spcBef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Causa</a:t>
            </a:r>
            <a:endParaRPr sz="24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Elementos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accidentales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Condición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1010"/>
              </a:spcBef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Término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39" y="143555"/>
            <a:ext cx="5375910" cy="3606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b="0">
                <a:latin typeface="Century Gothic"/>
                <a:cs typeface="Century Gothic"/>
              </a:rPr>
              <a:t>LA</a:t>
            </a:r>
            <a:r>
              <a:rPr dirty="0" sz="2200" spc="-80" b="0">
                <a:latin typeface="Century Gothic"/>
                <a:cs typeface="Century Gothic"/>
              </a:rPr>
              <a:t> </a:t>
            </a:r>
            <a:r>
              <a:rPr dirty="0" sz="2200" b="0">
                <a:latin typeface="Century Gothic"/>
                <a:cs typeface="Century Gothic"/>
              </a:rPr>
              <a:t>DEONTOLOGÍA</a:t>
            </a:r>
            <a:r>
              <a:rPr dirty="0" sz="2200" spc="-45" b="0">
                <a:latin typeface="Century Gothic"/>
                <a:cs typeface="Century Gothic"/>
              </a:rPr>
              <a:t> </a:t>
            </a:r>
            <a:r>
              <a:rPr dirty="0" sz="2200" b="0">
                <a:latin typeface="Century Gothic"/>
                <a:cs typeface="Century Gothic"/>
              </a:rPr>
              <a:t>EN</a:t>
            </a:r>
            <a:r>
              <a:rPr dirty="0" sz="2200" spc="-75" b="0">
                <a:latin typeface="Century Gothic"/>
                <a:cs typeface="Century Gothic"/>
              </a:rPr>
              <a:t> </a:t>
            </a:r>
            <a:r>
              <a:rPr dirty="0" sz="2200" b="0">
                <a:latin typeface="Century Gothic"/>
                <a:cs typeface="Century Gothic"/>
              </a:rPr>
              <a:t>GESTIÓN</a:t>
            </a:r>
            <a:r>
              <a:rPr dirty="0" sz="2200" spc="-40" b="0">
                <a:latin typeface="Century Gothic"/>
                <a:cs typeface="Century Gothic"/>
              </a:rPr>
              <a:t> </a:t>
            </a:r>
            <a:r>
              <a:rPr dirty="0" sz="2200" spc="-10" b="0">
                <a:latin typeface="Century Gothic"/>
                <a:cs typeface="Century Gothic"/>
              </a:rPr>
              <a:t>PÚBLICA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514134" y="513268"/>
            <a:ext cx="10401935" cy="5883910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  <a:tabLst>
                <a:tab pos="354965" algn="l"/>
              </a:tabLst>
            </a:pPr>
            <a:r>
              <a:rPr dirty="0" sz="13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3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Fundamentos</a:t>
            </a:r>
            <a:r>
              <a:rPr dirty="0" sz="13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3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Estatuto</a:t>
            </a:r>
            <a:r>
              <a:rPr dirty="0" sz="13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3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empleado</a:t>
            </a:r>
            <a:r>
              <a:rPr dirty="0" sz="13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público.</a:t>
            </a:r>
            <a:r>
              <a:rPr dirty="0" sz="13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 spc="-10">
                <a:solidFill>
                  <a:srgbClr val="404040"/>
                </a:solidFill>
                <a:latin typeface="Century Gothic"/>
                <a:cs typeface="Century Gothic"/>
              </a:rPr>
              <a:t>Derechos:</a:t>
            </a:r>
            <a:endParaRPr sz="1300">
              <a:latin typeface="Century Gothic"/>
              <a:cs typeface="Century Gothic"/>
            </a:endParaRPr>
          </a:p>
          <a:p>
            <a:pPr marL="469265">
              <a:lnSpc>
                <a:spcPct val="100000"/>
              </a:lnSpc>
              <a:spcBef>
                <a:spcPts val="710"/>
              </a:spcBef>
              <a:tabLst>
                <a:tab pos="798830" algn="l"/>
              </a:tabLst>
            </a:pPr>
            <a:r>
              <a:rPr dirty="0" sz="12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2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inamovilidad</a:t>
            </a:r>
            <a:r>
              <a:rPr dirty="0" sz="1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condición</a:t>
            </a:r>
            <a:r>
              <a:rPr dirty="0" sz="1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funcionario de</a:t>
            </a:r>
            <a:r>
              <a:rPr dirty="0" sz="1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Century Gothic"/>
                <a:cs typeface="Century Gothic"/>
              </a:rPr>
              <a:t>carrera.</a:t>
            </a:r>
            <a:endParaRPr sz="1200">
              <a:latin typeface="Century Gothic"/>
              <a:cs typeface="Century Gothic"/>
            </a:endParaRPr>
          </a:p>
          <a:p>
            <a:pPr algn="just" marL="756285" marR="6985" indent="-287020">
              <a:lnSpc>
                <a:spcPts val="1150"/>
              </a:lnSpc>
              <a:spcBef>
                <a:spcPts val="990"/>
              </a:spcBef>
            </a:pPr>
            <a:r>
              <a:rPr dirty="0" sz="1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200" spc="254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2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desempeño</a:t>
            </a:r>
            <a:r>
              <a:rPr dirty="0" sz="12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efectivo</a:t>
            </a:r>
            <a:r>
              <a:rPr dirty="0" sz="12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 las</a:t>
            </a:r>
            <a:r>
              <a:rPr dirty="0" sz="12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funciones</a:t>
            </a:r>
            <a:r>
              <a:rPr dirty="0" sz="12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2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tareas</a:t>
            </a:r>
            <a:r>
              <a:rPr dirty="0" sz="12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propias</a:t>
            </a:r>
            <a:r>
              <a:rPr dirty="0" sz="12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2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condición</a:t>
            </a:r>
            <a:r>
              <a:rPr dirty="0" sz="12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profesional</a:t>
            </a:r>
            <a:r>
              <a:rPr dirty="0" sz="12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2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acuerdo</a:t>
            </a:r>
            <a:r>
              <a:rPr dirty="0" sz="12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2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2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progresión</a:t>
            </a:r>
            <a:r>
              <a:rPr dirty="0" sz="12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Century Gothic"/>
                <a:cs typeface="Century Gothic"/>
              </a:rPr>
              <a:t>alcanzada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2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2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carrera</a:t>
            </a:r>
            <a:r>
              <a:rPr dirty="0" sz="12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profesional,</a:t>
            </a:r>
            <a:r>
              <a:rPr dirty="0" sz="1200" spc="2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200" spc="2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2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2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progresión</a:t>
            </a:r>
            <a:r>
              <a:rPr dirty="0" sz="12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2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promoción</a:t>
            </a:r>
            <a:r>
              <a:rPr dirty="0" sz="12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interna</a:t>
            </a:r>
            <a:r>
              <a:rPr dirty="0" sz="12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según</a:t>
            </a:r>
            <a:r>
              <a:rPr dirty="0" sz="12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principios</a:t>
            </a:r>
            <a:r>
              <a:rPr dirty="0" sz="12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constitucionales</a:t>
            </a:r>
            <a:r>
              <a:rPr dirty="0" sz="12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2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igualdad,</a:t>
            </a:r>
            <a:r>
              <a:rPr dirty="0" sz="12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mérito</a:t>
            </a:r>
            <a:r>
              <a:rPr dirty="0" sz="12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capacidad</a:t>
            </a:r>
            <a:r>
              <a:rPr dirty="0" sz="1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mediante</a:t>
            </a:r>
            <a:r>
              <a:rPr dirty="0" sz="1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implantación</a:t>
            </a:r>
            <a:r>
              <a:rPr dirty="0" sz="1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sistemas</a:t>
            </a:r>
            <a:r>
              <a:rPr dirty="0" sz="1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objetivos</a:t>
            </a:r>
            <a:r>
              <a:rPr dirty="0" sz="1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transparentes</a:t>
            </a:r>
            <a:r>
              <a:rPr dirty="0" sz="1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Century Gothic"/>
                <a:cs typeface="Century Gothic"/>
              </a:rPr>
              <a:t>evaluación.</a:t>
            </a:r>
            <a:endParaRPr sz="1200">
              <a:latin typeface="Century Gothic"/>
              <a:cs typeface="Century Gothic"/>
            </a:endParaRPr>
          </a:p>
          <a:p>
            <a:pPr marL="469265">
              <a:lnSpc>
                <a:spcPct val="100000"/>
              </a:lnSpc>
              <a:spcBef>
                <a:spcPts val="735"/>
              </a:spcBef>
              <a:tabLst>
                <a:tab pos="756285" algn="l"/>
              </a:tabLst>
            </a:pPr>
            <a:r>
              <a:rPr dirty="0" sz="12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2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percibir</a:t>
            </a:r>
            <a:r>
              <a:rPr dirty="0" sz="1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retribuciones</a:t>
            </a:r>
            <a:r>
              <a:rPr dirty="0" sz="1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indemnizaciones</a:t>
            </a:r>
            <a:r>
              <a:rPr dirty="0" sz="1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razón</a:t>
            </a:r>
            <a:r>
              <a:rPr dirty="0" sz="12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Century Gothic"/>
                <a:cs typeface="Century Gothic"/>
              </a:rPr>
              <a:t>servicio.</a:t>
            </a:r>
            <a:endParaRPr sz="1200">
              <a:latin typeface="Century Gothic"/>
              <a:cs typeface="Century Gothic"/>
            </a:endParaRPr>
          </a:p>
          <a:p>
            <a:pPr marL="756285" marR="7620" indent="-287020">
              <a:lnSpc>
                <a:spcPct val="80000"/>
              </a:lnSpc>
              <a:spcBef>
                <a:spcPts val="994"/>
              </a:spcBef>
              <a:tabLst>
                <a:tab pos="756285" algn="l"/>
              </a:tabLst>
            </a:pPr>
            <a:r>
              <a:rPr dirty="0" sz="12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2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2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participar</a:t>
            </a:r>
            <a:r>
              <a:rPr dirty="0" sz="12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2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2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consecución</a:t>
            </a:r>
            <a:r>
              <a:rPr dirty="0" sz="12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2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2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objetivos</a:t>
            </a:r>
            <a:r>
              <a:rPr dirty="0" sz="12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atribuidos</a:t>
            </a:r>
            <a:r>
              <a:rPr dirty="0" sz="12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2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2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unidad</a:t>
            </a:r>
            <a:r>
              <a:rPr dirty="0" sz="12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donde</a:t>
            </a:r>
            <a:r>
              <a:rPr dirty="0" sz="12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preste</a:t>
            </a:r>
            <a:r>
              <a:rPr dirty="0" sz="12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sus</a:t>
            </a:r>
            <a:r>
              <a:rPr dirty="0" sz="12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servicios</a:t>
            </a:r>
            <a:r>
              <a:rPr dirty="0" sz="12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2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2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ser</a:t>
            </a:r>
            <a:r>
              <a:rPr dirty="0" sz="12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informado</a:t>
            </a:r>
            <a:r>
              <a:rPr dirty="0" sz="12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2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 spc="-25">
                <a:solidFill>
                  <a:srgbClr val="404040"/>
                </a:solidFill>
                <a:latin typeface="Century Gothic"/>
                <a:cs typeface="Century Gothic"/>
              </a:rPr>
              <a:t>sus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superiores</a:t>
            </a:r>
            <a:r>
              <a:rPr dirty="0" sz="1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tareas</a:t>
            </a:r>
            <a:r>
              <a:rPr dirty="0" sz="12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Century Gothic"/>
                <a:cs typeface="Century Gothic"/>
              </a:rPr>
              <a:t>desarrollar.</a:t>
            </a:r>
            <a:endParaRPr sz="1200">
              <a:latin typeface="Century Gothic"/>
              <a:cs typeface="Century Gothic"/>
            </a:endParaRPr>
          </a:p>
          <a:p>
            <a:pPr marL="756285" marR="8890" indent="-287020">
              <a:lnSpc>
                <a:spcPct val="80000"/>
              </a:lnSpc>
              <a:spcBef>
                <a:spcPts val="994"/>
              </a:spcBef>
              <a:tabLst>
                <a:tab pos="756285" algn="l"/>
              </a:tabLst>
            </a:pPr>
            <a:r>
              <a:rPr dirty="0" sz="12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2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2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2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defensa</a:t>
            </a:r>
            <a:r>
              <a:rPr dirty="0" sz="12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jurídica</a:t>
            </a:r>
            <a:r>
              <a:rPr dirty="0" sz="12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2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2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2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2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Administración</a:t>
            </a:r>
            <a:r>
              <a:rPr dirty="0" sz="12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Pública</a:t>
            </a:r>
            <a:r>
              <a:rPr dirty="0" sz="12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2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2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procedimientos</a:t>
            </a:r>
            <a:r>
              <a:rPr dirty="0" sz="12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2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2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sigan</a:t>
            </a:r>
            <a:r>
              <a:rPr dirty="0" sz="12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ante</a:t>
            </a:r>
            <a:r>
              <a:rPr dirty="0" sz="12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cualquier</a:t>
            </a:r>
            <a:r>
              <a:rPr dirty="0" sz="12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Century Gothic"/>
                <a:cs typeface="Century Gothic"/>
              </a:rPr>
              <a:t>orden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jurisdiccional</a:t>
            </a:r>
            <a:r>
              <a:rPr dirty="0" sz="1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1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consecuencia</a:t>
            </a:r>
            <a:r>
              <a:rPr dirty="0" sz="1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ejercicio</a:t>
            </a:r>
            <a:r>
              <a:rPr dirty="0" sz="1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legítimo</a:t>
            </a:r>
            <a:r>
              <a:rPr dirty="0" sz="1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sus</a:t>
            </a:r>
            <a:r>
              <a:rPr dirty="0" sz="1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funciones</a:t>
            </a:r>
            <a:r>
              <a:rPr dirty="0" sz="1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cargos</a:t>
            </a:r>
            <a:r>
              <a:rPr dirty="0" sz="1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Century Gothic"/>
                <a:cs typeface="Century Gothic"/>
              </a:rPr>
              <a:t>públicos.</a:t>
            </a:r>
            <a:endParaRPr sz="1200">
              <a:latin typeface="Century Gothic"/>
              <a:cs typeface="Century Gothic"/>
            </a:endParaRPr>
          </a:p>
          <a:p>
            <a:pPr algn="just" marL="756285" marR="8890" indent="-287020">
              <a:lnSpc>
                <a:spcPts val="1150"/>
              </a:lnSpc>
              <a:spcBef>
                <a:spcPts val="1000"/>
              </a:spcBef>
            </a:pPr>
            <a:r>
              <a:rPr dirty="0" sz="1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200" spc="26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2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2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formación</a:t>
            </a:r>
            <a:r>
              <a:rPr dirty="0" sz="12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continua</a:t>
            </a:r>
            <a:r>
              <a:rPr dirty="0" sz="12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2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2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2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actualización</a:t>
            </a:r>
            <a:r>
              <a:rPr dirty="0" sz="12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permanente</a:t>
            </a:r>
            <a:r>
              <a:rPr dirty="0" sz="12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2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sus</a:t>
            </a:r>
            <a:r>
              <a:rPr dirty="0" sz="12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conocimientos</a:t>
            </a:r>
            <a:r>
              <a:rPr dirty="0" sz="12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2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capacidades</a:t>
            </a:r>
            <a:r>
              <a:rPr dirty="0" sz="12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profesionales,</a:t>
            </a:r>
            <a:r>
              <a:rPr dirty="0" sz="12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Century Gothic"/>
                <a:cs typeface="Century Gothic"/>
              </a:rPr>
              <a:t>preferentemente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horario</a:t>
            </a:r>
            <a:r>
              <a:rPr dirty="0" sz="1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Century Gothic"/>
                <a:cs typeface="Century Gothic"/>
              </a:rPr>
              <a:t>laboral.</a:t>
            </a:r>
            <a:endParaRPr sz="1200">
              <a:latin typeface="Century Gothic"/>
              <a:cs typeface="Century Gothic"/>
            </a:endParaRPr>
          </a:p>
          <a:p>
            <a:pPr algn="just" marL="756285" marR="6350" indent="-287020">
              <a:lnSpc>
                <a:spcPts val="1150"/>
              </a:lnSpc>
              <a:spcBef>
                <a:spcPts val="1000"/>
              </a:spcBef>
            </a:pPr>
            <a:r>
              <a:rPr dirty="0" sz="1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200" spc="254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2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respeto</a:t>
            </a:r>
            <a:r>
              <a:rPr dirty="0" sz="12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2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2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intimidad,</a:t>
            </a:r>
            <a:r>
              <a:rPr dirty="0" sz="12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orientación</a:t>
            </a:r>
            <a:r>
              <a:rPr dirty="0" sz="12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sexual,</a:t>
            </a:r>
            <a:r>
              <a:rPr dirty="0" sz="12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propia</a:t>
            </a:r>
            <a:r>
              <a:rPr dirty="0" sz="12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imagen</a:t>
            </a:r>
            <a:r>
              <a:rPr dirty="0" sz="12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2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dignidad</a:t>
            </a:r>
            <a:r>
              <a:rPr dirty="0" sz="12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2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2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trabajo,</a:t>
            </a:r>
            <a:r>
              <a:rPr dirty="0" sz="12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especialmente</a:t>
            </a:r>
            <a:r>
              <a:rPr dirty="0" sz="12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frente</a:t>
            </a:r>
            <a:r>
              <a:rPr dirty="0" sz="12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2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acoso</a:t>
            </a:r>
            <a:r>
              <a:rPr dirty="0" sz="12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sexual</a:t>
            </a:r>
            <a:r>
              <a:rPr dirty="0" sz="12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razón</a:t>
            </a:r>
            <a:r>
              <a:rPr dirty="0" sz="12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sexo,</a:t>
            </a:r>
            <a:r>
              <a:rPr dirty="0" sz="1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moral</a:t>
            </a:r>
            <a:r>
              <a:rPr dirty="0" sz="1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Century Gothic"/>
                <a:cs typeface="Century Gothic"/>
              </a:rPr>
              <a:t>laboral.</a:t>
            </a:r>
            <a:endParaRPr sz="1200">
              <a:latin typeface="Century Gothic"/>
              <a:cs typeface="Century Gothic"/>
            </a:endParaRPr>
          </a:p>
          <a:p>
            <a:pPr marL="756285" marR="5080" indent="-287020">
              <a:lnSpc>
                <a:spcPct val="80000"/>
              </a:lnSpc>
              <a:spcBef>
                <a:spcPts val="1010"/>
              </a:spcBef>
              <a:tabLst>
                <a:tab pos="756285" algn="l"/>
              </a:tabLst>
            </a:pPr>
            <a:r>
              <a:rPr dirty="0" sz="12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2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no discriminación por razón de nacimiento,</a:t>
            </a:r>
            <a:r>
              <a:rPr dirty="0" sz="1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origen racial</a:t>
            </a:r>
            <a:r>
              <a:rPr dirty="0" sz="12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o étnico,</a:t>
            </a:r>
            <a:r>
              <a:rPr dirty="0" sz="1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género,</a:t>
            </a:r>
            <a:r>
              <a:rPr dirty="0" sz="1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sexo u</a:t>
            </a:r>
            <a:r>
              <a:rPr dirty="0" sz="1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orientación sexual,</a:t>
            </a:r>
            <a:r>
              <a:rPr dirty="0" sz="1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religión</a:t>
            </a:r>
            <a:r>
              <a:rPr dirty="0" sz="1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Century Gothic"/>
                <a:cs typeface="Century Gothic"/>
              </a:rPr>
              <a:t>convicciones,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opinión,</a:t>
            </a:r>
            <a:r>
              <a:rPr dirty="0" sz="1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discapacidad,</a:t>
            </a:r>
            <a:r>
              <a:rPr dirty="0" sz="1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edad</a:t>
            </a:r>
            <a:r>
              <a:rPr dirty="0" sz="1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cualquier</a:t>
            </a:r>
            <a:r>
              <a:rPr dirty="0" sz="12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otra</a:t>
            </a:r>
            <a:r>
              <a:rPr dirty="0" sz="1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condición</a:t>
            </a:r>
            <a:r>
              <a:rPr dirty="0" sz="1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circunstancia</a:t>
            </a:r>
            <a:r>
              <a:rPr dirty="0" sz="1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personal</a:t>
            </a:r>
            <a:r>
              <a:rPr dirty="0" sz="1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Century Gothic"/>
                <a:cs typeface="Century Gothic"/>
              </a:rPr>
              <a:t>social.</a:t>
            </a:r>
            <a:endParaRPr sz="1200">
              <a:latin typeface="Century Gothic"/>
              <a:cs typeface="Century Gothic"/>
            </a:endParaRPr>
          </a:p>
          <a:p>
            <a:pPr marL="469265">
              <a:lnSpc>
                <a:spcPct val="100000"/>
              </a:lnSpc>
              <a:spcBef>
                <a:spcPts val="720"/>
              </a:spcBef>
              <a:tabLst>
                <a:tab pos="756285" algn="l"/>
              </a:tabLst>
            </a:pPr>
            <a:r>
              <a:rPr dirty="0" sz="12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2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adopción</a:t>
            </a:r>
            <a:r>
              <a:rPr dirty="0" sz="1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medidas</a:t>
            </a:r>
            <a:r>
              <a:rPr dirty="0" sz="1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favorezcan</a:t>
            </a:r>
            <a:r>
              <a:rPr dirty="0" sz="12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conciliación</a:t>
            </a:r>
            <a:r>
              <a:rPr dirty="0" sz="1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vida</a:t>
            </a:r>
            <a:r>
              <a:rPr dirty="0" sz="1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personal,</a:t>
            </a:r>
            <a:r>
              <a:rPr dirty="0" sz="1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familiar</a:t>
            </a:r>
            <a:r>
              <a:rPr dirty="0" sz="1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200" spc="-10">
                <a:solidFill>
                  <a:srgbClr val="404040"/>
                </a:solidFill>
                <a:latin typeface="Century Gothic"/>
                <a:cs typeface="Century Gothic"/>
              </a:rPr>
              <a:t> laboral.</a:t>
            </a:r>
            <a:endParaRPr sz="1200">
              <a:latin typeface="Century Gothic"/>
              <a:cs typeface="Century Gothic"/>
            </a:endParaRPr>
          </a:p>
          <a:p>
            <a:pPr algn="just" marL="756285" marR="5080" indent="-287020">
              <a:lnSpc>
                <a:spcPts val="1150"/>
              </a:lnSpc>
              <a:spcBef>
                <a:spcPts val="985"/>
              </a:spcBef>
            </a:pPr>
            <a:r>
              <a:rPr dirty="0" sz="1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200" spc="265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2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2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intimidad</a:t>
            </a:r>
            <a:r>
              <a:rPr dirty="0" sz="12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2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2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uso</a:t>
            </a:r>
            <a:r>
              <a:rPr dirty="0" sz="12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2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dispositivos</a:t>
            </a:r>
            <a:r>
              <a:rPr dirty="0" sz="12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digitales</a:t>
            </a:r>
            <a:r>
              <a:rPr dirty="0" sz="12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puestos</a:t>
            </a:r>
            <a:r>
              <a:rPr dirty="0" sz="12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2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2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disposición</a:t>
            </a:r>
            <a:r>
              <a:rPr dirty="0" sz="12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2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frente</a:t>
            </a:r>
            <a:r>
              <a:rPr dirty="0" sz="12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2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uso</a:t>
            </a:r>
            <a:r>
              <a:rPr dirty="0" sz="12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2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dispositivos</a:t>
            </a:r>
            <a:r>
              <a:rPr dirty="0" sz="12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2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videovigilancia</a:t>
            </a:r>
            <a:r>
              <a:rPr dirty="0" sz="12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geolocalización,</a:t>
            </a:r>
            <a:r>
              <a:rPr dirty="0" sz="12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así</a:t>
            </a:r>
            <a:r>
              <a:rPr dirty="0" sz="1200" spc="3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1200" spc="3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200" spc="3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200" spc="3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desconexión</a:t>
            </a:r>
            <a:r>
              <a:rPr dirty="0" sz="1200" spc="3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digital</a:t>
            </a:r>
            <a:r>
              <a:rPr dirty="0" sz="1200" spc="3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200" spc="3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200" spc="3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términos</a:t>
            </a:r>
            <a:r>
              <a:rPr dirty="0" sz="1200" spc="3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establecidos</a:t>
            </a:r>
            <a:r>
              <a:rPr dirty="0" sz="12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200" spc="3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200" spc="3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legislación</a:t>
            </a:r>
            <a:r>
              <a:rPr dirty="0" sz="1200" spc="3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vigente</a:t>
            </a:r>
            <a:r>
              <a:rPr dirty="0" sz="1200" spc="3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2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materia</a:t>
            </a:r>
            <a:r>
              <a:rPr dirty="0" sz="1200" spc="3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12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personales</a:t>
            </a:r>
            <a:r>
              <a:rPr dirty="0" sz="1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garantía</a:t>
            </a:r>
            <a:r>
              <a:rPr dirty="0" sz="1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1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Century Gothic"/>
                <a:cs typeface="Century Gothic"/>
              </a:rPr>
              <a:t>digitales.</a:t>
            </a:r>
            <a:endParaRPr sz="1200">
              <a:latin typeface="Century Gothic"/>
              <a:cs typeface="Century Gothic"/>
            </a:endParaRPr>
          </a:p>
          <a:p>
            <a:pPr marL="469265">
              <a:lnSpc>
                <a:spcPct val="100000"/>
              </a:lnSpc>
              <a:spcBef>
                <a:spcPts val="725"/>
              </a:spcBef>
              <a:tabLst>
                <a:tab pos="756285" algn="l"/>
              </a:tabLst>
            </a:pPr>
            <a:r>
              <a:rPr dirty="0" sz="12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2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libertad</a:t>
            </a:r>
            <a:r>
              <a:rPr dirty="0" sz="1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expresión</a:t>
            </a:r>
            <a:r>
              <a:rPr dirty="0" sz="1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dentro</a:t>
            </a:r>
            <a:r>
              <a:rPr dirty="0" sz="1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límites</a:t>
            </a:r>
            <a:r>
              <a:rPr dirty="0" sz="1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ordenamiento</a:t>
            </a:r>
            <a:r>
              <a:rPr dirty="0" sz="1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Century Gothic"/>
                <a:cs typeface="Century Gothic"/>
              </a:rPr>
              <a:t>jurídico.</a:t>
            </a:r>
            <a:endParaRPr sz="1200">
              <a:latin typeface="Century Gothic"/>
              <a:cs typeface="Century Gothic"/>
            </a:endParaRPr>
          </a:p>
          <a:p>
            <a:pPr marL="469265">
              <a:lnSpc>
                <a:spcPct val="100000"/>
              </a:lnSpc>
              <a:spcBef>
                <a:spcPts val="720"/>
              </a:spcBef>
              <a:tabLst>
                <a:tab pos="756285" algn="l"/>
              </a:tabLst>
            </a:pPr>
            <a:r>
              <a:rPr dirty="0" sz="12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2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recibir</a:t>
            </a:r>
            <a:r>
              <a:rPr dirty="0" sz="1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2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eficaz</a:t>
            </a:r>
            <a:r>
              <a:rPr dirty="0" sz="1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materia</a:t>
            </a:r>
            <a:r>
              <a:rPr dirty="0" sz="1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seguridad</a:t>
            </a:r>
            <a:r>
              <a:rPr dirty="0" sz="1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salud</a:t>
            </a:r>
            <a:r>
              <a:rPr dirty="0" sz="1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Century Gothic"/>
                <a:cs typeface="Century Gothic"/>
              </a:rPr>
              <a:t>trabajo.</a:t>
            </a:r>
            <a:endParaRPr sz="1200">
              <a:latin typeface="Century Gothic"/>
              <a:cs typeface="Century Gothic"/>
            </a:endParaRPr>
          </a:p>
          <a:p>
            <a:pPr algn="just" marL="756285" marR="8890" indent="-287020">
              <a:lnSpc>
                <a:spcPts val="1150"/>
              </a:lnSpc>
              <a:spcBef>
                <a:spcPts val="985"/>
              </a:spcBef>
            </a:pPr>
            <a:r>
              <a:rPr dirty="0" sz="1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200" spc="26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2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2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vacaciones,</a:t>
            </a:r>
            <a:r>
              <a:rPr dirty="0" sz="12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descansos,</a:t>
            </a:r>
            <a:r>
              <a:rPr dirty="0" sz="12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permisos</a:t>
            </a:r>
            <a:r>
              <a:rPr dirty="0" sz="12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2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licencias,</a:t>
            </a:r>
            <a:r>
              <a:rPr dirty="0" sz="12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2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2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2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jubilación</a:t>
            </a:r>
            <a:r>
              <a:rPr dirty="0" sz="12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según</a:t>
            </a:r>
            <a:r>
              <a:rPr dirty="0" sz="12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2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términos</a:t>
            </a:r>
            <a:r>
              <a:rPr dirty="0" sz="12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2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condiciones</a:t>
            </a:r>
            <a:r>
              <a:rPr dirty="0" sz="12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establecidas</a:t>
            </a:r>
            <a:r>
              <a:rPr dirty="0" sz="12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2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2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Century Gothic"/>
                <a:cs typeface="Century Gothic"/>
              </a:rPr>
              <a:t>normas aplicables.</a:t>
            </a:r>
            <a:endParaRPr sz="1200">
              <a:latin typeface="Century Gothic"/>
              <a:cs typeface="Century Gothic"/>
            </a:endParaRPr>
          </a:p>
          <a:p>
            <a:pPr marL="469265">
              <a:lnSpc>
                <a:spcPct val="100000"/>
              </a:lnSpc>
              <a:spcBef>
                <a:spcPts val="720"/>
              </a:spcBef>
              <a:tabLst>
                <a:tab pos="756285" algn="l"/>
              </a:tabLst>
            </a:pPr>
            <a:r>
              <a:rPr dirty="0" sz="12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2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prestaciones</a:t>
            </a:r>
            <a:r>
              <a:rPr dirty="0" sz="12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Seguridad</a:t>
            </a:r>
            <a:r>
              <a:rPr dirty="0" sz="1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Social </a:t>
            </a:r>
            <a:r>
              <a:rPr dirty="0" sz="1200" spc="-10">
                <a:solidFill>
                  <a:srgbClr val="404040"/>
                </a:solidFill>
                <a:latin typeface="Century Gothic"/>
                <a:cs typeface="Century Gothic"/>
              </a:rPr>
              <a:t>correspondientes</a:t>
            </a:r>
            <a:r>
              <a:rPr dirty="0" sz="12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régimen</a:t>
            </a:r>
            <a:r>
              <a:rPr dirty="0" sz="1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les</a:t>
            </a:r>
            <a:r>
              <a:rPr dirty="0" sz="1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sea</a:t>
            </a:r>
            <a:r>
              <a:rPr dirty="0" sz="1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Century Gothic"/>
                <a:cs typeface="Century Gothic"/>
              </a:rPr>
              <a:t>aplicación.</a:t>
            </a:r>
            <a:endParaRPr sz="1200">
              <a:latin typeface="Century Gothic"/>
              <a:cs typeface="Century Gothic"/>
            </a:endParaRPr>
          </a:p>
          <a:p>
            <a:pPr marL="469265">
              <a:lnSpc>
                <a:spcPct val="100000"/>
              </a:lnSpc>
              <a:spcBef>
                <a:spcPts val="720"/>
              </a:spcBef>
              <a:tabLst>
                <a:tab pos="756285" algn="l"/>
              </a:tabLst>
            </a:pPr>
            <a:r>
              <a:rPr dirty="0" sz="12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2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libre</a:t>
            </a:r>
            <a:r>
              <a:rPr dirty="0" sz="1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asociación</a:t>
            </a:r>
            <a:r>
              <a:rPr dirty="0" sz="1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profesional.</a:t>
            </a:r>
            <a:r>
              <a:rPr dirty="0" sz="1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libertad</a:t>
            </a:r>
            <a:r>
              <a:rPr dirty="0" sz="1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sindical</a:t>
            </a:r>
            <a:r>
              <a:rPr dirty="0" sz="1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ejercicio</a:t>
            </a:r>
            <a:r>
              <a:rPr dirty="0" sz="1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Century Gothic"/>
                <a:cs typeface="Century Gothic"/>
              </a:rPr>
              <a:t>huelga.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7351" rIns="0" bIns="0" rtlCol="0" vert="horz">
            <a:spAutoFit/>
          </a:bodyPr>
          <a:lstStyle/>
          <a:p>
            <a:pPr marL="57658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ELEMENTOS</a:t>
            </a:r>
            <a:r>
              <a:rPr dirty="0" sz="3200" spc="-40"/>
              <a:t> </a:t>
            </a:r>
            <a:r>
              <a:rPr dirty="0" sz="3200"/>
              <a:t>ESENCIALES</a:t>
            </a:r>
            <a:r>
              <a:rPr dirty="0" sz="3200" spc="-60"/>
              <a:t> </a:t>
            </a:r>
            <a:r>
              <a:rPr dirty="0" sz="3200"/>
              <a:t>DEL</a:t>
            </a:r>
            <a:r>
              <a:rPr dirty="0" sz="3200" spc="-20"/>
              <a:t> </a:t>
            </a:r>
            <a:r>
              <a:rPr dirty="0" sz="3200" spc="-10"/>
              <a:t>CONTRATO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998276" y="1743123"/>
            <a:ext cx="8395970" cy="4615815"/>
          </a:xfrm>
          <a:prstGeom prst="rect">
            <a:avLst/>
          </a:prstGeom>
        </p:spPr>
        <p:txBody>
          <a:bodyPr wrap="square" lIns="0" tIns="1073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5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consentimiento.</a:t>
            </a:r>
            <a:endParaRPr sz="2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40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Concepto:</a:t>
            </a:r>
            <a:r>
              <a:rPr dirty="0" sz="2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voluntad.</a:t>
            </a:r>
            <a:endParaRPr sz="2200">
              <a:latin typeface="Century Gothic"/>
              <a:cs typeface="Century Gothic"/>
            </a:endParaRPr>
          </a:p>
          <a:p>
            <a:pPr marL="756285" marR="436880" indent="-287020">
              <a:lnSpc>
                <a:spcPts val="2380"/>
              </a:lnSpc>
              <a:spcBef>
                <a:spcPts val="1030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Vicios: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error,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intimidación,</a:t>
            </a:r>
            <a:r>
              <a:rPr dirty="0" sz="2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violencia</a:t>
            </a:r>
            <a:r>
              <a:rPr dirty="0" sz="22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dolo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(arts.</a:t>
            </a:r>
            <a:r>
              <a:rPr dirty="0" sz="2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1266-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1270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c.).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objeto.</a:t>
            </a:r>
            <a:endParaRPr sz="2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45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Concepto</a:t>
            </a:r>
            <a:endParaRPr sz="2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35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Requisitos:</a:t>
            </a:r>
            <a:r>
              <a:rPr dirty="0" sz="22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posible,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lícito</a:t>
            </a:r>
            <a:r>
              <a:rPr dirty="0" sz="2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determinado.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causa.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Concepto.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forma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solemne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ad </a:t>
            </a:r>
            <a:r>
              <a:rPr dirty="0" sz="2200" spc="-10" i="1">
                <a:solidFill>
                  <a:srgbClr val="404040"/>
                </a:solidFill>
                <a:latin typeface="Century Gothic"/>
                <a:cs typeface="Century Gothic"/>
              </a:rPr>
              <a:t>solemnitatem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.</a:t>
            </a:r>
            <a:endParaRPr sz="2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30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Concepto.</a:t>
            </a:r>
            <a:endParaRPr sz="2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35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22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libertad</a:t>
            </a:r>
            <a:r>
              <a:rPr dirty="0" sz="2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forma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nuestro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Código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civil.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17391" rIns="0" bIns="0" rtlCol="0" vert="horz">
            <a:spAutoFit/>
          </a:bodyPr>
          <a:lstStyle/>
          <a:p>
            <a:pPr marL="360680">
              <a:lnSpc>
                <a:spcPct val="100000"/>
              </a:lnSpc>
              <a:spcBef>
                <a:spcPts val="105"/>
              </a:spcBef>
            </a:pPr>
            <a:r>
              <a:rPr dirty="0" sz="2900"/>
              <a:t>ELEMENTOS</a:t>
            </a:r>
            <a:r>
              <a:rPr dirty="0" sz="2900" spc="-90"/>
              <a:t> </a:t>
            </a:r>
            <a:r>
              <a:rPr dirty="0" sz="2900"/>
              <a:t>ACCIDENTALES</a:t>
            </a:r>
            <a:r>
              <a:rPr dirty="0" sz="2900" spc="-100"/>
              <a:t> </a:t>
            </a:r>
            <a:r>
              <a:rPr dirty="0" sz="2900"/>
              <a:t>DEL</a:t>
            </a:r>
            <a:r>
              <a:rPr dirty="0" sz="2900" spc="-90"/>
              <a:t> </a:t>
            </a:r>
            <a:r>
              <a:rPr dirty="0" sz="2900" spc="-10"/>
              <a:t>CONTRATO</a:t>
            </a:r>
            <a:endParaRPr sz="2900"/>
          </a:p>
        </p:txBody>
      </p:sp>
      <p:sp>
        <p:nvSpPr>
          <p:cNvPr id="3" name="object 3" descr=""/>
          <p:cNvSpPr txBox="1"/>
          <p:nvPr/>
        </p:nvSpPr>
        <p:spPr>
          <a:xfrm>
            <a:off x="1998276" y="1814826"/>
            <a:ext cx="6698615" cy="3713479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algn="r" marR="3626485">
              <a:lnSpc>
                <a:spcPct val="100000"/>
              </a:lnSpc>
              <a:spcBef>
                <a:spcPts val="1095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 condición.</a:t>
            </a:r>
            <a:endParaRPr sz="3200">
              <a:latin typeface="Century Gothic"/>
              <a:cs typeface="Century Gothic"/>
            </a:endParaRPr>
          </a:p>
          <a:p>
            <a:pPr algn="r" marR="3688715">
              <a:lnSpc>
                <a:spcPct val="100000"/>
              </a:lnSpc>
              <a:spcBef>
                <a:spcPts val="994"/>
              </a:spcBef>
            </a:pPr>
            <a:r>
              <a:rPr dirty="0" sz="32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Concepto.</a:t>
            </a:r>
            <a:endParaRPr sz="3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1010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Tipos:</a:t>
            </a:r>
            <a:r>
              <a:rPr dirty="0" sz="3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suspensiva</a:t>
            </a:r>
            <a:r>
              <a:rPr dirty="0" sz="32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3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resolutoria.</a:t>
            </a:r>
            <a:endParaRPr sz="3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3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término.</a:t>
            </a:r>
            <a:endParaRPr sz="3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32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Concepto.</a:t>
            </a:r>
            <a:endParaRPr sz="3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1010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Tipos:</a:t>
            </a:r>
            <a:r>
              <a:rPr dirty="0" sz="3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inicial</a:t>
            </a:r>
            <a:r>
              <a:rPr dirty="0" sz="3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3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final.</a:t>
            </a:r>
            <a:endParaRPr sz="3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4340" y="991616"/>
            <a:ext cx="416941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EFECTOS</a:t>
            </a:r>
            <a:r>
              <a:rPr dirty="0" spc="-75"/>
              <a:t> </a:t>
            </a:r>
            <a:r>
              <a:rPr dirty="0"/>
              <a:t>DEL</a:t>
            </a:r>
            <a:r>
              <a:rPr dirty="0" spc="-65"/>
              <a:t> </a:t>
            </a:r>
            <a:r>
              <a:rPr dirty="0" spc="-10"/>
              <a:t>CONTRATO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998276" y="2105297"/>
            <a:ext cx="7927340" cy="23622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Eficacia</a:t>
            </a:r>
            <a:r>
              <a:rPr dirty="0" sz="24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inter</a:t>
            </a:r>
            <a:r>
              <a:rPr dirty="0" sz="2400" spc="-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partes</a:t>
            </a:r>
            <a:r>
              <a:rPr dirty="0" sz="2400" spc="-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(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art.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1257,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párrafo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1º,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c.)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4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partes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4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herederos</a:t>
            </a:r>
            <a:endParaRPr sz="240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100000"/>
              </a:lnSpc>
              <a:spcBef>
                <a:spcPts val="101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contrato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favor</a:t>
            </a:r>
            <a:r>
              <a:rPr dirty="0" sz="24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tercero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1257,</a:t>
            </a:r>
            <a:r>
              <a:rPr dirty="0" sz="2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párrafo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2º,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17391" rIns="0" bIns="0" rtlCol="0" vert="horz">
            <a:spAutoFit/>
          </a:bodyPr>
          <a:lstStyle/>
          <a:p>
            <a:pPr marL="720725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LA</a:t>
            </a:r>
            <a:r>
              <a:rPr dirty="0" sz="3200" spc="-5"/>
              <a:t> </a:t>
            </a:r>
            <a:r>
              <a:rPr dirty="0" sz="3200"/>
              <a:t>NULIDAD</a:t>
            </a:r>
            <a:r>
              <a:rPr dirty="0" sz="3200" spc="-45"/>
              <a:t> </a:t>
            </a:r>
            <a:r>
              <a:rPr dirty="0" sz="3200"/>
              <a:t>DE</a:t>
            </a:r>
            <a:r>
              <a:rPr dirty="0" sz="3200" spc="-15"/>
              <a:t> </a:t>
            </a:r>
            <a:r>
              <a:rPr dirty="0" sz="3200"/>
              <a:t>PLENO</a:t>
            </a:r>
            <a:r>
              <a:rPr dirty="0" sz="3200" spc="-40"/>
              <a:t> </a:t>
            </a:r>
            <a:r>
              <a:rPr dirty="0" sz="3200" spc="-10"/>
              <a:t>DERECHO</a:t>
            </a:r>
            <a:endParaRPr sz="3200"/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871146" rIns="0" bIns="0" rtlCol="0" vert="horz">
            <a:spAutoFit/>
          </a:bodyPr>
          <a:lstStyle/>
          <a:p>
            <a:pPr marL="1517015">
              <a:lnSpc>
                <a:spcPct val="100000"/>
              </a:lnSpc>
              <a:spcBef>
                <a:spcPts val="1095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latin typeface="Arial"/>
                <a:cs typeface="Arial"/>
              </a:rPr>
              <a:t>Concepto</a:t>
            </a:r>
            <a:r>
              <a:rPr dirty="0" sz="2200" spc="-6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de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nulidad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de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pleno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derecho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o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absoluta.</a:t>
            </a:r>
            <a:endParaRPr sz="2200">
              <a:latin typeface="Arial"/>
              <a:cs typeface="Arial"/>
            </a:endParaRPr>
          </a:p>
          <a:p>
            <a:pPr marL="1517015">
              <a:lnSpc>
                <a:spcPct val="100000"/>
              </a:lnSpc>
              <a:spcBef>
                <a:spcPts val="994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Arial"/>
                <a:cs typeface="Arial"/>
              </a:rPr>
              <a:t>Causas:</a:t>
            </a:r>
            <a:endParaRPr sz="2200">
              <a:latin typeface="Arial"/>
              <a:cs typeface="Arial"/>
            </a:endParaRPr>
          </a:p>
          <a:p>
            <a:pPr marL="1974214">
              <a:lnSpc>
                <a:spcPct val="100000"/>
              </a:lnSpc>
              <a:spcBef>
                <a:spcPts val="994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>
                <a:latin typeface="Arial"/>
                <a:cs typeface="Arial"/>
              </a:rPr>
              <a:t>Falta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de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un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elemento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esencial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(art.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1261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C.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-20">
                <a:latin typeface="Arial"/>
                <a:cs typeface="Arial"/>
              </a:rPr>
              <a:t>c.).</a:t>
            </a:r>
            <a:endParaRPr sz="2200">
              <a:latin typeface="Arial"/>
              <a:cs typeface="Arial"/>
            </a:endParaRPr>
          </a:p>
          <a:p>
            <a:pPr marL="1974214">
              <a:lnSpc>
                <a:spcPct val="100000"/>
              </a:lnSpc>
              <a:spcBef>
                <a:spcPts val="1010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>
                <a:latin typeface="Arial"/>
                <a:cs typeface="Arial"/>
              </a:rPr>
              <a:t>Infracción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de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los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límites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de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la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autonomía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privada</a:t>
            </a:r>
            <a:r>
              <a:rPr dirty="0" sz="2200" spc="-2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(art.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1255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C.c.).</a:t>
            </a:r>
            <a:endParaRPr sz="2200">
              <a:latin typeface="Arial"/>
              <a:cs typeface="Arial"/>
            </a:endParaRPr>
          </a:p>
          <a:p>
            <a:pPr marL="1517015">
              <a:lnSpc>
                <a:spcPct val="100000"/>
              </a:lnSpc>
              <a:spcBef>
                <a:spcPts val="994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latin typeface="Arial"/>
                <a:cs typeface="Arial"/>
              </a:rPr>
              <a:t>Imprescriptible</a:t>
            </a:r>
            <a:r>
              <a:rPr dirty="0" sz="2200" spc="-7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(art.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1964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C.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 spc="-20">
                <a:latin typeface="Arial"/>
                <a:cs typeface="Arial"/>
              </a:rPr>
              <a:t>c.).</a:t>
            </a:r>
            <a:endParaRPr sz="2200">
              <a:latin typeface="Arial"/>
              <a:cs typeface="Arial"/>
            </a:endParaRPr>
          </a:p>
          <a:p>
            <a:pPr marL="1517015">
              <a:lnSpc>
                <a:spcPct val="100000"/>
              </a:lnSpc>
              <a:spcBef>
                <a:spcPts val="994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latin typeface="Arial"/>
                <a:cs typeface="Arial"/>
              </a:rPr>
              <a:t>Declaración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de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oficio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de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la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nulidad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de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un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contrato.</a:t>
            </a:r>
            <a:endParaRPr sz="2200">
              <a:latin typeface="Arial"/>
              <a:cs typeface="Arial"/>
            </a:endParaRPr>
          </a:p>
          <a:p>
            <a:pPr marL="1517015">
              <a:lnSpc>
                <a:spcPct val="100000"/>
              </a:lnSpc>
              <a:spcBef>
                <a:spcPts val="1010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latin typeface="Arial"/>
                <a:cs typeface="Arial"/>
              </a:rPr>
              <a:t>Efectos</a:t>
            </a:r>
            <a:r>
              <a:rPr dirty="0" sz="2200" spc="-6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de</a:t>
            </a:r>
            <a:r>
              <a:rPr dirty="0" sz="2200" spc="-2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la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nulidad: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la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restitución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de</a:t>
            </a:r>
            <a:r>
              <a:rPr dirty="0" sz="2200" spc="-2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las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prestaciones.</a:t>
            </a:r>
            <a:endParaRPr sz="2200">
              <a:latin typeface="Arial"/>
              <a:cs typeface="Arial"/>
            </a:endParaRPr>
          </a:p>
          <a:p>
            <a:pPr marL="1517015">
              <a:lnSpc>
                <a:spcPct val="100000"/>
              </a:lnSpc>
              <a:spcBef>
                <a:spcPts val="994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latin typeface="Arial"/>
                <a:cs typeface="Arial"/>
              </a:rPr>
              <a:t>La</a:t>
            </a:r>
            <a:r>
              <a:rPr dirty="0" sz="2200" spc="-6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nulidad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parcial: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efectos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sobre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el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contrato.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8785" y="790103"/>
            <a:ext cx="390271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LA</a:t>
            </a:r>
            <a:r>
              <a:rPr dirty="0" sz="3600" spc="-35"/>
              <a:t> </a:t>
            </a:r>
            <a:r>
              <a:rPr dirty="0" sz="3600" spc="-10"/>
              <a:t>ANULABILIDAD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2383467" y="2173501"/>
            <a:ext cx="9170670" cy="3951604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299085" marR="5080" indent="-287020">
              <a:lnSpc>
                <a:spcPts val="2590"/>
              </a:lnSpc>
              <a:spcBef>
                <a:spcPts val="425"/>
              </a:spcBef>
              <a:tabLst>
                <a:tab pos="1771014" algn="l"/>
                <a:tab pos="2277110" algn="l"/>
                <a:tab pos="4073525" algn="l"/>
                <a:tab pos="4410710" algn="l"/>
                <a:tab pos="5561330" algn="l"/>
                <a:tab pos="6713220" algn="l"/>
                <a:tab pos="7420609" algn="l"/>
                <a:tab pos="8266430" algn="l"/>
                <a:tab pos="8736965" algn="l"/>
              </a:tabLst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Arial"/>
                <a:cs typeface="Arial"/>
              </a:rPr>
              <a:t>Concepto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Arial"/>
                <a:cs typeface="Arial"/>
              </a:rPr>
              <a:t>de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Arial"/>
                <a:cs typeface="Arial"/>
              </a:rPr>
              <a:t>anulabilidad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	</a:t>
            </a:r>
            <a:r>
              <a:rPr dirty="0" sz="2400" spc="-50">
                <a:solidFill>
                  <a:srgbClr val="404040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Arial"/>
                <a:cs typeface="Arial"/>
              </a:rPr>
              <a:t>nulidad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Arial"/>
                <a:cs typeface="Arial"/>
              </a:rPr>
              <a:t>relativa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Arial"/>
                <a:cs typeface="Arial"/>
              </a:rPr>
              <a:t>(art.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	</a:t>
            </a:r>
            <a:r>
              <a:rPr dirty="0" sz="2400" spc="-20">
                <a:solidFill>
                  <a:srgbClr val="404040"/>
                </a:solidFill>
                <a:latin typeface="Arial"/>
                <a:cs typeface="Arial"/>
              </a:rPr>
              <a:t>1300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Arial"/>
                <a:cs typeface="Arial"/>
              </a:rPr>
              <a:t>C.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	</a:t>
            </a:r>
            <a:r>
              <a:rPr dirty="0" sz="2400" spc="-20">
                <a:solidFill>
                  <a:srgbClr val="404040"/>
                </a:solidFill>
                <a:latin typeface="Arial"/>
                <a:cs typeface="Arial"/>
              </a:rPr>
              <a:t>c.):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contratos</a:t>
            </a:r>
            <a:r>
              <a:rPr dirty="0" sz="2400" spc="-9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válidos</a:t>
            </a:r>
            <a:r>
              <a:rPr dirty="0" sz="2400" spc="-5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pero</a:t>
            </a:r>
            <a:r>
              <a:rPr dirty="0" sz="2400" spc="-7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Arial"/>
                <a:cs typeface="Arial"/>
              </a:rPr>
              <a:t>ineficaces.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Arial"/>
                <a:cs typeface="Arial"/>
              </a:rPr>
              <a:t>Causas: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77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>
                <a:solidFill>
                  <a:srgbClr val="404040"/>
                </a:solidFill>
                <a:latin typeface="Arial"/>
                <a:cs typeface="Arial"/>
              </a:rPr>
              <a:t>Los</a:t>
            </a:r>
            <a:r>
              <a:rPr dirty="0" sz="2000" spc="-3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404040"/>
                </a:solidFill>
                <a:latin typeface="Arial"/>
                <a:cs typeface="Arial"/>
              </a:rPr>
              <a:t>vicios</a:t>
            </a:r>
            <a:r>
              <a:rPr dirty="0" sz="2000" spc="-2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404040"/>
                </a:solidFill>
                <a:latin typeface="Arial"/>
                <a:cs typeface="Arial"/>
              </a:rPr>
              <a:t>del</a:t>
            </a:r>
            <a:r>
              <a:rPr dirty="0" sz="2000" spc="-2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404040"/>
                </a:solidFill>
                <a:latin typeface="Arial"/>
                <a:cs typeface="Arial"/>
              </a:rPr>
              <a:t>consentimiento</a:t>
            </a:r>
            <a:r>
              <a:rPr dirty="0" sz="2000" spc="-6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404040"/>
                </a:solidFill>
                <a:latin typeface="Arial"/>
                <a:cs typeface="Arial"/>
              </a:rPr>
              <a:t>(art.</a:t>
            </a:r>
            <a:r>
              <a:rPr dirty="0" sz="2000" spc="-6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404040"/>
                </a:solidFill>
                <a:latin typeface="Arial"/>
                <a:cs typeface="Arial"/>
              </a:rPr>
              <a:t>1265</a:t>
            </a:r>
            <a:r>
              <a:rPr dirty="0" sz="2000" spc="-3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404040"/>
                </a:solidFill>
                <a:latin typeface="Arial"/>
                <a:cs typeface="Arial"/>
              </a:rPr>
              <a:t>C.</a:t>
            </a:r>
            <a:r>
              <a:rPr dirty="0" sz="2000" spc="-4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404040"/>
                </a:solidFill>
                <a:latin typeface="Arial"/>
                <a:cs typeface="Arial"/>
              </a:rPr>
              <a:t>c.).</a:t>
            </a:r>
            <a:endParaRPr sz="2000">
              <a:latin typeface="Arial"/>
              <a:cs typeface="Arial"/>
            </a:endParaRPr>
          </a:p>
          <a:p>
            <a:pPr marL="697230" marR="5080" indent="-227965">
              <a:lnSpc>
                <a:spcPts val="2160"/>
              </a:lnSpc>
              <a:spcBef>
                <a:spcPts val="1030"/>
              </a:spcBef>
              <a:tabLst>
                <a:tab pos="1790700" algn="l"/>
                <a:tab pos="2287270" algn="l"/>
                <a:tab pos="3662045" algn="l"/>
                <a:tab pos="4161790" algn="l"/>
                <a:tab pos="4969510" algn="l"/>
                <a:tab pos="5852160" algn="l"/>
                <a:tab pos="6631940" algn="l"/>
                <a:tab pos="7103109" algn="l"/>
                <a:tab pos="7669530" algn="l"/>
                <a:tab pos="8873490" algn="l"/>
              </a:tabLst>
            </a:pPr>
            <a:r>
              <a:rPr dirty="0" sz="20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10">
                <a:solidFill>
                  <a:srgbClr val="404040"/>
                </a:solidFill>
                <a:latin typeface="Arial"/>
                <a:cs typeface="Arial"/>
              </a:rPr>
              <a:t>Defecto</a:t>
            </a:r>
            <a:r>
              <a:rPr dirty="0" sz="2000">
                <a:solidFill>
                  <a:srgbClr val="404040"/>
                </a:solidFill>
                <a:latin typeface="Arial"/>
                <a:cs typeface="Arial"/>
              </a:rPr>
              <a:t>	</a:t>
            </a:r>
            <a:r>
              <a:rPr dirty="0" sz="2000" spc="-25">
                <a:solidFill>
                  <a:srgbClr val="404040"/>
                </a:solidFill>
                <a:latin typeface="Arial"/>
                <a:cs typeface="Arial"/>
              </a:rPr>
              <a:t>de</a:t>
            </a:r>
            <a:r>
              <a:rPr dirty="0" sz="2000">
                <a:solidFill>
                  <a:srgbClr val="404040"/>
                </a:solidFill>
                <a:latin typeface="Arial"/>
                <a:cs typeface="Arial"/>
              </a:rPr>
              <a:t>	</a:t>
            </a:r>
            <a:r>
              <a:rPr dirty="0" sz="2000" spc="-10">
                <a:solidFill>
                  <a:srgbClr val="404040"/>
                </a:solidFill>
                <a:latin typeface="Arial"/>
                <a:cs typeface="Arial"/>
              </a:rPr>
              <a:t>capacidad</a:t>
            </a:r>
            <a:r>
              <a:rPr dirty="0" sz="2000">
                <a:solidFill>
                  <a:srgbClr val="404040"/>
                </a:solidFill>
                <a:latin typeface="Arial"/>
                <a:cs typeface="Arial"/>
              </a:rPr>
              <a:t>	</a:t>
            </a:r>
            <a:r>
              <a:rPr dirty="0" sz="2000" spc="-25">
                <a:solidFill>
                  <a:srgbClr val="404040"/>
                </a:solidFill>
                <a:latin typeface="Arial"/>
                <a:cs typeface="Arial"/>
              </a:rPr>
              <a:t>de</a:t>
            </a:r>
            <a:r>
              <a:rPr dirty="0" sz="2000">
                <a:solidFill>
                  <a:srgbClr val="404040"/>
                </a:solidFill>
                <a:latin typeface="Arial"/>
                <a:cs typeface="Arial"/>
              </a:rPr>
              <a:t>	</a:t>
            </a:r>
            <a:r>
              <a:rPr dirty="0" sz="2000" spc="-10">
                <a:solidFill>
                  <a:srgbClr val="404040"/>
                </a:solidFill>
                <a:latin typeface="Arial"/>
                <a:cs typeface="Arial"/>
              </a:rPr>
              <a:t>obrar</a:t>
            </a:r>
            <a:r>
              <a:rPr dirty="0" sz="2000">
                <a:solidFill>
                  <a:srgbClr val="404040"/>
                </a:solidFill>
                <a:latin typeface="Arial"/>
                <a:cs typeface="Arial"/>
              </a:rPr>
              <a:t>	</a:t>
            </a:r>
            <a:r>
              <a:rPr dirty="0" sz="2000" spc="-10">
                <a:solidFill>
                  <a:srgbClr val="404040"/>
                </a:solidFill>
                <a:latin typeface="Arial"/>
                <a:cs typeface="Arial"/>
              </a:rPr>
              <a:t>(art.</a:t>
            </a:r>
            <a:r>
              <a:rPr dirty="0" sz="2000">
                <a:solidFill>
                  <a:srgbClr val="404040"/>
                </a:solidFill>
                <a:latin typeface="Arial"/>
                <a:cs typeface="Arial"/>
              </a:rPr>
              <a:t>	</a:t>
            </a:r>
            <a:r>
              <a:rPr dirty="0" sz="2000" spc="-20">
                <a:solidFill>
                  <a:srgbClr val="404040"/>
                </a:solidFill>
                <a:latin typeface="Arial"/>
                <a:cs typeface="Arial"/>
              </a:rPr>
              <a:t>1263</a:t>
            </a:r>
            <a:r>
              <a:rPr dirty="0" sz="2000">
                <a:solidFill>
                  <a:srgbClr val="404040"/>
                </a:solidFill>
                <a:latin typeface="Arial"/>
                <a:cs typeface="Arial"/>
              </a:rPr>
              <a:t>	</a:t>
            </a:r>
            <a:r>
              <a:rPr dirty="0" sz="2000" spc="-25">
                <a:solidFill>
                  <a:srgbClr val="404040"/>
                </a:solidFill>
                <a:latin typeface="Arial"/>
                <a:cs typeface="Arial"/>
              </a:rPr>
              <a:t>C.</a:t>
            </a:r>
            <a:r>
              <a:rPr dirty="0" sz="2000">
                <a:solidFill>
                  <a:srgbClr val="404040"/>
                </a:solidFill>
                <a:latin typeface="Arial"/>
                <a:cs typeface="Arial"/>
              </a:rPr>
              <a:t>	</a:t>
            </a:r>
            <a:r>
              <a:rPr dirty="0" sz="2000" spc="-20">
                <a:solidFill>
                  <a:srgbClr val="404040"/>
                </a:solidFill>
                <a:latin typeface="Arial"/>
                <a:cs typeface="Arial"/>
              </a:rPr>
              <a:t>c.):</a:t>
            </a:r>
            <a:r>
              <a:rPr dirty="0" sz="2000">
                <a:solidFill>
                  <a:srgbClr val="404040"/>
                </a:solidFill>
                <a:latin typeface="Arial"/>
                <a:cs typeface="Arial"/>
              </a:rPr>
              <a:t>	</a:t>
            </a:r>
            <a:r>
              <a:rPr dirty="0" sz="2000" spc="-10">
                <a:solidFill>
                  <a:srgbClr val="404040"/>
                </a:solidFill>
                <a:latin typeface="Arial"/>
                <a:cs typeface="Arial"/>
              </a:rPr>
              <a:t>menores</a:t>
            </a:r>
            <a:r>
              <a:rPr dirty="0" sz="2000">
                <a:solidFill>
                  <a:srgbClr val="404040"/>
                </a:solidFill>
                <a:latin typeface="Arial"/>
                <a:cs typeface="Arial"/>
              </a:rPr>
              <a:t>	</a:t>
            </a:r>
            <a:r>
              <a:rPr dirty="0" sz="2000" spc="-25">
                <a:solidFill>
                  <a:srgbClr val="404040"/>
                </a:solidFill>
                <a:latin typeface="Arial"/>
                <a:cs typeface="Arial"/>
              </a:rPr>
              <a:t>no </a:t>
            </a:r>
            <a:r>
              <a:rPr dirty="0" sz="2000" spc="-10">
                <a:solidFill>
                  <a:srgbClr val="404040"/>
                </a:solidFill>
                <a:latin typeface="Arial"/>
                <a:cs typeface="Arial"/>
              </a:rPr>
              <a:t>emancipados.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735"/>
              </a:lnSpc>
              <a:spcBef>
                <a:spcPts val="670"/>
              </a:spcBef>
              <a:tabLst>
                <a:tab pos="1191895" algn="l"/>
                <a:tab pos="1661160" algn="l"/>
                <a:tab pos="2640965" algn="l"/>
                <a:tab pos="3433445" algn="l"/>
                <a:tab pos="4174490" algn="l"/>
                <a:tab pos="5341620" algn="l"/>
                <a:tab pos="6049010" algn="l"/>
                <a:tab pos="7246620" algn="l"/>
                <a:tab pos="8615045" algn="l"/>
              </a:tabLst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Arial"/>
                <a:cs typeface="Arial"/>
              </a:rPr>
              <a:t>Plazo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Arial"/>
                <a:cs typeface="Arial"/>
              </a:rPr>
              <a:t>de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Arial"/>
                <a:cs typeface="Arial"/>
              </a:rPr>
              <a:t>cuatro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	</a:t>
            </a:r>
            <a:r>
              <a:rPr dirty="0" sz="2400" spc="-20">
                <a:solidFill>
                  <a:srgbClr val="404040"/>
                </a:solidFill>
                <a:latin typeface="Arial"/>
                <a:cs typeface="Arial"/>
              </a:rPr>
              <a:t>años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	</a:t>
            </a:r>
            <a:r>
              <a:rPr dirty="0" sz="2400" spc="-20">
                <a:solidFill>
                  <a:srgbClr val="404040"/>
                </a:solidFill>
                <a:latin typeface="Arial"/>
                <a:cs typeface="Arial"/>
              </a:rPr>
              <a:t>para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Arial"/>
                <a:cs typeface="Arial"/>
              </a:rPr>
              <a:t>solicitar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	</a:t>
            </a:r>
            <a:r>
              <a:rPr dirty="0" sz="2400" spc="-20">
                <a:solidFill>
                  <a:srgbClr val="404040"/>
                </a:solidFill>
                <a:latin typeface="Arial"/>
                <a:cs typeface="Arial"/>
              </a:rPr>
              <a:t>esta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Arial"/>
                <a:cs typeface="Arial"/>
              </a:rPr>
              <a:t>nulidad.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Arial"/>
                <a:cs typeface="Arial"/>
              </a:rPr>
              <a:t>Cómputo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Arial"/>
                <a:cs typeface="Arial"/>
              </a:rPr>
              <a:t>(art.</a:t>
            </a:r>
            <a:endParaRPr sz="2400">
              <a:latin typeface="Arial"/>
              <a:cs typeface="Arial"/>
            </a:endParaRPr>
          </a:p>
          <a:p>
            <a:pPr marL="299085">
              <a:lnSpc>
                <a:spcPts val="2735"/>
              </a:lnSpc>
            </a:pP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1301</a:t>
            </a:r>
            <a:r>
              <a:rPr dirty="0" sz="2400" spc="-4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C.</a:t>
            </a:r>
            <a:r>
              <a:rPr dirty="0" sz="2400" spc="-5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Arial"/>
                <a:cs typeface="Arial"/>
              </a:rPr>
              <a:t>c.)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Confirmación</a:t>
            </a:r>
            <a:r>
              <a:rPr dirty="0" sz="2400" spc="-6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del</a:t>
            </a:r>
            <a:r>
              <a:rPr dirty="0" sz="2400" spc="-6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contrato</a:t>
            </a:r>
            <a:r>
              <a:rPr dirty="0" sz="2400" spc="-8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anulable</a:t>
            </a:r>
            <a:r>
              <a:rPr dirty="0" sz="2400" spc="-3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(art.</a:t>
            </a:r>
            <a:r>
              <a:rPr dirty="0" sz="2400" spc="-1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404040"/>
                </a:solidFill>
                <a:latin typeface="Arial"/>
                <a:cs typeface="Arial"/>
              </a:rPr>
              <a:t>1311</a:t>
            </a:r>
            <a:r>
              <a:rPr dirty="0" sz="2400" spc="-5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C.</a:t>
            </a:r>
            <a:r>
              <a:rPr dirty="0" sz="2400" spc="-8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404040"/>
                </a:solidFill>
                <a:latin typeface="Arial"/>
                <a:cs typeface="Arial"/>
              </a:rPr>
              <a:t>c.).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Efectos</a:t>
            </a:r>
            <a:r>
              <a:rPr dirty="0" sz="2400" spc="-5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de</a:t>
            </a:r>
            <a:r>
              <a:rPr dirty="0" sz="2400" spc="-4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la</a:t>
            </a:r>
            <a:r>
              <a:rPr dirty="0" sz="2400" spc="-4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anulabilidad</a:t>
            </a:r>
            <a:r>
              <a:rPr dirty="0" sz="2400" spc="1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(art.</a:t>
            </a:r>
            <a:r>
              <a:rPr dirty="0" sz="2400" spc="-7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1303</a:t>
            </a:r>
            <a:r>
              <a:rPr dirty="0" sz="2400" spc="-3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404040"/>
                </a:solidFill>
                <a:latin typeface="Arial"/>
                <a:cs typeface="Arial"/>
              </a:rPr>
              <a:t>C.</a:t>
            </a:r>
            <a:r>
              <a:rPr dirty="0" sz="2400" spc="-4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404040"/>
                </a:solidFill>
                <a:latin typeface="Arial"/>
                <a:cs typeface="Arial"/>
              </a:rPr>
              <a:t>c.).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8785" y="790103"/>
            <a:ext cx="300863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LA</a:t>
            </a:r>
            <a:r>
              <a:rPr dirty="0" sz="3600" spc="-35"/>
              <a:t> </a:t>
            </a:r>
            <a:r>
              <a:rPr dirty="0" sz="3600" spc="-10"/>
              <a:t>RESCISIÓN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2311459" y="2088768"/>
            <a:ext cx="9347200" cy="3618865"/>
          </a:xfrm>
          <a:prstGeom prst="rect">
            <a:avLst/>
          </a:prstGeom>
        </p:spPr>
        <p:txBody>
          <a:bodyPr wrap="square" lIns="0" tIns="1657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5"/>
              </a:spcBef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Concepto.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101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Perjuicio</a:t>
            </a:r>
            <a:r>
              <a:rPr dirty="0" sz="20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económico.</a:t>
            </a:r>
            <a:endParaRPr sz="20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Carácter</a:t>
            </a:r>
            <a:r>
              <a:rPr dirty="0" sz="20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subsidiario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acción.</a:t>
            </a:r>
            <a:endParaRPr sz="2000">
              <a:latin typeface="Century Gothic"/>
              <a:cs typeface="Century Gothic"/>
            </a:endParaRPr>
          </a:p>
          <a:p>
            <a:pPr marL="299085" marR="6350" indent="-287020">
              <a:lnSpc>
                <a:spcPct val="100000"/>
              </a:lnSpc>
              <a:spcBef>
                <a:spcPts val="990"/>
              </a:spcBef>
              <a:tabLst>
                <a:tab pos="1602105" algn="l"/>
                <a:tab pos="3706495" algn="l"/>
                <a:tab pos="4421505" algn="l"/>
                <a:tab pos="4906010" algn="l"/>
                <a:tab pos="5542915" algn="l"/>
                <a:tab pos="6359525" algn="l"/>
                <a:tab pos="7249795" algn="l"/>
                <a:tab pos="7795259" algn="l"/>
                <a:tab pos="8488680" algn="l"/>
              </a:tabLst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Causas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establecidas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1291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c.).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Actos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realizados</a:t>
            </a:r>
            <a:r>
              <a:rPr dirty="0" sz="2400" spc="-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fraude</a:t>
            </a:r>
            <a:r>
              <a:rPr dirty="0" sz="24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acreedores.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Plazo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cuatro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años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solicitar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rescisión</a:t>
            </a:r>
            <a:r>
              <a:rPr dirty="0" sz="2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1299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c.).</a:t>
            </a:r>
            <a:endParaRPr sz="2400">
              <a:latin typeface="Century Gothic"/>
              <a:cs typeface="Century Gothic"/>
            </a:endParaRPr>
          </a:p>
          <a:p>
            <a:pPr marL="299085" marR="5080" indent="-287020">
              <a:lnSpc>
                <a:spcPct val="100000"/>
              </a:lnSpc>
              <a:spcBef>
                <a:spcPts val="1010"/>
              </a:spcBef>
              <a:tabLst>
                <a:tab pos="1501140" algn="l"/>
              </a:tabLst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Efectos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de</a:t>
            </a:r>
            <a:r>
              <a:rPr dirty="0" sz="24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rescisión</a:t>
            </a:r>
            <a:r>
              <a:rPr dirty="0" sz="24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4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1295</a:t>
            </a:r>
            <a:r>
              <a:rPr dirty="0" sz="24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4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c.):</a:t>
            </a:r>
            <a:r>
              <a:rPr dirty="0" sz="24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restitución</a:t>
            </a:r>
            <a:r>
              <a:rPr dirty="0" sz="24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las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prestaciones.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0325" y="990091"/>
            <a:ext cx="601281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OTRAS</a:t>
            </a:r>
            <a:r>
              <a:rPr dirty="0" sz="3200" spc="-30"/>
              <a:t> </a:t>
            </a:r>
            <a:r>
              <a:rPr dirty="0" sz="3200"/>
              <a:t>CAUSAS</a:t>
            </a:r>
            <a:r>
              <a:rPr dirty="0" sz="3200" spc="-50"/>
              <a:t> </a:t>
            </a:r>
            <a:r>
              <a:rPr dirty="0" sz="3200"/>
              <a:t>DE</a:t>
            </a:r>
            <a:r>
              <a:rPr dirty="0" sz="3200" spc="-30"/>
              <a:t> </a:t>
            </a:r>
            <a:r>
              <a:rPr dirty="0" sz="3200" spc="-10"/>
              <a:t>INEFICACIA</a:t>
            </a:r>
            <a:endParaRPr sz="3200"/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130063" rIns="0" bIns="0" rtlCol="0" vert="horz">
            <a:spAutoFit/>
          </a:bodyPr>
          <a:lstStyle/>
          <a:p>
            <a:pPr marL="1203960">
              <a:lnSpc>
                <a:spcPct val="100000"/>
              </a:lnSpc>
              <a:spcBef>
                <a:spcPts val="109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6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/>
              <a:t>El</a:t>
            </a:r>
            <a:r>
              <a:rPr dirty="0" sz="2400" spc="-25"/>
              <a:t> </a:t>
            </a:r>
            <a:r>
              <a:rPr dirty="0" sz="2400"/>
              <a:t>desistimiento</a:t>
            </a:r>
            <a:r>
              <a:rPr dirty="0" sz="2400" spc="-65"/>
              <a:t> </a:t>
            </a:r>
            <a:r>
              <a:rPr dirty="0" sz="2400" spc="-10"/>
              <a:t>unilateral.</a:t>
            </a:r>
            <a:endParaRPr sz="2400">
              <a:latin typeface="Times New Roman"/>
              <a:cs typeface="Times New Roman"/>
            </a:endParaRPr>
          </a:p>
          <a:p>
            <a:pPr marL="1661160">
              <a:lnSpc>
                <a:spcPct val="100000"/>
              </a:lnSpc>
              <a:spcBef>
                <a:spcPts val="994"/>
              </a:spcBef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/>
              <a:t>Concepto</a:t>
            </a:r>
            <a:endParaRPr sz="2400">
              <a:latin typeface="Wingdings 3"/>
              <a:cs typeface="Wingdings 3"/>
            </a:endParaRPr>
          </a:p>
          <a:p>
            <a:pPr marL="1661160">
              <a:lnSpc>
                <a:spcPct val="100000"/>
              </a:lnSpc>
              <a:spcBef>
                <a:spcPts val="994"/>
              </a:spcBef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/>
              <a:t>Ejemplos</a:t>
            </a:r>
            <a:endParaRPr sz="2400">
              <a:latin typeface="Wingdings 3"/>
              <a:cs typeface="Wingdings 3"/>
            </a:endParaRPr>
          </a:p>
          <a:p>
            <a:pPr marL="1203960">
              <a:lnSpc>
                <a:spcPct val="100000"/>
              </a:lnSpc>
              <a:spcBef>
                <a:spcPts val="101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/>
              <a:t>Mutuo</a:t>
            </a:r>
            <a:r>
              <a:rPr dirty="0" sz="2400" spc="-35"/>
              <a:t> </a:t>
            </a:r>
            <a:r>
              <a:rPr dirty="0" sz="2400"/>
              <a:t>disenso</a:t>
            </a:r>
            <a:r>
              <a:rPr dirty="0" sz="2400" spc="-35"/>
              <a:t> </a:t>
            </a:r>
            <a:r>
              <a:rPr dirty="0" sz="2400"/>
              <a:t>(art.</a:t>
            </a:r>
            <a:r>
              <a:rPr dirty="0" sz="2400" spc="-25"/>
              <a:t> </a:t>
            </a:r>
            <a:r>
              <a:rPr dirty="0" sz="2400"/>
              <a:t>1256</a:t>
            </a:r>
            <a:r>
              <a:rPr dirty="0" sz="2400" spc="-45"/>
              <a:t> </a:t>
            </a:r>
            <a:r>
              <a:rPr dirty="0" sz="2400"/>
              <a:t>C.</a:t>
            </a:r>
            <a:r>
              <a:rPr dirty="0" sz="2400" spc="-25"/>
              <a:t> </a:t>
            </a:r>
            <a:r>
              <a:rPr dirty="0" sz="2400" spc="-20"/>
              <a:t>c.).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8276" y="990091"/>
            <a:ext cx="621601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LA</a:t>
            </a:r>
            <a:r>
              <a:rPr dirty="0" sz="3200" spc="-40"/>
              <a:t> </a:t>
            </a:r>
            <a:r>
              <a:rPr dirty="0" sz="3200"/>
              <a:t>RESOLUCIÓN</a:t>
            </a:r>
            <a:r>
              <a:rPr dirty="0" sz="3200" spc="-55"/>
              <a:t> </a:t>
            </a:r>
            <a:r>
              <a:rPr dirty="0" sz="3200"/>
              <a:t>DEL</a:t>
            </a:r>
            <a:r>
              <a:rPr dirty="0" sz="3200" spc="-60"/>
              <a:t> </a:t>
            </a:r>
            <a:r>
              <a:rPr dirty="0" sz="3200" spc="-10"/>
              <a:t>CONTRATO</a:t>
            </a:r>
            <a:endParaRPr sz="3200"/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01146" rIns="0" bIns="0" rtlCol="0" vert="horz">
            <a:spAutoFit/>
          </a:bodyPr>
          <a:lstStyle/>
          <a:p>
            <a:pPr marL="1203960">
              <a:lnSpc>
                <a:spcPct val="100000"/>
              </a:lnSpc>
              <a:spcBef>
                <a:spcPts val="80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6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/>
              <a:t>Concepto</a:t>
            </a:r>
            <a:r>
              <a:rPr dirty="0" sz="2400" spc="-15"/>
              <a:t> </a:t>
            </a:r>
            <a:r>
              <a:rPr dirty="0" sz="2400"/>
              <a:t>(art.</a:t>
            </a:r>
            <a:r>
              <a:rPr dirty="0" sz="2400" spc="-30"/>
              <a:t> </a:t>
            </a:r>
            <a:r>
              <a:rPr dirty="0" sz="2400"/>
              <a:t>1124</a:t>
            </a:r>
            <a:r>
              <a:rPr dirty="0" sz="2400" spc="-60"/>
              <a:t> </a:t>
            </a:r>
            <a:r>
              <a:rPr dirty="0" sz="2400"/>
              <a:t>C.</a:t>
            </a:r>
            <a:r>
              <a:rPr dirty="0" sz="2400" spc="-30"/>
              <a:t> </a:t>
            </a:r>
            <a:r>
              <a:rPr dirty="0" sz="2400" spc="-20"/>
              <a:t>c.).</a:t>
            </a:r>
            <a:endParaRPr sz="2400">
              <a:latin typeface="Times New Roman"/>
              <a:cs typeface="Times New Roman"/>
            </a:endParaRPr>
          </a:p>
          <a:p>
            <a:pPr marL="1203960">
              <a:lnSpc>
                <a:spcPct val="100000"/>
              </a:lnSpc>
              <a:spcBef>
                <a:spcPts val="71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4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 spc="-10"/>
              <a:t>Características:</a:t>
            </a:r>
            <a:endParaRPr sz="2400">
              <a:latin typeface="Times New Roman"/>
              <a:cs typeface="Times New Roman"/>
            </a:endParaRPr>
          </a:p>
          <a:p>
            <a:pPr marL="1661160">
              <a:lnSpc>
                <a:spcPct val="100000"/>
              </a:lnSpc>
              <a:spcBef>
                <a:spcPts val="77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/>
              <a:t>Incumplimiento</a:t>
            </a:r>
            <a:r>
              <a:rPr dirty="0" sz="2000" spc="-85"/>
              <a:t> </a:t>
            </a:r>
            <a:r>
              <a:rPr dirty="0" sz="2000"/>
              <a:t>del</a:t>
            </a:r>
            <a:r>
              <a:rPr dirty="0" sz="2000" spc="-55"/>
              <a:t> </a:t>
            </a:r>
            <a:r>
              <a:rPr dirty="0" sz="2000" spc="-10"/>
              <a:t>contrato.</a:t>
            </a:r>
            <a:endParaRPr sz="2000">
              <a:latin typeface="Times New Roman"/>
              <a:cs typeface="Times New Roman"/>
            </a:endParaRPr>
          </a:p>
          <a:p>
            <a:pPr marL="1661160">
              <a:lnSpc>
                <a:spcPct val="100000"/>
              </a:lnSpc>
              <a:spcBef>
                <a:spcPts val="75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/>
              <a:t>Obligaciones</a:t>
            </a:r>
            <a:r>
              <a:rPr dirty="0" sz="2000" spc="-55"/>
              <a:t> </a:t>
            </a:r>
            <a:r>
              <a:rPr dirty="0" sz="2000"/>
              <a:t>recíprocas</a:t>
            </a:r>
            <a:r>
              <a:rPr dirty="0" sz="2000" spc="-60"/>
              <a:t> </a:t>
            </a:r>
            <a:r>
              <a:rPr dirty="0" sz="2000"/>
              <a:t>o</a:t>
            </a:r>
            <a:r>
              <a:rPr dirty="0" sz="2000" spc="-50"/>
              <a:t> </a:t>
            </a:r>
            <a:r>
              <a:rPr dirty="0" sz="2000" spc="-10"/>
              <a:t>sinalagmáticas.</a:t>
            </a:r>
            <a:endParaRPr sz="2000">
              <a:latin typeface="Times New Roman"/>
              <a:cs typeface="Times New Roman"/>
            </a:endParaRPr>
          </a:p>
          <a:p>
            <a:pPr marL="1203960">
              <a:lnSpc>
                <a:spcPts val="2735"/>
              </a:lnSpc>
              <a:spcBef>
                <a:spcPts val="70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/>
              <a:t>Plazo</a:t>
            </a:r>
            <a:r>
              <a:rPr dirty="0" sz="2400" spc="-40"/>
              <a:t> </a:t>
            </a:r>
            <a:r>
              <a:rPr dirty="0" sz="2400"/>
              <a:t>de</a:t>
            </a:r>
            <a:r>
              <a:rPr dirty="0" sz="2400" spc="-40"/>
              <a:t> </a:t>
            </a:r>
            <a:r>
              <a:rPr dirty="0" sz="2400"/>
              <a:t>prescripción</a:t>
            </a:r>
            <a:r>
              <a:rPr dirty="0" sz="2400" spc="-75"/>
              <a:t> </a:t>
            </a:r>
            <a:r>
              <a:rPr dirty="0" sz="2400"/>
              <a:t>de</a:t>
            </a:r>
            <a:r>
              <a:rPr dirty="0" sz="2400" spc="-50"/>
              <a:t> </a:t>
            </a:r>
            <a:r>
              <a:rPr dirty="0" sz="2400"/>
              <a:t>cinco</a:t>
            </a:r>
            <a:r>
              <a:rPr dirty="0" sz="2400" spc="-65"/>
              <a:t> </a:t>
            </a:r>
            <a:r>
              <a:rPr dirty="0" sz="2400"/>
              <a:t>años:</a:t>
            </a:r>
            <a:r>
              <a:rPr dirty="0" sz="2400" spc="-55"/>
              <a:t> </a:t>
            </a:r>
            <a:r>
              <a:rPr dirty="0" sz="2400"/>
              <a:t>acción</a:t>
            </a:r>
            <a:r>
              <a:rPr dirty="0" sz="2400" spc="-70"/>
              <a:t> </a:t>
            </a:r>
            <a:r>
              <a:rPr dirty="0" sz="2400"/>
              <a:t>personal</a:t>
            </a:r>
            <a:r>
              <a:rPr dirty="0" sz="2400" spc="-50"/>
              <a:t> </a:t>
            </a:r>
            <a:r>
              <a:rPr dirty="0" sz="2400" spc="-10"/>
              <a:t>(art.</a:t>
            </a:r>
            <a:endParaRPr sz="2400">
              <a:latin typeface="Times New Roman"/>
              <a:cs typeface="Times New Roman"/>
            </a:endParaRPr>
          </a:p>
          <a:p>
            <a:pPr marL="1546860">
              <a:lnSpc>
                <a:spcPts val="2735"/>
              </a:lnSpc>
            </a:pPr>
            <a:r>
              <a:rPr dirty="0" sz="2400"/>
              <a:t>1964</a:t>
            </a:r>
            <a:r>
              <a:rPr dirty="0" sz="2400" spc="-30"/>
              <a:t> </a:t>
            </a:r>
            <a:r>
              <a:rPr dirty="0" sz="2400"/>
              <a:t>C.</a:t>
            </a:r>
            <a:r>
              <a:rPr dirty="0" sz="2400" spc="-10"/>
              <a:t> </a:t>
            </a:r>
            <a:r>
              <a:rPr dirty="0" sz="2400" spc="-20"/>
              <a:t>c.).</a:t>
            </a:r>
            <a:endParaRPr sz="2400"/>
          </a:p>
          <a:p>
            <a:pPr marL="1203960">
              <a:lnSpc>
                <a:spcPct val="100000"/>
              </a:lnSpc>
              <a:spcBef>
                <a:spcPts val="71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/>
              <a:t>Decisión</a:t>
            </a:r>
            <a:r>
              <a:rPr dirty="0" sz="2400" spc="-65"/>
              <a:t> </a:t>
            </a:r>
            <a:r>
              <a:rPr dirty="0" sz="2400"/>
              <a:t>del</a:t>
            </a:r>
            <a:r>
              <a:rPr dirty="0" sz="2400" spc="-30"/>
              <a:t> </a:t>
            </a:r>
            <a:r>
              <a:rPr dirty="0" sz="2400" spc="-10"/>
              <a:t>Tribunal:</a:t>
            </a:r>
            <a:endParaRPr sz="2400">
              <a:latin typeface="Times New Roman"/>
              <a:cs typeface="Times New Roman"/>
            </a:endParaRPr>
          </a:p>
          <a:p>
            <a:pPr marL="1661160">
              <a:lnSpc>
                <a:spcPct val="100000"/>
              </a:lnSpc>
              <a:spcBef>
                <a:spcPts val="72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/>
              <a:t>Resolución</a:t>
            </a:r>
            <a:r>
              <a:rPr dirty="0" sz="2400" spc="-55"/>
              <a:t> </a:t>
            </a:r>
            <a:r>
              <a:rPr dirty="0" sz="2400"/>
              <a:t>del</a:t>
            </a:r>
            <a:r>
              <a:rPr dirty="0" sz="2400" spc="-35"/>
              <a:t> </a:t>
            </a:r>
            <a:r>
              <a:rPr dirty="0" sz="2400"/>
              <a:t>contrato:</a:t>
            </a:r>
            <a:r>
              <a:rPr dirty="0" sz="2400" spc="-45"/>
              <a:t> </a:t>
            </a:r>
            <a:r>
              <a:rPr dirty="0" sz="2400"/>
              <a:t>restitución</a:t>
            </a:r>
            <a:r>
              <a:rPr dirty="0" sz="2400" spc="-75"/>
              <a:t> </a:t>
            </a:r>
            <a:r>
              <a:rPr dirty="0" sz="2400"/>
              <a:t>de</a:t>
            </a:r>
            <a:r>
              <a:rPr dirty="0" sz="2400" spc="-30"/>
              <a:t> </a:t>
            </a:r>
            <a:r>
              <a:rPr dirty="0" sz="2400"/>
              <a:t>las</a:t>
            </a:r>
            <a:r>
              <a:rPr dirty="0" sz="2400" spc="-40"/>
              <a:t> </a:t>
            </a:r>
            <a:r>
              <a:rPr dirty="0" sz="2400" spc="-10"/>
              <a:t>prestaciones.</a:t>
            </a:r>
            <a:endParaRPr sz="2400">
              <a:latin typeface="Wingdings 3"/>
              <a:cs typeface="Wingdings 3"/>
            </a:endParaRPr>
          </a:p>
          <a:p>
            <a:pPr marL="1661160">
              <a:lnSpc>
                <a:spcPct val="100000"/>
              </a:lnSpc>
              <a:spcBef>
                <a:spcPts val="71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/>
              <a:t>Indemnización</a:t>
            </a:r>
            <a:r>
              <a:rPr dirty="0" sz="2400" spc="-80"/>
              <a:t> </a:t>
            </a:r>
            <a:r>
              <a:rPr dirty="0" sz="2400"/>
              <a:t>de</a:t>
            </a:r>
            <a:r>
              <a:rPr dirty="0" sz="2400" spc="-30"/>
              <a:t> </a:t>
            </a:r>
            <a:r>
              <a:rPr dirty="0" sz="2400"/>
              <a:t>daños</a:t>
            </a:r>
            <a:r>
              <a:rPr dirty="0" sz="2400" spc="-25"/>
              <a:t> </a:t>
            </a:r>
            <a:r>
              <a:rPr dirty="0" sz="2400"/>
              <a:t>y</a:t>
            </a:r>
            <a:r>
              <a:rPr dirty="0" sz="2400" spc="-45"/>
              <a:t> </a:t>
            </a:r>
            <a:r>
              <a:rPr dirty="0" sz="2400" spc="-10"/>
              <a:t>perjuicios.</a:t>
            </a:r>
            <a:endParaRPr sz="2400">
              <a:latin typeface="Wingdings 3"/>
              <a:cs typeface="Wingdings 3"/>
            </a:endParaRPr>
          </a:p>
          <a:p>
            <a:pPr marL="1661160">
              <a:lnSpc>
                <a:spcPct val="100000"/>
              </a:lnSpc>
              <a:spcBef>
                <a:spcPts val="70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/>
              <a:t>Señalamiento</a:t>
            </a:r>
            <a:r>
              <a:rPr dirty="0" sz="2400" spc="-50"/>
              <a:t> </a:t>
            </a:r>
            <a:r>
              <a:rPr dirty="0" sz="2400"/>
              <a:t>de</a:t>
            </a:r>
            <a:r>
              <a:rPr dirty="0" sz="2400" spc="-15"/>
              <a:t> </a:t>
            </a:r>
            <a:r>
              <a:rPr dirty="0" sz="2400"/>
              <a:t>un</a:t>
            </a:r>
            <a:r>
              <a:rPr dirty="0" sz="2400" spc="-25"/>
              <a:t> </a:t>
            </a:r>
            <a:r>
              <a:rPr dirty="0" sz="2400"/>
              <a:t>nuevo</a:t>
            </a:r>
            <a:r>
              <a:rPr dirty="0" sz="2400" spc="-50"/>
              <a:t> </a:t>
            </a:r>
            <a:r>
              <a:rPr dirty="0" sz="2400"/>
              <a:t>plazo</a:t>
            </a:r>
            <a:r>
              <a:rPr dirty="0" sz="2400" spc="-25"/>
              <a:t> </a:t>
            </a:r>
            <a:r>
              <a:rPr dirty="0" sz="2400"/>
              <a:t>para</a:t>
            </a:r>
            <a:r>
              <a:rPr dirty="0" sz="2400" spc="-20"/>
              <a:t> </a:t>
            </a:r>
            <a:r>
              <a:rPr dirty="0" sz="2400" spc="-10"/>
              <a:t>cumplir.</a:t>
            </a:r>
            <a:endParaRPr sz="2400">
              <a:latin typeface="Wingdings 3"/>
              <a:cs typeface="Wingdings 3"/>
            </a:endParaRP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8935" y="359580"/>
            <a:ext cx="7830820" cy="8788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523240" marR="5080" indent="-511175">
              <a:lnSpc>
                <a:spcPct val="100000"/>
              </a:lnSpc>
              <a:spcBef>
                <a:spcPts val="95"/>
              </a:spcBef>
            </a:pPr>
            <a:r>
              <a:rPr dirty="0"/>
              <a:t>PROTECCIÓN</a:t>
            </a:r>
            <a:r>
              <a:rPr dirty="0" spc="-100"/>
              <a:t> </a:t>
            </a:r>
            <a:r>
              <a:rPr dirty="0"/>
              <a:t>CONSUMIDORES</a:t>
            </a:r>
            <a:r>
              <a:rPr dirty="0" spc="-95"/>
              <a:t> </a:t>
            </a:r>
            <a:r>
              <a:rPr dirty="0"/>
              <a:t>Y</a:t>
            </a:r>
            <a:r>
              <a:rPr dirty="0" spc="-120"/>
              <a:t> </a:t>
            </a:r>
            <a:r>
              <a:rPr dirty="0"/>
              <a:t>USUARIOS</a:t>
            </a:r>
            <a:r>
              <a:rPr dirty="0" spc="-110"/>
              <a:t> </a:t>
            </a:r>
            <a:r>
              <a:rPr dirty="0" spc="-25"/>
              <a:t>EN </a:t>
            </a:r>
            <a:r>
              <a:rPr dirty="0"/>
              <a:t>EL</a:t>
            </a:r>
            <a:r>
              <a:rPr dirty="0" spc="-35"/>
              <a:t> </a:t>
            </a:r>
            <a:r>
              <a:rPr dirty="0"/>
              <a:t>TRLGCU</a:t>
            </a:r>
            <a:r>
              <a:rPr dirty="0" spc="-30"/>
              <a:t> </a:t>
            </a:r>
            <a:r>
              <a:rPr dirty="0"/>
              <a:t>1/2007,</a:t>
            </a:r>
            <a:r>
              <a:rPr dirty="0" spc="-30"/>
              <a:t> </a:t>
            </a:r>
            <a:r>
              <a:rPr dirty="0"/>
              <a:t>DE</a:t>
            </a:r>
            <a:r>
              <a:rPr dirty="0" spc="-35"/>
              <a:t> </a:t>
            </a:r>
            <a:r>
              <a:rPr dirty="0"/>
              <a:t>16</a:t>
            </a:r>
            <a:r>
              <a:rPr dirty="0" spc="-35"/>
              <a:t> </a:t>
            </a:r>
            <a:r>
              <a:rPr dirty="0"/>
              <a:t>DE</a:t>
            </a:r>
            <a:r>
              <a:rPr dirty="0" spc="-35"/>
              <a:t> </a:t>
            </a:r>
            <a:r>
              <a:rPr dirty="0" spc="-10"/>
              <a:t>NOVIEMBRE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059938" y="1743351"/>
            <a:ext cx="9740265" cy="4536440"/>
          </a:xfrm>
          <a:prstGeom prst="rect">
            <a:avLst/>
          </a:prstGeom>
        </p:spPr>
        <p:txBody>
          <a:bodyPr wrap="square" lIns="0" tIns="69850" rIns="0" bIns="0" rtlCol="0" vert="horz">
            <a:spAutoFit/>
          </a:bodyPr>
          <a:lstStyle/>
          <a:p>
            <a:pPr algn="just" marL="355600" marR="6985" indent="-343535">
              <a:lnSpc>
                <a:spcPct val="80000"/>
              </a:lnSpc>
              <a:spcBef>
                <a:spcPts val="550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48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El</a:t>
            </a:r>
            <a:r>
              <a:rPr dirty="0" u="sng" sz="1900" spc="15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consumidor</a:t>
            </a:r>
            <a:r>
              <a:rPr dirty="0" u="sng" sz="1900" spc="17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(art.</a:t>
            </a:r>
            <a:r>
              <a:rPr dirty="0" u="sng" sz="1900" spc="15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3):</a:t>
            </a:r>
            <a:r>
              <a:rPr dirty="0" u="sng" sz="1900" spc="15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1.</a:t>
            </a:r>
            <a:r>
              <a:rPr dirty="0" u="sng" sz="1900" spc="16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“Son</a:t>
            </a:r>
            <a:r>
              <a:rPr dirty="0" u="none" sz="1900" spc="1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consumidores</a:t>
            </a:r>
            <a:r>
              <a:rPr dirty="0" u="none" sz="1900" spc="1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u="none" sz="1900" spc="1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usuarios</a:t>
            </a:r>
            <a:r>
              <a:rPr dirty="0" u="none" sz="1900" spc="1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u="none" sz="1900" spc="1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personas</a:t>
            </a:r>
            <a:r>
              <a:rPr dirty="0" u="none" sz="1900" spc="1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físicas</a:t>
            </a:r>
            <a:r>
              <a:rPr dirty="0" u="none" sz="1900" spc="1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spc="-25" i="1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u="none" sz="19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actúen</a:t>
            </a:r>
            <a:r>
              <a:rPr dirty="0" u="none" sz="1900" spc="1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u="none" sz="1900" spc="1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u="none" sz="1900" spc="1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propósito</a:t>
            </a:r>
            <a:r>
              <a:rPr dirty="0" u="none" sz="1900" spc="1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ajeno</a:t>
            </a:r>
            <a:r>
              <a:rPr dirty="0" u="none" sz="1900" spc="1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1900" spc="10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u="none" sz="1900" spc="10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actividad</a:t>
            </a:r>
            <a:r>
              <a:rPr dirty="0" u="none" sz="1900" spc="1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comercial,</a:t>
            </a:r>
            <a:r>
              <a:rPr dirty="0" u="none" sz="1900" spc="1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empresarial,</a:t>
            </a:r>
            <a:r>
              <a:rPr dirty="0" u="none" sz="1900" spc="1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oficio</a:t>
            </a:r>
            <a:r>
              <a:rPr dirty="0" u="none" sz="1900" spc="1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spc="-50" i="1">
                <a:solidFill>
                  <a:srgbClr val="404040"/>
                </a:solidFill>
                <a:latin typeface="Century Gothic"/>
                <a:cs typeface="Century Gothic"/>
              </a:rPr>
              <a:t>o </a:t>
            </a:r>
            <a:r>
              <a:rPr dirty="0" u="none" sz="1900" spc="-10" i="1">
                <a:solidFill>
                  <a:srgbClr val="404040"/>
                </a:solidFill>
                <a:latin typeface="Century Gothic"/>
                <a:cs typeface="Century Gothic"/>
              </a:rPr>
              <a:t>profesión</a:t>
            </a:r>
            <a:endParaRPr sz="1900">
              <a:latin typeface="Century Gothic"/>
              <a:cs typeface="Century Gothic"/>
            </a:endParaRPr>
          </a:p>
          <a:p>
            <a:pPr algn="just" marL="354965" marR="5080" indent="-342900">
              <a:lnSpc>
                <a:spcPct val="80000"/>
              </a:lnSpc>
              <a:spcBef>
                <a:spcPts val="994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4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Son</a:t>
            </a:r>
            <a:r>
              <a:rPr dirty="0" sz="1900" spc="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también</a:t>
            </a:r>
            <a:r>
              <a:rPr dirty="0" sz="1900" spc="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consumidores</a:t>
            </a:r>
            <a:r>
              <a:rPr dirty="0" sz="1900" spc="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900" spc="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efectos</a:t>
            </a:r>
            <a:r>
              <a:rPr dirty="0" sz="1900" spc="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esta</a:t>
            </a:r>
            <a:r>
              <a:rPr dirty="0" sz="1900" spc="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norma</a:t>
            </a:r>
            <a:r>
              <a:rPr dirty="0" sz="1900" spc="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900" spc="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personas</a:t>
            </a:r>
            <a:r>
              <a:rPr dirty="0" sz="1900" spc="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jurídicas</a:t>
            </a:r>
            <a:r>
              <a:rPr dirty="0" sz="1900" spc="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900" spc="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 i="1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9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entidades</a:t>
            </a:r>
            <a:r>
              <a:rPr dirty="0" sz="1900" spc="3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sin</a:t>
            </a:r>
            <a:r>
              <a:rPr dirty="0" sz="1900" spc="3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personalidad</a:t>
            </a:r>
            <a:r>
              <a:rPr dirty="0" sz="1900" spc="4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jurídica</a:t>
            </a:r>
            <a:r>
              <a:rPr dirty="0" sz="1900" spc="4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900" spc="3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actúen</a:t>
            </a:r>
            <a:r>
              <a:rPr dirty="0" sz="1900" spc="4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sin</a:t>
            </a:r>
            <a:r>
              <a:rPr dirty="0" sz="1900" spc="4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ánimo</a:t>
            </a:r>
            <a:r>
              <a:rPr dirty="0" sz="1900" spc="4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3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lucro</a:t>
            </a:r>
            <a:r>
              <a:rPr dirty="0" sz="1900" spc="3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900" spc="4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spc="-25" i="1">
                <a:solidFill>
                  <a:srgbClr val="404040"/>
                </a:solidFill>
                <a:latin typeface="Century Gothic"/>
                <a:cs typeface="Century Gothic"/>
              </a:rPr>
              <a:t>un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ámbito</a:t>
            </a:r>
            <a:r>
              <a:rPr dirty="0" sz="19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ajeno</a:t>
            </a:r>
            <a:r>
              <a:rPr dirty="0" sz="1900" spc="-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900" spc="-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1900" spc="-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actividad</a:t>
            </a:r>
            <a:r>
              <a:rPr dirty="0" sz="1900" spc="-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comercial</a:t>
            </a:r>
            <a:r>
              <a:rPr dirty="0" sz="19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900" spc="-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 i="1">
                <a:solidFill>
                  <a:srgbClr val="404040"/>
                </a:solidFill>
                <a:latin typeface="Century Gothic"/>
                <a:cs typeface="Century Gothic"/>
              </a:rPr>
              <a:t>empresarial.</a:t>
            </a:r>
            <a:endParaRPr sz="1900">
              <a:latin typeface="Century Gothic"/>
              <a:cs typeface="Century Gothic"/>
            </a:endParaRPr>
          </a:p>
          <a:p>
            <a:pPr algn="just" marL="755650" marR="5715" indent="-286385">
              <a:lnSpc>
                <a:spcPts val="1730"/>
              </a:lnSpc>
              <a:spcBef>
                <a:spcPts val="985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2.</a:t>
            </a:r>
            <a:r>
              <a:rPr dirty="0" sz="1800" spc="1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Asimismo,</a:t>
            </a:r>
            <a:r>
              <a:rPr dirty="0" sz="1800" spc="1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1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800" spc="1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efectos</a:t>
            </a:r>
            <a:r>
              <a:rPr dirty="0" sz="1800" spc="1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esta</a:t>
            </a:r>
            <a:r>
              <a:rPr dirty="0" sz="1800" spc="1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1800" spc="1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(…),</a:t>
            </a:r>
            <a:r>
              <a:rPr dirty="0" sz="1800" spc="1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tienen</a:t>
            </a:r>
            <a:r>
              <a:rPr dirty="0" sz="1800" spc="114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1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consideración</a:t>
            </a:r>
            <a:r>
              <a:rPr dirty="0" sz="1800" spc="1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personas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consumidoras</a:t>
            </a:r>
            <a:r>
              <a:rPr dirty="0" sz="1800" spc="14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vulnerables</a:t>
            </a:r>
            <a:r>
              <a:rPr dirty="0" sz="1800" spc="15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respecto</a:t>
            </a:r>
            <a:r>
              <a:rPr dirty="0" sz="1800" spc="14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4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relaciones</a:t>
            </a:r>
            <a:r>
              <a:rPr dirty="0" sz="1800" spc="15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concretas</a:t>
            </a:r>
            <a:r>
              <a:rPr dirty="0" sz="1800" spc="14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4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consumo,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aquellas</a:t>
            </a:r>
            <a:r>
              <a:rPr dirty="0" sz="1800" spc="229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personas</a:t>
            </a:r>
            <a:r>
              <a:rPr dirty="0" sz="1800" spc="23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físicas</a:t>
            </a:r>
            <a:r>
              <a:rPr dirty="0" sz="1800" spc="24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que,</a:t>
            </a:r>
            <a:r>
              <a:rPr dirty="0" sz="1800" spc="24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22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forma</a:t>
            </a:r>
            <a:r>
              <a:rPr dirty="0" sz="1800" spc="229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individual</a:t>
            </a:r>
            <a:r>
              <a:rPr dirty="0" sz="1800" spc="229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23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colectiva,</a:t>
            </a:r>
            <a:r>
              <a:rPr dirty="0" sz="1800" spc="24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800" spc="23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25" i="1">
                <a:solidFill>
                  <a:srgbClr val="404040"/>
                </a:solidFill>
                <a:latin typeface="Century Gothic"/>
                <a:cs typeface="Century Gothic"/>
              </a:rPr>
              <a:t>sus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características,</a:t>
            </a:r>
            <a:r>
              <a:rPr dirty="0" sz="1800" spc="220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necesidades</a:t>
            </a:r>
            <a:r>
              <a:rPr dirty="0" sz="1800" spc="220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215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circunstancias</a:t>
            </a:r>
            <a:r>
              <a:rPr dirty="0" sz="1800" spc="215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personales,</a:t>
            </a:r>
            <a:r>
              <a:rPr dirty="0" sz="1800" spc="220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económicas,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educativas</a:t>
            </a:r>
            <a:r>
              <a:rPr dirty="0" sz="1800" spc="19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20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sociales,</a:t>
            </a:r>
            <a:r>
              <a:rPr dirty="0" sz="1800" spc="21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800" spc="20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encuentran,</a:t>
            </a:r>
            <a:r>
              <a:rPr dirty="0" sz="1800" spc="21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aunque</a:t>
            </a:r>
            <a:r>
              <a:rPr dirty="0" sz="1800" spc="20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sea</a:t>
            </a:r>
            <a:r>
              <a:rPr dirty="0" sz="1800" spc="20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territorial,</a:t>
            </a:r>
            <a:r>
              <a:rPr dirty="0" sz="1800" spc="21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sectorial</a:t>
            </a:r>
            <a:r>
              <a:rPr dirty="0" sz="1800" spc="20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50" i="1">
                <a:solidFill>
                  <a:srgbClr val="404040"/>
                </a:solidFill>
                <a:latin typeface="Century Gothic"/>
                <a:cs typeface="Century Gothic"/>
              </a:rPr>
              <a:t>o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temporalmente,</a:t>
            </a:r>
            <a:r>
              <a:rPr dirty="0" sz="1800" spc="3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2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1800" spc="2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especial</a:t>
            </a:r>
            <a:r>
              <a:rPr dirty="0" sz="1800" spc="2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situación</a:t>
            </a:r>
            <a:r>
              <a:rPr dirty="0" sz="1800" spc="2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2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subordinación,</a:t>
            </a:r>
            <a:r>
              <a:rPr dirty="0" sz="1800" spc="2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indefensión</a:t>
            </a:r>
            <a:r>
              <a:rPr dirty="0" sz="1800" spc="2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50" i="1">
                <a:solidFill>
                  <a:srgbClr val="404040"/>
                </a:solidFill>
                <a:latin typeface="Century Gothic"/>
                <a:cs typeface="Century Gothic"/>
              </a:rPr>
              <a:t>o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desprotección</a:t>
            </a:r>
            <a:r>
              <a:rPr dirty="0" sz="1800" spc="2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2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les</a:t>
            </a:r>
            <a:r>
              <a:rPr dirty="0" sz="1800" spc="2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impide</a:t>
            </a:r>
            <a:r>
              <a:rPr dirty="0" sz="1800" spc="2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3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ejercicio</a:t>
            </a:r>
            <a:r>
              <a:rPr dirty="0" sz="1800" spc="2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2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sus</a:t>
            </a:r>
            <a:r>
              <a:rPr dirty="0" sz="1800" spc="3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1800" spc="2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1800" spc="2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personas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consumidoras</a:t>
            </a:r>
            <a:r>
              <a:rPr dirty="0" sz="1800" spc="-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-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condiciones</a:t>
            </a:r>
            <a:r>
              <a:rPr dirty="0" sz="1800" spc="-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 i="1">
                <a:solidFill>
                  <a:srgbClr val="404040"/>
                </a:solidFill>
                <a:latin typeface="Century Gothic"/>
                <a:cs typeface="Century Gothic"/>
              </a:rPr>
              <a:t>igualdad.</a:t>
            </a:r>
            <a:endParaRPr sz="1800">
              <a:latin typeface="Century Gothic"/>
              <a:cs typeface="Century Gothic"/>
            </a:endParaRPr>
          </a:p>
          <a:p>
            <a:pPr algn="just" marL="354330" marR="8255" indent="-342265">
              <a:lnSpc>
                <a:spcPct val="80000"/>
              </a:lnSpc>
              <a:spcBef>
                <a:spcPts val="1005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4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El</a:t>
            </a:r>
            <a:r>
              <a:rPr dirty="0" u="sng" sz="1900" spc="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empresario</a:t>
            </a:r>
            <a:r>
              <a:rPr dirty="0" u="sng" sz="1900" spc="1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(art.</a:t>
            </a:r>
            <a:r>
              <a:rPr dirty="0" u="sng" sz="1900" spc="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19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4):</a:t>
            </a:r>
            <a:r>
              <a:rPr dirty="0" u="none" sz="19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>
                <a:solidFill>
                  <a:srgbClr val="404040"/>
                </a:solidFill>
                <a:latin typeface="Century Gothic"/>
                <a:cs typeface="Century Gothic"/>
              </a:rPr>
              <a:t>“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u="none" sz="1900" spc="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considera</a:t>
            </a:r>
            <a:r>
              <a:rPr dirty="0" u="none" sz="1900" spc="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empresario</a:t>
            </a:r>
            <a:r>
              <a:rPr dirty="0" u="none" sz="1900" spc="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1900" spc="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toda</a:t>
            </a:r>
            <a:r>
              <a:rPr dirty="0" u="none" sz="1900" spc="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persona</a:t>
            </a:r>
            <a:r>
              <a:rPr dirty="0" u="none" sz="1900" spc="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física</a:t>
            </a:r>
            <a:r>
              <a:rPr dirty="0" u="none" sz="1900" spc="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u="none" sz="1900" spc="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spc="-10" i="1">
                <a:solidFill>
                  <a:srgbClr val="404040"/>
                </a:solidFill>
                <a:latin typeface="Century Gothic"/>
                <a:cs typeface="Century Gothic"/>
              </a:rPr>
              <a:t>jurídica,</a:t>
            </a:r>
            <a:r>
              <a:rPr dirty="0" u="none" sz="1900" spc="-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ya</a:t>
            </a:r>
            <a:r>
              <a:rPr dirty="0" u="none" sz="1900" spc="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sea</a:t>
            </a:r>
            <a:r>
              <a:rPr dirty="0" u="none" sz="1900" spc="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privada</a:t>
            </a:r>
            <a:r>
              <a:rPr dirty="0" u="none" sz="1900" spc="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u="none" sz="1900" spc="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pública,</a:t>
            </a:r>
            <a:r>
              <a:rPr dirty="0" u="none" sz="1900" spc="8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u="none" sz="1900" spc="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actúe</a:t>
            </a:r>
            <a:r>
              <a:rPr dirty="0" u="none" sz="1900" spc="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directamente</a:t>
            </a:r>
            <a:r>
              <a:rPr dirty="0" u="none" sz="1900" spc="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u="none" sz="1900" spc="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1900" spc="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través</a:t>
            </a:r>
            <a:r>
              <a:rPr dirty="0" u="none" sz="1900" spc="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1900" spc="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otra</a:t>
            </a:r>
            <a:r>
              <a:rPr dirty="0" u="none" sz="1900" spc="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spc="-10" i="1">
                <a:solidFill>
                  <a:srgbClr val="404040"/>
                </a:solidFill>
                <a:latin typeface="Century Gothic"/>
                <a:cs typeface="Century Gothic"/>
              </a:rPr>
              <a:t>persona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u="none" sz="1900" spc="10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u="none" sz="1900" spc="114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nombre</a:t>
            </a:r>
            <a:r>
              <a:rPr dirty="0" u="none" sz="1900" spc="1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u="none" sz="1900" spc="9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siguiendo</a:t>
            </a:r>
            <a:r>
              <a:rPr dirty="0" u="none" sz="1900" spc="1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sus</a:t>
            </a:r>
            <a:r>
              <a:rPr dirty="0" u="none" sz="1900" spc="1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instrucciones,</a:t>
            </a:r>
            <a:r>
              <a:rPr dirty="0" u="none" sz="1900" spc="1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u="none" sz="1900" spc="1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u="none" sz="1900" spc="9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propósito</a:t>
            </a:r>
            <a:r>
              <a:rPr dirty="0" u="none" sz="1900" spc="1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relacionado</a:t>
            </a:r>
            <a:r>
              <a:rPr dirty="0" u="none" sz="1900" spc="1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spc="-25" i="1">
                <a:solidFill>
                  <a:srgbClr val="404040"/>
                </a:solidFill>
                <a:latin typeface="Century Gothic"/>
                <a:cs typeface="Century Gothic"/>
              </a:rPr>
              <a:t>con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u="none" sz="1900" spc="-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actividad</a:t>
            </a:r>
            <a:r>
              <a:rPr dirty="0" u="none" sz="1900" spc="-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comercial,</a:t>
            </a:r>
            <a:r>
              <a:rPr dirty="0" u="none" sz="19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empresarial,</a:t>
            </a:r>
            <a:r>
              <a:rPr dirty="0" u="none" sz="19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oficio</a:t>
            </a:r>
            <a:r>
              <a:rPr dirty="0" u="none" sz="1900" spc="-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u="none" sz="1900" spc="-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1900" spc="-10" i="1">
                <a:solidFill>
                  <a:srgbClr val="404040"/>
                </a:solidFill>
                <a:latin typeface="Century Gothic"/>
                <a:cs typeface="Century Gothic"/>
              </a:rPr>
              <a:t>profesión”.</a:t>
            </a:r>
            <a:endParaRPr sz="1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3286" y="143555"/>
            <a:ext cx="728281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PROTECCIÓN</a:t>
            </a:r>
            <a:r>
              <a:rPr dirty="0" spc="-114"/>
              <a:t> </a:t>
            </a:r>
            <a:r>
              <a:rPr dirty="0"/>
              <a:t>CONSUMIDORES</a:t>
            </a:r>
            <a:r>
              <a:rPr dirty="0" spc="-110"/>
              <a:t> </a:t>
            </a:r>
            <a:r>
              <a:rPr dirty="0"/>
              <a:t>Y</a:t>
            </a:r>
            <a:r>
              <a:rPr dirty="0" spc="-135"/>
              <a:t> </a:t>
            </a:r>
            <a:r>
              <a:rPr dirty="0" spc="-10"/>
              <a:t>USUARIOS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019429" y="2084725"/>
            <a:ext cx="9524365" cy="36944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55600" marR="5080" indent="-343535">
              <a:lnSpc>
                <a:spcPct val="100000"/>
              </a:lnSpc>
              <a:spcBef>
                <a:spcPts val="105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3200" spc="37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comercio</a:t>
            </a:r>
            <a:r>
              <a:rPr dirty="0" sz="3200" spc="38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electrónico:</a:t>
            </a:r>
            <a:r>
              <a:rPr dirty="0" sz="3200" spc="38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3200" spc="38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ventas</a:t>
            </a:r>
            <a:r>
              <a:rPr dirty="0" sz="3200" spc="37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3200" spc="-50">
                <a:solidFill>
                  <a:srgbClr val="404040"/>
                </a:solidFill>
                <a:latin typeface="Century Gothic"/>
                <a:cs typeface="Century Gothic"/>
              </a:rPr>
              <a:t>a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distancia</a:t>
            </a:r>
            <a:endParaRPr sz="3200">
              <a:latin typeface="Century Gothic"/>
              <a:cs typeface="Century Gothic"/>
            </a:endParaRPr>
          </a:p>
          <a:p>
            <a:pPr algn="just" marL="756920" marR="7620" indent="-287655">
              <a:lnSpc>
                <a:spcPct val="100000"/>
              </a:lnSpc>
              <a:spcBef>
                <a:spcPts val="994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Regulación</a:t>
            </a:r>
            <a:r>
              <a:rPr dirty="0" sz="32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32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32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TRLGCU</a:t>
            </a:r>
            <a:r>
              <a:rPr dirty="0" sz="32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1/2007,</a:t>
            </a:r>
            <a:r>
              <a:rPr dirty="0" sz="32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2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16</a:t>
            </a:r>
            <a:r>
              <a:rPr dirty="0" sz="32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noviembre:</a:t>
            </a:r>
            <a:r>
              <a:rPr dirty="0" sz="3200" spc="635">
                <a:solidFill>
                  <a:srgbClr val="404040"/>
                </a:solidFill>
                <a:latin typeface="Century Gothic"/>
                <a:cs typeface="Century Gothic"/>
              </a:rPr>
              <a:t>   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contrato</a:t>
            </a:r>
            <a:r>
              <a:rPr dirty="0" sz="3200" spc="640">
                <a:solidFill>
                  <a:srgbClr val="404040"/>
                </a:solidFill>
                <a:latin typeface="Century Gothic"/>
                <a:cs typeface="Century Gothic"/>
              </a:rPr>
              <a:t>   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empresario</a:t>
            </a:r>
            <a:r>
              <a:rPr dirty="0" sz="3200" spc="640">
                <a:solidFill>
                  <a:srgbClr val="404040"/>
                </a:solidFill>
                <a:latin typeface="Century Gothic"/>
                <a:cs typeface="Century Gothic"/>
              </a:rPr>
              <a:t>    </a:t>
            </a:r>
            <a:r>
              <a:rPr dirty="0" sz="32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consumidor</a:t>
            </a:r>
            <a:r>
              <a:rPr dirty="0" sz="3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(arts.</a:t>
            </a:r>
            <a:r>
              <a:rPr dirty="0" sz="3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3</a:t>
            </a:r>
            <a:r>
              <a:rPr dirty="0" sz="3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3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25">
                <a:solidFill>
                  <a:srgbClr val="404040"/>
                </a:solidFill>
                <a:latin typeface="Century Gothic"/>
                <a:cs typeface="Century Gothic"/>
              </a:rPr>
              <a:t>4)</a:t>
            </a:r>
            <a:endParaRPr sz="3200">
              <a:latin typeface="Century Gothic"/>
              <a:cs typeface="Century Gothic"/>
            </a:endParaRPr>
          </a:p>
          <a:p>
            <a:pPr algn="just" marL="756920" marR="5080" indent="-287655">
              <a:lnSpc>
                <a:spcPct val="100000"/>
              </a:lnSpc>
              <a:spcBef>
                <a:spcPts val="1005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Ventas</a:t>
            </a:r>
            <a:r>
              <a:rPr dirty="0" sz="3200" spc="2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3200" spc="3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distancias:</a:t>
            </a:r>
            <a:r>
              <a:rPr dirty="0" sz="3200" spc="2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sin</a:t>
            </a:r>
            <a:r>
              <a:rPr dirty="0" sz="3200" spc="2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presencia</a:t>
            </a:r>
            <a:r>
              <a:rPr dirty="0" sz="3200" spc="2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física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consumidor/empresario</a:t>
            </a:r>
            <a:r>
              <a:rPr dirty="0" sz="3200" spc="-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3200" spc="-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25">
                <a:solidFill>
                  <a:srgbClr val="404040"/>
                </a:solidFill>
                <a:latin typeface="Century Gothic"/>
                <a:cs typeface="Century Gothic"/>
              </a:rPr>
              <a:t>92)</a:t>
            </a:r>
            <a:endParaRPr sz="3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39" y="431587"/>
            <a:ext cx="586232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0">
                <a:latin typeface="Century Gothic"/>
                <a:cs typeface="Century Gothic"/>
              </a:rPr>
              <a:t>LA</a:t>
            </a:r>
            <a:r>
              <a:rPr dirty="0" sz="2400" spc="-70" b="0">
                <a:latin typeface="Century Gothic"/>
                <a:cs typeface="Century Gothic"/>
              </a:rPr>
              <a:t> </a:t>
            </a:r>
            <a:r>
              <a:rPr dirty="0" sz="2400" b="0">
                <a:latin typeface="Century Gothic"/>
                <a:cs typeface="Century Gothic"/>
              </a:rPr>
              <a:t>DEONTOLOGÍA</a:t>
            </a:r>
            <a:r>
              <a:rPr dirty="0" sz="2400" spc="-50" b="0">
                <a:latin typeface="Century Gothic"/>
                <a:cs typeface="Century Gothic"/>
              </a:rPr>
              <a:t> </a:t>
            </a:r>
            <a:r>
              <a:rPr dirty="0" sz="2400" b="0">
                <a:latin typeface="Century Gothic"/>
                <a:cs typeface="Century Gothic"/>
              </a:rPr>
              <a:t>EN</a:t>
            </a:r>
            <a:r>
              <a:rPr dirty="0" sz="2400" spc="-80" b="0">
                <a:latin typeface="Century Gothic"/>
                <a:cs typeface="Century Gothic"/>
              </a:rPr>
              <a:t> </a:t>
            </a:r>
            <a:r>
              <a:rPr dirty="0" sz="2400" b="0">
                <a:latin typeface="Century Gothic"/>
                <a:cs typeface="Century Gothic"/>
              </a:rPr>
              <a:t>GESTIÓN</a:t>
            </a:r>
            <a:r>
              <a:rPr dirty="0" sz="2400" spc="-45" b="0">
                <a:latin typeface="Century Gothic"/>
                <a:cs typeface="Century Gothic"/>
              </a:rPr>
              <a:t> </a:t>
            </a:r>
            <a:r>
              <a:rPr dirty="0" sz="2400" spc="-10" b="0">
                <a:latin typeface="Century Gothic"/>
                <a:cs typeface="Century Gothic"/>
              </a:rPr>
              <a:t>PÚBLICA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54646" y="1053751"/>
            <a:ext cx="10497820" cy="5259070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355600" marR="8255" indent="-342900">
              <a:lnSpc>
                <a:spcPts val="1939"/>
              </a:lnSpc>
              <a:spcBef>
                <a:spcPts val="345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19/2013,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9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diciembre,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transparencia,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acceso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pública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buen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gobierno:</a:t>
            </a:r>
            <a:endParaRPr sz="1800">
              <a:latin typeface="Century Gothic"/>
              <a:cs typeface="Century Gothic"/>
            </a:endParaRPr>
          </a:p>
          <a:p>
            <a:pPr algn="just" marL="1155065" marR="6350" indent="-228600">
              <a:lnSpc>
                <a:spcPts val="1939"/>
              </a:lnSpc>
              <a:spcBef>
                <a:spcPts val="1005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Aplicable</a:t>
            </a:r>
            <a:r>
              <a:rPr dirty="0" sz="18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Administración</a:t>
            </a:r>
            <a:r>
              <a:rPr dirty="0" sz="18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Pública</a:t>
            </a:r>
            <a:r>
              <a:rPr dirty="0" sz="18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general</a:t>
            </a:r>
            <a:r>
              <a:rPr dirty="0" sz="18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(Estado,</a:t>
            </a:r>
            <a:r>
              <a:rPr dirty="0" sz="18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CCAA,</a:t>
            </a:r>
            <a:r>
              <a:rPr dirty="0" sz="18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Ayuntamientos,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entidades</a:t>
            </a:r>
            <a:r>
              <a:rPr dirty="0" sz="1800" spc="1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800" spc="1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Público,</a:t>
            </a:r>
            <a:r>
              <a:rPr dirty="0" sz="1800" spc="1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fundaciones</a:t>
            </a:r>
            <a:r>
              <a:rPr dirty="0" sz="1800" spc="1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1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sector</a:t>
            </a:r>
            <a:r>
              <a:rPr dirty="0" sz="1800" spc="1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público,</a:t>
            </a:r>
            <a:r>
              <a:rPr dirty="0" sz="1800" spc="1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sociedades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mercantiles</a:t>
            </a:r>
            <a:r>
              <a:rPr dirty="0" sz="18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cuyo</a:t>
            </a:r>
            <a:r>
              <a:rPr dirty="0" sz="18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capital</a:t>
            </a:r>
            <a:r>
              <a:rPr dirty="0" sz="18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participación</a:t>
            </a:r>
            <a:r>
              <a:rPr dirty="0" sz="18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sea</a:t>
            </a:r>
            <a:r>
              <a:rPr dirty="0" sz="18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superior</a:t>
            </a:r>
            <a:r>
              <a:rPr dirty="0" sz="18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8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50%,</a:t>
            </a:r>
            <a:r>
              <a:rPr dirty="0" sz="18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partidos</a:t>
            </a:r>
            <a:r>
              <a:rPr dirty="0" sz="18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políticos, 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etc.</a:t>
            </a:r>
            <a:endParaRPr sz="1800">
              <a:latin typeface="Century Gothic"/>
              <a:cs typeface="Century Gothic"/>
            </a:endParaRPr>
          </a:p>
          <a:p>
            <a:pPr algn="just" marL="1155700" marR="5080" indent="-229235">
              <a:lnSpc>
                <a:spcPts val="1939"/>
              </a:lnSpc>
              <a:spcBef>
                <a:spcPts val="101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Obligación</a:t>
            </a:r>
            <a:r>
              <a:rPr dirty="0" sz="18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suministrar</a:t>
            </a:r>
            <a:r>
              <a:rPr dirty="0" sz="18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sz="18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institucional,</a:t>
            </a:r>
            <a:r>
              <a:rPr dirty="0" sz="18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organizativa</a:t>
            </a:r>
            <a:r>
              <a:rPr dirty="0" sz="18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planificación;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sz="1800" spc="18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económica,</a:t>
            </a:r>
            <a:r>
              <a:rPr dirty="0" sz="1800" spc="18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presupuestaria</a:t>
            </a:r>
            <a:r>
              <a:rPr dirty="0" sz="1800" spc="18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18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estadística</a:t>
            </a:r>
            <a:r>
              <a:rPr dirty="0" sz="1800" spc="18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=</a:t>
            </a:r>
            <a:r>
              <a:rPr dirty="0" sz="1800" spc="18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obligación</a:t>
            </a:r>
            <a:r>
              <a:rPr dirty="0" sz="1800" spc="18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transparencia.</a:t>
            </a:r>
            <a:endParaRPr sz="1800">
              <a:latin typeface="Century Gothic"/>
              <a:cs typeface="Century Gothic"/>
            </a:endParaRPr>
          </a:p>
          <a:p>
            <a:pPr algn="just" marL="1155700" marR="10795" indent="-228600">
              <a:lnSpc>
                <a:spcPts val="1939"/>
              </a:lnSpc>
              <a:spcBef>
                <a:spcPts val="1025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Sujeto</a:t>
            </a:r>
            <a:r>
              <a:rPr dirty="0" sz="18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8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control</a:t>
            </a:r>
            <a:r>
              <a:rPr dirty="0" sz="18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Consejo</a:t>
            </a:r>
            <a:r>
              <a:rPr dirty="0" sz="18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Transparencia</a:t>
            </a:r>
            <a:r>
              <a:rPr dirty="0" sz="18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Buen</a:t>
            </a:r>
            <a:r>
              <a:rPr dirty="0" sz="1800" spc="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Gobierno,</a:t>
            </a:r>
            <a:r>
              <a:rPr dirty="0" sz="18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dependiente</a:t>
            </a:r>
            <a:r>
              <a:rPr dirty="0" sz="18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del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Ministerio</a:t>
            </a:r>
            <a:r>
              <a:rPr dirty="0" sz="18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Hacienda.</a:t>
            </a:r>
            <a:endParaRPr sz="1800">
              <a:latin typeface="Century Gothic"/>
              <a:cs typeface="Century Gothic"/>
            </a:endParaRPr>
          </a:p>
          <a:p>
            <a:pPr algn="just" marL="1155065" marR="6985" indent="-228600">
              <a:lnSpc>
                <a:spcPts val="1939"/>
              </a:lnSpc>
              <a:spcBef>
                <a:spcPts val="100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sz="18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publicada</a:t>
            </a:r>
            <a:r>
              <a:rPr dirty="0" sz="1800" spc="4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4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sedes</a:t>
            </a:r>
            <a:r>
              <a:rPr dirty="0" sz="1800" spc="4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electrónicas</a:t>
            </a:r>
            <a:r>
              <a:rPr dirty="0" sz="1800" spc="4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4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páginas</a:t>
            </a:r>
            <a:r>
              <a:rPr dirty="0" sz="1800" spc="4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web</a:t>
            </a:r>
            <a:r>
              <a:rPr dirty="0" sz="1800" spc="4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4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manera</a:t>
            </a:r>
            <a:r>
              <a:rPr dirty="0" sz="1800" spc="4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clara,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estructurada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entendible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=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portal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transparencia.</a:t>
            </a:r>
            <a:endParaRPr sz="1800">
              <a:latin typeface="Century Gothic"/>
              <a:cs typeface="Century Gothic"/>
            </a:endParaRPr>
          </a:p>
          <a:p>
            <a:pPr algn="just" marL="927100">
              <a:lnSpc>
                <a:spcPct val="100000"/>
              </a:lnSpc>
              <a:spcBef>
                <a:spcPts val="755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acceso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pública,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cualquiera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sea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soporte.</a:t>
            </a:r>
            <a:endParaRPr sz="1800">
              <a:latin typeface="Century Gothic"/>
              <a:cs typeface="Century Gothic"/>
            </a:endParaRPr>
          </a:p>
          <a:p>
            <a:pPr algn="just" marL="1155700" marR="5715" indent="-228600">
              <a:lnSpc>
                <a:spcPts val="1939"/>
              </a:lnSpc>
              <a:spcBef>
                <a:spcPts val="1045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Límites</a:t>
            </a:r>
            <a:r>
              <a:rPr dirty="0" sz="18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8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8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acceso:</a:t>
            </a:r>
            <a:r>
              <a:rPr dirty="0" sz="18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seguridad</a:t>
            </a:r>
            <a:r>
              <a:rPr dirty="0" sz="18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nacional,</a:t>
            </a:r>
            <a:r>
              <a:rPr dirty="0" sz="18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defensa,</a:t>
            </a:r>
            <a:r>
              <a:rPr dirty="0" sz="18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relaciones</a:t>
            </a:r>
            <a:r>
              <a:rPr dirty="0" sz="18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exteriores,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seguridad</a:t>
            </a:r>
            <a:r>
              <a:rPr dirty="0" sz="1800" spc="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pública,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investigación</a:t>
            </a:r>
            <a:r>
              <a:rPr dirty="0" sz="1800" spc="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ilícitos</a:t>
            </a:r>
            <a:r>
              <a:rPr dirty="0" sz="1800" spc="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penales,</a:t>
            </a:r>
            <a:r>
              <a:rPr dirty="0" sz="1800" spc="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administrativos</a:t>
            </a:r>
            <a:r>
              <a:rPr dirty="0" sz="1800" spc="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disciplinarios,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intereses</a:t>
            </a:r>
            <a:r>
              <a:rPr dirty="0" sz="18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económicos y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comerciales,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propiedad intelectual</a:t>
            </a:r>
            <a:r>
              <a:rPr dirty="0" sz="18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industrial,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garantía</a:t>
            </a:r>
            <a:r>
              <a:rPr dirty="0" sz="18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confidencialidad</a:t>
            </a:r>
            <a:r>
              <a:rPr dirty="0" sz="18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procesos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toma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decisiones,</a:t>
            </a:r>
            <a:r>
              <a:rPr dirty="0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etc.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90082" rIns="0" bIns="0" rtlCol="0" vert="horz">
            <a:spAutoFit/>
          </a:bodyPr>
          <a:lstStyle/>
          <a:p>
            <a:pPr marL="2430780">
              <a:lnSpc>
                <a:spcPct val="100000"/>
              </a:lnSpc>
              <a:spcBef>
                <a:spcPts val="95"/>
              </a:spcBef>
            </a:pPr>
            <a:r>
              <a:rPr dirty="0"/>
              <a:t>Las</a:t>
            </a:r>
            <a:r>
              <a:rPr dirty="0" spc="-25"/>
              <a:t> </a:t>
            </a:r>
            <a:r>
              <a:rPr dirty="0"/>
              <a:t>ventas</a:t>
            </a:r>
            <a:r>
              <a:rPr dirty="0" spc="-25"/>
              <a:t> </a:t>
            </a:r>
            <a:r>
              <a:rPr dirty="0"/>
              <a:t>a</a:t>
            </a:r>
            <a:r>
              <a:rPr dirty="0" spc="-40"/>
              <a:t> </a:t>
            </a:r>
            <a:r>
              <a:rPr dirty="0" spc="-10"/>
              <a:t>distancia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755139" y="1488440"/>
            <a:ext cx="10137775" cy="47967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85115" indent="-272415">
              <a:lnSpc>
                <a:spcPts val="3535"/>
              </a:lnSpc>
              <a:spcBef>
                <a:spcPts val="95"/>
              </a:spcBef>
              <a:buClr>
                <a:srgbClr val="9F8351"/>
              </a:buClr>
              <a:buSzPct val="95161"/>
              <a:buFont typeface="Wingdings 2"/>
              <a:buChar char=""/>
              <a:tabLst>
                <a:tab pos="285115" algn="l"/>
              </a:tabLst>
            </a:pPr>
            <a:r>
              <a:rPr dirty="0" sz="3100">
                <a:latin typeface="Century Gothic"/>
                <a:cs typeface="Century Gothic"/>
              </a:rPr>
              <a:t>Requisitos</a:t>
            </a:r>
            <a:r>
              <a:rPr dirty="0" sz="3100" spc="-114">
                <a:latin typeface="Century Gothic"/>
                <a:cs typeface="Century Gothic"/>
              </a:rPr>
              <a:t> </a:t>
            </a:r>
            <a:r>
              <a:rPr dirty="0" sz="3100" spc="-10">
                <a:latin typeface="Century Gothic"/>
                <a:cs typeface="Century Gothic"/>
              </a:rPr>
              <a:t>formales:</a:t>
            </a:r>
            <a:endParaRPr sz="3100">
              <a:latin typeface="Century Gothic"/>
              <a:cs typeface="Century Gothic"/>
            </a:endParaRPr>
          </a:p>
          <a:p>
            <a:pPr lvl="1" marL="741680" marR="7620" indent="-272415">
              <a:lnSpc>
                <a:spcPct val="70000"/>
              </a:lnSpc>
              <a:spcBef>
                <a:spcPts val="930"/>
              </a:spcBef>
              <a:buClr>
                <a:srgbClr val="9F8351"/>
              </a:buClr>
              <a:buSzPct val="95161"/>
              <a:buFont typeface="Wingdings 2"/>
              <a:buChar char=""/>
              <a:tabLst>
                <a:tab pos="741680" algn="l"/>
                <a:tab pos="2633345" algn="l"/>
                <a:tab pos="3456304" algn="l"/>
                <a:tab pos="5911850" algn="l"/>
                <a:tab pos="6397625" algn="l"/>
                <a:tab pos="7142480" algn="l"/>
                <a:tab pos="9344660" algn="l"/>
              </a:tabLst>
            </a:pPr>
            <a:r>
              <a:rPr dirty="0" sz="3100" spc="-10">
                <a:latin typeface="Century Gothic"/>
                <a:cs typeface="Century Gothic"/>
              </a:rPr>
              <a:t>Derecho</a:t>
            </a:r>
            <a:r>
              <a:rPr dirty="0" sz="3100">
                <a:latin typeface="Century Gothic"/>
                <a:cs typeface="Century Gothic"/>
              </a:rPr>
              <a:t>	</a:t>
            </a:r>
            <a:r>
              <a:rPr dirty="0" sz="3100" spc="-25">
                <a:latin typeface="Century Gothic"/>
                <a:cs typeface="Century Gothic"/>
              </a:rPr>
              <a:t>del</a:t>
            </a:r>
            <a:r>
              <a:rPr dirty="0" sz="3100">
                <a:latin typeface="Century Gothic"/>
                <a:cs typeface="Century Gothic"/>
              </a:rPr>
              <a:t>	</a:t>
            </a:r>
            <a:r>
              <a:rPr dirty="0" sz="3100" spc="-10">
                <a:latin typeface="Century Gothic"/>
                <a:cs typeface="Century Gothic"/>
              </a:rPr>
              <a:t>consumidor</a:t>
            </a:r>
            <a:r>
              <a:rPr dirty="0" sz="3100">
                <a:latin typeface="Century Gothic"/>
                <a:cs typeface="Century Gothic"/>
              </a:rPr>
              <a:t>	</a:t>
            </a:r>
            <a:r>
              <a:rPr dirty="0" sz="3100" spc="-50">
                <a:latin typeface="Century Gothic"/>
                <a:cs typeface="Century Gothic"/>
              </a:rPr>
              <a:t>a</a:t>
            </a:r>
            <a:r>
              <a:rPr dirty="0" sz="3100">
                <a:latin typeface="Century Gothic"/>
                <a:cs typeface="Century Gothic"/>
              </a:rPr>
              <a:t>	</a:t>
            </a:r>
            <a:r>
              <a:rPr dirty="0" sz="3100" spc="-25">
                <a:latin typeface="Century Gothic"/>
                <a:cs typeface="Century Gothic"/>
              </a:rPr>
              <a:t>ser</a:t>
            </a:r>
            <a:r>
              <a:rPr dirty="0" sz="3100">
                <a:latin typeface="Century Gothic"/>
                <a:cs typeface="Century Gothic"/>
              </a:rPr>
              <a:t>	</a:t>
            </a:r>
            <a:r>
              <a:rPr dirty="0" sz="3100" spc="-10">
                <a:latin typeface="Century Gothic"/>
                <a:cs typeface="Century Gothic"/>
              </a:rPr>
              <a:t>informado</a:t>
            </a:r>
            <a:r>
              <a:rPr dirty="0" sz="3100">
                <a:latin typeface="Century Gothic"/>
                <a:cs typeface="Century Gothic"/>
              </a:rPr>
              <a:t>	</a:t>
            </a:r>
            <a:r>
              <a:rPr dirty="0" sz="3100" spc="-10">
                <a:latin typeface="Century Gothic"/>
                <a:cs typeface="Century Gothic"/>
              </a:rPr>
              <a:t>(art. </a:t>
            </a:r>
            <a:r>
              <a:rPr dirty="0" sz="3100" spc="-20">
                <a:latin typeface="Century Gothic"/>
                <a:cs typeface="Century Gothic"/>
              </a:rPr>
              <a:t>97).</a:t>
            </a:r>
            <a:endParaRPr sz="3100">
              <a:latin typeface="Century Gothic"/>
              <a:cs typeface="Century Gothic"/>
            </a:endParaRPr>
          </a:p>
          <a:p>
            <a:pPr lvl="1" marL="742315" indent="-272415">
              <a:lnSpc>
                <a:spcPts val="3160"/>
              </a:lnSpc>
              <a:buClr>
                <a:srgbClr val="9F8351"/>
              </a:buClr>
              <a:buSzPct val="95161"/>
              <a:buFont typeface="Wingdings 2"/>
              <a:buChar char=""/>
              <a:tabLst>
                <a:tab pos="742315" algn="l"/>
              </a:tabLst>
            </a:pPr>
            <a:r>
              <a:rPr dirty="0" sz="3100">
                <a:latin typeface="Century Gothic"/>
                <a:cs typeface="Century Gothic"/>
              </a:rPr>
              <a:t>Contratos</a:t>
            </a:r>
            <a:r>
              <a:rPr dirty="0" sz="3100" spc="-85">
                <a:latin typeface="Century Gothic"/>
                <a:cs typeface="Century Gothic"/>
              </a:rPr>
              <a:t> </a:t>
            </a:r>
            <a:r>
              <a:rPr dirty="0" sz="3100" spc="-10">
                <a:latin typeface="Century Gothic"/>
                <a:cs typeface="Century Gothic"/>
              </a:rPr>
              <a:t>formales:</a:t>
            </a:r>
            <a:endParaRPr sz="3100">
              <a:latin typeface="Century Gothic"/>
              <a:cs typeface="Century Gothic"/>
            </a:endParaRPr>
          </a:p>
          <a:p>
            <a:pPr lvl="2" marL="1199515" indent="-272415">
              <a:lnSpc>
                <a:spcPts val="3350"/>
              </a:lnSpc>
              <a:buClr>
                <a:srgbClr val="9F8351"/>
              </a:buClr>
              <a:buSzPct val="95161"/>
              <a:buFont typeface="Wingdings 2"/>
              <a:buChar char=""/>
              <a:tabLst>
                <a:tab pos="1199515" algn="l"/>
              </a:tabLst>
            </a:pPr>
            <a:r>
              <a:rPr dirty="0" sz="3100" spc="-10">
                <a:latin typeface="Century Gothic"/>
                <a:cs typeface="Century Gothic"/>
              </a:rPr>
              <a:t>Requisitos:</a:t>
            </a:r>
            <a:endParaRPr sz="3100">
              <a:latin typeface="Century Gothic"/>
              <a:cs typeface="Century Gothic"/>
            </a:endParaRPr>
          </a:p>
          <a:p>
            <a:pPr lvl="3" marL="1656714" indent="-272415">
              <a:lnSpc>
                <a:spcPts val="2975"/>
              </a:lnSpc>
              <a:buClr>
                <a:srgbClr val="9F8351"/>
              </a:buClr>
              <a:buSzPct val="95161"/>
              <a:buFont typeface="Wingdings 2"/>
              <a:buChar char=""/>
              <a:tabLst>
                <a:tab pos="1656714" algn="l"/>
                <a:tab pos="3439795" algn="l"/>
                <a:tab pos="4166870" algn="l"/>
                <a:tab pos="6478905" algn="l"/>
                <a:tab pos="9479915" algn="l"/>
              </a:tabLst>
            </a:pPr>
            <a:r>
              <a:rPr dirty="0" sz="3100" spc="-10">
                <a:latin typeface="Century Gothic"/>
                <a:cs typeface="Century Gothic"/>
              </a:rPr>
              <a:t>Ventas</a:t>
            </a:r>
            <a:r>
              <a:rPr dirty="0" sz="3100">
                <a:latin typeface="Century Gothic"/>
                <a:cs typeface="Century Gothic"/>
              </a:rPr>
              <a:t>	</a:t>
            </a:r>
            <a:r>
              <a:rPr dirty="0" sz="3100" spc="-50">
                <a:latin typeface="Century Gothic"/>
                <a:cs typeface="Century Gothic"/>
              </a:rPr>
              <a:t>a</a:t>
            </a:r>
            <a:r>
              <a:rPr dirty="0" sz="3100">
                <a:latin typeface="Century Gothic"/>
                <a:cs typeface="Century Gothic"/>
              </a:rPr>
              <a:t>	</a:t>
            </a:r>
            <a:r>
              <a:rPr dirty="0" sz="3100" spc="-10">
                <a:latin typeface="Century Gothic"/>
                <a:cs typeface="Century Gothic"/>
              </a:rPr>
              <a:t>distancia:</a:t>
            </a:r>
            <a:r>
              <a:rPr dirty="0" sz="3100">
                <a:latin typeface="Century Gothic"/>
                <a:cs typeface="Century Gothic"/>
              </a:rPr>
              <a:t>	</a:t>
            </a:r>
            <a:r>
              <a:rPr dirty="0" sz="3100" spc="-10">
                <a:latin typeface="Century Gothic"/>
                <a:cs typeface="Century Gothic"/>
              </a:rPr>
              <a:t>confirmación</a:t>
            </a:r>
            <a:r>
              <a:rPr dirty="0" sz="3100">
                <a:latin typeface="Century Gothic"/>
                <a:cs typeface="Century Gothic"/>
              </a:rPr>
              <a:t>	</a:t>
            </a:r>
            <a:r>
              <a:rPr dirty="0" sz="3100" spc="-25">
                <a:latin typeface="Century Gothic"/>
                <a:cs typeface="Century Gothic"/>
              </a:rPr>
              <a:t>por</a:t>
            </a:r>
            <a:endParaRPr sz="3100">
              <a:latin typeface="Century Gothic"/>
              <a:cs typeface="Century Gothic"/>
            </a:endParaRPr>
          </a:p>
          <a:p>
            <a:pPr marL="1657350" marR="5080">
              <a:lnSpc>
                <a:spcPct val="70000"/>
              </a:lnSpc>
              <a:spcBef>
                <a:spcPts val="555"/>
              </a:spcBef>
              <a:tabLst>
                <a:tab pos="3303270" algn="l"/>
                <a:tab pos="5032375" algn="l"/>
                <a:tab pos="7228840" algn="l"/>
                <a:tab pos="8190230" algn="l"/>
                <a:tab pos="8736330" algn="l"/>
              </a:tabLst>
            </a:pPr>
            <a:r>
              <a:rPr dirty="0" sz="3100" spc="-10">
                <a:latin typeface="Century Gothic"/>
                <a:cs typeface="Century Gothic"/>
              </a:rPr>
              <a:t>escrito,</a:t>
            </a:r>
            <a:r>
              <a:rPr dirty="0" sz="3100">
                <a:latin typeface="Century Gothic"/>
                <a:cs typeface="Century Gothic"/>
              </a:rPr>
              <a:t>	</a:t>
            </a:r>
            <a:r>
              <a:rPr dirty="0" sz="3100" spc="-10">
                <a:latin typeface="Century Gothic"/>
                <a:cs typeface="Century Gothic"/>
              </a:rPr>
              <a:t>soporte</a:t>
            </a:r>
            <a:r>
              <a:rPr dirty="0" sz="3100">
                <a:latin typeface="Century Gothic"/>
                <a:cs typeface="Century Gothic"/>
              </a:rPr>
              <a:t>	</a:t>
            </a:r>
            <a:r>
              <a:rPr dirty="0" sz="3100" spc="-10">
                <a:latin typeface="Century Gothic"/>
                <a:cs typeface="Century Gothic"/>
              </a:rPr>
              <a:t>duradero,</a:t>
            </a:r>
            <a:r>
              <a:rPr dirty="0" sz="3100">
                <a:latin typeface="Century Gothic"/>
                <a:cs typeface="Century Gothic"/>
              </a:rPr>
              <a:t>	</a:t>
            </a:r>
            <a:r>
              <a:rPr dirty="0" sz="3100" spc="-25">
                <a:latin typeface="Century Gothic"/>
                <a:cs typeface="Century Gothic"/>
              </a:rPr>
              <a:t>sms</a:t>
            </a:r>
            <a:r>
              <a:rPr dirty="0" sz="3100">
                <a:latin typeface="Century Gothic"/>
                <a:cs typeface="Century Gothic"/>
              </a:rPr>
              <a:t>	</a:t>
            </a:r>
            <a:r>
              <a:rPr dirty="0" sz="3100" spc="-50">
                <a:latin typeface="Century Gothic"/>
                <a:cs typeface="Century Gothic"/>
              </a:rPr>
              <a:t>o</a:t>
            </a:r>
            <a:r>
              <a:rPr dirty="0" sz="3100">
                <a:latin typeface="Century Gothic"/>
                <a:cs typeface="Century Gothic"/>
              </a:rPr>
              <a:t>	</a:t>
            </a:r>
            <a:r>
              <a:rPr dirty="0" sz="3100" spc="-10">
                <a:latin typeface="Century Gothic"/>
                <a:cs typeface="Century Gothic"/>
              </a:rPr>
              <a:t>página </a:t>
            </a:r>
            <a:r>
              <a:rPr dirty="0" sz="3100">
                <a:latin typeface="Century Gothic"/>
                <a:cs typeface="Century Gothic"/>
              </a:rPr>
              <a:t>web</a:t>
            </a:r>
            <a:r>
              <a:rPr dirty="0" sz="3100" spc="-75">
                <a:latin typeface="Century Gothic"/>
                <a:cs typeface="Century Gothic"/>
              </a:rPr>
              <a:t> </a:t>
            </a:r>
            <a:r>
              <a:rPr dirty="0" sz="3100">
                <a:latin typeface="Century Gothic"/>
                <a:cs typeface="Century Gothic"/>
              </a:rPr>
              <a:t>(arts.</a:t>
            </a:r>
            <a:r>
              <a:rPr dirty="0" sz="3100" spc="-60">
                <a:latin typeface="Century Gothic"/>
                <a:cs typeface="Century Gothic"/>
              </a:rPr>
              <a:t> </a:t>
            </a:r>
            <a:r>
              <a:rPr dirty="0" sz="3100" spc="-20">
                <a:latin typeface="Century Gothic"/>
                <a:cs typeface="Century Gothic"/>
              </a:rPr>
              <a:t>98).</a:t>
            </a:r>
            <a:endParaRPr sz="3100">
              <a:latin typeface="Century Gothic"/>
              <a:cs typeface="Century Gothic"/>
            </a:endParaRPr>
          </a:p>
          <a:p>
            <a:pPr lvl="2" marL="1199515" indent="-272415">
              <a:lnSpc>
                <a:spcPts val="3165"/>
              </a:lnSpc>
              <a:buClr>
                <a:srgbClr val="9F8351"/>
              </a:buClr>
              <a:buSzPct val="95161"/>
              <a:buFont typeface="Wingdings 2"/>
              <a:buChar char=""/>
              <a:tabLst>
                <a:tab pos="1199515" algn="l"/>
              </a:tabLst>
            </a:pPr>
            <a:r>
              <a:rPr dirty="0" sz="3100" spc="-10">
                <a:latin typeface="Century Gothic"/>
                <a:cs typeface="Century Gothic"/>
              </a:rPr>
              <a:t>Consecuencias:</a:t>
            </a:r>
            <a:endParaRPr sz="3100">
              <a:latin typeface="Century Gothic"/>
              <a:cs typeface="Century Gothic"/>
            </a:endParaRPr>
          </a:p>
          <a:p>
            <a:pPr lvl="3" marL="1656714" marR="6985" indent="-273050">
              <a:lnSpc>
                <a:spcPct val="70000"/>
              </a:lnSpc>
              <a:spcBef>
                <a:spcPts val="930"/>
              </a:spcBef>
              <a:buClr>
                <a:srgbClr val="9F8351"/>
              </a:buClr>
              <a:buSzPct val="95161"/>
              <a:buFont typeface="Wingdings 2"/>
              <a:buChar char=""/>
              <a:tabLst>
                <a:tab pos="1656714" algn="l"/>
                <a:tab pos="3810000" algn="l"/>
                <a:tab pos="4623435" algn="l"/>
                <a:tab pos="6492240" algn="l"/>
                <a:tab pos="7344409" algn="l"/>
                <a:tab pos="7885430" algn="l"/>
              </a:tabLst>
            </a:pPr>
            <a:r>
              <a:rPr dirty="0" sz="3100" spc="-10">
                <a:latin typeface="Century Gothic"/>
                <a:cs typeface="Century Gothic"/>
              </a:rPr>
              <a:t>Anulación</a:t>
            </a:r>
            <a:r>
              <a:rPr dirty="0" sz="3100">
                <a:latin typeface="Century Gothic"/>
                <a:cs typeface="Century Gothic"/>
              </a:rPr>
              <a:t>	</a:t>
            </a:r>
            <a:r>
              <a:rPr dirty="0" sz="3100" spc="-25">
                <a:latin typeface="Century Gothic"/>
                <a:cs typeface="Century Gothic"/>
              </a:rPr>
              <a:t>del</a:t>
            </a:r>
            <a:r>
              <a:rPr dirty="0" sz="3100">
                <a:latin typeface="Century Gothic"/>
                <a:cs typeface="Century Gothic"/>
              </a:rPr>
              <a:t>	</a:t>
            </a:r>
            <a:r>
              <a:rPr dirty="0" sz="3100" spc="-10">
                <a:latin typeface="Century Gothic"/>
                <a:cs typeface="Century Gothic"/>
              </a:rPr>
              <a:t>contrato</a:t>
            </a:r>
            <a:r>
              <a:rPr dirty="0" sz="3100">
                <a:latin typeface="Century Gothic"/>
                <a:cs typeface="Century Gothic"/>
              </a:rPr>
              <a:t>	</a:t>
            </a:r>
            <a:r>
              <a:rPr dirty="0" sz="3100" spc="-25">
                <a:latin typeface="Century Gothic"/>
                <a:cs typeface="Century Gothic"/>
              </a:rPr>
              <a:t>por</a:t>
            </a:r>
            <a:r>
              <a:rPr dirty="0" sz="3100">
                <a:latin typeface="Century Gothic"/>
                <a:cs typeface="Century Gothic"/>
              </a:rPr>
              <a:t>	</a:t>
            </a:r>
            <a:r>
              <a:rPr dirty="0" sz="3100" spc="-25">
                <a:latin typeface="Century Gothic"/>
                <a:cs typeface="Century Gothic"/>
              </a:rPr>
              <a:t>el</a:t>
            </a:r>
            <a:r>
              <a:rPr dirty="0" sz="3100">
                <a:latin typeface="Century Gothic"/>
                <a:cs typeface="Century Gothic"/>
              </a:rPr>
              <a:t>	</a:t>
            </a:r>
            <a:r>
              <a:rPr dirty="0" sz="3100" spc="-10">
                <a:latin typeface="Century Gothic"/>
                <a:cs typeface="Century Gothic"/>
              </a:rPr>
              <a:t>consumidor </a:t>
            </a:r>
            <a:r>
              <a:rPr dirty="0" sz="3100">
                <a:latin typeface="Century Gothic"/>
                <a:cs typeface="Century Gothic"/>
              </a:rPr>
              <a:t>(art.</a:t>
            </a:r>
            <a:r>
              <a:rPr dirty="0" sz="3100" spc="-65">
                <a:latin typeface="Century Gothic"/>
                <a:cs typeface="Century Gothic"/>
              </a:rPr>
              <a:t> </a:t>
            </a:r>
            <a:r>
              <a:rPr dirty="0" sz="3100" spc="-20">
                <a:latin typeface="Century Gothic"/>
                <a:cs typeface="Century Gothic"/>
              </a:rPr>
              <a:t>100)</a:t>
            </a:r>
            <a:endParaRPr sz="3100">
              <a:latin typeface="Century Gothic"/>
              <a:cs typeface="Century Gothic"/>
            </a:endParaRPr>
          </a:p>
          <a:p>
            <a:pPr lvl="3" marL="1656714" indent="-272415">
              <a:lnSpc>
                <a:spcPts val="3350"/>
              </a:lnSpc>
              <a:buClr>
                <a:srgbClr val="9F8351"/>
              </a:buClr>
              <a:buSzPct val="95161"/>
              <a:buFont typeface="Wingdings 2"/>
              <a:buChar char=""/>
              <a:tabLst>
                <a:tab pos="1656714" algn="l"/>
              </a:tabLst>
            </a:pPr>
            <a:r>
              <a:rPr dirty="0" sz="3100">
                <a:latin typeface="Century Gothic"/>
                <a:cs typeface="Century Gothic"/>
              </a:rPr>
              <a:t>La</a:t>
            </a:r>
            <a:r>
              <a:rPr dirty="0" sz="3100" spc="-25">
                <a:latin typeface="Century Gothic"/>
                <a:cs typeface="Century Gothic"/>
              </a:rPr>
              <a:t> </a:t>
            </a:r>
            <a:r>
              <a:rPr dirty="0" sz="3100">
                <a:latin typeface="Century Gothic"/>
                <a:cs typeface="Century Gothic"/>
              </a:rPr>
              <a:t>carga</a:t>
            </a:r>
            <a:r>
              <a:rPr dirty="0" sz="3100" spc="-50">
                <a:latin typeface="Century Gothic"/>
                <a:cs typeface="Century Gothic"/>
              </a:rPr>
              <a:t> </a:t>
            </a:r>
            <a:r>
              <a:rPr dirty="0" sz="3100">
                <a:latin typeface="Century Gothic"/>
                <a:cs typeface="Century Gothic"/>
              </a:rPr>
              <a:t>de</a:t>
            </a:r>
            <a:r>
              <a:rPr dirty="0" sz="3100" spc="-35">
                <a:latin typeface="Century Gothic"/>
                <a:cs typeface="Century Gothic"/>
              </a:rPr>
              <a:t> </a:t>
            </a:r>
            <a:r>
              <a:rPr dirty="0" sz="3100">
                <a:latin typeface="Century Gothic"/>
                <a:cs typeface="Century Gothic"/>
              </a:rPr>
              <a:t>la</a:t>
            </a:r>
            <a:r>
              <a:rPr dirty="0" sz="3100" spc="-35">
                <a:latin typeface="Century Gothic"/>
                <a:cs typeface="Century Gothic"/>
              </a:rPr>
              <a:t> </a:t>
            </a:r>
            <a:r>
              <a:rPr dirty="0" sz="3100">
                <a:latin typeface="Century Gothic"/>
                <a:cs typeface="Century Gothic"/>
              </a:rPr>
              <a:t>prueba</a:t>
            </a:r>
            <a:r>
              <a:rPr dirty="0" sz="3100" spc="-35">
                <a:latin typeface="Century Gothic"/>
                <a:cs typeface="Century Gothic"/>
              </a:rPr>
              <a:t> </a:t>
            </a:r>
            <a:r>
              <a:rPr dirty="0" sz="3100">
                <a:latin typeface="Century Gothic"/>
                <a:cs typeface="Century Gothic"/>
              </a:rPr>
              <a:t>es</a:t>
            </a:r>
            <a:r>
              <a:rPr dirty="0" sz="3100" spc="-30">
                <a:latin typeface="Century Gothic"/>
                <a:cs typeface="Century Gothic"/>
              </a:rPr>
              <a:t> </a:t>
            </a:r>
            <a:r>
              <a:rPr dirty="0" sz="3100">
                <a:latin typeface="Century Gothic"/>
                <a:cs typeface="Century Gothic"/>
              </a:rPr>
              <a:t>del</a:t>
            </a:r>
            <a:r>
              <a:rPr dirty="0" sz="3100" spc="-30">
                <a:latin typeface="Century Gothic"/>
                <a:cs typeface="Century Gothic"/>
              </a:rPr>
              <a:t> </a:t>
            </a:r>
            <a:r>
              <a:rPr dirty="0" sz="3100" spc="-10">
                <a:latin typeface="Century Gothic"/>
                <a:cs typeface="Century Gothic"/>
              </a:rPr>
              <a:t>empresario.</a:t>
            </a:r>
            <a:endParaRPr sz="3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53542" y="818197"/>
            <a:ext cx="437134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Las</a:t>
            </a:r>
            <a:r>
              <a:rPr dirty="0" sz="3200" spc="-50"/>
              <a:t> </a:t>
            </a:r>
            <a:r>
              <a:rPr dirty="0" sz="3200"/>
              <a:t>ventas</a:t>
            </a:r>
            <a:r>
              <a:rPr dirty="0" sz="3200" spc="-45"/>
              <a:t> </a:t>
            </a:r>
            <a:r>
              <a:rPr dirty="0" sz="3200"/>
              <a:t>a</a:t>
            </a:r>
            <a:r>
              <a:rPr dirty="0" sz="3200" spc="-45"/>
              <a:t> </a:t>
            </a:r>
            <a:r>
              <a:rPr dirty="0" sz="3200" spc="-10"/>
              <a:t>distancia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755138" y="1424839"/>
            <a:ext cx="10033635" cy="49752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84480" indent="-271780">
              <a:lnSpc>
                <a:spcPct val="100000"/>
              </a:lnSpc>
              <a:spcBef>
                <a:spcPts val="95"/>
              </a:spcBef>
              <a:buClr>
                <a:srgbClr val="9F8351"/>
              </a:buClr>
              <a:buSzPct val="94642"/>
              <a:buFont typeface="Wingdings 2"/>
              <a:buChar char=""/>
              <a:tabLst>
                <a:tab pos="284480" algn="l"/>
              </a:tabLst>
            </a:pPr>
            <a:r>
              <a:rPr dirty="0" sz="2800">
                <a:latin typeface="Century Gothic"/>
                <a:cs typeface="Century Gothic"/>
              </a:rPr>
              <a:t>Derecho</a:t>
            </a:r>
            <a:r>
              <a:rPr dirty="0" sz="2800" spc="-5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de</a:t>
            </a:r>
            <a:r>
              <a:rPr dirty="0" sz="2800" spc="-9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desistimiento</a:t>
            </a:r>
            <a:r>
              <a:rPr dirty="0" sz="2800" spc="-8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unilateral</a:t>
            </a:r>
            <a:r>
              <a:rPr dirty="0" sz="2800" spc="-70">
                <a:latin typeface="Century Gothic"/>
                <a:cs typeface="Century Gothic"/>
              </a:rPr>
              <a:t> </a:t>
            </a:r>
            <a:r>
              <a:rPr dirty="0" sz="2800" i="1">
                <a:latin typeface="Century Gothic"/>
                <a:cs typeface="Century Gothic"/>
              </a:rPr>
              <a:t>ad</a:t>
            </a:r>
            <a:r>
              <a:rPr dirty="0" sz="2800" spc="-90" i="1">
                <a:latin typeface="Century Gothic"/>
                <a:cs typeface="Century Gothic"/>
              </a:rPr>
              <a:t> </a:t>
            </a:r>
            <a:r>
              <a:rPr dirty="0" sz="2800" i="1">
                <a:latin typeface="Century Gothic"/>
                <a:cs typeface="Century Gothic"/>
              </a:rPr>
              <a:t>nutum</a:t>
            </a:r>
            <a:r>
              <a:rPr dirty="0" sz="2800" spc="-85" i="1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(art.</a:t>
            </a:r>
            <a:r>
              <a:rPr dirty="0" sz="2800" spc="-90">
                <a:latin typeface="Century Gothic"/>
                <a:cs typeface="Century Gothic"/>
              </a:rPr>
              <a:t> </a:t>
            </a:r>
            <a:r>
              <a:rPr dirty="0" sz="2800" spc="-20">
                <a:latin typeface="Century Gothic"/>
                <a:cs typeface="Century Gothic"/>
              </a:rPr>
              <a:t>102)</a:t>
            </a:r>
            <a:endParaRPr sz="2800">
              <a:latin typeface="Century Gothic"/>
              <a:cs typeface="Century Gothic"/>
            </a:endParaRPr>
          </a:p>
          <a:p>
            <a:pPr lvl="1" marL="741680" indent="-271780">
              <a:lnSpc>
                <a:spcPct val="100000"/>
              </a:lnSpc>
              <a:buClr>
                <a:srgbClr val="9F8351"/>
              </a:buClr>
              <a:buSzPct val="94642"/>
              <a:buFont typeface="Wingdings 2"/>
              <a:buChar char=""/>
              <a:tabLst>
                <a:tab pos="741680" algn="l"/>
              </a:tabLst>
            </a:pPr>
            <a:r>
              <a:rPr dirty="0" sz="2800">
                <a:latin typeface="Century Gothic"/>
                <a:cs typeface="Century Gothic"/>
              </a:rPr>
              <a:t>Naturaleza</a:t>
            </a:r>
            <a:r>
              <a:rPr dirty="0" sz="2800" spc="-155">
                <a:latin typeface="Century Gothic"/>
                <a:cs typeface="Century Gothic"/>
              </a:rPr>
              <a:t> </a:t>
            </a:r>
            <a:r>
              <a:rPr dirty="0" sz="2800" spc="-10">
                <a:latin typeface="Century Gothic"/>
                <a:cs typeface="Century Gothic"/>
              </a:rPr>
              <a:t>jurídica</a:t>
            </a:r>
            <a:endParaRPr sz="2800">
              <a:latin typeface="Century Gothic"/>
              <a:cs typeface="Century Gothic"/>
            </a:endParaRPr>
          </a:p>
          <a:p>
            <a:pPr lvl="2" marL="1198880" indent="-271780">
              <a:lnSpc>
                <a:spcPct val="100000"/>
              </a:lnSpc>
              <a:buClr>
                <a:srgbClr val="9F8351"/>
              </a:buClr>
              <a:buSzPct val="94642"/>
              <a:buFont typeface="Wingdings 2"/>
              <a:buChar char=""/>
              <a:tabLst>
                <a:tab pos="1198880" algn="l"/>
              </a:tabLst>
            </a:pPr>
            <a:r>
              <a:rPr dirty="0" sz="2800">
                <a:latin typeface="Century Gothic"/>
                <a:cs typeface="Century Gothic"/>
              </a:rPr>
              <a:t>Plazo</a:t>
            </a:r>
            <a:r>
              <a:rPr dirty="0" sz="2800" spc="-4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de</a:t>
            </a:r>
            <a:r>
              <a:rPr dirty="0" sz="2800" spc="-45">
                <a:latin typeface="Century Gothic"/>
                <a:cs typeface="Century Gothic"/>
              </a:rPr>
              <a:t> </a:t>
            </a:r>
            <a:r>
              <a:rPr dirty="0" sz="2800" spc="-10">
                <a:latin typeface="Century Gothic"/>
                <a:cs typeface="Century Gothic"/>
              </a:rPr>
              <a:t>reflexión</a:t>
            </a:r>
            <a:endParaRPr sz="2800">
              <a:latin typeface="Century Gothic"/>
              <a:cs typeface="Century Gothic"/>
            </a:endParaRPr>
          </a:p>
          <a:p>
            <a:pPr lvl="2" marL="1198880" indent="-271780">
              <a:lnSpc>
                <a:spcPct val="100000"/>
              </a:lnSpc>
              <a:buClr>
                <a:srgbClr val="9F8351"/>
              </a:buClr>
              <a:buSzPct val="94642"/>
              <a:buFont typeface="Wingdings 2"/>
              <a:buChar char=""/>
              <a:tabLst>
                <a:tab pos="1198880" algn="l"/>
              </a:tabLst>
            </a:pPr>
            <a:r>
              <a:rPr dirty="0" sz="2800">
                <a:latin typeface="Century Gothic"/>
                <a:cs typeface="Century Gothic"/>
              </a:rPr>
              <a:t>Derecho</a:t>
            </a:r>
            <a:r>
              <a:rPr dirty="0" sz="2800" spc="-5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de</a:t>
            </a:r>
            <a:r>
              <a:rPr dirty="0" sz="2800" spc="-95">
                <a:latin typeface="Century Gothic"/>
                <a:cs typeface="Century Gothic"/>
              </a:rPr>
              <a:t> </a:t>
            </a:r>
            <a:r>
              <a:rPr dirty="0" sz="2800" spc="-10">
                <a:latin typeface="Century Gothic"/>
                <a:cs typeface="Century Gothic"/>
              </a:rPr>
              <a:t>arrepentimiento</a:t>
            </a:r>
            <a:endParaRPr sz="2800">
              <a:latin typeface="Century Gothic"/>
              <a:cs typeface="Century Gothic"/>
            </a:endParaRPr>
          </a:p>
          <a:p>
            <a:pPr lvl="1" marL="741680" indent="-271780">
              <a:lnSpc>
                <a:spcPct val="100000"/>
              </a:lnSpc>
              <a:buClr>
                <a:srgbClr val="9F8351"/>
              </a:buClr>
              <a:buSzPct val="94642"/>
              <a:buFont typeface="Wingdings 2"/>
              <a:buChar char=""/>
              <a:tabLst>
                <a:tab pos="741680" algn="l"/>
              </a:tabLst>
            </a:pPr>
            <a:r>
              <a:rPr dirty="0" sz="2800" spc="-10">
                <a:latin typeface="Century Gothic"/>
                <a:cs typeface="Century Gothic"/>
              </a:rPr>
              <a:t>Ejercicio</a:t>
            </a:r>
            <a:endParaRPr sz="2800">
              <a:latin typeface="Century Gothic"/>
              <a:cs typeface="Century Gothic"/>
            </a:endParaRPr>
          </a:p>
          <a:p>
            <a:pPr lvl="2" marL="1198880" indent="-271780">
              <a:lnSpc>
                <a:spcPct val="100000"/>
              </a:lnSpc>
              <a:buClr>
                <a:srgbClr val="9F8351"/>
              </a:buClr>
              <a:buSzPct val="94642"/>
              <a:buFont typeface="Wingdings 2"/>
              <a:buChar char=""/>
              <a:tabLst>
                <a:tab pos="1198880" algn="l"/>
              </a:tabLst>
            </a:pPr>
            <a:r>
              <a:rPr dirty="0" sz="2800">
                <a:latin typeface="Century Gothic"/>
                <a:cs typeface="Century Gothic"/>
              </a:rPr>
              <a:t>Libre</a:t>
            </a:r>
            <a:r>
              <a:rPr dirty="0" sz="2800" spc="-8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de</a:t>
            </a:r>
            <a:r>
              <a:rPr dirty="0" sz="2800" spc="-7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gastos:</a:t>
            </a:r>
            <a:r>
              <a:rPr dirty="0" sz="2800" spc="-5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indemnidad</a:t>
            </a:r>
            <a:r>
              <a:rPr dirty="0" sz="2800" spc="-75">
                <a:latin typeface="Century Gothic"/>
                <a:cs typeface="Century Gothic"/>
              </a:rPr>
              <a:t> </a:t>
            </a:r>
            <a:r>
              <a:rPr dirty="0" sz="2800" spc="-10">
                <a:latin typeface="Century Gothic"/>
                <a:cs typeface="Century Gothic"/>
              </a:rPr>
              <a:t>económica.</a:t>
            </a:r>
            <a:endParaRPr sz="2800">
              <a:latin typeface="Century Gothic"/>
              <a:cs typeface="Century Gothic"/>
            </a:endParaRPr>
          </a:p>
          <a:p>
            <a:pPr lvl="2" marL="1198245" marR="5080" indent="-271780">
              <a:lnSpc>
                <a:spcPct val="80000"/>
              </a:lnSpc>
              <a:spcBef>
                <a:spcPts val="670"/>
              </a:spcBef>
              <a:buClr>
                <a:srgbClr val="9F8351"/>
              </a:buClr>
              <a:buSzPct val="94642"/>
              <a:buFont typeface="Wingdings 2"/>
              <a:buChar char=""/>
              <a:tabLst>
                <a:tab pos="1199515" algn="l"/>
              </a:tabLst>
            </a:pPr>
            <a:r>
              <a:rPr dirty="0" sz="2800">
                <a:latin typeface="Century Gothic"/>
                <a:cs typeface="Century Gothic"/>
              </a:rPr>
              <a:t>Declaración</a:t>
            </a:r>
            <a:r>
              <a:rPr dirty="0" sz="2800" spc="6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inequívoca</a:t>
            </a:r>
            <a:r>
              <a:rPr dirty="0" sz="2800" spc="6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o</a:t>
            </a:r>
            <a:r>
              <a:rPr dirty="0" sz="2800" spc="8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modelo</a:t>
            </a:r>
            <a:r>
              <a:rPr dirty="0" sz="2800" spc="7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documento</a:t>
            </a:r>
            <a:r>
              <a:rPr dirty="0" sz="2800" spc="85">
                <a:latin typeface="Century Gothic"/>
                <a:cs typeface="Century Gothic"/>
              </a:rPr>
              <a:t> </a:t>
            </a:r>
            <a:r>
              <a:rPr dirty="0" sz="2800" spc="-25">
                <a:latin typeface="Century Gothic"/>
                <a:cs typeface="Century Gothic"/>
              </a:rPr>
              <a:t>de </a:t>
            </a:r>
            <a:r>
              <a:rPr dirty="0" sz="2800" spc="-25">
                <a:latin typeface="Century Gothic"/>
                <a:cs typeface="Century Gothic"/>
              </a:rPr>
              <a:t>	</a:t>
            </a:r>
            <a:r>
              <a:rPr dirty="0" sz="2800" spc="-10">
                <a:latin typeface="Century Gothic"/>
                <a:cs typeface="Century Gothic"/>
              </a:rPr>
              <a:t>desistimiento</a:t>
            </a:r>
            <a:endParaRPr sz="2800">
              <a:latin typeface="Century Gothic"/>
              <a:cs typeface="Century Gothic"/>
            </a:endParaRPr>
          </a:p>
          <a:p>
            <a:pPr lvl="1" marL="741680" indent="-271780">
              <a:lnSpc>
                <a:spcPct val="100000"/>
              </a:lnSpc>
              <a:spcBef>
                <a:spcPts val="5"/>
              </a:spcBef>
              <a:buClr>
                <a:srgbClr val="9F8351"/>
              </a:buClr>
              <a:buSzPct val="94642"/>
              <a:buFont typeface="Wingdings 2"/>
              <a:buChar char=""/>
              <a:tabLst>
                <a:tab pos="741680" algn="l"/>
              </a:tabLst>
            </a:pPr>
            <a:r>
              <a:rPr dirty="0" sz="2800">
                <a:latin typeface="Century Gothic"/>
                <a:cs typeface="Century Gothic"/>
              </a:rPr>
              <a:t>Plazo:</a:t>
            </a:r>
            <a:r>
              <a:rPr dirty="0" sz="2800" spc="-5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14</a:t>
            </a:r>
            <a:r>
              <a:rPr dirty="0" sz="2800" spc="-60">
                <a:latin typeface="Century Gothic"/>
                <a:cs typeface="Century Gothic"/>
              </a:rPr>
              <a:t> </a:t>
            </a:r>
            <a:r>
              <a:rPr dirty="0" sz="2800" spc="-20">
                <a:latin typeface="Century Gothic"/>
                <a:cs typeface="Century Gothic"/>
              </a:rPr>
              <a:t>días</a:t>
            </a:r>
            <a:endParaRPr sz="2800">
              <a:latin typeface="Century Gothic"/>
              <a:cs typeface="Century Gothic"/>
            </a:endParaRPr>
          </a:p>
          <a:p>
            <a:pPr lvl="1" marL="741045" marR="5080" indent="-271780">
              <a:lnSpc>
                <a:spcPct val="80000"/>
              </a:lnSpc>
              <a:spcBef>
                <a:spcPts val="670"/>
              </a:spcBef>
              <a:buClr>
                <a:srgbClr val="9F8351"/>
              </a:buClr>
              <a:buSzPct val="94642"/>
              <a:buFont typeface="Wingdings 2"/>
              <a:buChar char=""/>
              <a:tabLst>
                <a:tab pos="743585" algn="l"/>
                <a:tab pos="1766570" algn="l"/>
                <a:tab pos="2416175" algn="l"/>
                <a:tab pos="4660900" algn="l"/>
                <a:tab pos="5380355" algn="l"/>
                <a:tab pos="7047865" algn="l"/>
                <a:tab pos="7697470" algn="l"/>
              </a:tabLst>
            </a:pPr>
            <a:r>
              <a:rPr dirty="0" sz="2800" spc="-10">
                <a:latin typeface="Century Gothic"/>
                <a:cs typeface="Century Gothic"/>
              </a:rPr>
              <a:t>Falta</a:t>
            </a:r>
            <a:r>
              <a:rPr dirty="0" sz="2800">
                <a:latin typeface="Century Gothic"/>
                <a:cs typeface="Century Gothic"/>
              </a:rPr>
              <a:t>	</a:t>
            </a:r>
            <a:r>
              <a:rPr dirty="0" sz="2800" spc="-25">
                <a:latin typeface="Century Gothic"/>
                <a:cs typeface="Century Gothic"/>
              </a:rPr>
              <a:t>de</a:t>
            </a:r>
            <a:r>
              <a:rPr dirty="0" sz="2800">
                <a:latin typeface="Century Gothic"/>
                <a:cs typeface="Century Gothic"/>
              </a:rPr>
              <a:t>	</a:t>
            </a:r>
            <a:r>
              <a:rPr dirty="0" sz="2800" spc="-10">
                <a:latin typeface="Century Gothic"/>
                <a:cs typeface="Century Gothic"/>
              </a:rPr>
              <a:t>información</a:t>
            </a:r>
            <a:r>
              <a:rPr dirty="0" sz="2800">
                <a:latin typeface="Century Gothic"/>
                <a:cs typeface="Century Gothic"/>
              </a:rPr>
              <a:t>	</a:t>
            </a:r>
            <a:r>
              <a:rPr dirty="0" sz="2800" spc="-25">
                <a:latin typeface="Century Gothic"/>
                <a:cs typeface="Century Gothic"/>
              </a:rPr>
              <a:t>del</a:t>
            </a:r>
            <a:r>
              <a:rPr dirty="0" sz="2800">
                <a:latin typeface="Century Gothic"/>
                <a:cs typeface="Century Gothic"/>
              </a:rPr>
              <a:t>	</a:t>
            </a:r>
            <a:r>
              <a:rPr dirty="0" sz="2800" spc="-10">
                <a:latin typeface="Century Gothic"/>
                <a:cs typeface="Century Gothic"/>
              </a:rPr>
              <a:t>derecho</a:t>
            </a:r>
            <a:r>
              <a:rPr dirty="0" sz="2800">
                <a:latin typeface="Century Gothic"/>
                <a:cs typeface="Century Gothic"/>
              </a:rPr>
              <a:t>	</a:t>
            </a:r>
            <a:r>
              <a:rPr dirty="0" sz="2800" spc="-25">
                <a:latin typeface="Century Gothic"/>
                <a:cs typeface="Century Gothic"/>
              </a:rPr>
              <a:t>de</a:t>
            </a:r>
            <a:r>
              <a:rPr dirty="0" sz="2800">
                <a:latin typeface="Century Gothic"/>
                <a:cs typeface="Century Gothic"/>
              </a:rPr>
              <a:t>	</a:t>
            </a:r>
            <a:r>
              <a:rPr dirty="0" sz="2800" spc="-10">
                <a:latin typeface="Century Gothic"/>
                <a:cs typeface="Century Gothic"/>
              </a:rPr>
              <a:t>desistimiento: </a:t>
            </a:r>
            <a:r>
              <a:rPr dirty="0" sz="2800" spc="-10">
                <a:latin typeface="Century Gothic"/>
                <a:cs typeface="Century Gothic"/>
              </a:rPr>
              <a:t>	</a:t>
            </a:r>
            <a:r>
              <a:rPr dirty="0" sz="2800">
                <a:latin typeface="Century Gothic"/>
                <a:cs typeface="Century Gothic"/>
              </a:rPr>
              <a:t>ampliación</a:t>
            </a:r>
            <a:r>
              <a:rPr dirty="0" sz="2800" spc="-7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a</a:t>
            </a:r>
            <a:r>
              <a:rPr dirty="0" sz="2800" spc="-6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12</a:t>
            </a:r>
            <a:r>
              <a:rPr dirty="0" sz="2800" spc="-55">
                <a:latin typeface="Century Gothic"/>
                <a:cs typeface="Century Gothic"/>
              </a:rPr>
              <a:t> </a:t>
            </a:r>
            <a:r>
              <a:rPr dirty="0" sz="2800" spc="-10">
                <a:latin typeface="Century Gothic"/>
                <a:cs typeface="Century Gothic"/>
              </a:rPr>
              <a:t>meses.</a:t>
            </a:r>
            <a:endParaRPr sz="2800">
              <a:latin typeface="Century Gothic"/>
              <a:cs typeface="Century Gothic"/>
            </a:endParaRPr>
          </a:p>
          <a:p>
            <a:pPr lvl="1" marL="741680" indent="-271780">
              <a:lnSpc>
                <a:spcPct val="100000"/>
              </a:lnSpc>
              <a:buClr>
                <a:srgbClr val="9F8351"/>
              </a:buClr>
              <a:buSzPct val="94642"/>
              <a:buFont typeface="Wingdings 2"/>
              <a:buChar char=""/>
              <a:tabLst>
                <a:tab pos="741680" algn="l"/>
              </a:tabLst>
            </a:pPr>
            <a:r>
              <a:rPr dirty="0" sz="2800">
                <a:latin typeface="Century Gothic"/>
                <a:cs typeface="Century Gothic"/>
              </a:rPr>
              <a:t>Efectos</a:t>
            </a:r>
            <a:r>
              <a:rPr dirty="0" sz="2800" spc="-65">
                <a:latin typeface="Century Gothic"/>
                <a:cs typeface="Century Gothic"/>
              </a:rPr>
              <a:t> </a:t>
            </a:r>
            <a:r>
              <a:rPr dirty="0" sz="2800" spc="-10">
                <a:latin typeface="Century Gothic"/>
                <a:cs typeface="Century Gothic"/>
              </a:rPr>
              <a:t>restitutorios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6270" y="330517"/>
            <a:ext cx="5923915" cy="10013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693545" marR="5080" indent="-168148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Las</a:t>
            </a:r>
            <a:r>
              <a:rPr dirty="0" sz="3200" spc="-55"/>
              <a:t> </a:t>
            </a:r>
            <a:r>
              <a:rPr dirty="0" sz="3200"/>
              <a:t>condiciones</a:t>
            </a:r>
            <a:r>
              <a:rPr dirty="0" sz="3200" spc="-65"/>
              <a:t> </a:t>
            </a:r>
            <a:r>
              <a:rPr dirty="0" sz="3200"/>
              <a:t>generales</a:t>
            </a:r>
            <a:r>
              <a:rPr dirty="0" sz="3200" spc="-55"/>
              <a:t> </a:t>
            </a:r>
            <a:r>
              <a:rPr dirty="0" sz="3200" spc="-25"/>
              <a:t>de </a:t>
            </a:r>
            <a:r>
              <a:rPr dirty="0" sz="3200" spc="-10"/>
              <a:t>contratación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602739" y="1575309"/>
            <a:ext cx="8659495" cy="4341495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marL="285115" marR="5080" indent="-273050">
              <a:lnSpc>
                <a:spcPts val="3460"/>
              </a:lnSpc>
              <a:spcBef>
                <a:spcPts val="535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Cláusulas</a:t>
            </a:r>
            <a:r>
              <a:rPr dirty="0" sz="3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3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negociadas</a:t>
            </a:r>
            <a:r>
              <a:rPr dirty="0" sz="32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individualmente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3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80).</a:t>
            </a:r>
            <a:r>
              <a:rPr dirty="0" sz="3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Contratos</a:t>
            </a:r>
            <a:r>
              <a:rPr dirty="0" sz="3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3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masa.</a:t>
            </a:r>
            <a:r>
              <a:rPr dirty="0" sz="3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Requisitos:</a:t>
            </a:r>
            <a:endParaRPr sz="3200">
              <a:latin typeface="Century Gothic"/>
              <a:cs typeface="Century Gothic"/>
            </a:endParaRPr>
          </a:p>
          <a:p>
            <a:pPr marL="650875" marR="1015365" indent="-273050">
              <a:lnSpc>
                <a:spcPts val="3240"/>
              </a:lnSpc>
              <a:spcBef>
                <a:spcPts val="994"/>
              </a:spcBef>
            </a:pPr>
            <a:r>
              <a:rPr dirty="0" sz="3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Concreción,</a:t>
            </a:r>
            <a:r>
              <a:rPr dirty="0" sz="30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claridad</a:t>
            </a:r>
            <a:r>
              <a:rPr dirty="0" sz="30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3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sencillez</a:t>
            </a:r>
            <a:r>
              <a:rPr dirty="0" sz="3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3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3000" spc="-10">
                <a:solidFill>
                  <a:srgbClr val="404040"/>
                </a:solidFill>
                <a:latin typeface="Century Gothic"/>
                <a:cs typeface="Century Gothic"/>
              </a:rPr>
              <a:t>redacción</a:t>
            </a:r>
            <a:endParaRPr sz="3000">
              <a:latin typeface="Century Gothic"/>
              <a:cs typeface="Century Gothic"/>
            </a:endParaRPr>
          </a:p>
          <a:p>
            <a:pPr marL="377825">
              <a:lnSpc>
                <a:spcPct val="100000"/>
              </a:lnSpc>
              <a:spcBef>
                <a:spcPts val="590"/>
              </a:spcBef>
            </a:pPr>
            <a:r>
              <a:rPr dirty="0" sz="3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Accesibilidad</a:t>
            </a:r>
            <a:r>
              <a:rPr dirty="0" sz="3000" spc="-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3000" spc="-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 spc="-10">
                <a:solidFill>
                  <a:srgbClr val="404040"/>
                </a:solidFill>
                <a:latin typeface="Century Gothic"/>
                <a:cs typeface="Century Gothic"/>
              </a:rPr>
              <a:t>legibilidad</a:t>
            </a:r>
            <a:endParaRPr sz="3000">
              <a:latin typeface="Century Gothic"/>
              <a:cs typeface="Century Gothic"/>
            </a:endParaRPr>
          </a:p>
          <a:p>
            <a:pPr marL="650875" marR="892810" indent="-273050">
              <a:lnSpc>
                <a:spcPts val="3240"/>
              </a:lnSpc>
              <a:spcBef>
                <a:spcPts val="1055"/>
              </a:spcBef>
            </a:pPr>
            <a:r>
              <a:rPr dirty="0" sz="3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Buenas</a:t>
            </a:r>
            <a:r>
              <a:rPr dirty="0" sz="30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fe</a:t>
            </a:r>
            <a:r>
              <a:rPr dirty="0" sz="30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30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justo</a:t>
            </a:r>
            <a:r>
              <a:rPr dirty="0" sz="30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equilibrio</a:t>
            </a:r>
            <a:r>
              <a:rPr dirty="0" sz="3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entre</a:t>
            </a:r>
            <a:r>
              <a:rPr dirty="0" sz="30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 spc="-25">
                <a:solidFill>
                  <a:srgbClr val="404040"/>
                </a:solidFill>
                <a:latin typeface="Century Gothic"/>
                <a:cs typeface="Century Gothic"/>
              </a:rPr>
              <a:t>los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3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3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obligaciones</a:t>
            </a:r>
            <a:r>
              <a:rPr dirty="0" sz="30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30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 spc="-10">
                <a:solidFill>
                  <a:srgbClr val="404040"/>
                </a:solidFill>
                <a:latin typeface="Century Gothic"/>
                <a:cs typeface="Century Gothic"/>
              </a:rPr>
              <a:t>partes.</a:t>
            </a:r>
            <a:endParaRPr sz="3000">
              <a:latin typeface="Century Gothic"/>
              <a:cs typeface="Century Gothic"/>
            </a:endParaRPr>
          </a:p>
          <a:p>
            <a:pPr marL="650875" marR="701040" indent="-273050">
              <a:lnSpc>
                <a:spcPts val="3240"/>
              </a:lnSpc>
              <a:spcBef>
                <a:spcPts val="994"/>
              </a:spcBef>
            </a:pPr>
            <a:r>
              <a:rPr dirty="0" sz="3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3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interpretación</a:t>
            </a:r>
            <a:r>
              <a:rPr dirty="0" sz="30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será</a:t>
            </a:r>
            <a:r>
              <a:rPr dirty="0" sz="3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3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más</a:t>
            </a:r>
            <a:r>
              <a:rPr dirty="0" sz="3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 spc="-10">
                <a:solidFill>
                  <a:srgbClr val="404040"/>
                </a:solidFill>
                <a:latin typeface="Century Gothic"/>
                <a:cs typeface="Century Gothic"/>
              </a:rPr>
              <a:t>favorable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3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3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 spc="-10">
                <a:solidFill>
                  <a:srgbClr val="404040"/>
                </a:solidFill>
                <a:latin typeface="Century Gothic"/>
                <a:cs typeface="Century Gothic"/>
              </a:rPr>
              <a:t>consumidor.</a:t>
            </a:r>
            <a:endParaRPr sz="3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2675" y="453296"/>
            <a:ext cx="3767454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>
                <a:solidFill>
                  <a:srgbClr val="766E53"/>
                </a:solidFill>
              </a:rPr>
              <a:t>Cláusulas</a:t>
            </a:r>
            <a:r>
              <a:rPr dirty="0" sz="3200" spc="-120">
                <a:solidFill>
                  <a:srgbClr val="766E53"/>
                </a:solidFill>
              </a:rPr>
              <a:t> </a:t>
            </a:r>
            <a:r>
              <a:rPr dirty="0" sz="3200" spc="-10">
                <a:solidFill>
                  <a:srgbClr val="766E53"/>
                </a:solidFill>
              </a:rPr>
              <a:t>abusivas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755138" y="1162715"/>
            <a:ext cx="10223500" cy="5085715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algn="just" marL="283845" marR="5080" indent="-271780">
              <a:lnSpc>
                <a:spcPct val="80000"/>
              </a:lnSpc>
              <a:spcBef>
                <a:spcPts val="585"/>
              </a:spcBef>
              <a:buFont typeface="Wingdings 2"/>
              <a:buChar char=""/>
              <a:tabLst>
                <a:tab pos="283845" algn="l"/>
                <a:tab pos="705485" algn="l"/>
              </a:tabLst>
            </a:pPr>
            <a:r>
              <a:rPr dirty="0" sz="1600">
                <a:solidFill>
                  <a:srgbClr val="9F8351"/>
                </a:solidFill>
                <a:latin typeface="Times New Roman"/>
                <a:cs typeface="Times New Roman"/>
              </a:rPr>
              <a:t>	</a:t>
            </a:r>
            <a:r>
              <a:rPr dirty="0" sz="2000">
                <a:latin typeface="Century Gothic"/>
                <a:cs typeface="Century Gothic"/>
              </a:rPr>
              <a:t>Según</a:t>
            </a:r>
            <a:r>
              <a:rPr dirty="0" sz="2000" spc="254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el</a:t>
            </a:r>
            <a:r>
              <a:rPr dirty="0" sz="2000" spc="254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art.</a:t>
            </a:r>
            <a:r>
              <a:rPr dirty="0" sz="2000" spc="24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82</a:t>
            </a:r>
            <a:r>
              <a:rPr dirty="0" sz="2000" spc="26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LGCU:</a:t>
            </a:r>
            <a:r>
              <a:rPr dirty="0" sz="2000" spc="25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“</a:t>
            </a:r>
            <a:r>
              <a:rPr dirty="0" sz="2000" i="1">
                <a:latin typeface="Century Gothic"/>
                <a:cs typeface="Century Gothic"/>
              </a:rPr>
              <a:t>Se</a:t>
            </a:r>
            <a:r>
              <a:rPr dirty="0" sz="2000" spc="270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considerarán</a:t>
            </a:r>
            <a:r>
              <a:rPr dirty="0" sz="2000" spc="260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cláusulas</a:t>
            </a:r>
            <a:r>
              <a:rPr dirty="0" sz="2000" spc="250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abusivas</a:t>
            </a:r>
            <a:r>
              <a:rPr dirty="0" sz="2000" spc="245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todas</a:t>
            </a:r>
            <a:r>
              <a:rPr dirty="0" sz="2000" spc="254" i="1">
                <a:latin typeface="Century Gothic"/>
                <a:cs typeface="Century Gothic"/>
              </a:rPr>
              <a:t> </a:t>
            </a:r>
            <a:r>
              <a:rPr dirty="0" sz="2000" spc="-10" i="1">
                <a:latin typeface="Century Gothic"/>
                <a:cs typeface="Century Gothic"/>
              </a:rPr>
              <a:t>aquellas</a:t>
            </a:r>
            <a:r>
              <a:rPr dirty="0" sz="2000" spc="-10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estipulaciones</a:t>
            </a:r>
            <a:r>
              <a:rPr dirty="0" sz="2000" spc="385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no</a:t>
            </a:r>
            <a:r>
              <a:rPr dirty="0" sz="2000" spc="380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negociadas</a:t>
            </a:r>
            <a:r>
              <a:rPr dirty="0" sz="2000" spc="375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individualmente</a:t>
            </a:r>
            <a:r>
              <a:rPr dirty="0" sz="2000" spc="360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y</a:t>
            </a:r>
            <a:r>
              <a:rPr dirty="0" sz="2000" spc="380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todas</a:t>
            </a:r>
            <a:r>
              <a:rPr dirty="0" sz="2000" spc="385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aquéllas</a:t>
            </a:r>
            <a:r>
              <a:rPr dirty="0" sz="2000" spc="380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prácticas</a:t>
            </a:r>
            <a:r>
              <a:rPr dirty="0" sz="2000" spc="385" i="1">
                <a:latin typeface="Century Gothic"/>
                <a:cs typeface="Century Gothic"/>
              </a:rPr>
              <a:t> </a:t>
            </a:r>
            <a:r>
              <a:rPr dirty="0" sz="2000" spc="-25" i="1">
                <a:latin typeface="Century Gothic"/>
                <a:cs typeface="Century Gothic"/>
              </a:rPr>
              <a:t>no </a:t>
            </a:r>
            <a:r>
              <a:rPr dirty="0" sz="2000" i="1">
                <a:latin typeface="Century Gothic"/>
                <a:cs typeface="Century Gothic"/>
              </a:rPr>
              <a:t>consentidas</a:t>
            </a:r>
            <a:r>
              <a:rPr dirty="0" sz="2000" spc="355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expresamente</a:t>
            </a:r>
            <a:r>
              <a:rPr dirty="0" sz="2000" spc="360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que,</a:t>
            </a:r>
            <a:r>
              <a:rPr dirty="0" sz="2000" spc="360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en</a:t>
            </a:r>
            <a:r>
              <a:rPr dirty="0" sz="2000" spc="360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contra</a:t>
            </a:r>
            <a:r>
              <a:rPr dirty="0" sz="2000" spc="365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de</a:t>
            </a:r>
            <a:r>
              <a:rPr dirty="0" sz="2000" spc="355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las</a:t>
            </a:r>
            <a:r>
              <a:rPr dirty="0" sz="2000" spc="370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exigencias</a:t>
            </a:r>
            <a:r>
              <a:rPr dirty="0" sz="2000" spc="365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de</a:t>
            </a:r>
            <a:r>
              <a:rPr dirty="0" sz="2000" spc="355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la</a:t>
            </a:r>
            <a:r>
              <a:rPr dirty="0" sz="2000" spc="355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buena</a:t>
            </a:r>
            <a:r>
              <a:rPr dirty="0" sz="2000" spc="350" i="1">
                <a:latin typeface="Century Gothic"/>
                <a:cs typeface="Century Gothic"/>
              </a:rPr>
              <a:t> </a:t>
            </a:r>
            <a:r>
              <a:rPr dirty="0" sz="2000" spc="-25" i="1">
                <a:latin typeface="Century Gothic"/>
                <a:cs typeface="Century Gothic"/>
              </a:rPr>
              <a:t>fe </a:t>
            </a:r>
            <a:r>
              <a:rPr dirty="0" sz="2000" i="1">
                <a:latin typeface="Century Gothic"/>
                <a:cs typeface="Century Gothic"/>
              </a:rPr>
              <a:t>causen,</a:t>
            </a:r>
            <a:r>
              <a:rPr dirty="0" sz="2000" spc="245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en</a:t>
            </a:r>
            <a:r>
              <a:rPr dirty="0" sz="2000" spc="240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perjuicio</a:t>
            </a:r>
            <a:r>
              <a:rPr dirty="0" sz="2000" spc="254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del</a:t>
            </a:r>
            <a:r>
              <a:rPr dirty="0" sz="2000" spc="245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consumidor</a:t>
            </a:r>
            <a:r>
              <a:rPr dirty="0" sz="2000" spc="250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y</a:t>
            </a:r>
            <a:r>
              <a:rPr dirty="0" sz="2000" spc="260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usuario,</a:t>
            </a:r>
            <a:r>
              <a:rPr dirty="0" sz="2000" spc="250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un</a:t>
            </a:r>
            <a:r>
              <a:rPr dirty="0" sz="2000" spc="254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desequilibrio</a:t>
            </a:r>
            <a:r>
              <a:rPr dirty="0" sz="2000" spc="254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importante</a:t>
            </a:r>
            <a:r>
              <a:rPr dirty="0" sz="2000" spc="245" i="1">
                <a:latin typeface="Century Gothic"/>
                <a:cs typeface="Century Gothic"/>
              </a:rPr>
              <a:t> </a:t>
            </a:r>
            <a:r>
              <a:rPr dirty="0" sz="2000" spc="-25" i="1">
                <a:latin typeface="Century Gothic"/>
                <a:cs typeface="Century Gothic"/>
              </a:rPr>
              <a:t>de </a:t>
            </a:r>
            <a:r>
              <a:rPr dirty="0" sz="2000" i="1">
                <a:latin typeface="Century Gothic"/>
                <a:cs typeface="Century Gothic"/>
              </a:rPr>
              <a:t>los</a:t>
            </a:r>
            <a:r>
              <a:rPr dirty="0" sz="2000" spc="-30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derechos</a:t>
            </a:r>
            <a:r>
              <a:rPr dirty="0" sz="2000" spc="-15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y</a:t>
            </a:r>
            <a:r>
              <a:rPr dirty="0" sz="2000" spc="-25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obligaciones</a:t>
            </a:r>
            <a:r>
              <a:rPr dirty="0" sz="2000" spc="-45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de</a:t>
            </a:r>
            <a:r>
              <a:rPr dirty="0" sz="2000" spc="-30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las</a:t>
            </a:r>
            <a:r>
              <a:rPr dirty="0" sz="2000" spc="-30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partes</a:t>
            </a:r>
            <a:r>
              <a:rPr dirty="0" sz="2000" spc="-55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que</a:t>
            </a:r>
            <a:r>
              <a:rPr dirty="0" sz="2000" spc="-50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se</a:t>
            </a:r>
            <a:r>
              <a:rPr dirty="0" sz="2000" spc="-25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deriven</a:t>
            </a:r>
            <a:r>
              <a:rPr dirty="0" sz="2000" spc="-45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del</a:t>
            </a:r>
            <a:r>
              <a:rPr dirty="0" sz="2000" spc="-25" i="1">
                <a:latin typeface="Century Gothic"/>
                <a:cs typeface="Century Gothic"/>
              </a:rPr>
              <a:t> </a:t>
            </a:r>
            <a:r>
              <a:rPr dirty="0" sz="2000" spc="-10" i="1">
                <a:latin typeface="Century Gothic"/>
                <a:cs typeface="Century Gothic"/>
              </a:rPr>
              <a:t>contrato”.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900" spc="-50">
                <a:solidFill>
                  <a:srgbClr val="9F8351"/>
                </a:solidFill>
                <a:latin typeface="Wingdings 2"/>
                <a:cs typeface="Wingdings 2"/>
              </a:rPr>
              <a:t></a:t>
            </a:r>
            <a:endParaRPr sz="1900">
              <a:latin typeface="Wingdings 2"/>
              <a:cs typeface="Wingdings 2"/>
            </a:endParaRPr>
          </a:p>
          <a:p>
            <a:pPr marL="285115" indent="-272415">
              <a:lnSpc>
                <a:spcPct val="100000"/>
              </a:lnSpc>
              <a:spcBef>
                <a:spcPts val="20"/>
              </a:spcBef>
              <a:buClr>
                <a:srgbClr val="9F8351"/>
              </a:buClr>
              <a:buSzPct val="95000"/>
              <a:buFont typeface="Wingdings 2"/>
              <a:buChar char=""/>
              <a:tabLst>
                <a:tab pos="285115" algn="l"/>
              </a:tabLst>
            </a:pPr>
            <a:r>
              <a:rPr dirty="0" sz="2000">
                <a:latin typeface="Century Gothic"/>
                <a:cs typeface="Century Gothic"/>
              </a:rPr>
              <a:t>Son</a:t>
            </a:r>
            <a:r>
              <a:rPr dirty="0" sz="2000" spc="-4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cláusulas</a:t>
            </a:r>
            <a:r>
              <a:rPr dirty="0" sz="2000" spc="-75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abusivas:</a:t>
            </a:r>
            <a:endParaRPr sz="2000">
              <a:latin typeface="Century Gothic"/>
              <a:cs typeface="Century Gothic"/>
            </a:endParaRPr>
          </a:p>
          <a:p>
            <a:pPr lvl="1" marL="742315" indent="-272415">
              <a:lnSpc>
                <a:spcPct val="100000"/>
              </a:lnSpc>
              <a:buClr>
                <a:srgbClr val="9F8351"/>
              </a:buClr>
              <a:buSzPct val="95000"/>
              <a:buFont typeface="Wingdings 2"/>
              <a:buChar char=""/>
              <a:tabLst>
                <a:tab pos="742315" algn="l"/>
              </a:tabLst>
            </a:pPr>
            <a:r>
              <a:rPr dirty="0" sz="2000">
                <a:latin typeface="Century Gothic"/>
                <a:cs typeface="Century Gothic"/>
              </a:rPr>
              <a:t>a)</a:t>
            </a:r>
            <a:r>
              <a:rPr dirty="0" sz="2000" spc="-2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Las</a:t>
            </a:r>
            <a:r>
              <a:rPr dirty="0" sz="2000" spc="-2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que</a:t>
            </a:r>
            <a:r>
              <a:rPr dirty="0" sz="2000" spc="-3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vinculan</a:t>
            </a:r>
            <a:r>
              <a:rPr dirty="0" sz="2000" spc="-5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el</a:t>
            </a:r>
            <a:r>
              <a:rPr dirty="0" sz="2000" spc="-3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contrato</a:t>
            </a:r>
            <a:r>
              <a:rPr dirty="0" sz="2000" spc="-5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a</a:t>
            </a:r>
            <a:r>
              <a:rPr dirty="0" sz="2000" spc="-1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la</a:t>
            </a:r>
            <a:r>
              <a:rPr dirty="0" sz="2000" spc="-3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voluntad</a:t>
            </a:r>
            <a:r>
              <a:rPr dirty="0" sz="2000" spc="-5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del</a:t>
            </a:r>
            <a:r>
              <a:rPr dirty="0" sz="2000" spc="-20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empresario.</a:t>
            </a:r>
            <a:endParaRPr sz="2000">
              <a:latin typeface="Century Gothic"/>
              <a:cs typeface="Century Gothic"/>
            </a:endParaRPr>
          </a:p>
          <a:p>
            <a:pPr lvl="1" marL="742315" indent="-272415">
              <a:lnSpc>
                <a:spcPct val="100000"/>
              </a:lnSpc>
              <a:buClr>
                <a:srgbClr val="9F8351"/>
              </a:buClr>
              <a:buSzPct val="95000"/>
              <a:buFont typeface="Wingdings 2"/>
              <a:buChar char=""/>
              <a:tabLst>
                <a:tab pos="742315" algn="l"/>
              </a:tabLst>
            </a:pPr>
            <a:r>
              <a:rPr dirty="0" sz="2000">
                <a:latin typeface="Century Gothic"/>
                <a:cs typeface="Century Gothic"/>
              </a:rPr>
              <a:t>b)</a:t>
            </a:r>
            <a:r>
              <a:rPr dirty="0" sz="2000" spc="-3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Las</a:t>
            </a:r>
            <a:r>
              <a:rPr dirty="0" sz="2000" spc="-3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que</a:t>
            </a:r>
            <a:r>
              <a:rPr dirty="0" sz="2000" spc="-4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limitan</a:t>
            </a:r>
            <a:r>
              <a:rPr dirty="0" sz="2000" spc="-5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los</a:t>
            </a:r>
            <a:r>
              <a:rPr dirty="0" sz="2000" spc="-2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derechos</a:t>
            </a:r>
            <a:r>
              <a:rPr dirty="0" sz="2000" spc="-3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del</a:t>
            </a:r>
            <a:r>
              <a:rPr dirty="0" sz="2000" spc="-2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consumidor</a:t>
            </a:r>
            <a:r>
              <a:rPr dirty="0" sz="2000" spc="-2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y</a:t>
            </a:r>
            <a:r>
              <a:rPr dirty="0" sz="2000" spc="-25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usuario.</a:t>
            </a:r>
            <a:endParaRPr sz="2000">
              <a:latin typeface="Century Gothic"/>
              <a:cs typeface="Century Gothic"/>
            </a:endParaRPr>
          </a:p>
          <a:p>
            <a:pPr lvl="1" marL="742315" indent="-272415">
              <a:lnSpc>
                <a:spcPct val="100000"/>
              </a:lnSpc>
              <a:buClr>
                <a:srgbClr val="9F8351"/>
              </a:buClr>
              <a:buSzPct val="95000"/>
              <a:buFont typeface="Wingdings 2"/>
              <a:buChar char=""/>
              <a:tabLst>
                <a:tab pos="742315" algn="l"/>
              </a:tabLst>
            </a:pPr>
            <a:r>
              <a:rPr dirty="0" sz="2000">
                <a:latin typeface="Century Gothic"/>
                <a:cs typeface="Century Gothic"/>
              </a:rPr>
              <a:t>c)</a:t>
            </a:r>
            <a:r>
              <a:rPr dirty="0" sz="2000" spc="-2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Las</a:t>
            </a:r>
            <a:r>
              <a:rPr dirty="0" sz="2000" spc="-3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que</a:t>
            </a:r>
            <a:r>
              <a:rPr dirty="0" sz="2000" spc="-5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determinan</a:t>
            </a:r>
            <a:r>
              <a:rPr dirty="0" sz="2000" spc="-5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la</a:t>
            </a:r>
            <a:r>
              <a:rPr dirty="0" sz="2000" spc="-4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falta</a:t>
            </a:r>
            <a:r>
              <a:rPr dirty="0" sz="2000" spc="-6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</a:t>
            </a:r>
            <a:r>
              <a:rPr dirty="0" sz="2000" spc="-2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reciprocidad</a:t>
            </a:r>
            <a:r>
              <a:rPr dirty="0" sz="2000" spc="-2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en</a:t>
            </a:r>
            <a:r>
              <a:rPr dirty="0" sz="2000" spc="-3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el</a:t>
            </a:r>
            <a:r>
              <a:rPr dirty="0" sz="2000" spc="-25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contrato.</a:t>
            </a:r>
            <a:endParaRPr sz="2000">
              <a:latin typeface="Century Gothic"/>
              <a:cs typeface="Century Gothic"/>
            </a:endParaRPr>
          </a:p>
          <a:p>
            <a:pPr lvl="1" marL="741680" marR="7620" indent="-272415">
              <a:lnSpc>
                <a:spcPct val="80000"/>
              </a:lnSpc>
              <a:spcBef>
                <a:spcPts val="480"/>
              </a:spcBef>
              <a:buClr>
                <a:srgbClr val="9F8351"/>
              </a:buClr>
              <a:buSzPct val="95000"/>
              <a:buFont typeface="Wingdings 2"/>
              <a:buChar char=""/>
              <a:tabLst>
                <a:tab pos="741680" algn="l"/>
              </a:tabLst>
            </a:pPr>
            <a:r>
              <a:rPr dirty="0" sz="2000">
                <a:latin typeface="Century Gothic"/>
                <a:cs typeface="Century Gothic"/>
              </a:rPr>
              <a:t>d)</a:t>
            </a:r>
            <a:r>
              <a:rPr dirty="0" sz="2000" spc="7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Las</a:t>
            </a:r>
            <a:r>
              <a:rPr dirty="0" sz="2000" spc="9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que</a:t>
            </a:r>
            <a:r>
              <a:rPr dirty="0" sz="2000" spc="9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impongan</a:t>
            </a:r>
            <a:r>
              <a:rPr dirty="0" sz="2000" spc="8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al</a:t>
            </a:r>
            <a:r>
              <a:rPr dirty="0" sz="2000" spc="8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consumidor</a:t>
            </a:r>
            <a:r>
              <a:rPr dirty="0" sz="2000" spc="8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y</a:t>
            </a:r>
            <a:r>
              <a:rPr dirty="0" sz="2000" spc="8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usuario</a:t>
            </a:r>
            <a:r>
              <a:rPr dirty="0" sz="2000" spc="8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garantías</a:t>
            </a:r>
            <a:r>
              <a:rPr dirty="0" sz="2000" spc="85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desproporcionadas </a:t>
            </a:r>
            <a:r>
              <a:rPr dirty="0" sz="2000">
                <a:latin typeface="Century Gothic"/>
                <a:cs typeface="Century Gothic"/>
              </a:rPr>
              <a:t>o</a:t>
            </a:r>
            <a:r>
              <a:rPr dirty="0" sz="2000" spc="-3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le</a:t>
            </a:r>
            <a:r>
              <a:rPr dirty="0" sz="2000" spc="-2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impongan</a:t>
            </a:r>
            <a:r>
              <a:rPr dirty="0" sz="2000" spc="-3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indebidamente</a:t>
            </a:r>
            <a:r>
              <a:rPr dirty="0" sz="2000" spc="-5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la</a:t>
            </a:r>
            <a:r>
              <a:rPr dirty="0" sz="2000" spc="-4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carga</a:t>
            </a:r>
            <a:r>
              <a:rPr dirty="0" sz="2000" spc="-3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</a:t>
            </a:r>
            <a:r>
              <a:rPr dirty="0" sz="2000" spc="-1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la</a:t>
            </a:r>
            <a:r>
              <a:rPr dirty="0" sz="2000" spc="-35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prueba.</a:t>
            </a:r>
            <a:endParaRPr sz="2000">
              <a:latin typeface="Century Gothic"/>
              <a:cs typeface="Century Gothic"/>
            </a:endParaRPr>
          </a:p>
          <a:p>
            <a:pPr lvl="1" marL="741680" marR="5715" indent="-272415">
              <a:lnSpc>
                <a:spcPct val="80000"/>
              </a:lnSpc>
              <a:spcBef>
                <a:spcPts val="480"/>
              </a:spcBef>
              <a:buClr>
                <a:srgbClr val="9F8351"/>
              </a:buClr>
              <a:buSzPct val="95000"/>
              <a:buFont typeface="Wingdings 2"/>
              <a:buChar char=""/>
              <a:tabLst>
                <a:tab pos="741680" algn="l"/>
                <a:tab pos="1367155" algn="l"/>
                <a:tab pos="2121535" algn="l"/>
                <a:tab pos="2979420" algn="l"/>
                <a:tab pos="4294505" algn="l"/>
                <a:tab pos="7088505" algn="l"/>
                <a:tab pos="7775575" algn="l"/>
                <a:tab pos="9140825" algn="l"/>
                <a:tab pos="9994265" algn="l"/>
              </a:tabLst>
            </a:pPr>
            <a:r>
              <a:rPr dirty="0" sz="2000" spc="-25">
                <a:latin typeface="Century Gothic"/>
                <a:cs typeface="Century Gothic"/>
              </a:rPr>
              <a:t>e)</a:t>
            </a:r>
            <a:r>
              <a:rPr dirty="0" sz="2000">
                <a:latin typeface="Century Gothic"/>
                <a:cs typeface="Century Gothic"/>
              </a:rPr>
              <a:t>	</a:t>
            </a:r>
            <a:r>
              <a:rPr dirty="0" sz="2000" spc="-25">
                <a:latin typeface="Century Gothic"/>
                <a:cs typeface="Century Gothic"/>
              </a:rPr>
              <a:t>Las</a:t>
            </a:r>
            <a:r>
              <a:rPr dirty="0" sz="2000">
                <a:latin typeface="Century Gothic"/>
                <a:cs typeface="Century Gothic"/>
              </a:rPr>
              <a:t>	</a:t>
            </a:r>
            <a:r>
              <a:rPr dirty="0" sz="2000" spc="-25">
                <a:latin typeface="Century Gothic"/>
                <a:cs typeface="Century Gothic"/>
              </a:rPr>
              <a:t>que</a:t>
            </a:r>
            <a:r>
              <a:rPr dirty="0" sz="2000">
                <a:latin typeface="Century Gothic"/>
                <a:cs typeface="Century Gothic"/>
              </a:rPr>
              <a:t>	</a:t>
            </a:r>
            <a:r>
              <a:rPr dirty="0" sz="2000" spc="-10">
                <a:latin typeface="Century Gothic"/>
                <a:cs typeface="Century Gothic"/>
              </a:rPr>
              <a:t>resulten</a:t>
            </a:r>
            <a:r>
              <a:rPr dirty="0" sz="2000">
                <a:latin typeface="Century Gothic"/>
                <a:cs typeface="Century Gothic"/>
              </a:rPr>
              <a:t>	</a:t>
            </a:r>
            <a:r>
              <a:rPr dirty="0" sz="2000" spc="-10">
                <a:latin typeface="Century Gothic"/>
                <a:cs typeface="Century Gothic"/>
              </a:rPr>
              <a:t>desproporcionadas</a:t>
            </a:r>
            <a:r>
              <a:rPr dirty="0" sz="2000">
                <a:latin typeface="Century Gothic"/>
                <a:cs typeface="Century Gothic"/>
              </a:rPr>
              <a:t>	</a:t>
            </a:r>
            <a:r>
              <a:rPr dirty="0" sz="2000" spc="-25">
                <a:latin typeface="Century Gothic"/>
                <a:cs typeface="Century Gothic"/>
              </a:rPr>
              <a:t>en</a:t>
            </a:r>
            <a:r>
              <a:rPr dirty="0" sz="2000">
                <a:latin typeface="Century Gothic"/>
                <a:cs typeface="Century Gothic"/>
              </a:rPr>
              <a:t>	</a:t>
            </a:r>
            <a:r>
              <a:rPr dirty="0" sz="2000" spc="-10">
                <a:latin typeface="Century Gothic"/>
                <a:cs typeface="Century Gothic"/>
              </a:rPr>
              <a:t>relación</a:t>
            </a:r>
            <a:r>
              <a:rPr dirty="0" sz="2000">
                <a:latin typeface="Century Gothic"/>
                <a:cs typeface="Century Gothic"/>
              </a:rPr>
              <a:t>	</a:t>
            </a:r>
            <a:r>
              <a:rPr dirty="0" sz="2000" spc="-25">
                <a:latin typeface="Century Gothic"/>
                <a:cs typeface="Century Gothic"/>
              </a:rPr>
              <a:t>con</a:t>
            </a:r>
            <a:r>
              <a:rPr dirty="0" sz="2000">
                <a:latin typeface="Century Gothic"/>
                <a:cs typeface="Century Gothic"/>
              </a:rPr>
              <a:t>	</a:t>
            </a:r>
            <a:r>
              <a:rPr dirty="0" sz="2000" spc="-25">
                <a:latin typeface="Century Gothic"/>
                <a:cs typeface="Century Gothic"/>
              </a:rPr>
              <a:t>el </a:t>
            </a:r>
            <a:r>
              <a:rPr dirty="0" sz="2000" spc="-10">
                <a:latin typeface="Century Gothic"/>
                <a:cs typeface="Century Gothic"/>
              </a:rPr>
              <a:t>perfeccionamiento</a:t>
            </a:r>
            <a:r>
              <a:rPr dirty="0" sz="2000" spc="-5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y</a:t>
            </a:r>
            <a:r>
              <a:rPr dirty="0" sz="2000" spc="-2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ejecución</a:t>
            </a:r>
            <a:r>
              <a:rPr dirty="0" sz="2000" spc="-1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del</a:t>
            </a:r>
            <a:r>
              <a:rPr dirty="0" sz="2000" spc="-15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contrato.</a:t>
            </a:r>
            <a:endParaRPr sz="2000">
              <a:latin typeface="Century Gothic"/>
              <a:cs typeface="Century Gothic"/>
            </a:endParaRPr>
          </a:p>
          <a:p>
            <a:pPr lvl="1" marL="742315" indent="-272415">
              <a:lnSpc>
                <a:spcPct val="100000"/>
              </a:lnSpc>
              <a:buClr>
                <a:srgbClr val="9F8351"/>
              </a:buClr>
              <a:buSzPct val="95000"/>
              <a:buFont typeface="Wingdings 2"/>
              <a:buChar char=""/>
              <a:tabLst>
                <a:tab pos="742315" algn="l"/>
              </a:tabLst>
            </a:pPr>
            <a:r>
              <a:rPr dirty="0" sz="2000">
                <a:latin typeface="Century Gothic"/>
                <a:cs typeface="Century Gothic"/>
              </a:rPr>
              <a:t>f)</a:t>
            </a:r>
            <a:r>
              <a:rPr dirty="0" sz="2000" spc="-3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Las</a:t>
            </a:r>
            <a:r>
              <a:rPr dirty="0" sz="2000" spc="-4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que</a:t>
            </a:r>
            <a:r>
              <a:rPr dirty="0" sz="2000" spc="-5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contravengan</a:t>
            </a:r>
            <a:r>
              <a:rPr dirty="0" sz="2000" spc="-6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las</a:t>
            </a:r>
            <a:r>
              <a:rPr dirty="0" sz="2000" spc="-5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reglas</a:t>
            </a:r>
            <a:r>
              <a:rPr dirty="0" sz="2000" spc="-5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sobre</a:t>
            </a:r>
            <a:r>
              <a:rPr dirty="0" sz="2000" spc="-4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competencia</a:t>
            </a:r>
            <a:r>
              <a:rPr dirty="0" sz="2000" spc="-6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y</a:t>
            </a:r>
            <a:r>
              <a:rPr dirty="0" sz="2000" spc="-2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derecho</a:t>
            </a:r>
            <a:r>
              <a:rPr dirty="0" sz="2000" spc="-35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aplicable.</a:t>
            </a:r>
            <a:endParaRPr sz="2000">
              <a:latin typeface="Century Gothic"/>
              <a:cs typeface="Century Gothic"/>
            </a:endParaRPr>
          </a:p>
          <a:p>
            <a:pPr lvl="1">
              <a:lnSpc>
                <a:spcPct val="100000"/>
              </a:lnSpc>
              <a:spcBef>
                <a:spcPts val="425"/>
              </a:spcBef>
              <a:buClr>
                <a:srgbClr val="9F8351"/>
              </a:buClr>
              <a:buFont typeface="Wingdings 2"/>
              <a:buChar char=""/>
            </a:pPr>
            <a:endParaRPr sz="2000">
              <a:latin typeface="Century Gothic"/>
              <a:cs typeface="Century Gothic"/>
            </a:endParaRPr>
          </a:p>
          <a:p>
            <a:pPr algn="just" marL="283845" marR="5715" indent="-271780">
              <a:lnSpc>
                <a:spcPct val="80000"/>
              </a:lnSpc>
              <a:buClr>
                <a:srgbClr val="9F8351"/>
              </a:buClr>
              <a:buSzPct val="95000"/>
              <a:buFont typeface="Wingdings 2"/>
              <a:buChar char=""/>
              <a:tabLst>
                <a:tab pos="283845" algn="l"/>
              </a:tabLst>
            </a:pPr>
            <a:r>
              <a:rPr dirty="0" sz="2000">
                <a:latin typeface="Century Gothic"/>
                <a:cs typeface="Century Gothic"/>
              </a:rPr>
              <a:t>Efectos:</a:t>
            </a:r>
            <a:r>
              <a:rPr dirty="0" sz="2000" spc="13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nulidad</a:t>
            </a:r>
            <a:r>
              <a:rPr dirty="0" sz="2000" spc="15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parcial</a:t>
            </a:r>
            <a:r>
              <a:rPr dirty="0" sz="2000" spc="15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del</a:t>
            </a:r>
            <a:r>
              <a:rPr dirty="0" sz="2000" spc="16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contrato</a:t>
            </a:r>
            <a:r>
              <a:rPr dirty="0" sz="2000" spc="14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=nulidad</a:t>
            </a:r>
            <a:r>
              <a:rPr dirty="0" sz="2000" spc="15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</a:t>
            </a:r>
            <a:r>
              <a:rPr dirty="0" sz="2000" spc="15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la</a:t>
            </a:r>
            <a:r>
              <a:rPr dirty="0" sz="2000" spc="15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cláusula</a:t>
            </a:r>
            <a:r>
              <a:rPr dirty="0" sz="2000" spc="15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abusiva</a:t>
            </a:r>
            <a:r>
              <a:rPr dirty="0" sz="2000" spc="15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+</a:t>
            </a:r>
            <a:r>
              <a:rPr dirty="0" sz="2000" spc="150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validez </a:t>
            </a:r>
            <a:r>
              <a:rPr dirty="0" sz="2000">
                <a:latin typeface="Century Gothic"/>
                <a:cs typeface="Century Gothic"/>
              </a:rPr>
              <a:t>del</a:t>
            </a:r>
            <a:r>
              <a:rPr dirty="0" sz="2000" spc="-10">
                <a:latin typeface="Century Gothic"/>
                <a:cs typeface="Century Gothic"/>
              </a:rPr>
              <a:t> contrato.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630797" rIns="0" bIns="0" rtlCol="0" vert="horz">
            <a:spAutoFit/>
          </a:bodyPr>
          <a:lstStyle/>
          <a:p>
            <a:pPr marL="229235">
              <a:lnSpc>
                <a:spcPct val="100000"/>
              </a:lnSpc>
              <a:spcBef>
                <a:spcPts val="95"/>
              </a:spcBef>
            </a:pPr>
            <a:r>
              <a:rPr dirty="0"/>
              <a:t>TEMA</a:t>
            </a:r>
            <a:r>
              <a:rPr dirty="0" spc="-50"/>
              <a:t> 7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006089" y="3382962"/>
            <a:ext cx="4206875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b="1">
                <a:solidFill>
                  <a:srgbClr val="585858"/>
                </a:solidFill>
                <a:latin typeface="Century Gothic"/>
                <a:cs typeface="Century Gothic"/>
              </a:rPr>
              <a:t>TIPOS</a:t>
            </a:r>
            <a:r>
              <a:rPr dirty="0" sz="3200" spc="-30" b="1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dirty="0" sz="3200" b="1">
                <a:solidFill>
                  <a:srgbClr val="585858"/>
                </a:solidFill>
                <a:latin typeface="Century Gothic"/>
                <a:cs typeface="Century Gothic"/>
              </a:rPr>
              <a:t>DE</a:t>
            </a:r>
            <a:r>
              <a:rPr dirty="0" sz="3200" spc="-25" b="1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dirty="0" sz="3200" spc="-10" b="1">
                <a:solidFill>
                  <a:srgbClr val="585858"/>
                </a:solidFill>
                <a:latin typeface="Century Gothic"/>
                <a:cs typeface="Century Gothic"/>
              </a:rPr>
              <a:t>CONTRATOS</a:t>
            </a:r>
            <a:endParaRPr sz="3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28783" rIns="0" bIns="0" rtlCol="0" vert="horz">
            <a:spAutoFit/>
          </a:bodyPr>
          <a:lstStyle/>
          <a:p>
            <a:pPr marL="1936750">
              <a:lnSpc>
                <a:spcPct val="100000"/>
              </a:lnSpc>
              <a:spcBef>
                <a:spcPts val="105"/>
              </a:spcBef>
            </a:pPr>
            <a:r>
              <a:rPr dirty="0" sz="2900"/>
              <a:t>CONTRATOS</a:t>
            </a:r>
            <a:r>
              <a:rPr dirty="0" sz="2900" spc="-65"/>
              <a:t> </a:t>
            </a:r>
            <a:r>
              <a:rPr dirty="0" sz="2900"/>
              <a:t>Y</a:t>
            </a:r>
            <a:r>
              <a:rPr dirty="0" sz="2900" spc="-65"/>
              <a:t> </a:t>
            </a:r>
            <a:r>
              <a:rPr dirty="0" sz="2900"/>
              <a:t>LA</a:t>
            </a:r>
            <a:r>
              <a:rPr dirty="0" sz="2900" spc="-50"/>
              <a:t> </a:t>
            </a:r>
            <a:r>
              <a:rPr dirty="0" sz="2900" spc="-10"/>
              <a:t>PROPIEDAD</a:t>
            </a:r>
            <a:endParaRPr sz="2900"/>
          </a:p>
        </p:txBody>
      </p:sp>
      <p:sp>
        <p:nvSpPr>
          <p:cNvPr id="3" name="object 3" descr=""/>
          <p:cNvSpPr txBox="1"/>
          <p:nvPr/>
        </p:nvSpPr>
        <p:spPr>
          <a:xfrm>
            <a:off x="2667952" y="2028850"/>
            <a:ext cx="4122420" cy="2052320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40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4000" spc="-10">
                <a:solidFill>
                  <a:srgbClr val="404040"/>
                </a:solidFill>
                <a:latin typeface="Century Gothic"/>
                <a:cs typeface="Century Gothic"/>
              </a:rPr>
              <a:t>Compraventa.</a:t>
            </a:r>
            <a:endParaRPr sz="4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dirty="0" sz="40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4000" spc="-10">
                <a:solidFill>
                  <a:srgbClr val="404040"/>
                </a:solidFill>
                <a:latin typeface="Century Gothic"/>
                <a:cs typeface="Century Gothic"/>
              </a:rPr>
              <a:t>Permuta.</a:t>
            </a:r>
            <a:endParaRPr sz="4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40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4000" spc="-10">
                <a:solidFill>
                  <a:srgbClr val="404040"/>
                </a:solidFill>
                <a:latin typeface="Century Gothic"/>
                <a:cs typeface="Century Gothic"/>
              </a:rPr>
              <a:t>Donación.</a:t>
            </a:r>
            <a:endParaRPr sz="4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48805" rIns="0" bIns="0" rtlCol="0" vert="horz">
            <a:spAutoFit/>
          </a:bodyPr>
          <a:lstStyle/>
          <a:p>
            <a:pPr marL="110617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EL</a:t>
            </a:r>
            <a:r>
              <a:rPr dirty="0" sz="3200" spc="-40"/>
              <a:t> </a:t>
            </a:r>
            <a:r>
              <a:rPr dirty="0" sz="3200"/>
              <a:t>CONTRATO</a:t>
            </a:r>
            <a:r>
              <a:rPr dirty="0" sz="3200" spc="-50"/>
              <a:t> </a:t>
            </a:r>
            <a:r>
              <a:rPr dirty="0" sz="3200"/>
              <a:t>DE</a:t>
            </a:r>
            <a:r>
              <a:rPr dirty="0" sz="3200" spc="-40"/>
              <a:t> </a:t>
            </a:r>
            <a:r>
              <a:rPr dirty="0" sz="3200" spc="-10"/>
              <a:t>COMPRAVENTA</a:t>
            </a:r>
            <a:endParaRPr sz="3200"/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01707" rIns="0" bIns="0" rtlCol="0" vert="horz">
            <a:spAutoFit/>
          </a:bodyPr>
          <a:lstStyle/>
          <a:p>
            <a:pPr marL="1077595" marR="5080" indent="-342900">
              <a:lnSpc>
                <a:spcPts val="3460"/>
              </a:lnSpc>
              <a:spcBef>
                <a:spcPts val="535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/>
              <a:t>Concepto</a:t>
            </a:r>
            <a:r>
              <a:rPr dirty="0" sz="3200" spc="-50"/>
              <a:t> </a:t>
            </a:r>
            <a:r>
              <a:rPr dirty="0" sz="3200"/>
              <a:t>(art.</a:t>
            </a:r>
            <a:r>
              <a:rPr dirty="0" sz="3200" spc="-25"/>
              <a:t> </a:t>
            </a:r>
            <a:r>
              <a:rPr dirty="0" sz="3200"/>
              <a:t>1445</a:t>
            </a:r>
            <a:r>
              <a:rPr dirty="0" sz="3200" spc="-40"/>
              <a:t> </a:t>
            </a:r>
            <a:r>
              <a:rPr dirty="0" sz="3200"/>
              <a:t>C.</a:t>
            </a:r>
            <a:r>
              <a:rPr dirty="0" sz="3200" spc="-45"/>
              <a:t> </a:t>
            </a:r>
            <a:r>
              <a:rPr dirty="0" sz="3200"/>
              <a:t>c.).</a:t>
            </a:r>
            <a:r>
              <a:rPr dirty="0" sz="3200" spc="-40"/>
              <a:t> </a:t>
            </a:r>
            <a:r>
              <a:rPr dirty="0" sz="3200"/>
              <a:t>Diferencias</a:t>
            </a:r>
            <a:r>
              <a:rPr dirty="0" sz="3200" spc="-80"/>
              <a:t> </a:t>
            </a:r>
            <a:r>
              <a:rPr dirty="0" sz="3200"/>
              <a:t>con</a:t>
            </a:r>
            <a:r>
              <a:rPr dirty="0" sz="3200" spc="-35"/>
              <a:t> </a:t>
            </a:r>
            <a:r>
              <a:rPr dirty="0" sz="3200" spc="-25"/>
              <a:t>la </a:t>
            </a:r>
            <a:r>
              <a:rPr dirty="0" sz="3200"/>
              <a:t>permuta</a:t>
            </a:r>
            <a:r>
              <a:rPr dirty="0" sz="3200" spc="-25"/>
              <a:t> </a:t>
            </a:r>
            <a:r>
              <a:rPr dirty="0" sz="3200"/>
              <a:t>(art.</a:t>
            </a:r>
            <a:r>
              <a:rPr dirty="0" sz="3200" spc="-20"/>
              <a:t> </a:t>
            </a:r>
            <a:r>
              <a:rPr dirty="0" sz="3200"/>
              <a:t>1538</a:t>
            </a:r>
            <a:r>
              <a:rPr dirty="0" sz="3200" spc="-45"/>
              <a:t> </a:t>
            </a:r>
            <a:r>
              <a:rPr dirty="0" sz="3200"/>
              <a:t>C.</a:t>
            </a:r>
            <a:r>
              <a:rPr dirty="0" sz="3200" spc="-30"/>
              <a:t> </a:t>
            </a:r>
            <a:r>
              <a:rPr dirty="0" sz="3200" spc="-25"/>
              <a:t>c.)</a:t>
            </a:r>
            <a:endParaRPr sz="3200">
              <a:latin typeface="Wingdings 3"/>
              <a:cs typeface="Wingdings 3"/>
            </a:endParaRPr>
          </a:p>
          <a:p>
            <a:pPr marL="735330">
              <a:lnSpc>
                <a:spcPct val="100000"/>
              </a:lnSpc>
              <a:spcBef>
                <a:spcPts val="555"/>
              </a:spcBef>
            </a:pPr>
            <a:r>
              <a:rPr dirty="0" sz="32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 spc="-10"/>
              <a:t>Caracteres</a:t>
            </a:r>
            <a:endParaRPr sz="3200">
              <a:latin typeface="Wingdings 3"/>
              <a:cs typeface="Wingdings 3"/>
            </a:endParaRPr>
          </a:p>
          <a:p>
            <a:pPr marL="1478915" marR="1183005" indent="-287020">
              <a:lnSpc>
                <a:spcPts val="3460"/>
              </a:lnSpc>
              <a:spcBef>
                <a:spcPts val="1055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/>
              <a:t>Consensual</a:t>
            </a:r>
            <a:r>
              <a:rPr dirty="0" sz="3200" spc="-55"/>
              <a:t> </a:t>
            </a:r>
            <a:r>
              <a:rPr dirty="0" sz="3200"/>
              <a:t>(art.</a:t>
            </a:r>
            <a:r>
              <a:rPr dirty="0" sz="3200" spc="-10"/>
              <a:t> </a:t>
            </a:r>
            <a:r>
              <a:rPr dirty="0" sz="3200"/>
              <a:t>1450</a:t>
            </a:r>
            <a:r>
              <a:rPr dirty="0" sz="3200" spc="-35"/>
              <a:t> </a:t>
            </a:r>
            <a:r>
              <a:rPr dirty="0" sz="3200"/>
              <a:t>C.</a:t>
            </a:r>
            <a:r>
              <a:rPr dirty="0" sz="3200" spc="-25"/>
              <a:t> </a:t>
            </a:r>
            <a:r>
              <a:rPr dirty="0" sz="3200"/>
              <a:t>c.).</a:t>
            </a:r>
            <a:r>
              <a:rPr dirty="0" sz="3200" spc="-25"/>
              <a:t> </a:t>
            </a:r>
            <a:r>
              <a:rPr dirty="0" sz="3200"/>
              <a:t>Las</a:t>
            </a:r>
            <a:r>
              <a:rPr dirty="0" sz="3200" spc="-35"/>
              <a:t> </a:t>
            </a:r>
            <a:r>
              <a:rPr dirty="0" sz="3200" spc="-10"/>
              <a:t>arras </a:t>
            </a:r>
            <a:r>
              <a:rPr dirty="0" sz="3200"/>
              <a:t>penitenciales(art.</a:t>
            </a:r>
            <a:r>
              <a:rPr dirty="0" sz="3200" spc="-65"/>
              <a:t> </a:t>
            </a:r>
            <a:r>
              <a:rPr dirty="0" sz="3200"/>
              <a:t>1454</a:t>
            </a:r>
            <a:r>
              <a:rPr dirty="0" sz="3200" spc="-40"/>
              <a:t> </a:t>
            </a:r>
            <a:r>
              <a:rPr dirty="0" sz="3200"/>
              <a:t>C.</a:t>
            </a:r>
            <a:r>
              <a:rPr dirty="0" sz="3200" spc="-40"/>
              <a:t> </a:t>
            </a:r>
            <a:r>
              <a:rPr dirty="0" sz="3200" spc="-25"/>
              <a:t>c.)</a:t>
            </a:r>
            <a:endParaRPr sz="3200">
              <a:latin typeface="Wingdings 3"/>
              <a:cs typeface="Wingdings 3"/>
            </a:endParaRPr>
          </a:p>
          <a:p>
            <a:pPr marL="1192530">
              <a:lnSpc>
                <a:spcPct val="100000"/>
              </a:lnSpc>
              <a:spcBef>
                <a:spcPts val="560"/>
              </a:spcBef>
            </a:pPr>
            <a:r>
              <a:rPr dirty="0" sz="32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 spc="-10"/>
              <a:t>Bilateral</a:t>
            </a:r>
            <a:endParaRPr sz="3200">
              <a:latin typeface="Wingdings 3"/>
              <a:cs typeface="Wingdings 3"/>
            </a:endParaRPr>
          </a:p>
          <a:p>
            <a:pPr marL="1192530">
              <a:lnSpc>
                <a:spcPct val="100000"/>
              </a:lnSpc>
              <a:spcBef>
                <a:spcPts val="610"/>
              </a:spcBef>
            </a:pPr>
            <a:r>
              <a:rPr dirty="0" sz="32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 spc="-10"/>
              <a:t>Oneroso</a:t>
            </a:r>
            <a:endParaRPr sz="3200">
              <a:latin typeface="Wingdings 3"/>
              <a:cs typeface="Wingdings 3"/>
            </a:endParaRPr>
          </a:p>
          <a:p>
            <a:pPr marL="1192530">
              <a:lnSpc>
                <a:spcPct val="100000"/>
              </a:lnSpc>
              <a:spcBef>
                <a:spcPts val="625"/>
              </a:spcBef>
            </a:pPr>
            <a:r>
              <a:rPr dirty="0" sz="32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 spc="-10"/>
              <a:t>Conmutativo</a:t>
            </a:r>
            <a:endParaRPr sz="3200">
              <a:latin typeface="Wingdings 3"/>
              <a:cs typeface="Wingdings 3"/>
            </a:endParaRP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48170" rIns="0" bIns="0" rtlCol="0" vert="horz">
            <a:spAutoFit/>
          </a:bodyPr>
          <a:lstStyle/>
          <a:p>
            <a:pPr marL="110617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CONTRATO</a:t>
            </a:r>
            <a:r>
              <a:rPr dirty="0" sz="3600" spc="-114"/>
              <a:t> </a:t>
            </a:r>
            <a:r>
              <a:rPr dirty="0" sz="3600"/>
              <a:t>DE</a:t>
            </a:r>
            <a:r>
              <a:rPr dirty="0" sz="3600" spc="-110"/>
              <a:t> </a:t>
            </a:r>
            <a:r>
              <a:rPr dirty="0" sz="3600" spc="-10"/>
              <a:t>COMPRAVENTA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2214300" y="1977042"/>
            <a:ext cx="8340725" cy="3423920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marL="355600" marR="5080" indent="-343535">
              <a:lnSpc>
                <a:spcPts val="3890"/>
              </a:lnSpc>
              <a:spcBef>
                <a:spcPts val="585"/>
              </a:spcBef>
            </a:pPr>
            <a:r>
              <a:rPr dirty="0" sz="3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Sujetos:</a:t>
            </a:r>
            <a:r>
              <a:rPr dirty="0" sz="3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Capacidad</a:t>
            </a:r>
            <a:r>
              <a:rPr dirty="0" sz="3600" spc="-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36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comprador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36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36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vendedor</a:t>
            </a:r>
            <a:r>
              <a:rPr dirty="0" sz="36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36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1457</a:t>
            </a:r>
            <a:r>
              <a:rPr dirty="0" sz="36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3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3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dirty="0" sz="3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3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objeto</a:t>
            </a:r>
            <a:endParaRPr sz="3600">
              <a:latin typeface="Century Gothic"/>
              <a:cs typeface="Century Gothic"/>
            </a:endParaRPr>
          </a:p>
          <a:p>
            <a:pPr marL="755650" marR="1111250" indent="-286385">
              <a:lnSpc>
                <a:spcPts val="3890"/>
              </a:lnSpc>
              <a:spcBef>
                <a:spcPts val="1055"/>
              </a:spcBef>
            </a:pPr>
            <a:r>
              <a:rPr dirty="0" sz="3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36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cosa.</a:t>
            </a:r>
            <a:r>
              <a:rPr dirty="0" sz="36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36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transmisión</a:t>
            </a: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600" spc="-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propiedad</a:t>
            </a:r>
            <a:r>
              <a:rPr dirty="0" sz="36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36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609</a:t>
            </a:r>
            <a:r>
              <a:rPr dirty="0" sz="3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36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36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505"/>
              </a:spcBef>
            </a:pPr>
            <a:r>
              <a:rPr dirty="0" sz="3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36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precio</a:t>
            </a:r>
            <a:r>
              <a:rPr dirty="0" sz="36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(arts.</a:t>
            </a:r>
            <a:r>
              <a:rPr dirty="0" sz="3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1447</a:t>
            </a:r>
            <a:r>
              <a:rPr dirty="0" sz="36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36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1448</a:t>
            </a:r>
            <a:r>
              <a:rPr dirty="0" sz="36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36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3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2739" y="330517"/>
            <a:ext cx="7874634" cy="10013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LAS</a:t>
            </a:r>
            <a:r>
              <a:rPr dirty="0" sz="3200" spc="-60"/>
              <a:t> </a:t>
            </a:r>
            <a:r>
              <a:rPr dirty="0" sz="3200"/>
              <a:t>OBLIGACIONES</a:t>
            </a:r>
            <a:r>
              <a:rPr dirty="0" sz="3200" spc="-70"/>
              <a:t> </a:t>
            </a:r>
            <a:r>
              <a:rPr dirty="0" sz="3200"/>
              <a:t>EN</a:t>
            </a:r>
            <a:r>
              <a:rPr dirty="0" sz="3200" spc="-55"/>
              <a:t> </a:t>
            </a:r>
            <a:r>
              <a:rPr dirty="0" sz="3200"/>
              <a:t>EL</a:t>
            </a:r>
            <a:r>
              <a:rPr dirty="0" sz="3200" spc="-55"/>
              <a:t> </a:t>
            </a:r>
            <a:r>
              <a:rPr dirty="0" sz="3200"/>
              <a:t>CONTRATO</a:t>
            </a:r>
            <a:r>
              <a:rPr dirty="0" sz="3200" spc="-65"/>
              <a:t> </a:t>
            </a:r>
            <a:r>
              <a:rPr dirty="0" sz="3200" spc="-25"/>
              <a:t>DE </a:t>
            </a:r>
            <a:r>
              <a:rPr dirty="0" sz="3200" spc="-10"/>
              <a:t>COMPRAVENTA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602739" y="1496975"/>
            <a:ext cx="8874125" cy="4329430"/>
          </a:xfrm>
          <a:prstGeom prst="rect">
            <a:avLst/>
          </a:prstGeom>
        </p:spPr>
        <p:txBody>
          <a:bodyPr wrap="square" lIns="0" tIns="140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Obligaciones</a:t>
            </a:r>
            <a:r>
              <a:rPr dirty="0" sz="28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8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vendedor</a:t>
            </a:r>
            <a:r>
              <a:rPr dirty="0" sz="2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800" spc="-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1461</a:t>
            </a:r>
            <a:r>
              <a:rPr dirty="0" sz="28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8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20">
                <a:solidFill>
                  <a:srgbClr val="404040"/>
                </a:solidFill>
                <a:latin typeface="Century Gothic"/>
                <a:cs typeface="Century Gothic"/>
              </a:rPr>
              <a:t>c.).</a:t>
            </a:r>
            <a:endParaRPr sz="2800">
              <a:latin typeface="Century Gothic"/>
              <a:cs typeface="Century Gothic"/>
            </a:endParaRPr>
          </a:p>
          <a:p>
            <a:pPr marL="560705" marR="122555" indent="-228600">
              <a:lnSpc>
                <a:spcPct val="100000"/>
              </a:lnSpc>
              <a:spcBef>
                <a:spcPts val="1010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Entregar</a:t>
            </a:r>
            <a:r>
              <a:rPr dirty="0" sz="2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8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cosa</a:t>
            </a:r>
            <a:r>
              <a:rPr dirty="0" sz="28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vendida:</a:t>
            </a:r>
            <a:r>
              <a:rPr dirty="0" sz="28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diferentes</a:t>
            </a:r>
            <a:r>
              <a:rPr dirty="0" sz="2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formas</a:t>
            </a:r>
            <a:r>
              <a:rPr dirty="0" sz="2800" spc="-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entrega.</a:t>
            </a:r>
            <a:endParaRPr sz="2800">
              <a:latin typeface="Century Gothic"/>
              <a:cs typeface="Century Gothic"/>
            </a:endParaRPr>
          </a:p>
          <a:p>
            <a:pPr marL="332740">
              <a:lnSpc>
                <a:spcPct val="100000"/>
              </a:lnSpc>
              <a:spcBef>
                <a:spcPts val="994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Saneamiento</a:t>
            </a:r>
            <a:r>
              <a:rPr dirty="0" sz="2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-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800" spc="-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cosa</a:t>
            </a:r>
            <a:r>
              <a:rPr dirty="0" sz="28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vendida.</a:t>
            </a:r>
            <a:endParaRPr sz="2800">
              <a:latin typeface="Century Gothic"/>
              <a:cs typeface="Century Gothic"/>
            </a:endParaRPr>
          </a:p>
          <a:p>
            <a:pPr marL="607060">
              <a:lnSpc>
                <a:spcPct val="100000"/>
              </a:lnSpc>
              <a:spcBef>
                <a:spcPts val="994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Saneamiento</a:t>
            </a:r>
            <a:r>
              <a:rPr dirty="0" sz="28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800" spc="-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evicción.</a:t>
            </a:r>
            <a:endParaRPr sz="2800">
              <a:latin typeface="Century Gothic"/>
              <a:cs typeface="Century Gothic"/>
            </a:endParaRPr>
          </a:p>
          <a:p>
            <a:pPr marL="607060">
              <a:lnSpc>
                <a:spcPct val="100000"/>
              </a:lnSpc>
              <a:spcBef>
                <a:spcPts val="1010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Saneamiento</a:t>
            </a:r>
            <a:r>
              <a:rPr dirty="0" sz="2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800" spc="-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vicios</a:t>
            </a:r>
            <a:r>
              <a:rPr dirty="0" sz="2800" spc="-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ocultos.</a:t>
            </a:r>
            <a:endParaRPr sz="2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920"/>
              </a:spcBef>
            </a:pPr>
            <a:endParaRPr sz="2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Obligaciones</a:t>
            </a:r>
            <a:r>
              <a:rPr dirty="0" sz="28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8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comprador:</a:t>
            </a:r>
            <a:r>
              <a:rPr dirty="0" sz="2800" spc="-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8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pago</a:t>
            </a:r>
            <a:r>
              <a:rPr dirty="0" sz="2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8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precio.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5862" y="286048"/>
            <a:ext cx="2923540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LA</a:t>
            </a:r>
            <a:r>
              <a:rPr dirty="0" sz="3200" spc="-15"/>
              <a:t> </a:t>
            </a:r>
            <a:r>
              <a:rPr dirty="0" sz="3200" spc="-10"/>
              <a:t>DONACIÓN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2142293" y="1120914"/>
            <a:ext cx="4481195" cy="406400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00"/>
              </a:spcBef>
              <a:buClr>
                <a:srgbClr val="A42F10"/>
              </a:buClr>
              <a:buFont typeface="Wingdings 2"/>
              <a:buChar char=""/>
              <a:tabLst>
                <a:tab pos="286385" algn="l"/>
              </a:tabLst>
            </a:pP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Concepto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618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2000">
              <a:latin typeface="Century Gothic"/>
              <a:cs typeface="Century Gothic"/>
            </a:endParaRP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A42F10"/>
              </a:buClr>
              <a:buFont typeface="Wingdings 2"/>
              <a:buChar char=""/>
              <a:tabLst>
                <a:tab pos="286385" algn="l"/>
              </a:tabLst>
            </a:pP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Caracteres</a:t>
            </a:r>
            <a:endParaRPr sz="2000">
              <a:latin typeface="Century Gothic"/>
              <a:cs typeface="Century Gothic"/>
            </a:endParaRPr>
          </a:p>
          <a:p>
            <a:pPr lvl="1" marL="560705" indent="-284480">
              <a:lnSpc>
                <a:spcPct val="100000"/>
              </a:lnSpc>
              <a:spcBef>
                <a:spcPts val="395"/>
              </a:spcBef>
              <a:buClr>
                <a:srgbClr val="A42F10"/>
              </a:buClr>
              <a:buFont typeface="Wingdings 2"/>
              <a:buChar char=""/>
              <a:tabLst>
                <a:tab pos="560705" algn="l"/>
              </a:tabLst>
            </a:pP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Gratuito</a:t>
            </a:r>
            <a:endParaRPr sz="2000">
              <a:latin typeface="Century Gothic"/>
              <a:cs typeface="Century Gothic"/>
            </a:endParaRPr>
          </a:p>
          <a:p>
            <a:pPr lvl="1" marL="560705" indent="-284480">
              <a:lnSpc>
                <a:spcPct val="100000"/>
              </a:lnSpc>
              <a:spcBef>
                <a:spcPts val="405"/>
              </a:spcBef>
              <a:buClr>
                <a:srgbClr val="A42F10"/>
              </a:buClr>
              <a:buFont typeface="Wingdings 2"/>
              <a:buChar char=""/>
              <a:tabLst>
                <a:tab pos="560705" algn="l"/>
              </a:tabLst>
            </a:pP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Contrato</a:t>
            </a:r>
            <a:r>
              <a:rPr dirty="0" sz="20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formal</a:t>
            </a:r>
            <a:endParaRPr sz="2000">
              <a:latin typeface="Century Gothic"/>
              <a:cs typeface="Century Gothic"/>
            </a:endParaRP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A42F10"/>
              </a:buClr>
              <a:buFont typeface="Wingdings 2"/>
              <a:buChar char=""/>
              <a:tabLst>
                <a:tab pos="286385" algn="l"/>
              </a:tabLst>
            </a:pP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Capacidad</a:t>
            </a:r>
            <a:endParaRPr sz="2000">
              <a:latin typeface="Century Gothic"/>
              <a:cs typeface="Century Gothic"/>
            </a:endParaRPr>
          </a:p>
          <a:p>
            <a:pPr lvl="1" marL="560705" indent="-284480">
              <a:lnSpc>
                <a:spcPct val="100000"/>
              </a:lnSpc>
              <a:spcBef>
                <a:spcPts val="400"/>
              </a:spcBef>
              <a:buClr>
                <a:srgbClr val="A42F10"/>
              </a:buClr>
              <a:buFont typeface="Wingdings 2"/>
              <a:buChar char=""/>
              <a:tabLst>
                <a:tab pos="560705" algn="l"/>
              </a:tabLst>
            </a:pP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Donante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624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2000">
              <a:latin typeface="Century Gothic"/>
              <a:cs typeface="Century Gothic"/>
            </a:endParaRPr>
          </a:p>
          <a:p>
            <a:pPr lvl="1" marL="560705" indent="-284480">
              <a:lnSpc>
                <a:spcPct val="100000"/>
              </a:lnSpc>
              <a:spcBef>
                <a:spcPts val="395"/>
              </a:spcBef>
              <a:buClr>
                <a:srgbClr val="A42F10"/>
              </a:buClr>
              <a:buFont typeface="Wingdings 2"/>
              <a:buChar char=""/>
              <a:tabLst>
                <a:tab pos="560705" algn="l"/>
              </a:tabLst>
            </a:pP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Donatario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625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2000">
              <a:latin typeface="Century Gothic"/>
              <a:cs typeface="Century Gothic"/>
            </a:endParaRP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A42F10"/>
              </a:buClr>
              <a:buFont typeface="Wingdings 2"/>
              <a:buChar char=""/>
              <a:tabLst>
                <a:tab pos="286385" algn="l"/>
              </a:tabLst>
            </a:pP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Forma</a:t>
            </a:r>
            <a:endParaRPr sz="2000">
              <a:latin typeface="Century Gothic"/>
              <a:cs typeface="Century Gothic"/>
            </a:endParaRPr>
          </a:p>
          <a:p>
            <a:pPr lvl="1" marL="560705" indent="-284480">
              <a:lnSpc>
                <a:spcPct val="100000"/>
              </a:lnSpc>
              <a:spcBef>
                <a:spcPts val="405"/>
              </a:spcBef>
              <a:buClr>
                <a:srgbClr val="A42F10"/>
              </a:buClr>
              <a:buFont typeface="Wingdings 2"/>
              <a:buChar char=""/>
              <a:tabLst>
                <a:tab pos="560705" algn="l"/>
              </a:tabLst>
            </a:pP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Bienes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muebles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632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2000">
              <a:latin typeface="Century Gothic"/>
              <a:cs typeface="Century Gothic"/>
            </a:endParaRPr>
          </a:p>
          <a:p>
            <a:pPr lvl="1" marL="560705" indent="-284480">
              <a:lnSpc>
                <a:spcPct val="100000"/>
              </a:lnSpc>
              <a:spcBef>
                <a:spcPts val="400"/>
              </a:spcBef>
              <a:buClr>
                <a:srgbClr val="A42F10"/>
              </a:buClr>
              <a:buFont typeface="Wingdings 2"/>
              <a:buChar char=""/>
              <a:tabLst>
                <a:tab pos="560705" algn="l"/>
              </a:tabLst>
            </a:pP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Bienes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inmuebles</a:t>
            </a:r>
            <a:r>
              <a:rPr dirty="0" sz="20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633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2000">
              <a:latin typeface="Century Gothic"/>
              <a:cs typeface="Century Gothic"/>
            </a:endParaRP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A42F10"/>
              </a:buClr>
              <a:buFont typeface="Wingdings 2"/>
              <a:buChar char=""/>
              <a:tabLst>
                <a:tab pos="286385" algn="l"/>
              </a:tabLst>
            </a:pP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Objeto</a:t>
            </a:r>
            <a:r>
              <a:rPr dirty="0" sz="20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(arts.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634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635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39" y="431587"/>
            <a:ext cx="586232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0">
                <a:latin typeface="Century Gothic"/>
                <a:cs typeface="Century Gothic"/>
              </a:rPr>
              <a:t>LA</a:t>
            </a:r>
            <a:r>
              <a:rPr dirty="0" sz="2400" spc="-70" b="0">
                <a:latin typeface="Century Gothic"/>
                <a:cs typeface="Century Gothic"/>
              </a:rPr>
              <a:t> </a:t>
            </a:r>
            <a:r>
              <a:rPr dirty="0" sz="2400" b="0">
                <a:latin typeface="Century Gothic"/>
                <a:cs typeface="Century Gothic"/>
              </a:rPr>
              <a:t>DEONTOLOGÍA</a:t>
            </a:r>
            <a:r>
              <a:rPr dirty="0" sz="2400" spc="-50" b="0">
                <a:latin typeface="Century Gothic"/>
                <a:cs typeface="Century Gothic"/>
              </a:rPr>
              <a:t> </a:t>
            </a:r>
            <a:r>
              <a:rPr dirty="0" sz="2400" b="0">
                <a:latin typeface="Century Gothic"/>
                <a:cs typeface="Century Gothic"/>
              </a:rPr>
              <a:t>EN</a:t>
            </a:r>
            <a:r>
              <a:rPr dirty="0" sz="2400" spc="-80" b="0">
                <a:latin typeface="Century Gothic"/>
                <a:cs typeface="Century Gothic"/>
              </a:rPr>
              <a:t> </a:t>
            </a:r>
            <a:r>
              <a:rPr dirty="0" sz="2400" b="0">
                <a:latin typeface="Century Gothic"/>
                <a:cs typeface="Century Gothic"/>
              </a:rPr>
              <a:t>GESTIÓN</a:t>
            </a:r>
            <a:r>
              <a:rPr dirty="0" sz="2400" spc="-45" b="0">
                <a:latin typeface="Century Gothic"/>
                <a:cs typeface="Century Gothic"/>
              </a:rPr>
              <a:t> </a:t>
            </a:r>
            <a:r>
              <a:rPr dirty="0" sz="2400" spc="-10" b="0">
                <a:latin typeface="Century Gothic"/>
                <a:cs typeface="Century Gothic"/>
              </a:rPr>
              <a:t>PÚBLICA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110098" y="936572"/>
            <a:ext cx="10657840" cy="5392420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5"/>
              </a:spcBef>
              <a:tabLst>
                <a:tab pos="354965" algn="l"/>
              </a:tabLst>
            </a:pPr>
            <a:r>
              <a:rPr dirty="0" sz="17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7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Código</a:t>
            </a:r>
            <a:r>
              <a:rPr dirty="0" sz="17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7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>
                <a:solidFill>
                  <a:srgbClr val="404040"/>
                </a:solidFill>
                <a:latin typeface="Century Gothic"/>
                <a:cs typeface="Century Gothic"/>
              </a:rPr>
              <a:t>Buen</a:t>
            </a:r>
            <a:r>
              <a:rPr dirty="0" sz="17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Century Gothic"/>
                <a:cs typeface="Century Gothic"/>
              </a:rPr>
              <a:t>Gobierno:</a:t>
            </a:r>
            <a:endParaRPr sz="1700">
              <a:latin typeface="Century Gothic"/>
              <a:cs typeface="Century Gothic"/>
            </a:endParaRPr>
          </a:p>
          <a:p>
            <a:pPr marL="756285" marR="5080" indent="-287020">
              <a:lnSpc>
                <a:spcPts val="1440"/>
              </a:lnSpc>
              <a:spcBef>
                <a:spcPts val="990"/>
              </a:spcBef>
            </a:pPr>
            <a:r>
              <a:rPr dirty="0" sz="15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500" spc="6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Sujetos:</a:t>
            </a:r>
            <a:r>
              <a:rPr dirty="0" sz="15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miembros</a:t>
            </a:r>
            <a:r>
              <a:rPr dirty="0" sz="15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5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Gobierno,</a:t>
            </a:r>
            <a:r>
              <a:rPr dirty="0" sz="15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Secretarios</a:t>
            </a:r>
            <a:r>
              <a:rPr dirty="0" sz="15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5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Estado</a:t>
            </a:r>
            <a:r>
              <a:rPr dirty="0" sz="15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5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resto</a:t>
            </a:r>
            <a:r>
              <a:rPr dirty="0" sz="15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5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5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altos</a:t>
            </a:r>
            <a:r>
              <a:rPr dirty="0" sz="15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cargos</a:t>
            </a:r>
            <a:r>
              <a:rPr dirty="0" sz="15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5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5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spc="-10">
                <a:solidFill>
                  <a:srgbClr val="404040"/>
                </a:solidFill>
                <a:latin typeface="Century Gothic"/>
                <a:cs typeface="Century Gothic"/>
              </a:rPr>
              <a:t>Administración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General</a:t>
            </a:r>
            <a:r>
              <a:rPr dirty="0" sz="15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5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Estado</a:t>
            </a:r>
            <a:r>
              <a:rPr dirty="0" sz="15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5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5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entidades</a:t>
            </a:r>
            <a:r>
              <a:rPr dirty="0" sz="15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5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sector</a:t>
            </a:r>
            <a:r>
              <a:rPr dirty="0" sz="15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público</a:t>
            </a:r>
            <a:r>
              <a:rPr dirty="0" sz="15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estatal,</a:t>
            </a:r>
            <a:r>
              <a:rPr dirty="0" sz="15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público</a:t>
            </a:r>
            <a:r>
              <a:rPr dirty="0" sz="15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5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spc="-10">
                <a:solidFill>
                  <a:srgbClr val="404040"/>
                </a:solidFill>
                <a:latin typeface="Century Gothic"/>
                <a:cs typeface="Century Gothic"/>
              </a:rPr>
              <a:t>privado.</a:t>
            </a:r>
            <a:endParaRPr sz="15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650"/>
              </a:spcBef>
            </a:pPr>
            <a:r>
              <a:rPr dirty="0" sz="15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500" spc="7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Principios</a:t>
            </a:r>
            <a:r>
              <a:rPr dirty="0" sz="15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spc="-10">
                <a:solidFill>
                  <a:srgbClr val="404040"/>
                </a:solidFill>
                <a:latin typeface="Century Gothic"/>
                <a:cs typeface="Century Gothic"/>
              </a:rPr>
              <a:t>generales:</a:t>
            </a:r>
            <a:endParaRPr sz="1500">
              <a:latin typeface="Century Gothic"/>
              <a:cs typeface="Century Gothic"/>
            </a:endParaRPr>
          </a:p>
          <a:p>
            <a:pPr marL="1155700" marR="7620" indent="-229235">
              <a:lnSpc>
                <a:spcPts val="1250"/>
              </a:lnSpc>
              <a:spcBef>
                <a:spcPts val="990"/>
              </a:spcBef>
            </a:pPr>
            <a:r>
              <a:rPr dirty="0" sz="13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300" spc="2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Actuar</a:t>
            </a:r>
            <a:r>
              <a:rPr dirty="0" sz="13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3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transparencia</a:t>
            </a:r>
            <a:r>
              <a:rPr dirty="0" sz="13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3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3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gestión</a:t>
            </a:r>
            <a:r>
              <a:rPr dirty="0" sz="13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3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asuntos</a:t>
            </a:r>
            <a:r>
              <a:rPr dirty="0" sz="13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públicos,</a:t>
            </a:r>
            <a:r>
              <a:rPr dirty="0" sz="13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3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acuerdo</a:t>
            </a:r>
            <a:r>
              <a:rPr dirty="0" sz="13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3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3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principios</a:t>
            </a:r>
            <a:r>
              <a:rPr dirty="0" sz="13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3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eficacia,</a:t>
            </a:r>
            <a:r>
              <a:rPr dirty="0" sz="13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economía</a:t>
            </a:r>
            <a:r>
              <a:rPr dirty="0" sz="13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eficiencia</a:t>
            </a:r>
            <a:r>
              <a:rPr dirty="0" sz="13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3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3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3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objetivo</a:t>
            </a:r>
            <a:r>
              <a:rPr dirty="0" sz="13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3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satisfacer</a:t>
            </a:r>
            <a:r>
              <a:rPr dirty="0" sz="13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3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interés</a:t>
            </a:r>
            <a:r>
              <a:rPr dirty="0" sz="13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 spc="-10">
                <a:solidFill>
                  <a:srgbClr val="404040"/>
                </a:solidFill>
                <a:latin typeface="Century Gothic"/>
                <a:cs typeface="Century Gothic"/>
              </a:rPr>
              <a:t>general.</a:t>
            </a:r>
            <a:endParaRPr sz="13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690"/>
              </a:spcBef>
            </a:pPr>
            <a:r>
              <a:rPr dirty="0" sz="13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300" spc="2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Funciones</a:t>
            </a:r>
            <a:r>
              <a:rPr dirty="0" sz="13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3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dedicación</a:t>
            </a:r>
            <a:r>
              <a:rPr dirty="0" sz="13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3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servicio</a:t>
            </a:r>
            <a:r>
              <a:rPr dirty="0" sz="13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 spc="-10">
                <a:solidFill>
                  <a:srgbClr val="404040"/>
                </a:solidFill>
                <a:latin typeface="Century Gothic"/>
                <a:cs typeface="Century Gothic"/>
              </a:rPr>
              <a:t>público.</a:t>
            </a:r>
            <a:endParaRPr sz="13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700"/>
              </a:spcBef>
            </a:pPr>
            <a:r>
              <a:rPr dirty="0" sz="13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300" spc="2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Imparcialidad:</a:t>
            </a:r>
            <a:r>
              <a:rPr dirty="0" sz="13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mantener un</a:t>
            </a:r>
            <a:r>
              <a:rPr dirty="0" sz="13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criterio</a:t>
            </a:r>
            <a:r>
              <a:rPr dirty="0" sz="13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independiente</a:t>
            </a:r>
            <a:r>
              <a:rPr dirty="0" sz="13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3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ajeno</a:t>
            </a:r>
            <a:r>
              <a:rPr dirty="0" sz="13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3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todo</a:t>
            </a:r>
            <a:r>
              <a:rPr dirty="0" sz="13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interés</a:t>
            </a:r>
            <a:r>
              <a:rPr dirty="0" sz="13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 spc="-10">
                <a:solidFill>
                  <a:srgbClr val="404040"/>
                </a:solidFill>
                <a:latin typeface="Century Gothic"/>
                <a:cs typeface="Century Gothic"/>
              </a:rPr>
              <a:t>particular.</a:t>
            </a:r>
            <a:endParaRPr sz="13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680"/>
              </a:spcBef>
            </a:pPr>
            <a:r>
              <a:rPr dirty="0" sz="13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300" spc="28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Trato</a:t>
            </a:r>
            <a:r>
              <a:rPr dirty="0" sz="13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igual</a:t>
            </a:r>
            <a:r>
              <a:rPr dirty="0" sz="13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3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sin</a:t>
            </a:r>
            <a:r>
              <a:rPr dirty="0" sz="13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discriminaciones</a:t>
            </a:r>
            <a:r>
              <a:rPr dirty="0" sz="13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3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ningún</a:t>
            </a:r>
            <a:r>
              <a:rPr dirty="0" sz="13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tipo</a:t>
            </a:r>
            <a:r>
              <a:rPr dirty="0" sz="13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3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3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ejercicio</a:t>
            </a:r>
            <a:r>
              <a:rPr dirty="0" sz="13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3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sus</a:t>
            </a:r>
            <a:r>
              <a:rPr dirty="0" sz="13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 spc="-10">
                <a:solidFill>
                  <a:srgbClr val="404040"/>
                </a:solidFill>
                <a:latin typeface="Century Gothic"/>
                <a:cs typeface="Century Gothic"/>
              </a:rPr>
              <a:t>funciones.</a:t>
            </a:r>
            <a:endParaRPr sz="13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685"/>
              </a:spcBef>
            </a:pPr>
            <a:r>
              <a:rPr dirty="0" sz="13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300" spc="28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Actuación</a:t>
            </a:r>
            <a:r>
              <a:rPr dirty="0" sz="13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3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3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diligencia</a:t>
            </a:r>
            <a:r>
              <a:rPr dirty="0" sz="13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debida</a:t>
            </a:r>
            <a:r>
              <a:rPr dirty="0" sz="13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3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3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cumplimiento</a:t>
            </a:r>
            <a:r>
              <a:rPr dirty="0" sz="13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3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sus</a:t>
            </a:r>
            <a:r>
              <a:rPr dirty="0" sz="13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 spc="-10">
                <a:solidFill>
                  <a:srgbClr val="404040"/>
                </a:solidFill>
                <a:latin typeface="Century Gothic"/>
                <a:cs typeface="Century Gothic"/>
              </a:rPr>
              <a:t>obligaciones.</a:t>
            </a:r>
            <a:endParaRPr sz="13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695"/>
              </a:spcBef>
            </a:pPr>
            <a:r>
              <a:rPr dirty="0" sz="13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300" spc="2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Mantener</a:t>
            </a:r>
            <a:r>
              <a:rPr dirty="0" sz="13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13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conducta</a:t>
            </a:r>
            <a:r>
              <a:rPr dirty="0" sz="13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digna</a:t>
            </a:r>
            <a:r>
              <a:rPr dirty="0" sz="13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3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tratamiento</a:t>
            </a:r>
            <a:r>
              <a:rPr dirty="0" sz="13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3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3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ciudadanos</a:t>
            </a:r>
            <a:r>
              <a:rPr dirty="0" sz="13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3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esmerada </a:t>
            </a:r>
            <a:r>
              <a:rPr dirty="0" sz="1300" spc="-10">
                <a:solidFill>
                  <a:srgbClr val="404040"/>
                </a:solidFill>
                <a:latin typeface="Century Gothic"/>
                <a:cs typeface="Century Gothic"/>
              </a:rPr>
              <a:t>corrección.</a:t>
            </a:r>
            <a:endParaRPr sz="13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685"/>
              </a:spcBef>
            </a:pPr>
            <a:r>
              <a:rPr dirty="0" sz="13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300" spc="2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Asunción</a:t>
            </a:r>
            <a:r>
              <a:rPr dirty="0" sz="13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3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responsabilidades</a:t>
            </a:r>
            <a:r>
              <a:rPr dirty="0" sz="13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3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3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toma</a:t>
            </a:r>
            <a:r>
              <a:rPr dirty="0" sz="13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3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 spc="-10">
                <a:solidFill>
                  <a:srgbClr val="404040"/>
                </a:solidFill>
                <a:latin typeface="Century Gothic"/>
                <a:cs typeface="Century Gothic"/>
              </a:rPr>
              <a:t>decisiones.</a:t>
            </a:r>
            <a:endParaRPr sz="13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640"/>
              </a:spcBef>
            </a:pPr>
            <a:r>
              <a:rPr dirty="0" sz="15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500" spc="7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Principios</a:t>
            </a:r>
            <a:r>
              <a:rPr dirty="0" sz="15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5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spc="-10">
                <a:solidFill>
                  <a:srgbClr val="404040"/>
                </a:solidFill>
                <a:latin typeface="Century Gothic"/>
                <a:cs typeface="Century Gothic"/>
              </a:rPr>
              <a:t>actuación:</a:t>
            </a:r>
            <a:endParaRPr sz="15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695"/>
              </a:spcBef>
            </a:pPr>
            <a:r>
              <a:rPr dirty="0" sz="13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300" spc="2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Plena</a:t>
            </a:r>
            <a:r>
              <a:rPr dirty="0" sz="13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dedicación</a:t>
            </a:r>
            <a:r>
              <a:rPr dirty="0" sz="13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3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3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función</a:t>
            </a:r>
            <a:r>
              <a:rPr dirty="0" sz="13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pública</a:t>
            </a:r>
            <a:r>
              <a:rPr dirty="0" sz="13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3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3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respeto a</a:t>
            </a:r>
            <a:r>
              <a:rPr dirty="0" sz="13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3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normativa</a:t>
            </a:r>
            <a:r>
              <a:rPr dirty="0" sz="13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3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incompatibilidades</a:t>
            </a:r>
            <a:r>
              <a:rPr dirty="0" sz="13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3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conflictos</a:t>
            </a:r>
            <a:r>
              <a:rPr dirty="0" sz="13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3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 spc="-10">
                <a:solidFill>
                  <a:srgbClr val="404040"/>
                </a:solidFill>
                <a:latin typeface="Century Gothic"/>
                <a:cs typeface="Century Gothic"/>
              </a:rPr>
              <a:t>intereses.</a:t>
            </a:r>
            <a:endParaRPr sz="13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680"/>
              </a:spcBef>
            </a:pPr>
            <a:r>
              <a:rPr dirty="0" sz="13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300" spc="2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Reserva</a:t>
            </a:r>
            <a:r>
              <a:rPr dirty="0" sz="13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sz="13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3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informaciones</a:t>
            </a:r>
            <a:r>
              <a:rPr dirty="0" sz="13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disponibles</a:t>
            </a:r>
            <a:r>
              <a:rPr dirty="0" sz="13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3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3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ejercicio</a:t>
            </a:r>
            <a:r>
              <a:rPr dirty="0" sz="13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3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sus</a:t>
            </a:r>
            <a:r>
              <a:rPr dirty="0" sz="13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 spc="-10">
                <a:solidFill>
                  <a:srgbClr val="404040"/>
                </a:solidFill>
                <a:latin typeface="Century Gothic"/>
                <a:cs typeface="Century Gothic"/>
              </a:rPr>
              <a:t>competencias.</a:t>
            </a:r>
            <a:endParaRPr sz="1300">
              <a:latin typeface="Century Gothic"/>
              <a:cs typeface="Century Gothic"/>
            </a:endParaRPr>
          </a:p>
          <a:p>
            <a:pPr marL="1155065" marR="8255" indent="-228600">
              <a:lnSpc>
                <a:spcPts val="1250"/>
              </a:lnSpc>
              <a:spcBef>
                <a:spcPts val="985"/>
              </a:spcBef>
            </a:pPr>
            <a:r>
              <a:rPr dirty="0" sz="13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300" spc="29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Ejercicio</a:t>
            </a:r>
            <a:r>
              <a:rPr dirty="0" sz="13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3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sus</a:t>
            </a:r>
            <a:r>
              <a:rPr dirty="0" sz="13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poderes</a:t>
            </a:r>
            <a:r>
              <a:rPr dirty="0" sz="13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3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acuerdo</a:t>
            </a:r>
            <a:r>
              <a:rPr dirty="0" sz="13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3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3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ley,</a:t>
            </a:r>
            <a:r>
              <a:rPr dirty="0" sz="13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evitando</a:t>
            </a:r>
            <a:r>
              <a:rPr dirty="0" sz="13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poner</a:t>
            </a:r>
            <a:r>
              <a:rPr dirty="0" sz="13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3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riesgo</a:t>
            </a:r>
            <a:r>
              <a:rPr dirty="0" sz="13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3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interés</a:t>
            </a:r>
            <a:r>
              <a:rPr dirty="0" sz="13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público</a:t>
            </a:r>
            <a:r>
              <a:rPr dirty="0" sz="13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3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3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patrimonio</a:t>
            </a:r>
            <a:r>
              <a:rPr dirty="0" sz="13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3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 spc="-25">
                <a:solidFill>
                  <a:srgbClr val="404040"/>
                </a:solidFill>
                <a:latin typeface="Century Gothic"/>
                <a:cs typeface="Century Gothic"/>
              </a:rPr>
              <a:t>las </a:t>
            </a:r>
            <a:r>
              <a:rPr dirty="0" sz="1300" spc="-10">
                <a:solidFill>
                  <a:srgbClr val="404040"/>
                </a:solidFill>
                <a:latin typeface="Century Gothic"/>
                <a:cs typeface="Century Gothic"/>
              </a:rPr>
              <a:t>Administraciones.</a:t>
            </a:r>
            <a:endParaRPr sz="1300">
              <a:latin typeface="Century Gothic"/>
              <a:cs typeface="Century Gothic"/>
            </a:endParaRPr>
          </a:p>
          <a:p>
            <a:pPr marL="1155700" marR="6985" indent="-229235">
              <a:lnSpc>
                <a:spcPts val="1250"/>
              </a:lnSpc>
              <a:spcBef>
                <a:spcPts val="1005"/>
              </a:spcBef>
            </a:pPr>
            <a:r>
              <a:rPr dirty="0" sz="13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300" spc="2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13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aceptarán</a:t>
            </a:r>
            <a:r>
              <a:rPr dirty="0" sz="13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regalos</a:t>
            </a:r>
            <a:r>
              <a:rPr dirty="0" sz="13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3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superen</a:t>
            </a:r>
            <a:r>
              <a:rPr dirty="0" sz="13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3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usos</a:t>
            </a:r>
            <a:r>
              <a:rPr dirty="0" sz="13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habituales,</a:t>
            </a:r>
            <a:r>
              <a:rPr dirty="0" sz="13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sociales</a:t>
            </a:r>
            <a:r>
              <a:rPr dirty="0" sz="13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3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3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cortesía,</a:t>
            </a:r>
            <a:r>
              <a:rPr dirty="0" sz="13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ni</a:t>
            </a:r>
            <a:r>
              <a:rPr dirty="0" sz="13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favores</a:t>
            </a:r>
            <a:r>
              <a:rPr dirty="0" sz="13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3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ventajas</a:t>
            </a:r>
            <a:r>
              <a:rPr dirty="0" sz="13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3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 spc="-10">
                <a:solidFill>
                  <a:srgbClr val="404040"/>
                </a:solidFill>
                <a:latin typeface="Century Gothic"/>
                <a:cs typeface="Century Gothic"/>
              </a:rPr>
              <a:t>condicionen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el ejercicio</a:t>
            </a:r>
            <a:r>
              <a:rPr dirty="0" sz="13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3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sus</a:t>
            </a:r>
            <a:r>
              <a:rPr dirty="0" sz="13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 spc="-10">
                <a:solidFill>
                  <a:srgbClr val="404040"/>
                </a:solidFill>
                <a:latin typeface="Century Gothic"/>
                <a:cs typeface="Century Gothic"/>
              </a:rPr>
              <a:t>funciones.</a:t>
            </a:r>
            <a:endParaRPr sz="13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690"/>
              </a:spcBef>
            </a:pPr>
            <a:r>
              <a:rPr dirty="0" sz="13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300" spc="2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Desempeñarán</a:t>
            </a:r>
            <a:r>
              <a:rPr dirty="0" sz="13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sus</a:t>
            </a:r>
            <a:r>
              <a:rPr dirty="0" sz="13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funciones</a:t>
            </a:r>
            <a:r>
              <a:rPr dirty="0" sz="13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3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300" spc="-10">
                <a:solidFill>
                  <a:srgbClr val="404040"/>
                </a:solidFill>
                <a:latin typeface="Century Gothic"/>
                <a:cs typeface="Century Gothic"/>
              </a:rPr>
              <a:t>transparencia.</a:t>
            </a:r>
            <a:endParaRPr sz="13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48805" rIns="0" bIns="0" rtlCol="0" vert="horz">
            <a:spAutoFit/>
          </a:bodyPr>
          <a:lstStyle/>
          <a:p>
            <a:pPr marL="116078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CONTRATOS</a:t>
            </a:r>
            <a:r>
              <a:rPr dirty="0" sz="3200" spc="-20"/>
              <a:t> </a:t>
            </a:r>
            <a:r>
              <a:rPr dirty="0" sz="3200"/>
              <a:t>Y</a:t>
            </a:r>
            <a:r>
              <a:rPr dirty="0" sz="3200" spc="-20"/>
              <a:t> </a:t>
            </a:r>
            <a:r>
              <a:rPr dirty="0" sz="3200"/>
              <a:t>EL</a:t>
            </a:r>
            <a:r>
              <a:rPr dirty="0" sz="3200" spc="-5"/>
              <a:t> </a:t>
            </a:r>
            <a:r>
              <a:rPr dirty="0" sz="3200"/>
              <a:t>USO</a:t>
            </a:r>
            <a:r>
              <a:rPr dirty="0" sz="3200" spc="-25"/>
              <a:t> </a:t>
            </a:r>
            <a:r>
              <a:rPr dirty="0" sz="3200"/>
              <a:t>DE</a:t>
            </a:r>
            <a:r>
              <a:rPr dirty="0" sz="3200" spc="-20"/>
              <a:t> </a:t>
            </a:r>
            <a:r>
              <a:rPr dirty="0" sz="3200"/>
              <a:t>BIENES</a:t>
            </a:r>
            <a:r>
              <a:rPr dirty="0" sz="3200" spc="-35"/>
              <a:t> </a:t>
            </a:r>
            <a:r>
              <a:rPr dirty="0" sz="3200" spc="-10"/>
              <a:t>AJENOS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2837992" y="2599437"/>
            <a:ext cx="6400165" cy="2981325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2700" marR="2505710">
              <a:lnSpc>
                <a:spcPts val="4720"/>
              </a:lnSpc>
              <a:spcBef>
                <a:spcPts val="320"/>
              </a:spcBef>
            </a:pPr>
            <a:r>
              <a:rPr dirty="0" sz="4000" spc="-10">
                <a:solidFill>
                  <a:srgbClr val="404040"/>
                </a:solidFill>
                <a:latin typeface="Century Gothic"/>
                <a:cs typeface="Century Gothic"/>
              </a:rPr>
              <a:t>Arrendamiento. Préstamos:</a:t>
            </a:r>
            <a:endParaRPr sz="4000">
              <a:latin typeface="Century Gothic"/>
              <a:cs typeface="Century Gothic"/>
            </a:endParaRPr>
          </a:p>
          <a:p>
            <a:pPr marL="297815" marR="5080" indent="365760">
              <a:lnSpc>
                <a:spcPts val="4320"/>
              </a:lnSpc>
              <a:spcBef>
                <a:spcPts val="320"/>
              </a:spcBef>
            </a:pPr>
            <a:r>
              <a:rPr dirty="0" sz="4000">
                <a:solidFill>
                  <a:srgbClr val="404040"/>
                </a:solidFill>
                <a:latin typeface="Century Gothic"/>
                <a:cs typeface="Century Gothic"/>
              </a:rPr>
              <a:t>Comodato</a:t>
            </a:r>
            <a:r>
              <a:rPr dirty="0" sz="4000" spc="-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40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4000" spc="-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4000" spc="-10">
                <a:solidFill>
                  <a:srgbClr val="404040"/>
                </a:solidFill>
                <a:latin typeface="Century Gothic"/>
                <a:cs typeface="Century Gothic"/>
              </a:rPr>
              <a:t>préstamo </a:t>
            </a:r>
            <a:r>
              <a:rPr dirty="0" sz="4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4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4000" spc="-20">
                <a:solidFill>
                  <a:srgbClr val="404040"/>
                </a:solidFill>
                <a:latin typeface="Century Gothic"/>
                <a:cs typeface="Century Gothic"/>
              </a:rPr>
              <a:t>uso.</a:t>
            </a:r>
            <a:endParaRPr sz="4000">
              <a:latin typeface="Century Gothic"/>
              <a:cs typeface="Century Gothic"/>
            </a:endParaRPr>
          </a:p>
          <a:p>
            <a:pPr marL="663575">
              <a:lnSpc>
                <a:spcPts val="4650"/>
              </a:lnSpc>
            </a:pPr>
            <a:r>
              <a:rPr dirty="0" sz="4000">
                <a:solidFill>
                  <a:srgbClr val="404040"/>
                </a:solidFill>
                <a:latin typeface="Century Gothic"/>
                <a:cs typeface="Century Gothic"/>
              </a:rPr>
              <a:t>Mutuo</a:t>
            </a:r>
            <a:r>
              <a:rPr dirty="0" sz="4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40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40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4000" spc="-10">
                <a:solidFill>
                  <a:srgbClr val="404040"/>
                </a:solidFill>
                <a:latin typeface="Century Gothic"/>
                <a:cs typeface="Century Gothic"/>
              </a:rPr>
              <a:t>préstamo.</a:t>
            </a:r>
            <a:endParaRPr sz="4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7351" rIns="0" bIns="0" rtlCol="0" vert="horz">
            <a:spAutoFit/>
          </a:bodyPr>
          <a:lstStyle/>
          <a:p>
            <a:pPr marL="1233805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EL</a:t>
            </a:r>
            <a:r>
              <a:rPr dirty="0" sz="3200" spc="-40"/>
              <a:t> </a:t>
            </a:r>
            <a:r>
              <a:rPr dirty="0" sz="3200"/>
              <a:t>CONTRATO</a:t>
            </a:r>
            <a:r>
              <a:rPr dirty="0" sz="3200" spc="-50"/>
              <a:t> </a:t>
            </a:r>
            <a:r>
              <a:rPr dirty="0" sz="3200"/>
              <a:t>DE</a:t>
            </a:r>
            <a:r>
              <a:rPr dirty="0" sz="3200" spc="-40"/>
              <a:t> </a:t>
            </a:r>
            <a:r>
              <a:rPr dirty="0" sz="3200" spc="-10"/>
              <a:t>ARRENDAMIENTO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926268" y="2012182"/>
            <a:ext cx="7746365" cy="4394835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00"/>
              </a:spcBef>
              <a:buClr>
                <a:srgbClr val="A42F10"/>
              </a:buClr>
              <a:buFont typeface="Wingdings 2"/>
              <a:buChar char=""/>
              <a:tabLst>
                <a:tab pos="286385" algn="l"/>
              </a:tabLst>
            </a:pP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Concepto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1543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2000">
              <a:latin typeface="Century Gothic"/>
              <a:cs typeface="Century Gothic"/>
            </a:endParaRP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A42F10"/>
              </a:buClr>
              <a:buFont typeface="Wingdings 2"/>
              <a:buChar char=""/>
              <a:tabLst>
                <a:tab pos="286385" algn="l"/>
              </a:tabLst>
            </a:pP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Caracteres</a:t>
            </a:r>
            <a:endParaRPr sz="2000">
              <a:latin typeface="Century Gothic"/>
              <a:cs typeface="Century Gothic"/>
            </a:endParaRPr>
          </a:p>
          <a:p>
            <a:pPr lvl="1" marL="560705" indent="-284480">
              <a:lnSpc>
                <a:spcPct val="100000"/>
              </a:lnSpc>
              <a:spcBef>
                <a:spcPts val="395"/>
              </a:spcBef>
              <a:buClr>
                <a:srgbClr val="A42F10"/>
              </a:buClr>
              <a:buFont typeface="Wingdings 2"/>
              <a:buChar char=""/>
              <a:tabLst>
                <a:tab pos="560705" algn="l"/>
              </a:tabLst>
            </a:pP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Consensual</a:t>
            </a:r>
            <a:endParaRPr sz="2000">
              <a:latin typeface="Century Gothic"/>
              <a:cs typeface="Century Gothic"/>
            </a:endParaRPr>
          </a:p>
          <a:p>
            <a:pPr lvl="1" marL="560705" indent="-284480">
              <a:lnSpc>
                <a:spcPct val="100000"/>
              </a:lnSpc>
              <a:spcBef>
                <a:spcPts val="405"/>
              </a:spcBef>
              <a:buClr>
                <a:srgbClr val="A42F10"/>
              </a:buClr>
              <a:buFont typeface="Wingdings 2"/>
              <a:buChar char=""/>
              <a:tabLst>
                <a:tab pos="560705" algn="l"/>
              </a:tabLst>
            </a:pP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Oneroso</a:t>
            </a:r>
            <a:endParaRPr sz="2000">
              <a:latin typeface="Century Gothic"/>
              <a:cs typeface="Century Gothic"/>
            </a:endParaRPr>
          </a:p>
          <a:p>
            <a:pPr lvl="1" marL="560705" indent="-284480">
              <a:lnSpc>
                <a:spcPct val="100000"/>
              </a:lnSpc>
              <a:spcBef>
                <a:spcPts val="400"/>
              </a:spcBef>
              <a:buClr>
                <a:srgbClr val="A42F10"/>
              </a:buClr>
              <a:buFont typeface="Wingdings 2"/>
              <a:buChar char=""/>
              <a:tabLst>
                <a:tab pos="560705" algn="l"/>
              </a:tabLst>
            </a:pP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Bilateral</a:t>
            </a:r>
            <a:endParaRPr sz="2000">
              <a:latin typeface="Century Gothic"/>
              <a:cs typeface="Century Gothic"/>
            </a:endParaRPr>
          </a:p>
          <a:p>
            <a:pPr lvl="1" marL="560705" indent="-284480">
              <a:lnSpc>
                <a:spcPct val="100000"/>
              </a:lnSpc>
              <a:spcBef>
                <a:spcPts val="395"/>
              </a:spcBef>
              <a:buClr>
                <a:srgbClr val="A42F10"/>
              </a:buClr>
              <a:buFont typeface="Wingdings 2"/>
              <a:buChar char=""/>
              <a:tabLst>
                <a:tab pos="560705" algn="l"/>
              </a:tabLst>
            </a:pP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Temporal</a:t>
            </a:r>
            <a:endParaRPr sz="2000">
              <a:latin typeface="Century Gothic"/>
              <a:cs typeface="Century Gothic"/>
            </a:endParaRP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A42F10"/>
              </a:buClr>
              <a:buFont typeface="Wingdings 2"/>
              <a:buChar char=""/>
              <a:tabLst>
                <a:tab pos="286385" algn="l"/>
              </a:tabLst>
            </a:pP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Sujetos</a:t>
            </a:r>
            <a:endParaRPr sz="2000">
              <a:latin typeface="Century Gothic"/>
              <a:cs typeface="Century Gothic"/>
            </a:endParaRPr>
          </a:p>
          <a:p>
            <a:pPr lvl="1" marL="560705" indent="-284480">
              <a:lnSpc>
                <a:spcPct val="100000"/>
              </a:lnSpc>
              <a:spcBef>
                <a:spcPts val="405"/>
              </a:spcBef>
              <a:buClr>
                <a:srgbClr val="A42F10"/>
              </a:buClr>
              <a:buFont typeface="Wingdings 2"/>
              <a:buChar char=""/>
              <a:tabLst>
                <a:tab pos="560705" algn="l"/>
              </a:tabLst>
            </a:pP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Arrendador</a:t>
            </a:r>
            <a:endParaRPr sz="2000">
              <a:latin typeface="Century Gothic"/>
              <a:cs typeface="Century Gothic"/>
            </a:endParaRPr>
          </a:p>
          <a:p>
            <a:pPr lvl="1" marL="560705" indent="-284480">
              <a:lnSpc>
                <a:spcPct val="100000"/>
              </a:lnSpc>
              <a:spcBef>
                <a:spcPts val="400"/>
              </a:spcBef>
              <a:buClr>
                <a:srgbClr val="A42F10"/>
              </a:buClr>
              <a:buFont typeface="Wingdings 2"/>
              <a:buChar char=""/>
              <a:tabLst>
                <a:tab pos="560705" algn="l"/>
              </a:tabLst>
            </a:pP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Arrendatario</a:t>
            </a:r>
            <a:endParaRPr sz="2000">
              <a:latin typeface="Century Gothic"/>
              <a:cs typeface="Century Gothic"/>
            </a:endParaRP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A42F10"/>
              </a:buClr>
              <a:buFont typeface="Wingdings 2"/>
              <a:buChar char=""/>
              <a:tabLst>
                <a:tab pos="286385" algn="l"/>
              </a:tabLst>
            </a:pP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Tipos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 arrendamientos</a:t>
            </a:r>
            <a:endParaRPr sz="2000">
              <a:latin typeface="Century Gothic"/>
              <a:cs typeface="Century Gothic"/>
            </a:endParaRPr>
          </a:p>
          <a:p>
            <a:pPr lvl="1" marL="560705" indent="-284480">
              <a:lnSpc>
                <a:spcPct val="100000"/>
              </a:lnSpc>
              <a:spcBef>
                <a:spcPts val="395"/>
              </a:spcBef>
              <a:buClr>
                <a:srgbClr val="A42F10"/>
              </a:buClr>
              <a:buFont typeface="Wingdings 2"/>
              <a:buChar char=""/>
              <a:tabLst>
                <a:tab pos="560705" algn="l"/>
              </a:tabLst>
            </a:pP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Arrendamiento</a:t>
            </a:r>
            <a:r>
              <a:rPr dirty="0" sz="20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urbanos: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29/1994,</a:t>
            </a:r>
            <a:r>
              <a:rPr dirty="0" sz="20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24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noviembre</a:t>
            </a:r>
            <a:endParaRPr sz="2000">
              <a:latin typeface="Century Gothic"/>
              <a:cs typeface="Century Gothic"/>
            </a:endParaRPr>
          </a:p>
          <a:p>
            <a:pPr lvl="1" marL="560705" indent="-284480">
              <a:lnSpc>
                <a:spcPct val="100000"/>
              </a:lnSpc>
              <a:spcBef>
                <a:spcPts val="405"/>
              </a:spcBef>
              <a:buClr>
                <a:srgbClr val="A42F10"/>
              </a:buClr>
              <a:buFont typeface="Wingdings 2"/>
              <a:buChar char=""/>
              <a:tabLst>
                <a:tab pos="560705" algn="l"/>
              </a:tabLst>
            </a:pP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Arrendamiento</a:t>
            </a:r>
            <a:r>
              <a:rPr dirty="0" sz="20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rústicos:</a:t>
            </a:r>
            <a:r>
              <a:rPr dirty="0" sz="20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49/2003,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26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noviembre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9330" y="356532"/>
            <a:ext cx="7153909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b="0">
                <a:latin typeface="Century Gothic"/>
                <a:cs typeface="Century Gothic"/>
              </a:rPr>
              <a:t>ARRENDAMIENTOS</a:t>
            </a:r>
            <a:r>
              <a:rPr dirty="0" sz="3200" spc="-114" b="0">
                <a:latin typeface="Century Gothic"/>
                <a:cs typeface="Century Gothic"/>
              </a:rPr>
              <a:t> </a:t>
            </a:r>
            <a:r>
              <a:rPr dirty="0" sz="3200" b="0">
                <a:latin typeface="Century Gothic"/>
                <a:cs typeface="Century Gothic"/>
              </a:rPr>
              <a:t>FINCAS</a:t>
            </a:r>
            <a:r>
              <a:rPr dirty="0" sz="3200" spc="-105" b="0">
                <a:latin typeface="Century Gothic"/>
                <a:cs typeface="Century Gothic"/>
              </a:rPr>
              <a:t> </a:t>
            </a:r>
            <a:r>
              <a:rPr dirty="0" sz="3200" spc="-10" b="0">
                <a:latin typeface="Century Gothic"/>
                <a:cs typeface="Century Gothic"/>
              </a:rPr>
              <a:t>URBANAS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602739" y="862492"/>
            <a:ext cx="8987155" cy="3738245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algn="just" marL="353695" marR="5080" indent="-341630">
              <a:lnSpc>
                <a:spcPct val="80100"/>
              </a:lnSpc>
              <a:spcBef>
                <a:spcPts val="67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425">
                <a:solidFill>
                  <a:srgbClr val="A42F10"/>
                </a:solidFill>
                <a:latin typeface="Times New Roman"/>
                <a:cs typeface="Times New Roman"/>
              </a:rPr>
              <a:t>    </a:t>
            </a:r>
            <a:r>
              <a:rPr dirty="0" u="sng" sz="2400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Ámbito</a:t>
            </a:r>
            <a:r>
              <a:rPr dirty="0" u="sng" sz="2400" spc="-20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400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2400" spc="-15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400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aplicación</a:t>
            </a:r>
            <a:r>
              <a:rPr dirty="0" u="sng" sz="2400" spc="-15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400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2400" spc="-15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400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</a:t>
            </a:r>
            <a:r>
              <a:rPr dirty="0" u="sng" sz="2400" spc="-15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sng" sz="2400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LAU</a:t>
            </a:r>
            <a:r>
              <a:rPr dirty="0" u="sng" sz="2400" spc="-5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(art.  1</a:t>
            </a:r>
            <a:r>
              <a:rPr dirty="0" u="none" sz="20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y  5):  art.</a:t>
            </a:r>
            <a:r>
              <a:rPr dirty="0" u="none" sz="2000" spc="-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b="1">
                <a:solidFill>
                  <a:srgbClr val="404040"/>
                </a:solidFill>
                <a:latin typeface="Century Gothic"/>
                <a:cs typeface="Century Gothic"/>
              </a:rPr>
              <a:t>1:  </a:t>
            </a:r>
            <a:r>
              <a:rPr dirty="0" u="none" sz="2000" spc="-25" b="1" i="1">
                <a:solidFill>
                  <a:srgbClr val="404040"/>
                </a:solidFill>
                <a:latin typeface="Century Gothic"/>
                <a:cs typeface="Century Gothic"/>
              </a:rPr>
              <a:t>“</a:t>
            </a:r>
            <a:r>
              <a:rPr dirty="0" u="none" sz="2000" spc="-25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20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i="1">
                <a:solidFill>
                  <a:srgbClr val="404040"/>
                </a:solidFill>
                <a:latin typeface="Century Gothic"/>
                <a:cs typeface="Century Gothic"/>
              </a:rPr>
              <a:t>presente</a:t>
            </a:r>
            <a:r>
              <a:rPr dirty="0" u="none" sz="2000" spc="47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i="1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u="none" sz="2000" spc="48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i="1">
                <a:solidFill>
                  <a:srgbClr val="404040"/>
                </a:solidFill>
                <a:latin typeface="Century Gothic"/>
                <a:cs typeface="Century Gothic"/>
              </a:rPr>
              <a:t>establece</a:t>
            </a:r>
            <a:r>
              <a:rPr dirty="0" u="none" sz="2000" spc="48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i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u="none" sz="2000" spc="484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i="1">
                <a:solidFill>
                  <a:srgbClr val="404040"/>
                </a:solidFill>
                <a:latin typeface="Century Gothic"/>
                <a:cs typeface="Century Gothic"/>
              </a:rPr>
              <a:t>régimen</a:t>
            </a:r>
            <a:r>
              <a:rPr dirty="0" u="none" sz="2000" spc="48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i="1">
                <a:solidFill>
                  <a:srgbClr val="404040"/>
                </a:solidFill>
                <a:latin typeface="Century Gothic"/>
                <a:cs typeface="Century Gothic"/>
              </a:rPr>
              <a:t>jurídico</a:t>
            </a:r>
            <a:r>
              <a:rPr dirty="0" u="none" sz="2000" spc="47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i="1">
                <a:solidFill>
                  <a:srgbClr val="404040"/>
                </a:solidFill>
                <a:latin typeface="Century Gothic"/>
                <a:cs typeface="Century Gothic"/>
              </a:rPr>
              <a:t>aplicable</a:t>
            </a:r>
            <a:r>
              <a:rPr dirty="0" u="none" sz="2000" spc="484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2000" spc="47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spc="-25" i="1">
                <a:solidFill>
                  <a:srgbClr val="404040"/>
                </a:solidFill>
                <a:latin typeface="Century Gothic"/>
                <a:cs typeface="Century Gothic"/>
              </a:rPr>
              <a:t>los </a:t>
            </a:r>
            <a:r>
              <a:rPr dirty="0" u="none" sz="2000" i="1">
                <a:solidFill>
                  <a:srgbClr val="404040"/>
                </a:solidFill>
                <a:latin typeface="Century Gothic"/>
                <a:cs typeface="Century Gothic"/>
              </a:rPr>
              <a:t>arrendamientos</a:t>
            </a:r>
            <a:r>
              <a:rPr dirty="0" u="none" sz="2000" spc="3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3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i="1">
                <a:solidFill>
                  <a:srgbClr val="404040"/>
                </a:solidFill>
                <a:latin typeface="Century Gothic"/>
                <a:cs typeface="Century Gothic"/>
              </a:rPr>
              <a:t>fincas</a:t>
            </a:r>
            <a:r>
              <a:rPr dirty="0" u="none" sz="2000" spc="3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i="1">
                <a:solidFill>
                  <a:srgbClr val="404040"/>
                </a:solidFill>
                <a:latin typeface="Century Gothic"/>
                <a:cs typeface="Century Gothic"/>
              </a:rPr>
              <a:t>urbanas</a:t>
            </a:r>
            <a:r>
              <a:rPr dirty="0" u="none" sz="2000" spc="3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i="1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u="none" sz="2000" spc="3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i="1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u="none" sz="2000" spc="3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i="1">
                <a:solidFill>
                  <a:srgbClr val="404040"/>
                </a:solidFill>
                <a:latin typeface="Century Gothic"/>
                <a:cs typeface="Century Gothic"/>
              </a:rPr>
              <a:t>destinen</a:t>
            </a:r>
            <a:r>
              <a:rPr dirty="0" u="none" sz="2000" spc="3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2000" spc="3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i="1">
                <a:solidFill>
                  <a:srgbClr val="404040"/>
                </a:solidFill>
                <a:latin typeface="Century Gothic"/>
                <a:cs typeface="Century Gothic"/>
              </a:rPr>
              <a:t>vivienda</a:t>
            </a:r>
            <a:r>
              <a:rPr dirty="0" u="none" sz="2000" spc="3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u="none" sz="2000" spc="3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50" i="1">
                <a:solidFill>
                  <a:srgbClr val="404040"/>
                </a:solidFill>
                <a:latin typeface="Century Gothic"/>
                <a:cs typeface="Century Gothic"/>
              </a:rPr>
              <a:t>a </a:t>
            </a:r>
            <a:r>
              <a:rPr dirty="0" u="none" sz="2000" i="1">
                <a:solidFill>
                  <a:srgbClr val="404040"/>
                </a:solidFill>
                <a:latin typeface="Century Gothic"/>
                <a:cs typeface="Century Gothic"/>
              </a:rPr>
              <a:t>usos</a:t>
            </a:r>
            <a:r>
              <a:rPr dirty="0" u="none" sz="2000" spc="31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i="1">
                <a:solidFill>
                  <a:srgbClr val="404040"/>
                </a:solidFill>
                <a:latin typeface="Century Gothic"/>
                <a:cs typeface="Century Gothic"/>
              </a:rPr>
              <a:t>distintos</a:t>
            </a:r>
            <a:r>
              <a:rPr dirty="0" u="none" sz="2000" spc="31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i="1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u="none" sz="2000" spc="32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000" spc="32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i="1">
                <a:solidFill>
                  <a:srgbClr val="404040"/>
                </a:solidFill>
                <a:latin typeface="Century Gothic"/>
                <a:cs typeface="Century Gothic"/>
              </a:rPr>
              <a:t>vivienda”.</a:t>
            </a:r>
            <a:r>
              <a:rPr dirty="0" u="none" sz="2000" spc="31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Según</a:t>
            </a:r>
            <a:r>
              <a:rPr dirty="0" u="none" sz="2000" spc="3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u="none" sz="2000" spc="3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art.</a:t>
            </a:r>
            <a:r>
              <a:rPr dirty="0" u="none" sz="2000" spc="3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5</a:t>
            </a:r>
            <a:r>
              <a:rPr dirty="0" u="none" sz="2000" spc="3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u="none" sz="2000" spc="3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excluyen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arrendamientos</a:t>
            </a:r>
            <a:r>
              <a:rPr dirty="0" u="none" sz="2000" spc="1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de:</a:t>
            </a:r>
            <a:r>
              <a:rPr dirty="0" u="none" sz="2000" spc="1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b="1">
                <a:solidFill>
                  <a:srgbClr val="404040"/>
                </a:solidFill>
                <a:latin typeface="Century Gothic"/>
                <a:cs typeface="Century Gothic"/>
              </a:rPr>
              <a:t>1)</a:t>
            </a:r>
            <a:r>
              <a:rPr dirty="0" u="none" sz="2000" spc="110" b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viviendas</a:t>
            </a:r>
            <a:r>
              <a:rPr dirty="0" u="none" sz="2000" spc="1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asignadas</a:t>
            </a:r>
            <a:r>
              <a:rPr dirty="0" u="none" sz="2000" spc="1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u="none" sz="2000" spc="1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porteros,</a:t>
            </a:r>
            <a:r>
              <a:rPr dirty="0" u="none" sz="2000" spc="1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guardas,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asalariados,</a:t>
            </a:r>
            <a:r>
              <a:rPr dirty="0" u="none" sz="2000" spc="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empleados</a:t>
            </a:r>
            <a:r>
              <a:rPr dirty="0" u="none" sz="2000" spc="10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u="none" sz="2000" spc="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funcionarios</a:t>
            </a:r>
            <a:r>
              <a:rPr dirty="0" u="none" sz="2000" spc="10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u="none" sz="20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razón</a:t>
            </a:r>
            <a:r>
              <a:rPr dirty="0" u="none" sz="20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u="none" sz="2000" spc="1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cargo</a:t>
            </a:r>
            <a:r>
              <a:rPr dirty="0" u="none" sz="2000" spc="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spc="-25">
                <a:solidFill>
                  <a:srgbClr val="404040"/>
                </a:solidFill>
                <a:latin typeface="Century Gothic"/>
                <a:cs typeface="Century Gothic"/>
              </a:rPr>
              <a:t>que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desempeñen  o</a:t>
            </a:r>
            <a:r>
              <a:rPr dirty="0" u="none" sz="20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u="none" sz="20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servicio</a:t>
            </a:r>
            <a:r>
              <a:rPr dirty="0" u="none" sz="20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u="none" sz="20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presten;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b="1">
                <a:solidFill>
                  <a:srgbClr val="404040"/>
                </a:solidFill>
                <a:latin typeface="Century Gothic"/>
                <a:cs typeface="Century Gothic"/>
              </a:rPr>
              <a:t>2)</a:t>
            </a:r>
            <a:r>
              <a:rPr dirty="0" u="none" sz="2000" spc="-10" b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viviendas</a:t>
            </a:r>
            <a:r>
              <a:rPr dirty="0" u="none" sz="20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militares;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spc="-25" b="1">
                <a:solidFill>
                  <a:srgbClr val="404040"/>
                </a:solidFill>
                <a:latin typeface="Century Gothic"/>
                <a:cs typeface="Century Gothic"/>
              </a:rPr>
              <a:t>3)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fincas</a:t>
            </a:r>
            <a:r>
              <a:rPr dirty="0" u="none" sz="2000" spc="2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u="none" sz="2000" spc="2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casa-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habitación</a:t>
            </a:r>
            <a:r>
              <a:rPr dirty="0" u="none" sz="2000" spc="20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u="none" sz="2000" spc="2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finalidad</a:t>
            </a:r>
            <a:r>
              <a:rPr dirty="0" u="none" sz="2000" spc="20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agrícola,</a:t>
            </a:r>
            <a:r>
              <a:rPr dirty="0" u="none" sz="2000" spc="1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pecuaria</a:t>
            </a:r>
            <a:r>
              <a:rPr dirty="0" u="none" sz="2000" spc="2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u="none" sz="2000" spc="-50">
                <a:solidFill>
                  <a:srgbClr val="404040"/>
                </a:solidFill>
                <a:latin typeface="Century Gothic"/>
                <a:cs typeface="Century Gothic"/>
              </a:rPr>
              <a:t>o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forestal</a:t>
            </a:r>
            <a:r>
              <a:rPr dirty="0" u="none" sz="20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-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u="none" sz="20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les</a:t>
            </a:r>
            <a:r>
              <a:rPr dirty="0" u="none" sz="20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aplica</a:t>
            </a:r>
            <a:r>
              <a:rPr dirty="0" u="none" sz="20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20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LAR-</a:t>
            </a:r>
            <a:r>
              <a:rPr dirty="0" u="none" sz="20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;</a:t>
            </a:r>
            <a:r>
              <a:rPr dirty="0" u="none" sz="20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b="1">
                <a:solidFill>
                  <a:srgbClr val="404040"/>
                </a:solidFill>
                <a:latin typeface="Century Gothic"/>
                <a:cs typeface="Century Gothic"/>
              </a:rPr>
              <a:t>4)</a:t>
            </a:r>
            <a:r>
              <a:rPr dirty="0" u="none" sz="2000" spc="100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viviendas</a:t>
            </a:r>
            <a:r>
              <a:rPr dirty="0" u="none" sz="20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universitarias</a:t>
            </a:r>
            <a:r>
              <a:rPr dirty="0" u="none" sz="20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destinadas</a:t>
            </a:r>
            <a:r>
              <a:rPr dirty="0" u="none" sz="20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50">
                <a:solidFill>
                  <a:srgbClr val="404040"/>
                </a:solidFill>
                <a:latin typeface="Century Gothic"/>
                <a:cs typeface="Century Gothic"/>
              </a:rPr>
              <a:t>a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sus</a:t>
            </a:r>
            <a:r>
              <a:rPr dirty="0" u="none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alumnos</a:t>
            </a:r>
            <a:r>
              <a:rPr dirty="0" u="none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PDI/PAS;</a:t>
            </a:r>
            <a:r>
              <a:rPr dirty="0" u="none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u="none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b="1">
                <a:solidFill>
                  <a:srgbClr val="404040"/>
                </a:solidFill>
                <a:latin typeface="Century Gothic"/>
                <a:cs typeface="Century Gothic"/>
              </a:rPr>
              <a:t>5)</a:t>
            </a:r>
            <a:r>
              <a:rPr dirty="0" u="none" sz="2000" spc="-20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>
                <a:solidFill>
                  <a:srgbClr val="404040"/>
                </a:solidFill>
                <a:latin typeface="Century Gothic"/>
                <a:cs typeface="Century Gothic"/>
              </a:rPr>
              <a:t>pisos</a:t>
            </a:r>
            <a:r>
              <a:rPr dirty="0" u="none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000" spc="-10">
                <a:solidFill>
                  <a:srgbClr val="404040"/>
                </a:solidFill>
                <a:latin typeface="Century Gothic"/>
                <a:cs typeface="Century Gothic"/>
              </a:rPr>
              <a:t>turísticos</a:t>
            </a:r>
            <a:r>
              <a:rPr dirty="0" u="none" sz="2000" spc="-10" b="1">
                <a:solidFill>
                  <a:srgbClr val="404040"/>
                </a:solidFill>
                <a:latin typeface="Century Gothic"/>
                <a:cs typeface="Century Gothic"/>
              </a:rPr>
              <a:t>.</a:t>
            </a:r>
            <a:endParaRPr sz="2000">
              <a:latin typeface="Century Gothic"/>
              <a:cs typeface="Century Gothic"/>
            </a:endParaRPr>
          </a:p>
          <a:p>
            <a:pPr algn="just" marL="755650" marR="5080" indent="-286385">
              <a:lnSpc>
                <a:spcPct val="80000"/>
              </a:lnSpc>
              <a:spcBef>
                <a:spcPts val="1005"/>
              </a:spcBef>
            </a:pPr>
            <a:r>
              <a:rPr dirty="0" sz="2100" spc="-2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100" spc="-1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u="sng" sz="2100" spc="-15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Fincas</a:t>
            </a:r>
            <a:r>
              <a:rPr dirty="0" u="sng" sz="2100" spc="1355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15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urbanas</a:t>
            </a:r>
            <a:r>
              <a:rPr dirty="0" u="sng" sz="2100" spc="1355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10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destinadas</a:t>
            </a:r>
            <a:r>
              <a:rPr dirty="0" u="sng" sz="2100" spc="1355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15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</a:t>
            </a:r>
            <a:r>
              <a:rPr dirty="0" u="sng" sz="2100" spc="1350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5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vivienda</a:t>
            </a:r>
            <a:r>
              <a:rPr dirty="0" u="sng" sz="2100" spc="1365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10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(art.</a:t>
            </a:r>
            <a:r>
              <a:rPr dirty="0" u="sng" sz="2100" spc="1355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10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2):</a:t>
            </a:r>
            <a:r>
              <a:rPr dirty="0" u="sng" sz="2100" spc="1355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none" sz="2100" spc="-5" i="1">
                <a:solidFill>
                  <a:srgbClr val="404040"/>
                </a:solidFill>
                <a:latin typeface="Century Gothic"/>
                <a:cs typeface="Century Gothic"/>
              </a:rPr>
              <a:t>“destino</a:t>
            </a:r>
            <a:r>
              <a:rPr dirty="0" u="none" sz="21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5" i="1">
                <a:solidFill>
                  <a:srgbClr val="404040"/>
                </a:solidFill>
                <a:latin typeface="Century Gothic"/>
                <a:cs typeface="Century Gothic"/>
              </a:rPr>
              <a:t>primordial</a:t>
            </a:r>
            <a:r>
              <a:rPr dirty="0" u="none" sz="2100" spc="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5" i="1">
                <a:solidFill>
                  <a:srgbClr val="404040"/>
                </a:solidFill>
                <a:latin typeface="Century Gothic"/>
                <a:cs typeface="Century Gothic"/>
              </a:rPr>
              <a:t>sea </a:t>
            </a:r>
            <a:r>
              <a:rPr dirty="0" u="none" sz="2100" spc="-10" i="1">
                <a:solidFill>
                  <a:srgbClr val="404040"/>
                </a:solidFill>
                <a:latin typeface="Century Gothic"/>
                <a:cs typeface="Century Gothic"/>
              </a:rPr>
              <a:t>satisfacer</a:t>
            </a:r>
            <a:r>
              <a:rPr dirty="0" u="none" sz="2100" spc="-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5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2100" spc="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5" i="1">
                <a:solidFill>
                  <a:srgbClr val="404040"/>
                </a:solidFill>
                <a:latin typeface="Century Gothic"/>
                <a:cs typeface="Century Gothic"/>
              </a:rPr>
              <a:t>necesidad </a:t>
            </a:r>
            <a:r>
              <a:rPr dirty="0" u="none" sz="2100" spc="-10" i="1">
                <a:solidFill>
                  <a:srgbClr val="404040"/>
                </a:solidFill>
                <a:latin typeface="Century Gothic"/>
                <a:cs typeface="Century Gothic"/>
              </a:rPr>
              <a:t>permanente</a:t>
            </a:r>
            <a:r>
              <a:rPr dirty="0" u="none" sz="2100" spc="-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100" spc="-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 i="1">
                <a:solidFill>
                  <a:srgbClr val="404040"/>
                </a:solidFill>
                <a:latin typeface="Century Gothic"/>
                <a:cs typeface="Century Gothic"/>
              </a:rPr>
              <a:t>vivienda </a:t>
            </a:r>
            <a:r>
              <a:rPr dirty="0" u="none" sz="2100" spc="-15" i="1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u="none" sz="2100" spc="12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 i="1">
                <a:solidFill>
                  <a:srgbClr val="404040"/>
                </a:solidFill>
                <a:latin typeface="Century Gothic"/>
                <a:cs typeface="Century Gothic"/>
              </a:rPr>
              <a:t>arrendatario”.</a:t>
            </a:r>
            <a:r>
              <a:rPr dirty="0" u="none" sz="2100" spc="12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>
                <a:solidFill>
                  <a:srgbClr val="404040"/>
                </a:solidFill>
                <a:latin typeface="Century Gothic"/>
                <a:cs typeface="Century Gothic"/>
              </a:rPr>
              <a:t>También</a:t>
            </a:r>
            <a:r>
              <a:rPr dirty="0" u="none" sz="2100" spc="12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>
                <a:solidFill>
                  <a:srgbClr val="404040"/>
                </a:solidFill>
                <a:latin typeface="Century Gothic"/>
                <a:cs typeface="Century Gothic"/>
              </a:rPr>
              <a:t>“s</a:t>
            </a:r>
            <a:r>
              <a:rPr dirty="0" u="none" sz="2100" i="1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u="none" sz="2100" spc="12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5" i="1">
                <a:solidFill>
                  <a:srgbClr val="404040"/>
                </a:solidFill>
                <a:latin typeface="Century Gothic"/>
                <a:cs typeface="Century Gothic"/>
              </a:rPr>
              <a:t>incluye</a:t>
            </a:r>
            <a:r>
              <a:rPr dirty="0" u="none" sz="2100" spc="12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5" i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u="none" sz="2100" spc="12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 i="1">
                <a:solidFill>
                  <a:srgbClr val="404040"/>
                </a:solidFill>
                <a:latin typeface="Century Gothic"/>
                <a:cs typeface="Century Gothic"/>
              </a:rPr>
              <a:t>mobiliario,</a:t>
            </a:r>
            <a:r>
              <a:rPr dirty="0" u="none" sz="2100" spc="12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 i="1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u="none" sz="21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 i="1">
                <a:solidFill>
                  <a:srgbClr val="404040"/>
                </a:solidFill>
                <a:latin typeface="Century Gothic"/>
                <a:cs typeface="Century Gothic"/>
              </a:rPr>
              <a:t>trasteros,</a:t>
            </a:r>
            <a:r>
              <a:rPr dirty="0" u="none" sz="2100" spc="19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 i="1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u="none" sz="2100" spc="1939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 i="1">
                <a:solidFill>
                  <a:srgbClr val="404040"/>
                </a:solidFill>
                <a:latin typeface="Century Gothic"/>
                <a:cs typeface="Century Gothic"/>
              </a:rPr>
              <a:t>plazas</a:t>
            </a:r>
            <a:r>
              <a:rPr dirty="0" u="none" sz="2100" spc="1939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100" spc="1939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5" i="1">
                <a:solidFill>
                  <a:srgbClr val="404040"/>
                </a:solidFill>
                <a:latin typeface="Century Gothic"/>
                <a:cs typeface="Century Gothic"/>
              </a:rPr>
              <a:t>garaje</a:t>
            </a:r>
            <a:r>
              <a:rPr dirty="0" u="none" sz="2100" spc="19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u="none" sz="2100" spc="1964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 i="1">
                <a:solidFill>
                  <a:srgbClr val="404040"/>
                </a:solidFill>
                <a:latin typeface="Century Gothic"/>
                <a:cs typeface="Century Gothic"/>
              </a:rPr>
              <a:t>cualesquiera</a:t>
            </a:r>
            <a:r>
              <a:rPr dirty="0" u="none" sz="2100" spc="19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30" i="1">
                <a:solidFill>
                  <a:srgbClr val="404040"/>
                </a:solidFill>
                <a:latin typeface="Century Gothic"/>
                <a:cs typeface="Century Gothic"/>
              </a:rPr>
              <a:t>otras</a:t>
            </a:r>
            <a:endParaRPr sz="210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346413" y="4510947"/>
            <a:ext cx="8242300" cy="345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 i="1">
                <a:solidFill>
                  <a:srgbClr val="404040"/>
                </a:solidFill>
                <a:latin typeface="Century Gothic"/>
                <a:cs typeface="Century Gothic"/>
              </a:rPr>
              <a:t>dependencias,</a:t>
            </a:r>
            <a:r>
              <a:rPr dirty="0" sz="2100" spc="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 i="1">
                <a:solidFill>
                  <a:srgbClr val="404040"/>
                </a:solidFill>
                <a:latin typeface="Century Gothic"/>
                <a:cs typeface="Century Gothic"/>
              </a:rPr>
              <a:t>espacios</a:t>
            </a:r>
            <a:r>
              <a:rPr dirty="0" sz="2100" spc="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 i="1">
                <a:solidFill>
                  <a:srgbClr val="404040"/>
                </a:solidFill>
                <a:latin typeface="Century Gothic"/>
                <a:cs typeface="Century Gothic"/>
              </a:rPr>
              <a:t>arrendados</a:t>
            </a:r>
            <a:r>
              <a:rPr dirty="0" sz="2100" spc="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100" spc="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 i="1">
                <a:solidFill>
                  <a:srgbClr val="404040"/>
                </a:solidFill>
                <a:latin typeface="Century Gothic"/>
                <a:cs typeface="Century Gothic"/>
              </a:rPr>
              <a:t>servicios</a:t>
            </a:r>
            <a:r>
              <a:rPr dirty="0" sz="2100" spc="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 i="1">
                <a:solidFill>
                  <a:srgbClr val="404040"/>
                </a:solidFill>
                <a:latin typeface="Century Gothic"/>
                <a:cs typeface="Century Gothic"/>
              </a:rPr>
              <a:t>cedidos</a:t>
            </a:r>
            <a:r>
              <a:rPr dirty="0" sz="2100" spc="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 spc="-20" i="1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endParaRPr sz="21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059939" y="4702971"/>
            <a:ext cx="8529955" cy="181610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algn="just" marL="298450">
              <a:lnSpc>
                <a:spcPct val="100000"/>
              </a:lnSpc>
              <a:spcBef>
                <a:spcPts val="600"/>
              </a:spcBef>
            </a:pPr>
            <a:r>
              <a:rPr dirty="0" sz="2100" i="1">
                <a:solidFill>
                  <a:srgbClr val="404040"/>
                </a:solidFill>
                <a:latin typeface="Century Gothic"/>
                <a:cs typeface="Century Gothic"/>
              </a:rPr>
              <a:t>accesorios</a:t>
            </a:r>
            <a:r>
              <a:rPr dirty="0" sz="2100" spc="-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1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1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 i="1">
                <a:solidFill>
                  <a:srgbClr val="404040"/>
                </a:solidFill>
                <a:latin typeface="Century Gothic"/>
                <a:cs typeface="Century Gothic"/>
              </a:rPr>
              <a:t>finca</a:t>
            </a:r>
            <a:r>
              <a:rPr dirty="0" sz="21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 i="1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100" spc="-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 i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1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 i="1">
                <a:solidFill>
                  <a:srgbClr val="404040"/>
                </a:solidFill>
                <a:latin typeface="Century Gothic"/>
                <a:cs typeface="Century Gothic"/>
              </a:rPr>
              <a:t>mismo</a:t>
            </a:r>
            <a:r>
              <a:rPr dirty="0" sz="21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100" spc="-10" i="1">
                <a:solidFill>
                  <a:srgbClr val="404040"/>
                </a:solidFill>
                <a:latin typeface="Century Gothic"/>
                <a:cs typeface="Century Gothic"/>
              </a:rPr>
              <a:t>arrendador.</a:t>
            </a:r>
            <a:endParaRPr sz="2100">
              <a:latin typeface="Century Gothic"/>
              <a:cs typeface="Century Gothic"/>
            </a:endParaRPr>
          </a:p>
          <a:p>
            <a:pPr algn="just" marL="299085" marR="5080" indent="-287020">
              <a:lnSpc>
                <a:spcPct val="79900"/>
              </a:lnSpc>
              <a:spcBef>
                <a:spcPts val="1015"/>
              </a:spcBef>
            </a:pPr>
            <a:r>
              <a:rPr dirty="0" sz="2100" spc="-2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100" spc="-1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u="sng" sz="2100" spc="-15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Fincas</a:t>
            </a:r>
            <a:r>
              <a:rPr dirty="0" u="sng" sz="2100" spc="465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15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urbanas</a:t>
            </a:r>
            <a:r>
              <a:rPr dirty="0" u="sng" sz="2100" spc="465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10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destinadas</a:t>
            </a:r>
            <a:r>
              <a:rPr dirty="0" u="sng" sz="2100" spc="465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15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a</a:t>
            </a:r>
            <a:r>
              <a:rPr dirty="0" u="sng" sz="2100" spc="470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20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un</a:t>
            </a:r>
            <a:r>
              <a:rPr dirty="0" u="sng" sz="2100" spc="465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20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uso</a:t>
            </a:r>
            <a:r>
              <a:rPr dirty="0" u="sng" sz="2100" spc="465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10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distinto</a:t>
            </a:r>
            <a:r>
              <a:rPr dirty="0" u="sng" sz="2100" spc="465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10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del</a:t>
            </a:r>
            <a:r>
              <a:rPr dirty="0" u="sng" sz="2100" spc="465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15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</a:t>
            </a:r>
            <a:r>
              <a:rPr dirty="0" u="sng" sz="2100" spc="465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10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vivienda</a:t>
            </a:r>
            <a:r>
              <a:rPr dirty="0" u="none" sz="2100" spc="-10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sng" sz="2100" spc="-10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(art.</a:t>
            </a:r>
            <a:r>
              <a:rPr dirty="0" u="sng" sz="2100" spc="645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100" spc="-5" b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3</a:t>
            </a:r>
            <a:r>
              <a:rPr dirty="0" u="none" sz="2100" spc="-5">
                <a:solidFill>
                  <a:srgbClr val="404040"/>
                </a:solidFill>
                <a:latin typeface="Century Gothic"/>
                <a:cs typeface="Century Gothic"/>
              </a:rPr>
              <a:t>):</a:t>
            </a:r>
            <a:r>
              <a:rPr dirty="0" u="none" sz="2100" spc="6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 i="1">
                <a:solidFill>
                  <a:srgbClr val="404040"/>
                </a:solidFill>
                <a:latin typeface="Century Gothic"/>
                <a:cs typeface="Century Gothic"/>
              </a:rPr>
              <a:t>“arrendamientos</a:t>
            </a:r>
            <a:r>
              <a:rPr dirty="0" u="none" sz="2100" spc="6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100" spc="6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 i="1">
                <a:solidFill>
                  <a:srgbClr val="404040"/>
                </a:solidFill>
                <a:latin typeface="Century Gothic"/>
                <a:cs typeface="Century Gothic"/>
              </a:rPr>
              <a:t>fincas</a:t>
            </a:r>
            <a:r>
              <a:rPr dirty="0" u="none" sz="2100" spc="6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 i="1">
                <a:solidFill>
                  <a:srgbClr val="404040"/>
                </a:solidFill>
                <a:latin typeface="Century Gothic"/>
                <a:cs typeface="Century Gothic"/>
              </a:rPr>
              <a:t>urbanas</a:t>
            </a:r>
            <a:r>
              <a:rPr dirty="0" u="none" sz="2100" spc="6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 i="1">
                <a:solidFill>
                  <a:srgbClr val="404040"/>
                </a:solidFill>
                <a:latin typeface="Century Gothic"/>
                <a:cs typeface="Century Gothic"/>
              </a:rPr>
              <a:t>celebrados</a:t>
            </a:r>
            <a:r>
              <a:rPr dirty="0" u="none" sz="2100" spc="6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5" i="1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u="none" sz="2100" spc="-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5" i="1">
                <a:solidFill>
                  <a:srgbClr val="404040"/>
                </a:solidFill>
                <a:latin typeface="Century Gothic"/>
                <a:cs typeface="Century Gothic"/>
              </a:rPr>
              <a:t>temporada,</a:t>
            </a:r>
            <a:r>
              <a:rPr dirty="0" u="none" sz="2100" spc="10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5" i="1">
                <a:solidFill>
                  <a:srgbClr val="404040"/>
                </a:solidFill>
                <a:latin typeface="Century Gothic"/>
                <a:cs typeface="Century Gothic"/>
              </a:rPr>
              <a:t>sea</a:t>
            </a:r>
            <a:r>
              <a:rPr dirty="0" u="none" sz="2100" spc="10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5" i="1">
                <a:solidFill>
                  <a:srgbClr val="404040"/>
                </a:solidFill>
                <a:latin typeface="Century Gothic"/>
                <a:cs typeface="Century Gothic"/>
              </a:rPr>
              <a:t>ésta</a:t>
            </a:r>
            <a:r>
              <a:rPr dirty="0" u="none" sz="2100" spc="10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u="none" sz="2100" spc="10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5" i="1">
                <a:solidFill>
                  <a:srgbClr val="404040"/>
                </a:solidFill>
                <a:latin typeface="Century Gothic"/>
                <a:cs typeface="Century Gothic"/>
              </a:rPr>
              <a:t>verano</a:t>
            </a:r>
            <a:r>
              <a:rPr dirty="0" u="none" sz="2100" spc="10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u="none" sz="2100" spc="10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 i="1">
                <a:solidFill>
                  <a:srgbClr val="404040"/>
                </a:solidFill>
                <a:latin typeface="Century Gothic"/>
                <a:cs typeface="Century Gothic"/>
              </a:rPr>
              <a:t>cualquier</a:t>
            </a:r>
            <a:r>
              <a:rPr dirty="0" u="none" sz="2100" spc="10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 i="1">
                <a:solidFill>
                  <a:srgbClr val="404040"/>
                </a:solidFill>
                <a:latin typeface="Century Gothic"/>
                <a:cs typeface="Century Gothic"/>
              </a:rPr>
              <a:t>otra,</a:t>
            </a:r>
            <a:r>
              <a:rPr dirty="0" u="none" sz="2100" spc="10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u="none" sz="2100" spc="108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45" i="1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u="none" sz="21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 i="1">
                <a:solidFill>
                  <a:srgbClr val="404040"/>
                </a:solidFill>
                <a:latin typeface="Century Gothic"/>
                <a:cs typeface="Century Gothic"/>
              </a:rPr>
              <a:t>celebrados</a:t>
            </a:r>
            <a:r>
              <a:rPr dirty="0" u="none" sz="2100" spc="1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5" i="1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u="none" sz="2100" spc="1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5" i="1">
                <a:solidFill>
                  <a:srgbClr val="404040"/>
                </a:solidFill>
                <a:latin typeface="Century Gothic"/>
                <a:cs typeface="Century Gothic"/>
              </a:rPr>
              <a:t>ejercerse</a:t>
            </a:r>
            <a:r>
              <a:rPr dirty="0" u="none" sz="2100" spc="1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 i="1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u="none" sz="2100" i="1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dirty="0" u="none" sz="2100" spc="1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5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u="none" sz="2100" spc="1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 i="1">
                <a:solidFill>
                  <a:srgbClr val="404040"/>
                </a:solidFill>
                <a:latin typeface="Century Gothic"/>
                <a:cs typeface="Century Gothic"/>
              </a:rPr>
              <a:t>finca</a:t>
            </a:r>
            <a:r>
              <a:rPr dirty="0" u="none" sz="2100" spc="1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 i="1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u="none" sz="2100" spc="1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 i="1">
                <a:solidFill>
                  <a:srgbClr val="404040"/>
                </a:solidFill>
                <a:latin typeface="Century Gothic"/>
                <a:cs typeface="Century Gothic"/>
              </a:rPr>
              <a:t>actividad</a:t>
            </a:r>
            <a:r>
              <a:rPr dirty="0" u="none" sz="2100" spc="1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10" i="1">
                <a:solidFill>
                  <a:srgbClr val="404040"/>
                </a:solidFill>
                <a:latin typeface="Century Gothic"/>
                <a:cs typeface="Century Gothic"/>
              </a:rPr>
              <a:t>industrial,</a:t>
            </a:r>
            <a:r>
              <a:rPr dirty="0" u="none" sz="2100" spc="-15" i="1">
                <a:solidFill>
                  <a:srgbClr val="404040"/>
                </a:solidFill>
                <a:latin typeface="Century Gothic"/>
                <a:cs typeface="Century Gothic"/>
              </a:rPr>
              <a:t> comercial</a:t>
            </a:r>
            <a:r>
              <a:rPr dirty="0" u="none" sz="2100" spc="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100" spc="-5" i="1">
                <a:solidFill>
                  <a:srgbClr val="404040"/>
                </a:solidFill>
                <a:latin typeface="Century Gothic"/>
                <a:cs typeface="Century Gothic"/>
              </a:rPr>
              <a:t>…”.</a:t>
            </a:r>
            <a:endParaRPr sz="2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6576" y="430063"/>
            <a:ext cx="7736205" cy="1001394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459865" marR="5080" indent="-14478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ARRENDAMIENTOS</a:t>
            </a:r>
            <a:r>
              <a:rPr dirty="0" sz="3200" spc="-70"/>
              <a:t> </a:t>
            </a:r>
            <a:r>
              <a:rPr dirty="0" sz="3200"/>
              <a:t>DE</a:t>
            </a:r>
            <a:r>
              <a:rPr dirty="0" sz="3200" spc="-40"/>
              <a:t> </a:t>
            </a:r>
            <a:r>
              <a:rPr dirty="0" sz="3200"/>
              <a:t>FINCAS</a:t>
            </a:r>
            <a:r>
              <a:rPr dirty="0" sz="3200" spc="-60"/>
              <a:t> </a:t>
            </a:r>
            <a:r>
              <a:rPr dirty="0" sz="3200" spc="-10"/>
              <a:t>URBANAS </a:t>
            </a:r>
            <a:r>
              <a:rPr dirty="0" sz="3200"/>
              <a:t>DESTINADAS</a:t>
            </a:r>
            <a:r>
              <a:rPr dirty="0" sz="3200" spc="-50"/>
              <a:t> </a:t>
            </a:r>
            <a:r>
              <a:rPr dirty="0" sz="3200"/>
              <a:t>A</a:t>
            </a:r>
            <a:r>
              <a:rPr dirty="0" sz="3200" spc="-15"/>
              <a:t> </a:t>
            </a:r>
            <a:r>
              <a:rPr dirty="0" sz="3200" spc="-10"/>
              <a:t>VIVIENDA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2059938" y="1925828"/>
            <a:ext cx="9474835" cy="446786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algn="just" marL="355600" marR="393065" indent="-342900">
              <a:lnSpc>
                <a:spcPts val="2590"/>
              </a:lnSpc>
              <a:spcBef>
                <a:spcPts val="42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Duración</a:t>
            </a:r>
            <a:r>
              <a:rPr dirty="0" u="sng" sz="2400" spc="-65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del</a:t>
            </a:r>
            <a:r>
              <a:rPr dirty="0" u="sng" sz="2400" spc="-4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24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contrato</a:t>
            </a:r>
            <a:r>
              <a:rPr dirty="0" u="sng" sz="2400" spc="-4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u="none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9</a:t>
            </a:r>
            <a:r>
              <a:rPr dirty="0" u="none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LAU): Plazo</a:t>
            </a:r>
            <a:r>
              <a:rPr dirty="0" u="none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mínimo</a:t>
            </a:r>
            <a:r>
              <a:rPr dirty="0" u="none" sz="24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u="none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u="none" sz="2400" spc="-10">
                <a:solidFill>
                  <a:srgbClr val="404040"/>
                </a:solidFill>
                <a:latin typeface="Century Gothic"/>
                <a:cs typeface="Century Gothic"/>
              </a:rPr>
              <a:t>prórroga obligatoria.</a:t>
            </a:r>
            <a:endParaRPr sz="2400">
              <a:latin typeface="Century Gothic"/>
              <a:cs typeface="Century Gothic"/>
            </a:endParaRPr>
          </a:p>
          <a:p>
            <a:pPr algn="just" marL="756285" marR="5080" indent="-287020">
              <a:lnSpc>
                <a:spcPts val="2590"/>
              </a:lnSpc>
              <a:spcBef>
                <a:spcPts val="100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“La</a:t>
            </a:r>
            <a:r>
              <a:rPr dirty="0" sz="2400" spc="9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duración</a:t>
            </a:r>
            <a:r>
              <a:rPr dirty="0" sz="2400" spc="9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9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arrendamiento</a:t>
            </a:r>
            <a:r>
              <a:rPr dirty="0" sz="2400" spc="1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será</a:t>
            </a:r>
            <a:r>
              <a:rPr dirty="0" sz="2400" spc="1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libremente</a:t>
            </a:r>
            <a:r>
              <a:rPr dirty="0" sz="2400" spc="9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 i="1">
                <a:solidFill>
                  <a:srgbClr val="404040"/>
                </a:solidFill>
                <a:latin typeface="Century Gothic"/>
                <a:cs typeface="Century Gothic"/>
              </a:rPr>
              <a:t>pactada</a:t>
            </a:r>
            <a:r>
              <a:rPr dirty="0" sz="2400" spc="-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400" spc="1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400" spc="1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partes.</a:t>
            </a:r>
            <a:r>
              <a:rPr dirty="0" sz="2400" spc="1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Si</a:t>
            </a:r>
            <a:r>
              <a:rPr dirty="0" sz="2400" spc="1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esta</a:t>
            </a:r>
            <a:r>
              <a:rPr dirty="0" sz="2400" spc="1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fuera</a:t>
            </a:r>
            <a:r>
              <a:rPr dirty="0" sz="2400" spc="1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inferior</a:t>
            </a:r>
            <a:r>
              <a:rPr dirty="0" sz="2400" spc="1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400" spc="1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cinco</a:t>
            </a:r>
            <a:r>
              <a:rPr dirty="0" sz="2400" spc="1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años,</a:t>
            </a:r>
            <a:r>
              <a:rPr dirty="0" sz="2400" spc="1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400" spc="1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 i="1">
                <a:solidFill>
                  <a:srgbClr val="404040"/>
                </a:solidFill>
                <a:latin typeface="Century Gothic"/>
                <a:cs typeface="Century Gothic"/>
              </a:rPr>
              <a:t>inferior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400" spc="19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siete</a:t>
            </a:r>
            <a:r>
              <a:rPr dirty="0" sz="2400" spc="19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años</a:t>
            </a:r>
            <a:r>
              <a:rPr dirty="0" sz="2400" spc="19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si</a:t>
            </a:r>
            <a:r>
              <a:rPr dirty="0" sz="2400" spc="19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18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arrendador</a:t>
            </a:r>
            <a:r>
              <a:rPr dirty="0" sz="2400" spc="19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fuese</a:t>
            </a:r>
            <a:r>
              <a:rPr dirty="0" sz="2400" spc="20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persona</a:t>
            </a:r>
            <a:r>
              <a:rPr dirty="0" sz="2400" spc="19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10" i="1">
                <a:solidFill>
                  <a:srgbClr val="404040"/>
                </a:solidFill>
                <a:latin typeface="Century Gothic"/>
                <a:cs typeface="Century Gothic"/>
              </a:rPr>
              <a:t>jurídica,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llegado</a:t>
            </a:r>
            <a:r>
              <a:rPr dirty="0" sz="2400" spc="16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16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día</a:t>
            </a:r>
            <a:r>
              <a:rPr dirty="0" sz="2400" spc="17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16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vencimiento</a:t>
            </a:r>
            <a:r>
              <a:rPr dirty="0" sz="2400" spc="16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17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contrato,</a:t>
            </a:r>
            <a:r>
              <a:rPr dirty="0" sz="2400" spc="16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este</a:t>
            </a:r>
            <a:r>
              <a:rPr dirty="0" sz="2400" spc="17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25" i="1">
                <a:solidFill>
                  <a:srgbClr val="404040"/>
                </a:solidFill>
                <a:latin typeface="Century Gothic"/>
                <a:cs typeface="Century Gothic"/>
              </a:rPr>
              <a:t>se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prorrogará</a:t>
            </a:r>
            <a:r>
              <a:rPr dirty="0" sz="2400" spc="-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obligatoriamente</a:t>
            </a:r>
            <a:r>
              <a:rPr dirty="0" sz="2400" spc="-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400" spc="-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plazos</a:t>
            </a:r>
            <a:r>
              <a:rPr dirty="0" sz="24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anuales</a:t>
            </a:r>
            <a:r>
              <a:rPr dirty="0" sz="2400" spc="-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hasta</a:t>
            </a:r>
            <a:r>
              <a:rPr dirty="0" sz="2400" spc="-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 i="1">
                <a:solidFill>
                  <a:srgbClr val="404040"/>
                </a:solidFill>
                <a:latin typeface="Century Gothic"/>
                <a:cs typeface="Century Gothic"/>
              </a:rPr>
              <a:t>que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arrendamiento</a:t>
            </a:r>
            <a:r>
              <a:rPr dirty="0" sz="2400" spc="9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alcance</a:t>
            </a:r>
            <a:r>
              <a:rPr dirty="0" sz="2400" spc="9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400" spc="9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duración</a:t>
            </a:r>
            <a:r>
              <a:rPr dirty="0" sz="2400" spc="9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mínima</a:t>
            </a:r>
            <a:r>
              <a:rPr dirty="0" sz="2400" spc="10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0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 i="1">
                <a:solidFill>
                  <a:srgbClr val="404040"/>
                </a:solidFill>
                <a:latin typeface="Century Gothic"/>
                <a:cs typeface="Century Gothic"/>
              </a:rPr>
              <a:t>cinco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años,</a:t>
            </a:r>
            <a:r>
              <a:rPr dirty="0" sz="2400" spc="7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400" spc="9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8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siete</a:t>
            </a:r>
            <a:r>
              <a:rPr dirty="0" sz="2400" spc="8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años</a:t>
            </a:r>
            <a:r>
              <a:rPr dirty="0" sz="2400" spc="8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si</a:t>
            </a:r>
            <a:r>
              <a:rPr dirty="0" sz="2400" spc="8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8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arrendador</a:t>
            </a:r>
            <a:r>
              <a:rPr dirty="0" sz="2400" spc="8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fuese</a:t>
            </a:r>
            <a:r>
              <a:rPr dirty="0" sz="2400" spc="8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10" i="1">
                <a:solidFill>
                  <a:srgbClr val="404040"/>
                </a:solidFill>
                <a:latin typeface="Century Gothic"/>
                <a:cs typeface="Century Gothic"/>
              </a:rPr>
              <a:t>persona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jurídica,</a:t>
            </a:r>
            <a:r>
              <a:rPr dirty="0" sz="2400" spc="320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salvo</a:t>
            </a:r>
            <a:r>
              <a:rPr dirty="0" sz="2400" spc="325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400" spc="320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320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arrendatario</a:t>
            </a:r>
            <a:r>
              <a:rPr dirty="0" sz="2400" spc="320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manifieste</a:t>
            </a:r>
            <a:r>
              <a:rPr dirty="0" sz="2400" spc="320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400" spc="-25" i="1">
                <a:solidFill>
                  <a:srgbClr val="404040"/>
                </a:solidFill>
                <a:latin typeface="Century Gothic"/>
                <a:cs typeface="Century Gothic"/>
              </a:rPr>
              <a:t>al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arrendador,</a:t>
            </a:r>
            <a:r>
              <a:rPr dirty="0" sz="2400" spc="204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2400" spc="2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treinta</a:t>
            </a:r>
            <a:r>
              <a:rPr dirty="0" sz="2400" spc="204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días</a:t>
            </a:r>
            <a:r>
              <a:rPr dirty="0" sz="2400" spc="2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2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antelación</a:t>
            </a:r>
            <a:r>
              <a:rPr dirty="0" sz="2400" spc="19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2400" spc="2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 i="1">
                <a:solidFill>
                  <a:srgbClr val="404040"/>
                </a:solidFill>
                <a:latin typeface="Century Gothic"/>
                <a:cs typeface="Century Gothic"/>
              </a:rPr>
              <a:t>mínimo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400" spc="3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3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fecha</a:t>
            </a:r>
            <a:r>
              <a:rPr dirty="0" sz="2400" spc="3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3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terminación</a:t>
            </a:r>
            <a:r>
              <a:rPr dirty="0" sz="2400" spc="3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3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contrato</a:t>
            </a:r>
            <a:r>
              <a:rPr dirty="0" sz="2400" spc="3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400" spc="3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3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 i="1">
                <a:solidFill>
                  <a:srgbClr val="404040"/>
                </a:solidFill>
                <a:latin typeface="Century Gothic"/>
                <a:cs typeface="Century Gothic"/>
              </a:rPr>
              <a:t>cualquiera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400" spc="-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prórrogas,</a:t>
            </a:r>
            <a:r>
              <a:rPr dirty="0" sz="24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2400" spc="-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voluntad</a:t>
            </a:r>
            <a:r>
              <a:rPr dirty="0" sz="2400" spc="-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400" spc="-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 i="1">
                <a:solidFill>
                  <a:srgbClr val="404040"/>
                </a:solidFill>
                <a:latin typeface="Century Gothic"/>
                <a:cs typeface="Century Gothic"/>
              </a:rPr>
              <a:t>renovarlo”.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06736" y="990091"/>
            <a:ext cx="596646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EL</a:t>
            </a:r>
            <a:r>
              <a:rPr dirty="0" sz="3200" spc="-35"/>
              <a:t> </a:t>
            </a:r>
            <a:r>
              <a:rPr dirty="0" sz="3200"/>
              <a:t>COMODATO</a:t>
            </a:r>
            <a:r>
              <a:rPr dirty="0" sz="3200" spc="-40"/>
              <a:t> </a:t>
            </a:r>
            <a:r>
              <a:rPr dirty="0" sz="3200"/>
              <a:t>Y</a:t>
            </a:r>
            <a:r>
              <a:rPr dirty="0" sz="3200" spc="-20"/>
              <a:t> </a:t>
            </a:r>
            <a:r>
              <a:rPr dirty="0" sz="3200"/>
              <a:t>EL</a:t>
            </a:r>
            <a:r>
              <a:rPr dirty="0" sz="3200" spc="-30"/>
              <a:t> </a:t>
            </a:r>
            <a:r>
              <a:rPr dirty="0" sz="3200" spc="-10"/>
              <a:t>PRECARIO</a:t>
            </a:r>
            <a:endParaRPr sz="3200"/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532008" rIns="0" bIns="0" rtlCol="0" vert="horz">
            <a:spAutoFit/>
          </a:bodyPr>
          <a:lstStyle/>
          <a:p>
            <a:pPr marL="1276350">
              <a:lnSpc>
                <a:spcPct val="100000"/>
              </a:lnSpc>
              <a:spcBef>
                <a:spcPts val="109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/>
              <a:t>Bien</a:t>
            </a:r>
            <a:r>
              <a:rPr dirty="0" sz="2400" spc="-55"/>
              <a:t> </a:t>
            </a:r>
            <a:r>
              <a:rPr dirty="0" sz="2400"/>
              <a:t>no</a:t>
            </a:r>
            <a:r>
              <a:rPr dirty="0" sz="2400" spc="-10"/>
              <a:t> fungible.</a:t>
            </a:r>
            <a:endParaRPr sz="2400">
              <a:latin typeface="Times New Roman"/>
              <a:cs typeface="Times New Roman"/>
            </a:endParaRPr>
          </a:p>
          <a:p>
            <a:pPr marL="127635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/>
              <a:t>Finalidad:</a:t>
            </a:r>
            <a:r>
              <a:rPr dirty="0" sz="2400" spc="-45"/>
              <a:t> </a:t>
            </a:r>
            <a:r>
              <a:rPr dirty="0" sz="2400"/>
              <a:t>el</a:t>
            </a:r>
            <a:r>
              <a:rPr dirty="0" sz="2400" spc="-20"/>
              <a:t> uso.</a:t>
            </a:r>
            <a:endParaRPr sz="2400">
              <a:latin typeface="Times New Roman"/>
              <a:cs typeface="Times New Roman"/>
            </a:endParaRPr>
          </a:p>
          <a:p>
            <a:pPr marL="1276350">
              <a:lnSpc>
                <a:spcPct val="100000"/>
              </a:lnSpc>
              <a:spcBef>
                <a:spcPts val="101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9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/>
              <a:t>El</a:t>
            </a:r>
            <a:r>
              <a:rPr dirty="0" sz="2400" spc="-50"/>
              <a:t> </a:t>
            </a:r>
            <a:r>
              <a:rPr dirty="0" sz="2400"/>
              <a:t>comodato</a:t>
            </a:r>
            <a:r>
              <a:rPr dirty="0" sz="2400" spc="-55"/>
              <a:t> </a:t>
            </a:r>
            <a:r>
              <a:rPr dirty="0" sz="2400"/>
              <a:t>es</a:t>
            </a:r>
            <a:r>
              <a:rPr dirty="0" sz="2400" spc="-40"/>
              <a:t> </a:t>
            </a:r>
            <a:r>
              <a:rPr dirty="0" sz="2400"/>
              <a:t>esencialmente</a:t>
            </a:r>
            <a:r>
              <a:rPr dirty="0" sz="2400" spc="-75"/>
              <a:t> </a:t>
            </a:r>
            <a:r>
              <a:rPr dirty="0" sz="2400" spc="-10"/>
              <a:t>gratuito.</a:t>
            </a:r>
            <a:endParaRPr sz="2400">
              <a:latin typeface="Times New Roman"/>
              <a:cs typeface="Times New Roman"/>
            </a:endParaRPr>
          </a:p>
          <a:p>
            <a:pPr marL="127635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/>
              <a:t>Contratos</a:t>
            </a:r>
            <a:r>
              <a:rPr dirty="0" sz="2400" spc="-60"/>
              <a:t> </a:t>
            </a:r>
            <a:r>
              <a:rPr dirty="0" sz="2400" spc="-10"/>
              <a:t>reales.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28783" rIns="0" bIns="0" rtlCol="0" vert="horz">
            <a:spAutoFit/>
          </a:bodyPr>
          <a:lstStyle/>
          <a:p>
            <a:pPr marL="224917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EL</a:t>
            </a:r>
            <a:r>
              <a:rPr dirty="0" sz="3200" spc="-30"/>
              <a:t> </a:t>
            </a:r>
            <a:r>
              <a:rPr dirty="0" sz="3200"/>
              <a:t>PRÉSTAMO</a:t>
            </a:r>
            <a:r>
              <a:rPr dirty="0" sz="3200" spc="-55"/>
              <a:t> </a:t>
            </a:r>
            <a:r>
              <a:rPr dirty="0" sz="3200"/>
              <a:t>O</a:t>
            </a:r>
            <a:r>
              <a:rPr dirty="0" sz="3200" spc="-25"/>
              <a:t> </a:t>
            </a:r>
            <a:r>
              <a:rPr dirty="0" sz="3200" spc="-10"/>
              <a:t>MUTUO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2059939" y="1313817"/>
            <a:ext cx="8072120" cy="5262245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Concepto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1740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9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Caracteres</a:t>
            </a:r>
            <a:endParaRPr sz="20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7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Real</a:t>
            </a:r>
            <a:endParaRPr sz="20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5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Unilateral</a:t>
            </a:r>
            <a:endParaRPr sz="20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5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Gratuito,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oneroso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si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pactan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intereses</a:t>
            </a:r>
            <a:r>
              <a:rPr dirty="0" sz="20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1755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c,)</a:t>
            </a:r>
            <a:endParaRPr sz="20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7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Temporal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1125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2000">
              <a:latin typeface="Century Gothic"/>
              <a:cs typeface="Century Gothic"/>
            </a:endParaRPr>
          </a:p>
          <a:p>
            <a:pPr marL="469900">
              <a:lnSpc>
                <a:spcPts val="2280"/>
              </a:lnSpc>
              <a:spcBef>
                <a:spcPts val="75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6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Transmisión</a:t>
            </a:r>
            <a:r>
              <a:rPr dirty="0" sz="20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propiedad</a:t>
            </a:r>
            <a:r>
              <a:rPr dirty="0" sz="20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0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bien</a:t>
            </a:r>
            <a:r>
              <a:rPr dirty="0" sz="20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fungible</a:t>
            </a:r>
            <a:r>
              <a:rPr dirty="0" sz="20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0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1753</a:t>
            </a:r>
            <a:r>
              <a:rPr dirty="0" sz="20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endParaRPr sz="2000">
              <a:latin typeface="Century Gothic"/>
              <a:cs typeface="Century Gothic"/>
            </a:endParaRPr>
          </a:p>
          <a:p>
            <a:pPr algn="ctr" marR="6390640">
              <a:lnSpc>
                <a:spcPts val="2280"/>
              </a:lnSpc>
            </a:pP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.)</a:t>
            </a:r>
            <a:endParaRPr sz="2000">
              <a:latin typeface="Century Gothic"/>
              <a:cs typeface="Century Gothic"/>
            </a:endParaRPr>
          </a:p>
          <a:p>
            <a:pPr algn="ctr" marR="6429375">
              <a:lnSpc>
                <a:spcPct val="100000"/>
              </a:lnSpc>
              <a:spcBef>
                <a:spcPts val="75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9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Elementos</a:t>
            </a:r>
            <a:endParaRPr sz="2000">
              <a:latin typeface="Century Gothic"/>
              <a:cs typeface="Century Gothic"/>
            </a:endParaRPr>
          </a:p>
          <a:p>
            <a:pPr algn="just" marL="755015" marR="5080" indent="-285750">
              <a:lnSpc>
                <a:spcPts val="2160"/>
              </a:lnSpc>
              <a:spcBef>
                <a:spcPts val="104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Sujetos: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prestamista</a:t>
            </a:r>
            <a:r>
              <a:rPr dirty="0" sz="20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prestatario;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capacidad</a:t>
            </a:r>
            <a:r>
              <a:rPr dirty="0" sz="20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general</a:t>
            </a:r>
            <a:r>
              <a:rPr dirty="0" sz="20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para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contratar</a:t>
            </a:r>
            <a:r>
              <a:rPr dirty="0" sz="2000" spc="24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24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plena</a:t>
            </a:r>
            <a:r>
              <a:rPr dirty="0" sz="2000" spc="24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disposición</a:t>
            </a:r>
            <a:r>
              <a:rPr dirty="0" sz="2000" spc="254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000" spc="25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objeto.</a:t>
            </a:r>
            <a:r>
              <a:rPr dirty="0" sz="2000" spc="24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Menor emancipado.</a:t>
            </a:r>
            <a:endParaRPr sz="2000">
              <a:latin typeface="Century Gothic"/>
              <a:cs typeface="Century Gothic"/>
            </a:endParaRPr>
          </a:p>
          <a:p>
            <a:pPr algn="just" marL="469900">
              <a:lnSpc>
                <a:spcPct val="100000"/>
              </a:lnSpc>
              <a:spcBef>
                <a:spcPts val="72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Objeto: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bien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fungible</a:t>
            </a:r>
            <a:endParaRPr sz="2000">
              <a:latin typeface="Century Gothic"/>
              <a:cs typeface="Century Gothic"/>
            </a:endParaRPr>
          </a:p>
          <a:p>
            <a:pPr algn="just" marL="469900">
              <a:lnSpc>
                <a:spcPct val="100000"/>
              </a:lnSpc>
              <a:spcBef>
                <a:spcPts val="75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Forma: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libertad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forma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29742" y="729488"/>
            <a:ext cx="51320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EL</a:t>
            </a:r>
            <a:r>
              <a:rPr dirty="0" sz="3600" spc="-15"/>
              <a:t> </a:t>
            </a:r>
            <a:r>
              <a:rPr dirty="0" sz="3600"/>
              <a:t>PRÉSTAMO</a:t>
            </a:r>
            <a:r>
              <a:rPr dirty="0" sz="3600" spc="-20"/>
              <a:t> </a:t>
            </a:r>
            <a:r>
              <a:rPr dirty="0" sz="3600"/>
              <a:t>O</a:t>
            </a:r>
            <a:r>
              <a:rPr dirty="0" sz="3600" spc="-10"/>
              <a:t> MUTUO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2059941" y="1959147"/>
            <a:ext cx="8155940" cy="3505200"/>
          </a:xfrm>
          <a:prstGeom prst="rect">
            <a:avLst/>
          </a:prstGeom>
        </p:spPr>
        <p:txBody>
          <a:bodyPr wrap="square" lIns="0" tIns="1073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5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Contenido</a:t>
            </a:r>
            <a:endParaRPr sz="2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40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Obligaciones</a:t>
            </a:r>
            <a:r>
              <a:rPr dirty="0" sz="2200" spc="-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prestatario</a:t>
            </a:r>
            <a:r>
              <a:rPr dirty="0" sz="22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1753</a:t>
            </a:r>
            <a:r>
              <a:rPr dirty="0" sz="2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1754 C.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2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35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2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prestamista</a:t>
            </a:r>
            <a:r>
              <a:rPr dirty="0" sz="22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ser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contrato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unilateral</a:t>
            </a:r>
            <a:endParaRPr sz="2200">
              <a:latin typeface="Century Gothic"/>
              <a:cs typeface="Century Gothic"/>
            </a:endParaRPr>
          </a:p>
          <a:p>
            <a:pPr marL="1155065" marR="167640" indent="-228600">
              <a:lnSpc>
                <a:spcPts val="2380"/>
              </a:lnSpc>
              <a:spcBef>
                <a:spcPts val="1025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Préstamo</a:t>
            </a:r>
            <a:r>
              <a:rPr dirty="0" sz="2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intereses</a:t>
            </a:r>
            <a:r>
              <a:rPr dirty="0" sz="22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si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pactaron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1173</a:t>
            </a:r>
            <a:r>
              <a:rPr dirty="0" sz="22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C. c.)</a:t>
            </a:r>
            <a:endParaRPr sz="2200">
              <a:latin typeface="Century Gothic"/>
              <a:cs typeface="Century Gothic"/>
            </a:endParaRPr>
          </a:p>
          <a:p>
            <a:pPr marL="1155065" marR="5080" indent="-228600">
              <a:lnSpc>
                <a:spcPts val="2380"/>
              </a:lnSpc>
              <a:spcBef>
                <a:spcPts val="1000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Préstamo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usurario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leonino:</a:t>
            </a:r>
            <a:r>
              <a:rPr dirty="0" sz="2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Represión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Usura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23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julio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1908.</a:t>
            </a:r>
            <a:endParaRPr sz="2200">
              <a:latin typeface="Century Gothic"/>
              <a:cs typeface="Century Gothic"/>
            </a:endParaRPr>
          </a:p>
          <a:p>
            <a:pPr marL="1155065" marR="1483995" indent="-228600">
              <a:lnSpc>
                <a:spcPts val="2380"/>
              </a:lnSpc>
              <a:spcBef>
                <a:spcPts val="990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Liquidación</a:t>
            </a:r>
            <a:r>
              <a:rPr dirty="0" sz="22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intereses</a:t>
            </a:r>
            <a:r>
              <a:rPr dirty="0" sz="22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(art. 1173</a:t>
            </a:r>
            <a:r>
              <a:rPr dirty="0" sz="22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c.):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amortización.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78866" y="729488"/>
            <a:ext cx="543306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CONTRATOS</a:t>
            </a:r>
            <a:r>
              <a:rPr dirty="0" sz="3600" spc="-145"/>
              <a:t> </a:t>
            </a:r>
            <a:r>
              <a:rPr dirty="0" sz="3600"/>
              <a:t>DE</a:t>
            </a:r>
            <a:r>
              <a:rPr dirty="0" sz="3600" spc="-140"/>
              <a:t> </a:t>
            </a:r>
            <a:r>
              <a:rPr dirty="0" sz="3600" spc="-10"/>
              <a:t>GESTIÓN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2667952" y="2155952"/>
            <a:ext cx="8757285" cy="3149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tabLst>
                <a:tab pos="3014345" algn="l"/>
                <a:tab pos="4207510" algn="l"/>
                <a:tab pos="8134984" algn="l"/>
              </a:tabLst>
            </a:pPr>
            <a:r>
              <a:rPr dirty="0" sz="36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Contrato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6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arrendamiento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6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servicios.</a:t>
            </a:r>
            <a:endParaRPr sz="3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3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Contrato</a:t>
            </a:r>
            <a:r>
              <a:rPr dirty="0" sz="36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600" spc="-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obra.</a:t>
            </a:r>
            <a:endParaRPr sz="3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3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Contrato</a:t>
            </a:r>
            <a:r>
              <a:rPr dirty="0" sz="36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600" spc="-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mandato.</a:t>
            </a:r>
            <a:endParaRPr sz="3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dirty="0" sz="3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Contrato</a:t>
            </a:r>
            <a:r>
              <a:rPr dirty="0" sz="36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6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sociedad</a:t>
            </a:r>
            <a:r>
              <a:rPr dirty="0" sz="36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civil.</a:t>
            </a:r>
            <a:endParaRPr sz="3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28783" rIns="0" bIns="0" rtlCol="0" vert="horz">
            <a:spAutoFit/>
          </a:bodyPr>
          <a:lstStyle/>
          <a:p>
            <a:pPr marL="211328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CONTRATOS</a:t>
            </a:r>
            <a:r>
              <a:rPr dirty="0" sz="3200" spc="-35"/>
              <a:t> </a:t>
            </a:r>
            <a:r>
              <a:rPr dirty="0" sz="3200"/>
              <a:t>DE</a:t>
            </a:r>
            <a:r>
              <a:rPr dirty="0" sz="3200" spc="-35"/>
              <a:t> </a:t>
            </a:r>
            <a:r>
              <a:rPr dirty="0" sz="3200" spc="-10"/>
              <a:t>GESTIÓN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2059941" y="2617726"/>
            <a:ext cx="8074025" cy="3459479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355600" marR="5080" indent="-342900">
              <a:lnSpc>
                <a:spcPts val="3240"/>
              </a:lnSpc>
              <a:spcBef>
                <a:spcPts val="505"/>
              </a:spcBef>
            </a:pPr>
            <a:r>
              <a:rPr dirty="0" sz="3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Contrato</a:t>
            </a:r>
            <a:r>
              <a:rPr dirty="0" sz="3000" spc="3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000" spc="3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arrendamiento</a:t>
            </a:r>
            <a:r>
              <a:rPr dirty="0" sz="3000" spc="3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000" spc="3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 spc="-10">
                <a:solidFill>
                  <a:srgbClr val="404040"/>
                </a:solidFill>
                <a:latin typeface="Century Gothic"/>
                <a:cs typeface="Century Gothic"/>
              </a:rPr>
              <a:t>servicios: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responsabilidad</a:t>
            </a:r>
            <a:r>
              <a:rPr dirty="0" sz="30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30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falta</a:t>
            </a:r>
            <a:r>
              <a:rPr dirty="0" sz="30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 spc="-10">
                <a:solidFill>
                  <a:srgbClr val="404040"/>
                </a:solidFill>
                <a:latin typeface="Century Gothic"/>
                <a:cs typeface="Century Gothic"/>
              </a:rPr>
              <a:t>diligencia.</a:t>
            </a:r>
            <a:endParaRPr sz="3000">
              <a:latin typeface="Century Gothic"/>
              <a:cs typeface="Century Gothic"/>
            </a:endParaRPr>
          </a:p>
          <a:p>
            <a:pPr marL="354965" marR="7620" indent="-342900">
              <a:lnSpc>
                <a:spcPts val="3240"/>
              </a:lnSpc>
              <a:spcBef>
                <a:spcPts val="994"/>
              </a:spcBef>
              <a:tabLst>
                <a:tab pos="2246630" algn="l"/>
                <a:tab pos="2973705" algn="l"/>
                <a:tab pos="4284345" algn="l"/>
                <a:tab pos="7433945" algn="l"/>
              </a:tabLst>
            </a:pPr>
            <a:r>
              <a:rPr dirty="0" sz="30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000" spc="-10">
                <a:solidFill>
                  <a:srgbClr val="404040"/>
                </a:solidFill>
                <a:latin typeface="Century Gothic"/>
                <a:cs typeface="Century Gothic"/>
              </a:rPr>
              <a:t>Contrato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0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000" spc="-10">
                <a:solidFill>
                  <a:srgbClr val="404040"/>
                </a:solidFill>
                <a:latin typeface="Century Gothic"/>
                <a:cs typeface="Century Gothic"/>
              </a:rPr>
              <a:t>obra.: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000" spc="-10">
                <a:solidFill>
                  <a:srgbClr val="404040"/>
                </a:solidFill>
                <a:latin typeface="Century Gothic"/>
                <a:cs typeface="Century Gothic"/>
              </a:rPr>
              <a:t>responsabilidad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000" spc="-25">
                <a:solidFill>
                  <a:srgbClr val="404040"/>
                </a:solidFill>
                <a:latin typeface="Century Gothic"/>
                <a:cs typeface="Century Gothic"/>
              </a:rPr>
              <a:t>por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3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llegar</a:t>
            </a:r>
            <a:r>
              <a:rPr dirty="0" sz="3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3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resultado</a:t>
            </a:r>
            <a:r>
              <a:rPr dirty="0" sz="3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 spc="-10">
                <a:solidFill>
                  <a:srgbClr val="404040"/>
                </a:solidFill>
                <a:latin typeface="Century Gothic"/>
                <a:cs typeface="Century Gothic"/>
              </a:rPr>
              <a:t>pactado.</a:t>
            </a:r>
            <a:endParaRPr sz="3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3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Contrato</a:t>
            </a:r>
            <a:r>
              <a:rPr dirty="0" sz="3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mandato</a:t>
            </a:r>
            <a:r>
              <a:rPr dirty="0" sz="3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3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1709</a:t>
            </a:r>
            <a:r>
              <a:rPr dirty="0" sz="3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3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30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650"/>
              </a:spcBef>
            </a:pPr>
            <a:r>
              <a:rPr dirty="0" sz="3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Forma</a:t>
            </a:r>
            <a:r>
              <a:rPr dirty="0" sz="3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3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1710</a:t>
            </a:r>
            <a:r>
              <a:rPr dirty="0" sz="3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3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30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635"/>
              </a:spcBef>
            </a:pPr>
            <a:r>
              <a:rPr dirty="0" sz="3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Tipos</a:t>
            </a:r>
            <a:r>
              <a:rPr dirty="0" sz="3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mandato</a:t>
            </a:r>
            <a:r>
              <a:rPr dirty="0" sz="3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3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1713</a:t>
            </a:r>
            <a:r>
              <a:rPr dirty="0" sz="3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3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0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3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28783" rIns="0" bIns="0" rtlCol="0" vert="horz">
            <a:spAutoFit/>
          </a:bodyPr>
          <a:lstStyle/>
          <a:p>
            <a:pPr marL="2804160">
              <a:lnSpc>
                <a:spcPct val="100000"/>
              </a:lnSpc>
              <a:spcBef>
                <a:spcPts val="105"/>
              </a:spcBef>
            </a:pPr>
            <a:r>
              <a:rPr dirty="0" sz="2900"/>
              <a:t>LA</a:t>
            </a:r>
            <a:r>
              <a:rPr dirty="0" sz="2900" spc="-60"/>
              <a:t> </a:t>
            </a:r>
            <a:r>
              <a:rPr dirty="0" sz="2900"/>
              <a:t>SOCIEDAD</a:t>
            </a:r>
            <a:r>
              <a:rPr dirty="0" sz="2900" spc="-70"/>
              <a:t> </a:t>
            </a:r>
            <a:r>
              <a:rPr dirty="0" sz="2900" spc="-10"/>
              <a:t>CIVIL</a:t>
            </a:r>
            <a:endParaRPr sz="2900"/>
          </a:p>
        </p:txBody>
      </p:sp>
      <p:sp>
        <p:nvSpPr>
          <p:cNvPr id="3" name="object 3" descr=""/>
          <p:cNvSpPr txBox="1"/>
          <p:nvPr/>
        </p:nvSpPr>
        <p:spPr>
          <a:xfrm>
            <a:off x="2059939" y="1225580"/>
            <a:ext cx="8072755" cy="47567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2485"/>
              </a:lnSpc>
              <a:spcBef>
                <a:spcPts val="105"/>
              </a:spcBef>
            </a:pPr>
            <a:r>
              <a:rPr dirty="0" sz="23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300" spc="3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Conjunto</a:t>
            </a:r>
            <a:r>
              <a:rPr dirty="0" sz="23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de personas:</a:t>
            </a:r>
            <a:r>
              <a:rPr dirty="0" sz="23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contrato bilateral</a:t>
            </a:r>
            <a:r>
              <a:rPr dirty="0" sz="23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3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 spc="-10">
                <a:solidFill>
                  <a:srgbClr val="404040"/>
                </a:solidFill>
                <a:latin typeface="Century Gothic"/>
                <a:cs typeface="Century Gothic"/>
              </a:rPr>
              <a:t>plurilateral.</a:t>
            </a:r>
            <a:endParaRPr sz="2300">
              <a:latin typeface="Century Gothic"/>
              <a:cs typeface="Century Gothic"/>
            </a:endParaRPr>
          </a:p>
          <a:p>
            <a:pPr marL="355600">
              <a:lnSpc>
                <a:spcPts val="2485"/>
              </a:lnSpc>
            </a:pP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Sociedad</a:t>
            </a:r>
            <a:r>
              <a:rPr dirty="0" sz="23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civil</a:t>
            </a:r>
            <a:r>
              <a:rPr dirty="0" sz="23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3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sociedad</a:t>
            </a:r>
            <a:r>
              <a:rPr dirty="0" sz="23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 spc="-10">
                <a:solidFill>
                  <a:srgbClr val="404040"/>
                </a:solidFill>
                <a:latin typeface="Century Gothic"/>
                <a:cs typeface="Century Gothic"/>
              </a:rPr>
              <a:t>mercantil.</a:t>
            </a:r>
            <a:endParaRPr sz="23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825"/>
              </a:spcBef>
            </a:pPr>
            <a:endParaRPr sz="23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23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300" spc="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Persona</a:t>
            </a:r>
            <a:r>
              <a:rPr dirty="0" sz="23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jurídica.</a:t>
            </a:r>
            <a:r>
              <a:rPr dirty="0" sz="23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3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es</a:t>
            </a:r>
            <a:r>
              <a:rPr dirty="0" sz="23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3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comunidad</a:t>
            </a:r>
            <a:r>
              <a:rPr dirty="0" sz="23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3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 spc="-10">
                <a:solidFill>
                  <a:srgbClr val="404040"/>
                </a:solidFill>
                <a:latin typeface="Century Gothic"/>
                <a:cs typeface="Century Gothic"/>
              </a:rPr>
              <a:t>bienes.</a:t>
            </a:r>
            <a:endParaRPr sz="23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390"/>
              </a:spcBef>
            </a:pPr>
            <a:endParaRPr sz="2300">
              <a:latin typeface="Century Gothic"/>
              <a:cs typeface="Century Gothic"/>
            </a:endParaRPr>
          </a:p>
          <a:p>
            <a:pPr algn="just" marL="355600" marR="5080" indent="-343535">
              <a:lnSpc>
                <a:spcPct val="80000"/>
              </a:lnSpc>
              <a:spcBef>
                <a:spcPts val="5"/>
              </a:spcBef>
            </a:pPr>
            <a:r>
              <a:rPr dirty="0" sz="23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300" spc="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Contrato</a:t>
            </a:r>
            <a:r>
              <a:rPr dirty="0" sz="2300" spc="4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oneroso:</a:t>
            </a:r>
            <a:r>
              <a:rPr dirty="0" sz="2300" spc="43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aportación</a:t>
            </a:r>
            <a:r>
              <a:rPr dirty="0" sz="23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300" spc="4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3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fondo</a:t>
            </a:r>
            <a:r>
              <a:rPr dirty="0" sz="2300" spc="4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común</a:t>
            </a:r>
            <a:r>
              <a:rPr dirty="0" sz="23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 spc="-50">
                <a:solidFill>
                  <a:srgbClr val="404040"/>
                </a:solidFill>
                <a:latin typeface="Century Gothic"/>
                <a:cs typeface="Century Gothic"/>
              </a:rPr>
              <a:t>o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patrimonio</a:t>
            </a:r>
            <a:r>
              <a:rPr dirty="0" sz="23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social</a:t>
            </a:r>
            <a:r>
              <a:rPr dirty="0" sz="23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3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reparto</a:t>
            </a:r>
            <a:r>
              <a:rPr dirty="0" sz="23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3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 spc="-10">
                <a:solidFill>
                  <a:srgbClr val="404040"/>
                </a:solidFill>
                <a:latin typeface="Century Gothic"/>
                <a:cs typeface="Century Gothic"/>
              </a:rPr>
              <a:t>ganancias</a:t>
            </a:r>
            <a:endParaRPr sz="23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390"/>
              </a:spcBef>
            </a:pPr>
            <a:endParaRPr sz="2300">
              <a:latin typeface="Century Gothic"/>
              <a:cs typeface="Century Gothic"/>
            </a:endParaRPr>
          </a:p>
          <a:p>
            <a:pPr algn="just" marL="354965" marR="5080" indent="-342900">
              <a:lnSpc>
                <a:spcPct val="80000"/>
              </a:lnSpc>
            </a:pPr>
            <a:r>
              <a:rPr dirty="0" sz="23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300" spc="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Relación</a:t>
            </a:r>
            <a:r>
              <a:rPr dirty="0" sz="2300" spc="-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300" spc="-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confianza:</a:t>
            </a:r>
            <a:r>
              <a:rPr dirty="0" sz="2300" spc="-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300" i="1">
                <a:solidFill>
                  <a:srgbClr val="404040"/>
                </a:solidFill>
                <a:latin typeface="Century Gothic"/>
                <a:cs typeface="Century Gothic"/>
              </a:rPr>
              <a:t>intuitu</a:t>
            </a:r>
            <a:r>
              <a:rPr dirty="0" sz="2300" spc="-1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300" i="1">
                <a:solidFill>
                  <a:srgbClr val="404040"/>
                </a:solidFill>
                <a:latin typeface="Century Gothic"/>
                <a:cs typeface="Century Gothic"/>
              </a:rPr>
              <a:t>personae.</a:t>
            </a:r>
            <a:r>
              <a:rPr dirty="0" sz="2300" spc="-2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300" spc="-10">
                <a:solidFill>
                  <a:srgbClr val="404040"/>
                </a:solidFill>
                <a:latin typeface="Century Gothic"/>
                <a:cs typeface="Century Gothic"/>
              </a:rPr>
              <a:t>Condición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300" spc="1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socio</a:t>
            </a:r>
            <a:r>
              <a:rPr dirty="0" sz="2300" spc="1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personalísima:</a:t>
            </a:r>
            <a:r>
              <a:rPr dirty="0" sz="2300" spc="1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intransmisible</a:t>
            </a:r>
            <a:r>
              <a:rPr dirty="0" sz="2300" spc="1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300" i="1">
                <a:solidFill>
                  <a:srgbClr val="404040"/>
                </a:solidFill>
                <a:latin typeface="Century Gothic"/>
                <a:cs typeface="Century Gothic"/>
              </a:rPr>
              <a:t>inter</a:t>
            </a:r>
            <a:r>
              <a:rPr dirty="0" sz="2300" spc="15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300" i="1">
                <a:solidFill>
                  <a:srgbClr val="404040"/>
                </a:solidFill>
                <a:latin typeface="Century Gothic"/>
                <a:cs typeface="Century Gothic"/>
              </a:rPr>
              <a:t>vivos</a:t>
            </a:r>
            <a:r>
              <a:rPr dirty="0" sz="2300" spc="15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3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2300" i="1">
                <a:solidFill>
                  <a:srgbClr val="404040"/>
                </a:solidFill>
                <a:latin typeface="Century Gothic"/>
                <a:cs typeface="Century Gothic"/>
              </a:rPr>
              <a:t>mortis</a:t>
            </a:r>
            <a:r>
              <a:rPr dirty="0" sz="2300" spc="-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 i="1">
                <a:solidFill>
                  <a:srgbClr val="404040"/>
                </a:solidFill>
                <a:latin typeface="Century Gothic"/>
                <a:cs typeface="Century Gothic"/>
              </a:rPr>
              <a:t>causa,</a:t>
            </a:r>
            <a:r>
              <a:rPr dirty="0" sz="23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salvo</a:t>
            </a:r>
            <a:r>
              <a:rPr dirty="0" sz="23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pacto</a:t>
            </a:r>
            <a:r>
              <a:rPr dirty="0" sz="23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3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 spc="-10">
                <a:solidFill>
                  <a:srgbClr val="404040"/>
                </a:solidFill>
                <a:latin typeface="Century Gothic"/>
                <a:cs typeface="Century Gothic"/>
              </a:rPr>
              <a:t>contrario.</a:t>
            </a:r>
            <a:endParaRPr sz="23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830"/>
              </a:spcBef>
            </a:pPr>
            <a:endParaRPr sz="23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23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300" spc="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Ánimo</a:t>
            </a:r>
            <a:r>
              <a:rPr dirty="0" sz="23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300" spc="-10">
                <a:solidFill>
                  <a:srgbClr val="404040"/>
                </a:solidFill>
                <a:latin typeface="Century Gothic"/>
                <a:cs typeface="Century Gothic"/>
              </a:rPr>
              <a:t> lucro.</a:t>
            </a:r>
            <a:endParaRPr sz="23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05519" y="1917689"/>
            <a:ext cx="8050530" cy="243205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©2024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Autora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María</a:t>
            </a:r>
            <a:r>
              <a:rPr dirty="0" sz="1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Rosario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Martín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Briceño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Algunos</a:t>
            </a:r>
            <a:r>
              <a:rPr dirty="0" sz="18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reservados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Este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documento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distribuye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bajo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licencia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“Atribución-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CompartirIgual</a:t>
            </a:r>
            <a:r>
              <a:rPr dirty="0" sz="18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4.0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Internacional”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Creative</a:t>
            </a:r>
            <a:r>
              <a:rPr dirty="0" sz="1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Commons,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disponible</a:t>
            </a:r>
            <a:r>
              <a:rPr dirty="0" sz="18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https://creativecommons.org/licenses/by-sa/4.0/deed.es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9359" rIns="0" bIns="0" rtlCol="0" vert="horz">
            <a:spAutoFit/>
          </a:bodyPr>
          <a:lstStyle/>
          <a:p>
            <a:pPr marL="164338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EL</a:t>
            </a:r>
            <a:r>
              <a:rPr dirty="0" sz="3200" spc="-5"/>
              <a:t> </a:t>
            </a:r>
            <a:r>
              <a:rPr dirty="0" sz="3200" spc="-10"/>
              <a:t>DERECHO</a:t>
            </a:r>
            <a:endParaRPr sz="3200"/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691195" y="1301133"/>
          <a:ext cx="8815070" cy="1784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5600"/>
                <a:gridCol w="2533015"/>
                <a:gridCol w="820419"/>
                <a:gridCol w="2489200"/>
              </a:tblGrid>
              <a:tr h="554355">
                <a:tc>
                  <a:txBody>
                    <a:bodyPr/>
                    <a:lstStyle/>
                    <a:p>
                      <a:pPr marL="31750">
                        <a:lnSpc>
                          <a:spcPts val="4245"/>
                        </a:lnSpc>
                        <a:spcBef>
                          <a:spcPts val="20"/>
                        </a:spcBef>
                      </a:pPr>
                      <a:r>
                        <a:rPr dirty="0" sz="3600" spc="-10">
                          <a:solidFill>
                            <a:srgbClr val="A42F10"/>
                          </a:solidFill>
                          <a:latin typeface="Wingdings 3"/>
                          <a:cs typeface="Wingdings 3"/>
                        </a:rPr>
                        <a:t></a:t>
                      </a:r>
                      <a:r>
                        <a:rPr dirty="0" sz="3600" spc="-1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DERECHO</a:t>
                      </a:r>
                      <a:endParaRPr sz="36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4245"/>
                        </a:lnSpc>
                        <a:spcBef>
                          <a:spcPts val="20"/>
                        </a:spcBef>
                      </a:pPr>
                      <a:r>
                        <a:rPr dirty="0" sz="3600" spc="-1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POSITIVO</a:t>
                      </a:r>
                      <a:endParaRPr sz="36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4245"/>
                        </a:lnSpc>
                        <a:spcBef>
                          <a:spcPts val="20"/>
                        </a:spcBef>
                      </a:pPr>
                      <a:r>
                        <a:rPr dirty="0" sz="3600" spc="-5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Y</a:t>
                      </a:r>
                      <a:endParaRPr sz="36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r" marR="25400">
                        <a:lnSpc>
                          <a:spcPts val="4245"/>
                        </a:lnSpc>
                        <a:spcBef>
                          <a:spcPts val="20"/>
                        </a:spcBef>
                      </a:pPr>
                      <a:r>
                        <a:rPr dirty="0" sz="3600" spc="-1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DERECHO</a:t>
                      </a:r>
                      <a:endParaRPr sz="36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/>
                </a:tc>
              </a:tr>
              <a:tr h="1230630">
                <a:tc>
                  <a:txBody>
                    <a:bodyPr/>
                    <a:lstStyle/>
                    <a:p>
                      <a:pPr algn="ctr" marR="140970">
                        <a:lnSpc>
                          <a:spcPts val="4295"/>
                        </a:lnSpc>
                      </a:pPr>
                      <a:r>
                        <a:rPr dirty="0" sz="3600" spc="-1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NATURAL</a:t>
                      </a:r>
                      <a:endParaRPr sz="3600">
                        <a:latin typeface="Century Gothic"/>
                        <a:cs typeface="Century Gothic"/>
                      </a:endParaRPr>
                    </a:p>
                    <a:p>
                      <a:pPr algn="ctr" marR="227965">
                        <a:lnSpc>
                          <a:spcPts val="4295"/>
                        </a:lnSpc>
                        <a:spcBef>
                          <a:spcPts val="1005"/>
                        </a:spcBef>
                      </a:pPr>
                      <a:r>
                        <a:rPr dirty="0" sz="3600" spc="-10">
                          <a:solidFill>
                            <a:srgbClr val="A42F10"/>
                          </a:solidFill>
                          <a:latin typeface="Wingdings 3"/>
                          <a:cs typeface="Wingdings 3"/>
                        </a:rPr>
                        <a:t></a:t>
                      </a:r>
                      <a:r>
                        <a:rPr dirty="0" sz="3600" spc="-1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DERECHO</a:t>
                      </a:r>
                      <a:endParaRPr sz="36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endParaRPr sz="3600">
                        <a:latin typeface="Times New Roman"/>
                        <a:cs typeface="Times New Roman"/>
                      </a:endParaRPr>
                    </a:p>
                    <a:p>
                      <a:pPr algn="ctr" marR="7620">
                        <a:lnSpc>
                          <a:spcPts val="4295"/>
                        </a:lnSpc>
                      </a:pPr>
                      <a:r>
                        <a:rPr dirty="0" sz="3600" spc="-1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PÚBLICO</a:t>
                      </a:r>
                      <a:endParaRPr sz="3600">
                        <a:latin typeface="Century Gothic"/>
                        <a:cs typeface="Century Gothic"/>
                      </a:endParaRPr>
                    </a:p>
                  </a:txBody>
                  <a:tcPr marL="0" marR="0" marB="0" marT="1473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endParaRPr sz="3600">
                        <a:latin typeface="Times New Roman"/>
                        <a:cs typeface="Times New Roman"/>
                      </a:endParaRPr>
                    </a:p>
                    <a:p>
                      <a:pPr algn="ctr" marR="37465">
                        <a:lnSpc>
                          <a:spcPts val="4295"/>
                        </a:lnSpc>
                      </a:pPr>
                      <a:r>
                        <a:rPr dirty="0" sz="3600" spc="-5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Y</a:t>
                      </a:r>
                      <a:endParaRPr sz="3600">
                        <a:latin typeface="Century Gothic"/>
                        <a:cs typeface="Century Gothic"/>
                      </a:endParaRPr>
                    </a:p>
                  </a:txBody>
                  <a:tcPr marL="0" marR="0" marB="0" marT="1473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endParaRPr sz="360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ts val="4295"/>
                        </a:lnSpc>
                      </a:pPr>
                      <a:r>
                        <a:rPr dirty="0" sz="3600" spc="-1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DERECHO</a:t>
                      </a:r>
                      <a:endParaRPr sz="3600">
                        <a:latin typeface="Century Gothic"/>
                        <a:cs typeface="Century Gothic"/>
                      </a:endParaRPr>
                    </a:p>
                  </a:txBody>
                  <a:tcPr marL="0" marR="0" marB="0" marT="147320"/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7036320" y="3740334"/>
            <a:ext cx="337312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46275" algn="l"/>
                <a:tab pos="2953385" algn="l"/>
              </a:tabLst>
            </a:pP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Estado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600" spc="-25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600" spc="-25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052840" y="2938405"/>
            <a:ext cx="4578985" cy="192468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PRIVADO.-CRITERIOS</a:t>
            </a:r>
            <a:endParaRPr sz="3600">
              <a:latin typeface="Century Gothic"/>
              <a:cs typeface="Century Gothic"/>
            </a:endParaRPr>
          </a:p>
          <a:p>
            <a:pPr marL="12700" marR="5080" indent="114300">
              <a:lnSpc>
                <a:spcPct val="100000"/>
              </a:lnSpc>
              <a:spcBef>
                <a:spcPts val="1000"/>
              </a:spcBef>
              <a:tabLst>
                <a:tab pos="1233170" algn="l"/>
                <a:tab pos="3863340" algn="l"/>
              </a:tabLst>
            </a:pPr>
            <a:r>
              <a:rPr dirty="0" sz="3600" spc="-20">
                <a:solidFill>
                  <a:srgbClr val="404040"/>
                </a:solidFill>
                <a:latin typeface="Century Gothic"/>
                <a:cs typeface="Century Gothic"/>
              </a:rPr>
              <a:t>-</a:t>
            </a:r>
            <a:r>
              <a:rPr dirty="0" sz="3600" spc="-25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presencia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600" spc="-25">
                <a:solidFill>
                  <a:srgbClr val="404040"/>
                </a:solidFill>
                <a:latin typeface="Century Gothic"/>
                <a:cs typeface="Century Gothic"/>
              </a:rPr>
              <a:t>del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relación</a:t>
            </a:r>
            <a:r>
              <a:rPr dirty="0" sz="3600" spc="-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jurídica.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052840" y="4964258"/>
            <a:ext cx="8356600" cy="1671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114300">
              <a:lnSpc>
                <a:spcPct val="100000"/>
              </a:lnSpc>
              <a:spcBef>
                <a:spcPts val="100"/>
              </a:spcBef>
            </a:pPr>
            <a:r>
              <a:rPr dirty="0" sz="3600" spc="-20">
                <a:solidFill>
                  <a:srgbClr val="404040"/>
                </a:solidFill>
                <a:latin typeface="Century Gothic"/>
                <a:cs typeface="Century Gothic"/>
              </a:rPr>
              <a:t>-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3600" spc="20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posición</a:t>
            </a:r>
            <a:r>
              <a:rPr dirty="0" sz="3600" spc="2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600" spc="20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3600" spc="2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sujetos</a:t>
            </a:r>
            <a:r>
              <a:rPr dirty="0" sz="3600" spc="2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3600" spc="2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3600" spc="-25">
                <a:solidFill>
                  <a:srgbClr val="404040"/>
                </a:solidFill>
                <a:latin typeface="Century Gothic"/>
                <a:cs typeface="Century Gothic"/>
              </a:rPr>
              <a:t>las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relaciones</a:t>
            </a:r>
            <a:r>
              <a:rPr dirty="0" sz="3600" spc="54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jurídicas:</a:t>
            </a:r>
            <a:r>
              <a:rPr dirty="0" sz="3600" spc="54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sz="3600" spc="54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3600" spc="-50">
                <a:solidFill>
                  <a:srgbClr val="404040"/>
                </a:solidFill>
                <a:latin typeface="Century Gothic"/>
                <a:cs typeface="Century Gothic"/>
              </a:rPr>
              <a:t>o </a:t>
            </a: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subordinación.</a:t>
            </a:r>
            <a:endParaRPr sz="3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72741" rIns="0" bIns="0" rtlCol="0" vert="horz">
            <a:spAutoFit/>
          </a:bodyPr>
          <a:lstStyle/>
          <a:p>
            <a:pPr marL="2856230">
              <a:lnSpc>
                <a:spcPct val="100000"/>
              </a:lnSpc>
              <a:spcBef>
                <a:spcPts val="100"/>
              </a:spcBef>
            </a:pPr>
            <a:r>
              <a:rPr dirty="0" sz="3600" spc="-10"/>
              <a:t>CONSTITUCIÓN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8284705" y="2072912"/>
            <a:ext cx="348234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27685" algn="l"/>
                <a:tab pos="1527175" algn="l"/>
                <a:tab pos="2040889" algn="l"/>
              </a:tabLst>
            </a:pPr>
            <a:r>
              <a:rPr dirty="0" sz="2800" spc="-5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20">
                <a:solidFill>
                  <a:srgbClr val="404040"/>
                </a:solidFill>
                <a:latin typeface="Century Gothic"/>
                <a:cs typeface="Century Gothic"/>
              </a:rPr>
              <a:t>uso)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5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industria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998276" y="2072912"/>
            <a:ext cx="6031230" cy="1237615"/>
          </a:xfrm>
          <a:prstGeom prst="rect">
            <a:avLst/>
          </a:prstGeom>
        </p:spPr>
        <p:txBody>
          <a:bodyPr wrap="square" lIns="0" tIns="97155" rIns="0" bIns="0" rtlCol="0" vert="horz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765"/>
              </a:spcBef>
              <a:tabLst>
                <a:tab pos="3066415" algn="l"/>
                <a:tab pos="4480560" algn="l"/>
              </a:tabLst>
            </a:pPr>
            <a:r>
              <a:rPr dirty="0" sz="28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Aportaciones: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bienes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(dominio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(trabajo)</a:t>
            </a:r>
            <a:r>
              <a:rPr dirty="0" sz="2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8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1665</a:t>
            </a:r>
            <a:r>
              <a:rPr dirty="0" sz="2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8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20">
                <a:solidFill>
                  <a:srgbClr val="404040"/>
                </a:solidFill>
                <a:latin typeface="Century Gothic"/>
                <a:cs typeface="Century Gothic"/>
              </a:rPr>
              <a:t>c.).</a:t>
            </a:r>
            <a:endParaRPr sz="28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384"/>
              </a:spcBef>
            </a:pPr>
            <a:r>
              <a:rPr dirty="0" sz="2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Aportación</a:t>
            </a:r>
            <a:r>
              <a:rPr dirty="0" sz="26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bienes: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998276" y="3339357"/>
            <a:ext cx="9766300" cy="2824480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marL="1155700" marR="5080" indent="-228600">
              <a:lnSpc>
                <a:spcPts val="2300"/>
              </a:lnSpc>
              <a:spcBef>
                <a:spcPts val="660"/>
              </a:spcBef>
              <a:tabLst>
                <a:tab pos="1678305" algn="l"/>
                <a:tab pos="2821305" algn="l"/>
                <a:tab pos="3360420" algn="l"/>
                <a:tab pos="5155565" algn="l"/>
                <a:tab pos="5450205" algn="l"/>
                <a:tab pos="5887085" algn="l"/>
                <a:tab pos="8051165" algn="l"/>
                <a:tab pos="8781415" algn="l"/>
                <a:tab pos="9589135" algn="l"/>
              </a:tabLst>
            </a:pPr>
            <a:r>
              <a:rPr dirty="0" sz="24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deuda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aportación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cumplimiento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1681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1682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c.).</a:t>
            </a:r>
            <a:endParaRPr sz="24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45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Resolución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incumplimiento</a:t>
            </a:r>
            <a:r>
              <a:rPr dirty="0" sz="24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1100</a:t>
            </a:r>
            <a:r>
              <a:rPr dirty="0" sz="2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1124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c.).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365"/>
              </a:spcBef>
            </a:pPr>
            <a:r>
              <a:rPr dirty="0" sz="2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Aportación</a:t>
            </a:r>
            <a:r>
              <a:rPr dirty="0" sz="26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6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industria</a:t>
            </a:r>
            <a:r>
              <a:rPr dirty="0" sz="2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6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1683</a:t>
            </a:r>
            <a:r>
              <a:rPr dirty="0" sz="26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20">
                <a:solidFill>
                  <a:srgbClr val="404040"/>
                </a:solidFill>
                <a:latin typeface="Century Gothic"/>
                <a:cs typeface="Century Gothic"/>
              </a:rPr>
              <a:t>c.).</a:t>
            </a:r>
            <a:endParaRPr sz="2600">
              <a:latin typeface="Century Gothic"/>
              <a:cs typeface="Century Gothic"/>
            </a:endParaRPr>
          </a:p>
          <a:p>
            <a:pPr marL="355600" marR="5080" indent="-343535">
              <a:lnSpc>
                <a:spcPct val="80000"/>
              </a:lnSpc>
              <a:spcBef>
                <a:spcPts val="1000"/>
              </a:spcBef>
              <a:tabLst>
                <a:tab pos="2034539" algn="l"/>
                <a:tab pos="3141345" algn="l"/>
                <a:tab pos="5258435" algn="l"/>
                <a:tab pos="5887720" algn="l"/>
                <a:tab pos="7562850" algn="l"/>
                <a:tab pos="7908925" algn="l"/>
              </a:tabLst>
            </a:pPr>
            <a:r>
              <a:rPr dirty="0" sz="28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Acuerdo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2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distribución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pérdidas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5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ganancias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(arts.</a:t>
            </a:r>
            <a:r>
              <a:rPr dirty="0" sz="2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1689-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1691</a:t>
            </a:r>
            <a:r>
              <a:rPr dirty="0" sz="2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20">
                <a:solidFill>
                  <a:srgbClr val="404040"/>
                </a:solidFill>
                <a:latin typeface="Century Gothic"/>
                <a:cs typeface="Century Gothic"/>
              </a:rPr>
              <a:t>c.).</a:t>
            </a:r>
            <a:endParaRPr sz="2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Comienzo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1679</a:t>
            </a:r>
            <a:r>
              <a:rPr dirty="0" sz="2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20">
                <a:solidFill>
                  <a:srgbClr val="404040"/>
                </a:solidFill>
                <a:latin typeface="Century Gothic"/>
                <a:cs typeface="Century Gothic"/>
              </a:rPr>
              <a:t>c.).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28783" rIns="0" bIns="0" rtlCol="0" vert="horz">
            <a:spAutoFit/>
          </a:bodyPr>
          <a:lstStyle/>
          <a:p>
            <a:pPr marL="108966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ADMINISTRACIÓN</a:t>
            </a:r>
            <a:r>
              <a:rPr dirty="0" sz="3200" spc="-80"/>
              <a:t> </a:t>
            </a:r>
            <a:r>
              <a:rPr dirty="0" sz="3200"/>
              <a:t>DE</a:t>
            </a:r>
            <a:r>
              <a:rPr dirty="0" sz="3200" spc="-45"/>
              <a:t> </a:t>
            </a:r>
            <a:r>
              <a:rPr dirty="0" sz="3200"/>
              <a:t>LA</a:t>
            </a:r>
            <a:r>
              <a:rPr dirty="0" sz="3200" spc="-30"/>
              <a:t> </a:t>
            </a:r>
            <a:r>
              <a:rPr dirty="0" sz="3200" spc="-10"/>
              <a:t>SOCIEDAD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710242" y="1669589"/>
            <a:ext cx="9780905" cy="3948429"/>
          </a:xfrm>
          <a:prstGeom prst="rect">
            <a:avLst/>
          </a:prstGeom>
        </p:spPr>
        <p:txBody>
          <a:bodyPr wrap="square" lIns="0" tIns="14033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105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Desarrollo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gestión</a:t>
            </a:r>
            <a:r>
              <a:rPr dirty="0" sz="2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1695</a:t>
            </a:r>
            <a:r>
              <a:rPr dirty="0" sz="2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20">
                <a:solidFill>
                  <a:srgbClr val="404040"/>
                </a:solidFill>
                <a:latin typeface="Century Gothic"/>
                <a:cs typeface="Century Gothic"/>
              </a:rPr>
              <a:t>c.):</a:t>
            </a:r>
            <a:endParaRPr sz="2800">
              <a:latin typeface="Century Gothic"/>
              <a:cs typeface="Century Gothic"/>
            </a:endParaRPr>
          </a:p>
          <a:p>
            <a:pPr algn="just" marL="754380" marR="6350" indent="-285115">
              <a:lnSpc>
                <a:spcPct val="100000"/>
              </a:lnSpc>
              <a:spcBef>
                <a:spcPts val="1010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Ad</a:t>
            </a:r>
            <a:r>
              <a:rPr dirty="0" sz="2800" spc="9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extra:</a:t>
            </a:r>
            <a:r>
              <a:rPr dirty="0" sz="2800" spc="1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8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relación</a:t>
            </a:r>
            <a:r>
              <a:rPr dirty="0" sz="28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28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terceros:</a:t>
            </a:r>
            <a:r>
              <a:rPr dirty="0" sz="28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operaciones</a:t>
            </a:r>
            <a:r>
              <a:rPr dirty="0" sz="28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en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nombre</a:t>
            </a:r>
            <a:r>
              <a:rPr dirty="0" sz="2800" spc="4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800" spc="4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800" spc="4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cuenta</a:t>
            </a:r>
            <a:r>
              <a:rPr dirty="0" sz="2800" spc="4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5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800" spc="4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sociedad</a:t>
            </a:r>
            <a:r>
              <a:rPr dirty="0" sz="2800" spc="48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800" spc="4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1697</a:t>
            </a:r>
            <a:r>
              <a:rPr dirty="0" sz="2800" spc="4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1698,</a:t>
            </a:r>
            <a:r>
              <a:rPr dirty="0" sz="2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pár.</a:t>
            </a:r>
            <a:r>
              <a:rPr dirty="0" sz="2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2º,</a:t>
            </a:r>
            <a:r>
              <a:rPr dirty="0" sz="2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20">
                <a:solidFill>
                  <a:srgbClr val="404040"/>
                </a:solidFill>
                <a:latin typeface="Century Gothic"/>
                <a:cs typeface="Century Gothic"/>
              </a:rPr>
              <a:t>c.).</a:t>
            </a:r>
            <a:endParaRPr sz="2800">
              <a:latin typeface="Century Gothic"/>
              <a:cs typeface="Century Gothic"/>
            </a:endParaRPr>
          </a:p>
          <a:p>
            <a:pPr algn="just" marL="1155065" marR="5080" indent="-228600">
              <a:lnSpc>
                <a:spcPct val="100000"/>
              </a:lnSpc>
              <a:spcBef>
                <a:spcPts val="994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Responsabilidad</a:t>
            </a:r>
            <a:r>
              <a:rPr dirty="0" sz="2800" spc="6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6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800" spc="6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socios</a:t>
            </a:r>
            <a:r>
              <a:rPr dirty="0" sz="2800" spc="6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800" spc="6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deudas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sociales</a:t>
            </a:r>
            <a:r>
              <a:rPr dirty="0" sz="28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8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1698,</a:t>
            </a:r>
            <a:r>
              <a:rPr dirty="0" sz="28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pár.</a:t>
            </a:r>
            <a:r>
              <a:rPr dirty="0" sz="28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1º,</a:t>
            </a:r>
            <a:r>
              <a:rPr dirty="0" sz="28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8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c.).</a:t>
            </a:r>
            <a:r>
              <a:rPr dirty="0" sz="28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Mancomunidad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subsidiariedad.</a:t>
            </a:r>
            <a:endParaRPr sz="2800">
              <a:latin typeface="Century Gothic"/>
              <a:cs typeface="Century Gothic"/>
            </a:endParaRPr>
          </a:p>
          <a:p>
            <a:pPr algn="just" marL="469900">
              <a:lnSpc>
                <a:spcPct val="100000"/>
              </a:lnSpc>
              <a:spcBef>
                <a:spcPts val="994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2800" spc="-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intra:</a:t>
            </a:r>
            <a:r>
              <a:rPr dirty="0" sz="2800" spc="-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asuntos</a:t>
            </a:r>
            <a:r>
              <a:rPr dirty="0" sz="2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sociales</a:t>
            </a:r>
            <a:r>
              <a:rPr dirty="0" sz="2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8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1688</a:t>
            </a:r>
            <a:r>
              <a:rPr dirty="0" sz="28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8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28783" rIns="0" bIns="0" rtlCol="0" vert="horz">
            <a:spAutoFit/>
          </a:bodyPr>
          <a:lstStyle/>
          <a:p>
            <a:pPr marL="72517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CAUSAS</a:t>
            </a:r>
            <a:r>
              <a:rPr dirty="0" sz="3200" spc="-60"/>
              <a:t> </a:t>
            </a:r>
            <a:r>
              <a:rPr dirty="0" sz="3200"/>
              <a:t>DE</a:t>
            </a:r>
            <a:r>
              <a:rPr dirty="0" sz="3200" spc="-40"/>
              <a:t> </a:t>
            </a:r>
            <a:r>
              <a:rPr dirty="0" sz="3200"/>
              <a:t>EXTINCIÓN</a:t>
            </a:r>
            <a:r>
              <a:rPr dirty="0" sz="3200" spc="-60"/>
              <a:t> </a:t>
            </a:r>
            <a:r>
              <a:rPr dirty="0" sz="3200"/>
              <a:t>(art.</a:t>
            </a:r>
            <a:r>
              <a:rPr dirty="0" sz="3200" spc="-10"/>
              <a:t> </a:t>
            </a:r>
            <a:r>
              <a:rPr dirty="0" sz="3200"/>
              <a:t>1700</a:t>
            </a:r>
            <a:r>
              <a:rPr dirty="0" sz="3200" spc="-70"/>
              <a:t> </a:t>
            </a:r>
            <a:r>
              <a:rPr dirty="0" sz="3200"/>
              <a:t>C.</a:t>
            </a:r>
            <a:r>
              <a:rPr dirty="0" sz="3200" spc="-25"/>
              <a:t> c.)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2517139" y="1673248"/>
            <a:ext cx="8801735" cy="4083685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52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Expiración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término</a:t>
            </a:r>
            <a:r>
              <a:rPr dirty="0" sz="2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–plazo-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1702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1703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24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42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Fin</a:t>
            </a:r>
            <a:r>
              <a:rPr dirty="0" sz="24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negocio.</a:t>
            </a:r>
            <a:endParaRPr sz="2400">
              <a:latin typeface="Century Gothic"/>
              <a:cs typeface="Century Gothic"/>
            </a:endParaRPr>
          </a:p>
          <a:p>
            <a:pPr algn="just" marL="299085" marR="5080" indent="-287020">
              <a:lnSpc>
                <a:spcPct val="8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Situaciones</a:t>
            </a:r>
            <a:r>
              <a:rPr dirty="0" sz="24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personales</a:t>
            </a:r>
            <a:r>
              <a:rPr dirty="0" sz="24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4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socios:</a:t>
            </a:r>
            <a:r>
              <a:rPr dirty="0" sz="2400" spc="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muerte,</a:t>
            </a:r>
            <a:r>
              <a:rPr dirty="0" sz="24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concurso</a:t>
            </a:r>
            <a:r>
              <a:rPr dirty="0" sz="24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persona</a:t>
            </a:r>
            <a:r>
              <a:rPr dirty="0" sz="24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24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discapacidad</a:t>
            </a:r>
            <a:r>
              <a:rPr dirty="0" sz="24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sujeta</a:t>
            </a:r>
            <a:r>
              <a:rPr dirty="0" sz="24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4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medidas</a:t>
            </a:r>
            <a:r>
              <a:rPr dirty="0" sz="24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apoyo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implique  representación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en  asuntos 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patrimoniales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1704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2400">
              <a:latin typeface="Century Gothic"/>
              <a:cs typeface="Century Gothic"/>
            </a:endParaRPr>
          </a:p>
          <a:p>
            <a:pPr algn="just" marL="299085" marR="5715" indent="-287020">
              <a:lnSpc>
                <a:spcPct val="80000"/>
              </a:lnSpc>
              <a:spcBef>
                <a:spcPts val="101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Deudas</a:t>
            </a:r>
            <a:r>
              <a:rPr dirty="0" sz="24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4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socios:</a:t>
            </a:r>
            <a:r>
              <a:rPr dirty="0" sz="24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embargo</a:t>
            </a:r>
            <a:r>
              <a:rPr dirty="0" sz="24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ejecución</a:t>
            </a:r>
            <a:r>
              <a:rPr dirty="0" sz="24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cuota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socio</a:t>
            </a:r>
            <a:endParaRPr sz="24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42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Voluntad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unilateral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1705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1707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c.):</a:t>
            </a:r>
            <a:endParaRPr sz="2400">
              <a:latin typeface="Century Gothic"/>
              <a:cs typeface="Century Gothic"/>
            </a:endParaRPr>
          </a:p>
          <a:p>
            <a:pPr algn="just" marL="469900">
              <a:lnSpc>
                <a:spcPct val="100000"/>
              </a:lnSpc>
              <a:spcBef>
                <a:spcPts val="475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Sin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justa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causa: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sociedades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duración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indefinidas.</a:t>
            </a:r>
            <a:endParaRPr sz="2200">
              <a:latin typeface="Century Gothic"/>
              <a:cs typeface="Century Gothic"/>
            </a:endParaRPr>
          </a:p>
          <a:p>
            <a:pPr algn="just" marL="469900">
              <a:lnSpc>
                <a:spcPct val="100000"/>
              </a:lnSpc>
              <a:spcBef>
                <a:spcPts val="465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justa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causa: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si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están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sujetas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término.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-3" y="-782"/>
            <a:ext cx="12192000" cy="6859270"/>
            <a:chOff x="-3" y="-782"/>
            <a:chExt cx="12192000" cy="685927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" y="-782"/>
              <a:ext cx="2851515" cy="6858782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/>
          <p:nvPr/>
        </p:nvSpPr>
        <p:spPr>
          <a:xfrm>
            <a:off x="0" y="714371"/>
            <a:ext cx="1591945" cy="507365"/>
          </a:xfrm>
          <a:custGeom>
            <a:avLst/>
            <a:gdLst/>
            <a:ahLst/>
            <a:cxnLst/>
            <a:rect l="l" t="t" r="r" b="b"/>
            <a:pathLst>
              <a:path w="1591945" h="507365">
                <a:moveTo>
                  <a:pt x="0" y="0"/>
                </a:moveTo>
                <a:lnTo>
                  <a:pt x="0" y="503757"/>
                </a:lnTo>
                <a:lnTo>
                  <a:pt x="1245438" y="507301"/>
                </a:lnTo>
                <a:lnTo>
                  <a:pt x="1345755" y="507301"/>
                </a:lnTo>
                <a:lnTo>
                  <a:pt x="1351927" y="500913"/>
                </a:lnTo>
                <a:lnTo>
                  <a:pt x="1353820" y="499389"/>
                </a:lnTo>
                <a:lnTo>
                  <a:pt x="1584337" y="268820"/>
                </a:lnTo>
                <a:lnTo>
                  <a:pt x="1589652" y="261667"/>
                </a:lnTo>
                <a:lnTo>
                  <a:pt x="1591424" y="254514"/>
                </a:lnTo>
                <a:lnTo>
                  <a:pt x="1589652" y="247361"/>
                </a:lnTo>
                <a:lnTo>
                  <a:pt x="1584337" y="240207"/>
                </a:lnTo>
                <a:lnTo>
                  <a:pt x="1355369" y="11264"/>
                </a:lnTo>
                <a:lnTo>
                  <a:pt x="1350391" y="11264"/>
                </a:lnTo>
                <a:lnTo>
                  <a:pt x="1350391" y="6502"/>
                </a:lnTo>
                <a:lnTo>
                  <a:pt x="1345755" y="6502"/>
                </a:lnTo>
                <a:lnTo>
                  <a:pt x="1340942" y="1727"/>
                </a:lnTo>
                <a:lnTo>
                  <a:pt x="0" y="0"/>
                </a:lnTo>
                <a:close/>
              </a:path>
            </a:pathLst>
          </a:custGeom>
          <a:solidFill>
            <a:srgbClr val="A42F1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678589" y="990091"/>
            <a:ext cx="6835140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50515" marR="5080" indent="-2838450">
              <a:lnSpc>
                <a:spcPct val="100000"/>
              </a:lnSpc>
              <a:spcBef>
                <a:spcPts val="100"/>
              </a:spcBef>
            </a:pPr>
            <a:r>
              <a:rPr dirty="0" sz="3600" b="1">
                <a:solidFill>
                  <a:srgbClr val="252525"/>
                </a:solidFill>
                <a:latin typeface="Century Gothic"/>
                <a:cs typeface="Century Gothic"/>
              </a:rPr>
              <a:t>LIQUIDACIÓN</a:t>
            </a:r>
            <a:r>
              <a:rPr dirty="0" sz="3600" spc="-9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3600" b="1">
                <a:solidFill>
                  <a:srgbClr val="252525"/>
                </a:solidFill>
                <a:latin typeface="Century Gothic"/>
                <a:cs typeface="Century Gothic"/>
              </a:rPr>
              <a:t>DE</a:t>
            </a:r>
            <a:r>
              <a:rPr dirty="0" sz="3600" spc="-9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3600" b="1">
                <a:solidFill>
                  <a:srgbClr val="252525"/>
                </a:solidFill>
                <a:latin typeface="Century Gothic"/>
                <a:cs typeface="Century Gothic"/>
              </a:rPr>
              <a:t>LA</a:t>
            </a:r>
            <a:r>
              <a:rPr dirty="0" sz="3600" spc="-10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3600" spc="-10" b="1">
                <a:solidFill>
                  <a:srgbClr val="252525"/>
                </a:solidFill>
                <a:latin typeface="Century Gothic"/>
                <a:cs typeface="Century Gothic"/>
              </a:rPr>
              <a:t>SOCIEDAD CIVIL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142293" y="3337053"/>
            <a:ext cx="798004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tabLst>
                <a:tab pos="3255645" algn="l"/>
                <a:tab pos="3758565" algn="l"/>
                <a:tab pos="5669280" algn="l"/>
                <a:tab pos="6629400" algn="l"/>
              </a:tabLst>
            </a:pPr>
            <a:r>
              <a:rPr dirty="0" sz="36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Liquidación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600" spc="-5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reparto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600" spc="-25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fondo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social</a:t>
            </a:r>
            <a:r>
              <a:rPr dirty="0" sz="36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36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1708</a:t>
            </a:r>
            <a:r>
              <a:rPr dirty="0" sz="3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36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3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48805" rIns="0" bIns="0" rtlCol="0" vert="horz">
            <a:spAutoFit/>
          </a:bodyPr>
          <a:lstStyle/>
          <a:p>
            <a:pPr marL="169926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EL</a:t>
            </a:r>
            <a:r>
              <a:rPr dirty="0" sz="3200" spc="-40"/>
              <a:t> </a:t>
            </a:r>
            <a:r>
              <a:rPr dirty="0" sz="3200"/>
              <a:t>DEPÓSITO:</a:t>
            </a:r>
            <a:r>
              <a:rPr dirty="0" sz="3200" spc="-50"/>
              <a:t> </a:t>
            </a:r>
            <a:r>
              <a:rPr dirty="0" sz="3200"/>
              <a:t>CONTRATO</a:t>
            </a:r>
            <a:r>
              <a:rPr dirty="0" sz="3200" spc="-50"/>
              <a:t> </a:t>
            </a:r>
            <a:r>
              <a:rPr dirty="0" sz="3200"/>
              <a:t>DE</a:t>
            </a:r>
            <a:r>
              <a:rPr dirty="0" sz="3200" spc="-40"/>
              <a:t> </a:t>
            </a:r>
            <a:r>
              <a:rPr dirty="0" sz="3200" spc="-10"/>
              <a:t>CUSTODIA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2574340" y="2599437"/>
            <a:ext cx="6899275" cy="308356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355600" marR="5080" indent="-343535">
              <a:lnSpc>
                <a:spcPts val="4320"/>
              </a:lnSpc>
              <a:spcBef>
                <a:spcPts val="640"/>
              </a:spcBef>
              <a:tabLst>
                <a:tab pos="1139825" algn="l"/>
                <a:tab pos="3602990" algn="l"/>
                <a:tab pos="4904740" algn="l"/>
                <a:tab pos="6330950" algn="l"/>
              </a:tabLst>
            </a:pPr>
            <a:r>
              <a:rPr dirty="0" sz="40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4000" spc="-25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40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4000" spc="-10">
                <a:solidFill>
                  <a:srgbClr val="404040"/>
                </a:solidFill>
                <a:latin typeface="Century Gothic"/>
                <a:cs typeface="Century Gothic"/>
              </a:rPr>
              <a:t>depósito</a:t>
            </a:r>
            <a:r>
              <a:rPr dirty="0" sz="40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4000" spc="-1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40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4000" spc="-20">
                <a:solidFill>
                  <a:srgbClr val="404040"/>
                </a:solidFill>
                <a:latin typeface="Century Gothic"/>
                <a:cs typeface="Century Gothic"/>
              </a:rPr>
              <a:t>1758</a:t>
            </a:r>
            <a:r>
              <a:rPr dirty="0" sz="40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4000" spc="-25">
                <a:solidFill>
                  <a:srgbClr val="404040"/>
                </a:solidFill>
                <a:latin typeface="Century Gothic"/>
                <a:cs typeface="Century Gothic"/>
              </a:rPr>
              <a:t>C. c.)</a:t>
            </a:r>
            <a:endParaRPr sz="40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450"/>
              </a:spcBef>
            </a:pPr>
            <a:r>
              <a:rPr dirty="0" sz="40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4000" spc="-10">
                <a:solidFill>
                  <a:srgbClr val="404040"/>
                </a:solidFill>
                <a:latin typeface="Century Gothic"/>
                <a:cs typeface="Century Gothic"/>
              </a:rPr>
              <a:t>Características</a:t>
            </a:r>
            <a:endParaRPr sz="4000">
              <a:latin typeface="Century Gothic"/>
              <a:cs typeface="Century Gothic"/>
            </a:endParaRPr>
          </a:p>
          <a:p>
            <a:pPr marL="755650" marR="5080" indent="-286385">
              <a:lnSpc>
                <a:spcPts val="4320"/>
              </a:lnSpc>
              <a:spcBef>
                <a:spcPts val="1075"/>
              </a:spcBef>
              <a:tabLst>
                <a:tab pos="3226435" algn="l"/>
                <a:tab pos="4584065" algn="l"/>
              </a:tabLst>
            </a:pPr>
            <a:r>
              <a:rPr dirty="0" sz="40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4000" spc="-10">
                <a:solidFill>
                  <a:srgbClr val="404040"/>
                </a:solidFill>
                <a:latin typeface="Century Gothic"/>
                <a:cs typeface="Century Gothic"/>
              </a:rPr>
              <a:t>Objeto</a:t>
            </a:r>
            <a:r>
              <a:rPr dirty="0" sz="40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4000" spc="-25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40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4000" spc="-10">
                <a:solidFill>
                  <a:srgbClr val="404040"/>
                </a:solidFill>
                <a:latin typeface="Century Gothic"/>
                <a:cs typeface="Century Gothic"/>
              </a:rPr>
              <a:t>depósito: </a:t>
            </a:r>
            <a:r>
              <a:rPr dirty="0" sz="4000">
                <a:solidFill>
                  <a:srgbClr val="404040"/>
                </a:solidFill>
                <a:latin typeface="Century Gothic"/>
                <a:cs typeface="Century Gothic"/>
              </a:rPr>
              <a:t>bienes</a:t>
            </a:r>
            <a:r>
              <a:rPr dirty="0" sz="4000" spc="-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4000" spc="-10">
                <a:solidFill>
                  <a:srgbClr val="404040"/>
                </a:solidFill>
                <a:latin typeface="Century Gothic"/>
                <a:cs typeface="Century Gothic"/>
              </a:rPr>
              <a:t>muebles</a:t>
            </a:r>
            <a:endParaRPr sz="4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48805" rIns="0" bIns="0" rtlCol="0" vert="horz">
            <a:spAutoFit/>
          </a:bodyPr>
          <a:lstStyle/>
          <a:p>
            <a:pPr marL="2581275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CONTRATO</a:t>
            </a:r>
            <a:r>
              <a:rPr dirty="0" sz="3200" spc="-60"/>
              <a:t> </a:t>
            </a:r>
            <a:r>
              <a:rPr dirty="0" sz="3200"/>
              <a:t>DE</a:t>
            </a:r>
            <a:r>
              <a:rPr dirty="0" sz="3200" spc="-55"/>
              <a:t> </a:t>
            </a:r>
            <a:r>
              <a:rPr dirty="0" sz="3200" spc="-10"/>
              <a:t>GARANTÍA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2790365" y="2537870"/>
            <a:ext cx="6198235" cy="3151505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25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500" spc="-1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500" spc="-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contrato</a:t>
            </a:r>
            <a:r>
              <a:rPr dirty="0" sz="25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5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fianza</a:t>
            </a:r>
            <a:r>
              <a:rPr dirty="0" sz="25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5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1822</a:t>
            </a:r>
            <a:r>
              <a:rPr dirty="0" sz="25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5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25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395"/>
              </a:spcBef>
            </a:pPr>
            <a:r>
              <a:rPr dirty="0" sz="25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500" spc="-10">
                <a:solidFill>
                  <a:srgbClr val="404040"/>
                </a:solidFill>
                <a:latin typeface="Century Gothic"/>
                <a:cs typeface="Century Gothic"/>
              </a:rPr>
              <a:t>Características:</a:t>
            </a:r>
            <a:endParaRPr sz="25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455"/>
              </a:spcBef>
            </a:pPr>
            <a:r>
              <a:rPr dirty="0" sz="23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Contrato</a:t>
            </a:r>
            <a:r>
              <a:rPr dirty="0" sz="23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3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garantía</a:t>
            </a:r>
            <a:r>
              <a:rPr dirty="0" sz="23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300" spc="-10">
                <a:solidFill>
                  <a:srgbClr val="404040"/>
                </a:solidFill>
                <a:latin typeface="Century Gothic"/>
                <a:cs typeface="Century Gothic"/>
              </a:rPr>
              <a:t>personal.</a:t>
            </a:r>
            <a:endParaRPr sz="2300">
              <a:latin typeface="Century Gothic"/>
              <a:cs typeface="Century Gothic"/>
            </a:endParaRPr>
          </a:p>
          <a:p>
            <a:pPr marL="1155065" marR="5080" indent="-228600">
              <a:lnSpc>
                <a:spcPct val="80000"/>
              </a:lnSpc>
              <a:spcBef>
                <a:spcPts val="1005"/>
              </a:spcBef>
              <a:tabLst>
                <a:tab pos="2933700" algn="l"/>
                <a:tab pos="3660140" algn="l"/>
                <a:tab pos="4088765" algn="l"/>
                <a:tab pos="5563870" algn="l"/>
                <a:tab pos="5925185" algn="l"/>
              </a:tabLst>
            </a:pPr>
            <a:r>
              <a:rPr dirty="0" sz="23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300" spc="-10">
                <a:solidFill>
                  <a:srgbClr val="404040"/>
                </a:solidFill>
                <a:latin typeface="Century Gothic"/>
                <a:cs typeface="Century Gothic"/>
              </a:rPr>
              <a:t>Diferencias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300" spc="-25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300" spc="-25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300" spc="-10">
                <a:solidFill>
                  <a:srgbClr val="404040"/>
                </a:solidFill>
                <a:latin typeface="Century Gothic"/>
                <a:cs typeface="Century Gothic"/>
              </a:rPr>
              <a:t>hipoteca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300" spc="-5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3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3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300" spc="-10">
                <a:solidFill>
                  <a:srgbClr val="404040"/>
                </a:solidFill>
                <a:latin typeface="Century Gothic"/>
                <a:cs typeface="Century Gothic"/>
              </a:rPr>
              <a:t>prenda.</a:t>
            </a:r>
            <a:endParaRPr sz="2300">
              <a:latin typeface="Century Gothic"/>
              <a:cs typeface="Century Gothic"/>
            </a:endParaRPr>
          </a:p>
          <a:p>
            <a:pPr marL="756285" marR="6350" indent="-287020">
              <a:lnSpc>
                <a:spcPts val="2400"/>
              </a:lnSpc>
              <a:spcBef>
                <a:spcPts val="969"/>
              </a:spcBef>
              <a:tabLst>
                <a:tab pos="2738755" algn="l"/>
                <a:tab pos="5915025" algn="l"/>
              </a:tabLst>
            </a:pPr>
            <a:r>
              <a:rPr dirty="0" sz="25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500" spc="-10">
                <a:solidFill>
                  <a:srgbClr val="404040"/>
                </a:solidFill>
                <a:latin typeface="Century Gothic"/>
                <a:cs typeface="Century Gothic"/>
              </a:rPr>
              <a:t>Relación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500" spc="-10">
                <a:solidFill>
                  <a:srgbClr val="404040"/>
                </a:solidFill>
                <a:latin typeface="Century Gothic"/>
                <a:cs typeface="Century Gothic"/>
              </a:rPr>
              <a:t>acreedor-fiador: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500" spc="-25">
                <a:solidFill>
                  <a:srgbClr val="404040"/>
                </a:solidFill>
                <a:latin typeface="Century Gothic"/>
                <a:cs typeface="Century Gothic"/>
              </a:rPr>
              <a:t>el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beneficio</a:t>
            </a:r>
            <a:r>
              <a:rPr dirty="0" sz="25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5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 spc="-10">
                <a:solidFill>
                  <a:srgbClr val="404040"/>
                </a:solidFill>
                <a:latin typeface="Century Gothic"/>
                <a:cs typeface="Century Gothic"/>
              </a:rPr>
              <a:t>excusión</a:t>
            </a:r>
            <a:endParaRPr sz="25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415"/>
              </a:spcBef>
            </a:pPr>
            <a:r>
              <a:rPr dirty="0" sz="25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500">
                <a:solidFill>
                  <a:srgbClr val="404040"/>
                </a:solidFill>
                <a:latin typeface="Century Gothic"/>
                <a:cs typeface="Century Gothic"/>
              </a:rPr>
              <a:t>Relación</a:t>
            </a:r>
            <a:r>
              <a:rPr dirty="0" sz="25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500" spc="-20">
                <a:solidFill>
                  <a:srgbClr val="404040"/>
                </a:solidFill>
                <a:latin typeface="Century Gothic"/>
                <a:cs typeface="Century Gothic"/>
              </a:rPr>
              <a:t>fiador-</a:t>
            </a:r>
            <a:r>
              <a:rPr dirty="0" sz="2500" spc="-10">
                <a:solidFill>
                  <a:srgbClr val="404040"/>
                </a:solidFill>
                <a:latin typeface="Century Gothic"/>
                <a:cs typeface="Century Gothic"/>
              </a:rPr>
              <a:t>deudor</a:t>
            </a:r>
            <a:endParaRPr sz="25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6628828" y="2832608"/>
            <a:ext cx="479869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60600" algn="l"/>
                <a:tab pos="3269615" algn="l"/>
                <a:tab pos="4173220" algn="l"/>
              </a:tabLst>
            </a:pP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60/2003,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6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600" spc="-25">
                <a:solidFill>
                  <a:srgbClr val="404040"/>
                </a:solidFill>
                <a:latin typeface="Century Gothic"/>
                <a:cs typeface="Century Gothic"/>
              </a:rPr>
              <a:t>23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6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667952" y="2027936"/>
            <a:ext cx="3588385" cy="1927860"/>
          </a:xfrm>
          <a:prstGeom prst="rect">
            <a:avLst/>
          </a:prstGeom>
        </p:spPr>
        <p:txBody>
          <a:bodyPr wrap="square" lIns="0" tIns="140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dirty="0" sz="36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Transacción</a:t>
            </a:r>
            <a:endParaRPr sz="3600">
              <a:latin typeface="Century Gothic"/>
              <a:cs typeface="Century Gothic"/>
            </a:endParaRPr>
          </a:p>
          <a:p>
            <a:pPr marL="355600" marR="5080" indent="-343535">
              <a:lnSpc>
                <a:spcPct val="100000"/>
              </a:lnSpc>
              <a:spcBef>
                <a:spcPts val="1010"/>
              </a:spcBef>
              <a:tabLst>
                <a:tab pos="2821305" algn="l"/>
              </a:tabLst>
            </a:pPr>
            <a:r>
              <a:rPr dirty="0" sz="36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Arbitraje: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600" spc="-25">
                <a:solidFill>
                  <a:srgbClr val="404040"/>
                </a:solidFill>
                <a:latin typeface="Century Gothic"/>
                <a:cs typeface="Century Gothic"/>
              </a:rPr>
              <a:t>Ley </a:t>
            </a: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diciembre.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88939" y="990091"/>
            <a:ext cx="481838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Resolución</a:t>
            </a:r>
            <a:r>
              <a:rPr dirty="0" sz="3200" spc="-50"/>
              <a:t> </a:t>
            </a:r>
            <a:r>
              <a:rPr dirty="0" sz="3200"/>
              <a:t>de</a:t>
            </a:r>
            <a:r>
              <a:rPr dirty="0" sz="3200" spc="-50"/>
              <a:t> </a:t>
            </a:r>
            <a:r>
              <a:rPr dirty="0" sz="3200" spc="-10"/>
              <a:t>conflictos</a:t>
            </a:r>
            <a:endParaRPr sz="3200"/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507988" rIns="0" bIns="0" rtlCol="0" vert="horz">
            <a:spAutoFit/>
          </a:bodyPr>
          <a:lstStyle/>
          <a:p>
            <a:pPr marL="229235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TEMA</a:t>
            </a:r>
            <a:r>
              <a:rPr dirty="0" sz="3600" spc="-95"/>
              <a:t> </a:t>
            </a:r>
            <a:r>
              <a:rPr dirty="0" sz="3600" spc="-50"/>
              <a:t>8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3006089" y="3382962"/>
            <a:ext cx="4428490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b="1">
                <a:solidFill>
                  <a:srgbClr val="585858"/>
                </a:solidFill>
                <a:latin typeface="Century Gothic"/>
                <a:cs typeface="Century Gothic"/>
              </a:rPr>
              <a:t>LOS</a:t>
            </a:r>
            <a:r>
              <a:rPr dirty="0" sz="3200" spc="-35" b="1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dirty="0" sz="3200" b="1">
                <a:solidFill>
                  <a:srgbClr val="585858"/>
                </a:solidFill>
                <a:latin typeface="Century Gothic"/>
                <a:cs typeface="Century Gothic"/>
              </a:rPr>
              <a:t>DERECHOS</a:t>
            </a:r>
            <a:r>
              <a:rPr dirty="0" sz="3200" spc="-55" b="1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dirty="0" sz="3200" spc="-10" b="1">
                <a:solidFill>
                  <a:srgbClr val="585858"/>
                </a:solidFill>
                <a:latin typeface="Century Gothic"/>
                <a:cs typeface="Century Gothic"/>
              </a:rPr>
              <a:t>REALES</a:t>
            </a:r>
            <a:endParaRPr sz="3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49059" rIns="0" bIns="0" rtlCol="0" vert="horz">
            <a:spAutoFit/>
          </a:bodyPr>
          <a:lstStyle/>
          <a:p>
            <a:pPr marL="2904490">
              <a:lnSpc>
                <a:spcPct val="100000"/>
              </a:lnSpc>
              <a:spcBef>
                <a:spcPts val="95"/>
              </a:spcBef>
            </a:pPr>
            <a:r>
              <a:rPr dirty="0"/>
              <a:t>CONCEPTO</a:t>
            </a:r>
            <a:r>
              <a:rPr dirty="0" spc="-85"/>
              <a:t> </a:t>
            </a:r>
            <a:r>
              <a:rPr dirty="0"/>
              <a:t>DE</a:t>
            </a:r>
            <a:r>
              <a:rPr dirty="0" spc="-100"/>
              <a:t> </a:t>
            </a:r>
            <a:r>
              <a:rPr dirty="0"/>
              <a:t>DERECHO</a:t>
            </a:r>
            <a:r>
              <a:rPr dirty="0" spc="-90"/>
              <a:t> </a:t>
            </a:r>
            <a:r>
              <a:rPr dirty="0" spc="-20"/>
              <a:t>REAL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322749" y="2297578"/>
            <a:ext cx="10005060" cy="3364229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355600" marR="5080" indent="-342900">
              <a:lnSpc>
                <a:spcPts val="3130"/>
              </a:lnSpc>
              <a:spcBef>
                <a:spcPts val="500"/>
              </a:spcBef>
              <a:tabLst>
                <a:tab pos="2031364" algn="l"/>
                <a:tab pos="3925570" algn="l"/>
                <a:tab pos="4779010" algn="l"/>
                <a:tab pos="7220584" algn="l"/>
                <a:tab pos="8820785" algn="l"/>
              </a:tabLst>
            </a:pPr>
            <a:r>
              <a:rPr dirty="0" sz="29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900" spc="-10">
                <a:solidFill>
                  <a:srgbClr val="404040"/>
                </a:solidFill>
                <a:latin typeface="Century Gothic"/>
                <a:cs typeface="Century Gothic"/>
              </a:rPr>
              <a:t>Poder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900" spc="-10">
                <a:solidFill>
                  <a:srgbClr val="404040"/>
                </a:solidFill>
                <a:latin typeface="Century Gothic"/>
                <a:cs typeface="Century Gothic"/>
              </a:rPr>
              <a:t>directo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900" spc="-5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900" spc="-10">
                <a:solidFill>
                  <a:srgbClr val="404040"/>
                </a:solidFill>
                <a:latin typeface="Century Gothic"/>
                <a:cs typeface="Century Gothic"/>
              </a:rPr>
              <a:t>inmediato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900" spc="-1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900" spc="-10">
                <a:solidFill>
                  <a:srgbClr val="404040"/>
                </a:solidFill>
                <a:latin typeface="Century Gothic"/>
                <a:cs typeface="Century Gothic"/>
              </a:rPr>
              <a:t>bienes patrimoniales.</a:t>
            </a:r>
            <a:endParaRPr sz="29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  <a:tabLst>
                <a:tab pos="1995170" algn="l"/>
              </a:tabLst>
            </a:pPr>
            <a:r>
              <a:rPr dirty="0" sz="29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900" spc="-10">
                <a:solidFill>
                  <a:srgbClr val="404040"/>
                </a:solidFill>
                <a:latin typeface="Century Gothic"/>
                <a:cs typeface="Century Gothic"/>
              </a:rPr>
              <a:t>Eficacia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	de</a:t>
            </a:r>
            <a:r>
              <a:rPr dirty="0" sz="2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carácter</a:t>
            </a:r>
            <a:r>
              <a:rPr dirty="0" sz="29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 spc="-10">
                <a:solidFill>
                  <a:srgbClr val="404040"/>
                </a:solidFill>
                <a:latin typeface="Century Gothic"/>
                <a:cs typeface="Century Gothic"/>
              </a:rPr>
              <a:t>absoluto.</a:t>
            </a:r>
            <a:endParaRPr sz="29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dirty="0" sz="2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Recae</a:t>
            </a:r>
            <a:r>
              <a:rPr dirty="0" sz="29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íntegro</a:t>
            </a:r>
            <a:r>
              <a:rPr dirty="0" sz="2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sz="29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toda</a:t>
            </a:r>
            <a:r>
              <a:rPr dirty="0" sz="29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9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cosa</a:t>
            </a:r>
            <a:r>
              <a:rPr dirty="0" sz="29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9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 spc="-10">
                <a:solidFill>
                  <a:srgbClr val="404040"/>
                </a:solidFill>
                <a:latin typeface="Century Gothic"/>
                <a:cs typeface="Century Gothic"/>
              </a:rPr>
              <a:t>permanente.</a:t>
            </a:r>
            <a:endParaRPr sz="29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2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9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modificación</a:t>
            </a:r>
            <a:r>
              <a:rPr dirty="0" sz="29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9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objeto</a:t>
            </a:r>
            <a:r>
              <a:rPr dirty="0" sz="2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9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9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subrogación</a:t>
            </a:r>
            <a:r>
              <a:rPr dirty="0" sz="29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 spc="-10">
                <a:solidFill>
                  <a:srgbClr val="404040"/>
                </a:solidFill>
                <a:latin typeface="Century Gothic"/>
                <a:cs typeface="Century Gothic"/>
              </a:rPr>
              <a:t>real.</a:t>
            </a:r>
            <a:endParaRPr sz="2900">
              <a:latin typeface="Century Gothic"/>
              <a:cs typeface="Century Gothic"/>
            </a:endParaRPr>
          </a:p>
          <a:p>
            <a:pPr marL="354965" marR="5715" indent="-342900">
              <a:lnSpc>
                <a:spcPts val="3130"/>
              </a:lnSpc>
              <a:spcBef>
                <a:spcPts val="1055"/>
              </a:spcBef>
              <a:tabLst>
                <a:tab pos="1125220" algn="l"/>
                <a:tab pos="2459990" algn="l"/>
                <a:tab pos="3700145" algn="l"/>
                <a:tab pos="4969510" algn="l"/>
                <a:tab pos="6519545" algn="l"/>
                <a:tab pos="7686675" algn="l"/>
              </a:tabLst>
            </a:pPr>
            <a:r>
              <a:rPr dirty="0" sz="29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900" spc="-25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900" spc="-20">
                <a:solidFill>
                  <a:srgbClr val="404040"/>
                </a:solidFill>
                <a:latin typeface="Century Gothic"/>
                <a:cs typeface="Century Gothic"/>
              </a:rPr>
              <a:t>recae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900" spc="-1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900" spc="-10">
                <a:solidFill>
                  <a:srgbClr val="404040"/>
                </a:solidFill>
                <a:latin typeface="Century Gothic"/>
                <a:cs typeface="Century Gothic"/>
              </a:rPr>
              <a:t>cosas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900" spc="-10">
                <a:solidFill>
                  <a:srgbClr val="404040"/>
                </a:solidFill>
                <a:latin typeface="Century Gothic"/>
                <a:cs typeface="Century Gothic"/>
              </a:rPr>
              <a:t>futuras,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900" spc="-10">
                <a:solidFill>
                  <a:srgbClr val="404040"/>
                </a:solidFill>
                <a:latin typeface="Century Gothic"/>
                <a:cs typeface="Century Gothic"/>
              </a:rPr>
              <a:t>salvo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900" spc="-10">
                <a:solidFill>
                  <a:srgbClr val="404040"/>
                </a:solidFill>
                <a:latin typeface="Century Gothic"/>
                <a:cs typeface="Century Gothic"/>
              </a:rPr>
              <a:t>excepciones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legales</a:t>
            </a:r>
            <a:r>
              <a:rPr dirty="0" sz="2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29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pisos</a:t>
            </a:r>
            <a:r>
              <a:rPr dirty="0" sz="29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900" spc="-10">
                <a:solidFill>
                  <a:srgbClr val="404040"/>
                </a:solidFill>
                <a:latin typeface="Century Gothic"/>
                <a:cs typeface="Century Gothic"/>
              </a:rPr>
              <a:t>construcción).</a:t>
            </a:r>
            <a:endParaRPr sz="2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1137" rIns="0" bIns="0" rtlCol="0" vert="horz">
            <a:spAutoFit/>
          </a:bodyPr>
          <a:lstStyle/>
          <a:p>
            <a:pPr marL="649605">
              <a:lnSpc>
                <a:spcPct val="100000"/>
              </a:lnSpc>
              <a:spcBef>
                <a:spcPts val="95"/>
              </a:spcBef>
            </a:pPr>
            <a:r>
              <a:rPr dirty="0" sz="2500"/>
              <a:t>FACULTADES</a:t>
            </a:r>
            <a:r>
              <a:rPr dirty="0" sz="2500" spc="-100"/>
              <a:t> </a:t>
            </a:r>
            <a:r>
              <a:rPr dirty="0" sz="2500"/>
              <a:t>QUE</a:t>
            </a:r>
            <a:r>
              <a:rPr dirty="0" sz="2500" spc="-100"/>
              <a:t> </a:t>
            </a:r>
            <a:r>
              <a:rPr dirty="0" sz="2500"/>
              <a:t>AGRUPAN</a:t>
            </a:r>
            <a:r>
              <a:rPr dirty="0" sz="2500" spc="-95"/>
              <a:t> </a:t>
            </a:r>
            <a:r>
              <a:rPr dirty="0" sz="2500"/>
              <a:t>LOS</a:t>
            </a:r>
            <a:r>
              <a:rPr dirty="0" sz="2500" spc="-114"/>
              <a:t> </a:t>
            </a:r>
            <a:r>
              <a:rPr dirty="0" sz="2500"/>
              <a:t>DERECHOS</a:t>
            </a:r>
            <a:r>
              <a:rPr dirty="0" sz="2500" spc="-95"/>
              <a:t> </a:t>
            </a:r>
            <a:r>
              <a:rPr dirty="0" sz="2500" spc="-10"/>
              <a:t>REALES</a:t>
            </a:r>
            <a:endParaRPr sz="2500"/>
          </a:p>
        </p:txBody>
      </p:sp>
      <p:sp>
        <p:nvSpPr>
          <p:cNvPr id="3" name="object 3" descr=""/>
          <p:cNvSpPr txBox="1"/>
          <p:nvPr/>
        </p:nvSpPr>
        <p:spPr>
          <a:xfrm>
            <a:off x="1782251" y="1547140"/>
            <a:ext cx="9484995" cy="49758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ts val="2735"/>
              </a:lnSpc>
              <a:spcBef>
                <a:spcPts val="10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Realización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directa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interés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dependiendo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derecho.</a:t>
            </a:r>
            <a:endParaRPr sz="2400">
              <a:latin typeface="Century Gothic"/>
              <a:cs typeface="Century Gothic"/>
            </a:endParaRPr>
          </a:p>
          <a:p>
            <a:pPr algn="just" marL="354965">
              <a:lnSpc>
                <a:spcPts val="2735"/>
              </a:lnSpc>
            </a:pP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Diferencias</a:t>
            </a:r>
            <a:r>
              <a:rPr dirty="0" sz="24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entre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uso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otro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garantía.</a:t>
            </a:r>
            <a:endParaRPr sz="2400">
              <a:latin typeface="Century Gothic"/>
              <a:cs typeface="Century Gothic"/>
            </a:endParaRPr>
          </a:p>
          <a:p>
            <a:pPr algn="just" marL="354965" marR="6350" indent="-342900">
              <a:lnSpc>
                <a:spcPts val="2590"/>
              </a:lnSpc>
              <a:spcBef>
                <a:spcPts val="103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6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facultad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exclusión:</a:t>
            </a:r>
            <a:r>
              <a:rPr dirty="0" sz="2400" spc="-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preventivo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ej.</a:t>
            </a:r>
            <a:r>
              <a:rPr dirty="0" sz="2400" spc="-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Facultad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deslinde)</a:t>
            </a:r>
            <a:r>
              <a:rPr dirty="0" sz="2400" spc="18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18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represivo</a:t>
            </a:r>
            <a:r>
              <a:rPr dirty="0" sz="2400" spc="18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400" spc="18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ej.</a:t>
            </a:r>
            <a:r>
              <a:rPr dirty="0" sz="2400" spc="18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Acción</a:t>
            </a:r>
            <a:r>
              <a:rPr dirty="0" sz="2400" spc="18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negatoria</a:t>
            </a:r>
            <a:r>
              <a:rPr dirty="0" sz="2400" spc="18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del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propietario)</a:t>
            </a:r>
            <a:endParaRPr sz="24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67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oposición</a:t>
            </a:r>
            <a:r>
              <a:rPr dirty="0" sz="24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titularidad</a:t>
            </a:r>
            <a:r>
              <a:rPr dirty="0" sz="2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real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frente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terceros.</a:t>
            </a:r>
            <a:endParaRPr sz="2400">
              <a:latin typeface="Century Gothic"/>
              <a:cs typeface="Century Gothic"/>
            </a:endParaRPr>
          </a:p>
          <a:p>
            <a:pPr algn="just" marL="354965" marR="5080" indent="-342900">
              <a:lnSpc>
                <a:spcPts val="2590"/>
              </a:lnSpc>
              <a:spcBef>
                <a:spcPts val="104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facultad</a:t>
            </a:r>
            <a:r>
              <a:rPr dirty="0" sz="24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persecución</a:t>
            </a:r>
            <a:r>
              <a:rPr dirty="0" sz="24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4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ej.</a:t>
            </a:r>
            <a:r>
              <a:rPr dirty="0" sz="24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Acción</a:t>
            </a:r>
            <a:r>
              <a:rPr dirty="0" sz="24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reivindicatoria</a:t>
            </a:r>
            <a:r>
              <a:rPr dirty="0" sz="24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o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declarativa</a:t>
            </a:r>
            <a:r>
              <a:rPr dirty="0" sz="2400" spc="-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propietario).</a:t>
            </a:r>
            <a:endParaRPr sz="2400">
              <a:latin typeface="Century Gothic"/>
              <a:cs typeface="Century Gothic"/>
            </a:endParaRPr>
          </a:p>
          <a:p>
            <a:pPr algn="just" marL="354965" marR="7620" indent="-342900">
              <a:lnSpc>
                <a:spcPts val="2590"/>
              </a:lnSpc>
              <a:spcBef>
                <a:spcPts val="100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6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facultad</a:t>
            </a:r>
            <a:r>
              <a:rPr dirty="0" sz="24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disposición</a:t>
            </a:r>
            <a:r>
              <a:rPr dirty="0" sz="2400" spc="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4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ej.</a:t>
            </a:r>
            <a:r>
              <a:rPr dirty="0" sz="2400" spc="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Enajenar,</a:t>
            </a:r>
            <a:r>
              <a:rPr dirty="0" sz="2400" spc="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renunciar</a:t>
            </a:r>
            <a:r>
              <a:rPr dirty="0" sz="24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o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limitar</a:t>
            </a:r>
            <a:r>
              <a:rPr dirty="0" sz="2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derecho).</a:t>
            </a:r>
            <a:endParaRPr sz="2400">
              <a:latin typeface="Century Gothic"/>
              <a:cs typeface="Century Gothic"/>
            </a:endParaRPr>
          </a:p>
          <a:p>
            <a:pPr algn="just" marL="354965" marR="5080" indent="-342900">
              <a:lnSpc>
                <a:spcPts val="2590"/>
              </a:lnSpc>
              <a:spcBef>
                <a:spcPts val="100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6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5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facultad</a:t>
            </a:r>
            <a:r>
              <a:rPr dirty="0" sz="2400" spc="5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5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preferencia</a:t>
            </a:r>
            <a:r>
              <a:rPr dirty="0" sz="2400" spc="5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400" spc="5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prioridad</a:t>
            </a:r>
            <a:r>
              <a:rPr dirty="0" sz="2400" spc="5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entre</a:t>
            </a:r>
            <a:r>
              <a:rPr dirty="0" sz="2400" spc="5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400" spc="5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derechos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reales:</a:t>
            </a:r>
            <a:r>
              <a:rPr dirty="0" sz="2400" spc="4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prior</a:t>
            </a:r>
            <a:r>
              <a:rPr dirty="0" sz="2400" spc="409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tempore</a:t>
            </a:r>
            <a:r>
              <a:rPr dirty="0" sz="2400" spc="409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potior</a:t>
            </a:r>
            <a:r>
              <a:rPr dirty="0" sz="2400" spc="409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iure</a:t>
            </a:r>
            <a:r>
              <a:rPr dirty="0" sz="2400" spc="4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400" spc="4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ej.</a:t>
            </a:r>
            <a:r>
              <a:rPr dirty="0" sz="24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4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propiedad</a:t>
            </a:r>
            <a:r>
              <a:rPr dirty="0" sz="2400" spc="4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400" spc="4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hipoteca).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709" rIns="0" bIns="0" rtlCol="0" vert="horz">
            <a:spAutoFit/>
          </a:bodyPr>
          <a:lstStyle/>
          <a:p>
            <a:pPr marL="164338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Concepto</a:t>
            </a:r>
            <a:r>
              <a:rPr dirty="0" sz="3600" spc="-45"/>
              <a:t> </a:t>
            </a:r>
            <a:r>
              <a:rPr dirty="0" sz="3600"/>
              <a:t>y</a:t>
            </a:r>
            <a:r>
              <a:rPr dirty="0" sz="3600" spc="-15"/>
              <a:t> </a:t>
            </a:r>
            <a:r>
              <a:rPr dirty="0" sz="3600" spc="-10"/>
              <a:t>materia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1710245" y="1223676"/>
            <a:ext cx="10120630" cy="4751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54965" marR="8255" indent="-3429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8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2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000" spc="2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Civil</a:t>
            </a:r>
            <a:r>
              <a:rPr dirty="0" sz="2000" spc="2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es</a:t>
            </a:r>
            <a:r>
              <a:rPr dirty="0" sz="2000" spc="2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000" spc="2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Privado</a:t>
            </a:r>
            <a:r>
              <a:rPr dirty="0" sz="2000" spc="2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general</a:t>
            </a:r>
            <a:r>
              <a:rPr dirty="0" sz="2000" spc="2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porque</a:t>
            </a:r>
            <a:r>
              <a:rPr dirty="0" sz="2000" spc="2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regula</a:t>
            </a:r>
            <a:r>
              <a:rPr dirty="0" sz="2000" spc="2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todas</a:t>
            </a:r>
            <a:r>
              <a:rPr dirty="0" sz="2000" spc="2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las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relaciones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jurídicas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vida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privada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persona:</a:t>
            </a:r>
            <a:endParaRPr sz="2000">
              <a:latin typeface="Century Gothic"/>
              <a:cs typeface="Century Gothic"/>
            </a:endParaRPr>
          </a:p>
          <a:p>
            <a:pPr algn="just" marL="755650" marR="5080" indent="-286385">
              <a:lnSpc>
                <a:spcPct val="100000"/>
              </a:lnSpc>
              <a:spcBef>
                <a:spcPts val="994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regulación</a:t>
            </a:r>
            <a:r>
              <a:rPr dirty="0" sz="20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persona</a:t>
            </a:r>
            <a:r>
              <a:rPr dirty="0" sz="20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desde</a:t>
            </a:r>
            <a:r>
              <a:rPr dirty="0" sz="20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perspectiva</a:t>
            </a:r>
            <a:r>
              <a:rPr dirty="0" sz="20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0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20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personalidad</a:t>
            </a:r>
            <a:r>
              <a:rPr dirty="0" sz="2000" spc="3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(honor,</a:t>
            </a:r>
            <a:r>
              <a:rPr dirty="0" sz="20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intimidad,</a:t>
            </a:r>
            <a:r>
              <a:rPr dirty="0" sz="20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imagen,</a:t>
            </a:r>
            <a:r>
              <a:rPr dirty="0" sz="20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igualdad,</a:t>
            </a:r>
            <a:r>
              <a:rPr dirty="0" sz="20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vida,</a:t>
            </a:r>
            <a:r>
              <a:rPr dirty="0" sz="20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integridad</a:t>
            </a:r>
            <a:r>
              <a:rPr dirty="0" sz="20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física,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nombre,</a:t>
            </a:r>
            <a:r>
              <a:rPr dirty="0" sz="20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etc.).</a:t>
            </a:r>
            <a:endParaRPr sz="2000">
              <a:latin typeface="Century Gothic"/>
              <a:cs typeface="Century Gothic"/>
            </a:endParaRPr>
          </a:p>
          <a:p>
            <a:pPr algn="just" marL="756285" marR="5080" indent="-287020">
              <a:lnSpc>
                <a:spcPct val="100000"/>
              </a:lnSpc>
              <a:spcBef>
                <a:spcPts val="100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4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1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aptitud</a:t>
            </a:r>
            <a:r>
              <a:rPr dirty="0" sz="2000" spc="1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1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1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persona</a:t>
            </a:r>
            <a:r>
              <a:rPr dirty="0" sz="2000" spc="1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2000" spc="1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ejercer</a:t>
            </a:r>
            <a:r>
              <a:rPr dirty="0" sz="2000" spc="1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sus</a:t>
            </a:r>
            <a:r>
              <a:rPr dirty="0" sz="2000" spc="1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2000" spc="1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1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obligaciones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(nacimiento,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capacidad</a:t>
            </a:r>
            <a:r>
              <a:rPr dirty="0" sz="20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muerte).</a:t>
            </a:r>
            <a:endParaRPr sz="2000">
              <a:latin typeface="Century Gothic"/>
              <a:cs typeface="Century Gothic"/>
            </a:endParaRPr>
          </a:p>
          <a:p>
            <a:pPr algn="just" marL="469900">
              <a:lnSpc>
                <a:spcPct val="100000"/>
              </a:lnSpc>
              <a:spcBef>
                <a:spcPts val="100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estados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civiles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persona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(nacionalidad, mayoría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edad,</a:t>
            </a:r>
            <a:r>
              <a:rPr dirty="0" sz="2000" spc="4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etc.).</a:t>
            </a:r>
            <a:endParaRPr sz="2000">
              <a:latin typeface="Century Gothic"/>
              <a:cs typeface="Century Gothic"/>
            </a:endParaRPr>
          </a:p>
          <a:p>
            <a:pPr algn="just" marL="755650" marR="8255" indent="-286385">
              <a:lnSpc>
                <a:spcPct val="100000"/>
              </a:lnSpc>
              <a:spcBef>
                <a:spcPts val="994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0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20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patrimoniales</a:t>
            </a:r>
            <a:r>
              <a:rPr dirty="0" sz="20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persona</a:t>
            </a:r>
            <a:r>
              <a:rPr dirty="0" sz="20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(los</a:t>
            </a:r>
            <a:r>
              <a:rPr dirty="0" sz="20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contratos,</a:t>
            </a:r>
            <a:r>
              <a:rPr dirty="0" sz="20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disfrute</a:t>
            </a:r>
            <a:r>
              <a:rPr dirty="0" sz="20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los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bienes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propiedad,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etc).</a:t>
            </a:r>
            <a:endParaRPr sz="2000">
              <a:latin typeface="Century Gothic"/>
              <a:cs typeface="Century Gothic"/>
            </a:endParaRPr>
          </a:p>
          <a:p>
            <a:pPr algn="just" marL="469900">
              <a:lnSpc>
                <a:spcPct val="100000"/>
              </a:lnSpc>
              <a:spcBef>
                <a:spcPts val="100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0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relaciones</a:t>
            </a:r>
            <a:r>
              <a:rPr dirty="0" sz="20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familiares</a:t>
            </a:r>
            <a:r>
              <a:rPr dirty="0" sz="20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(filiación,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matrimonio,</a:t>
            </a:r>
            <a:r>
              <a:rPr dirty="0" sz="20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etc.).</a:t>
            </a:r>
            <a:endParaRPr sz="2000">
              <a:latin typeface="Century Gothic"/>
              <a:cs typeface="Century Gothic"/>
            </a:endParaRPr>
          </a:p>
          <a:p>
            <a:pPr algn="just" marL="756285" marR="8890" indent="-287020">
              <a:lnSpc>
                <a:spcPct val="100000"/>
              </a:lnSpc>
              <a:spcBef>
                <a:spcPts val="100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000" spc="3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relaciones</a:t>
            </a:r>
            <a:r>
              <a:rPr dirty="0" sz="2000" spc="3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jurídicas</a:t>
            </a:r>
            <a:r>
              <a:rPr dirty="0" sz="20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más</a:t>
            </a:r>
            <a:r>
              <a:rPr dirty="0" sz="2000" spc="3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allá</a:t>
            </a:r>
            <a:r>
              <a:rPr dirty="0" sz="2000" spc="3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muerte</a:t>
            </a:r>
            <a:r>
              <a:rPr dirty="0" sz="2000" spc="3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(la</a:t>
            </a:r>
            <a:r>
              <a:rPr dirty="0" sz="20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sucesión</a:t>
            </a:r>
            <a:r>
              <a:rPr dirty="0" sz="2000" spc="3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000" spc="3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causa</a:t>
            </a:r>
            <a:r>
              <a:rPr dirty="0" sz="20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muerte).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7234" y="991616"/>
            <a:ext cx="501269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CLASES</a:t>
            </a:r>
            <a:r>
              <a:rPr dirty="0" spc="-75"/>
              <a:t> </a:t>
            </a:r>
            <a:r>
              <a:rPr dirty="0"/>
              <a:t>DE</a:t>
            </a:r>
            <a:r>
              <a:rPr dirty="0" spc="-70"/>
              <a:t> </a:t>
            </a:r>
            <a:r>
              <a:rPr dirty="0"/>
              <a:t>DERECHOS</a:t>
            </a:r>
            <a:r>
              <a:rPr dirty="0" spc="-60"/>
              <a:t> </a:t>
            </a:r>
            <a:r>
              <a:rPr dirty="0" spc="-10"/>
              <a:t>REALES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854259" y="1885615"/>
            <a:ext cx="9425305" cy="4119245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real</a:t>
            </a:r>
            <a:r>
              <a:rPr dirty="0" sz="2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pleno:</a:t>
            </a:r>
            <a:r>
              <a:rPr dirty="0" sz="2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propiedad</a:t>
            </a:r>
            <a:endParaRPr sz="2800">
              <a:latin typeface="Century Gothic"/>
              <a:cs typeface="Century Gothic"/>
            </a:endParaRPr>
          </a:p>
          <a:p>
            <a:pPr marL="354965" marR="8890" indent="-342900">
              <a:lnSpc>
                <a:spcPts val="3030"/>
              </a:lnSpc>
              <a:spcBef>
                <a:spcPts val="1050"/>
              </a:spcBef>
              <a:tabLst>
                <a:tab pos="2261870" algn="l"/>
                <a:tab pos="3536950" algn="l"/>
                <a:tab pos="5312410" algn="l"/>
                <a:tab pos="5780405" algn="l"/>
                <a:tab pos="7685405" algn="l"/>
                <a:tab pos="8959215" algn="l"/>
              </a:tabLst>
            </a:pPr>
            <a:r>
              <a:rPr dirty="0" sz="28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reales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limitados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50">
                <a:solidFill>
                  <a:srgbClr val="404040"/>
                </a:solidFill>
                <a:latin typeface="Century Gothic"/>
                <a:cs typeface="Century Gothic"/>
              </a:rPr>
              <a:t>=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reales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en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cosa</a:t>
            </a:r>
            <a:r>
              <a:rPr dirty="0" sz="2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20">
                <a:solidFill>
                  <a:srgbClr val="404040"/>
                </a:solidFill>
                <a:latin typeface="Century Gothic"/>
                <a:cs typeface="Century Gothic"/>
              </a:rPr>
              <a:t>ajena</a:t>
            </a:r>
            <a:endParaRPr sz="2800">
              <a:latin typeface="Century Gothic"/>
              <a:cs typeface="Century Gothic"/>
            </a:endParaRPr>
          </a:p>
          <a:p>
            <a:pPr marL="756285" marR="7620" indent="-287020">
              <a:lnSpc>
                <a:spcPts val="3030"/>
              </a:lnSpc>
              <a:spcBef>
                <a:spcPts val="985"/>
              </a:spcBef>
              <a:tabLst>
                <a:tab pos="2616835" algn="l"/>
                <a:tab pos="3814445" algn="l"/>
                <a:tab pos="4465320" algn="l"/>
                <a:tab pos="5575300" algn="l"/>
                <a:tab pos="5942330" algn="l"/>
                <a:tab pos="7452359" algn="l"/>
                <a:tab pos="9218930" algn="l"/>
              </a:tabLst>
            </a:pPr>
            <a:r>
              <a:rPr dirty="0" sz="28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reales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20">
                <a:solidFill>
                  <a:srgbClr val="404040"/>
                </a:solidFill>
                <a:latin typeface="Century Gothic"/>
                <a:cs typeface="Century Gothic"/>
              </a:rPr>
              <a:t>goce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5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disfrute: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usufructo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servidumbre.</a:t>
            </a:r>
            <a:endParaRPr sz="2800">
              <a:latin typeface="Century Gothic"/>
              <a:cs typeface="Century Gothic"/>
            </a:endParaRPr>
          </a:p>
          <a:p>
            <a:pPr marL="756285" marR="5080" indent="-287020">
              <a:lnSpc>
                <a:spcPts val="3030"/>
              </a:lnSpc>
              <a:spcBef>
                <a:spcPts val="980"/>
              </a:spcBef>
              <a:tabLst>
                <a:tab pos="2696210" algn="l"/>
                <a:tab pos="3975100" algn="l"/>
                <a:tab pos="4704715" algn="l"/>
                <a:tab pos="6539865" algn="l"/>
                <a:tab pos="7111365" algn="l"/>
                <a:tab pos="8650605" algn="l"/>
                <a:tab pos="9097010" algn="l"/>
              </a:tabLst>
            </a:pPr>
            <a:r>
              <a:rPr dirty="0" sz="28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reales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garantía: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prenda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5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hipoteca</a:t>
            </a:r>
            <a:endParaRPr sz="2800">
              <a:latin typeface="Century Gothic"/>
              <a:cs typeface="Century Gothic"/>
            </a:endParaRPr>
          </a:p>
          <a:p>
            <a:pPr marL="756285" marR="6350" indent="-287020">
              <a:lnSpc>
                <a:spcPts val="3030"/>
              </a:lnSpc>
              <a:spcBef>
                <a:spcPts val="1000"/>
              </a:spcBef>
              <a:tabLst>
                <a:tab pos="2832100" algn="l"/>
                <a:tab pos="4246245" algn="l"/>
                <a:tab pos="5111750" algn="l"/>
                <a:tab pos="7478395" algn="l"/>
              </a:tabLst>
            </a:pPr>
            <a:r>
              <a:rPr dirty="0" sz="28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reales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adquisición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preferente: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tanteo</a:t>
            </a:r>
            <a:r>
              <a:rPr dirty="0" sz="2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retracto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73629" rIns="0" bIns="0" rtlCol="0" vert="horz">
            <a:spAutoFit/>
          </a:bodyPr>
          <a:lstStyle/>
          <a:p>
            <a:pPr marL="1080770">
              <a:lnSpc>
                <a:spcPct val="100000"/>
              </a:lnSpc>
              <a:spcBef>
                <a:spcPts val="95"/>
              </a:spcBef>
            </a:pPr>
            <a:r>
              <a:rPr dirty="0"/>
              <a:t>MODOS</a:t>
            </a:r>
            <a:r>
              <a:rPr dirty="0" spc="-65"/>
              <a:t> </a:t>
            </a:r>
            <a:r>
              <a:rPr dirty="0"/>
              <a:t>DE</a:t>
            </a:r>
            <a:r>
              <a:rPr dirty="0" spc="-65"/>
              <a:t> </a:t>
            </a:r>
            <a:r>
              <a:rPr dirty="0" spc="-10"/>
              <a:t>ADQUISICIÓN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36452" rIns="0" bIns="0" rtlCol="0" vert="horz">
            <a:spAutoFit/>
          </a:bodyPr>
          <a:lstStyle/>
          <a:p>
            <a:pPr marL="1059815">
              <a:lnSpc>
                <a:spcPct val="100000"/>
              </a:lnSpc>
              <a:spcBef>
                <a:spcPts val="1095"/>
              </a:spcBef>
            </a:pPr>
            <a:r>
              <a:rPr dirty="0" sz="30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000" spc="-10"/>
              <a:t>Clasificación</a:t>
            </a:r>
            <a:endParaRPr sz="3000">
              <a:latin typeface="Wingdings 3"/>
              <a:cs typeface="Wingdings 3"/>
            </a:endParaRPr>
          </a:p>
          <a:p>
            <a:pPr marL="1517015">
              <a:lnSpc>
                <a:spcPct val="100000"/>
              </a:lnSpc>
              <a:spcBef>
                <a:spcPts val="994"/>
              </a:spcBef>
            </a:pPr>
            <a:r>
              <a:rPr dirty="0" sz="3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000"/>
              <a:t>Modos</a:t>
            </a:r>
            <a:r>
              <a:rPr dirty="0" sz="3000" spc="-65"/>
              <a:t> </a:t>
            </a:r>
            <a:r>
              <a:rPr dirty="0" sz="3000"/>
              <a:t>originarios:</a:t>
            </a:r>
            <a:r>
              <a:rPr dirty="0" sz="3000" spc="-65"/>
              <a:t> </a:t>
            </a:r>
            <a:r>
              <a:rPr dirty="0" sz="3000"/>
              <a:t>La</a:t>
            </a:r>
            <a:r>
              <a:rPr dirty="0" sz="3000" spc="-45"/>
              <a:t> </a:t>
            </a:r>
            <a:r>
              <a:rPr dirty="0" sz="3000" spc="-10"/>
              <a:t>ocupación</a:t>
            </a:r>
            <a:endParaRPr sz="3000">
              <a:latin typeface="Wingdings 3"/>
              <a:cs typeface="Wingdings 3"/>
            </a:endParaRPr>
          </a:p>
          <a:p>
            <a:pPr marL="1517015">
              <a:lnSpc>
                <a:spcPct val="100000"/>
              </a:lnSpc>
              <a:spcBef>
                <a:spcPts val="994"/>
              </a:spcBef>
            </a:pPr>
            <a:r>
              <a:rPr dirty="0" sz="3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000"/>
              <a:t>Modos</a:t>
            </a:r>
            <a:r>
              <a:rPr dirty="0" sz="3000" spc="-55"/>
              <a:t> </a:t>
            </a:r>
            <a:r>
              <a:rPr dirty="0" sz="3000" spc="-10"/>
              <a:t>derivativos</a:t>
            </a:r>
            <a:endParaRPr sz="3000">
              <a:latin typeface="Wingdings 3"/>
              <a:cs typeface="Wingdings 3"/>
            </a:endParaRPr>
          </a:p>
          <a:p>
            <a:pPr marL="2202815" marR="5080" indent="-228600">
              <a:lnSpc>
                <a:spcPct val="100000"/>
              </a:lnSpc>
              <a:spcBef>
                <a:spcPts val="1010"/>
              </a:spcBef>
            </a:pPr>
            <a:r>
              <a:rPr dirty="0" sz="3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000"/>
              <a:t>Adquisición</a:t>
            </a:r>
            <a:r>
              <a:rPr dirty="0" sz="3000" spc="-80"/>
              <a:t> </a:t>
            </a:r>
            <a:r>
              <a:rPr dirty="0" sz="3000"/>
              <a:t>a</a:t>
            </a:r>
            <a:r>
              <a:rPr dirty="0" sz="3000" spc="-65"/>
              <a:t> </a:t>
            </a:r>
            <a:r>
              <a:rPr dirty="0" sz="3000"/>
              <a:t>título</a:t>
            </a:r>
            <a:r>
              <a:rPr dirty="0" sz="3000" spc="-70"/>
              <a:t> </a:t>
            </a:r>
            <a:r>
              <a:rPr dirty="0" sz="3000"/>
              <a:t>universal/a</a:t>
            </a:r>
            <a:r>
              <a:rPr dirty="0" sz="3000" spc="-65"/>
              <a:t> </a:t>
            </a:r>
            <a:r>
              <a:rPr dirty="0" sz="3000" spc="-10"/>
              <a:t>título particular</a:t>
            </a:r>
            <a:endParaRPr sz="3000">
              <a:latin typeface="Wingdings 3"/>
              <a:cs typeface="Wingdings 3"/>
            </a:endParaRPr>
          </a:p>
          <a:p>
            <a:pPr marL="1974214">
              <a:lnSpc>
                <a:spcPct val="100000"/>
              </a:lnSpc>
              <a:spcBef>
                <a:spcPts val="994"/>
              </a:spcBef>
            </a:pPr>
            <a:r>
              <a:rPr dirty="0" sz="3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000"/>
              <a:t>Adquisición</a:t>
            </a:r>
            <a:r>
              <a:rPr dirty="0" sz="3000" spc="-130"/>
              <a:t> </a:t>
            </a:r>
            <a:r>
              <a:rPr dirty="0" sz="3000" spc="-10"/>
              <a:t>traslativa/constitutiva</a:t>
            </a:r>
            <a:endParaRPr sz="3000">
              <a:latin typeface="Wingdings 3"/>
              <a:cs typeface="Wingdings 3"/>
            </a:endParaRP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2739" y="758888"/>
            <a:ext cx="766572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CAUSAS</a:t>
            </a:r>
            <a:r>
              <a:rPr dirty="0" sz="3600" spc="-145"/>
              <a:t> </a:t>
            </a:r>
            <a:r>
              <a:rPr dirty="0" sz="3600"/>
              <a:t>GENERALES</a:t>
            </a:r>
            <a:r>
              <a:rPr dirty="0" sz="3600" spc="-140"/>
              <a:t> </a:t>
            </a:r>
            <a:r>
              <a:rPr dirty="0" sz="3600"/>
              <a:t>DE</a:t>
            </a:r>
            <a:r>
              <a:rPr dirty="0" sz="3600" spc="-140"/>
              <a:t> </a:t>
            </a:r>
            <a:r>
              <a:rPr dirty="0" sz="3600" spc="-10"/>
              <a:t>EXTINCIÓN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1602739" y="1549399"/>
            <a:ext cx="9601200" cy="5024120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algn="just" marL="354965">
              <a:lnSpc>
                <a:spcPct val="100000"/>
              </a:lnSpc>
              <a:spcBef>
                <a:spcPts val="940"/>
              </a:spcBef>
            </a:pP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Modos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comunes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extinción</a:t>
            </a:r>
            <a:r>
              <a:rPr dirty="0" sz="2400" spc="-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todos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reales</a:t>
            </a:r>
            <a:endParaRPr sz="2400">
              <a:latin typeface="Century Gothic"/>
              <a:cs typeface="Century Gothic"/>
            </a:endParaRPr>
          </a:p>
          <a:p>
            <a:pPr algn="just" marL="756285" marR="5080" indent="-287020">
              <a:lnSpc>
                <a:spcPts val="2590"/>
              </a:lnSpc>
              <a:spcBef>
                <a:spcPts val="116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400" spc="4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razón</a:t>
            </a:r>
            <a:r>
              <a:rPr dirty="0" sz="2400" spc="4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4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objeto</a:t>
            </a:r>
            <a:r>
              <a:rPr dirty="0" sz="2400" spc="4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(destrucción,</a:t>
            </a:r>
            <a:r>
              <a:rPr dirty="0" sz="24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expropiación</a:t>
            </a:r>
            <a:r>
              <a:rPr dirty="0" sz="2400" spc="4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forzosa</a:t>
            </a:r>
            <a:r>
              <a:rPr dirty="0" sz="2400" spc="4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o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accesión)</a:t>
            </a:r>
            <a:endParaRPr sz="2400">
              <a:latin typeface="Century Gothic"/>
              <a:cs typeface="Century Gothic"/>
            </a:endParaRPr>
          </a:p>
          <a:p>
            <a:pPr algn="just" marL="756285" marR="5715" indent="-287020">
              <a:lnSpc>
                <a:spcPts val="2590"/>
              </a:lnSpc>
              <a:spcBef>
                <a:spcPts val="100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400" spc="57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razón</a:t>
            </a:r>
            <a:r>
              <a:rPr dirty="0" sz="2400" spc="57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57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contenido</a:t>
            </a:r>
            <a:r>
              <a:rPr dirty="0" sz="2400" spc="57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(renuncia,</a:t>
            </a:r>
            <a:r>
              <a:rPr dirty="0" sz="2400" spc="56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transmisión,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prescripción,</a:t>
            </a:r>
            <a:r>
              <a:rPr dirty="0" sz="2400" spc="3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condición</a:t>
            </a:r>
            <a:r>
              <a:rPr dirty="0" sz="2400" spc="3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resolutoria,</a:t>
            </a:r>
            <a:r>
              <a:rPr dirty="0" sz="2400" spc="3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ejecución</a:t>
            </a:r>
            <a:r>
              <a:rPr dirty="0" sz="2400" spc="3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3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una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garantía</a:t>
            </a:r>
            <a:r>
              <a:rPr dirty="0" sz="24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real,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anulación,</a:t>
            </a:r>
            <a:r>
              <a:rPr dirty="0" sz="24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rescisión,</a:t>
            </a:r>
            <a:r>
              <a:rPr dirty="0" sz="24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etc)</a:t>
            </a:r>
            <a:endParaRPr sz="2400">
              <a:latin typeface="Century Gothic"/>
              <a:cs typeface="Century Gothic"/>
            </a:endParaRPr>
          </a:p>
          <a:p>
            <a:pPr algn="just" marL="469265">
              <a:lnSpc>
                <a:spcPct val="100000"/>
              </a:lnSpc>
              <a:spcBef>
                <a:spcPts val="69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4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adquisición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originaria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(usucapión)</a:t>
            </a:r>
            <a:endParaRPr sz="24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70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9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Modos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específicos</a:t>
            </a:r>
            <a:r>
              <a:rPr dirty="0" sz="24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reales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limitados</a:t>
            </a:r>
            <a:endParaRPr sz="2400">
              <a:latin typeface="Century Gothic"/>
              <a:cs typeface="Century Gothic"/>
            </a:endParaRPr>
          </a:p>
          <a:p>
            <a:pPr marL="469265">
              <a:lnSpc>
                <a:spcPct val="100000"/>
              </a:lnSpc>
              <a:spcBef>
                <a:spcPts val="710"/>
              </a:spcBef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Consolidación</a:t>
            </a:r>
            <a:endParaRPr sz="2400">
              <a:latin typeface="Century Gothic"/>
              <a:cs typeface="Century Gothic"/>
            </a:endParaRPr>
          </a:p>
          <a:p>
            <a:pPr marL="469265">
              <a:lnSpc>
                <a:spcPct val="100000"/>
              </a:lnSpc>
              <a:spcBef>
                <a:spcPts val="72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Muerte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sujeto: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reales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vitalicios</a:t>
            </a:r>
            <a:endParaRPr sz="2400">
              <a:latin typeface="Century Gothic"/>
              <a:cs typeface="Century Gothic"/>
            </a:endParaRPr>
          </a:p>
          <a:p>
            <a:pPr marL="756285" marR="5080" indent="-287020">
              <a:lnSpc>
                <a:spcPts val="2590"/>
              </a:lnSpc>
              <a:spcBef>
                <a:spcPts val="103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“no”</a:t>
            </a:r>
            <a:r>
              <a:rPr dirty="0" sz="24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ejercicio</a:t>
            </a:r>
            <a:r>
              <a:rPr dirty="0" sz="24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derecho:</a:t>
            </a:r>
            <a:r>
              <a:rPr dirty="0" sz="24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prescripción</a:t>
            </a:r>
            <a:r>
              <a:rPr dirty="0" sz="24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4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caducidad</a:t>
            </a:r>
            <a:r>
              <a:rPr dirty="0" sz="24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en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tanteo</a:t>
            </a:r>
            <a:r>
              <a:rPr dirty="0" sz="2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retracto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73629" rIns="0" bIns="0" rtlCol="0" vert="horz">
            <a:spAutoFit/>
          </a:bodyPr>
          <a:lstStyle/>
          <a:p>
            <a:pPr marL="1640205">
              <a:lnSpc>
                <a:spcPct val="100000"/>
              </a:lnSpc>
              <a:spcBef>
                <a:spcPts val="95"/>
              </a:spcBef>
            </a:pPr>
            <a:r>
              <a:rPr dirty="0"/>
              <a:t>LA</a:t>
            </a:r>
            <a:r>
              <a:rPr dirty="0" spc="-15"/>
              <a:t> </a:t>
            </a:r>
            <a:r>
              <a:rPr dirty="0" spc="-10"/>
              <a:t>PROPIEDAD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078199" y="1558011"/>
            <a:ext cx="10910570" cy="37134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2049780" algn="l"/>
                <a:tab pos="2804160" algn="l"/>
                <a:tab pos="3465829" algn="l"/>
                <a:tab pos="3951604" algn="l"/>
                <a:tab pos="4584065" algn="l"/>
                <a:tab pos="6019800" algn="l"/>
                <a:tab pos="7482840" algn="l"/>
                <a:tab pos="8226425" algn="l"/>
                <a:tab pos="9462770" algn="l"/>
                <a:tab pos="9989820" algn="l"/>
              </a:tabLst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4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Concepto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348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c.):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subjetivo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implica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poder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inmediato</a:t>
            </a:r>
            <a:r>
              <a:rPr dirty="0" sz="24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excluyente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demás.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4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Caracteres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Vocación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generalidad: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libre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cargas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1010"/>
              </a:spcBef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Abstracción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Elasticidad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4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exclusivo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101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4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perpetuo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5862" y="503595"/>
            <a:ext cx="4298950" cy="8788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/>
              <a:t>OBJETO</a:t>
            </a:r>
            <a:r>
              <a:rPr dirty="0" spc="-85"/>
              <a:t> </a:t>
            </a:r>
            <a:r>
              <a:rPr dirty="0"/>
              <a:t>DEL</a:t>
            </a:r>
            <a:r>
              <a:rPr dirty="0" spc="-85"/>
              <a:t> </a:t>
            </a:r>
            <a:r>
              <a:rPr dirty="0"/>
              <a:t>DERECHO</a:t>
            </a:r>
            <a:r>
              <a:rPr dirty="0" spc="-75"/>
              <a:t> </a:t>
            </a:r>
            <a:r>
              <a:rPr dirty="0" spc="-25"/>
              <a:t>DE </a:t>
            </a:r>
            <a:r>
              <a:rPr dirty="0" spc="-10"/>
              <a:t>PROPIEDAD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01753" y="1558011"/>
            <a:ext cx="91370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09800" algn="l"/>
                <a:tab pos="4164965" algn="l"/>
                <a:tab pos="6001385" algn="l"/>
              </a:tabLst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4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Objetos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posibles: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mueble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(material/inmaterial),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0610217" y="1558011"/>
            <a:ext cx="14097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inmueble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01753" y="1797279"/>
            <a:ext cx="11219815" cy="482473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354965">
              <a:lnSpc>
                <a:spcPct val="100000"/>
              </a:lnSpc>
              <a:spcBef>
                <a:spcPts val="1095"/>
              </a:spcBef>
            </a:pP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(urbana/rústica).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1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Propiedades</a:t>
            </a:r>
            <a:r>
              <a:rPr dirty="0" sz="24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especiales: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Urbana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1010"/>
              </a:spcBef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Rústica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Aguas: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24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1/2001,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20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julio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Minas: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Ley 22/1973,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21</a:t>
            </a:r>
            <a:r>
              <a:rPr dirty="0" sz="2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julio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101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Montes: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43/2003,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21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noviembre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Intelectual: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1/1996,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12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abril</a:t>
            </a:r>
            <a:endParaRPr sz="2400">
              <a:latin typeface="Century Gothic"/>
              <a:cs typeface="Century Gothic"/>
            </a:endParaRPr>
          </a:p>
          <a:p>
            <a:pPr marL="756285" marR="5080" indent="-287020">
              <a:lnSpc>
                <a:spcPct val="100000"/>
              </a:lnSpc>
              <a:spcBef>
                <a:spcPts val="994"/>
              </a:spcBef>
              <a:tabLst>
                <a:tab pos="2336165" algn="l"/>
                <a:tab pos="3043555" algn="l"/>
                <a:tab pos="3657600" algn="l"/>
                <a:tab pos="5242560" algn="l"/>
                <a:tab pos="5949950" algn="l"/>
                <a:tab pos="7382509" algn="l"/>
                <a:tab pos="7924800" algn="l"/>
                <a:tab pos="8536305" algn="l"/>
                <a:tab pos="10334625" algn="l"/>
                <a:tab pos="10702925" algn="l"/>
              </a:tabLst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Industrial: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Patentes: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11/1986,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20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diciembre;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Ley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17/2001,</a:t>
            </a:r>
            <a:r>
              <a:rPr dirty="0" sz="24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7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diciembre,</a:t>
            </a:r>
            <a:r>
              <a:rPr dirty="0" sz="24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Marcas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3451" rIns="0" bIns="0" rtlCol="0" vert="horz">
            <a:spAutoFit/>
          </a:bodyPr>
          <a:lstStyle/>
          <a:p>
            <a:pPr marL="163957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La</a:t>
            </a:r>
            <a:r>
              <a:rPr dirty="0" sz="3200" spc="-20"/>
              <a:t> </a:t>
            </a:r>
            <a:r>
              <a:rPr dirty="0" sz="3200"/>
              <a:t>propiedad</a:t>
            </a:r>
            <a:r>
              <a:rPr dirty="0" sz="3200" spc="-25"/>
              <a:t> </a:t>
            </a:r>
            <a:r>
              <a:rPr dirty="0" sz="3200" spc="-10"/>
              <a:t>intelectual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152627" y="1654580"/>
            <a:ext cx="10315575" cy="295148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algn="just" marL="284480" indent="-271780">
              <a:lnSpc>
                <a:spcPct val="100000"/>
              </a:lnSpc>
              <a:spcBef>
                <a:spcPts val="385"/>
              </a:spcBef>
              <a:buClr>
                <a:srgbClr val="9F8351"/>
              </a:buClr>
              <a:buSzPct val="93750"/>
              <a:buFont typeface="Wingdings 2"/>
              <a:buChar char=""/>
              <a:tabLst>
                <a:tab pos="284480" algn="l"/>
              </a:tabLst>
            </a:pPr>
            <a:r>
              <a:rPr dirty="0" sz="2400" spc="-10">
                <a:latin typeface="Century Gothic"/>
                <a:cs typeface="Century Gothic"/>
              </a:rPr>
              <a:t>Regulación:</a:t>
            </a:r>
            <a:endParaRPr sz="2400">
              <a:latin typeface="Century Gothic"/>
              <a:cs typeface="Century Gothic"/>
            </a:endParaRPr>
          </a:p>
          <a:p>
            <a:pPr algn="just" lvl="1" marL="741045" marR="6985" indent="-271780">
              <a:lnSpc>
                <a:spcPts val="2590"/>
              </a:lnSpc>
              <a:spcBef>
                <a:spcPts val="615"/>
              </a:spcBef>
              <a:buClr>
                <a:srgbClr val="9F8351"/>
              </a:buClr>
              <a:buSzPct val="93750"/>
              <a:buFont typeface="Wingdings 2"/>
              <a:buChar char=""/>
              <a:tabLst>
                <a:tab pos="742315" algn="l"/>
              </a:tabLst>
            </a:pPr>
            <a:r>
              <a:rPr dirty="0" sz="2400">
                <a:latin typeface="Century Gothic"/>
                <a:cs typeface="Century Gothic"/>
              </a:rPr>
              <a:t>Artículo</a:t>
            </a:r>
            <a:r>
              <a:rPr dirty="0" sz="2400" spc="47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33</a:t>
            </a:r>
            <a:r>
              <a:rPr dirty="0" sz="2400" spc="47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de</a:t>
            </a:r>
            <a:r>
              <a:rPr dirty="0" sz="2400" spc="47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la</a:t>
            </a:r>
            <a:r>
              <a:rPr dirty="0" sz="2400" spc="48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Constitución:</a:t>
            </a:r>
            <a:r>
              <a:rPr dirty="0" sz="2400" spc="465">
                <a:latin typeface="Century Gothic"/>
                <a:cs typeface="Century Gothic"/>
              </a:rPr>
              <a:t> </a:t>
            </a:r>
            <a:r>
              <a:rPr dirty="0" sz="2400" i="1">
                <a:latin typeface="Century Gothic"/>
                <a:cs typeface="Century Gothic"/>
              </a:rPr>
              <a:t>“Se</a:t>
            </a:r>
            <a:r>
              <a:rPr dirty="0" sz="2400" spc="480" i="1">
                <a:latin typeface="Century Gothic"/>
                <a:cs typeface="Century Gothic"/>
              </a:rPr>
              <a:t> </a:t>
            </a:r>
            <a:r>
              <a:rPr dirty="0" sz="2400" i="1">
                <a:latin typeface="Century Gothic"/>
                <a:cs typeface="Century Gothic"/>
              </a:rPr>
              <a:t>reconoce</a:t>
            </a:r>
            <a:r>
              <a:rPr dirty="0" sz="2400" spc="484" i="1">
                <a:latin typeface="Century Gothic"/>
                <a:cs typeface="Century Gothic"/>
              </a:rPr>
              <a:t> </a:t>
            </a:r>
            <a:r>
              <a:rPr dirty="0" sz="2400" i="1">
                <a:latin typeface="Century Gothic"/>
                <a:cs typeface="Century Gothic"/>
              </a:rPr>
              <a:t>el</a:t>
            </a:r>
            <a:r>
              <a:rPr dirty="0" sz="2400" spc="470" i="1">
                <a:latin typeface="Century Gothic"/>
                <a:cs typeface="Century Gothic"/>
              </a:rPr>
              <a:t> </a:t>
            </a:r>
            <a:r>
              <a:rPr dirty="0" sz="2400" i="1">
                <a:latin typeface="Century Gothic"/>
                <a:cs typeface="Century Gothic"/>
              </a:rPr>
              <a:t>derecho</a:t>
            </a:r>
            <a:r>
              <a:rPr dirty="0" sz="2400" spc="484" i="1">
                <a:latin typeface="Century Gothic"/>
                <a:cs typeface="Century Gothic"/>
              </a:rPr>
              <a:t> </a:t>
            </a:r>
            <a:r>
              <a:rPr dirty="0" sz="2400" i="1">
                <a:latin typeface="Century Gothic"/>
                <a:cs typeface="Century Gothic"/>
              </a:rPr>
              <a:t>a</a:t>
            </a:r>
            <a:r>
              <a:rPr dirty="0" sz="2400" spc="475" i="1">
                <a:latin typeface="Century Gothic"/>
                <a:cs typeface="Century Gothic"/>
              </a:rPr>
              <a:t> </a:t>
            </a:r>
            <a:r>
              <a:rPr dirty="0" sz="2400" spc="-25" i="1">
                <a:latin typeface="Century Gothic"/>
                <a:cs typeface="Century Gothic"/>
              </a:rPr>
              <a:t>la</a:t>
            </a:r>
            <a:r>
              <a:rPr dirty="0" sz="2400" spc="-25" i="1">
                <a:latin typeface="Century Gothic"/>
                <a:cs typeface="Century Gothic"/>
              </a:rPr>
              <a:t> </a:t>
            </a:r>
            <a:r>
              <a:rPr dirty="0" sz="2400" spc="-25" i="1">
                <a:latin typeface="Century Gothic"/>
                <a:cs typeface="Century Gothic"/>
              </a:rPr>
              <a:t>	</a:t>
            </a:r>
            <a:r>
              <a:rPr dirty="0" sz="2400" i="1">
                <a:latin typeface="Century Gothic"/>
                <a:cs typeface="Century Gothic"/>
              </a:rPr>
              <a:t>propiedad</a:t>
            </a:r>
            <a:r>
              <a:rPr dirty="0" sz="2400" spc="-155" i="1">
                <a:latin typeface="Century Gothic"/>
                <a:cs typeface="Century Gothic"/>
              </a:rPr>
              <a:t> </a:t>
            </a:r>
            <a:r>
              <a:rPr dirty="0" sz="2400" spc="-10" i="1">
                <a:latin typeface="Century Gothic"/>
                <a:cs typeface="Century Gothic"/>
              </a:rPr>
              <a:t>privada”.</a:t>
            </a:r>
            <a:endParaRPr sz="2400">
              <a:latin typeface="Century Gothic"/>
              <a:cs typeface="Century Gothic"/>
            </a:endParaRPr>
          </a:p>
          <a:p>
            <a:pPr algn="just" lvl="1" marL="741045" marR="5080" indent="-271780">
              <a:lnSpc>
                <a:spcPts val="2590"/>
              </a:lnSpc>
              <a:spcBef>
                <a:spcPts val="580"/>
              </a:spcBef>
              <a:buClr>
                <a:srgbClr val="9F8351"/>
              </a:buClr>
              <a:buSzPct val="93750"/>
              <a:buFont typeface="Wingdings 2"/>
              <a:buChar char=""/>
              <a:tabLst>
                <a:tab pos="742315" algn="l"/>
              </a:tabLst>
            </a:pPr>
            <a:r>
              <a:rPr dirty="0" sz="2400">
                <a:latin typeface="Century Gothic"/>
                <a:cs typeface="Century Gothic"/>
              </a:rPr>
              <a:t>Artículo</a:t>
            </a:r>
            <a:r>
              <a:rPr dirty="0" sz="2400" spc="30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348</a:t>
            </a:r>
            <a:r>
              <a:rPr dirty="0" sz="2400" spc="31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del</a:t>
            </a:r>
            <a:r>
              <a:rPr dirty="0" sz="2400" spc="31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Código</a:t>
            </a:r>
            <a:r>
              <a:rPr dirty="0" sz="2400" spc="31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Civil:</a:t>
            </a:r>
            <a:r>
              <a:rPr dirty="0" sz="2400" spc="290">
                <a:latin typeface="Century Gothic"/>
                <a:cs typeface="Century Gothic"/>
              </a:rPr>
              <a:t> </a:t>
            </a:r>
            <a:r>
              <a:rPr dirty="0" sz="2400" i="1">
                <a:latin typeface="Century Gothic"/>
                <a:cs typeface="Century Gothic"/>
              </a:rPr>
              <a:t>“La</a:t>
            </a:r>
            <a:r>
              <a:rPr dirty="0" sz="2400" spc="310" i="1">
                <a:latin typeface="Century Gothic"/>
                <a:cs typeface="Century Gothic"/>
              </a:rPr>
              <a:t> </a:t>
            </a:r>
            <a:r>
              <a:rPr dirty="0" sz="2400" i="1">
                <a:latin typeface="Century Gothic"/>
                <a:cs typeface="Century Gothic"/>
              </a:rPr>
              <a:t>propiedad</a:t>
            </a:r>
            <a:r>
              <a:rPr dirty="0" sz="2400" spc="310" i="1">
                <a:latin typeface="Century Gothic"/>
                <a:cs typeface="Century Gothic"/>
              </a:rPr>
              <a:t> </a:t>
            </a:r>
            <a:r>
              <a:rPr dirty="0" sz="2400" i="1">
                <a:latin typeface="Century Gothic"/>
                <a:cs typeface="Century Gothic"/>
              </a:rPr>
              <a:t>es</a:t>
            </a:r>
            <a:r>
              <a:rPr dirty="0" sz="2400" spc="325" i="1">
                <a:latin typeface="Century Gothic"/>
                <a:cs typeface="Century Gothic"/>
              </a:rPr>
              <a:t> </a:t>
            </a:r>
            <a:r>
              <a:rPr dirty="0" sz="2400" i="1">
                <a:latin typeface="Century Gothic"/>
                <a:cs typeface="Century Gothic"/>
              </a:rPr>
              <a:t>el</a:t>
            </a:r>
            <a:r>
              <a:rPr dirty="0" sz="2400" spc="295" i="1">
                <a:latin typeface="Century Gothic"/>
                <a:cs typeface="Century Gothic"/>
              </a:rPr>
              <a:t> </a:t>
            </a:r>
            <a:r>
              <a:rPr dirty="0" sz="2400" i="1">
                <a:latin typeface="Century Gothic"/>
                <a:cs typeface="Century Gothic"/>
              </a:rPr>
              <a:t>derecho</a:t>
            </a:r>
            <a:r>
              <a:rPr dirty="0" sz="2400" spc="310" i="1">
                <a:latin typeface="Century Gothic"/>
                <a:cs typeface="Century Gothic"/>
              </a:rPr>
              <a:t> </a:t>
            </a:r>
            <a:r>
              <a:rPr dirty="0" sz="2400" spc="-25" i="1">
                <a:latin typeface="Century Gothic"/>
                <a:cs typeface="Century Gothic"/>
              </a:rPr>
              <a:t>de</a:t>
            </a:r>
            <a:r>
              <a:rPr dirty="0" sz="2400" spc="-25" i="1">
                <a:latin typeface="Century Gothic"/>
                <a:cs typeface="Century Gothic"/>
              </a:rPr>
              <a:t> </a:t>
            </a:r>
            <a:r>
              <a:rPr dirty="0" sz="2400" spc="-25" i="1">
                <a:latin typeface="Century Gothic"/>
                <a:cs typeface="Century Gothic"/>
              </a:rPr>
              <a:t>	</a:t>
            </a:r>
            <a:r>
              <a:rPr dirty="0" sz="2400" i="1">
                <a:latin typeface="Century Gothic"/>
                <a:cs typeface="Century Gothic"/>
              </a:rPr>
              <a:t>gozar</a:t>
            </a:r>
            <a:r>
              <a:rPr dirty="0" sz="2400" spc="15" i="1">
                <a:latin typeface="Century Gothic"/>
                <a:cs typeface="Century Gothic"/>
              </a:rPr>
              <a:t>  </a:t>
            </a:r>
            <a:r>
              <a:rPr dirty="0" sz="2400" i="1">
                <a:latin typeface="Century Gothic"/>
                <a:cs typeface="Century Gothic"/>
              </a:rPr>
              <a:t>y</a:t>
            </a:r>
            <a:r>
              <a:rPr dirty="0" sz="2400" spc="15" i="1">
                <a:latin typeface="Century Gothic"/>
                <a:cs typeface="Century Gothic"/>
              </a:rPr>
              <a:t>  </a:t>
            </a:r>
            <a:r>
              <a:rPr dirty="0" sz="2400" i="1">
                <a:latin typeface="Century Gothic"/>
                <a:cs typeface="Century Gothic"/>
              </a:rPr>
              <a:t>disponer</a:t>
            </a:r>
            <a:r>
              <a:rPr dirty="0" sz="2400" spc="20" i="1">
                <a:latin typeface="Century Gothic"/>
                <a:cs typeface="Century Gothic"/>
              </a:rPr>
              <a:t>  </a:t>
            </a:r>
            <a:r>
              <a:rPr dirty="0" sz="2400" i="1">
                <a:latin typeface="Century Gothic"/>
                <a:cs typeface="Century Gothic"/>
              </a:rPr>
              <a:t>de</a:t>
            </a:r>
            <a:r>
              <a:rPr dirty="0" sz="2400" spc="15" i="1">
                <a:latin typeface="Century Gothic"/>
                <a:cs typeface="Century Gothic"/>
              </a:rPr>
              <a:t>  </a:t>
            </a:r>
            <a:r>
              <a:rPr dirty="0" sz="2400" i="1">
                <a:latin typeface="Century Gothic"/>
                <a:cs typeface="Century Gothic"/>
              </a:rPr>
              <a:t>una</a:t>
            </a:r>
            <a:r>
              <a:rPr dirty="0" sz="2400" spc="20" i="1">
                <a:latin typeface="Century Gothic"/>
                <a:cs typeface="Century Gothic"/>
              </a:rPr>
              <a:t>  </a:t>
            </a:r>
            <a:r>
              <a:rPr dirty="0" sz="2400" i="1">
                <a:latin typeface="Century Gothic"/>
                <a:cs typeface="Century Gothic"/>
              </a:rPr>
              <a:t>cosa,</a:t>
            </a:r>
            <a:r>
              <a:rPr dirty="0" sz="2400" spc="15" i="1">
                <a:latin typeface="Century Gothic"/>
                <a:cs typeface="Century Gothic"/>
              </a:rPr>
              <a:t>  </a:t>
            </a:r>
            <a:r>
              <a:rPr dirty="0" sz="2400" i="1">
                <a:latin typeface="Century Gothic"/>
                <a:cs typeface="Century Gothic"/>
              </a:rPr>
              <a:t>sin</a:t>
            </a:r>
            <a:r>
              <a:rPr dirty="0" sz="2400" spc="5" i="1">
                <a:latin typeface="Century Gothic"/>
                <a:cs typeface="Century Gothic"/>
              </a:rPr>
              <a:t>  </a:t>
            </a:r>
            <a:r>
              <a:rPr dirty="0" sz="2400" i="1">
                <a:latin typeface="Century Gothic"/>
                <a:cs typeface="Century Gothic"/>
              </a:rPr>
              <a:t>más</a:t>
            </a:r>
            <a:r>
              <a:rPr dirty="0" sz="2400" spc="20" i="1">
                <a:latin typeface="Century Gothic"/>
                <a:cs typeface="Century Gothic"/>
              </a:rPr>
              <a:t>  </a:t>
            </a:r>
            <a:r>
              <a:rPr dirty="0" sz="2400" i="1">
                <a:latin typeface="Century Gothic"/>
                <a:cs typeface="Century Gothic"/>
              </a:rPr>
              <a:t>limitaciones</a:t>
            </a:r>
            <a:r>
              <a:rPr dirty="0" sz="2400" spc="20" i="1">
                <a:latin typeface="Century Gothic"/>
                <a:cs typeface="Century Gothic"/>
              </a:rPr>
              <a:t>  </a:t>
            </a:r>
            <a:r>
              <a:rPr dirty="0" sz="2400" i="1">
                <a:latin typeface="Century Gothic"/>
                <a:cs typeface="Century Gothic"/>
              </a:rPr>
              <a:t>que</a:t>
            </a:r>
            <a:r>
              <a:rPr dirty="0" sz="2400" spc="15" i="1">
                <a:latin typeface="Century Gothic"/>
                <a:cs typeface="Century Gothic"/>
              </a:rPr>
              <a:t>  </a:t>
            </a:r>
            <a:r>
              <a:rPr dirty="0" sz="2400" spc="-25" i="1">
                <a:latin typeface="Century Gothic"/>
                <a:cs typeface="Century Gothic"/>
              </a:rPr>
              <a:t>las </a:t>
            </a:r>
            <a:r>
              <a:rPr dirty="0" sz="2400" spc="-25" i="1">
                <a:latin typeface="Century Gothic"/>
                <a:cs typeface="Century Gothic"/>
              </a:rPr>
              <a:t>	</a:t>
            </a:r>
            <a:r>
              <a:rPr dirty="0" sz="2400" i="1">
                <a:latin typeface="Century Gothic"/>
                <a:cs typeface="Century Gothic"/>
              </a:rPr>
              <a:t>establecidas</a:t>
            </a:r>
            <a:r>
              <a:rPr dirty="0" sz="2400" spc="-50" i="1">
                <a:latin typeface="Century Gothic"/>
                <a:cs typeface="Century Gothic"/>
              </a:rPr>
              <a:t> </a:t>
            </a:r>
            <a:r>
              <a:rPr dirty="0" sz="2400" i="1">
                <a:latin typeface="Century Gothic"/>
                <a:cs typeface="Century Gothic"/>
              </a:rPr>
              <a:t>en</a:t>
            </a:r>
            <a:r>
              <a:rPr dirty="0" sz="2400" spc="-50" i="1">
                <a:latin typeface="Century Gothic"/>
                <a:cs typeface="Century Gothic"/>
              </a:rPr>
              <a:t> </a:t>
            </a:r>
            <a:r>
              <a:rPr dirty="0" sz="2400" i="1">
                <a:latin typeface="Century Gothic"/>
                <a:cs typeface="Century Gothic"/>
              </a:rPr>
              <a:t>las</a:t>
            </a:r>
            <a:r>
              <a:rPr dirty="0" sz="2400" spc="-50" i="1">
                <a:latin typeface="Century Gothic"/>
                <a:cs typeface="Century Gothic"/>
              </a:rPr>
              <a:t> </a:t>
            </a:r>
            <a:r>
              <a:rPr dirty="0" sz="2400" spc="-10" i="1">
                <a:latin typeface="Century Gothic"/>
                <a:cs typeface="Century Gothic"/>
              </a:rPr>
              <a:t>leyes”.</a:t>
            </a:r>
            <a:endParaRPr sz="2400">
              <a:latin typeface="Century Gothic"/>
              <a:cs typeface="Century Gothic"/>
            </a:endParaRPr>
          </a:p>
          <a:p>
            <a:pPr algn="just" lvl="1" marL="741045" marR="5080" indent="-271780">
              <a:lnSpc>
                <a:spcPts val="2590"/>
              </a:lnSpc>
              <a:spcBef>
                <a:spcPts val="585"/>
              </a:spcBef>
              <a:buClr>
                <a:srgbClr val="9F8351"/>
              </a:buClr>
              <a:buSzPct val="93750"/>
              <a:buFont typeface="Wingdings 2"/>
              <a:buChar char=""/>
              <a:tabLst>
                <a:tab pos="742315" algn="l"/>
              </a:tabLst>
            </a:pPr>
            <a:r>
              <a:rPr dirty="0" sz="2400">
                <a:latin typeface="Century Gothic"/>
                <a:cs typeface="Century Gothic"/>
              </a:rPr>
              <a:t>Real</a:t>
            </a:r>
            <a:r>
              <a:rPr dirty="0" sz="2400" spc="14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Decreto</a:t>
            </a:r>
            <a:r>
              <a:rPr dirty="0" sz="2400" spc="14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Legislativo</a:t>
            </a:r>
            <a:r>
              <a:rPr dirty="0" sz="2400" spc="13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1/1996,</a:t>
            </a:r>
            <a:r>
              <a:rPr dirty="0" sz="2400" spc="13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de</a:t>
            </a:r>
            <a:r>
              <a:rPr dirty="0" sz="2400" spc="14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12</a:t>
            </a:r>
            <a:r>
              <a:rPr dirty="0" sz="2400" spc="14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de</a:t>
            </a:r>
            <a:r>
              <a:rPr dirty="0" sz="2400" spc="14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abril,</a:t>
            </a:r>
            <a:r>
              <a:rPr dirty="0" sz="2400" spc="12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que</a:t>
            </a:r>
            <a:r>
              <a:rPr dirty="0" sz="2400" spc="14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aprueba</a:t>
            </a:r>
            <a:r>
              <a:rPr dirty="0" sz="2400" spc="150">
                <a:latin typeface="Century Gothic"/>
                <a:cs typeface="Century Gothic"/>
              </a:rPr>
              <a:t> </a:t>
            </a:r>
            <a:r>
              <a:rPr dirty="0" sz="2400" spc="-25">
                <a:latin typeface="Century Gothic"/>
                <a:cs typeface="Century Gothic"/>
              </a:rPr>
              <a:t>el </a:t>
            </a:r>
            <a:r>
              <a:rPr dirty="0" sz="2400" spc="-25">
                <a:latin typeface="Century Gothic"/>
                <a:cs typeface="Century Gothic"/>
              </a:rPr>
              <a:t>	</a:t>
            </a:r>
            <a:r>
              <a:rPr dirty="0" sz="2400">
                <a:latin typeface="Century Gothic"/>
                <a:cs typeface="Century Gothic"/>
              </a:rPr>
              <a:t>texto</a:t>
            </a:r>
            <a:r>
              <a:rPr dirty="0" sz="2400" spc="-5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refundido</a:t>
            </a:r>
            <a:r>
              <a:rPr dirty="0" sz="2400" spc="-6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de</a:t>
            </a:r>
            <a:r>
              <a:rPr dirty="0" sz="2400" spc="-35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la</a:t>
            </a:r>
            <a:r>
              <a:rPr dirty="0" sz="2400" spc="-6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Ley</a:t>
            </a:r>
            <a:r>
              <a:rPr dirty="0" sz="2400" spc="-4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de</a:t>
            </a:r>
            <a:r>
              <a:rPr dirty="0" sz="2400" spc="-40">
                <a:latin typeface="Century Gothic"/>
                <a:cs typeface="Century Gothic"/>
              </a:rPr>
              <a:t> </a:t>
            </a:r>
            <a:r>
              <a:rPr dirty="0" sz="2400">
                <a:latin typeface="Century Gothic"/>
                <a:cs typeface="Century Gothic"/>
              </a:rPr>
              <a:t>Propiedad</a:t>
            </a:r>
            <a:r>
              <a:rPr dirty="0" sz="2400" spc="-40">
                <a:latin typeface="Century Gothic"/>
                <a:cs typeface="Century Gothic"/>
              </a:rPr>
              <a:t> </a:t>
            </a:r>
            <a:r>
              <a:rPr dirty="0" sz="2400" spc="-10">
                <a:latin typeface="Century Gothic"/>
                <a:cs typeface="Century Gothic"/>
              </a:rPr>
              <a:t>Intelectual.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8622" y="529572"/>
            <a:ext cx="689737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Objeto</a:t>
            </a:r>
            <a:r>
              <a:rPr dirty="0" sz="3200" spc="-10"/>
              <a:t> </a:t>
            </a:r>
            <a:r>
              <a:rPr dirty="0" sz="3200"/>
              <a:t>de</a:t>
            </a:r>
            <a:r>
              <a:rPr dirty="0" sz="3200" spc="-25"/>
              <a:t> </a:t>
            </a:r>
            <a:r>
              <a:rPr dirty="0" sz="3200"/>
              <a:t>la</a:t>
            </a:r>
            <a:r>
              <a:rPr dirty="0" sz="3200" spc="-40"/>
              <a:t> </a:t>
            </a:r>
            <a:r>
              <a:rPr dirty="0" sz="3200"/>
              <a:t>propiedad</a:t>
            </a:r>
            <a:r>
              <a:rPr dirty="0" sz="3200" spc="-20"/>
              <a:t> </a:t>
            </a:r>
            <a:r>
              <a:rPr dirty="0" sz="3200" spc="-10"/>
              <a:t>intelectual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269587" y="1075164"/>
            <a:ext cx="10422255" cy="50190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285115" indent="-272415">
              <a:lnSpc>
                <a:spcPct val="100000"/>
              </a:lnSpc>
              <a:spcBef>
                <a:spcPts val="105"/>
              </a:spcBef>
              <a:buClr>
                <a:srgbClr val="9F8351"/>
              </a:buClr>
              <a:buSzPct val="94230"/>
              <a:buFont typeface="Wingdings 2"/>
              <a:buChar char=""/>
              <a:tabLst>
                <a:tab pos="285115" algn="l"/>
              </a:tabLst>
            </a:pPr>
            <a:r>
              <a:rPr dirty="0" sz="2600">
                <a:latin typeface="Century Gothic"/>
                <a:cs typeface="Century Gothic"/>
              </a:rPr>
              <a:t>Derecho</a:t>
            </a:r>
            <a:r>
              <a:rPr dirty="0" sz="2600" spc="-45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sobre</a:t>
            </a:r>
            <a:r>
              <a:rPr dirty="0" sz="2600" spc="-40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bienes</a:t>
            </a:r>
            <a:r>
              <a:rPr dirty="0" sz="2600" spc="-45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inmateriales</a:t>
            </a:r>
            <a:r>
              <a:rPr dirty="0" sz="2600" spc="-40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(art.</a:t>
            </a:r>
            <a:r>
              <a:rPr dirty="0" sz="2600" spc="-35">
                <a:latin typeface="Century Gothic"/>
                <a:cs typeface="Century Gothic"/>
              </a:rPr>
              <a:t> </a:t>
            </a:r>
            <a:r>
              <a:rPr dirty="0" sz="2600" spc="-25">
                <a:latin typeface="Century Gothic"/>
                <a:cs typeface="Century Gothic"/>
              </a:rPr>
              <a:t>1).</a:t>
            </a:r>
            <a:endParaRPr sz="2600">
              <a:latin typeface="Century Gothic"/>
              <a:cs typeface="Century Gothic"/>
            </a:endParaRPr>
          </a:p>
          <a:p>
            <a:pPr algn="just" lvl="1" marL="741680" marR="6985" indent="-272415">
              <a:lnSpc>
                <a:spcPts val="2500"/>
              </a:lnSpc>
              <a:spcBef>
                <a:spcPts val="595"/>
              </a:spcBef>
              <a:buClr>
                <a:srgbClr val="9F8351"/>
              </a:buClr>
              <a:buSzPct val="94230"/>
              <a:buFont typeface="Wingdings 2"/>
              <a:buChar char=""/>
              <a:tabLst>
                <a:tab pos="741680" algn="l"/>
              </a:tabLst>
            </a:pPr>
            <a:r>
              <a:rPr dirty="0" sz="2600">
                <a:latin typeface="Century Gothic"/>
                <a:cs typeface="Century Gothic"/>
              </a:rPr>
              <a:t>Creaciones</a:t>
            </a:r>
            <a:r>
              <a:rPr dirty="0" sz="2600" spc="585">
                <a:latin typeface="Century Gothic"/>
                <a:cs typeface="Century Gothic"/>
              </a:rPr>
              <a:t>  </a:t>
            </a:r>
            <a:r>
              <a:rPr dirty="0" sz="2600">
                <a:latin typeface="Century Gothic"/>
                <a:cs typeface="Century Gothic"/>
              </a:rPr>
              <a:t>originales</a:t>
            </a:r>
            <a:r>
              <a:rPr dirty="0" sz="2600" spc="590">
                <a:latin typeface="Century Gothic"/>
                <a:cs typeface="Century Gothic"/>
              </a:rPr>
              <a:t>  </a:t>
            </a:r>
            <a:r>
              <a:rPr dirty="0" sz="2600">
                <a:latin typeface="Century Gothic"/>
                <a:cs typeface="Century Gothic"/>
              </a:rPr>
              <a:t>literarias,</a:t>
            </a:r>
            <a:r>
              <a:rPr dirty="0" sz="2600" spc="590">
                <a:latin typeface="Century Gothic"/>
                <a:cs typeface="Century Gothic"/>
              </a:rPr>
              <a:t>  </a:t>
            </a:r>
            <a:r>
              <a:rPr dirty="0" sz="2600">
                <a:latin typeface="Century Gothic"/>
                <a:cs typeface="Century Gothic"/>
              </a:rPr>
              <a:t>artísticas</a:t>
            </a:r>
            <a:r>
              <a:rPr dirty="0" sz="2600" spc="595">
                <a:latin typeface="Century Gothic"/>
                <a:cs typeface="Century Gothic"/>
              </a:rPr>
              <a:t>  </a:t>
            </a:r>
            <a:r>
              <a:rPr dirty="0" sz="2600">
                <a:latin typeface="Century Gothic"/>
                <a:cs typeface="Century Gothic"/>
              </a:rPr>
              <a:t>o</a:t>
            </a:r>
            <a:r>
              <a:rPr dirty="0" sz="2600" spc="585">
                <a:latin typeface="Century Gothic"/>
                <a:cs typeface="Century Gothic"/>
              </a:rPr>
              <a:t>  </a:t>
            </a:r>
            <a:r>
              <a:rPr dirty="0" sz="2600" spc="-10">
                <a:latin typeface="Century Gothic"/>
                <a:cs typeface="Century Gothic"/>
              </a:rPr>
              <a:t>científicas </a:t>
            </a:r>
            <a:r>
              <a:rPr dirty="0" sz="2600">
                <a:latin typeface="Century Gothic"/>
                <a:cs typeface="Century Gothic"/>
              </a:rPr>
              <a:t>expresadas</a:t>
            </a:r>
            <a:r>
              <a:rPr dirty="0" sz="2600" spc="195">
                <a:latin typeface="Century Gothic"/>
                <a:cs typeface="Century Gothic"/>
              </a:rPr>
              <a:t>  </a:t>
            </a:r>
            <a:r>
              <a:rPr dirty="0" sz="2600">
                <a:latin typeface="Century Gothic"/>
                <a:cs typeface="Century Gothic"/>
              </a:rPr>
              <a:t>por</a:t>
            </a:r>
            <a:r>
              <a:rPr dirty="0" sz="2600" spc="200">
                <a:latin typeface="Century Gothic"/>
                <a:cs typeface="Century Gothic"/>
              </a:rPr>
              <a:t>  </a:t>
            </a:r>
            <a:r>
              <a:rPr dirty="0" sz="2600">
                <a:latin typeface="Century Gothic"/>
                <a:cs typeface="Century Gothic"/>
              </a:rPr>
              <a:t>cualquier</a:t>
            </a:r>
            <a:r>
              <a:rPr dirty="0" sz="2600" spc="204">
                <a:latin typeface="Century Gothic"/>
                <a:cs typeface="Century Gothic"/>
              </a:rPr>
              <a:t>  </a:t>
            </a:r>
            <a:r>
              <a:rPr dirty="0" sz="2600">
                <a:latin typeface="Century Gothic"/>
                <a:cs typeface="Century Gothic"/>
              </a:rPr>
              <a:t>medio</a:t>
            </a:r>
            <a:r>
              <a:rPr dirty="0" sz="2600" spc="190">
                <a:latin typeface="Century Gothic"/>
                <a:cs typeface="Century Gothic"/>
              </a:rPr>
              <a:t>  </a:t>
            </a:r>
            <a:r>
              <a:rPr dirty="0" sz="2600">
                <a:latin typeface="Century Gothic"/>
                <a:cs typeface="Century Gothic"/>
              </a:rPr>
              <a:t>o</a:t>
            </a:r>
            <a:r>
              <a:rPr dirty="0" sz="2600" spc="200">
                <a:latin typeface="Century Gothic"/>
                <a:cs typeface="Century Gothic"/>
              </a:rPr>
              <a:t>  </a:t>
            </a:r>
            <a:r>
              <a:rPr dirty="0" sz="2600">
                <a:latin typeface="Century Gothic"/>
                <a:cs typeface="Century Gothic"/>
              </a:rPr>
              <a:t>soporte,</a:t>
            </a:r>
            <a:r>
              <a:rPr dirty="0" sz="2600" spc="200">
                <a:latin typeface="Century Gothic"/>
                <a:cs typeface="Century Gothic"/>
              </a:rPr>
              <a:t>  </a:t>
            </a:r>
            <a:r>
              <a:rPr dirty="0" sz="2600">
                <a:latin typeface="Century Gothic"/>
                <a:cs typeface="Century Gothic"/>
              </a:rPr>
              <a:t>tangible</a:t>
            </a:r>
            <a:r>
              <a:rPr dirty="0" sz="2600" spc="190">
                <a:latin typeface="Century Gothic"/>
                <a:cs typeface="Century Gothic"/>
              </a:rPr>
              <a:t>  </a:t>
            </a:r>
            <a:r>
              <a:rPr dirty="0" sz="2600" spc="-50">
                <a:latin typeface="Century Gothic"/>
                <a:cs typeface="Century Gothic"/>
              </a:rPr>
              <a:t>o </a:t>
            </a:r>
            <a:r>
              <a:rPr dirty="0" sz="2600">
                <a:latin typeface="Century Gothic"/>
                <a:cs typeface="Century Gothic"/>
              </a:rPr>
              <a:t>intangible,</a:t>
            </a:r>
            <a:r>
              <a:rPr dirty="0" sz="2600" spc="450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actualmente</a:t>
            </a:r>
            <a:r>
              <a:rPr dirty="0" sz="2600" spc="445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conocido</a:t>
            </a:r>
            <a:r>
              <a:rPr dirty="0" sz="2600" spc="450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o</a:t>
            </a:r>
            <a:r>
              <a:rPr dirty="0" sz="2600" spc="445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que</a:t>
            </a:r>
            <a:r>
              <a:rPr dirty="0" sz="2600" spc="450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se</a:t>
            </a:r>
            <a:r>
              <a:rPr dirty="0" sz="2600" spc="434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invente</a:t>
            </a:r>
            <a:r>
              <a:rPr dirty="0" sz="2600" spc="434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en</a:t>
            </a:r>
            <a:r>
              <a:rPr dirty="0" sz="2600" spc="450">
                <a:latin typeface="Century Gothic"/>
                <a:cs typeface="Century Gothic"/>
              </a:rPr>
              <a:t> </a:t>
            </a:r>
            <a:r>
              <a:rPr dirty="0" sz="2600" spc="-25">
                <a:latin typeface="Century Gothic"/>
                <a:cs typeface="Century Gothic"/>
              </a:rPr>
              <a:t>el </a:t>
            </a:r>
            <a:r>
              <a:rPr dirty="0" sz="2600">
                <a:latin typeface="Century Gothic"/>
                <a:cs typeface="Century Gothic"/>
              </a:rPr>
              <a:t>futuro</a:t>
            </a:r>
            <a:r>
              <a:rPr dirty="0" sz="2600" spc="-65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(art.</a:t>
            </a:r>
            <a:r>
              <a:rPr dirty="0" sz="2600" spc="-30">
                <a:latin typeface="Century Gothic"/>
                <a:cs typeface="Century Gothic"/>
              </a:rPr>
              <a:t> </a:t>
            </a:r>
            <a:r>
              <a:rPr dirty="0" sz="2600" spc="-20">
                <a:latin typeface="Century Gothic"/>
                <a:cs typeface="Century Gothic"/>
              </a:rPr>
              <a:t>10).</a:t>
            </a:r>
            <a:endParaRPr sz="2600">
              <a:latin typeface="Century Gothic"/>
              <a:cs typeface="Century Gothic"/>
            </a:endParaRPr>
          </a:p>
          <a:p>
            <a:pPr algn="just" lvl="1" marL="742315" indent="-272415">
              <a:lnSpc>
                <a:spcPct val="100000"/>
              </a:lnSpc>
              <a:spcBef>
                <a:spcPts val="10"/>
              </a:spcBef>
              <a:buClr>
                <a:srgbClr val="9F8351"/>
              </a:buClr>
              <a:buSzPct val="94230"/>
              <a:buFont typeface="Wingdings 2"/>
              <a:buChar char=""/>
              <a:tabLst>
                <a:tab pos="742315" algn="l"/>
              </a:tabLst>
            </a:pPr>
            <a:r>
              <a:rPr dirty="0" sz="2600">
                <a:latin typeface="Century Gothic"/>
                <a:cs typeface="Century Gothic"/>
              </a:rPr>
              <a:t>Obras</a:t>
            </a:r>
            <a:r>
              <a:rPr dirty="0" sz="2600" spc="-30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derivadas</a:t>
            </a:r>
            <a:r>
              <a:rPr dirty="0" sz="2600" spc="-70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(art.</a:t>
            </a:r>
            <a:r>
              <a:rPr dirty="0" sz="2600" spc="-20">
                <a:latin typeface="Century Gothic"/>
                <a:cs typeface="Century Gothic"/>
              </a:rPr>
              <a:t> </a:t>
            </a:r>
            <a:r>
              <a:rPr dirty="0" sz="2600" spc="-25">
                <a:latin typeface="Century Gothic"/>
                <a:cs typeface="Century Gothic"/>
              </a:rPr>
              <a:t>11)</a:t>
            </a:r>
            <a:endParaRPr sz="2600">
              <a:latin typeface="Century Gothic"/>
              <a:cs typeface="Century Gothic"/>
            </a:endParaRPr>
          </a:p>
          <a:p>
            <a:pPr algn="just" lvl="1" marL="742315" indent="-272415">
              <a:lnSpc>
                <a:spcPct val="100000"/>
              </a:lnSpc>
              <a:buClr>
                <a:srgbClr val="9F8351"/>
              </a:buClr>
              <a:buSzPct val="94230"/>
              <a:buFont typeface="Wingdings 2"/>
              <a:buChar char=""/>
              <a:tabLst>
                <a:tab pos="742315" algn="l"/>
              </a:tabLst>
            </a:pPr>
            <a:r>
              <a:rPr dirty="0" sz="2600">
                <a:latin typeface="Century Gothic"/>
                <a:cs typeface="Century Gothic"/>
              </a:rPr>
              <a:t>Bases</a:t>
            </a:r>
            <a:r>
              <a:rPr dirty="0" sz="2600" spc="-25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de</a:t>
            </a:r>
            <a:r>
              <a:rPr dirty="0" sz="2600" spc="-35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datos</a:t>
            </a:r>
            <a:r>
              <a:rPr dirty="0" sz="2600" spc="-50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(art.</a:t>
            </a:r>
            <a:r>
              <a:rPr dirty="0" sz="2600" spc="-15">
                <a:latin typeface="Century Gothic"/>
                <a:cs typeface="Century Gothic"/>
              </a:rPr>
              <a:t> </a:t>
            </a:r>
            <a:r>
              <a:rPr dirty="0" sz="2600" spc="-20">
                <a:latin typeface="Century Gothic"/>
                <a:cs typeface="Century Gothic"/>
              </a:rPr>
              <a:t>12).</a:t>
            </a:r>
            <a:endParaRPr sz="2600">
              <a:latin typeface="Century Gothic"/>
              <a:cs typeface="Century Gothic"/>
            </a:endParaRPr>
          </a:p>
          <a:p>
            <a:pPr algn="just" lvl="1" marL="741680" marR="8255" indent="-272415">
              <a:lnSpc>
                <a:spcPts val="2500"/>
              </a:lnSpc>
              <a:spcBef>
                <a:spcPts val="600"/>
              </a:spcBef>
              <a:buClr>
                <a:srgbClr val="9F8351"/>
              </a:buClr>
              <a:buSzPct val="94230"/>
              <a:buFont typeface="Wingdings 2"/>
              <a:buChar char=""/>
              <a:tabLst>
                <a:tab pos="741680" algn="l"/>
              </a:tabLst>
            </a:pPr>
            <a:r>
              <a:rPr dirty="0" sz="2600">
                <a:latin typeface="Century Gothic"/>
                <a:cs typeface="Century Gothic"/>
              </a:rPr>
              <a:t>Exclusión:</a:t>
            </a:r>
            <a:r>
              <a:rPr dirty="0" sz="2600" spc="295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disposiciones</a:t>
            </a:r>
            <a:r>
              <a:rPr dirty="0" sz="2600" spc="295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legales</a:t>
            </a:r>
            <a:r>
              <a:rPr dirty="0" sz="2600" spc="295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o</a:t>
            </a:r>
            <a:r>
              <a:rPr dirty="0" sz="2600" spc="310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reglamentarias,</a:t>
            </a:r>
            <a:r>
              <a:rPr dirty="0" sz="2600" spc="310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y</a:t>
            </a:r>
            <a:r>
              <a:rPr dirty="0" sz="2600" spc="310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todo</a:t>
            </a:r>
            <a:r>
              <a:rPr dirty="0" sz="2600" spc="300">
                <a:latin typeface="Century Gothic"/>
                <a:cs typeface="Century Gothic"/>
              </a:rPr>
              <a:t> </a:t>
            </a:r>
            <a:r>
              <a:rPr dirty="0" sz="2600" spc="-25">
                <a:latin typeface="Century Gothic"/>
                <a:cs typeface="Century Gothic"/>
              </a:rPr>
              <a:t>lo </a:t>
            </a:r>
            <a:r>
              <a:rPr dirty="0" sz="2600">
                <a:latin typeface="Century Gothic"/>
                <a:cs typeface="Century Gothic"/>
              </a:rPr>
              <a:t>derivado</a:t>
            </a:r>
            <a:r>
              <a:rPr dirty="0" sz="2600" spc="-45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de</a:t>
            </a:r>
            <a:r>
              <a:rPr dirty="0" sz="2600" spc="-45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ello</a:t>
            </a:r>
            <a:r>
              <a:rPr dirty="0" sz="2600" spc="-50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(art.</a:t>
            </a:r>
            <a:r>
              <a:rPr dirty="0" sz="2600" spc="-25">
                <a:latin typeface="Century Gothic"/>
                <a:cs typeface="Century Gothic"/>
              </a:rPr>
              <a:t> </a:t>
            </a:r>
            <a:r>
              <a:rPr dirty="0" sz="2600" spc="-20">
                <a:latin typeface="Century Gothic"/>
                <a:cs typeface="Century Gothic"/>
              </a:rPr>
              <a:t>13).</a:t>
            </a:r>
            <a:endParaRPr sz="2600">
              <a:latin typeface="Century Gothic"/>
              <a:cs typeface="Century Gothic"/>
            </a:endParaRPr>
          </a:p>
          <a:p>
            <a:pPr algn="just" marL="285750" marR="5080" indent="-273685">
              <a:lnSpc>
                <a:spcPts val="2500"/>
              </a:lnSpc>
              <a:spcBef>
                <a:spcPts val="615"/>
              </a:spcBef>
              <a:buClr>
                <a:srgbClr val="9F8351"/>
              </a:buClr>
              <a:buSzPct val="94230"/>
              <a:buFont typeface="Wingdings 2"/>
              <a:buChar char=""/>
              <a:tabLst>
                <a:tab pos="285750" algn="l"/>
                <a:tab pos="375920" algn="l"/>
              </a:tabLst>
            </a:pPr>
            <a:r>
              <a:rPr dirty="0" sz="2600">
                <a:latin typeface="Century Gothic"/>
                <a:cs typeface="Century Gothic"/>
              </a:rPr>
              <a:t>Protección</a:t>
            </a:r>
            <a:r>
              <a:rPr dirty="0" sz="2600" spc="355">
                <a:latin typeface="Century Gothic"/>
                <a:cs typeface="Century Gothic"/>
              </a:rPr>
              <a:t>  </a:t>
            </a:r>
            <a:r>
              <a:rPr dirty="0" sz="2600">
                <a:latin typeface="Century Gothic"/>
                <a:cs typeface="Century Gothic"/>
              </a:rPr>
              <a:t>de</a:t>
            </a:r>
            <a:r>
              <a:rPr dirty="0" sz="2600" spc="355">
                <a:latin typeface="Century Gothic"/>
                <a:cs typeface="Century Gothic"/>
              </a:rPr>
              <a:t>  </a:t>
            </a:r>
            <a:r>
              <a:rPr dirty="0" sz="2600">
                <a:latin typeface="Century Gothic"/>
                <a:cs typeface="Century Gothic"/>
              </a:rPr>
              <a:t>los</a:t>
            </a:r>
            <a:r>
              <a:rPr dirty="0" sz="2600" spc="360">
                <a:latin typeface="Century Gothic"/>
                <a:cs typeface="Century Gothic"/>
              </a:rPr>
              <a:t>  </a:t>
            </a:r>
            <a:r>
              <a:rPr dirty="0" sz="2600">
                <a:latin typeface="Century Gothic"/>
                <a:cs typeface="Century Gothic"/>
              </a:rPr>
              <a:t>derechos</a:t>
            </a:r>
            <a:r>
              <a:rPr dirty="0" sz="2600" spc="355">
                <a:latin typeface="Century Gothic"/>
                <a:cs typeface="Century Gothic"/>
              </a:rPr>
              <a:t>  </a:t>
            </a:r>
            <a:r>
              <a:rPr dirty="0" sz="2600">
                <a:latin typeface="Century Gothic"/>
                <a:cs typeface="Century Gothic"/>
              </a:rPr>
              <a:t>de</a:t>
            </a:r>
            <a:r>
              <a:rPr dirty="0" sz="2600" spc="360">
                <a:latin typeface="Century Gothic"/>
                <a:cs typeface="Century Gothic"/>
              </a:rPr>
              <a:t>  </a:t>
            </a:r>
            <a:r>
              <a:rPr dirty="0" sz="2600">
                <a:latin typeface="Century Gothic"/>
                <a:cs typeface="Century Gothic"/>
              </a:rPr>
              <a:t>su</a:t>
            </a:r>
            <a:r>
              <a:rPr dirty="0" sz="2600" spc="355">
                <a:latin typeface="Century Gothic"/>
                <a:cs typeface="Century Gothic"/>
              </a:rPr>
              <a:t>  </a:t>
            </a:r>
            <a:r>
              <a:rPr dirty="0" sz="2600">
                <a:latin typeface="Century Gothic"/>
                <a:cs typeface="Century Gothic"/>
              </a:rPr>
              <a:t>creador</a:t>
            </a:r>
            <a:r>
              <a:rPr dirty="0" sz="2600" spc="365">
                <a:latin typeface="Century Gothic"/>
                <a:cs typeface="Century Gothic"/>
              </a:rPr>
              <a:t>  </a:t>
            </a:r>
            <a:r>
              <a:rPr dirty="0" sz="2600">
                <a:latin typeface="Century Gothic"/>
                <a:cs typeface="Century Gothic"/>
              </a:rPr>
              <a:t>(autor):</a:t>
            </a:r>
            <a:r>
              <a:rPr dirty="0" sz="2600" spc="350">
                <a:latin typeface="Century Gothic"/>
                <a:cs typeface="Century Gothic"/>
              </a:rPr>
              <a:t>  </a:t>
            </a:r>
            <a:r>
              <a:rPr dirty="0" sz="2600" spc="-25">
                <a:latin typeface="Century Gothic"/>
                <a:cs typeface="Century Gothic"/>
              </a:rPr>
              <a:t>de </a:t>
            </a:r>
            <a:r>
              <a:rPr dirty="0" sz="2600">
                <a:latin typeface="Century Gothic"/>
                <a:cs typeface="Century Gothic"/>
              </a:rPr>
              <a:t>carácter</a:t>
            </a:r>
            <a:r>
              <a:rPr dirty="0" sz="2600" spc="150">
                <a:latin typeface="Century Gothic"/>
                <a:cs typeface="Century Gothic"/>
              </a:rPr>
              <a:t>  </a:t>
            </a:r>
            <a:r>
              <a:rPr dirty="0" sz="2600">
                <a:latin typeface="Century Gothic"/>
                <a:cs typeface="Century Gothic"/>
              </a:rPr>
              <a:t>personal</a:t>
            </a:r>
            <a:r>
              <a:rPr dirty="0" sz="2600" spc="150">
                <a:latin typeface="Century Gothic"/>
                <a:cs typeface="Century Gothic"/>
              </a:rPr>
              <a:t>  </a:t>
            </a:r>
            <a:r>
              <a:rPr dirty="0" sz="2600">
                <a:latin typeface="Century Gothic"/>
                <a:cs typeface="Century Gothic"/>
              </a:rPr>
              <a:t>o</a:t>
            </a:r>
            <a:r>
              <a:rPr dirty="0" sz="2600" spc="150">
                <a:latin typeface="Century Gothic"/>
                <a:cs typeface="Century Gothic"/>
              </a:rPr>
              <a:t>  </a:t>
            </a:r>
            <a:r>
              <a:rPr dirty="0" sz="2600">
                <a:latin typeface="Century Gothic"/>
                <a:cs typeface="Century Gothic"/>
              </a:rPr>
              <a:t>morales</a:t>
            </a:r>
            <a:r>
              <a:rPr dirty="0" sz="2600" spc="160">
                <a:latin typeface="Century Gothic"/>
                <a:cs typeface="Century Gothic"/>
              </a:rPr>
              <a:t>  </a:t>
            </a:r>
            <a:r>
              <a:rPr dirty="0" sz="2600">
                <a:latin typeface="Century Gothic"/>
                <a:cs typeface="Century Gothic"/>
              </a:rPr>
              <a:t>y</a:t>
            </a:r>
            <a:r>
              <a:rPr dirty="0" sz="2600" spc="150">
                <a:latin typeface="Century Gothic"/>
                <a:cs typeface="Century Gothic"/>
              </a:rPr>
              <a:t>  </a:t>
            </a:r>
            <a:r>
              <a:rPr dirty="0" sz="2600">
                <a:latin typeface="Century Gothic"/>
                <a:cs typeface="Century Gothic"/>
              </a:rPr>
              <a:t>de</a:t>
            </a:r>
            <a:r>
              <a:rPr dirty="0" sz="2600" spc="150">
                <a:latin typeface="Century Gothic"/>
                <a:cs typeface="Century Gothic"/>
              </a:rPr>
              <a:t>  </a:t>
            </a:r>
            <a:r>
              <a:rPr dirty="0" sz="2600">
                <a:latin typeface="Century Gothic"/>
                <a:cs typeface="Century Gothic"/>
              </a:rPr>
              <a:t>carácter</a:t>
            </a:r>
            <a:r>
              <a:rPr dirty="0" sz="2600" spc="155">
                <a:latin typeface="Century Gothic"/>
                <a:cs typeface="Century Gothic"/>
              </a:rPr>
              <a:t>  </a:t>
            </a:r>
            <a:r>
              <a:rPr dirty="0" sz="2600">
                <a:latin typeface="Century Gothic"/>
                <a:cs typeface="Century Gothic"/>
              </a:rPr>
              <a:t>patrimonial</a:t>
            </a:r>
            <a:r>
              <a:rPr dirty="0" sz="2600" spc="150">
                <a:latin typeface="Century Gothic"/>
                <a:cs typeface="Century Gothic"/>
              </a:rPr>
              <a:t>  </a:t>
            </a:r>
            <a:r>
              <a:rPr dirty="0" sz="2600" spc="-50">
                <a:latin typeface="Century Gothic"/>
                <a:cs typeface="Century Gothic"/>
              </a:rPr>
              <a:t>o </a:t>
            </a:r>
            <a:r>
              <a:rPr dirty="0" sz="2600">
                <a:latin typeface="Century Gothic"/>
                <a:cs typeface="Century Gothic"/>
              </a:rPr>
              <a:t>explotación</a:t>
            </a:r>
            <a:r>
              <a:rPr dirty="0" sz="2600" spc="-65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(art.</a:t>
            </a:r>
            <a:r>
              <a:rPr dirty="0" sz="2600" spc="-60">
                <a:latin typeface="Century Gothic"/>
                <a:cs typeface="Century Gothic"/>
              </a:rPr>
              <a:t> </a:t>
            </a:r>
            <a:r>
              <a:rPr dirty="0" sz="2600" spc="-25">
                <a:latin typeface="Century Gothic"/>
                <a:cs typeface="Century Gothic"/>
              </a:rPr>
              <a:t>2).</a:t>
            </a:r>
            <a:endParaRPr sz="2600">
              <a:latin typeface="Century Gothic"/>
              <a:cs typeface="Century Gothic"/>
            </a:endParaRPr>
          </a:p>
          <a:p>
            <a:pPr algn="just" marL="285115" marR="6985" indent="-273050">
              <a:lnSpc>
                <a:spcPts val="2500"/>
              </a:lnSpc>
              <a:spcBef>
                <a:spcPts val="615"/>
              </a:spcBef>
              <a:buClr>
                <a:srgbClr val="9F8351"/>
              </a:buClr>
              <a:buSzPct val="94230"/>
              <a:buFont typeface="Wingdings 2"/>
              <a:buChar char=""/>
              <a:tabLst>
                <a:tab pos="285115" algn="l"/>
              </a:tabLst>
            </a:pPr>
            <a:r>
              <a:rPr dirty="0" sz="2600">
                <a:latin typeface="Century Gothic"/>
                <a:cs typeface="Century Gothic"/>
              </a:rPr>
              <a:t>Divulgación</a:t>
            </a:r>
            <a:r>
              <a:rPr dirty="0" sz="2600" spc="275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y</a:t>
            </a:r>
            <a:r>
              <a:rPr dirty="0" sz="2600" spc="270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publicación</a:t>
            </a:r>
            <a:r>
              <a:rPr dirty="0" sz="2600" spc="285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de</a:t>
            </a:r>
            <a:r>
              <a:rPr dirty="0" sz="2600" spc="270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la</a:t>
            </a:r>
            <a:r>
              <a:rPr dirty="0" sz="2600" spc="265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obra</a:t>
            </a:r>
            <a:r>
              <a:rPr dirty="0" sz="2600" spc="280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(art.</a:t>
            </a:r>
            <a:r>
              <a:rPr dirty="0" sz="2600" spc="254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4):</a:t>
            </a:r>
            <a:r>
              <a:rPr dirty="0" sz="2600" spc="280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expresión</a:t>
            </a:r>
            <a:r>
              <a:rPr dirty="0" sz="2600" spc="275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de</a:t>
            </a:r>
            <a:r>
              <a:rPr dirty="0" sz="2600" spc="280">
                <a:latin typeface="Century Gothic"/>
                <a:cs typeface="Century Gothic"/>
              </a:rPr>
              <a:t> </a:t>
            </a:r>
            <a:r>
              <a:rPr dirty="0" sz="2600" spc="-25">
                <a:latin typeface="Century Gothic"/>
                <a:cs typeface="Century Gothic"/>
              </a:rPr>
              <a:t>la </a:t>
            </a:r>
            <a:r>
              <a:rPr dirty="0" sz="2600">
                <a:latin typeface="Century Gothic"/>
                <a:cs typeface="Century Gothic"/>
              </a:rPr>
              <a:t>obra</a:t>
            </a:r>
            <a:r>
              <a:rPr dirty="0" sz="2600" spc="-30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con</a:t>
            </a:r>
            <a:r>
              <a:rPr dirty="0" sz="2600" spc="-25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consentimiento</a:t>
            </a:r>
            <a:r>
              <a:rPr dirty="0" sz="2600" spc="-40">
                <a:latin typeface="Century Gothic"/>
                <a:cs typeface="Century Gothic"/>
              </a:rPr>
              <a:t> </a:t>
            </a:r>
            <a:r>
              <a:rPr dirty="0" sz="2600">
                <a:latin typeface="Century Gothic"/>
                <a:cs typeface="Century Gothic"/>
              </a:rPr>
              <a:t>del</a:t>
            </a:r>
            <a:r>
              <a:rPr dirty="0" sz="2600" spc="-35">
                <a:latin typeface="Century Gothic"/>
                <a:cs typeface="Century Gothic"/>
              </a:rPr>
              <a:t> </a:t>
            </a:r>
            <a:r>
              <a:rPr dirty="0" sz="2600" spc="-10">
                <a:latin typeface="Century Gothic"/>
                <a:cs typeface="Century Gothic"/>
              </a:rPr>
              <a:t>autor</a:t>
            </a:r>
            <a:endParaRPr sz="2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6430" y="818197"/>
            <a:ext cx="692404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Sujetos</a:t>
            </a:r>
            <a:r>
              <a:rPr dirty="0" sz="3200" spc="-35"/>
              <a:t> </a:t>
            </a:r>
            <a:r>
              <a:rPr dirty="0" sz="3200"/>
              <a:t>de</a:t>
            </a:r>
            <a:r>
              <a:rPr dirty="0" sz="3200" spc="-40"/>
              <a:t> </a:t>
            </a:r>
            <a:r>
              <a:rPr dirty="0" sz="3200"/>
              <a:t>la</a:t>
            </a:r>
            <a:r>
              <a:rPr dirty="0" sz="3200" spc="-40"/>
              <a:t> </a:t>
            </a:r>
            <a:r>
              <a:rPr dirty="0" sz="3200"/>
              <a:t>propiedad</a:t>
            </a:r>
            <a:r>
              <a:rPr dirty="0" sz="3200" spc="-40"/>
              <a:t> </a:t>
            </a:r>
            <a:r>
              <a:rPr dirty="0" sz="3200" spc="-10"/>
              <a:t>intelectual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833650" y="2010835"/>
            <a:ext cx="11070590" cy="399478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284480" indent="-271780">
              <a:lnSpc>
                <a:spcPct val="100000"/>
              </a:lnSpc>
              <a:spcBef>
                <a:spcPts val="434"/>
              </a:spcBef>
              <a:buClr>
                <a:srgbClr val="9F8351"/>
              </a:buClr>
              <a:buSzPct val="94642"/>
              <a:buFont typeface="Wingdings 2"/>
              <a:buChar char=""/>
              <a:tabLst>
                <a:tab pos="284480" algn="l"/>
              </a:tabLst>
            </a:pPr>
            <a:r>
              <a:rPr dirty="0" sz="2800">
                <a:latin typeface="Century Gothic"/>
                <a:cs typeface="Century Gothic"/>
              </a:rPr>
              <a:t>El</a:t>
            </a:r>
            <a:r>
              <a:rPr dirty="0" sz="2800" spc="-4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autor</a:t>
            </a:r>
            <a:r>
              <a:rPr dirty="0" sz="2800" spc="-4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de</a:t>
            </a:r>
            <a:r>
              <a:rPr dirty="0" sz="2800" spc="-4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la</a:t>
            </a:r>
            <a:r>
              <a:rPr dirty="0" sz="2800" spc="-40">
                <a:latin typeface="Century Gothic"/>
                <a:cs typeface="Century Gothic"/>
              </a:rPr>
              <a:t> </a:t>
            </a:r>
            <a:r>
              <a:rPr dirty="0" sz="2800" spc="-10">
                <a:latin typeface="Century Gothic"/>
                <a:cs typeface="Century Gothic"/>
              </a:rPr>
              <a:t>creación</a:t>
            </a:r>
            <a:endParaRPr sz="2800">
              <a:latin typeface="Century Gothic"/>
              <a:cs typeface="Century Gothic"/>
            </a:endParaRPr>
          </a:p>
          <a:p>
            <a:pPr lvl="1" marL="741045" marR="5715" indent="-271780">
              <a:lnSpc>
                <a:spcPts val="3030"/>
              </a:lnSpc>
              <a:spcBef>
                <a:spcPts val="710"/>
              </a:spcBef>
              <a:buClr>
                <a:srgbClr val="9F8351"/>
              </a:buClr>
              <a:buSzPct val="94642"/>
              <a:buFont typeface="Wingdings 2"/>
              <a:buChar char=""/>
              <a:tabLst>
                <a:tab pos="742315" algn="l"/>
              </a:tabLst>
            </a:pPr>
            <a:r>
              <a:rPr dirty="0" sz="2800">
                <a:latin typeface="Century Gothic"/>
                <a:cs typeface="Century Gothic"/>
              </a:rPr>
              <a:t>La</a:t>
            </a:r>
            <a:r>
              <a:rPr dirty="0" sz="2800" spc="14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persona</a:t>
            </a:r>
            <a:r>
              <a:rPr dirty="0" sz="2800" spc="16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natural</a:t>
            </a:r>
            <a:r>
              <a:rPr dirty="0" sz="2800" spc="15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que</a:t>
            </a:r>
            <a:r>
              <a:rPr dirty="0" sz="2800" spc="14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crea</a:t>
            </a:r>
            <a:r>
              <a:rPr dirty="0" sz="2800" spc="16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alguna</a:t>
            </a:r>
            <a:r>
              <a:rPr dirty="0" sz="2800" spc="14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obra</a:t>
            </a:r>
            <a:r>
              <a:rPr dirty="0" sz="2800" spc="16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literaria,</a:t>
            </a:r>
            <a:r>
              <a:rPr dirty="0" sz="2800" spc="140">
                <a:latin typeface="Century Gothic"/>
                <a:cs typeface="Century Gothic"/>
              </a:rPr>
              <a:t> </a:t>
            </a:r>
            <a:r>
              <a:rPr dirty="0" sz="2800" spc="-10">
                <a:latin typeface="Century Gothic"/>
                <a:cs typeface="Century Gothic"/>
              </a:rPr>
              <a:t>artística </a:t>
            </a:r>
            <a:r>
              <a:rPr dirty="0" sz="2800" spc="-10">
                <a:latin typeface="Century Gothic"/>
                <a:cs typeface="Century Gothic"/>
              </a:rPr>
              <a:t>	</a:t>
            </a:r>
            <a:r>
              <a:rPr dirty="0" sz="2800">
                <a:latin typeface="Century Gothic"/>
                <a:cs typeface="Century Gothic"/>
              </a:rPr>
              <a:t>o</a:t>
            </a:r>
            <a:r>
              <a:rPr dirty="0" sz="2800" spc="-5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científica</a:t>
            </a:r>
            <a:r>
              <a:rPr dirty="0" sz="2800" spc="-7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(art.</a:t>
            </a:r>
            <a:r>
              <a:rPr dirty="0" sz="2800" spc="-65">
                <a:latin typeface="Century Gothic"/>
                <a:cs typeface="Century Gothic"/>
              </a:rPr>
              <a:t> </a:t>
            </a:r>
            <a:r>
              <a:rPr dirty="0" sz="2800" spc="-25">
                <a:latin typeface="Century Gothic"/>
                <a:cs typeface="Century Gothic"/>
              </a:rPr>
              <a:t>5).</a:t>
            </a:r>
            <a:endParaRPr sz="2800">
              <a:latin typeface="Century Gothic"/>
              <a:cs typeface="Century Gothic"/>
            </a:endParaRPr>
          </a:p>
          <a:p>
            <a:pPr lvl="1" marL="741680" indent="-271780">
              <a:lnSpc>
                <a:spcPct val="100000"/>
              </a:lnSpc>
              <a:spcBef>
                <a:spcPts val="285"/>
              </a:spcBef>
              <a:buClr>
                <a:srgbClr val="9F8351"/>
              </a:buClr>
              <a:buSzPct val="94642"/>
              <a:buFont typeface="Wingdings 2"/>
              <a:buChar char=""/>
              <a:tabLst>
                <a:tab pos="741680" algn="l"/>
              </a:tabLst>
            </a:pPr>
            <a:r>
              <a:rPr dirty="0" sz="2800">
                <a:latin typeface="Century Gothic"/>
                <a:cs typeface="Century Gothic"/>
              </a:rPr>
              <a:t>Presunción</a:t>
            </a:r>
            <a:r>
              <a:rPr dirty="0" sz="2800" spc="-6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de</a:t>
            </a:r>
            <a:r>
              <a:rPr dirty="0" sz="2800" spc="-8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autoría</a:t>
            </a:r>
            <a:r>
              <a:rPr dirty="0" sz="2800" spc="-8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(art.</a:t>
            </a:r>
            <a:r>
              <a:rPr dirty="0" sz="2800" spc="-85">
                <a:latin typeface="Century Gothic"/>
                <a:cs typeface="Century Gothic"/>
              </a:rPr>
              <a:t> </a:t>
            </a:r>
            <a:r>
              <a:rPr dirty="0" sz="2800" spc="-25">
                <a:latin typeface="Century Gothic"/>
                <a:cs typeface="Century Gothic"/>
              </a:rPr>
              <a:t>6).</a:t>
            </a:r>
            <a:endParaRPr sz="2800">
              <a:latin typeface="Century Gothic"/>
              <a:cs typeface="Century Gothic"/>
            </a:endParaRPr>
          </a:p>
          <a:p>
            <a:pPr lvl="1" marL="741680" indent="-271780">
              <a:lnSpc>
                <a:spcPct val="100000"/>
              </a:lnSpc>
              <a:spcBef>
                <a:spcPts val="335"/>
              </a:spcBef>
              <a:buClr>
                <a:srgbClr val="9F8351"/>
              </a:buClr>
              <a:buSzPct val="94642"/>
              <a:buFont typeface="Wingdings 2"/>
              <a:buChar char=""/>
              <a:tabLst>
                <a:tab pos="741680" algn="l"/>
              </a:tabLst>
            </a:pPr>
            <a:r>
              <a:rPr dirty="0" sz="2800">
                <a:latin typeface="Century Gothic"/>
                <a:cs typeface="Century Gothic"/>
              </a:rPr>
              <a:t>Obra</a:t>
            </a:r>
            <a:r>
              <a:rPr dirty="0" sz="2800" spc="-8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en</a:t>
            </a:r>
            <a:r>
              <a:rPr dirty="0" sz="2800" spc="-6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colaboración</a:t>
            </a:r>
            <a:r>
              <a:rPr dirty="0" sz="2800" spc="-8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(art.</a:t>
            </a:r>
            <a:r>
              <a:rPr dirty="0" sz="2800" spc="-90">
                <a:latin typeface="Century Gothic"/>
                <a:cs typeface="Century Gothic"/>
              </a:rPr>
              <a:t> </a:t>
            </a:r>
            <a:r>
              <a:rPr dirty="0" sz="2800" spc="-10">
                <a:latin typeface="Century Gothic"/>
                <a:cs typeface="Century Gothic"/>
              </a:rPr>
              <a:t>7.1.)</a:t>
            </a:r>
            <a:endParaRPr sz="2800">
              <a:latin typeface="Century Gothic"/>
              <a:cs typeface="Century Gothic"/>
            </a:endParaRPr>
          </a:p>
          <a:p>
            <a:pPr lvl="1" marL="741680" indent="-271780">
              <a:lnSpc>
                <a:spcPct val="100000"/>
              </a:lnSpc>
              <a:spcBef>
                <a:spcPts val="340"/>
              </a:spcBef>
              <a:buClr>
                <a:srgbClr val="9F8351"/>
              </a:buClr>
              <a:buSzPct val="94642"/>
              <a:buFont typeface="Wingdings 2"/>
              <a:buChar char=""/>
              <a:tabLst>
                <a:tab pos="741680" algn="l"/>
              </a:tabLst>
            </a:pPr>
            <a:r>
              <a:rPr dirty="0" sz="2800">
                <a:latin typeface="Century Gothic"/>
                <a:cs typeface="Century Gothic"/>
              </a:rPr>
              <a:t>Obra</a:t>
            </a:r>
            <a:r>
              <a:rPr dirty="0" sz="2800" spc="-8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colectiva</a:t>
            </a:r>
            <a:r>
              <a:rPr dirty="0" sz="2800" spc="-7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(art.</a:t>
            </a:r>
            <a:r>
              <a:rPr dirty="0" sz="2800" spc="-85">
                <a:latin typeface="Century Gothic"/>
                <a:cs typeface="Century Gothic"/>
              </a:rPr>
              <a:t> </a:t>
            </a:r>
            <a:r>
              <a:rPr dirty="0" sz="2800" spc="-25">
                <a:latin typeface="Century Gothic"/>
                <a:cs typeface="Century Gothic"/>
              </a:rPr>
              <a:t>8)</a:t>
            </a:r>
            <a:endParaRPr sz="2800">
              <a:latin typeface="Century Gothic"/>
              <a:cs typeface="Century Gothic"/>
            </a:endParaRPr>
          </a:p>
          <a:p>
            <a:pPr algn="just" marL="283845" marR="5080" indent="-271780">
              <a:lnSpc>
                <a:spcPts val="3030"/>
              </a:lnSpc>
              <a:spcBef>
                <a:spcPts val="710"/>
              </a:spcBef>
              <a:buClr>
                <a:srgbClr val="9F8351"/>
              </a:buClr>
              <a:buSzPct val="94642"/>
              <a:buFont typeface="Wingdings 2"/>
              <a:buChar char=""/>
              <a:tabLst>
                <a:tab pos="283845" algn="l"/>
              </a:tabLst>
            </a:pPr>
            <a:r>
              <a:rPr dirty="0" sz="2800">
                <a:latin typeface="Century Gothic"/>
                <a:cs typeface="Century Gothic"/>
              </a:rPr>
              <a:t>La</a:t>
            </a:r>
            <a:r>
              <a:rPr dirty="0" sz="2800" spc="285">
                <a:latin typeface="Century Gothic"/>
                <a:cs typeface="Century Gothic"/>
              </a:rPr>
              <a:t>   </a:t>
            </a:r>
            <a:r>
              <a:rPr dirty="0" sz="2800">
                <a:latin typeface="Century Gothic"/>
                <a:cs typeface="Century Gothic"/>
              </a:rPr>
              <a:t>condición</a:t>
            </a:r>
            <a:r>
              <a:rPr dirty="0" sz="2800" spc="290">
                <a:latin typeface="Century Gothic"/>
                <a:cs typeface="Century Gothic"/>
              </a:rPr>
              <a:t>   </a:t>
            </a:r>
            <a:r>
              <a:rPr dirty="0" sz="2800">
                <a:latin typeface="Century Gothic"/>
                <a:cs typeface="Century Gothic"/>
              </a:rPr>
              <a:t>de</a:t>
            </a:r>
            <a:r>
              <a:rPr dirty="0" sz="2800" spc="290">
                <a:latin typeface="Century Gothic"/>
                <a:cs typeface="Century Gothic"/>
              </a:rPr>
              <a:t>   </a:t>
            </a:r>
            <a:r>
              <a:rPr dirty="0" sz="2800">
                <a:latin typeface="Century Gothic"/>
                <a:cs typeface="Century Gothic"/>
              </a:rPr>
              <a:t>autor</a:t>
            </a:r>
            <a:r>
              <a:rPr dirty="0" sz="2800" spc="290">
                <a:latin typeface="Century Gothic"/>
                <a:cs typeface="Century Gothic"/>
              </a:rPr>
              <a:t>   </a:t>
            </a:r>
            <a:r>
              <a:rPr dirty="0" sz="2800">
                <a:latin typeface="Century Gothic"/>
                <a:cs typeface="Century Gothic"/>
              </a:rPr>
              <a:t>tiene</a:t>
            </a:r>
            <a:r>
              <a:rPr dirty="0" sz="2800" spc="285">
                <a:latin typeface="Century Gothic"/>
                <a:cs typeface="Century Gothic"/>
              </a:rPr>
              <a:t>   </a:t>
            </a:r>
            <a:r>
              <a:rPr dirty="0" sz="2800">
                <a:latin typeface="Century Gothic"/>
                <a:cs typeface="Century Gothic"/>
              </a:rPr>
              <a:t>carácter</a:t>
            </a:r>
            <a:r>
              <a:rPr dirty="0" sz="2800" spc="290">
                <a:latin typeface="Century Gothic"/>
                <a:cs typeface="Century Gothic"/>
              </a:rPr>
              <a:t>   </a:t>
            </a:r>
            <a:r>
              <a:rPr dirty="0" sz="2800" spc="-10">
                <a:latin typeface="Century Gothic"/>
                <a:cs typeface="Century Gothic"/>
              </a:rPr>
              <a:t>irrenunciable, </a:t>
            </a:r>
            <a:r>
              <a:rPr dirty="0" sz="2800">
                <a:latin typeface="Century Gothic"/>
                <a:cs typeface="Century Gothic"/>
              </a:rPr>
              <a:t>intransmisible</a:t>
            </a:r>
            <a:r>
              <a:rPr dirty="0" sz="2800" spc="18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(</a:t>
            </a:r>
            <a:r>
              <a:rPr dirty="0" sz="2800" i="1">
                <a:latin typeface="Century Gothic"/>
                <a:cs typeface="Century Gothic"/>
              </a:rPr>
              <a:t>inter</a:t>
            </a:r>
            <a:r>
              <a:rPr dirty="0" sz="2800" spc="195" i="1">
                <a:latin typeface="Century Gothic"/>
                <a:cs typeface="Century Gothic"/>
              </a:rPr>
              <a:t> </a:t>
            </a:r>
            <a:r>
              <a:rPr dirty="0" sz="2800" i="1">
                <a:latin typeface="Century Gothic"/>
                <a:cs typeface="Century Gothic"/>
              </a:rPr>
              <a:t>vivos</a:t>
            </a:r>
            <a:r>
              <a:rPr dirty="0" sz="2800" spc="180" i="1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o</a:t>
            </a:r>
            <a:r>
              <a:rPr dirty="0" sz="2800" spc="200">
                <a:latin typeface="Century Gothic"/>
                <a:cs typeface="Century Gothic"/>
              </a:rPr>
              <a:t> </a:t>
            </a:r>
            <a:r>
              <a:rPr dirty="0" sz="2800" i="1">
                <a:latin typeface="Century Gothic"/>
                <a:cs typeface="Century Gothic"/>
              </a:rPr>
              <a:t>mortis</a:t>
            </a:r>
            <a:r>
              <a:rPr dirty="0" sz="2800" spc="170" i="1">
                <a:latin typeface="Century Gothic"/>
                <a:cs typeface="Century Gothic"/>
              </a:rPr>
              <a:t> </a:t>
            </a:r>
            <a:r>
              <a:rPr dirty="0" sz="2800" i="1">
                <a:latin typeface="Century Gothic"/>
                <a:cs typeface="Century Gothic"/>
              </a:rPr>
              <a:t>causa</a:t>
            </a:r>
            <a:r>
              <a:rPr dirty="0" sz="2800">
                <a:latin typeface="Century Gothic"/>
                <a:cs typeface="Century Gothic"/>
              </a:rPr>
              <a:t>),</a:t>
            </a:r>
            <a:r>
              <a:rPr dirty="0" sz="2800" spc="20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imprescriptible</a:t>
            </a:r>
            <a:r>
              <a:rPr dirty="0" sz="2800" spc="19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y</a:t>
            </a:r>
            <a:r>
              <a:rPr dirty="0" sz="2800" spc="185">
                <a:latin typeface="Century Gothic"/>
                <a:cs typeface="Century Gothic"/>
              </a:rPr>
              <a:t> </a:t>
            </a:r>
            <a:r>
              <a:rPr dirty="0" sz="2800" spc="-25">
                <a:latin typeface="Century Gothic"/>
                <a:cs typeface="Century Gothic"/>
              </a:rPr>
              <a:t>de </a:t>
            </a:r>
            <a:r>
              <a:rPr dirty="0" sz="2800">
                <a:latin typeface="Century Gothic"/>
                <a:cs typeface="Century Gothic"/>
              </a:rPr>
              <a:t>carácter</a:t>
            </a:r>
            <a:r>
              <a:rPr dirty="0" sz="2800" spc="-125">
                <a:latin typeface="Century Gothic"/>
                <a:cs typeface="Century Gothic"/>
              </a:rPr>
              <a:t> </a:t>
            </a:r>
            <a:r>
              <a:rPr dirty="0" sz="2800" spc="-10">
                <a:latin typeface="Century Gothic"/>
                <a:cs typeface="Century Gothic"/>
              </a:rPr>
              <a:t>privado.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0042" y="330517"/>
            <a:ext cx="7037070" cy="10013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667510" marR="5080" indent="-1655445">
              <a:lnSpc>
                <a:spcPct val="100000"/>
              </a:lnSpc>
              <a:spcBef>
                <a:spcPts val="100"/>
              </a:spcBef>
              <a:tabLst>
                <a:tab pos="2119630" algn="l"/>
              </a:tabLst>
            </a:pPr>
            <a:r>
              <a:rPr dirty="0" sz="3200" spc="-10"/>
              <a:t>Derechos</a:t>
            </a:r>
            <a:r>
              <a:rPr dirty="0" sz="3200"/>
              <a:t>	morales</a:t>
            </a:r>
            <a:r>
              <a:rPr dirty="0" sz="3200" spc="-10"/>
              <a:t> </a:t>
            </a:r>
            <a:r>
              <a:rPr dirty="0" sz="3200"/>
              <a:t>de</a:t>
            </a:r>
            <a:r>
              <a:rPr dirty="0" sz="3200" spc="-5"/>
              <a:t> </a:t>
            </a:r>
            <a:r>
              <a:rPr dirty="0" sz="3200"/>
              <a:t>la</a:t>
            </a:r>
            <a:r>
              <a:rPr dirty="0" sz="3200" spc="-20"/>
              <a:t> </a:t>
            </a:r>
            <a:r>
              <a:rPr dirty="0" sz="3200" spc="-10"/>
              <a:t>propiedad </a:t>
            </a:r>
            <a:r>
              <a:rPr dirty="0" sz="3200"/>
              <a:t>intelectual</a:t>
            </a:r>
            <a:r>
              <a:rPr dirty="0" sz="3200" spc="-60"/>
              <a:t> </a:t>
            </a:r>
            <a:r>
              <a:rPr dirty="0" sz="3200"/>
              <a:t>(art.</a:t>
            </a:r>
            <a:r>
              <a:rPr dirty="0" sz="3200" spc="-30"/>
              <a:t> </a:t>
            </a:r>
            <a:r>
              <a:rPr dirty="0" sz="3200" spc="-25"/>
              <a:t>14)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755138" y="1784269"/>
            <a:ext cx="10150475" cy="390906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284480" indent="-271780">
              <a:lnSpc>
                <a:spcPct val="100000"/>
              </a:lnSpc>
              <a:spcBef>
                <a:spcPts val="434"/>
              </a:spcBef>
              <a:buClr>
                <a:srgbClr val="9F8351"/>
              </a:buClr>
              <a:buSzPct val="94642"/>
              <a:buFont typeface="Wingdings 2"/>
              <a:buChar char=""/>
              <a:tabLst>
                <a:tab pos="284480" algn="l"/>
              </a:tabLst>
            </a:pPr>
            <a:r>
              <a:rPr dirty="0" sz="2800">
                <a:latin typeface="Century Gothic"/>
                <a:cs typeface="Century Gothic"/>
              </a:rPr>
              <a:t>Reconocidos</a:t>
            </a:r>
            <a:r>
              <a:rPr dirty="0" sz="2800" spc="-8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para</a:t>
            </a:r>
            <a:r>
              <a:rPr dirty="0" sz="2800" spc="-7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los</a:t>
            </a:r>
            <a:r>
              <a:rPr dirty="0" sz="2800" spc="-90">
                <a:latin typeface="Century Gothic"/>
                <a:cs typeface="Century Gothic"/>
              </a:rPr>
              <a:t> </a:t>
            </a:r>
            <a:r>
              <a:rPr dirty="0" sz="2800" spc="-10">
                <a:latin typeface="Century Gothic"/>
                <a:cs typeface="Century Gothic"/>
              </a:rPr>
              <a:t>autores</a:t>
            </a:r>
            <a:endParaRPr sz="2800">
              <a:latin typeface="Century Gothic"/>
              <a:cs typeface="Century Gothic"/>
            </a:endParaRPr>
          </a:p>
          <a:p>
            <a:pPr marL="283845" marR="5715" indent="-271780">
              <a:lnSpc>
                <a:spcPts val="3030"/>
              </a:lnSpc>
              <a:spcBef>
                <a:spcPts val="710"/>
              </a:spcBef>
              <a:buClr>
                <a:srgbClr val="9F8351"/>
              </a:buClr>
              <a:buSzPct val="94642"/>
              <a:buFont typeface="Wingdings 2"/>
              <a:buChar char=""/>
              <a:tabLst>
                <a:tab pos="286385" algn="l"/>
              </a:tabLst>
            </a:pPr>
            <a:r>
              <a:rPr dirty="0" sz="2800">
                <a:latin typeface="Century Gothic"/>
                <a:cs typeface="Century Gothic"/>
              </a:rPr>
              <a:t>El</a:t>
            </a:r>
            <a:r>
              <a:rPr dirty="0" sz="2800" spc="14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autor</a:t>
            </a:r>
            <a:r>
              <a:rPr dirty="0" sz="2800" spc="12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decide</a:t>
            </a:r>
            <a:r>
              <a:rPr dirty="0" sz="2800" spc="14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si</a:t>
            </a:r>
            <a:r>
              <a:rPr dirty="0" sz="2800" spc="14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su</a:t>
            </a:r>
            <a:r>
              <a:rPr dirty="0" sz="2800" spc="15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obra</a:t>
            </a:r>
            <a:r>
              <a:rPr dirty="0" sz="2800" spc="14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se</a:t>
            </a:r>
            <a:r>
              <a:rPr dirty="0" sz="2800" spc="13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divulga</a:t>
            </a:r>
            <a:r>
              <a:rPr dirty="0" sz="2800" spc="14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y</a:t>
            </a:r>
            <a:r>
              <a:rPr dirty="0" sz="2800" spc="14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en</a:t>
            </a:r>
            <a:r>
              <a:rPr dirty="0" sz="2800" spc="15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qué</a:t>
            </a:r>
            <a:r>
              <a:rPr dirty="0" sz="2800" spc="14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forma;</a:t>
            </a:r>
            <a:r>
              <a:rPr dirty="0" sz="2800" spc="145">
                <a:latin typeface="Century Gothic"/>
                <a:cs typeface="Century Gothic"/>
              </a:rPr>
              <a:t> </a:t>
            </a:r>
            <a:r>
              <a:rPr dirty="0" sz="2800" spc="-25">
                <a:latin typeface="Century Gothic"/>
                <a:cs typeface="Century Gothic"/>
              </a:rPr>
              <a:t>así </a:t>
            </a:r>
            <a:r>
              <a:rPr dirty="0" sz="2800" spc="-25">
                <a:latin typeface="Century Gothic"/>
                <a:cs typeface="Century Gothic"/>
              </a:rPr>
              <a:t>	</a:t>
            </a:r>
            <a:r>
              <a:rPr dirty="0" sz="2800">
                <a:latin typeface="Century Gothic"/>
                <a:cs typeface="Century Gothic"/>
              </a:rPr>
              <a:t>como</a:t>
            </a:r>
            <a:r>
              <a:rPr dirty="0" sz="2800" spc="-5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sobre</a:t>
            </a:r>
            <a:r>
              <a:rPr dirty="0" sz="2800" spc="-4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si</a:t>
            </a:r>
            <a:r>
              <a:rPr dirty="0" sz="2800" spc="-4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se</a:t>
            </a:r>
            <a:r>
              <a:rPr dirty="0" sz="2800" spc="-3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retira</a:t>
            </a:r>
            <a:r>
              <a:rPr dirty="0" sz="2800" spc="-6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del</a:t>
            </a:r>
            <a:r>
              <a:rPr dirty="0" sz="2800" spc="-45">
                <a:latin typeface="Century Gothic"/>
                <a:cs typeface="Century Gothic"/>
              </a:rPr>
              <a:t> </a:t>
            </a:r>
            <a:r>
              <a:rPr dirty="0" sz="2800" spc="-10">
                <a:latin typeface="Century Gothic"/>
                <a:cs typeface="Century Gothic"/>
              </a:rPr>
              <a:t>mercado.</a:t>
            </a:r>
            <a:endParaRPr sz="2800">
              <a:latin typeface="Century Gothic"/>
              <a:cs typeface="Century Gothic"/>
            </a:endParaRPr>
          </a:p>
          <a:p>
            <a:pPr marL="284480" indent="-271780">
              <a:lnSpc>
                <a:spcPct val="100000"/>
              </a:lnSpc>
              <a:spcBef>
                <a:spcPts val="285"/>
              </a:spcBef>
              <a:buClr>
                <a:srgbClr val="9F8351"/>
              </a:buClr>
              <a:buSzPct val="94642"/>
              <a:buFont typeface="Wingdings 2"/>
              <a:buChar char=""/>
              <a:tabLst>
                <a:tab pos="284480" algn="l"/>
              </a:tabLst>
            </a:pPr>
            <a:r>
              <a:rPr dirty="0" sz="2800">
                <a:latin typeface="Century Gothic"/>
                <a:cs typeface="Century Gothic"/>
              </a:rPr>
              <a:t>El</a:t>
            </a:r>
            <a:r>
              <a:rPr dirty="0" sz="2800" spc="-7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derecho</a:t>
            </a:r>
            <a:r>
              <a:rPr dirty="0" sz="2800" spc="-3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a</a:t>
            </a:r>
            <a:r>
              <a:rPr dirty="0" sz="2800" spc="-6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ser</a:t>
            </a:r>
            <a:r>
              <a:rPr dirty="0" sz="2800" spc="-5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reconocido</a:t>
            </a:r>
            <a:r>
              <a:rPr dirty="0" sz="2800" spc="-5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como</a:t>
            </a:r>
            <a:r>
              <a:rPr dirty="0" sz="2800" spc="-5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autor</a:t>
            </a:r>
            <a:r>
              <a:rPr dirty="0" sz="2800" spc="-6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de</a:t>
            </a:r>
            <a:r>
              <a:rPr dirty="0" sz="2800" spc="-6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la</a:t>
            </a:r>
            <a:r>
              <a:rPr dirty="0" sz="2800" spc="-70">
                <a:latin typeface="Century Gothic"/>
                <a:cs typeface="Century Gothic"/>
              </a:rPr>
              <a:t> </a:t>
            </a:r>
            <a:r>
              <a:rPr dirty="0" sz="2800" spc="-10">
                <a:latin typeface="Century Gothic"/>
                <a:cs typeface="Century Gothic"/>
              </a:rPr>
              <a:t>obra.</a:t>
            </a:r>
            <a:endParaRPr sz="2800">
              <a:latin typeface="Century Gothic"/>
              <a:cs typeface="Century Gothic"/>
            </a:endParaRPr>
          </a:p>
          <a:p>
            <a:pPr algn="just" marL="283845" marR="5080" indent="-271780">
              <a:lnSpc>
                <a:spcPts val="3030"/>
              </a:lnSpc>
              <a:spcBef>
                <a:spcPts val="715"/>
              </a:spcBef>
              <a:buClr>
                <a:srgbClr val="9F8351"/>
              </a:buClr>
              <a:buSzPct val="94642"/>
              <a:buFont typeface="Wingdings 2"/>
              <a:buChar char=""/>
              <a:tabLst>
                <a:tab pos="285750" algn="l"/>
              </a:tabLst>
            </a:pPr>
            <a:r>
              <a:rPr dirty="0" sz="2800">
                <a:latin typeface="Century Gothic"/>
                <a:cs typeface="Century Gothic"/>
              </a:rPr>
              <a:t>Exigir</a:t>
            </a:r>
            <a:r>
              <a:rPr dirty="0" sz="2800" spc="14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respecto</a:t>
            </a:r>
            <a:r>
              <a:rPr dirty="0" sz="2800" spc="16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a</a:t>
            </a:r>
            <a:r>
              <a:rPr dirty="0" sz="2800" spc="15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la</a:t>
            </a:r>
            <a:r>
              <a:rPr dirty="0" sz="2800" spc="14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integridad</a:t>
            </a:r>
            <a:r>
              <a:rPr dirty="0" sz="2800" spc="15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y</a:t>
            </a:r>
            <a:r>
              <a:rPr dirty="0" sz="2800" spc="15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a</a:t>
            </a:r>
            <a:r>
              <a:rPr dirty="0" sz="2800" spc="13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la</a:t>
            </a:r>
            <a:r>
              <a:rPr dirty="0" sz="2800" spc="15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no</a:t>
            </a:r>
            <a:r>
              <a:rPr dirty="0" sz="2800" spc="16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alteración</a:t>
            </a:r>
            <a:r>
              <a:rPr dirty="0" sz="2800" spc="15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de</a:t>
            </a:r>
            <a:r>
              <a:rPr dirty="0" sz="2800" spc="150">
                <a:latin typeface="Century Gothic"/>
                <a:cs typeface="Century Gothic"/>
              </a:rPr>
              <a:t> </a:t>
            </a:r>
            <a:r>
              <a:rPr dirty="0" sz="2800" spc="-25">
                <a:latin typeface="Century Gothic"/>
                <a:cs typeface="Century Gothic"/>
              </a:rPr>
              <a:t>la </a:t>
            </a:r>
            <a:r>
              <a:rPr dirty="0" sz="2800" spc="-25">
                <a:latin typeface="Century Gothic"/>
                <a:cs typeface="Century Gothic"/>
              </a:rPr>
              <a:t>	</a:t>
            </a:r>
            <a:r>
              <a:rPr dirty="0" sz="2800" spc="-10">
                <a:latin typeface="Century Gothic"/>
                <a:cs typeface="Century Gothic"/>
              </a:rPr>
              <a:t>obra.</a:t>
            </a:r>
            <a:endParaRPr sz="2800">
              <a:latin typeface="Century Gothic"/>
              <a:cs typeface="Century Gothic"/>
            </a:endParaRPr>
          </a:p>
          <a:p>
            <a:pPr algn="just" marL="283845" marR="5080" indent="-271780">
              <a:lnSpc>
                <a:spcPts val="3030"/>
              </a:lnSpc>
              <a:spcBef>
                <a:spcPts val="660"/>
              </a:spcBef>
              <a:buClr>
                <a:srgbClr val="9F8351"/>
              </a:buClr>
              <a:buSzPct val="94642"/>
              <a:buFont typeface="Wingdings 2"/>
              <a:buChar char=""/>
              <a:tabLst>
                <a:tab pos="286385" algn="l"/>
              </a:tabLst>
            </a:pPr>
            <a:r>
              <a:rPr dirty="0" sz="2800">
                <a:latin typeface="Century Gothic"/>
                <a:cs typeface="Century Gothic"/>
              </a:rPr>
              <a:t>Acompañan</a:t>
            </a:r>
            <a:r>
              <a:rPr dirty="0" sz="2800" spc="38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al</a:t>
            </a:r>
            <a:r>
              <a:rPr dirty="0" sz="2800" spc="39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autor</a:t>
            </a:r>
            <a:r>
              <a:rPr dirty="0" sz="2800" spc="39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toda</a:t>
            </a:r>
            <a:r>
              <a:rPr dirty="0" sz="2800" spc="38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su</a:t>
            </a:r>
            <a:r>
              <a:rPr dirty="0" sz="2800" spc="39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vida</a:t>
            </a:r>
            <a:r>
              <a:rPr dirty="0" sz="2800" spc="39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y</a:t>
            </a:r>
            <a:r>
              <a:rPr dirty="0" sz="2800" spc="38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a</a:t>
            </a:r>
            <a:r>
              <a:rPr dirty="0" sz="2800" spc="39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sus</a:t>
            </a:r>
            <a:r>
              <a:rPr dirty="0" sz="2800" spc="39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herederos</a:t>
            </a:r>
            <a:r>
              <a:rPr dirty="0" sz="2800" spc="380">
                <a:latin typeface="Century Gothic"/>
                <a:cs typeface="Century Gothic"/>
              </a:rPr>
              <a:t> </a:t>
            </a:r>
            <a:r>
              <a:rPr dirty="0" sz="2800" spc="-50">
                <a:latin typeface="Century Gothic"/>
                <a:cs typeface="Century Gothic"/>
              </a:rPr>
              <a:t>o </a:t>
            </a:r>
            <a:r>
              <a:rPr dirty="0" sz="2800" spc="-50">
                <a:latin typeface="Century Gothic"/>
                <a:cs typeface="Century Gothic"/>
              </a:rPr>
              <a:t>	</a:t>
            </a:r>
            <a:r>
              <a:rPr dirty="0" sz="2800">
                <a:latin typeface="Century Gothic"/>
                <a:cs typeface="Century Gothic"/>
              </a:rPr>
              <a:t>causahabientes</a:t>
            </a:r>
            <a:r>
              <a:rPr dirty="0" sz="2800" spc="295">
                <a:latin typeface="Century Gothic"/>
                <a:cs typeface="Century Gothic"/>
              </a:rPr>
              <a:t>  </a:t>
            </a:r>
            <a:r>
              <a:rPr dirty="0" sz="2800">
                <a:latin typeface="Century Gothic"/>
                <a:cs typeface="Century Gothic"/>
              </a:rPr>
              <a:t>al</a:t>
            </a:r>
            <a:r>
              <a:rPr dirty="0" sz="2800" spc="295">
                <a:latin typeface="Century Gothic"/>
                <a:cs typeface="Century Gothic"/>
              </a:rPr>
              <a:t>  </a:t>
            </a:r>
            <a:r>
              <a:rPr dirty="0" sz="2800">
                <a:latin typeface="Century Gothic"/>
                <a:cs typeface="Century Gothic"/>
              </a:rPr>
              <a:t>fallecimiento</a:t>
            </a:r>
            <a:r>
              <a:rPr dirty="0" sz="2800" spc="300">
                <a:latin typeface="Century Gothic"/>
                <a:cs typeface="Century Gothic"/>
              </a:rPr>
              <a:t>  </a:t>
            </a:r>
            <a:r>
              <a:rPr dirty="0" sz="2800">
                <a:latin typeface="Century Gothic"/>
                <a:cs typeface="Century Gothic"/>
              </a:rPr>
              <a:t>de</a:t>
            </a:r>
            <a:r>
              <a:rPr dirty="0" sz="2800" spc="290">
                <a:latin typeface="Century Gothic"/>
                <a:cs typeface="Century Gothic"/>
              </a:rPr>
              <a:t>  </a:t>
            </a:r>
            <a:r>
              <a:rPr dirty="0" sz="2800">
                <a:latin typeface="Century Gothic"/>
                <a:cs typeface="Century Gothic"/>
              </a:rPr>
              <a:t>aquellos</a:t>
            </a:r>
            <a:r>
              <a:rPr dirty="0" sz="2800" spc="295">
                <a:latin typeface="Century Gothic"/>
                <a:cs typeface="Century Gothic"/>
              </a:rPr>
              <a:t>  </a:t>
            </a:r>
            <a:r>
              <a:rPr dirty="0" sz="2800">
                <a:latin typeface="Century Gothic"/>
                <a:cs typeface="Century Gothic"/>
              </a:rPr>
              <a:t>en</a:t>
            </a:r>
            <a:r>
              <a:rPr dirty="0" sz="2800" spc="290">
                <a:latin typeface="Century Gothic"/>
                <a:cs typeface="Century Gothic"/>
              </a:rPr>
              <a:t>  </a:t>
            </a:r>
            <a:r>
              <a:rPr dirty="0" sz="2800" spc="-25">
                <a:latin typeface="Century Gothic"/>
                <a:cs typeface="Century Gothic"/>
              </a:rPr>
              <a:t>los </a:t>
            </a:r>
            <a:r>
              <a:rPr dirty="0" sz="2800" spc="-25">
                <a:latin typeface="Century Gothic"/>
                <a:cs typeface="Century Gothic"/>
              </a:rPr>
              <a:t>	</a:t>
            </a:r>
            <a:r>
              <a:rPr dirty="0" sz="2800">
                <a:latin typeface="Century Gothic"/>
                <a:cs typeface="Century Gothic"/>
              </a:rPr>
              <a:t>términos</a:t>
            </a:r>
            <a:r>
              <a:rPr dirty="0" sz="2800" spc="-4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de</a:t>
            </a:r>
            <a:r>
              <a:rPr dirty="0" sz="2800" spc="-5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los</a:t>
            </a:r>
            <a:r>
              <a:rPr dirty="0" sz="2800" spc="-5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artículos</a:t>
            </a:r>
            <a:r>
              <a:rPr dirty="0" sz="2800" spc="-6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15</a:t>
            </a:r>
            <a:r>
              <a:rPr dirty="0" sz="2800" spc="-5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y</a:t>
            </a:r>
            <a:r>
              <a:rPr dirty="0" sz="2800" spc="-50">
                <a:latin typeface="Century Gothic"/>
                <a:cs typeface="Century Gothic"/>
              </a:rPr>
              <a:t> </a:t>
            </a:r>
            <a:r>
              <a:rPr dirty="0" sz="2800" spc="-25">
                <a:latin typeface="Century Gothic"/>
                <a:cs typeface="Century Gothic"/>
              </a:rPr>
              <a:t>16.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1598" y="282987"/>
            <a:ext cx="7534275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377440" marR="5080" indent="-2365375"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Derechos</a:t>
            </a:r>
            <a:r>
              <a:rPr dirty="0" sz="2400" spc="-50"/>
              <a:t> </a:t>
            </a:r>
            <a:r>
              <a:rPr dirty="0" sz="2400"/>
              <a:t>de</a:t>
            </a:r>
            <a:r>
              <a:rPr dirty="0" sz="2400" spc="-25"/>
              <a:t> </a:t>
            </a:r>
            <a:r>
              <a:rPr dirty="0" sz="2400"/>
              <a:t>carácter</a:t>
            </a:r>
            <a:r>
              <a:rPr dirty="0" sz="2400" spc="-20"/>
              <a:t> </a:t>
            </a:r>
            <a:r>
              <a:rPr dirty="0" sz="2400"/>
              <a:t>patrimonial</a:t>
            </a:r>
            <a:r>
              <a:rPr dirty="0" sz="2400" spc="-35"/>
              <a:t> </a:t>
            </a:r>
            <a:r>
              <a:rPr dirty="0" sz="2400"/>
              <a:t>de</a:t>
            </a:r>
            <a:r>
              <a:rPr dirty="0" sz="2400" spc="-35"/>
              <a:t> </a:t>
            </a:r>
            <a:r>
              <a:rPr dirty="0" sz="2400"/>
              <a:t>la</a:t>
            </a:r>
            <a:r>
              <a:rPr dirty="0" sz="2400" spc="-20"/>
              <a:t> </a:t>
            </a:r>
            <a:r>
              <a:rPr dirty="0" sz="2400" spc="-10"/>
              <a:t>propiedad </a:t>
            </a:r>
            <a:r>
              <a:rPr dirty="0" sz="2400"/>
              <a:t>intelectual</a:t>
            </a:r>
            <a:r>
              <a:rPr dirty="0" sz="2400" spc="-75"/>
              <a:t> </a:t>
            </a:r>
            <a:r>
              <a:rPr dirty="0" sz="2400"/>
              <a:t>(art.</a:t>
            </a:r>
            <a:r>
              <a:rPr dirty="0" sz="2400" spc="-75"/>
              <a:t> </a:t>
            </a:r>
            <a:r>
              <a:rPr dirty="0" sz="2400" spc="-25"/>
              <a:t>17)</a:t>
            </a:r>
            <a:endParaRPr sz="2400"/>
          </a:p>
        </p:txBody>
      </p:sp>
      <p:sp>
        <p:nvSpPr>
          <p:cNvPr id="3" name="object 3" descr=""/>
          <p:cNvSpPr txBox="1"/>
          <p:nvPr/>
        </p:nvSpPr>
        <p:spPr>
          <a:xfrm>
            <a:off x="1755138" y="1208816"/>
            <a:ext cx="9927590" cy="53162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284480" indent="-271780">
              <a:lnSpc>
                <a:spcPct val="100000"/>
              </a:lnSpc>
              <a:spcBef>
                <a:spcPts val="95"/>
              </a:spcBef>
              <a:buClr>
                <a:srgbClr val="9F8351"/>
              </a:buClr>
              <a:buSzPct val="94642"/>
              <a:buFont typeface="Wingdings 2"/>
              <a:buChar char=""/>
              <a:tabLst>
                <a:tab pos="284480" algn="l"/>
              </a:tabLst>
            </a:pPr>
            <a:r>
              <a:rPr dirty="0" sz="2800">
                <a:latin typeface="Century Gothic"/>
                <a:cs typeface="Century Gothic"/>
              </a:rPr>
              <a:t>Derechos</a:t>
            </a:r>
            <a:r>
              <a:rPr dirty="0" sz="2800" spc="-3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de</a:t>
            </a:r>
            <a:r>
              <a:rPr dirty="0" sz="2800" spc="-8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explotación</a:t>
            </a:r>
            <a:r>
              <a:rPr dirty="0" sz="2800" spc="-6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de</a:t>
            </a:r>
            <a:r>
              <a:rPr dirty="0" sz="2800" spc="-8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la</a:t>
            </a:r>
            <a:r>
              <a:rPr dirty="0" sz="2800" spc="-75">
                <a:latin typeface="Century Gothic"/>
                <a:cs typeface="Century Gothic"/>
              </a:rPr>
              <a:t> </a:t>
            </a:r>
            <a:r>
              <a:rPr dirty="0" sz="2800" spc="-10">
                <a:latin typeface="Century Gothic"/>
                <a:cs typeface="Century Gothic"/>
              </a:rPr>
              <a:t>obra:</a:t>
            </a:r>
            <a:endParaRPr sz="2800">
              <a:latin typeface="Century Gothic"/>
              <a:cs typeface="Century Gothic"/>
            </a:endParaRPr>
          </a:p>
          <a:p>
            <a:pPr algn="just" lvl="1" marL="741680" marR="5080" indent="-272415">
              <a:lnSpc>
                <a:spcPct val="80000"/>
              </a:lnSpc>
              <a:spcBef>
                <a:spcPts val="670"/>
              </a:spcBef>
              <a:buClr>
                <a:srgbClr val="9F8351"/>
              </a:buClr>
              <a:buSzPct val="94642"/>
              <a:buFont typeface="Wingdings 2"/>
              <a:buChar char=""/>
              <a:tabLst>
                <a:tab pos="741680" algn="l"/>
              </a:tabLst>
            </a:pPr>
            <a:r>
              <a:rPr dirty="0" sz="2800">
                <a:latin typeface="Century Gothic"/>
                <a:cs typeface="Century Gothic"/>
              </a:rPr>
              <a:t>Derechos</a:t>
            </a:r>
            <a:r>
              <a:rPr dirty="0" sz="2800" spc="4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exclusivos</a:t>
            </a:r>
            <a:r>
              <a:rPr dirty="0" sz="2800" spc="4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del</a:t>
            </a:r>
            <a:r>
              <a:rPr dirty="0" sz="2800" spc="4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autor:</a:t>
            </a:r>
            <a:r>
              <a:rPr dirty="0" sz="2800" spc="3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autorizar</a:t>
            </a:r>
            <a:r>
              <a:rPr dirty="0" sz="2800" spc="2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o</a:t>
            </a:r>
            <a:r>
              <a:rPr dirty="0" sz="2800" spc="5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prohibir</a:t>
            </a:r>
            <a:r>
              <a:rPr dirty="0" sz="2800" spc="40">
                <a:latin typeface="Century Gothic"/>
                <a:cs typeface="Century Gothic"/>
              </a:rPr>
              <a:t> </a:t>
            </a:r>
            <a:r>
              <a:rPr dirty="0" sz="2800" spc="-25">
                <a:latin typeface="Century Gothic"/>
                <a:cs typeface="Century Gothic"/>
              </a:rPr>
              <a:t>los </a:t>
            </a:r>
            <a:r>
              <a:rPr dirty="0" sz="2800">
                <a:latin typeface="Century Gothic"/>
                <a:cs typeface="Century Gothic"/>
              </a:rPr>
              <a:t>actos</a:t>
            </a:r>
            <a:r>
              <a:rPr dirty="0" sz="2800" spc="300">
                <a:latin typeface="Century Gothic"/>
                <a:cs typeface="Century Gothic"/>
              </a:rPr>
              <a:t>  </a:t>
            </a:r>
            <a:r>
              <a:rPr dirty="0" sz="2800">
                <a:latin typeface="Century Gothic"/>
                <a:cs typeface="Century Gothic"/>
              </a:rPr>
              <a:t>de</a:t>
            </a:r>
            <a:r>
              <a:rPr dirty="0" sz="2800" spc="310">
                <a:latin typeface="Century Gothic"/>
                <a:cs typeface="Century Gothic"/>
              </a:rPr>
              <a:t>  </a:t>
            </a:r>
            <a:r>
              <a:rPr dirty="0" sz="2800">
                <a:latin typeface="Century Gothic"/>
                <a:cs typeface="Century Gothic"/>
              </a:rPr>
              <a:t>explotación</a:t>
            </a:r>
            <a:r>
              <a:rPr dirty="0" sz="2800" spc="305">
                <a:latin typeface="Century Gothic"/>
                <a:cs typeface="Century Gothic"/>
              </a:rPr>
              <a:t>  </a:t>
            </a:r>
            <a:r>
              <a:rPr dirty="0" sz="2800">
                <a:latin typeface="Century Gothic"/>
                <a:cs typeface="Century Gothic"/>
              </a:rPr>
              <a:t>de</a:t>
            </a:r>
            <a:r>
              <a:rPr dirty="0" sz="2800" spc="305">
                <a:latin typeface="Century Gothic"/>
                <a:cs typeface="Century Gothic"/>
              </a:rPr>
              <a:t>  </a:t>
            </a:r>
            <a:r>
              <a:rPr dirty="0" sz="2800">
                <a:latin typeface="Century Gothic"/>
                <a:cs typeface="Century Gothic"/>
              </a:rPr>
              <a:t>su</a:t>
            </a:r>
            <a:r>
              <a:rPr dirty="0" sz="2800" spc="305">
                <a:latin typeface="Century Gothic"/>
                <a:cs typeface="Century Gothic"/>
              </a:rPr>
              <a:t>  </a:t>
            </a:r>
            <a:r>
              <a:rPr dirty="0" sz="2800">
                <a:latin typeface="Century Gothic"/>
                <a:cs typeface="Century Gothic"/>
              </a:rPr>
              <a:t>obra</a:t>
            </a:r>
            <a:r>
              <a:rPr dirty="0" sz="2800" spc="305">
                <a:latin typeface="Century Gothic"/>
                <a:cs typeface="Century Gothic"/>
              </a:rPr>
              <a:t>  </a:t>
            </a:r>
            <a:r>
              <a:rPr dirty="0" sz="2800">
                <a:latin typeface="Century Gothic"/>
                <a:cs typeface="Century Gothic"/>
              </a:rPr>
              <a:t>y</a:t>
            </a:r>
            <a:r>
              <a:rPr dirty="0" sz="2800" spc="305">
                <a:latin typeface="Century Gothic"/>
                <a:cs typeface="Century Gothic"/>
              </a:rPr>
              <a:t>  </a:t>
            </a:r>
            <a:r>
              <a:rPr dirty="0" sz="2800">
                <a:latin typeface="Century Gothic"/>
                <a:cs typeface="Century Gothic"/>
              </a:rPr>
              <a:t>exigir</a:t>
            </a:r>
            <a:r>
              <a:rPr dirty="0" sz="2800" spc="295">
                <a:latin typeface="Century Gothic"/>
                <a:cs typeface="Century Gothic"/>
              </a:rPr>
              <a:t>  </a:t>
            </a:r>
            <a:r>
              <a:rPr dirty="0" sz="2800" spc="-25">
                <a:latin typeface="Century Gothic"/>
                <a:cs typeface="Century Gothic"/>
              </a:rPr>
              <a:t>una </a:t>
            </a:r>
            <a:r>
              <a:rPr dirty="0" sz="2800">
                <a:latin typeface="Century Gothic"/>
                <a:cs typeface="Century Gothic"/>
              </a:rPr>
              <a:t>retribución</a:t>
            </a:r>
            <a:r>
              <a:rPr dirty="0" sz="2800" spc="175">
                <a:latin typeface="Century Gothic"/>
                <a:cs typeface="Century Gothic"/>
              </a:rPr>
              <a:t>  </a:t>
            </a:r>
            <a:r>
              <a:rPr dirty="0" sz="2800">
                <a:latin typeface="Century Gothic"/>
                <a:cs typeface="Century Gothic"/>
              </a:rPr>
              <a:t>a</a:t>
            </a:r>
            <a:r>
              <a:rPr dirty="0" sz="2800" spc="175">
                <a:latin typeface="Century Gothic"/>
                <a:cs typeface="Century Gothic"/>
              </a:rPr>
              <a:t>  </a:t>
            </a:r>
            <a:r>
              <a:rPr dirty="0" sz="2800">
                <a:latin typeface="Century Gothic"/>
                <a:cs typeface="Century Gothic"/>
              </a:rPr>
              <a:t>cambio</a:t>
            </a:r>
            <a:r>
              <a:rPr dirty="0" sz="2800" spc="175">
                <a:latin typeface="Century Gothic"/>
                <a:cs typeface="Century Gothic"/>
              </a:rPr>
              <a:t>  </a:t>
            </a:r>
            <a:r>
              <a:rPr dirty="0" sz="2800">
                <a:latin typeface="Century Gothic"/>
                <a:cs typeface="Century Gothic"/>
              </a:rPr>
              <a:t>del</a:t>
            </a:r>
            <a:r>
              <a:rPr dirty="0" sz="2800" spc="180">
                <a:latin typeface="Century Gothic"/>
                <a:cs typeface="Century Gothic"/>
              </a:rPr>
              <a:t>  </a:t>
            </a:r>
            <a:r>
              <a:rPr dirty="0" sz="2800">
                <a:latin typeface="Century Gothic"/>
                <a:cs typeface="Century Gothic"/>
              </a:rPr>
              <a:t>permiso.</a:t>
            </a:r>
            <a:r>
              <a:rPr dirty="0" sz="2800" spc="170">
                <a:latin typeface="Century Gothic"/>
                <a:cs typeface="Century Gothic"/>
              </a:rPr>
              <a:t>  </a:t>
            </a:r>
            <a:r>
              <a:rPr dirty="0" sz="2800" spc="-10">
                <a:latin typeface="Century Gothic"/>
                <a:cs typeface="Century Gothic"/>
              </a:rPr>
              <a:t>Reproducción </a:t>
            </a:r>
            <a:r>
              <a:rPr dirty="0" sz="2800">
                <a:latin typeface="Century Gothic"/>
                <a:cs typeface="Century Gothic"/>
              </a:rPr>
              <a:t>(art.</a:t>
            </a:r>
            <a:r>
              <a:rPr dirty="0" sz="2800" spc="5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18),</a:t>
            </a:r>
            <a:r>
              <a:rPr dirty="0" sz="2800" spc="9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distribución</a:t>
            </a:r>
            <a:r>
              <a:rPr dirty="0" sz="2800" spc="7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(art.</a:t>
            </a:r>
            <a:r>
              <a:rPr dirty="0" sz="2800" spc="6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19),</a:t>
            </a:r>
            <a:r>
              <a:rPr dirty="0" sz="2800" spc="8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comunicación</a:t>
            </a:r>
            <a:r>
              <a:rPr dirty="0" sz="2800" spc="85">
                <a:latin typeface="Century Gothic"/>
                <a:cs typeface="Century Gothic"/>
              </a:rPr>
              <a:t> </a:t>
            </a:r>
            <a:r>
              <a:rPr dirty="0" sz="2800" spc="-10">
                <a:latin typeface="Century Gothic"/>
                <a:cs typeface="Century Gothic"/>
              </a:rPr>
              <a:t>pública </a:t>
            </a:r>
            <a:r>
              <a:rPr dirty="0" sz="2800">
                <a:latin typeface="Century Gothic"/>
                <a:cs typeface="Century Gothic"/>
              </a:rPr>
              <a:t>(art.</a:t>
            </a:r>
            <a:r>
              <a:rPr dirty="0" sz="2800" spc="-10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20),</a:t>
            </a:r>
            <a:r>
              <a:rPr dirty="0" sz="2800" spc="-6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transformación</a:t>
            </a:r>
            <a:r>
              <a:rPr dirty="0" sz="2800" spc="-8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(art.</a:t>
            </a:r>
            <a:r>
              <a:rPr dirty="0" sz="2800" spc="-95">
                <a:latin typeface="Century Gothic"/>
                <a:cs typeface="Century Gothic"/>
              </a:rPr>
              <a:t> </a:t>
            </a:r>
            <a:r>
              <a:rPr dirty="0" sz="2800" spc="-25">
                <a:latin typeface="Century Gothic"/>
                <a:cs typeface="Century Gothic"/>
              </a:rPr>
              <a:t>21)</a:t>
            </a:r>
            <a:endParaRPr sz="2800">
              <a:latin typeface="Century Gothic"/>
              <a:cs typeface="Century Gothic"/>
            </a:endParaRPr>
          </a:p>
          <a:p>
            <a:pPr algn="just" lvl="1" marL="741045" marR="7620" indent="-271780">
              <a:lnSpc>
                <a:spcPct val="80000"/>
              </a:lnSpc>
              <a:spcBef>
                <a:spcPts val="680"/>
              </a:spcBef>
              <a:buClr>
                <a:srgbClr val="9F8351"/>
              </a:buClr>
              <a:buSzPct val="94642"/>
              <a:buFont typeface="Wingdings 2"/>
              <a:buChar char=""/>
              <a:tabLst>
                <a:tab pos="742950" algn="l"/>
              </a:tabLst>
            </a:pPr>
            <a:r>
              <a:rPr dirty="0" sz="2800">
                <a:latin typeface="Century Gothic"/>
                <a:cs typeface="Century Gothic"/>
              </a:rPr>
              <a:t>Derechos</a:t>
            </a:r>
            <a:r>
              <a:rPr dirty="0" sz="2800" spc="50">
                <a:latin typeface="Century Gothic"/>
                <a:cs typeface="Century Gothic"/>
              </a:rPr>
              <a:t>  </a:t>
            </a:r>
            <a:r>
              <a:rPr dirty="0" sz="2800">
                <a:latin typeface="Century Gothic"/>
                <a:cs typeface="Century Gothic"/>
              </a:rPr>
              <a:t>de</a:t>
            </a:r>
            <a:r>
              <a:rPr dirty="0" sz="2800" spc="55">
                <a:latin typeface="Century Gothic"/>
                <a:cs typeface="Century Gothic"/>
              </a:rPr>
              <a:t>  </a:t>
            </a:r>
            <a:r>
              <a:rPr dirty="0" sz="2800">
                <a:latin typeface="Century Gothic"/>
                <a:cs typeface="Century Gothic"/>
              </a:rPr>
              <a:t>remuneración:</a:t>
            </a:r>
            <a:r>
              <a:rPr dirty="0" sz="2800" spc="50">
                <a:latin typeface="Century Gothic"/>
                <a:cs typeface="Century Gothic"/>
              </a:rPr>
              <a:t>  </a:t>
            </a:r>
            <a:r>
              <a:rPr dirty="0" sz="2800">
                <a:latin typeface="Century Gothic"/>
                <a:cs typeface="Century Gothic"/>
              </a:rPr>
              <a:t>cantidad</a:t>
            </a:r>
            <a:r>
              <a:rPr dirty="0" sz="2800" spc="50">
                <a:latin typeface="Century Gothic"/>
                <a:cs typeface="Century Gothic"/>
              </a:rPr>
              <a:t>  </a:t>
            </a:r>
            <a:r>
              <a:rPr dirty="0" sz="2800">
                <a:latin typeface="Century Gothic"/>
                <a:cs typeface="Century Gothic"/>
              </a:rPr>
              <a:t>dineraria</a:t>
            </a:r>
            <a:r>
              <a:rPr dirty="0" sz="2800" spc="55">
                <a:latin typeface="Century Gothic"/>
                <a:cs typeface="Century Gothic"/>
              </a:rPr>
              <a:t>  </a:t>
            </a:r>
            <a:r>
              <a:rPr dirty="0" sz="2800" spc="-50">
                <a:latin typeface="Century Gothic"/>
                <a:cs typeface="Century Gothic"/>
              </a:rPr>
              <a:t>a </a:t>
            </a:r>
            <a:r>
              <a:rPr dirty="0" sz="2800" spc="-50">
                <a:latin typeface="Century Gothic"/>
                <a:cs typeface="Century Gothic"/>
              </a:rPr>
              <a:t>	</a:t>
            </a:r>
            <a:r>
              <a:rPr dirty="0" sz="2800">
                <a:latin typeface="Century Gothic"/>
                <a:cs typeface="Century Gothic"/>
              </a:rPr>
              <a:t>recibir</a:t>
            </a:r>
            <a:r>
              <a:rPr dirty="0" sz="2800" spc="-7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por</a:t>
            </a:r>
            <a:r>
              <a:rPr dirty="0" sz="2800" spc="-4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el</a:t>
            </a:r>
            <a:r>
              <a:rPr dirty="0" sz="2800" spc="-2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autor</a:t>
            </a:r>
            <a:r>
              <a:rPr dirty="0" sz="2800" spc="-4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por</a:t>
            </a:r>
            <a:r>
              <a:rPr dirty="0" sz="2800" spc="-5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los</a:t>
            </a:r>
            <a:r>
              <a:rPr dirty="0" sz="2800" spc="-3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actos</a:t>
            </a:r>
            <a:r>
              <a:rPr dirty="0" sz="2800" spc="-3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de</a:t>
            </a:r>
            <a:r>
              <a:rPr dirty="0" sz="2800" spc="-50">
                <a:latin typeface="Century Gothic"/>
                <a:cs typeface="Century Gothic"/>
              </a:rPr>
              <a:t> </a:t>
            </a:r>
            <a:r>
              <a:rPr dirty="0" sz="2800" spc="-10">
                <a:latin typeface="Century Gothic"/>
                <a:cs typeface="Century Gothic"/>
              </a:rPr>
              <a:t>explotación.</a:t>
            </a:r>
            <a:endParaRPr sz="2800">
              <a:latin typeface="Century Gothic"/>
              <a:cs typeface="Century Gothic"/>
            </a:endParaRPr>
          </a:p>
          <a:p>
            <a:pPr algn="just" lvl="1" marL="741680" indent="-271780">
              <a:lnSpc>
                <a:spcPct val="100000"/>
              </a:lnSpc>
              <a:buClr>
                <a:srgbClr val="9F8351"/>
              </a:buClr>
              <a:buSzPct val="94642"/>
              <a:buFont typeface="Wingdings 2"/>
              <a:buChar char=""/>
              <a:tabLst>
                <a:tab pos="741680" algn="l"/>
              </a:tabLst>
            </a:pPr>
            <a:r>
              <a:rPr dirty="0" sz="2800">
                <a:latin typeface="Century Gothic"/>
                <a:cs typeface="Century Gothic"/>
              </a:rPr>
              <a:t>Cesión</a:t>
            </a:r>
            <a:r>
              <a:rPr dirty="0" sz="2800" spc="-4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de</a:t>
            </a:r>
            <a:r>
              <a:rPr dirty="0" sz="2800" spc="-6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los</a:t>
            </a:r>
            <a:r>
              <a:rPr dirty="0" sz="2800" spc="-7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derechos</a:t>
            </a:r>
            <a:r>
              <a:rPr dirty="0" sz="2800" spc="-4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de</a:t>
            </a:r>
            <a:r>
              <a:rPr dirty="0" sz="2800" spc="-70">
                <a:latin typeface="Century Gothic"/>
                <a:cs typeface="Century Gothic"/>
              </a:rPr>
              <a:t> </a:t>
            </a:r>
            <a:r>
              <a:rPr dirty="0" sz="2800" spc="-10">
                <a:latin typeface="Century Gothic"/>
                <a:cs typeface="Century Gothic"/>
              </a:rPr>
              <a:t>explotación.</a:t>
            </a:r>
            <a:endParaRPr sz="2800">
              <a:latin typeface="Century Gothic"/>
              <a:cs typeface="Century Gothic"/>
            </a:endParaRPr>
          </a:p>
          <a:p>
            <a:pPr algn="just" marL="284480" indent="-271780">
              <a:lnSpc>
                <a:spcPct val="100000"/>
              </a:lnSpc>
              <a:buClr>
                <a:srgbClr val="9F8351"/>
              </a:buClr>
              <a:buSzPct val="94642"/>
              <a:buFont typeface="Wingdings 2"/>
              <a:buChar char=""/>
              <a:tabLst>
                <a:tab pos="284480" algn="l"/>
              </a:tabLst>
            </a:pPr>
            <a:r>
              <a:rPr dirty="0" sz="2800">
                <a:latin typeface="Century Gothic"/>
                <a:cs typeface="Century Gothic"/>
              </a:rPr>
              <a:t>Derechos</a:t>
            </a:r>
            <a:r>
              <a:rPr dirty="0" sz="2800" spc="-10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compensatorios</a:t>
            </a:r>
            <a:r>
              <a:rPr dirty="0" sz="2800" spc="-12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(art.</a:t>
            </a:r>
            <a:r>
              <a:rPr dirty="0" sz="2800" spc="-140">
                <a:latin typeface="Century Gothic"/>
                <a:cs typeface="Century Gothic"/>
              </a:rPr>
              <a:t> </a:t>
            </a:r>
            <a:r>
              <a:rPr dirty="0" sz="2800" spc="-20">
                <a:latin typeface="Century Gothic"/>
                <a:cs typeface="Century Gothic"/>
              </a:rPr>
              <a:t>25):</a:t>
            </a:r>
            <a:endParaRPr sz="2800">
              <a:latin typeface="Century Gothic"/>
              <a:cs typeface="Century Gothic"/>
            </a:endParaRPr>
          </a:p>
          <a:p>
            <a:pPr algn="just" lvl="1" marL="740410" marR="6350" indent="-271145">
              <a:lnSpc>
                <a:spcPct val="80000"/>
              </a:lnSpc>
              <a:spcBef>
                <a:spcPts val="670"/>
              </a:spcBef>
              <a:buClr>
                <a:srgbClr val="9F8351"/>
              </a:buClr>
              <a:buSzPct val="94642"/>
              <a:buFont typeface="Wingdings 2"/>
              <a:buChar char=""/>
              <a:tabLst>
                <a:tab pos="740410" algn="l"/>
              </a:tabLst>
            </a:pPr>
            <a:r>
              <a:rPr dirty="0" sz="2800">
                <a:latin typeface="Century Gothic"/>
                <a:cs typeface="Century Gothic"/>
              </a:rPr>
              <a:t>Derecho</a:t>
            </a:r>
            <a:r>
              <a:rPr dirty="0" sz="2800" spc="305">
                <a:latin typeface="Century Gothic"/>
                <a:cs typeface="Century Gothic"/>
              </a:rPr>
              <a:t>  </a:t>
            </a:r>
            <a:r>
              <a:rPr dirty="0" sz="2800">
                <a:latin typeface="Century Gothic"/>
                <a:cs typeface="Century Gothic"/>
              </a:rPr>
              <a:t>por</a:t>
            </a:r>
            <a:r>
              <a:rPr dirty="0" sz="2800" spc="300">
                <a:latin typeface="Century Gothic"/>
                <a:cs typeface="Century Gothic"/>
              </a:rPr>
              <a:t>  </a:t>
            </a:r>
            <a:r>
              <a:rPr dirty="0" sz="2800">
                <a:latin typeface="Century Gothic"/>
                <a:cs typeface="Century Gothic"/>
              </a:rPr>
              <a:t>copia</a:t>
            </a:r>
            <a:r>
              <a:rPr dirty="0" sz="2800" spc="300">
                <a:latin typeface="Century Gothic"/>
                <a:cs typeface="Century Gothic"/>
              </a:rPr>
              <a:t>  </a:t>
            </a:r>
            <a:r>
              <a:rPr dirty="0" sz="2800">
                <a:latin typeface="Century Gothic"/>
                <a:cs typeface="Century Gothic"/>
              </a:rPr>
              <a:t>privada</a:t>
            </a:r>
            <a:r>
              <a:rPr dirty="0" sz="2800" spc="295">
                <a:latin typeface="Century Gothic"/>
                <a:cs typeface="Century Gothic"/>
              </a:rPr>
              <a:t>  </a:t>
            </a:r>
            <a:r>
              <a:rPr dirty="0" sz="2800">
                <a:latin typeface="Century Gothic"/>
                <a:cs typeface="Century Gothic"/>
              </a:rPr>
              <a:t>que</a:t>
            </a:r>
            <a:r>
              <a:rPr dirty="0" sz="2800" spc="300">
                <a:latin typeface="Century Gothic"/>
                <a:cs typeface="Century Gothic"/>
              </a:rPr>
              <a:t>  </a:t>
            </a:r>
            <a:r>
              <a:rPr dirty="0" sz="2800">
                <a:latin typeface="Century Gothic"/>
                <a:cs typeface="Century Gothic"/>
              </a:rPr>
              <a:t>compensa</a:t>
            </a:r>
            <a:r>
              <a:rPr dirty="0" sz="2800" spc="295">
                <a:latin typeface="Century Gothic"/>
                <a:cs typeface="Century Gothic"/>
              </a:rPr>
              <a:t>  </a:t>
            </a:r>
            <a:r>
              <a:rPr dirty="0" sz="2800" spc="-25">
                <a:latin typeface="Century Gothic"/>
                <a:cs typeface="Century Gothic"/>
              </a:rPr>
              <a:t>los </a:t>
            </a:r>
            <a:r>
              <a:rPr dirty="0" sz="2800">
                <a:latin typeface="Century Gothic"/>
                <a:cs typeface="Century Gothic"/>
              </a:rPr>
              <a:t>derechos</a:t>
            </a:r>
            <a:r>
              <a:rPr dirty="0" sz="2800" spc="60">
                <a:latin typeface="Century Gothic"/>
                <a:cs typeface="Century Gothic"/>
              </a:rPr>
              <a:t>  </a:t>
            </a:r>
            <a:r>
              <a:rPr dirty="0" sz="2800">
                <a:latin typeface="Century Gothic"/>
                <a:cs typeface="Century Gothic"/>
              </a:rPr>
              <a:t>de</a:t>
            </a:r>
            <a:r>
              <a:rPr dirty="0" sz="2800" spc="60">
                <a:latin typeface="Century Gothic"/>
                <a:cs typeface="Century Gothic"/>
              </a:rPr>
              <a:t>  </a:t>
            </a:r>
            <a:r>
              <a:rPr dirty="0" sz="2800">
                <a:latin typeface="Century Gothic"/>
                <a:cs typeface="Century Gothic"/>
              </a:rPr>
              <a:t>propiedad</a:t>
            </a:r>
            <a:r>
              <a:rPr dirty="0" sz="2800" spc="70">
                <a:latin typeface="Century Gothic"/>
                <a:cs typeface="Century Gothic"/>
              </a:rPr>
              <a:t>  </a:t>
            </a:r>
            <a:r>
              <a:rPr dirty="0" sz="2800">
                <a:latin typeface="Century Gothic"/>
                <a:cs typeface="Century Gothic"/>
              </a:rPr>
              <a:t>intelectual</a:t>
            </a:r>
            <a:r>
              <a:rPr dirty="0" sz="2800" spc="65">
                <a:latin typeface="Century Gothic"/>
                <a:cs typeface="Century Gothic"/>
              </a:rPr>
              <a:t>  </a:t>
            </a:r>
            <a:r>
              <a:rPr dirty="0" sz="2800">
                <a:latin typeface="Century Gothic"/>
                <a:cs typeface="Century Gothic"/>
              </a:rPr>
              <a:t>no</a:t>
            </a:r>
            <a:r>
              <a:rPr dirty="0" sz="2800" spc="70">
                <a:latin typeface="Century Gothic"/>
                <a:cs typeface="Century Gothic"/>
              </a:rPr>
              <a:t>  </a:t>
            </a:r>
            <a:r>
              <a:rPr dirty="0" sz="2800" spc="-10">
                <a:latin typeface="Century Gothic"/>
                <a:cs typeface="Century Gothic"/>
              </a:rPr>
              <a:t>percibidos </a:t>
            </a:r>
            <a:r>
              <a:rPr dirty="0" sz="2800">
                <a:latin typeface="Century Gothic"/>
                <a:cs typeface="Century Gothic"/>
              </a:rPr>
              <a:t>por</a:t>
            </a:r>
            <a:r>
              <a:rPr dirty="0" sz="2800" spc="40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el</a:t>
            </a:r>
            <a:r>
              <a:rPr dirty="0" sz="2800" spc="42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autor</a:t>
            </a:r>
            <a:r>
              <a:rPr dirty="0" sz="2800" spc="409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a</a:t>
            </a:r>
            <a:r>
              <a:rPr dirty="0" sz="2800" spc="40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causa</a:t>
            </a:r>
            <a:r>
              <a:rPr dirty="0" sz="2800" spc="41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de</a:t>
            </a:r>
            <a:r>
              <a:rPr dirty="0" sz="2800" spc="420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las</a:t>
            </a:r>
            <a:r>
              <a:rPr dirty="0" sz="2800" spc="409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reproducciones</a:t>
            </a:r>
            <a:r>
              <a:rPr dirty="0" sz="2800" spc="405">
                <a:latin typeface="Century Gothic"/>
                <a:cs typeface="Century Gothic"/>
              </a:rPr>
              <a:t> </a:t>
            </a:r>
            <a:r>
              <a:rPr dirty="0" sz="2800">
                <a:latin typeface="Century Gothic"/>
                <a:cs typeface="Century Gothic"/>
              </a:rPr>
              <a:t>de</a:t>
            </a:r>
            <a:r>
              <a:rPr dirty="0" sz="2800" spc="409">
                <a:latin typeface="Century Gothic"/>
                <a:cs typeface="Century Gothic"/>
              </a:rPr>
              <a:t> </a:t>
            </a:r>
            <a:r>
              <a:rPr dirty="0" sz="2800" spc="-25">
                <a:latin typeface="Century Gothic"/>
                <a:cs typeface="Century Gothic"/>
              </a:rPr>
              <a:t>sus </a:t>
            </a:r>
            <a:r>
              <a:rPr dirty="0" sz="2800" spc="-10">
                <a:latin typeface="Century Gothic"/>
                <a:cs typeface="Century Gothic"/>
              </a:rPr>
              <a:t>obras.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8785" y="790103"/>
            <a:ext cx="313372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Textos</a:t>
            </a:r>
            <a:r>
              <a:rPr dirty="0" sz="3600" spc="-10"/>
              <a:t> legales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1641726" y="1757293"/>
            <a:ext cx="10134600" cy="450024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95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 spc="40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Código</a:t>
            </a:r>
            <a:r>
              <a:rPr dirty="0" sz="2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Civil:</a:t>
            </a:r>
            <a:r>
              <a:rPr dirty="0" sz="28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aplicable</a:t>
            </a:r>
            <a:r>
              <a:rPr dirty="0" sz="2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todo</a:t>
            </a:r>
            <a:r>
              <a:rPr dirty="0" sz="2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territorio.</a:t>
            </a:r>
            <a:endParaRPr sz="2800">
              <a:latin typeface="Century Gothic"/>
              <a:cs typeface="Century Gothic"/>
            </a:endParaRPr>
          </a:p>
          <a:p>
            <a:pPr algn="just" marL="298450" marR="5080" indent="-286385">
              <a:lnSpc>
                <a:spcPct val="100000"/>
              </a:lnSpc>
              <a:spcBef>
                <a:spcPts val="994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 spc="434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Leyes</a:t>
            </a:r>
            <a:r>
              <a:rPr dirty="0" sz="2800" spc="434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especiales:</a:t>
            </a:r>
            <a:r>
              <a:rPr dirty="0" sz="2800" spc="43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Leyes</a:t>
            </a:r>
            <a:r>
              <a:rPr dirty="0" sz="2800" spc="434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sz="2800" spc="44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Consumo,</a:t>
            </a:r>
            <a:r>
              <a:rPr dirty="0" sz="2800" spc="434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Ley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Hipotecaria,</a:t>
            </a:r>
            <a:r>
              <a:rPr dirty="0" sz="28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2800" spc="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Arrendamientos</a:t>
            </a:r>
            <a:r>
              <a:rPr dirty="0" sz="28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Urbanos,</a:t>
            </a:r>
            <a:r>
              <a:rPr dirty="0" sz="2800" spc="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2800" spc="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Propiedad</a:t>
            </a:r>
            <a:r>
              <a:rPr dirty="0" sz="2800" spc="-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Intelectual,</a:t>
            </a:r>
            <a:r>
              <a:rPr dirty="0" sz="2800" spc="-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20">
                <a:solidFill>
                  <a:srgbClr val="404040"/>
                </a:solidFill>
                <a:latin typeface="Century Gothic"/>
                <a:cs typeface="Century Gothic"/>
              </a:rPr>
              <a:t>etc.</a:t>
            </a:r>
            <a:endParaRPr sz="2800">
              <a:latin typeface="Century Gothic"/>
              <a:cs typeface="Century Gothic"/>
            </a:endParaRPr>
          </a:p>
          <a:p>
            <a:pPr algn="just" marL="927100">
              <a:lnSpc>
                <a:spcPct val="100000"/>
              </a:lnSpc>
              <a:spcBef>
                <a:spcPts val="994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Aplicables</a:t>
            </a:r>
            <a:r>
              <a:rPr dirty="0" sz="2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todo</a:t>
            </a:r>
            <a:r>
              <a:rPr dirty="0" sz="28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8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territorio.</a:t>
            </a:r>
            <a:endParaRPr sz="2800">
              <a:latin typeface="Century Gothic"/>
              <a:cs typeface="Century Gothic"/>
            </a:endParaRPr>
          </a:p>
          <a:p>
            <a:pPr algn="just" marL="1155700" marR="5715" indent="-229235">
              <a:lnSpc>
                <a:spcPct val="100000"/>
              </a:lnSpc>
              <a:spcBef>
                <a:spcPts val="1010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Regulación</a:t>
            </a:r>
            <a:r>
              <a:rPr dirty="0" sz="2800" spc="26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administrativa</a:t>
            </a:r>
            <a:r>
              <a:rPr dirty="0" sz="2800" spc="26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800" spc="26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parte</a:t>
            </a:r>
            <a:r>
              <a:rPr dirty="0" sz="2800" spc="265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260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las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Comunidades</a:t>
            </a:r>
            <a:r>
              <a:rPr dirty="0" sz="2800" spc="-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Autónomas.</a:t>
            </a:r>
            <a:endParaRPr sz="2800">
              <a:latin typeface="Century Gothic"/>
              <a:cs typeface="Century Gothic"/>
            </a:endParaRPr>
          </a:p>
          <a:p>
            <a:pPr algn="just" marL="299720" marR="5080" indent="-287655">
              <a:lnSpc>
                <a:spcPct val="100000"/>
              </a:lnSpc>
              <a:spcBef>
                <a:spcPts val="994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 spc="280">
                <a:solidFill>
                  <a:srgbClr val="A42F10"/>
                </a:solidFill>
                <a:latin typeface="Times New Roman"/>
                <a:cs typeface="Times New Roman"/>
              </a:rPr>
              <a:t> 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8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Foral</a:t>
            </a:r>
            <a:r>
              <a:rPr dirty="0" sz="28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8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especial,</a:t>
            </a:r>
            <a:r>
              <a:rPr dirty="0" sz="28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allí</a:t>
            </a:r>
            <a:r>
              <a:rPr dirty="0" sz="28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donde</a:t>
            </a:r>
            <a:r>
              <a:rPr dirty="0" sz="28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exista:</a:t>
            </a:r>
            <a:r>
              <a:rPr dirty="0" sz="28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aplicable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algunos</a:t>
            </a:r>
            <a:r>
              <a:rPr dirty="0" sz="2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territorios</a:t>
            </a:r>
            <a:r>
              <a:rPr dirty="0" sz="28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España.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7591" y="818197"/>
            <a:ext cx="766064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Protección</a:t>
            </a:r>
            <a:r>
              <a:rPr dirty="0" sz="3200" spc="-45"/>
              <a:t> </a:t>
            </a:r>
            <a:r>
              <a:rPr dirty="0" sz="3200"/>
              <a:t>de</a:t>
            </a:r>
            <a:r>
              <a:rPr dirty="0" sz="3200" spc="-25"/>
              <a:t> </a:t>
            </a:r>
            <a:r>
              <a:rPr dirty="0" sz="3200"/>
              <a:t>la</a:t>
            </a:r>
            <a:r>
              <a:rPr dirty="0" sz="3200" spc="-40"/>
              <a:t> </a:t>
            </a:r>
            <a:r>
              <a:rPr dirty="0" sz="3200"/>
              <a:t>propiedad</a:t>
            </a:r>
            <a:r>
              <a:rPr dirty="0" sz="3200" spc="-30"/>
              <a:t> </a:t>
            </a:r>
            <a:r>
              <a:rPr dirty="0" sz="3200" spc="-10"/>
              <a:t>intelectual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755138" y="2035956"/>
            <a:ext cx="9725025" cy="2903855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marL="285115" marR="6985" indent="-273050">
              <a:lnSpc>
                <a:spcPts val="3460"/>
              </a:lnSpc>
              <a:spcBef>
                <a:spcPts val="535"/>
              </a:spcBef>
              <a:buClr>
                <a:srgbClr val="9F8351"/>
              </a:buClr>
              <a:buSzPct val="93750"/>
              <a:buFont typeface="Wingdings 2"/>
              <a:buChar char=""/>
              <a:tabLst>
                <a:tab pos="285115" algn="l"/>
              </a:tabLst>
            </a:pPr>
            <a:r>
              <a:rPr dirty="0" sz="3200">
                <a:latin typeface="Century Gothic"/>
                <a:cs typeface="Century Gothic"/>
              </a:rPr>
              <a:t>Acciones</a:t>
            </a:r>
            <a:r>
              <a:rPr dirty="0" sz="3200" spc="320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administrativas,</a:t>
            </a:r>
            <a:r>
              <a:rPr dirty="0" sz="3200" spc="325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civiles</a:t>
            </a:r>
            <a:r>
              <a:rPr dirty="0" sz="3200" spc="325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y</a:t>
            </a:r>
            <a:r>
              <a:rPr dirty="0" sz="3200" spc="325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penales</a:t>
            </a:r>
            <a:r>
              <a:rPr dirty="0" sz="3200" spc="325">
                <a:latin typeface="Century Gothic"/>
                <a:cs typeface="Century Gothic"/>
              </a:rPr>
              <a:t> </a:t>
            </a:r>
            <a:r>
              <a:rPr dirty="0" sz="3200" spc="-10">
                <a:latin typeface="Century Gothic"/>
                <a:cs typeface="Century Gothic"/>
              </a:rPr>
              <a:t>(art. </a:t>
            </a:r>
            <a:r>
              <a:rPr dirty="0" sz="3200">
                <a:latin typeface="Century Gothic"/>
                <a:cs typeface="Century Gothic"/>
              </a:rPr>
              <a:t>270</a:t>
            </a:r>
            <a:r>
              <a:rPr dirty="0" sz="3200" spc="-10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y</a:t>
            </a:r>
            <a:r>
              <a:rPr dirty="0" sz="3200" spc="-15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271</a:t>
            </a:r>
            <a:r>
              <a:rPr dirty="0" sz="3200" spc="-10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C.</a:t>
            </a:r>
            <a:r>
              <a:rPr dirty="0" sz="3200" spc="-5">
                <a:latin typeface="Century Gothic"/>
                <a:cs typeface="Century Gothic"/>
              </a:rPr>
              <a:t> </a:t>
            </a:r>
            <a:r>
              <a:rPr dirty="0" sz="3200" spc="-25">
                <a:latin typeface="Century Gothic"/>
                <a:cs typeface="Century Gothic"/>
              </a:rPr>
              <a:t>P.)</a:t>
            </a:r>
            <a:endParaRPr sz="3200">
              <a:latin typeface="Century Gothic"/>
              <a:cs typeface="Century Gothic"/>
            </a:endParaRPr>
          </a:p>
          <a:p>
            <a:pPr marL="284480" marR="7620" indent="-272415">
              <a:lnSpc>
                <a:spcPts val="3460"/>
              </a:lnSpc>
              <a:spcBef>
                <a:spcPts val="760"/>
              </a:spcBef>
              <a:buClr>
                <a:srgbClr val="9F8351"/>
              </a:buClr>
              <a:buSzPct val="93750"/>
              <a:buFont typeface="Wingdings 2"/>
              <a:buChar char=""/>
              <a:tabLst>
                <a:tab pos="284480" algn="l"/>
              </a:tabLst>
            </a:pPr>
            <a:r>
              <a:rPr dirty="0" sz="3200">
                <a:latin typeface="Century Gothic"/>
                <a:cs typeface="Century Gothic"/>
              </a:rPr>
              <a:t>Registro</a:t>
            </a:r>
            <a:r>
              <a:rPr dirty="0" sz="3200" spc="215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General</a:t>
            </a:r>
            <a:r>
              <a:rPr dirty="0" sz="3200" spc="215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de</a:t>
            </a:r>
            <a:r>
              <a:rPr dirty="0" sz="3200" spc="229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Propiedad</a:t>
            </a:r>
            <a:r>
              <a:rPr dirty="0" sz="3200" spc="220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Intelectual</a:t>
            </a:r>
            <a:r>
              <a:rPr dirty="0" sz="3200" spc="220">
                <a:latin typeface="Century Gothic"/>
                <a:cs typeface="Century Gothic"/>
              </a:rPr>
              <a:t> </a:t>
            </a:r>
            <a:r>
              <a:rPr dirty="0" sz="3200" spc="-10">
                <a:latin typeface="Century Gothic"/>
                <a:cs typeface="Century Gothic"/>
              </a:rPr>
              <a:t>(art. </a:t>
            </a:r>
            <a:r>
              <a:rPr dirty="0" sz="3200">
                <a:latin typeface="Century Gothic"/>
                <a:cs typeface="Century Gothic"/>
              </a:rPr>
              <a:t>144).</a:t>
            </a:r>
            <a:r>
              <a:rPr dirty="0" sz="3200" spc="-25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Reglamento</a:t>
            </a:r>
            <a:r>
              <a:rPr dirty="0" sz="3200" spc="-45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281/2003,</a:t>
            </a:r>
            <a:r>
              <a:rPr dirty="0" sz="3200" spc="-30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de</a:t>
            </a:r>
            <a:r>
              <a:rPr dirty="0" sz="3200" spc="-35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7</a:t>
            </a:r>
            <a:r>
              <a:rPr dirty="0" sz="3200" spc="-25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de</a:t>
            </a:r>
            <a:r>
              <a:rPr dirty="0" sz="3200" spc="-40">
                <a:latin typeface="Century Gothic"/>
                <a:cs typeface="Century Gothic"/>
              </a:rPr>
              <a:t> </a:t>
            </a:r>
            <a:r>
              <a:rPr dirty="0" sz="3200" spc="-10">
                <a:latin typeface="Century Gothic"/>
                <a:cs typeface="Century Gothic"/>
              </a:rPr>
              <a:t>maroz.</a:t>
            </a:r>
            <a:endParaRPr sz="3200">
              <a:latin typeface="Century Gothic"/>
              <a:cs typeface="Century Gothic"/>
            </a:endParaRPr>
          </a:p>
          <a:p>
            <a:pPr marL="284480" marR="5080" indent="-272415">
              <a:lnSpc>
                <a:spcPts val="3460"/>
              </a:lnSpc>
              <a:spcBef>
                <a:spcPts val="760"/>
              </a:spcBef>
              <a:buClr>
                <a:srgbClr val="9F8351"/>
              </a:buClr>
              <a:buSzPct val="93750"/>
              <a:buFont typeface="Wingdings 2"/>
              <a:buChar char=""/>
              <a:tabLst>
                <a:tab pos="284480" algn="l"/>
                <a:tab pos="2446020" algn="l"/>
                <a:tab pos="3208020" algn="l"/>
                <a:tab pos="4937760" algn="l"/>
                <a:tab pos="7084695" algn="l"/>
                <a:tab pos="7848600" algn="l"/>
              </a:tabLst>
            </a:pPr>
            <a:r>
              <a:rPr dirty="0" sz="3200" spc="-10">
                <a:latin typeface="Century Gothic"/>
                <a:cs typeface="Century Gothic"/>
              </a:rPr>
              <a:t>Entidades</a:t>
            </a:r>
            <a:r>
              <a:rPr dirty="0" sz="3200">
                <a:latin typeface="Century Gothic"/>
                <a:cs typeface="Century Gothic"/>
              </a:rPr>
              <a:t>	</a:t>
            </a:r>
            <a:r>
              <a:rPr dirty="0" sz="3200" spc="-25">
                <a:latin typeface="Century Gothic"/>
                <a:cs typeface="Century Gothic"/>
              </a:rPr>
              <a:t>de</a:t>
            </a:r>
            <a:r>
              <a:rPr dirty="0" sz="3200">
                <a:latin typeface="Century Gothic"/>
                <a:cs typeface="Century Gothic"/>
              </a:rPr>
              <a:t>	</a:t>
            </a:r>
            <a:r>
              <a:rPr dirty="0" sz="3200" spc="-10">
                <a:latin typeface="Century Gothic"/>
                <a:cs typeface="Century Gothic"/>
              </a:rPr>
              <a:t>Gestión</a:t>
            </a:r>
            <a:r>
              <a:rPr dirty="0" sz="3200">
                <a:latin typeface="Century Gothic"/>
                <a:cs typeface="Century Gothic"/>
              </a:rPr>
              <a:t>	</a:t>
            </a:r>
            <a:r>
              <a:rPr dirty="0" sz="3200" spc="-10">
                <a:latin typeface="Century Gothic"/>
                <a:cs typeface="Century Gothic"/>
              </a:rPr>
              <a:t>Colectiva</a:t>
            </a:r>
            <a:r>
              <a:rPr dirty="0" sz="3200">
                <a:latin typeface="Century Gothic"/>
                <a:cs typeface="Century Gothic"/>
              </a:rPr>
              <a:t>	</a:t>
            </a:r>
            <a:r>
              <a:rPr dirty="0" sz="3200" spc="-25">
                <a:latin typeface="Century Gothic"/>
                <a:cs typeface="Century Gothic"/>
              </a:rPr>
              <a:t>de</a:t>
            </a:r>
            <a:r>
              <a:rPr dirty="0" sz="3200">
                <a:latin typeface="Century Gothic"/>
                <a:cs typeface="Century Gothic"/>
              </a:rPr>
              <a:t>	</a:t>
            </a:r>
            <a:r>
              <a:rPr dirty="0" sz="3200" spc="-10">
                <a:latin typeface="Century Gothic"/>
                <a:cs typeface="Century Gothic"/>
              </a:rPr>
              <a:t>derechos </a:t>
            </a:r>
            <a:r>
              <a:rPr dirty="0" sz="3200">
                <a:latin typeface="Century Gothic"/>
                <a:cs typeface="Century Gothic"/>
              </a:rPr>
              <a:t>de</a:t>
            </a:r>
            <a:r>
              <a:rPr dirty="0" sz="3200" spc="-75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propiedad</a:t>
            </a:r>
            <a:r>
              <a:rPr dirty="0" sz="3200" spc="-70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intelectual</a:t>
            </a:r>
            <a:r>
              <a:rPr dirty="0" sz="3200" spc="-75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(art.</a:t>
            </a:r>
            <a:r>
              <a:rPr dirty="0" sz="3200" spc="-50">
                <a:latin typeface="Century Gothic"/>
                <a:cs typeface="Century Gothic"/>
              </a:rPr>
              <a:t> </a:t>
            </a:r>
            <a:r>
              <a:rPr dirty="0" sz="3200" spc="-10">
                <a:latin typeface="Century Gothic"/>
                <a:cs typeface="Century Gothic"/>
              </a:rPr>
              <a:t>147).</a:t>
            </a:r>
            <a:endParaRPr sz="3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7591" y="818197"/>
            <a:ext cx="766064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Protección</a:t>
            </a:r>
            <a:r>
              <a:rPr dirty="0" sz="3200" spc="-45"/>
              <a:t> </a:t>
            </a:r>
            <a:r>
              <a:rPr dirty="0" sz="3200"/>
              <a:t>de</a:t>
            </a:r>
            <a:r>
              <a:rPr dirty="0" sz="3200" spc="-25"/>
              <a:t> </a:t>
            </a:r>
            <a:r>
              <a:rPr dirty="0" sz="3200"/>
              <a:t>la</a:t>
            </a:r>
            <a:r>
              <a:rPr dirty="0" sz="3200" spc="-40"/>
              <a:t> </a:t>
            </a:r>
            <a:r>
              <a:rPr dirty="0" sz="3200"/>
              <a:t>propiedad</a:t>
            </a:r>
            <a:r>
              <a:rPr dirty="0" sz="3200" spc="-30"/>
              <a:t> </a:t>
            </a:r>
            <a:r>
              <a:rPr dirty="0" sz="3200" spc="-10"/>
              <a:t>intelectual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755138" y="2179971"/>
            <a:ext cx="9925685" cy="2806065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algn="just" marL="284480" marR="5080" indent="-272415">
              <a:lnSpc>
                <a:spcPts val="3460"/>
              </a:lnSpc>
              <a:spcBef>
                <a:spcPts val="535"/>
              </a:spcBef>
              <a:buClr>
                <a:srgbClr val="9F8351"/>
              </a:buClr>
              <a:buSzPct val="93750"/>
              <a:buFont typeface="Wingdings 2"/>
              <a:buChar char=""/>
              <a:tabLst>
                <a:tab pos="284480" algn="l"/>
              </a:tabLst>
            </a:pPr>
            <a:r>
              <a:rPr dirty="0" sz="3200">
                <a:latin typeface="Century Gothic"/>
                <a:cs typeface="Century Gothic"/>
              </a:rPr>
              <a:t>Duración</a:t>
            </a:r>
            <a:r>
              <a:rPr dirty="0" sz="3200" spc="275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de</a:t>
            </a:r>
            <a:r>
              <a:rPr dirty="0" sz="3200" spc="280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los</a:t>
            </a:r>
            <a:r>
              <a:rPr dirty="0" sz="3200" spc="280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derechos</a:t>
            </a:r>
            <a:r>
              <a:rPr dirty="0" sz="3200" spc="275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de</a:t>
            </a:r>
            <a:r>
              <a:rPr dirty="0" sz="3200" spc="265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explotación:</a:t>
            </a:r>
            <a:r>
              <a:rPr dirty="0" sz="3200" spc="290">
                <a:latin typeface="Century Gothic"/>
                <a:cs typeface="Century Gothic"/>
              </a:rPr>
              <a:t> </a:t>
            </a:r>
            <a:r>
              <a:rPr dirty="0" sz="3200" spc="-20">
                <a:latin typeface="Century Gothic"/>
                <a:cs typeface="Century Gothic"/>
              </a:rPr>
              <a:t>toda </a:t>
            </a:r>
            <a:r>
              <a:rPr dirty="0" sz="3200">
                <a:latin typeface="Century Gothic"/>
                <a:cs typeface="Century Gothic"/>
              </a:rPr>
              <a:t>la</a:t>
            </a:r>
            <a:r>
              <a:rPr dirty="0" sz="3200" spc="365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vida</a:t>
            </a:r>
            <a:r>
              <a:rPr dirty="0" sz="3200" spc="385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del</a:t>
            </a:r>
            <a:r>
              <a:rPr dirty="0" sz="3200" spc="370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autor</a:t>
            </a:r>
            <a:r>
              <a:rPr dirty="0" sz="3200" spc="370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y</a:t>
            </a:r>
            <a:r>
              <a:rPr dirty="0" sz="3200" spc="375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setenta</a:t>
            </a:r>
            <a:r>
              <a:rPr dirty="0" sz="3200" spc="375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años</a:t>
            </a:r>
            <a:r>
              <a:rPr dirty="0" sz="3200" spc="365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después</a:t>
            </a:r>
            <a:r>
              <a:rPr dirty="0" sz="3200" spc="380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de</a:t>
            </a:r>
            <a:r>
              <a:rPr dirty="0" sz="3200" spc="370">
                <a:latin typeface="Century Gothic"/>
                <a:cs typeface="Century Gothic"/>
              </a:rPr>
              <a:t> </a:t>
            </a:r>
            <a:r>
              <a:rPr dirty="0" sz="3200" spc="-25">
                <a:latin typeface="Century Gothic"/>
                <a:cs typeface="Century Gothic"/>
              </a:rPr>
              <a:t>su </a:t>
            </a:r>
            <a:r>
              <a:rPr dirty="0" sz="3200">
                <a:latin typeface="Century Gothic"/>
                <a:cs typeface="Century Gothic"/>
              </a:rPr>
              <a:t>muerte</a:t>
            </a:r>
            <a:r>
              <a:rPr dirty="0" sz="3200" spc="-50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o</a:t>
            </a:r>
            <a:r>
              <a:rPr dirty="0" sz="3200" spc="-45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declaración</a:t>
            </a:r>
            <a:r>
              <a:rPr dirty="0" sz="3200" spc="-60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de</a:t>
            </a:r>
            <a:r>
              <a:rPr dirty="0" sz="3200" spc="-55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fallecimiento</a:t>
            </a:r>
            <a:r>
              <a:rPr dirty="0" sz="3200" spc="-65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(art.</a:t>
            </a:r>
            <a:r>
              <a:rPr dirty="0" sz="3200" spc="-35">
                <a:latin typeface="Century Gothic"/>
                <a:cs typeface="Century Gothic"/>
              </a:rPr>
              <a:t> </a:t>
            </a:r>
            <a:r>
              <a:rPr dirty="0" sz="3200" spc="-20">
                <a:latin typeface="Century Gothic"/>
                <a:cs typeface="Century Gothic"/>
              </a:rPr>
              <a:t>26).</a:t>
            </a:r>
            <a:endParaRPr sz="3200">
              <a:latin typeface="Century Gothic"/>
              <a:cs typeface="Century Gothic"/>
            </a:endParaRPr>
          </a:p>
          <a:p>
            <a:pPr algn="just" marL="285115" marR="5080" indent="-273050">
              <a:lnSpc>
                <a:spcPts val="3460"/>
              </a:lnSpc>
              <a:spcBef>
                <a:spcPts val="755"/>
              </a:spcBef>
              <a:buClr>
                <a:srgbClr val="9F8351"/>
              </a:buClr>
              <a:buSzPct val="93750"/>
              <a:buFont typeface="Wingdings 2"/>
              <a:buChar char=""/>
              <a:tabLst>
                <a:tab pos="285115" algn="l"/>
              </a:tabLst>
            </a:pPr>
            <a:r>
              <a:rPr dirty="0" sz="3200">
                <a:latin typeface="Century Gothic"/>
                <a:cs typeface="Century Gothic"/>
              </a:rPr>
              <a:t>La</a:t>
            </a:r>
            <a:r>
              <a:rPr dirty="0" sz="3200" spc="225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extinción</a:t>
            </a:r>
            <a:r>
              <a:rPr dirty="0" sz="3200" spc="229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de</a:t>
            </a:r>
            <a:r>
              <a:rPr dirty="0" sz="3200" spc="225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los</a:t>
            </a:r>
            <a:r>
              <a:rPr dirty="0" sz="3200" spc="235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derechos</a:t>
            </a:r>
            <a:r>
              <a:rPr dirty="0" sz="3200" spc="235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de</a:t>
            </a:r>
            <a:r>
              <a:rPr dirty="0" sz="3200" spc="220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explotación</a:t>
            </a:r>
            <a:r>
              <a:rPr dirty="0" sz="3200" spc="235">
                <a:latin typeface="Century Gothic"/>
                <a:cs typeface="Century Gothic"/>
              </a:rPr>
              <a:t> </a:t>
            </a:r>
            <a:r>
              <a:rPr dirty="0" sz="3200" spc="-25">
                <a:latin typeface="Century Gothic"/>
                <a:cs typeface="Century Gothic"/>
              </a:rPr>
              <a:t>de </a:t>
            </a:r>
            <a:r>
              <a:rPr dirty="0" sz="3200">
                <a:latin typeface="Century Gothic"/>
                <a:cs typeface="Century Gothic"/>
              </a:rPr>
              <a:t>las</a:t>
            </a:r>
            <a:r>
              <a:rPr dirty="0" sz="3200" spc="550">
                <a:latin typeface="Century Gothic"/>
                <a:cs typeface="Century Gothic"/>
              </a:rPr>
              <a:t>  </a:t>
            </a:r>
            <a:r>
              <a:rPr dirty="0" sz="3200">
                <a:latin typeface="Century Gothic"/>
                <a:cs typeface="Century Gothic"/>
              </a:rPr>
              <a:t>obras</a:t>
            </a:r>
            <a:r>
              <a:rPr dirty="0" sz="3200" spc="545">
                <a:latin typeface="Century Gothic"/>
                <a:cs typeface="Century Gothic"/>
              </a:rPr>
              <a:t>  </a:t>
            </a:r>
            <a:r>
              <a:rPr dirty="0" sz="3200">
                <a:latin typeface="Century Gothic"/>
                <a:cs typeface="Century Gothic"/>
              </a:rPr>
              <a:t>determinará</a:t>
            </a:r>
            <a:r>
              <a:rPr dirty="0" sz="3200" spc="545">
                <a:latin typeface="Century Gothic"/>
                <a:cs typeface="Century Gothic"/>
              </a:rPr>
              <a:t>  </a:t>
            </a:r>
            <a:r>
              <a:rPr dirty="0" sz="3200">
                <a:latin typeface="Century Gothic"/>
                <a:cs typeface="Century Gothic"/>
              </a:rPr>
              <a:t>su</a:t>
            </a:r>
            <a:r>
              <a:rPr dirty="0" sz="3200" spc="545">
                <a:latin typeface="Century Gothic"/>
                <a:cs typeface="Century Gothic"/>
              </a:rPr>
              <a:t>  </a:t>
            </a:r>
            <a:r>
              <a:rPr dirty="0" sz="3200">
                <a:latin typeface="Century Gothic"/>
                <a:cs typeface="Century Gothic"/>
              </a:rPr>
              <a:t>paso</a:t>
            </a:r>
            <a:r>
              <a:rPr dirty="0" sz="3200" spc="550">
                <a:latin typeface="Century Gothic"/>
                <a:cs typeface="Century Gothic"/>
              </a:rPr>
              <a:t>  </a:t>
            </a:r>
            <a:r>
              <a:rPr dirty="0" sz="3200">
                <a:latin typeface="Century Gothic"/>
                <a:cs typeface="Century Gothic"/>
              </a:rPr>
              <a:t>al</a:t>
            </a:r>
            <a:r>
              <a:rPr dirty="0" sz="3200" spc="540">
                <a:latin typeface="Century Gothic"/>
                <a:cs typeface="Century Gothic"/>
              </a:rPr>
              <a:t>  </a:t>
            </a:r>
            <a:r>
              <a:rPr dirty="0" sz="3200" spc="-10">
                <a:latin typeface="Century Gothic"/>
                <a:cs typeface="Century Gothic"/>
              </a:rPr>
              <a:t>dominio </a:t>
            </a:r>
            <a:r>
              <a:rPr dirty="0" sz="3200">
                <a:latin typeface="Century Gothic"/>
                <a:cs typeface="Century Gothic"/>
              </a:rPr>
              <a:t>público</a:t>
            </a:r>
            <a:r>
              <a:rPr dirty="0" sz="3200" spc="-65">
                <a:latin typeface="Century Gothic"/>
                <a:cs typeface="Century Gothic"/>
              </a:rPr>
              <a:t> </a:t>
            </a:r>
            <a:r>
              <a:rPr dirty="0" sz="3200">
                <a:latin typeface="Century Gothic"/>
                <a:cs typeface="Century Gothic"/>
              </a:rPr>
              <a:t>(art.</a:t>
            </a:r>
            <a:r>
              <a:rPr dirty="0" sz="3200" spc="-65">
                <a:latin typeface="Century Gothic"/>
                <a:cs typeface="Century Gothic"/>
              </a:rPr>
              <a:t> </a:t>
            </a:r>
            <a:r>
              <a:rPr dirty="0" sz="3200" spc="-25">
                <a:latin typeface="Century Gothic"/>
                <a:cs typeface="Century Gothic"/>
              </a:rPr>
              <a:t>41)</a:t>
            </a:r>
            <a:endParaRPr sz="3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7518" y="818197"/>
            <a:ext cx="7801609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Propiedad</a:t>
            </a:r>
            <a:r>
              <a:rPr dirty="0" sz="3200" spc="-80"/>
              <a:t> </a:t>
            </a:r>
            <a:r>
              <a:rPr dirty="0" sz="3200"/>
              <a:t>industrial:</a:t>
            </a:r>
            <a:r>
              <a:rPr dirty="0" sz="3200" spc="-50"/>
              <a:t> </a:t>
            </a:r>
            <a:r>
              <a:rPr dirty="0" sz="3200"/>
              <a:t>Patentes</a:t>
            </a:r>
            <a:r>
              <a:rPr dirty="0" sz="3200" spc="-70"/>
              <a:t> </a:t>
            </a:r>
            <a:r>
              <a:rPr dirty="0" sz="3200"/>
              <a:t>y</a:t>
            </a:r>
            <a:r>
              <a:rPr dirty="0" sz="3200" spc="-60"/>
              <a:t> </a:t>
            </a:r>
            <a:r>
              <a:rPr dirty="0" sz="3200" spc="-10"/>
              <a:t>marcas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755139" y="1456843"/>
            <a:ext cx="9970135" cy="4843780"/>
          </a:xfrm>
          <a:prstGeom prst="rect">
            <a:avLst/>
          </a:prstGeom>
        </p:spPr>
        <p:txBody>
          <a:bodyPr wrap="square" lIns="0" tIns="71120" rIns="0" bIns="0" rtlCol="0" vert="horz">
            <a:spAutoFit/>
          </a:bodyPr>
          <a:lstStyle/>
          <a:p>
            <a:pPr algn="just" marL="283845" marR="8255" indent="-271780">
              <a:lnSpc>
                <a:spcPts val="3670"/>
              </a:lnSpc>
              <a:spcBef>
                <a:spcPts val="560"/>
              </a:spcBef>
              <a:buClr>
                <a:srgbClr val="9F8351"/>
              </a:buClr>
              <a:buSzPct val="94117"/>
              <a:buFont typeface="Wingdings 2"/>
              <a:buChar char=""/>
              <a:tabLst>
                <a:tab pos="283845" algn="l"/>
              </a:tabLst>
            </a:pPr>
            <a:r>
              <a:rPr dirty="0" sz="3400">
                <a:latin typeface="Century Gothic"/>
                <a:cs typeface="Century Gothic"/>
              </a:rPr>
              <a:t>Regulación:</a:t>
            </a:r>
            <a:r>
              <a:rPr dirty="0" sz="3400" spc="740">
                <a:latin typeface="Century Gothic"/>
                <a:cs typeface="Century Gothic"/>
              </a:rPr>
              <a:t> </a:t>
            </a:r>
            <a:r>
              <a:rPr dirty="0" sz="3400">
                <a:latin typeface="Century Gothic"/>
                <a:cs typeface="Century Gothic"/>
              </a:rPr>
              <a:t>Ley</a:t>
            </a:r>
            <a:r>
              <a:rPr dirty="0" sz="3400" spc="755">
                <a:latin typeface="Century Gothic"/>
                <a:cs typeface="Century Gothic"/>
              </a:rPr>
              <a:t> </a:t>
            </a:r>
            <a:r>
              <a:rPr dirty="0" sz="3400">
                <a:latin typeface="Century Gothic"/>
                <a:cs typeface="Century Gothic"/>
              </a:rPr>
              <a:t>24/2015,</a:t>
            </a:r>
            <a:r>
              <a:rPr dirty="0" sz="3400" spc="760">
                <a:latin typeface="Century Gothic"/>
                <a:cs typeface="Century Gothic"/>
              </a:rPr>
              <a:t> </a:t>
            </a:r>
            <a:r>
              <a:rPr dirty="0" sz="3400">
                <a:latin typeface="Century Gothic"/>
                <a:cs typeface="Century Gothic"/>
              </a:rPr>
              <a:t>de</a:t>
            </a:r>
            <a:r>
              <a:rPr dirty="0" sz="3400" spc="750">
                <a:latin typeface="Century Gothic"/>
                <a:cs typeface="Century Gothic"/>
              </a:rPr>
              <a:t> </a:t>
            </a:r>
            <a:r>
              <a:rPr dirty="0" sz="3400">
                <a:latin typeface="Century Gothic"/>
                <a:cs typeface="Century Gothic"/>
              </a:rPr>
              <a:t>24</a:t>
            </a:r>
            <a:r>
              <a:rPr dirty="0" sz="3400" spc="770">
                <a:latin typeface="Century Gothic"/>
                <a:cs typeface="Century Gothic"/>
              </a:rPr>
              <a:t> </a:t>
            </a:r>
            <a:r>
              <a:rPr dirty="0" sz="3400">
                <a:latin typeface="Century Gothic"/>
                <a:cs typeface="Century Gothic"/>
              </a:rPr>
              <a:t>de</a:t>
            </a:r>
            <a:r>
              <a:rPr dirty="0" sz="3400" spc="750">
                <a:latin typeface="Century Gothic"/>
                <a:cs typeface="Century Gothic"/>
              </a:rPr>
              <a:t> </a:t>
            </a:r>
            <a:r>
              <a:rPr dirty="0" sz="3400">
                <a:latin typeface="Century Gothic"/>
                <a:cs typeface="Century Gothic"/>
              </a:rPr>
              <a:t>julio,</a:t>
            </a:r>
            <a:r>
              <a:rPr dirty="0" sz="3400" spc="745">
                <a:latin typeface="Century Gothic"/>
                <a:cs typeface="Century Gothic"/>
              </a:rPr>
              <a:t> </a:t>
            </a:r>
            <a:r>
              <a:rPr dirty="0" sz="3400" spc="-25">
                <a:latin typeface="Century Gothic"/>
                <a:cs typeface="Century Gothic"/>
              </a:rPr>
              <a:t>de </a:t>
            </a:r>
            <a:r>
              <a:rPr dirty="0" sz="3400">
                <a:latin typeface="Century Gothic"/>
                <a:cs typeface="Century Gothic"/>
              </a:rPr>
              <a:t>patentes.</a:t>
            </a:r>
            <a:r>
              <a:rPr dirty="0" sz="3400" spc="665">
                <a:latin typeface="Century Gothic"/>
                <a:cs typeface="Century Gothic"/>
              </a:rPr>
              <a:t> </a:t>
            </a:r>
            <a:r>
              <a:rPr dirty="0" sz="3400">
                <a:latin typeface="Century Gothic"/>
                <a:cs typeface="Century Gothic"/>
              </a:rPr>
              <a:t>Reglamento</a:t>
            </a:r>
            <a:r>
              <a:rPr dirty="0" sz="3400" spc="665">
                <a:latin typeface="Century Gothic"/>
                <a:cs typeface="Century Gothic"/>
              </a:rPr>
              <a:t> </a:t>
            </a:r>
            <a:r>
              <a:rPr dirty="0" sz="3400">
                <a:latin typeface="Century Gothic"/>
                <a:cs typeface="Century Gothic"/>
              </a:rPr>
              <a:t>que</a:t>
            </a:r>
            <a:r>
              <a:rPr dirty="0" sz="3400" spc="665">
                <a:latin typeface="Century Gothic"/>
                <a:cs typeface="Century Gothic"/>
              </a:rPr>
              <a:t> </a:t>
            </a:r>
            <a:r>
              <a:rPr dirty="0" sz="3400">
                <a:latin typeface="Century Gothic"/>
                <a:cs typeface="Century Gothic"/>
              </a:rPr>
              <a:t>desarrolla</a:t>
            </a:r>
            <a:r>
              <a:rPr dirty="0" sz="3400" spc="670">
                <a:latin typeface="Century Gothic"/>
                <a:cs typeface="Century Gothic"/>
              </a:rPr>
              <a:t> </a:t>
            </a:r>
            <a:r>
              <a:rPr dirty="0" sz="3400">
                <a:latin typeface="Century Gothic"/>
                <a:cs typeface="Century Gothic"/>
              </a:rPr>
              <a:t>la</a:t>
            </a:r>
            <a:r>
              <a:rPr dirty="0" sz="3400" spc="665">
                <a:latin typeface="Century Gothic"/>
                <a:cs typeface="Century Gothic"/>
              </a:rPr>
              <a:t> </a:t>
            </a:r>
            <a:r>
              <a:rPr dirty="0" sz="3400" spc="-25">
                <a:latin typeface="Century Gothic"/>
                <a:cs typeface="Century Gothic"/>
              </a:rPr>
              <a:t>Ley </a:t>
            </a:r>
            <a:r>
              <a:rPr dirty="0" sz="3400">
                <a:latin typeface="Century Gothic"/>
                <a:cs typeface="Century Gothic"/>
              </a:rPr>
              <a:t>de</a:t>
            </a:r>
            <a:r>
              <a:rPr dirty="0" sz="3400" spc="-45">
                <a:latin typeface="Century Gothic"/>
                <a:cs typeface="Century Gothic"/>
              </a:rPr>
              <a:t> </a:t>
            </a:r>
            <a:r>
              <a:rPr dirty="0" sz="3400">
                <a:latin typeface="Century Gothic"/>
                <a:cs typeface="Century Gothic"/>
              </a:rPr>
              <a:t>Patentes:</a:t>
            </a:r>
            <a:r>
              <a:rPr dirty="0" sz="3400" spc="-35">
                <a:latin typeface="Century Gothic"/>
                <a:cs typeface="Century Gothic"/>
              </a:rPr>
              <a:t> </a:t>
            </a:r>
            <a:r>
              <a:rPr dirty="0" sz="3400">
                <a:latin typeface="Century Gothic"/>
                <a:cs typeface="Century Gothic"/>
              </a:rPr>
              <a:t>Real</a:t>
            </a:r>
            <a:r>
              <a:rPr dirty="0" sz="3400" spc="-40">
                <a:latin typeface="Century Gothic"/>
                <a:cs typeface="Century Gothic"/>
              </a:rPr>
              <a:t> </a:t>
            </a:r>
            <a:r>
              <a:rPr dirty="0" sz="3400">
                <a:latin typeface="Century Gothic"/>
                <a:cs typeface="Century Gothic"/>
              </a:rPr>
              <a:t>Decreto</a:t>
            </a:r>
            <a:r>
              <a:rPr dirty="0" sz="3400" spc="-40">
                <a:latin typeface="Century Gothic"/>
                <a:cs typeface="Century Gothic"/>
              </a:rPr>
              <a:t> </a:t>
            </a:r>
            <a:r>
              <a:rPr dirty="0" sz="3400">
                <a:latin typeface="Century Gothic"/>
                <a:cs typeface="Century Gothic"/>
              </a:rPr>
              <a:t>316/2017,</a:t>
            </a:r>
            <a:r>
              <a:rPr dirty="0" sz="3400" spc="-50">
                <a:latin typeface="Century Gothic"/>
                <a:cs typeface="Century Gothic"/>
              </a:rPr>
              <a:t> </a:t>
            </a:r>
            <a:r>
              <a:rPr dirty="0" sz="3400">
                <a:latin typeface="Century Gothic"/>
                <a:cs typeface="Century Gothic"/>
              </a:rPr>
              <a:t>de</a:t>
            </a:r>
            <a:r>
              <a:rPr dirty="0" sz="3400" spc="-30">
                <a:latin typeface="Century Gothic"/>
                <a:cs typeface="Century Gothic"/>
              </a:rPr>
              <a:t> </a:t>
            </a:r>
            <a:r>
              <a:rPr dirty="0" sz="3400">
                <a:latin typeface="Century Gothic"/>
                <a:cs typeface="Century Gothic"/>
              </a:rPr>
              <a:t>31</a:t>
            </a:r>
            <a:r>
              <a:rPr dirty="0" sz="3400" spc="-45">
                <a:latin typeface="Century Gothic"/>
                <a:cs typeface="Century Gothic"/>
              </a:rPr>
              <a:t> </a:t>
            </a:r>
            <a:r>
              <a:rPr dirty="0" sz="3400" spc="-25">
                <a:latin typeface="Century Gothic"/>
                <a:cs typeface="Century Gothic"/>
              </a:rPr>
              <a:t>de </a:t>
            </a:r>
            <a:r>
              <a:rPr dirty="0" sz="3400">
                <a:latin typeface="Century Gothic"/>
                <a:cs typeface="Century Gothic"/>
              </a:rPr>
              <a:t>marzo</a:t>
            </a:r>
            <a:r>
              <a:rPr dirty="0" sz="3400" spc="-10">
                <a:latin typeface="Century Gothic"/>
                <a:cs typeface="Century Gothic"/>
              </a:rPr>
              <a:t>  </a:t>
            </a:r>
            <a:r>
              <a:rPr dirty="0" sz="3400">
                <a:latin typeface="Century Gothic"/>
                <a:cs typeface="Century Gothic"/>
              </a:rPr>
              <a:t>que</a:t>
            </a:r>
            <a:r>
              <a:rPr dirty="0" sz="3400" spc="-15">
                <a:latin typeface="Century Gothic"/>
                <a:cs typeface="Century Gothic"/>
              </a:rPr>
              <a:t>  </a:t>
            </a:r>
            <a:r>
              <a:rPr dirty="0" sz="3400">
                <a:latin typeface="Century Gothic"/>
                <a:cs typeface="Century Gothic"/>
              </a:rPr>
              <a:t>entra</a:t>
            </a:r>
            <a:r>
              <a:rPr dirty="0" sz="3400" spc="-15">
                <a:latin typeface="Century Gothic"/>
                <a:cs typeface="Century Gothic"/>
              </a:rPr>
              <a:t>  </a:t>
            </a:r>
            <a:r>
              <a:rPr dirty="0" sz="3400">
                <a:latin typeface="Century Gothic"/>
                <a:cs typeface="Century Gothic"/>
              </a:rPr>
              <a:t>en</a:t>
            </a:r>
            <a:r>
              <a:rPr dirty="0" sz="3400" spc="-10">
                <a:latin typeface="Century Gothic"/>
                <a:cs typeface="Century Gothic"/>
              </a:rPr>
              <a:t>  </a:t>
            </a:r>
            <a:r>
              <a:rPr dirty="0" sz="3400">
                <a:latin typeface="Century Gothic"/>
                <a:cs typeface="Century Gothic"/>
              </a:rPr>
              <a:t>vigor</a:t>
            </a:r>
            <a:r>
              <a:rPr dirty="0" sz="3400" spc="-10">
                <a:latin typeface="Century Gothic"/>
                <a:cs typeface="Century Gothic"/>
              </a:rPr>
              <a:t>  </a:t>
            </a:r>
            <a:r>
              <a:rPr dirty="0" sz="3400">
                <a:latin typeface="Century Gothic"/>
                <a:cs typeface="Century Gothic"/>
              </a:rPr>
              <a:t>el</a:t>
            </a:r>
            <a:r>
              <a:rPr dirty="0" sz="3400" spc="-10">
                <a:latin typeface="Century Gothic"/>
                <a:cs typeface="Century Gothic"/>
              </a:rPr>
              <a:t>  </a:t>
            </a:r>
            <a:r>
              <a:rPr dirty="0" sz="3400">
                <a:latin typeface="Century Gothic"/>
                <a:cs typeface="Century Gothic"/>
              </a:rPr>
              <a:t>1</a:t>
            </a:r>
            <a:r>
              <a:rPr dirty="0" sz="3400" spc="-10">
                <a:latin typeface="Century Gothic"/>
                <a:cs typeface="Century Gothic"/>
              </a:rPr>
              <a:t>  </a:t>
            </a:r>
            <a:r>
              <a:rPr dirty="0" sz="3400">
                <a:latin typeface="Century Gothic"/>
                <a:cs typeface="Century Gothic"/>
              </a:rPr>
              <a:t>de</a:t>
            </a:r>
            <a:r>
              <a:rPr dirty="0" sz="3400" spc="-15">
                <a:latin typeface="Century Gothic"/>
                <a:cs typeface="Century Gothic"/>
              </a:rPr>
              <a:t>  </a:t>
            </a:r>
            <a:r>
              <a:rPr dirty="0" sz="3400">
                <a:latin typeface="Century Gothic"/>
                <a:cs typeface="Century Gothic"/>
              </a:rPr>
              <a:t>abril</a:t>
            </a:r>
            <a:r>
              <a:rPr dirty="0" sz="3400" spc="-10">
                <a:latin typeface="Century Gothic"/>
                <a:cs typeface="Century Gothic"/>
              </a:rPr>
              <a:t>  </a:t>
            </a:r>
            <a:r>
              <a:rPr dirty="0" sz="3400" spc="-25">
                <a:latin typeface="Century Gothic"/>
                <a:cs typeface="Century Gothic"/>
              </a:rPr>
              <a:t>de </a:t>
            </a:r>
            <a:r>
              <a:rPr dirty="0" sz="3400" spc="-10">
                <a:latin typeface="Century Gothic"/>
                <a:cs typeface="Century Gothic"/>
              </a:rPr>
              <a:t>2017.</a:t>
            </a:r>
            <a:endParaRPr sz="3400">
              <a:latin typeface="Century Gothic"/>
              <a:cs typeface="Century Gothic"/>
            </a:endParaRPr>
          </a:p>
          <a:p>
            <a:pPr algn="just" marL="283845" marR="5080" indent="-271780">
              <a:lnSpc>
                <a:spcPts val="3670"/>
              </a:lnSpc>
              <a:spcBef>
                <a:spcPts val="825"/>
              </a:spcBef>
              <a:buClr>
                <a:srgbClr val="9F8351"/>
              </a:buClr>
              <a:buSzPct val="94117"/>
              <a:buFont typeface="Wingdings 2"/>
              <a:buChar char=""/>
              <a:tabLst>
                <a:tab pos="286385" algn="l"/>
              </a:tabLst>
            </a:pPr>
            <a:r>
              <a:rPr dirty="0" sz="3400">
                <a:latin typeface="Century Gothic"/>
                <a:cs typeface="Century Gothic"/>
              </a:rPr>
              <a:t>Ley</a:t>
            </a:r>
            <a:r>
              <a:rPr dirty="0" sz="3400" spc="580">
                <a:latin typeface="Century Gothic"/>
                <a:cs typeface="Century Gothic"/>
              </a:rPr>
              <a:t> </a:t>
            </a:r>
            <a:r>
              <a:rPr dirty="0" sz="3400">
                <a:latin typeface="Century Gothic"/>
                <a:cs typeface="Century Gothic"/>
              </a:rPr>
              <a:t>17/2001,</a:t>
            </a:r>
            <a:r>
              <a:rPr dirty="0" sz="3400" spc="585">
                <a:latin typeface="Century Gothic"/>
                <a:cs typeface="Century Gothic"/>
              </a:rPr>
              <a:t> </a:t>
            </a:r>
            <a:r>
              <a:rPr dirty="0" sz="3400">
                <a:latin typeface="Century Gothic"/>
                <a:cs typeface="Century Gothic"/>
              </a:rPr>
              <a:t>de</a:t>
            </a:r>
            <a:r>
              <a:rPr dirty="0" sz="3400" spc="585">
                <a:latin typeface="Century Gothic"/>
                <a:cs typeface="Century Gothic"/>
              </a:rPr>
              <a:t> </a:t>
            </a:r>
            <a:r>
              <a:rPr dirty="0" sz="3400">
                <a:latin typeface="Century Gothic"/>
                <a:cs typeface="Century Gothic"/>
              </a:rPr>
              <a:t>7</a:t>
            </a:r>
            <a:r>
              <a:rPr dirty="0" sz="3400" spc="580">
                <a:latin typeface="Century Gothic"/>
                <a:cs typeface="Century Gothic"/>
              </a:rPr>
              <a:t> </a:t>
            </a:r>
            <a:r>
              <a:rPr dirty="0" sz="3400">
                <a:latin typeface="Century Gothic"/>
                <a:cs typeface="Century Gothic"/>
              </a:rPr>
              <a:t>de</a:t>
            </a:r>
            <a:r>
              <a:rPr dirty="0" sz="3400" spc="585">
                <a:latin typeface="Century Gothic"/>
                <a:cs typeface="Century Gothic"/>
              </a:rPr>
              <a:t> </a:t>
            </a:r>
            <a:r>
              <a:rPr dirty="0" sz="3400">
                <a:latin typeface="Century Gothic"/>
                <a:cs typeface="Century Gothic"/>
              </a:rPr>
              <a:t>diciembre</a:t>
            </a:r>
            <a:r>
              <a:rPr dirty="0" sz="3400" spc="590">
                <a:latin typeface="Century Gothic"/>
                <a:cs typeface="Century Gothic"/>
              </a:rPr>
              <a:t> </a:t>
            </a:r>
            <a:r>
              <a:rPr dirty="0" sz="3400">
                <a:latin typeface="Century Gothic"/>
                <a:cs typeface="Century Gothic"/>
              </a:rPr>
              <a:t>de</a:t>
            </a:r>
            <a:r>
              <a:rPr dirty="0" sz="3400" spc="585">
                <a:latin typeface="Century Gothic"/>
                <a:cs typeface="Century Gothic"/>
              </a:rPr>
              <a:t> </a:t>
            </a:r>
            <a:r>
              <a:rPr dirty="0" sz="3400" spc="-10">
                <a:latin typeface="Century Gothic"/>
                <a:cs typeface="Century Gothic"/>
              </a:rPr>
              <a:t>Marcas. </a:t>
            </a:r>
            <a:r>
              <a:rPr dirty="0" sz="3400" spc="-10">
                <a:latin typeface="Century Gothic"/>
                <a:cs typeface="Century Gothic"/>
              </a:rPr>
              <a:t>	</a:t>
            </a:r>
            <a:r>
              <a:rPr dirty="0" sz="3400">
                <a:latin typeface="Century Gothic"/>
                <a:cs typeface="Century Gothic"/>
              </a:rPr>
              <a:t>Reglamento</a:t>
            </a:r>
            <a:r>
              <a:rPr dirty="0" sz="3400" spc="380">
                <a:latin typeface="Century Gothic"/>
                <a:cs typeface="Century Gothic"/>
              </a:rPr>
              <a:t>  </a:t>
            </a:r>
            <a:r>
              <a:rPr dirty="0" sz="3400">
                <a:latin typeface="Century Gothic"/>
                <a:cs typeface="Century Gothic"/>
              </a:rPr>
              <a:t>687/2002,</a:t>
            </a:r>
            <a:r>
              <a:rPr dirty="0" sz="3400" spc="375">
                <a:latin typeface="Century Gothic"/>
                <a:cs typeface="Century Gothic"/>
              </a:rPr>
              <a:t>  </a:t>
            </a:r>
            <a:r>
              <a:rPr dirty="0" sz="3400">
                <a:latin typeface="Century Gothic"/>
                <a:cs typeface="Century Gothic"/>
              </a:rPr>
              <a:t>de</a:t>
            </a:r>
            <a:r>
              <a:rPr dirty="0" sz="3400" spc="375">
                <a:latin typeface="Century Gothic"/>
                <a:cs typeface="Century Gothic"/>
              </a:rPr>
              <a:t>  </a:t>
            </a:r>
            <a:r>
              <a:rPr dirty="0" sz="3400">
                <a:latin typeface="Century Gothic"/>
                <a:cs typeface="Century Gothic"/>
              </a:rPr>
              <a:t>12</a:t>
            </a:r>
            <a:r>
              <a:rPr dirty="0" sz="3400" spc="395">
                <a:latin typeface="Century Gothic"/>
                <a:cs typeface="Century Gothic"/>
              </a:rPr>
              <a:t>  </a:t>
            </a:r>
            <a:r>
              <a:rPr dirty="0" sz="3400">
                <a:latin typeface="Century Gothic"/>
                <a:cs typeface="Century Gothic"/>
              </a:rPr>
              <a:t>de</a:t>
            </a:r>
            <a:r>
              <a:rPr dirty="0" sz="3400" spc="375">
                <a:latin typeface="Century Gothic"/>
                <a:cs typeface="Century Gothic"/>
              </a:rPr>
              <a:t>  </a:t>
            </a:r>
            <a:r>
              <a:rPr dirty="0" sz="3400">
                <a:latin typeface="Century Gothic"/>
                <a:cs typeface="Century Gothic"/>
              </a:rPr>
              <a:t>julio</a:t>
            </a:r>
            <a:r>
              <a:rPr dirty="0" sz="3400" spc="375">
                <a:latin typeface="Century Gothic"/>
                <a:cs typeface="Century Gothic"/>
              </a:rPr>
              <a:t>  </a:t>
            </a:r>
            <a:r>
              <a:rPr dirty="0" sz="3400" spc="-25">
                <a:latin typeface="Century Gothic"/>
                <a:cs typeface="Century Gothic"/>
              </a:rPr>
              <a:t>de </a:t>
            </a:r>
            <a:r>
              <a:rPr dirty="0" sz="3400" spc="-25">
                <a:latin typeface="Century Gothic"/>
                <a:cs typeface="Century Gothic"/>
              </a:rPr>
              <a:t>	</a:t>
            </a:r>
            <a:r>
              <a:rPr dirty="0" sz="3400">
                <a:latin typeface="Century Gothic"/>
                <a:cs typeface="Century Gothic"/>
              </a:rPr>
              <a:t>marcas.</a:t>
            </a:r>
            <a:r>
              <a:rPr dirty="0" sz="3400" spc="540">
                <a:latin typeface="Century Gothic"/>
                <a:cs typeface="Century Gothic"/>
              </a:rPr>
              <a:t>    </a:t>
            </a:r>
            <a:r>
              <a:rPr dirty="0" sz="3400">
                <a:latin typeface="Century Gothic"/>
                <a:cs typeface="Century Gothic"/>
              </a:rPr>
              <a:t>Reglamento</a:t>
            </a:r>
            <a:r>
              <a:rPr dirty="0" sz="3400" spc="540">
                <a:latin typeface="Century Gothic"/>
                <a:cs typeface="Century Gothic"/>
              </a:rPr>
              <a:t>    </a:t>
            </a:r>
            <a:r>
              <a:rPr dirty="0" sz="3400">
                <a:latin typeface="Century Gothic"/>
                <a:cs typeface="Century Gothic"/>
              </a:rPr>
              <a:t>2015/2424,</a:t>
            </a:r>
            <a:r>
              <a:rPr dirty="0" sz="3400" spc="540">
                <a:latin typeface="Century Gothic"/>
                <a:cs typeface="Century Gothic"/>
              </a:rPr>
              <a:t>    </a:t>
            </a:r>
            <a:r>
              <a:rPr dirty="0" sz="3400" spc="-25">
                <a:latin typeface="Century Gothic"/>
                <a:cs typeface="Century Gothic"/>
              </a:rPr>
              <a:t>que </a:t>
            </a:r>
            <a:r>
              <a:rPr dirty="0" sz="3400" spc="-25">
                <a:latin typeface="Century Gothic"/>
                <a:cs typeface="Century Gothic"/>
              </a:rPr>
              <a:t>	</a:t>
            </a:r>
            <a:r>
              <a:rPr dirty="0" sz="3400">
                <a:latin typeface="Century Gothic"/>
                <a:cs typeface="Century Gothic"/>
              </a:rPr>
              <a:t>modifica</a:t>
            </a:r>
            <a:r>
              <a:rPr dirty="0" sz="3400" spc="670">
                <a:latin typeface="Century Gothic"/>
                <a:cs typeface="Century Gothic"/>
              </a:rPr>
              <a:t>  </a:t>
            </a:r>
            <a:r>
              <a:rPr dirty="0" sz="3400">
                <a:latin typeface="Century Gothic"/>
                <a:cs typeface="Century Gothic"/>
              </a:rPr>
              <a:t>el</a:t>
            </a:r>
            <a:r>
              <a:rPr dirty="0" sz="3400" spc="675">
                <a:latin typeface="Century Gothic"/>
                <a:cs typeface="Century Gothic"/>
              </a:rPr>
              <a:t>  </a:t>
            </a:r>
            <a:r>
              <a:rPr dirty="0" sz="3400">
                <a:latin typeface="Century Gothic"/>
                <a:cs typeface="Century Gothic"/>
              </a:rPr>
              <a:t>Reglamento</a:t>
            </a:r>
            <a:r>
              <a:rPr dirty="0" sz="3400" spc="670">
                <a:latin typeface="Century Gothic"/>
                <a:cs typeface="Century Gothic"/>
              </a:rPr>
              <a:t>  </a:t>
            </a:r>
            <a:r>
              <a:rPr dirty="0" sz="3400">
                <a:latin typeface="Century Gothic"/>
                <a:cs typeface="Century Gothic"/>
              </a:rPr>
              <a:t>2009/207,</a:t>
            </a:r>
            <a:r>
              <a:rPr dirty="0" sz="3400" spc="670">
                <a:latin typeface="Century Gothic"/>
                <a:cs typeface="Century Gothic"/>
              </a:rPr>
              <a:t>  </a:t>
            </a:r>
            <a:r>
              <a:rPr dirty="0" sz="3400" spc="-10">
                <a:latin typeface="Century Gothic"/>
                <a:cs typeface="Century Gothic"/>
              </a:rPr>
              <a:t>sobre </a:t>
            </a:r>
            <a:r>
              <a:rPr dirty="0" sz="3400" spc="-10">
                <a:latin typeface="Century Gothic"/>
                <a:cs typeface="Century Gothic"/>
              </a:rPr>
              <a:t>	</a:t>
            </a:r>
            <a:r>
              <a:rPr dirty="0" sz="3400">
                <a:latin typeface="Century Gothic"/>
                <a:cs typeface="Century Gothic"/>
              </a:rPr>
              <a:t>marca</a:t>
            </a:r>
            <a:r>
              <a:rPr dirty="0" sz="3400" spc="-120">
                <a:latin typeface="Century Gothic"/>
                <a:cs typeface="Century Gothic"/>
              </a:rPr>
              <a:t> </a:t>
            </a:r>
            <a:r>
              <a:rPr dirty="0" sz="3400" spc="-10">
                <a:latin typeface="Century Gothic"/>
                <a:cs typeface="Century Gothic"/>
              </a:rPr>
              <a:t>comunitaria.</a:t>
            </a:r>
            <a:endParaRPr sz="3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8316" y="991616"/>
            <a:ext cx="547433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LA</a:t>
            </a:r>
            <a:r>
              <a:rPr dirty="0" spc="-15"/>
              <a:t> </a:t>
            </a:r>
            <a:r>
              <a:rPr dirty="0" spc="-10"/>
              <a:t>COMUNIDAD/COPROPIEDAD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854258" y="2054245"/>
            <a:ext cx="9784080" cy="4092575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355600" marR="5080" indent="-343535">
              <a:lnSpc>
                <a:spcPts val="2380"/>
              </a:lnSpc>
              <a:spcBef>
                <a:spcPts val="390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4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Concepto</a:t>
            </a:r>
            <a:r>
              <a:rPr dirty="0" sz="22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2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392</a:t>
            </a:r>
            <a:r>
              <a:rPr dirty="0" sz="22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2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c.).</a:t>
            </a:r>
            <a:r>
              <a:rPr dirty="0" sz="22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comunidad</a:t>
            </a:r>
            <a:r>
              <a:rPr dirty="0" sz="22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22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2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cotitularidad</a:t>
            </a:r>
            <a:r>
              <a:rPr dirty="0" sz="22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Diferencias</a:t>
            </a:r>
            <a:r>
              <a:rPr dirty="0" sz="22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entre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comunidad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sociedad</a:t>
            </a:r>
            <a:endParaRPr sz="2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30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Personalidad</a:t>
            </a:r>
            <a:r>
              <a:rPr dirty="0" sz="22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jurídica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régimen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jurídico</a:t>
            </a:r>
            <a:endParaRPr sz="2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35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Fuentes:</a:t>
            </a:r>
            <a:endParaRPr sz="22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740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comunidad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(ley/contrato)</a:t>
            </a:r>
            <a:endParaRPr sz="22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735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sociedad: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contrato</a:t>
            </a:r>
            <a:endParaRPr sz="2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30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Finalidad:</a:t>
            </a:r>
            <a:endParaRPr sz="22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745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comunidad:</a:t>
            </a:r>
            <a:r>
              <a:rPr dirty="0" sz="2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carácter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estático</a:t>
            </a:r>
            <a:endParaRPr sz="22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730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sociedad: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carácter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dinámico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5862" y="286048"/>
            <a:ext cx="2784475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EL</a:t>
            </a:r>
            <a:r>
              <a:rPr dirty="0" sz="3200" spc="-20"/>
              <a:t> </a:t>
            </a:r>
            <a:r>
              <a:rPr dirty="0" sz="3200" spc="-10"/>
              <a:t>USUFRUCTO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110098" y="1026699"/>
            <a:ext cx="10696575" cy="551688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Concepto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467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Caracteres:</a:t>
            </a:r>
            <a:endParaRPr sz="18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real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limitado</a:t>
            </a:r>
            <a:endParaRPr sz="18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101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real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cosa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ajena</a:t>
            </a:r>
            <a:endParaRPr sz="18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20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Temporal</a:t>
            </a:r>
            <a:endParaRPr sz="18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Gravamen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dominio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Constitución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(art. 468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470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18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3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Ley: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usufructo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vidual</a:t>
            </a:r>
            <a:r>
              <a:rPr dirty="0" sz="1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cónyuge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supérstite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834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c.).</a:t>
            </a:r>
            <a:endParaRPr sz="18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Negocio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jurídico</a:t>
            </a:r>
            <a:endParaRPr sz="1800">
              <a:latin typeface="Century Gothic"/>
              <a:cs typeface="Century Gothic"/>
            </a:endParaRPr>
          </a:p>
          <a:p>
            <a:pPr marL="1155065" marR="5080" indent="-228600">
              <a:lnSpc>
                <a:spcPct val="100000"/>
              </a:lnSpc>
              <a:spcBef>
                <a:spcPts val="101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Inter</a:t>
            </a:r>
            <a:r>
              <a:rPr dirty="0" sz="1800" spc="3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vivos</a:t>
            </a:r>
            <a:r>
              <a:rPr dirty="0" sz="1800" spc="3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18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1255</a:t>
            </a:r>
            <a:r>
              <a:rPr dirty="0" sz="1800" spc="3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18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r>
              <a:rPr dirty="0" sz="18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mortis</a:t>
            </a:r>
            <a:r>
              <a:rPr dirty="0" sz="1800" spc="3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i="1">
                <a:solidFill>
                  <a:srgbClr val="404040"/>
                </a:solidFill>
                <a:latin typeface="Century Gothic"/>
                <a:cs typeface="Century Gothic"/>
              </a:rPr>
              <a:t>causa</a:t>
            </a:r>
            <a:r>
              <a:rPr dirty="0" sz="1800" spc="3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(institución</a:t>
            </a:r>
            <a:r>
              <a:rPr dirty="0" sz="1800" spc="3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heredero</a:t>
            </a:r>
            <a:r>
              <a:rPr dirty="0" sz="18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legatario.</a:t>
            </a:r>
            <a:r>
              <a:rPr dirty="0" sz="1800" spc="3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cautela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socini).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ambos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casos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aplicación</a:t>
            </a:r>
            <a:r>
              <a:rPr dirty="0" sz="18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límite</a:t>
            </a:r>
            <a:r>
              <a:rPr dirty="0" sz="1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temporal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art.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515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endParaRPr sz="18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Causa gratuita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18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640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18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c.) u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onerosa.</a:t>
            </a:r>
            <a:endParaRPr sz="18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994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Enajenación</a:t>
            </a:r>
            <a:r>
              <a:rPr dirty="0" sz="18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retención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usufructo.</a:t>
            </a:r>
            <a:endParaRPr sz="18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101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1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Prescripción</a:t>
            </a:r>
            <a:r>
              <a:rPr dirty="0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adquisitiva</a:t>
            </a:r>
            <a:r>
              <a:rPr dirty="0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usucapión.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709" rIns="0" bIns="0" rtlCol="0" vert="horz">
            <a:spAutoFit/>
          </a:bodyPr>
          <a:lstStyle/>
          <a:p>
            <a:pPr marL="1729105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LA</a:t>
            </a:r>
            <a:r>
              <a:rPr dirty="0" sz="3200" spc="-15"/>
              <a:t> </a:t>
            </a:r>
            <a:r>
              <a:rPr dirty="0" sz="3200" spc="-10"/>
              <a:t>SERVIDUMBRE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460972" y="1272946"/>
            <a:ext cx="9264015" cy="5064125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  <a:tabLst>
                <a:tab pos="354965" algn="l"/>
              </a:tabLst>
            </a:pPr>
            <a:r>
              <a:rPr dirty="0" sz="19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Concepto</a:t>
            </a:r>
            <a:r>
              <a:rPr dirty="0" sz="19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530</a:t>
            </a:r>
            <a:r>
              <a:rPr dirty="0" sz="19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19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354965" algn="l"/>
              </a:tabLst>
            </a:pPr>
            <a:r>
              <a:rPr dirty="0" sz="19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Caracteres:</a:t>
            </a:r>
            <a:endParaRPr sz="19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80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real</a:t>
            </a:r>
            <a:r>
              <a:rPr dirty="0" sz="1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limitado</a:t>
            </a:r>
            <a:endParaRPr sz="19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70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9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real</a:t>
            </a:r>
            <a:r>
              <a:rPr dirty="0" sz="19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cosa</a:t>
            </a:r>
            <a:r>
              <a:rPr dirty="0" sz="19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ajena</a:t>
            </a:r>
            <a:endParaRPr sz="19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65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Gravamen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impuesto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inmueble</a:t>
            </a:r>
            <a:endParaRPr sz="19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80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perpetuo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salvo</a:t>
            </a:r>
            <a:r>
              <a:rPr dirty="0" sz="1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utilidad</a:t>
            </a:r>
            <a:r>
              <a:rPr dirty="0" sz="19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sea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pacte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 transitoria.</a:t>
            </a:r>
            <a:endParaRPr sz="19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354965" algn="l"/>
              </a:tabLst>
            </a:pPr>
            <a:r>
              <a:rPr dirty="0" sz="19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Constitución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536</a:t>
            </a:r>
            <a:r>
              <a:rPr dirty="0" sz="19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1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c.):</a:t>
            </a:r>
            <a:endParaRPr sz="19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65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Ley: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servidumbres</a:t>
            </a:r>
            <a:r>
              <a:rPr dirty="0" sz="19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legales</a:t>
            </a:r>
            <a:endParaRPr sz="19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80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Negocio</a:t>
            </a:r>
            <a:r>
              <a:rPr dirty="0" sz="1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jurídico:</a:t>
            </a:r>
            <a:r>
              <a:rPr dirty="0" sz="19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servidumbres</a:t>
            </a:r>
            <a:r>
              <a:rPr dirty="0" sz="19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voluntarias</a:t>
            </a:r>
            <a:endParaRPr sz="19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770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Propietario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19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594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597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19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19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770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Acto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constitución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=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acto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dispositivo</a:t>
            </a:r>
            <a:r>
              <a:rPr dirty="0" sz="19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=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capacidad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disponer</a:t>
            </a:r>
            <a:endParaRPr sz="19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80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signo</a:t>
            </a:r>
            <a:r>
              <a:rPr dirty="0" sz="1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aparente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destino</a:t>
            </a:r>
            <a:r>
              <a:rPr dirty="0" sz="19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541</a:t>
            </a:r>
            <a:r>
              <a:rPr dirty="0" sz="19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19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19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65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prescripción</a:t>
            </a:r>
            <a:r>
              <a:rPr dirty="0" sz="19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19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537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 c.)</a:t>
            </a:r>
            <a:endParaRPr sz="1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0284" y="718096"/>
            <a:ext cx="7842250" cy="1001394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LOS</a:t>
            </a:r>
            <a:r>
              <a:rPr dirty="0" sz="3200" spc="-25"/>
              <a:t> </a:t>
            </a:r>
            <a:r>
              <a:rPr dirty="0" sz="3200"/>
              <a:t>DERECHOS</a:t>
            </a:r>
            <a:r>
              <a:rPr dirty="0" sz="3200" spc="-45"/>
              <a:t> </a:t>
            </a:r>
            <a:r>
              <a:rPr dirty="0" sz="3200"/>
              <a:t>REALES</a:t>
            </a:r>
            <a:r>
              <a:rPr dirty="0" sz="3200" spc="-45"/>
              <a:t> </a:t>
            </a:r>
            <a:r>
              <a:rPr dirty="0" sz="3200"/>
              <a:t>DE</a:t>
            </a:r>
            <a:r>
              <a:rPr dirty="0" sz="3200" spc="-35"/>
              <a:t> </a:t>
            </a:r>
            <a:r>
              <a:rPr dirty="0" sz="3200"/>
              <a:t>GARANTÍA</a:t>
            </a:r>
            <a:r>
              <a:rPr dirty="0" sz="3200" spc="-55"/>
              <a:t> </a:t>
            </a:r>
            <a:r>
              <a:rPr dirty="0" sz="3200" spc="-25"/>
              <a:t>EN </a:t>
            </a:r>
            <a:r>
              <a:rPr dirty="0" sz="3200" spc="-10"/>
              <a:t>GENERAL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2070285" y="1617129"/>
            <a:ext cx="9070975" cy="457200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algn="just" marL="354965" marR="6350" indent="-342900">
              <a:lnSpc>
                <a:spcPts val="2590"/>
              </a:lnSpc>
              <a:spcBef>
                <a:spcPts val="42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Concepto.</a:t>
            </a:r>
            <a:r>
              <a:rPr dirty="0" sz="2400" spc="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2400" spc="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responsabilidad</a:t>
            </a:r>
            <a:r>
              <a:rPr dirty="0" sz="2400" spc="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patrimonial</a:t>
            </a:r>
            <a:r>
              <a:rPr dirty="0" sz="2400" spc="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del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deudor</a:t>
            </a:r>
            <a:r>
              <a:rPr dirty="0" sz="2400" spc="5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400" spc="5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105</a:t>
            </a:r>
            <a:r>
              <a:rPr dirty="0" sz="2400" spc="5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5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140</a:t>
            </a:r>
            <a:r>
              <a:rPr dirty="0" sz="2400" spc="5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LH).</a:t>
            </a:r>
            <a:r>
              <a:rPr dirty="0" sz="2400" spc="5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400" spc="5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privilegios</a:t>
            </a:r>
            <a:r>
              <a:rPr dirty="0" sz="2400" spc="5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400" spc="5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1922.2º</a:t>
            </a:r>
            <a:r>
              <a:rPr dirty="0" sz="2400" spc="5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1923.3º)</a:t>
            </a:r>
            <a:endParaRPr sz="24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67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Clases: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hipoteca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prenda.</a:t>
            </a:r>
            <a:endParaRPr sz="24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71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4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Características: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2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real</a:t>
            </a:r>
            <a:r>
              <a:rPr dirty="0" sz="2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limitado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1857.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2º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3º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c.).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0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Accesoriedad</a:t>
            </a:r>
            <a:r>
              <a:rPr dirty="0" sz="2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1857.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1º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c.).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1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Indivisibilidad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1860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c.).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2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Obligaciones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asegurables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1861</a:t>
            </a:r>
            <a:r>
              <a:rPr dirty="0" sz="2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C.c.).</a:t>
            </a:r>
            <a:endParaRPr sz="2400">
              <a:latin typeface="Century Gothic"/>
              <a:cs typeface="Century Gothic"/>
            </a:endParaRPr>
          </a:p>
          <a:p>
            <a:pPr marL="756285" marR="5080" indent="-287020">
              <a:lnSpc>
                <a:spcPts val="2590"/>
              </a:lnSpc>
              <a:spcBef>
                <a:spcPts val="103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realización</a:t>
            </a:r>
            <a:r>
              <a:rPr dirty="0" sz="24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valor</a:t>
            </a:r>
            <a:r>
              <a:rPr dirty="0" sz="24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cosa</a:t>
            </a:r>
            <a:r>
              <a:rPr dirty="0" sz="24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gravada</a:t>
            </a:r>
            <a:r>
              <a:rPr dirty="0" sz="24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(arts.</a:t>
            </a:r>
            <a:r>
              <a:rPr dirty="0" sz="24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1858,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1859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1884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c.).</a:t>
            </a:r>
            <a:r>
              <a:rPr dirty="0" sz="24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ius</a:t>
            </a:r>
            <a:r>
              <a:rPr dirty="0" sz="2400" spc="-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 i="1">
                <a:solidFill>
                  <a:srgbClr val="404040"/>
                </a:solidFill>
                <a:latin typeface="Century Gothic"/>
                <a:cs typeface="Century Gothic"/>
              </a:rPr>
              <a:t>distrahendi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2293" y="990091"/>
            <a:ext cx="6790055" cy="1001394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LA</a:t>
            </a:r>
            <a:r>
              <a:rPr dirty="0" sz="3200" spc="-10"/>
              <a:t> </a:t>
            </a:r>
            <a:r>
              <a:rPr dirty="0" sz="3200"/>
              <a:t>PRENDA</a:t>
            </a:r>
            <a:r>
              <a:rPr dirty="0" sz="3200" spc="-60"/>
              <a:t> </a:t>
            </a:r>
            <a:r>
              <a:rPr dirty="0" sz="3200"/>
              <a:t>CON</a:t>
            </a:r>
            <a:r>
              <a:rPr dirty="0" sz="3200" spc="-20"/>
              <a:t> </a:t>
            </a:r>
            <a:r>
              <a:rPr dirty="0" sz="3200" spc="-10"/>
              <a:t>DESPLAZAMIENTO POSESORIO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998275" y="2538477"/>
            <a:ext cx="9920605" cy="248856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7714615" algn="l"/>
              </a:tabLst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Concepto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1863</a:t>
            </a:r>
            <a:r>
              <a:rPr dirty="0" sz="24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c.).</a:t>
            </a:r>
            <a:r>
              <a:rPr dirty="0" sz="24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Contrato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inter</a:t>
            </a:r>
            <a:r>
              <a:rPr dirty="0" sz="2400" spc="-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vivos</a:t>
            </a:r>
            <a:r>
              <a:rPr dirty="0" sz="2400" spc="-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i="1">
                <a:solidFill>
                  <a:srgbClr val="404040"/>
                </a:solidFill>
                <a:latin typeface="Century Gothic"/>
                <a:cs typeface="Century Gothic"/>
              </a:rPr>
              <a:t>mortis</a:t>
            </a:r>
            <a:r>
              <a:rPr dirty="0" sz="2400" spc="-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 i="1">
                <a:solidFill>
                  <a:srgbClr val="404040"/>
                </a:solidFill>
                <a:latin typeface="Century Gothic"/>
                <a:cs typeface="Century Gothic"/>
              </a:rPr>
              <a:t>causa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4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Características: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Bienes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muebles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1864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c.).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101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Desplazamiento</a:t>
            </a:r>
            <a:r>
              <a:rPr dirty="0" sz="24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posesión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1870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c.).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Contrato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real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si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consta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instrumento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público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1865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8276" y="990091"/>
            <a:ext cx="6790055" cy="1001394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LA</a:t>
            </a:r>
            <a:r>
              <a:rPr dirty="0" sz="3200" spc="-10"/>
              <a:t> </a:t>
            </a:r>
            <a:r>
              <a:rPr dirty="0" sz="3200"/>
              <a:t>PRENDA</a:t>
            </a:r>
            <a:r>
              <a:rPr dirty="0" sz="3200" spc="-60"/>
              <a:t> </a:t>
            </a:r>
            <a:r>
              <a:rPr dirty="0" sz="3200"/>
              <a:t>CON</a:t>
            </a:r>
            <a:r>
              <a:rPr dirty="0" sz="3200" spc="-20"/>
              <a:t> </a:t>
            </a:r>
            <a:r>
              <a:rPr dirty="0" sz="3200" spc="-10"/>
              <a:t>DESPLAZAMIENTO POSESORIO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926268" y="2321321"/>
            <a:ext cx="8412480" cy="384111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4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Sujetos: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Acreedor</a:t>
            </a:r>
            <a:r>
              <a:rPr dirty="0" sz="24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pignoraticio</a:t>
            </a:r>
            <a:endParaRPr sz="2400">
              <a:latin typeface="Century Gothic"/>
              <a:cs typeface="Century Gothic"/>
            </a:endParaRPr>
          </a:p>
          <a:p>
            <a:pPr marL="1155700" marR="5080" indent="-228600">
              <a:lnSpc>
                <a:spcPct val="100000"/>
              </a:lnSpc>
              <a:spcBef>
                <a:spcPts val="1010"/>
              </a:spcBef>
              <a:tabLst>
                <a:tab pos="6807834" algn="l"/>
              </a:tabLst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Facultades:</a:t>
            </a:r>
            <a:r>
              <a:rPr dirty="0" sz="2000" spc="3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enajenación</a:t>
            </a:r>
            <a:r>
              <a:rPr dirty="0" sz="20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000" spc="3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bien</a:t>
            </a:r>
            <a:r>
              <a:rPr dirty="0" sz="2000" spc="3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gravado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	(art.</a:t>
            </a:r>
            <a:r>
              <a:rPr dirty="0" sz="2000" spc="3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1872</a:t>
            </a:r>
            <a:r>
              <a:rPr dirty="0" sz="20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C.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c.);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preferencia</a:t>
            </a:r>
            <a:r>
              <a:rPr dirty="0" sz="20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cobro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1922.2º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1926.1º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c.).</a:t>
            </a:r>
            <a:endParaRPr sz="2000">
              <a:latin typeface="Century Gothic"/>
              <a:cs typeface="Century Gothic"/>
            </a:endParaRPr>
          </a:p>
          <a:p>
            <a:pPr marL="1154430" marR="8255" indent="-227965">
              <a:lnSpc>
                <a:spcPct val="100000"/>
              </a:lnSpc>
              <a:spcBef>
                <a:spcPts val="100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Obligaciones:</a:t>
            </a:r>
            <a:r>
              <a:rPr dirty="0" sz="20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posesión</a:t>
            </a:r>
            <a:r>
              <a:rPr dirty="0" sz="20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sin</a:t>
            </a:r>
            <a:r>
              <a:rPr dirty="0" sz="20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uso</a:t>
            </a:r>
            <a:r>
              <a:rPr dirty="0" sz="20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0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1870</a:t>
            </a:r>
            <a:r>
              <a:rPr dirty="0" sz="20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0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c.);</a:t>
            </a:r>
            <a:r>
              <a:rPr dirty="0" sz="20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cuidar</a:t>
            </a:r>
            <a:r>
              <a:rPr dirty="0" sz="20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cosa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pignorada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1867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20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0"/>
              </a:spcBef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Deudor</a:t>
            </a:r>
            <a:endParaRPr sz="24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101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Facultades:</a:t>
            </a:r>
            <a:r>
              <a:rPr dirty="0" sz="20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ceder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crédito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pignoraticio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1528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20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100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Obligaciones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deudor: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pagar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deuda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1871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2253" y="991616"/>
            <a:ext cx="473202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LA</a:t>
            </a:r>
            <a:r>
              <a:rPr dirty="0" spc="-55"/>
              <a:t> </a:t>
            </a:r>
            <a:r>
              <a:rPr dirty="0"/>
              <a:t>HIPOTECA</a:t>
            </a:r>
            <a:r>
              <a:rPr dirty="0" spc="-50"/>
              <a:t> </a:t>
            </a:r>
            <a:r>
              <a:rPr dirty="0" spc="-10"/>
              <a:t>INMOBILIARIA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854262" y="2321321"/>
            <a:ext cx="8340725" cy="285432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Concepto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1876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104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LH)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4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Caracteres: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Es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real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garantía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101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constituye</a:t>
            </a:r>
            <a:r>
              <a:rPr dirty="0" sz="2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bienes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inmuebles</a:t>
            </a:r>
            <a:endParaRPr sz="2400">
              <a:latin typeface="Century Gothic"/>
              <a:cs typeface="Century Gothic"/>
            </a:endParaRPr>
          </a:p>
          <a:p>
            <a:pPr marL="756285" marR="5080" indent="-287020">
              <a:lnSpc>
                <a:spcPct val="100000"/>
              </a:lnSpc>
              <a:spcBef>
                <a:spcPts val="994"/>
              </a:spcBef>
              <a:tabLst>
                <a:tab pos="1339850" algn="l"/>
                <a:tab pos="2056130" algn="l"/>
                <a:tab pos="4590415" algn="l"/>
                <a:tab pos="5155565" algn="l"/>
                <a:tab pos="5585460" algn="l"/>
                <a:tab pos="7118984" algn="l"/>
              </a:tabLst>
            </a:pPr>
            <a:r>
              <a:rPr dirty="0" sz="24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hay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desplazamiento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posesión: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sujeción registral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39" y="142031"/>
            <a:ext cx="5289550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Competencia</a:t>
            </a:r>
            <a:r>
              <a:rPr dirty="0" sz="3200" spc="-145"/>
              <a:t> </a:t>
            </a:r>
            <a:r>
              <a:rPr dirty="0" sz="3200" spc="-10"/>
              <a:t>LEGISLATIVA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710242" y="949510"/>
            <a:ext cx="9928860" cy="5528945"/>
          </a:xfrm>
          <a:prstGeom prst="rect">
            <a:avLst/>
          </a:prstGeom>
        </p:spPr>
        <p:txBody>
          <a:bodyPr wrap="square" lIns="0" tIns="14033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105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Competencia</a:t>
            </a:r>
            <a:r>
              <a:rPr dirty="0" sz="2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sz="28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legislación</a:t>
            </a:r>
            <a:r>
              <a:rPr dirty="0" sz="2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civil</a:t>
            </a:r>
            <a:r>
              <a:rPr dirty="0" sz="2800" spc="-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8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149.1.8ª</a:t>
            </a:r>
            <a:r>
              <a:rPr dirty="0" sz="2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C.E.):</a:t>
            </a:r>
            <a:endParaRPr sz="2800">
              <a:latin typeface="Century Gothic"/>
              <a:cs typeface="Century Gothic"/>
            </a:endParaRPr>
          </a:p>
          <a:p>
            <a:pPr algn="just" marL="755650" marR="5080" indent="-286385">
              <a:lnSpc>
                <a:spcPct val="100000"/>
              </a:lnSpc>
              <a:spcBef>
                <a:spcPts val="1010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Competencia</a:t>
            </a:r>
            <a:r>
              <a:rPr dirty="0" sz="2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exclusiva</a:t>
            </a:r>
            <a:r>
              <a:rPr dirty="0" sz="2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Estado:</a:t>
            </a:r>
            <a:r>
              <a:rPr dirty="0" sz="2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“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8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todo</a:t>
            </a:r>
            <a:r>
              <a:rPr dirty="0" sz="28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caso,</a:t>
            </a:r>
            <a:r>
              <a:rPr dirty="0" sz="28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25" i="1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8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reglas</a:t>
            </a:r>
            <a:r>
              <a:rPr dirty="0" sz="2800" spc="5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relativas</a:t>
            </a:r>
            <a:r>
              <a:rPr dirty="0" sz="2800" spc="5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800" spc="5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800" spc="5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aplicación</a:t>
            </a:r>
            <a:r>
              <a:rPr dirty="0" sz="2800" spc="5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800" spc="5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eficacia</a:t>
            </a:r>
            <a:r>
              <a:rPr dirty="0" sz="2800" spc="5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4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spc="-25" i="1">
                <a:solidFill>
                  <a:srgbClr val="404040"/>
                </a:solidFill>
                <a:latin typeface="Century Gothic"/>
                <a:cs typeface="Century Gothic"/>
              </a:rPr>
              <a:t>las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normas</a:t>
            </a:r>
            <a:r>
              <a:rPr dirty="0" sz="2800" spc="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jurídicas,</a:t>
            </a:r>
            <a:r>
              <a:rPr dirty="0" sz="2800" spc="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relaciones</a:t>
            </a:r>
            <a:r>
              <a:rPr dirty="0" sz="2800" spc="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 i="1">
                <a:solidFill>
                  <a:srgbClr val="404040"/>
                </a:solidFill>
                <a:latin typeface="Century Gothic"/>
                <a:cs typeface="Century Gothic"/>
              </a:rPr>
              <a:t>jurídico-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civiles</a:t>
            </a:r>
            <a:r>
              <a:rPr dirty="0" sz="2800" spc="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relativas</a:t>
            </a:r>
            <a:r>
              <a:rPr dirty="0" sz="2800" spc="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50" i="1">
                <a:solidFill>
                  <a:srgbClr val="404040"/>
                </a:solidFill>
                <a:latin typeface="Century Gothic"/>
                <a:cs typeface="Century Gothic"/>
              </a:rPr>
              <a:t>a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800" spc="53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formas</a:t>
            </a:r>
            <a:r>
              <a:rPr dirty="0" sz="2800" spc="54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54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matrimonio,</a:t>
            </a:r>
            <a:r>
              <a:rPr dirty="0" sz="2800" spc="54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ordenación</a:t>
            </a:r>
            <a:r>
              <a:rPr dirty="0" sz="2800" spc="54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54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spc="-25" i="1">
                <a:solidFill>
                  <a:srgbClr val="404040"/>
                </a:solidFill>
                <a:latin typeface="Century Gothic"/>
                <a:cs typeface="Century Gothic"/>
              </a:rPr>
              <a:t>los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registros</a:t>
            </a:r>
            <a:r>
              <a:rPr dirty="0" sz="2800" spc="45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800" spc="44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instrumentos</a:t>
            </a:r>
            <a:r>
              <a:rPr dirty="0" sz="2800" spc="45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públicos,</a:t>
            </a:r>
            <a:r>
              <a:rPr dirty="0" sz="2800" spc="45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bases</a:t>
            </a:r>
            <a:r>
              <a:rPr dirty="0" sz="2800" spc="45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44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spc="-25" i="1">
                <a:solidFill>
                  <a:srgbClr val="404040"/>
                </a:solidFill>
                <a:latin typeface="Century Gothic"/>
                <a:cs typeface="Century Gothic"/>
              </a:rPr>
              <a:t>las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obligaciones contractuales,</a:t>
            </a:r>
            <a:r>
              <a:rPr dirty="0" sz="2800" spc="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normas</a:t>
            </a:r>
            <a:r>
              <a:rPr dirty="0" sz="2800" spc="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2800" spc="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resolver</a:t>
            </a:r>
            <a:r>
              <a:rPr dirty="0" sz="2800" spc="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25" i="1">
                <a:solidFill>
                  <a:srgbClr val="404040"/>
                </a:solidFill>
                <a:latin typeface="Century Gothic"/>
                <a:cs typeface="Century Gothic"/>
              </a:rPr>
              <a:t>los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conflictos</a:t>
            </a:r>
            <a:r>
              <a:rPr dirty="0" sz="2800" spc="5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5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leyes</a:t>
            </a:r>
            <a:r>
              <a:rPr dirty="0" sz="2800" spc="5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800" spc="5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determinación</a:t>
            </a:r>
            <a:r>
              <a:rPr dirty="0" sz="2800" spc="5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5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800" spc="5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 i="1">
                <a:solidFill>
                  <a:srgbClr val="404040"/>
                </a:solidFill>
                <a:latin typeface="Century Gothic"/>
                <a:cs typeface="Century Gothic"/>
              </a:rPr>
              <a:t>fuentes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8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 i="1">
                <a:solidFill>
                  <a:srgbClr val="404040"/>
                </a:solidFill>
                <a:latin typeface="Century Gothic"/>
                <a:cs typeface="Century Gothic"/>
              </a:rPr>
              <a:t>derecho”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.</a:t>
            </a:r>
            <a:endParaRPr sz="2800">
              <a:latin typeface="Century Gothic"/>
              <a:cs typeface="Century Gothic"/>
            </a:endParaRPr>
          </a:p>
          <a:p>
            <a:pPr algn="just" marL="756285" marR="6985" indent="-287020">
              <a:lnSpc>
                <a:spcPct val="100000"/>
              </a:lnSpc>
              <a:spcBef>
                <a:spcPts val="994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800" spc="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Comunidades</a:t>
            </a:r>
            <a:r>
              <a:rPr dirty="0" sz="2800" spc="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Autónomas</a:t>
            </a:r>
            <a:r>
              <a:rPr dirty="0" sz="2800" spc="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pueden</a:t>
            </a:r>
            <a:r>
              <a:rPr dirty="0" sz="2800" spc="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conservar,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modificar</a:t>
            </a:r>
            <a:r>
              <a:rPr dirty="0" sz="2800" spc="-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800" spc="-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desarrollar</a:t>
            </a:r>
            <a:r>
              <a:rPr dirty="0" sz="2800" spc="-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800" spc="-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2800" spc="-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civiles</a:t>
            </a:r>
            <a:r>
              <a:rPr dirty="0" sz="2800" spc="-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forales,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“allí</a:t>
            </a:r>
            <a:r>
              <a:rPr dirty="0" sz="2800" spc="-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donde</a:t>
            </a:r>
            <a:r>
              <a:rPr dirty="0" sz="2800" spc="-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 i="1">
                <a:solidFill>
                  <a:srgbClr val="404040"/>
                </a:solidFill>
                <a:latin typeface="Century Gothic"/>
                <a:cs typeface="Century Gothic"/>
              </a:rPr>
              <a:t>existan”.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4340" y="991616"/>
            <a:ext cx="409956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PUBLICIDAD</a:t>
            </a:r>
            <a:r>
              <a:rPr dirty="0" spc="-55"/>
              <a:t> </a:t>
            </a:r>
            <a:r>
              <a:rPr dirty="0"/>
              <a:t>Y</a:t>
            </a:r>
            <a:r>
              <a:rPr dirty="0" spc="-95"/>
              <a:t> </a:t>
            </a:r>
            <a:r>
              <a:rPr dirty="0" spc="-10"/>
              <a:t>REGISTRO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128811" rIns="0" bIns="0" rtlCol="0" vert="horz">
            <a:spAutoFit/>
          </a:bodyPr>
          <a:lstStyle/>
          <a:p>
            <a:pPr marL="1348105">
              <a:lnSpc>
                <a:spcPct val="100000"/>
              </a:lnSpc>
              <a:spcBef>
                <a:spcPts val="1105"/>
              </a:spcBef>
            </a:pPr>
            <a:r>
              <a:rPr dirty="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/>
              <a:t>Legislación:</a:t>
            </a:r>
            <a:r>
              <a:rPr dirty="0" spc="-25"/>
              <a:t> </a:t>
            </a:r>
            <a:r>
              <a:rPr dirty="0"/>
              <a:t>la</a:t>
            </a:r>
            <a:r>
              <a:rPr dirty="0" spc="-20"/>
              <a:t> </a:t>
            </a:r>
            <a:r>
              <a:rPr dirty="0"/>
              <a:t>LH</a:t>
            </a:r>
            <a:r>
              <a:rPr dirty="0" spc="-30"/>
              <a:t> </a:t>
            </a:r>
            <a:r>
              <a:rPr dirty="0"/>
              <a:t>y</a:t>
            </a:r>
            <a:r>
              <a:rPr dirty="0" spc="-15"/>
              <a:t> </a:t>
            </a:r>
            <a:r>
              <a:rPr dirty="0"/>
              <a:t>el C.</a:t>
            </a:r>
            <a:r>
              <a:rPr dirty="0" spc="-25"/>
              <a:t> </a:t>
            </a:r>
            <a:r>
              <a:rPr dirty="0"/>
              <a:t>c.</a:t>
            </a:r>
            <a:r>
              <a:rPr dirty="0" spc="-10"/>
              <a:t> </a:t>
            </a:r>
            <a:r>
              <a:rPr dirty="0"/>
              <a:t>(arts.</a:t>
            </a:r>
            <a:r>
              <a:rPr dirty="0" spc="-20"/>
              <a:t> </a:t>
            </a:r>
            <a:r>
              <a:rPr dirty="0" spc="-25"/>
              <a:t>605-</a:t>
            </a:r>
            <a:r>
              <a:rPr dirty="0" spc="-20"/>
              <a:t>608)</a:t>
            </a:r>
          </a:p>
          <a:p>
            <a:pPr marL="1348105">
              <a:lnSpc>
                <a:spcPct val="100000"/>
              </a:lnSpc>
              <a:spcBef>
                <a:spcPts val="1010"/>
              </a:spcBef>
            </a:pPr>
            <a:r>
              <a:rPr dirty="0" spc="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pc="50"/>
              <a:t>El</a:t>
            </a:r>
            <a:r>
              <a:rPr dirty="0" spc="-45"/>
              <a:t> </a:t>
            </a:r>
            <a:r>
              <a:rPr dirty="0"/>
              <a:t>Registro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-45"/>
              <a:t> </a:t>
            </a:r>
            <a:r>
              <a:rPr dirty="0"/>
              <a:t>la</a:t>
            </a:r>
            <a:r>
              <a:rPr dirty="0" spc="-40"/>
              <a:t> </a:t>
            </a:r>
            <a:r>
              <a:rPr dirty="0" spc="-10"/>
              <a:t>Propiedad</a:t>
            </a:r>
          </a:p>
          <a:p>
            <a:pPr marL="1805305">
              <a:lnSpc>
                <a:spcPct val="100000"/>
              </a:lnSpc>
              <a:spcBef>
                <a:spcPts val="994"/>
              </a:spcBef>
            </a:pPr>
            <a:r>
              <a:rPr dirty="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pc="-10"/>
              <a:t>Concepto</a:t>
            </a:r>
          </a:p>
          <a:p>
            <a:pPr marL="1805305">
              <a:lnSpc>
                <a:spcPct val="100000"/>
              </a:lnSpc>
              <a:spcBef>
                <a:spcPts val="994"/>
              </a:spcBef>
            </a:pPr>
            <a:r>
              <a:rPr dirty="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pc="-10"/>
              <a:t>Organización</a:t>
            </a:r>
          </a:p>
          <a:p>
            <a:pPr marL="1805305">
              <a:lnSpc>
                <a:spcPct val="100000"/>
              </a:lnSpc>
              <a:spcBef>
                <a:spcPts val="1010"/>
              </a:spcBef>
            </a:pPr>
            <a:r>
              <a:rPr dirty="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/>
              <a:t>Libertad</a:t>
            </a:r>
            <a:r>
              <a:rPr dirty="0" spc="-75"/>
              <a:t> </a:t>
            </a:r>
            <a:r>
              <a:rPr dirty="0"/>
              <a:t>de</a:t>
            </a:r>
            <a:r>
              <a:rPr dirty="0" spc="-75"/>
              <a:t> </a:t>
            </a:r>
            <a:r>
              <a:rPr dirty="0"/>
              <a:t>registración</a:t>
            </a:r>
            <a:r>
              <a:rPr dirty="0" spc="-70"/>
              <a:t> </a:t>
            </a:r>
            <a:r>
              <a:rPr dirty="0"/>
              <a:t>(art.</a:t>
            </a:r>
            <a:r>
              <a:rPr dirty="0" spc="-75"/>
              <a:t> </a:t>
            </a:r>
            <a:r>
              <a:rPr dirty="0"/>
              <a:t>362</a:t>
            </a:r>
            <a:r>
              <a:rPr dirty="0" spc="-75"/>
              <a:t> </a:t>
            </a:r>
            <a:r>
              <a:rPr dirty="0" spc="-25"/>
              <a:t>RH)</a:t>
            </a:r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2763" rIns="0" bIns="0" rtlCol="0" vert="horz">
            <a:spAutoFit/>
          </a:bodyPr>
          <a:lstStyle/>
          <a:p>
            <a:pPr marL="494665">
              <a:lnSpc>
                <a:spcPct val="100000"/>
              </a:lnSpc>
              <a:spcBef>
                <a:spcPts val="95"/>
              </a:spcBef>
            </a:pPr>
            <a:r>
              <a:rPr dirty="0"/>
              <a:t>PRINCIPIOS</a:t>
            </a:r>
            <a:r>
              <a:rPr dirty="0" spc="-130"/>
              <a:t> </a:t>
            </a:r>
            <a:r>
              <a:rPr dirty="0" spc="-10"/>
              <a:t>HIPOTECARIOS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059939" y="1239065"/>
            <a:ext cx="9553575" cy="2075814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2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inscripción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22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publicidad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(art. 221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L.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H.).</a:t>
            </a:r>
            <a:r>
              <a:rPr dirty="0" sz="2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Nota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simple</a:t>
            </a:r>
            <a:r>
              <a:rPr dirty="0" sz="2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certificaciones.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24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prioridad</a:t>
            </a:r>
            <a:r>
              <a:rPr dirty="0" sz="24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registral</a:t>
            </a:r>
            <a:r>
              <a:rPr dirty="0" sz="2400" spc="-10" i="1">
                <a:solidFill>
                  <a:srgbClr val="404040"/>
                </a:solidFill>
                <a:latin typeface="Century Gothic"/>
                <a:cs typeface="Century Gothic"/>
              </a:rPr>
              <a:t>.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24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tracto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sucesivo:</a:t>
            </a:r>
            <a:r>
              <a:rPr dirty="0" sz="24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cierre</a:t>
            </a:r>
            <a:r>
              <a:rPr dirty="0" sz="2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registral.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rogación: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instancia</a:t>
            </a:r>
            <a:r>
              <a:rPr dirty="0" sz="24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parte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059939" y="3342797"/>
            <a:ext cx="66986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28800" algn="l"/>
                <a:tab pos="2464435" algn="l"/>
                <a:tab pos="4197350" algn="l"/>
                <a:tab pos="4697095" algn="l"/>
              </a:tabLst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4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legalidad: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Registradores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402839" y="3635405"/>
            <a:ext cx="62604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55445" algn="l"/>
                <a:tab pos="2319655" algn="l"/>
                <a:tab pos="4269105" algn="l"/>
                <a:tab pos="4827905" algn="l"/>
              </a:tabLst>
            </a:pP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analizan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veracidad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legalidad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963659" y="3342797"/>
            <a:ext cx="2727960" cy="68389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82550" marR="5080" indent="-70485">
              <a:lnSpc>
                <a:spcPct val="80000"/>
              </a:lnSpc>
              <a:spcBef>
                <a:spcPts val="675"/>
              </a:spcBef>
              <a:tabLst>
                <a:tab pos="649605" algn="l"/>
                <a:tab pos="948055" algn="l"/>
                <a:tab pos="1147445" algn="l"/>
              </a:tabLst>
            </a:pP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Propiedad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documento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059939" y="3861390"/>
            <a:ext cx="9058275" cy="2039620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marL="355600">
              <a:lnSpc>
                <a:spcPct val="100000"/>
              </a:lnSpc>
              <a:spcBef>
                <a:spcPts val="625"/>
              </a:spcBef>
            </a:pP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presentado.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22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legitimación</a:t>
            </a:r>
            <a:r>
              <a:rPr dirty="0" sz="2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(art. 38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L.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H.)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2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fe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pública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registral</a:t>
            </a:r>
            <a:r>
              <a:rPr dirty="0" sz="2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2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34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L.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H.)</a:t>
            </a:r>
            <a:endParaRPr sz="2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465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registral</a:t>
            </a:r>
            <a:r>
              <a:rPr dirty="0" sz="2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frente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negligencia</a:t>
            </a:r>
            <a:r>
              <a:rPr dirty="0" sz="2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verdadero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titular</a:t>
            </a:r>
            <a:endParaRPr sz="2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470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Buena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fe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507988" rIns="0" bIns="0" rtlCol="0" vert="horz">
            <a:spAutoFit/>
          </a:bodyPr>
          <a:lstStyle/>
          <a:p>
            <a:pPr marL="229235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TEMA</a:t>
            </a:r>
            <a:r>
              <a:rPr dirty="0" sz="3600" spc="-95"/>
              <a:t> </a:t>
            </a:r>
            <a:r>
              <a:rPr dirty="0" sz="3600" spc="-50"/>
              <a:t>9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3006089" y="3382962"/>
            <a:ext cx="4469765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b="1">
                <a:solidFill>
                  <a:srgbClr val="585858"/>
                </a:solidFill>
                <a:latin typeface="Century Gothic"/>
                <a:cs typeface="Century Gothic"/>
              </a:rPr>
              <a:t>FAMILIA</a:t>
            </a:r>
            <a:r>
              <a:rPr dirty="0" sz="3200" spc="-45" b="1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dirty="0" sz="3200" b="1">
                <a:solidFill>
                  <a:srgbClr val="585858"/>
                </a:solidFill>
                <a:latin typeface="Century Gothic"/>
                <a:cs typeface="Century Gothic"/>
              </a:rPr>
              <a:t>Y</a:t>
            </a:r>
            <a:r>
              <a:rPr dirty="0" sz="3200" spc="-25" b="1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dirty="0" sz="3200" spc="-10" b="1">
                <a:solidFill>
                  <a:srgbClr val="585858"/>
                </a:solidFill>
                <a:latin typeface="Century Gothic"/>
                <a:cs typeface="Century Gothic"/>
              </a:rPr>
              <a:t>SUCESIONES</a:t>
            </a:r>
            <a:endParaRPr sz="3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03578" y="214040"/>
            <a:ext cx="3183890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EL</a:t>
            </a:r>
            <a:r>
              <a:rPr dirty="0" sz="3200" spc="-20"/>
              <a:t> </a:t>
            </a:r>
            <a:r>
              <a:rPr dirty="0" sz="3200" spc="-10"/>
              <a:t>MATRIMONIO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602739" y="881769"/>
            <a:ext cx="8880475" cy="5429885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Concepto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44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c.).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9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Requisitos:</a:t>
            </a:r>
            <a:endParaRPr sz="2000">
              <a:latin typeface="Century Gothic"/>
              <a:cs typeface="Century Gothic"/>
            </a:endParaRPr>
          </a:p>
          <a:p>
            <a:pPr marL="469265">
              <a:lnSpc>
                <a:spcPct val="100000"/>
              </a:lnSpc>
              <a:spcBef>
                <a:spcPts val="77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consentimiento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45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c.).</a:t>
            </a:r>
            <a:endParaRPr sz="2000">
              <a:latin typeface="Century Gothic"/>
              <a:cs typeface="Century Gothic"/>
            </a:endParaRPr>
          </a:p>
          <a:p>
            <a:pPr marL="755015" marR="6985" indent="-285750">
              <a:lnSpc>
                <a:spcPts val="2160"/>
              </a:lnSpc>
              <a:spcBef>
                <a:spcPts val="1025"/>
              </a:spcBef>
              <a:tabLst>
                <a:tab pos="3895090" algn="l"/>
              </a:tabLst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4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edad</a:t>
            </a:r>
            <a:r>
              <a:rPr dirty="0" sz="20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0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46</a:t>
            </a:r>
            <a:r>
              <a:rPr dirty="0" sz="20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0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c.):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	los</a:t>
            </a:r>
            <a:r>
              <a:rPr dirty="0" sz="20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menores</a:t>
            </a:r>
            <a:r>
              <a:rPr dirty="0" sz="20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edad</a:t>
            </a:r>
            <a:r>
              <a:rPr dirty="0" sz="20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0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emancipados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pueden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contraer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matrimonio.</a:t>
            </a:r>
            <a:endParaRPr sz="2000">
              <a:latin typeface="Century Gothic"/>
              <a:cs typeface="Century Gothic"/>
            </a:endParaRPr>
          </a:p>
          <a:p>
            <a:pPr marL="755015" marR="5080" indent="-285750">
              <a:lnSpc>
                <a:spcPts val="2160"/>
              </a:lnSpc>
              <a:spcBef>
                <a:spcPts val="994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0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existencia</a:t>
            </a:r>
            <a:r>
              <a:rPr dirty="0" sz="20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0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vínculo</a:t>
            </a:r>
            <a:r>
              <a:rPr dirty="0" sz="20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matrimonial</a:t>
            </a:r>
            <a:r>
              <a:rPr dirty="0" sz="20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subsistente</a:t>
            </a:r>
            <a:r>
              <a:rPr dirty="0" sz="20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0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46</a:t>
            </a:r>
            <a:r>
              <a:rPr dirty="0" sz="20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C. 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c.).</a:t>
            </a:r>
            <a:endParaRPr sz="2000">
              <a:latin typeface="Century Gothic"/>
              <a:cs typeface="Century Gothic"/>
            </a:endParaRPr>
          </a:p>
          <a:p>
            <a:pPr marL="469265">
              <a:lnSpc>
                <a:spcPts val="2280"/>
              </a:lnSpc>
              <a:spcBef>
                <a:spcPts val="74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Parentesco</a:t>
            </a:r>
            <a:r>
              <a:rPr dirty="0" sz="20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0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47</a:t>
            </a:r>
            <a:r>
              <a:rPr dirty="0" sz="20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48</a:t>
            </a:r>
            <a:r>
              <a:rPr dirty="0" sz="20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0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c.).</a:t>
            </a:r>
            <a:r>
              <a:rPr dirty="0" sz="20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0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pueden</a:t>
            </a:r>
            <a:r>
              <a:rPr dirty="0" sz="20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contraer</a:t>
            </a:r>
            <a:r>
              <a:rPr dirty="0" sz="20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matrimonio:</a:t>
            </a:r>
            <a:endParaRPr sz="2000">
              <a:latin typeface="Century Gothic"/>
              <a:cs typeface="Century Gothic"/>
            </a:endParaRPr>
          </a:p>
          <a:p>
            <a:pPr marL="1089660" indent="-334645">
              <a:lnSpc>
                <a:spcPts val="2160"/>
              </a:lnSpc>
              <a:buAutoNum type="alphaLcParenR"/>
              <a:tabLst>
                <a:tab pos="1089660" algn="l"/>
              </a:tabLst>
            </a:pP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parientes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línea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recta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consanguinidad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adopción;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endParaRPr sz="2000">
              <a:latin typeface="Century Gothic"/>
              <a:cs typeface="Century Gothic"/>
            </a:endParaRPr>
          </a:p>
          <a:p>
            <a:pPr marL="1089025" indent="-335280">
              <a:lnSpc>
                <a:spcPts val="2280"/>
              </a:lnSpc>
              <a:buAutoNum type="alphaLcParenR"/>
              <a:tabLst>
                <a:tab pos="1089025" algn="l"/>
              </a:tabLst>
            </a:pP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colaterales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consanguinidad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hasta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tercer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grado.</a:t>
            </a:r>
            <a:endParaRPr sz="2000">
              <a:latin typeface="Century Gothic"/>
              <a:cs typeface="Century Gothic"/>
            </a:endParaRPr>
          </a:p>
          <a:p>
            <a:pPr algn="just" marL="753745" marR="5080" indent="-284480">
              <a:lnSpc>
                <a:spcPts val="2160"/>
              </a:lnSpc>
              <a:spcBef>
                <a:spcPts val="102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4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crimen</a:t>
            </a:r>
            <a:r>
              <a:rPr dirty="0" sz="2000" spc="4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0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47</a:t>
            </a:r>
            <a:r>
              <a:rPr dirty="0" sz="2000" spc="4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4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48</a:t>
            </a:r>
            <a:r>
              <a:rPr dirty="0" sz="2000" spc="4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0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c.).</a:t>
            </a:r>
            <a:r>
              <a:rPr dirty="0" sz="20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000" spc="4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pueden</a:t>
            </a:r>
            <a:r>
              <a:rPr dirty="0" sz="2000" spc="4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contraer</a:t>
            </a:r>
            <a:r>
              <a:rPr dirty="0" sz="20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matrimonio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quien</a:t>
            </a:r>
            <a:r>
              <a:rPr dirty="0" sz="20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ha</a:t>
            </a:r>
            <a:r>
              <a:rPr dirty="0" sz="20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sido</a:t>
            </a:r>
            <a:r>
              <a:rPr dirty="0" sz="20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condenado</a:t>
            </a:r>
            <a:r>
              <a:rPr dirty="0" sz="20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0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haber</a:t>
            </a:r>
            <a:r>
              <a:rPr dirty="0" sz="20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tenido</a:t>
            </a:r>
            <a:r>
              <a:rPr dirty="0" sz="20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participación</a:t>
            </a:r>
            <a:r>
              <a:rPr dirty="0" sz="20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muerte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dolosa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cónyuge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persona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hubiera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estado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unida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análoga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relación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afectividad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conyugal.</a:t>
            </a:r>
            <a:endParaRPr sz="2000">
              <a:latin typeface="Century Gothic"/>
              <a:cs typeface="Century Gothic"/>
            </a:endParaRPr>
          </a:p>
          <a:p>
            <a:pPr algn="just" marL="354965" marR="5080" indent="-342900">
              <a:lnSpc>
                <a:spcPts val="2160"/>
              </a:lnSpc>
              <a:spcBef>
                <a:spcPts val="994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6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Dispensa</a:t>
            </a:r>
            <a:r>
              <a:rPr dirty="0" sz="20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judicial:</a:t>
            </a:r>
            <a:r>
              <a:rPr dirty="0" sz="20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parentesco</a:t>
            </a:r>
            <a:r>
              <a:rPr dirty="0" sz="20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grado</a:t>
            </a:r>
            <a:r>
              <a:rPr dirty="0" sz="20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tercero</a:t>
            </a:r>
            <a:r>
              <a:rPr dirty="0" sz="20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entre</a:t>
            </a:r>
            <a:r>
              <a:rPr dirty="0" sz="20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colaterales</a:t>
            </a:r>
            <a:r>
              <a:rPr dirty="0" sz="20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crimen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9410" y="214040"/>
            <a:ext cx="5874385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ECONOMÍA</a:t>
            </a:r>
            <a:r>
              <a:rPr dirty="0" sz="3200" spc="-40"/>
              <a:t> </a:t>
            </a:r>
            <a:r>
              <a:rPr dirty="0" sz="3200"/>
              <a:t>DEL</a:t>
            </a:r>
            <a:r>
              <a:rPr dirty="0" sz="3200" spc="-20"/>
              <a:t> </a:t>
            </a:r>
            <a:r>
              <a:rPr dirty="0" sz="3200" spc="-10"/>
              <a:t>MATRIMONIO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602739" y="940021"/>
            <a:ext cx="8882380" cy="5736590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565"/>
              </a:spcBef>
            </a:pPr>
            <a:r>
              <a:rPr dirty="0" sz="2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600" spc="-2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potestad</a:t>
            </a:r>
            <a:r>
              <a:rPr dirty="0" sz="26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doméstica</a:t>
            </a:r>
            <a:r>
              <a:rPr dirty="0" sz="26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(art. 1319</a:t>
            </a:r>
            <a:r>
              <a:rPr dirty="0" sz="2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6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2600">
              <a:latin typeface="Century Gothic"/>
              <a:cs typeface="Century Gothic"/>
            </a:endParaRPr>
          </a:p>
          <a:p>
            <a:pPr algn="just" marL="756285" marR="6350" indent="-287020">
              <a:lnSpc>
                <a:spcPct val="80000"/>
              </a:lnSpc>
              <a:spcBef>
                <a:spcPts val="100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Cualquiera</a:t>
            </a:r>
            <a:r>
              <a:rPr dirty="0" sz="2400" spc="4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4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400" spc="4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cónyuges</a:t>
            </a:r>
            <a:r>
              <a:rPr dirty="0" sz="2400" spc="45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podrá</a:t>
            </a:r>
            <a:r>
              <a:rPr dirty="0" sz="2400" spc="4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realizar</a:t>
            </a:r>
            <a:r>
              <a:rPr dirty="0" sz="2400" spc="4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400" spc="4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actos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encaminados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atender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necesidades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ordinarias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familia,</a:t>
            </a:r>
            <a:r>
              <a:rPr dirty="0" sz="24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encomendadas</a:t>
            </a:r>
            <a:r>
              <a:rPr dirty="0" sz="24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4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24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cuidado,</a:t>
            </a:r>
            <a:r>
              <a:rPr dirty="0" sz="24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conforme</a:t>
            </a:r>
            <a:r>
              <a:rPr dirty="0" sz="24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al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uso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lugar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circunstancias</a:t>
            </a:r>
            <a:r>
              <a:rPr dirty="0" sz="24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misma.</a:t>
            </a:r>
            <a:endParaRPr sz="2400">
              <a:latin typeface="Century Gothic"/>
              <a:cs typeface="Century Gothic"/>
            </a:endParaRPr>
          </a:p>
          <a:p>
            <a:pPr algn="just" marL="756285" marR="5080" indent="-287020">
              <a:lnSpc>
                <a:spcPct val="8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400" spc="1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deudas</a:t>
            </a:r>
            <a:r>
              <a:rPr dirty="0" sz="2400" spc="1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contraídas</a:t>
            </a:r>
            <a:r>
              <a:rPr dirty="0" sz="2400" spc="1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400" spc="1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1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ejercicio</a:t>
            </a:r>
            <a:r>
              <a:rPr dirty="0" sz="2400" spc="1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esta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potestad</a:t>
            </a:r>
            <a:r>
              <a:rPr dirty="0" sz="2400" spc="5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responderán</a:t>
            </a:r>
            <a:r>
              <a:rPr dirty="0" sz="2400" spc="5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solidariamente</a:t>
            </a:r>
            <a:r>
              <a:rPr dirty="0" sz="2400" spc="5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400" spc="5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bienes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comunes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los del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cónyuge que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contraiga la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deuda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y,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subsidiariamente,</a:t>
            </a:r>
            <a:r>
              <a:rPr dirty="0" sz="2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otro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cónyuge.</a:t>
            </a:r>
            <a:endParaRPr sz="2400">
              <a:latin typeface="Century Gothic"/>
              <a:cs typeface="Century Gothic"/>
            </a:endParaRPr>
          </a:p>
          <a:p>
            <a:pPr algn="just" marL="354330" marR="8890" indent="-342265">
              <a:lnSpc>
                <a:spcPts val="2500"/>
              </a:lnSpc>
              <a:spcBef>
                <a:spcPts val="975"/>
              </a:spcBef>
            </a:pPr>
            <a:r>
              <a:rPr dirty="0" sz="2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600" spc="-2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dirty="0" sz="2600" spc="5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capitulaciones</a:t>
            </a:r>
            <a:r>
              <a:rPr dirty="0" sz="2600" spc="5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matrimoniales</a:t>
            </a:r>
            <a:r>
              <a:rPr dirty="0" sz="2600" spc="5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(arts.</a:t>
            </a:r>
            <a:r>
              <a:rPr dirty="0" sz="2600" spc="5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131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5</a:t>
            </a:r>
            <a:r>
              <a:rPr dirty="0" sz="2600" spc="5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5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600" spc="5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1325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c.):</a:t>
            </a:r>
            <a:r>
              <a:rPr dirty="0" sz="26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escritura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5">
                <a:solidFill>
                  <a:srgbClr val="404040"/>
                </a:solidFill>
                <a:latin typeface="Century Gothic"/>
                <a:cs typeface="Century Gothic"/>
              </a:rPr>
              <a:t>pública</a:t>
            </a:r>
            <a:r>
              <a:rPr dirty="0" sz="26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5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132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7</a:t>
            </a:r>
            <a:r>
              <a:rPr dirty="0" sz="26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6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c.).</a:t>
            </a:r>
            <a:endParaRPr sz="26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390"/>
              </a:spcBef>
            </a:pPr>
            <a:r>
              <a:rPr dirty="0" sz="2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600" spc="-28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Regímenes</a:t>
            </a:r>
            <a:r>
              <a:rPr dirty="0" sz="2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económicos:</a:t>
            </a:r>
            <a:endParaRPr sz="2600">
              <a:latin typeface="Century Gothic"/>
              <a:cs typeface="Century Gothic"/>
            </a:endParaRPr>
          </a:p>
          <a:p>
            <a:pPr algn="just" marL="469265">
              <a:lnSpc>
                <a:spcPct val="100000"/>
              </a:lnSpc>
              <a:spcBef>
                <a:spcPts val="484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sociedad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gananciales</a:t>
            </a:r>
            <a:r>
              <a:rPr dirty="0" sz="22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(art. 1344 C.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c.).</a:t>
            </a:r>
            <a:endParaRPr sz="2200">
              <a:latin typeface="Century Gothic"/>
              <a:cs typeface="Century Gothic"/>
            </a:endParaRPr>
          </a:p>
          <a:p>
            <a:pPr algn="just" marL="469265">
              <a:lnSpc>
                <a:spcPct val="100000"/>
              </a:lnSpc>
              <a:spcBef>
                <a:spcPts val="465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régimen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separación</a:t>
            </a:r>
            <a:r>
              <a:rPr dirty="0" sz="2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bienes</a:t>
            </a:r>
            <a:r>
              <a:rPr dirty="0" sz="22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1437</a:t>
            </a:r>
            <a:r>
              <a:rPr dirty="0" sz="2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c.).</a:t>
            </a:r>
            <a:endParaRPr sz="2200">
              <a:latin typeface="Century Gothic"/>
              <a:cs typeface="Century Gothic"/>
            </a:endParaRPr>
          </a:p>
          <a:p>
            <a:pPr algn="just" marL="756920" marR="7620" indent="-287655">
              <a:lnSpc>
                <a:spcPts val="2110"/>
              </a:lnSpc>
              <a:spcBef>
                <a:spcPts val="994"/>
              </a:spcBef>
            </a:pPr>
            <a:r>
              <a:rPr dirty="0" sz="2200" spc="-2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2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régimen</a:t>
            </a:r>
            <a:r>
              <a:rPr dirty="0" sz="22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participación</a:t>
            </a:r>
            <a:r>
              <a:rPr dirty="0" sz="22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2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as</a:t>
            </a:r>
            <a:r>
              <a:rPr dirty="0" sz="22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ganancias</a:t>
            </a:r>
            <a:r>
              <a:rPr dirty="0" sz="22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2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1411</a:t>
            </a:r>
            <a:r>
              <a:rPr dirty="0" sz="22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c.).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059939" y="631389"/>
            <a:ext cx="6859270" cy="6036945"/>
          </a:xfrm>
          <a:prstGeom prst="rect">
            <a:avLst/>
          </a:prstGeom>
        </p:spPr>
        <p:txBody>
          <a:bodyPr wrap="square" lIns="0" tIns="111125" rIns="0" bIns="0" rtlCol="0" vert="horz">
            <a:spAutoFit/>
          </a:bodyPr>
          <a:lstStyle/>
          <a:p>
            <a:pPr marL="1224915">
              <a:lnSpc>
                <a:spcPct val="100000"/>
              </a:lnSpc>
              <a:spcBef>
                <a:spcPts val="875"/>
              </a:spcBef>
            </a:pPr>
            <a:r>
              <a:rPr dirty="0" sz="3200" b="1">
                <a:solidFill>
                  <a:srgbClr val="252525"/>
                </a:solidFill>
                <a:latin typeface="Century Gothic"/>
                <a:cs typeface="Century Gothic"/>
              </a:rPr>
              <a:t>LA</a:t>
            </a:r>
            <a:r>
              <a:rPr dirty="0" sz="3200" spc="-2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3200" b="1">
                <a:solidFill>
                  <a:srgbClr val="252525"/>
                </a:solidFill>
                <a:latin typeface="Century Gothic"/>
                <a:cs typeface="Century Gothic"/>
              </a:rPr>
              <a:t>SUCESIÓN</a:t>
            </a:r>
            <a:r>
              <a:rPr dirty="0" sz="3200" spc="-6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3200" b="1" i="1">
                <a:solidFill>
                  <a:srgbClr val="252525"/>
                </a:solidFill>
                <a:latin typeface="Century Gothic"/>
                <a:cs typeface="Century Gothic"/>
              </a:rPr>
              <a:t>MORTIS</a:t>
            </a:r>
            <a:r>
              <a:rPr dirty="0" sz="3200" spc="-30" b="1" i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3200" spc="-10" b="1" i="1">
                <a:solidFill>
                  <a:srgbClr val="252525"/>
                </a:solidFill>
                <a:latin typeface="Century Gothic"/>
                <a:cs typeface="Century Gothic"/>
              </a:rPr>
              <a:t>CAUSA</a:t>
            </a:r>
            <a:endParaRPr sz="3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dirty="0" sz="32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Concepto.</a:t>
            </a:r>
            <a:endParaRPr sz="3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32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Sujetos:</a:t>
            </a:r>
            <a:endParaRPr sz="3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625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 causante.</a:t>
            </a:r>
            <a:endParaRPr sz="3200">
              <a:latin typeface="Century Gothic"/>
              <a:cs typeface="Century Gothic"/>
            </a:endParaRPr>
          </a:p>
          <a:p>
            <a:pPr marL="756285" marR="417830" indent="-287020">
              <a:lnSpc>
                <a:spcPts val="3460"/>
              </a:lnSpc>
              <a:spcBef>
                <a:spcPts val="1040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3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heredero:</a:t>
            </a:r>
            <a:r>
              <a:rPr dirty="0" sz="3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sucesión</a:t>
            </a:r>
            <a:r>
              <a:rPr dirty="0" sz="3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3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título universal.</a:t>
            </a:r>
            <a:endParaRPr sz="3200">
              <a:latin typeface="Century Gothic"/>
              <a:cs typeface="Century Gothic"/>
            </a:endParaRPr>
          </a:p>
          <a:p>
            <a:pPr marL="756285" marR="464820" indent="-287020">
              <a:lnSpc>
                <a:spcPts val="3460"/>
              </a:lnSpc>
              <a:spcBef>
                <a:spcPts val="990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3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legatario:</a:t>
            </a:r>
            <a:r>
              <a:rPr dirty="0" sz="3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sucesión</a:t>
            </a:r>
            <a:r>
              <a:rPr dirty="0" sz="3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3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título particular.</a:t>
            </a:r>
            <a:endParaRPr sz="3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Objeto:</a:t>
            </a:r>
            <a:r>
              <a:rPr dirty="0" sz="3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3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herencia.</a:t>
            </a:r>
            <a:endParaRPr sz="3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610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3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comunidad</a:t>
            </a:r>
            <a:r>
              <a:rPr dirty="0" sz="3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hereditaria.</a:t>
            </a:r>
            <a:endParaRPr sz="3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610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3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partición</a:t>
            </a:r>
            <a:r>
              <a:rPr dirty="0" sz="3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3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herencia.</a:t>
            </a:r>
            <a:endParaRPr sz="3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3654" y="430063"/>
            <a:ext cx="8066405" cy="90995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418715" marR="5080" indent="-2406650">
              <a:lnSpc>
                <a:spcPct val="100000"/>
              </a:lnSpc>
              <a:spcBef>
                <a:spcPts val="105"/>
              </a:spcBef>
            </a:pPr>
            <a:r>
              <a:rPr dirty="0" sz="2900"/>
              <a:t>MOMENTOS</a:t>
            </a:r>
            <a:r>
              <a:rPr dirty="0" sz="2900" spc="-60"/>
              <a:t> </a:t>
            </a:r>
            <a:r>
              <a:rPr dirty="0" sz="2900"/>
              <a:t>EN</a:t>
            </a:r>
            <a:r>
              <a:rPr dirty="0" sz="2900" spc="-50"/>
              <a:t> </a:t>
            </a:r>
            <a:r>
              <a:rPr dirty="0" sz="2900"/>
              <a:t>EL</a:t>
            </a:r>
            <a:r>
              <a:rPr dirty="0" sz="2900" spc="-55"/>
              <a:t> </a:t>
            </a:r>
            <a:r>
              <a:rPr dirty="0" sz="2900"/>
              <a:t>PROCESO</a:t>
            </a:r>
            <a:r>
              <a:rPr dirty="0" sz="2900" spc="-65"/>
              <a:t> </a:t>
            </a:r>
            <a:r>
              <a:rPr dirty="0" sz="2900"/>
              <a:t>DE</a:t>
            </a:r>
            <a:r>
              <a:rPr dirty="0" sz="2900" spc="-45"/>
              <a:t> </a:t>
            </a:r>
            <a:r>
              <a:rPr dirty="0" sz="2900" spc="-10"/>
              <a:t>ADQUISICIÓN </a:t>
            </a:r>
            <a:r>
              <a:rPr dirty="0" sz="2900"/>
              <a:t>DE</a:t>
            </a:r>
            <a:r>
              <a:rPr dirty="0" sz="2900" spc="-55"/>
              <a:t> </a:t>
            </a:r>
            <a:r>
              <a:rPr dirty="0" sz="2900"/>
              <a:t>UNA</a:t>
            </a:r>
            <a:r>
              <a:rPr dirty="0" sz="2900" spc="-30"/>
              <a:t> </a:t>
            </a:r>
            <a:r>
              <a:rPr dirty="0" sz="2900" spc="-10"/>
              <a:t>HERENCIA</a:t>
            </a:r>
            <a:endParaRPr sz="2900"/>
          </a:p>
        </p:txBody>
      </p:sp>
      <p:sp>
        <p:nvSpPr>
          <p:cNvPr id="3" name="object 3" descr=""/>
          <p:cNvSpPr txBox="1"/>
          <p:nvPr/>
        </p:nvSpPr>
        <p:spPr>
          <a:xfrm>
            <a:off x="2059939" y="1640865"/>
            <a:ext cx="8350250" cy="4715510"/>
          </a:xfrm>
          <a:prstGeom prst="rect">
            <a:avLst/>
          </a:prstGeom>
        </p:spPr>
        <p:txBody>
          <a:bodyPr wrap="square" lIns="0" tIns="97155" rIns="0" bIns="0" rtlCol="0" vert="horz">
            <a:spAutoFit/>
          </a:bodyPr>
          <a:lstStyle/>
          <a:p>
            <a:pPr algn="just" marL="356235" marR="6985" indent="-344170">
              <a:lnSpc>
                <a:spcPct val="80000"/>
              </a:lnSpc>
              <a:spcBef>
                <a:spcPts val="765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Apertura  de</a:t>
            </a:r>
            <a:r>
              <a:rPr dirty="0" sz="2800" spc="-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800" spc="-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sucesión</a:t>
            </a:r>
            <a:r>
              <a:rPr dirty="0" sz="28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2800" spc="-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800" spc="-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muerte</a:t>
            </a:r>
            <a:r>
              <a:rPr dirty="0" sz="2800" spc="-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del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causante</a:t>
            </a:r>
            <a:r>
              <a:rPr dirty="0" sz="2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8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657</a:t>
            </a:r>
            <a:r>
              <a:rPr dirty="0" sz="28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8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20">
                <a:solidFill>
                  <a:srgbClr val="404040"/>
                </a:solidFill>
                <a:latin typeface="Century Gothic"/>
                <a:cs typeface="Century Gothic"/>
              </a:rPr>
              <a:t>c.).</a:t>
            </a:r>
            <a:endParaRPr sz="2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260"/>
              </a:spcBef>
            </a:pPr>
            <a:endParaRPr sz="2800">
              <a:latin typeface="Century Gothic"/>
              <a:cs typeface="Century Gothic"/>
            </a:endParaRPr>
          </a:p>
          <a:p>
            <a:pPr algn="just" marL="356235" marR="5080" indent="-344170">
              <a:lnSpc>
                <a:spcPct val="80000"/>
              </a:lnSpc>
            </a:pPr>
            <a:r>
              <a:rPr dirty="0" sz="2800" spc="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 spc="5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8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adquisición</a:t>
            </a:r>
            <a:r>
              <a:rPr dirty="0" sz="28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mediante</a:t>
            </a:r>
            <a:r>
              <a:rPr dirty="0" sz="28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8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aceptación</a:t>
            </a:r>
            <a:r>
              <a:rPr dirty="0" sz="28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herencia.</a:t>
            </a:r>
            <a:endParaRPr sz="2800">
              <a:latin typeface="Century Gothic"/>
              <a:cs typeface="Century Gothic"/>
            </a:endParaRPr>
          </a:p>
          <a:p>
            <a:pPr algn="just" marL="755015" marR="5080" indent="-285750">
              <a:lnSpc>
                <a:spcPct val="80000"/>
              </a:lnSpc>
              <a:spcBef>
                <a:spcPts val="1000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Aceptación</a:t>
            </a:r>
            <a:r>
              <a:rPr dirty="0" sz="28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pura</a:t>
            </a:r>
            <a:r>
              <a:rPr dirty="0" sz="28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8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simple:</a:t>
            </a:r>
            <a:r>
              <a:rPr dirty="0" sz="28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responsabilidad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800" spc="4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heredero</a:t>
            </a:r>
            <a:r>
              <a:rPr dirty="0" sz="2800" spc="4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5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800" spc="48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deudas</a:t>
            </a:r>
            <a:r>
              <a:rPr dirty="0" sz="2800" spc="4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800" spc="5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causante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2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todo</a:t>
            </a:r>
            <a:r>
              <a:rPr dirty="0" sz="2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2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patrimonio.</a:t>
            </a:r>
            <a:endParaRPr sz="2800">
              <a:latin typeface="Century Gothic"/>
              <a:cs typeface="Century Gothic"/>
            </a:endParaRPr>
          </a:p>
          <a:p>
            <a:pPr algn="just" marL="755650" marR="5715" indent="-286385">
              <a:lnSpc>
                <a:spcPct val="80000"/>
              </a:lnSpc>
              <a:spcBef>
                <a:spcPts val="1010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Aceptación</a:t>
            </a:r>
            <a:r>
              <a:rPr dirty="0" sz="2800" spc="459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800" spc="4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beneficio</a:t>
            </a:r>
            <a:r>
              <a:rPr dirty="0" sz="2800" spc="459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459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inventario: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responsabilidad</a:t>
            </a:r>
            <a:r>
              <a:rPr dirty="0" sz="2800" spc="2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exclusiva</a:t>
            </a:r>
            <a:r>
              <a:rPr dirty="0" sz="2800" spc="2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800" spc="2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patrimonio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heredado</a:t>
            </a:r>
            <a:r>
              <a:rPr dirty="0" sz="2800" spc="2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2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800" spc="2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deudas</a:t>
            </a:r>
            <a:r>
              <a:rPr dirty="0" sz="2800" spc="2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800" spc="2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causante.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Patrimonio</a:t>
            </a:r>
            <a:r>
              <a:rPr dirty="0" sz="2800" spc="-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separado.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4300" y="990091"/>
            <a:ext cx="720725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CLASES</a:t>
            </a:r>
            <a:r>
              <a:rPr dirty="0" sz="3200" spc="-45"/>
              <a:t> </a:t>
            </a:r>
            <a:r>
              <a:rPr dirty="0" sz="3200"/>
              <a:t>DE</a:t>
            </a:r>
            <a:r>
              <a:rPr dirty="0" sz="3200" spc="-45"/>
              <a:t> </a:t>
            </a:r>
            <a:r>
              <a:rPr dirty="0" sz="3200"/>
              <a:t>SUCESIÓN</a:t>
            </a:r>
            <a:r>
              <a:rPr dirty="0" sz="3200" spc="-75"/>
              <a:t> </a:t>
            </a:r>
            <a:r>
              <a:rPr dirty="0" sz="3200" i="1">
                <a:latin typeface="Century Gothic"/>
                <a:cs typeface="Century Gothic"/>
              </a:rPr>
              <a:t>MORTIS</a:t>
            </a:r>
            <a:r>
              <a:rPr dirty="0" sz="3200" spc="-35" i="1">
                <a:latin typeface="Century Gothic"/>
                <a:cs typeface="Century Gothic"/>
              </a:rPr>
              <a:t> </a:t>
            </a:r>
            <a:r>
              <a:rPr dirty="0" sz="3200" spc="-10" i="1">
                <a:latin typeface="Century Gothic"/>
                <a:cs typeface="Century Gothic"/>
              </a:rPr>
              <a:t>CAUSA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926267" y="2008347"/>
            <a:ext cx="8340725" cy="4340860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940"/>
              </a:spcBef>
            </a:pPr>
            <a:r>
              <a:rPr dirty="0" sz="2800" spc="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 spc="5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8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sucesión</a:t>
            </a:r>
            <a:r>
              <a:rPr dirty="0" sz="2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voluntaria</a:t>
            </a:r>
            <a:r>
              <a:rPr dirty="0" sz="28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8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testamentaria.</a:t>
            </a:r>
            <a:endParaRPr sz="2800">
              <a:latin typeface="Century Gothic"/>
              <a:cs typeface="Century Gothic"/>
            </a:endParaRPr>
          </a:p>
          <a:p>
            <a:pPr algn="just" marL="469900">
              <a:lnSpc>
                <a:spcPct val="100000"/>
              </a:lnSpc>
              <a:spcBef>
                <a:spcPts val="72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testamento.</a:t>
            </a:r>
            <a:endParaRPr sz="2400">
              <a:latin typeface="Century Gothic"/>
              <a:cs typeface="Century Gothic"/>
            </a:endParaRPr>
          </a:p>
          <a:p>
            <a:pPr algn="just" marL="756285" marR="6350" indent="-287020">
              <a:lnSpc>
                <a:spcPts val="2590"/>
              </a:lnSpc>
              <a:spcBef>
                <a:spcPts val="103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Límites:</a:t>
            </a:r>
            <a:r>
              <a:rPr dirty="0" sz="24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legítima:</a:t>
            </a:r>
            <a:r>
              <a:rPr dirty="0" sz="24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descendientes,</a:t>
            </a:r>
            <a:r>
              <a:rPr dirty="0" sz="24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ascendientes</a:t>
            </a:r>
            <a:r>
              <a:rPr dirty="0" sz="24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cónyuge</a:t>
            </a:r>
            <a:r>
              <a:rPr dirty="0" sz="2400" spc="-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viudo.</a:t>
            </a:r>
            <a:endParaRPr sz="24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620"/>
              </a:spcBef>
            </a:pPr>
            <a:r>
              <a:rPr dirty="0" sz="2800" spc="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 spc="5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8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sucesión</a:t>
            </a:r>
            <a:r>
              <a:rPr dirty="0" sz="2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intestada.</a:t>
            </a:r>
            <a:endParaRPr sz="2800">
              <a:latin typeface="Century Gothic"/>
              <a:cs typeface="Century Gothic"/>
            </a:endParaRPr>
          </a:p>
          <a:p>
            <a:pPr algn="just" marL="469900">
              <a:lnSpc>
                <a:spcPct val="100000"/>
              </a:lnSpc>
              <a:spcBef>
                <a:spcPts val="72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Sin</a:t>
            </a:r>
            <a:r>
              <a:rPr dirty="0" sz="24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testamento.</a:t>
            </a:r>
            <a:endParaRPr sz="2400">
              <a:latin typeface="Century Gothic"/>
              <a:cs typeface="Century Gothic"/>
            </a:endParaRPr>
          </a:p>
          <a:p>
            <a:pPr algn="just" marL="756285" marR="5080" indent="-287020">
              <a:lnSpc>
                <a:spcPts val="2590"/>
              </a:lnSpc>
              <a:spcBef>
                <a:spcPts val="103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Orden</a:t>
            </a:r>
            <a:r>
              <a:rPr dirty="0" sz="24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sucesión:</a:t>
            </a:r>
            <a:r>
              <a:rPr dirty="0" sz="24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descendientes,</a:t>
            </a:r>
            <a:r>
              <a:rPr dirty="0" sz="24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ascendientes,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cónyuge</a:t>
            </a:r>
            <a:r>
              <a:rPr dirty="0" sz="24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sobreviviente,</a:t>
            </a:r>
            <a:r>
              <a:rPr dirty="0" sz="2400" spc="-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parientes</a:t>
            </a:r>
            <a:r>
              <a:rPr dirty="0" sz="24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colaterales</a:t>
            </a:r>
            <a:r>
              <a:rPr dirty="0" sz="24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hasta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cuarto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grado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Estado.</a:t>
            </a:r>
            <a:endParaRPr sz="2400">
              <a:latin typeface="Century Gothic"/>
              <a:cs typeface="Century Gothic"/>
            </a:endParaRPr>
          </a:p>
          <a:p>
            <a:pPr algn="just" marL="469900">
              <a:lnSpc>
                <a:spcPct val="100000"/>
              </a:lnSpc>
              <a:spcBef>
                <a:spcPts val="68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Límites: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legítima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 cónyuge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viudo.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94070" rIns="0" bIns="0" rtlCol="0" vert="horz">
            <a:spAutoFit/>
          </a:bodyPr>
          <a:lstStyle/>
          <a:p>
            <a:pPr marL="898525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LA</a:t>
            </a:r>
            <a:r>
              <a:rPr dirty="0" sz="3200" spc="-30"/>
              <a:t> </a:t>
            </a:r>
            <a:r>
              <a:rPr dirty="0" sz="3200"/>
              <a:t>NORMA</a:t>
            </a:r>
            <a:r>
              <a:rPr dirty="0" sz="3200" spc="-60"/>
              <a:t> </a:t>
            </a:r>
            <a:r>
              <a:rPr dirty="0" sz="3200" spc="-10"/>
              <a:t>JURÍDICA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782251" y="1453567"/>
            <a:ext cx="7672070" cy="2241550"/>
          </a:xfrm>
          <a:prstGeom prst="rect">
            <a:avLst/>
          </a:prstGeom>
        </p:spPr>
        <p:txBody>
          <a:bodyPr wrap="square" lIns="0" tIns="140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dirty="0" sz="28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CONCEPTO</a:t>
            </a:r>
            <a:endParaRPr sz="28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1010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Es</a:t>
            </a:r>
            <a:r>
              <a:rPr dirty="0" sz="2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mandato</a:t>
            </a:r>
            <a:endParaRPr sz="28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28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eficacia</a:t>
            </a:r>
            <a:r>
              <a:rPr dirty="0" sz="2800" spc="-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depende</a:t>
            </a:r>
            <a:r>
              <a:rPr dirty="0" sz="2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8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poder</a:t>
            </a:r>
            <a:r>
              <a:rPr dirty="0" sz="28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público</a:t>
            </a:r>
            <a:endParaRPr sz="28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Norma</a:t>
            </a:r>
            <a:r>
              <a:rPr dirty="0" sz="2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jurídica</a:t>
            </a:r>
            <a:r>
              <a:rPr dirty="0" sz="2800" spc="-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sz="2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8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expropiación: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696651" y="3798088"/>
            <a:ext cx="7031355" cy="422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00225" algn="l"/>
                <a:tab pos="2618740" algn="l"/>
                <a:tab pos="3389629" algn="l"/>
                <a:tab pos="4848225" algn="l"/>
                <a:tab pos="5883910" algn="l"/>
              </a:tabLst>
            </a:pPr>
            <a:r>
              <a:rPr dirty="0" sz="26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600" spc="-10" b="1">
                <a:solidFill>
                  <a:srgbClr val="404040"/>
                </a:solidFill>
                <a:latin typeface="Century Gothic"/>
                <a:cs typeface="Century Gothic"/>
              </a:rPr>
              <a:t>Artículo</a:t>
            </a:r>
            <a:r>
              <a:rPr dirty="0" sz="2600" b="1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600" spc="-25" b="1">
                <a:solidFill>
                  <a:srgbClr val="404040"/>
                </a:solidFill>
                <a:latin typeface="Century Gothic"/>
                <a:cs typeface="Century Gothic"/>
              </a:rPr>
              <a:t>349</a:t>
            </a:r>
            <a:r>
              <a:rPr dirty="0" sz="2600" b="1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600" spc="-25" b="1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600" b="1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600" spc="-10" b="1">
                <a:solidFill>
                  <a:srgbClr val="404040"/>
                </a:solidFill>
                <a:latin typeface="Century Gothic"/>
                <a:cs typeface="Century Gothic"/>
              </a:rPr>
              <a:t>Código</a:t>
            </a:r>
            <a:r>
              <a:rPr dirty="0" sz="2600" b="1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600" spc="-10" b="1">
                <a:solidFill>
                  <a:srgbClr val="404040"/>
                </a:solidFill>
                <a:latin typeface="Century Gothic"/>
                <a:cs typeface="Century Gothic"/>
              </a:rPr>
              <a:t>Civil:</a:t>
            </a:r>
            <a:r>
              <a:rPr dirty="0" sz="2600" b="1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600" spc="-10" b="1" i="1">
                <a:solidFill>
                  <a:srgbClr val="404040"/>
                </a:solidFill>
                <a:latin typeface="Century Gothic"/>
                <a:cs typeface="Century Gothic"/>
              </a:rPr>
              <a:t>“</a:t>
            </a:r>
            <a:r>
              <a:rPr dirty="0" sz="2600" spc="-10" i="1">
                <a:solidFill>
                  <a:srgbClr val="404040"/>
                </a:solidFill>
                <a:latin typeface="Century Gothic"/>
                <a:cs typeface="Century Gothic"/>
              </a:rPr>
              <a:t>Nadie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9966076" y="3798088"/>
            <a:ext cx="1725295" cy="422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9365" algn="l"/>
              </a:tabLst>
            </a:pPr>
            <a:r>
              <a:rPr dirty="0" sz="2600" spc="-10" i="1">
                <a:solidFill>
                  <a:srgbClr val="404040"/>
                </a:solidFill>
                <a:latin typeface="Century Gothic"/>
                <a:cs typeface="Century Gothic"/>
              </a:rPr>
              <a:t>podrá</a:t>
            </a:r>
            <a:r>
              <a:rPr dirty="0" sz="2600" i="1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600" spc="-25" i="1">
                <a:solidFill>
                  <a:srgbClr val="404040"/>
                </a:solidFill>
                <a:latin typeface="Century Gothic"/>
                <a:cs typeface="Century Gothic"/>
              </a:rPr>
              <a:t>ser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925303" y="4192954"/>
            <a:ext cx="6779259" cy="422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26235" algn="l"/>
                <a:tab pos="2440305" algn="l"/>
                <a:tab pos="3141345" algn="l"/>
                <a:tab pos="5240020" algn="l"/>
                <a:tab pos="6224270" algn="l"/>
              </a:tabLst>
            </a:pPr>
            <a:r>
              <a:rPr dirty="0" sz="2600" spc="-10" i="1">
                <a:solidFill>
                  <a:srgbClr val="404040"/>
                </a:solidFill>
                <a:latin typeface="Century Gothic"/>
                <a:cs typeface="Century Gothic"/>
              </a:rPr>
              <a:t>privado</a:t>
            </a:r>
            <a:r>
              <a:rPr dirty="0" sz="2600" i="1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600" spc="-25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600" i="1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600" spc="-25" i="1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2600" i="1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600" spc="-10" i="1">
                <a:solidFill>
                  <a:srgbClr val="404040"/>
                </a:solidFill>
                <a:latin typeface="Century Gothic"/>
                <a:cs typeface="Century Gothic"/>
              </a:rPr>
              <a:t>propiedad</a:t>
            </a:r>
            <a:r>
              <a:rPr dirty="0" sz="2600" i="1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600" spc="-20" i="1">
                <a:solidFill>
                  <a:srgbClr val="404040"/>
                </a:solidFill>
                <a:latin typeface="Century Gothic"/>
                <a:cs typeface="Century Gothic"/>
              </a:rPr>
              <a:t>sino</a:t>
            </a:r>
            <a:r>
              <a:rPr dirty="0" sz="2600" i="1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600" spc="-25" i="1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0051730" y="4192954"/>
            <a:ext cx="1640205" cy="422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-10" i="1">
                <a:solidFill>
                  <a:srgbClr val="404040"/>
                </a:solidFill>
                <a:latin typeface="Century Gothic"/>
                <a:cs typeface="Century Gothic"/>
              </a:rPr>
              <a:t>Autoridad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925303" y="4589142"/>
            <a:ext cx="8766810" cy="1214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600" i="1">
                <a:solidFill>
                  <a:srgbClr val="404040"/>
                </a:solidFill>
                <a:latin typeface="Century Gothic"/>
                <a:cs typeface="Century Gothic"/>
              </a:rPr>
              <a:t>competente</a:t>
            </a:r>
            <a:r>
              <a:rPr dirty="0" sz="2600" spc="40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6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600" spc="40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600" i="1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600" spc="409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600" i="1">
                <a:solidFill>
                  <a:srgbClr val="404040"/>
                </a:solidFill>
                <a:latin typeface="Century Gothic"/>
                <a:cs typeface="Century Gothic"/>
              </a:rPr>
              <a:t>causa</a:t>
            </a:r>
            <a:r>
              <a:rPr dirty="0" sz="2600" spc="40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600" i="1">
                <a:solidFill>
                  <a:srgbClr val="404040"/>
                </a:solidFill>
                <a:latin typeface="Century Gothic"/>
                <a:cs typeface="Century Gothic"/>
              </a:rPr>
              <a:t>justificada</a:t>
            </a:r>
            <a:r>
              <a:rPr dirty="0" sz="2600" spc="39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6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600" spc="40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600" spc="-10" i="1">
                <a:solidFill>
                  <a:srgbClr val="404040"/>
                </a:solidFill>
                <a:latin typeface="Century Gothic"/>
                <a:cs typeface="Century Gothic"/>
              </a:rPr>
              <a:t>utilidad</a:t>
            </a:r>
            <a:r>
              <a:rPr dirty="0" sz="2600" spc="-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i="1">
                <a:solidFill>
                  <a:srgbClr val="404040"/>
                </a:solidFill>
                <a:latin typeface="Century Gothic"/>
                <a:cs typeface="Century Gothic"/>
              </a:rPr>
              <a:t>pública,</a:t>
            </a:r>
            <a:r>
              <a:rPr dirty="0" sz="2600" spc="360" i="1">
                <a:solidFill>
                  <a:srgbClr val="404040"/>
                </a:solidFill>
                <a:latin typeface="Century Gothic"/>
                <a:cs typeface="Century Gothic"/>
              </a:rPr>
              <a:t>    </a:t>
            </a:r>
            <a:r>
              <a:rPr dirty="0" sz="2600" i="1">
                <a:solidFill>
                  <a:srgbClr val="404040"/>
                </a:solidFill>
                <a:latin typeface="Century Gothic"/>
                <a:cs typeface="Century Gothic"/>
              </a:rPr>
              <a:t>previa</a:t>
            </a:r>
            <a:r>
              <a:rPr dirty="0" sz="2600" spc="355" i="1">
                <a:solidFill>
                  <a:srgbClr val="404040"/>
                </a:solidFill>
                <a:latin typeface="Century Gothic"/>
                <a:cs typeface="Century Gothic"/>
              </a:rPr>
              <a:t>    </a:t>
            </a:r>
            <a:r>
              <a:rPr dirty="0" sz="2600" i="1">
                <a:solidFill>
                  <a:srgbClr val="404040"/>
                </a:solidFill>
                <a:latin typeface="Century Gothic"/>
                <a:cs typeface="Century Gothic"/>
              </a:rPr>
              <a:t>siempre</a:t>
            </a:r>
            <a:r>
              <a:rPr dirty="0" sz="2600" spc="360" i="1">
                <a:solidFill>
                  <a:srgbClr val="404040"/>
                </a:solidFill>
                <a:latin typeface="Century Gothic"/>
                <a:cs typeface="Century Gothic"/>
              </a:rPr>
              <a:t>    </a:t>
            </a:r>
            <a:r>
              <a:rPr dirty="0" sz="26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600" spc="360" i="1">
                <a:solidFill>
                  <a:srgbClr val="404040"/>
                </a:solidFill>
                <a:latin typeface="Century Gothic"/>
                <a:cs typeface="Century Gothic"/>
              </a:rPr>
              <a:t>    </a:t>
            </a:r>
            <a:r>
              <a:rPr dirty="0" sz="2600" spc="-10" i="1">
                <a:solidFill>
                  <a:srgbClr val="404040"/>
                </a:solidFill>
                <a:latin typeface="Century Gothic"/>
                <a:cs typeface="Century Gothic"/>
              </a:rPr>
              <a:t>correspondiente indemnización”.</a:t>
            </a:r>
            <a:endParaRPr sz="2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6479" rIns="0" bIns="0" rtlCol="0" vert="horz">
            <a:spAutoFit/>
          </a:bodyPr>
          <a:lstStyle/>
          <a:p>
            <a:pPr marL="494665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LA</a:t>
            </a:r>
            <a:r>
              <a:rPr dirty="0" sz="3200" spc="-30"/>
              <a:t> </a:t>
            </a:r>
            <a:r>
              <a:rPr dirty="0" sz="3200"/>
              <a:t>NORMA</a:t>
            </a:r>
            <a:r>
              <a:rPr dirty="0" sz="3200" spc="-60"/>
              <a:t> </a:t>
            </a:r>
            <a:r>
              <a:rPr dirty="0" sz="3200" spc="-10"/>
              <a:t>JURÍDICA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782253" y="1582192"/>
            <a:ext cx="9823450" cy="40436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354965" marR="5080" indent="-342900">
              <a:lnSpc>
                <a:spcPct val="100000"/>
              </a:lnSpc>
              <a:spcBef>
                <a:spcPts val="95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Norma</a:t>
            </a:r>
            <a:r>
              <a:rPr dirty="0" sz="2800" spc="6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jurídica:</a:t>
            </a:r>
            <a:r>
              <a:rPr dirty="0" sz="2800" spc="5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b="1">
                <a:solidFill>
                  <a:srgbClr val="404040"/>
                </a:solidFill>
                <a:latin typeface="Century Gothic"/>
                <a:cs typeface="Century Gothic"/>
              </a:rPr>
              <a:t>Artículo</a:t>
            </a:r>
            <a:r>
              <a:rPr dirty="0" sz="2800" spc="600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b="1">
                <a:solidFill>
                  <a:srgbClr val="404040"/>
                </a:solidFill>
                <a:latin typeface="Century Gothic"/>
                <a:cs typeface="Century Gothic"/>
              </a:rPr>
              <a:t>17</a:t>
            </a:r>
            <a:r>
              <a:rPr dirty="0" sz="2800" spc="590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b="1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800" spc="60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b="1">
                <a:solidFill>
                  <a:srgbClr val="404040"/>
                </a:solidFill>
                <a:latin typeface="Century Gothic"/>
                <a:cs typeface="Century Gothic"/>
              </a:rPr>
              <a:t>Código</a:t>
            </a:r>
            <a:r>
              <a:rPr dirty="0" sz="2800" spc="60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b="1">
                <a:solidFill>
                  <a:srgbClr val="404040"/>
                </a:solidFill>
                <a:latin typeface="Century Gothic"/>
                <a:cs typeface="Century Gothic"/>
              </a:rPr>
              <a:t>Civil:</a:t>
            </a:r>
            <a:r>
              <a:rPr dirty="0" sz="2800" spc="590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b="1">
                <a:solidFill>
                  <a:srgbClr val="404040"/>
                </a:solidFill>
                <a:latin typeface="Century Gothic"/>
                <a:cs typeface="Century Gothic"/>
              </a:rPr>
              <a:t>“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1.</a:t>
            </a:r>
            <a:r>
              <a:rPr dirty="0" sz="2800" spc="6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25" i="1">
                <a:solidFill>
                  <a:srgbClr val="404040"/>
                </a:solidFill>
                <a:latin typeface="Century Gothic"/>
                <a:cs typeface="Century Gothic"/>
              </a:rPr>
              <a:t>Son</a:t>
            </a:r>
            <a:r>
              <a:rPr dirty="0" sz="28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españoles</a:t>
            </a:r>
            <a:r>
              <a:rPr dirty="0" sz="2800" spc="16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17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origen:</a:t>
            </a:r>
            <a:r>
              <a:rPr dirty="0" sz="2800" spc="17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a)</a:t>
            </a:r>
            <a:r>
              <a:rPr dirty="0" sz="2800" spc="16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800" spc="17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nacidos</a:t>
            </a:r>
            <a:r>
              <a:rPr dirty="0" sz="2800" spc="16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16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padre</a:t>
            </a:r>
            <a:r>
              <a:rPr dirty="0" sz="2800" spc="16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800" spc="-50" i="1">
                <a:solidFill>
                  <a:srgbClr val="404040"/>
                </a:solidFill>
                <a:latin typeface="Century Gothic"/>
                <a:cs typeface="Century Gothic"/>
              </a:rPr>
              <a:t>o </a:t>
            </a:r>
            <a:r>
              <a:rPr dirty="0" sz="2800" i="1">
                <a:solidFill>
                  <a:srgbClr val="404040"/>
                </a:solidFill>
                <a:latin typeface="Century Gothic"/>
                <a:cs typeface="Century Gothic"/>
              </a:rPr>
              <a:t>madre</a:t>
            </a:r>
            <a:r>
              <a:rPr dirty="0" sz="2800" spc="-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 i="1">
                <a:solidFill>
                  <a:srgbClr val="404040"/>
                </a:solidFill>
                <a:latin typeface="Century Gothic"/>
                <a:cs typeface="Century Gothic"/>
              </a:rPr>
              <a:t>españoles.”</a:t>
            </a:r>
            <a:endParaRPr sz="2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28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CARACTERES:</a:t>
            </a:r>
            <a:endParaRPr sz="28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1005"/>
              </a:spcBef>
            </a:pPr>
            <a:r>
              <a:rPr dirty="0" sz="26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Abstracción</a:t>
            </a:r>
            <a:endParaRPr sz="26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0"/>
              </a:spcBef>
            </a:pPr>
            <a:r>
              <a:rPr dirty="0" sz="28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Generalidad</a:t>
            </a:r>
            <a:endParaRPr sz="28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1005"/>
              </a:spcBef>
            </a:pPr>
            <a:r>
              <a:rPr dirty="0" sz="28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Estructura</a:t>
            </a:r>
            <a:endParaRPr sz="28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1000"/>
              </a:spcBef>
              <a:tabLst>
                <a:tab pos="5487035" algn="l"/>
              </a:tabLst>
            </a:pP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Supuesto</a:t>
            </a:r>
            <a:r>
              <a:rPr dirty="0" sz="2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-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hecho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Consecuencia</a:t>
            </a:r>
            <a:r>
              <a:rPr dirty="0" sz="2800" spc="-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jurídica</a:t>
            </a:r>
            <a:endParaRPr sz="2800">
              <a:latin typeface="Century Gothic"/>
              <a:cs typeface="Century Gothic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5511998" y="5221260"/>
            <a:ext cx="1096010" cy="448309"/>
            <a:chOff x="5511998" y="5221260"/>
            <a:chExt cx="1096010" cy="448309"/>
          </a:xfrm>
        </p:grpSpPr>
        <p:sp>
          <p:nvSpPr>
            <p:cNvPr id="5" name="object 5" descr=""/>
            <p:cNvSpPr/>
            <p:nvPr/>
          </p:nvSpPr>
          <p:spPr>
            <a:xfrm>
              <a:off x="5519935" y="5229198"/>
              <a:ext cx="1080135" cy="432434"/>
            </a:xfrm>
            <a:custGeom>
              <a:avLst/>
              <a:gdLst/>
              <a:ahLst/>
              <a:cxnLst/>
              <a:rect l="l" t="t" r="r" b="b"/>
              <a:pathLst>
                <a:path w="1080134" h="432435">
                  <a:moveTo>
                    <a:pt x="864095" y="0"/>
                  </a:moveTo>
                  <a:lnTo>
                    <a:pt x="864095" y="108013"/>
                  </a:lnTo>
                  <a:lnTo>
                    <a:pt x="0" y="108013"/>
                  </a:lnTo>
                  <a:lnTo>
                    <a:pt x="0" y="324040"/>
                  </a:lnTo>
                  <a:lnTo>
                    <a:pt x="864095" y="324040"/>
                  </a:lnTo>
                  <a:lnTo>
                    <a:pt x="864095" y="432054"/>
                  </a:lnTo>
                  <a:lnTo>
                    <a:pt x="1080122" y="216027"/>
                  </a:lnTo>
                  <a:lnTo>
                    <a:pt x="864095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519935" y="5229198"/>
              <a:ext cx="1080135" cy="432434"/>
            </a:xfrm>
            <a:custGeom>
              <a:avLst/>
              <a:gdLst/>
              <a:ahLst/>
              <a:cxnLst/>
              <a:rect l="l" t="t" r="r" b="b"/>
              <a:pathLst>
                <a:path w="1080134" h="432435">
                  <a:moveTo>
                    <a:pt x="0" y="108013"/>
                  </a:moveTo>
                  <a:lnTo>
                    <a:pt x="864095" y="108013"/>
                  </a:lnTo>
                  <a:lnTo>
                    <a:pt x="864095" y="0"/>
                  </a:lnTo>
                  <a:lnTo>
                    <a:pt x="1080122" y="216027"/>
                  </a:lnTo>
                  <a:lnTo>
                    <a:pt x="864095" y="432054"/>
                  </a:lnTo>
                  <a:lnTo>
                    <a:pt x="864095" y="324040"/>
                  </a:lnTo>
                  <a:lnTo>
                    <a:pt x="0" y="324040"/>
                  </a:lnTo>
                  <a:lnTo>
                    <a:pt x="0" y="108013"/>
                  </a:lnTo>
                  <a:close/>
                </a:path>
              </a:pathLst>
            </a:custGeom>
            <a:ln w="15875">
              <a:solidFill>
                <a:srgbClr val="781F0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8276" y="990091"/>
            <a:ext cx="494665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TEXTOS</a:t>
            </a:r>
            <a:r>
              <a:rPr dirty="0" sz="3200" spc="-35"/>
              <a:t> </a:t>
            </a:r>
            <a:r>
              <a:rPr dirty="0" sz="3200"/>
              <a:t>NO</a:t>
            </a:r>
            <a:r>
              <a:rPr dirty="0" sz="3200" spc="-35"/>
              <a:t> </a:t>
            </a:r>
            <a:r>
              <a:rPr dirty="0" sz="3200" spc="-10"/>
              <a:t>NORMATIVOS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710245" y="2083201"/>
            <a:ext cx="8629015" cy="3698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16050" algn="l"/>
                <a:tab pos="4261485" algn="l"/>
                <a:tab pos="5062855" algn="l"/>
                <a:tab pos="6117590" algn="l"/>
              </a:tabLst>
            </a:pPr>
            <a:r>
              <a:rPr dirty="0" sz="3600" spc="-2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 spc="-2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SENTENCIAS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6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600" spc="-25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TRIBUNALES</a:t>
            </a:r>
            <a:endParaRPr sz="3600">
              <a:latin typeface="Century Gothic"/>
              <a:cs typeface="Century Gothic"/>
            </a:endParaRPr>
          </a:p>
          <a:p>
            <a:pPr marL="354965" marR="10160">
              <a:lnSpc>
                <a:spcPct val="100000"/>
              </a:lnSpc>
              <a:tabLst>
                <a:tab pos="1178560" algn="l"/>
                <a:tab pos="3543300" algn="l"/>
                <a:tab pos="4197350" algn="l"/>
                <a:tab pos="6437630" algn="l"/>
                <a:tab pos="6914515" algn="l"/>
              </a:tabLst>
            </a:pPr>
            <a:r>
              <a:rPr dirty="0" sz="3600" spc="-25">
                <a:solidFill>
                  <a:srgbClr val="404040"/>
                </a:solidFill>
                <a:latin typeface="Century Gothic"/>
                <a:cs typeface="Century Gothic"/>
              </a:rPr>
              <a:t>(1ª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Instancia,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600" spc="-25">
                <a:solidFill>
                  <a:srgbClr val="404040"/>
                </a:solidFill>
                <a:latin typeface="Century Gothic"/>
                <a:cs typeface="Century Gothic"/>
              </a:rPr>
              <a:t>2ª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Instancia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600" spc="-5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Tribunal Supremo).</a:t>
            </a:r>
            <a:endParaRPr sz="36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1005"/>
              </a:spcBef>
            </a:pPr>
            <a:r>
              <a:rPr dirty="0" sz="36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HECHOS</a:t>
            </a:r>
            <a:endParaRPr sz="36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1000"/>
              </a:spcBef>
            </a:pPr>
            <a:r>
              <a:rPr dirty="0" sz="3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>
                <a:solidFill>
                  <a:srgbClr val="404040"/>
                </a:solidFill>
                <a:latin typeface="Century Gothic"/>
                <a:cs typeface="Century Gothic"/>
              </a:rPr>
              <a:t>FUNDAMENTOS</a:t>
            </a:r>
            <a:r>
              <a:rPr dirty="0" sz="3600" spc="-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JURÍDICOS</a:t>
            </a:r>
            <a:endParaRPr sz="36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36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 spc="-10">
                <a:solidFill>
                  <a:srgbClr val="404040"/>
                </a:solidFill>
                <a:latin typeface="Century Gothic"/>
                <a:cs typeface="Century Gothic"/>
              </a:rPr>
              <a:t>FALLO</a:t>
            </a:r>
            <a:endParaRPr sz="3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0700" rIns="0" bIns="0" rtlCol="0" vert="horz">
            <a:spAutoFit/>
          </a:bodyPr>
          <a:lstStyle/>
          <a:p>
            <a:pPr marL="823594">
              <a:lnSpc>
                <a:spcPct val="100000"/>
              </a:lnSpc>
              <a:spcBef>
                <a:spcPts val="100"/>
              </a:spcBef>
            </a:pPr>
            <a:r>
              <a:rPr dirty="0" sz="2900"/>
              <a:t>CLASIFICACIÓN</a:t>
            </a:r>
            <a:r>
              <a:rPr dirty="0" sz="2900" spc="-90"/>
              <a:t> </a:t>
            </a:r>
            <a:r>
              <a:rPr dirty="0" sz="2900"/>
              <a:t>DE</a:t>
            </a:r>
            <a:r>
              <a:rPr dirty="0" sz="2900" spc="-60"/>
              <a:t> </a:t>
            </a:r>
            <a:r>
              <a:rPr dirty="0" sz="2900"/>
              <a:t>LAS</a:t>
            </a:r>
            <a:r>
              <a:rPr dirty="0" sz="2900" spc="-65"/>
              <a:t> </a:t>
            </a:r>
            <a:r>
              <a:rPr dirty="0" sz="2900"/>
              <a:t>NORMAS</a:t>
            </a:r>
            <a:r>
              <a:rPr dirty="0" sz="2900" spc="-65"/>
              <a:t> </a:t>
            </a:r>
            <a:r>
              <a:rPr dirty="0" sz="2900" spc="-10"/>
              <a:t>JURÍDICAS</a:t>
            </a:r>
            <a:endParaRPr sz="2900"/>
          </a:p>
        </p:txBody>
      </p:sp>
      <p:sp>
        <p:nvSpPr>
          <p:cNvPr id="3" name="object 3" descr=""/>
          <p:cNvSpPr txBox="1"/>
          <p:nvPr/>
        </p:nvSpPr>
        <p:spPr>
          <a:xfrm>
            <a:off x="1782251" y="1249667"/>
            <a:ext cx="9995535" cy="52279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66115" algn="l"/>
              </a:tabLst>
            </a:pPr>
            <a:r>
              <a:rPr dirty="0" sz="22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2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TERRITORIO:</a:t>
            </a:r>
            <a:r>
              <a:rPr dirty="0" sz="22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GENERALES</a:t>
            </a:r>
            <a:r>
              <a:rPr dirty="0" sz="22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2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22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2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2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r>
              <a:rPr dirty="0" sz="22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PARTICULARES</a:t>
            </a:r>
            <a:r>
              <a:rPr dirty="0" sz="22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endParaRPr sz="2200">
              <a:latin typeface="Century Gothic"/>
              <a:cs typeface="Century Gothic"/>
            </a:endParaRPr>
          </a:p>
          <a:p>
            <a:pPr algn="just" marL="354965">
              <a:lnSpc>
                <a:spcPct val="100000"/>
              </a:lnSpc>
            </a:pP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normas</a:t>
            </a:r>
            <a:r>
              <a:rPr dirty="0" sz="2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Comunidades</a:t>
            </a:r>
            <a:r>
              <a:rPr dirty="0" sz="2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Autónomas).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666115" algn="l"/>
                <a:tab pos="1381125" algn="l"/>
                <a:tab pos="2874645" algn="l"/>
                <a:tab pos="3369945" algn="l"/>
                <a:tab pos="4843145" algn="l"/>
                <a:tab pos="6537959" algn="l"/>
                <a:tab pos="8514715" algn="l"/>
                <a:tab pos="9211310" algn="l"/>
                <a:tab pos="9741535" algn="l"/>
              </a:tabLst>
            </a:pPr>
            <a:r>
              <a:rPr dirty="0" sz="22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EFICACIA: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NECESARIO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(IMPERATIVO)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endParaRPr sz="2200">
              <a:latin typeface="Century Gothic"/>
              <a:cs typeface="Century Gothic"/>
            </a:endParaRPr>
          </a:p>
          <a:p>
            <a:pPr algn="just" marL="354965" marR="5715">
              <a:lnSpc>
                <a:spcPct val="100000"/>
              </a:lnSpc>
            </a:pP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Tributario)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2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VOLUNTARIO</a:t>
            </a:r>
            <a:r>
              <a:rPr dirty="0" sz="22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(DISPOSITIVO) (por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ej.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algunas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normas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relativas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contratos).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5"/>
              </a:spcBef>
              <a:tabLst>
                <a:tab pos="588645" algn="l"/>
                <a:tab pos="1299845" algn="l"/>
                <a:tab pos="2682875" algn="l"/>
                <a:tab pos="3173730" algn="l"/>
                <a:tab pos="4643755" algn="l"/>
                <a:tab pos="5895340" algn="l"/>
                <a:tab pos="6588759" algn="l"/>
                <a:tab pos="7036434" algn="l"/>
                <a:tab pos="7408545" algn="l"/>
                <a:tab pos="7847330" algn="l"/>
                <a:tab pos="8340725" algn="l"/>
                <a:tab pos="8641715" algn="l"/>
              </a:tabLst>
            </a:pPr>
            <a:r>
              <a:rPr dirty="0" sz="22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MATERIA: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COMÚN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ej.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endParaRPr sz="2200">
              <a:latin typeface="Century Gothic"/>
              <a:cs typeface="Century Gothic"/>
            </a:endParaRPr>
          </a:p>
          <a:p>
            <a:pPr algn="just" marL="355600">
              <a:lnSpc>
                <a:spcPct val="100000"/>
              </a:lnSpc>
            </a:pP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ESPECIAL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leyes</a:t>
            </a:r>
            <a:r>
              <a:rPr dirty="0" sz="2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especiales</a:t>
            </a:r>
            <a:r>
              <a:rPr dirty="0" sz="22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sz="2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diversas</a:t>
            </a:r>
            <a:r>
              <a:rPr dirty="0" sz="2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materias).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588645" algn="l"/>
              </a:tabLst>
            </a:pPr>
            <a:r>
              <a:rPr dirty="0" sz="22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ÁMBITO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APLICACIÓN:</a:t>
            </a:r>
            <a:r>
              <a:rPr dirty="0" sz="22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2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NORMAL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(REGULAR)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endParaRPr sz="2200">
              <a:latin typeface="Century Gothic"/>
              <a:cs typeface="Century Gothic"/>
            </a:endParaRPr>
          </a:p>
          <a:p>
            <a:pPr algn="just" marL="355600" marR="5080" indent="-635">
              <a:lnSpc>
                <a:spcPct val="100000"/>
              </a:lnSpc>
            </a:pP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norma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establece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regla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general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mayoría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 de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edad)</a:t>
            </a:r>
            <a:r>
              <a:rPr dirty="0" sz="2200" spc="4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43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200" spc="4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EXCEPCIONAL</a:t>
            </a:r>
            <a:r>
              <a:rPr dirty="0" sz="2200" spc="4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200" spc="4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ej.</a:t>
            </a:r>
            <a:r>
              <a:rPr dirty="0" sz="2200" spc="4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norma</a:t>
            </a:r>
            <a:r>
              <a:rPr dirty="0" sz="2200" spc="4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200" spc="4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regula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situaciones</a:t>
            </a:r>
            <a:r>
              <a:rPr dirty="0" sz="22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excepcionales</a:t>
            </a:r>
            <a:r>
              <a:rPr dirty="0" sz="2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minoría</a:t>
            </a:r>
            <a:r>
              <a:rPr dirty="0" sz="22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edad).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588645" algn="l"/>
                <a:tab pos="1298575" algn="l"/>
                <a:tab pos="3220085" algn="l"/>
                <a:tab pos="4690745" algn="l"/>
                <a:tab pos="5817235" algn="l"/>
                <a:tab pos="6295390" algn="l"/>
                <a:tab pos="7764780" algn="l"/>
                <a:tab pos="8455025" algn="l"/>
                <a:tab pos="8982710" algn="l"/>
              </a:tabLst>
            </a:pPr>
            <a:r>
              <a:rPr dirty="0" sz="22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NATURALEZA: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RÍGIDO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(O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ESTRICTO)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normas</a:t>
            </a:r>
            <a:endParaRPr sz="2200">
              <a:latin typeface="Century Gothic"/>
              <a:cs typeface="Century Gothic"/>
            </a:endParaRPr>
          </a:p>
          <a:p>
            <a:pPr algn="just" marL="355600" marR="6350" indent="-635">
              <a:lnSpc>
                <a:spcPct val="100000"/>
              </a:lnSpc>
            </a:pP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relativas</a:t>
            </a:r>
            <a:r>
              <a:rPr dirty="0" sz="2200" spc="1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200" spc="1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1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forma</a:t>
            </a:r>
            <a:r>
              <a:rPr dirty="0" sz="2200" spc="1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200" spc="1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contrato)</a:t>
            </a:r>
            <a:r>
              <a:rPr dirty="0" sz="2200" spc="1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1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200" spc="1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ELÁSTICO</a:t>
            </a:r>
            <a:r>
              <a:rPr dirty="0" sz="2200" spc="1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(O</a:t>
            </a:r>
            <a:r>
              <a:rPr dirty="0" sz="2200" spc="1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EQUIDAD) (por ej.,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Tribunales</a:t>
            </a:r>
            <a:r>
              <a:rPr dirty="0" sz="2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tienen</a:t>
            </a:r>
            <a:r>
              <a:rPr dirty="0" sz="22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margen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aplicar</a:t>
            </a:r>
            <a:r>
              <a:rPr dirty="0" sz="2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norma).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8785" y="990091"/>
            <a:ext cx="239458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LAS</a:t>
            </a:r>
            <a:r>
              <a:rPr dirty="0" sz="3200" spc="-30"/>
              <a:t> </a:t>
            </a:r>
            <a:r>
              <a:rPr dirty="0" sz="3200" spc="-10"/>
              <a:t>FUENTES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926268" y="2012717"/>
            <a:ext cx="7070725" cy="3587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CONCEPTO</a:t>
            </a:r>
            <a:endParaRPr sz="3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914"/>
              </a:spcBef>
            </a:pPr>
            <a:endParaRPr sz="3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32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CLASES</a:t>
            </a:r>
            <a:endParaRPr sz="3200">
              <a:latin typeface="Century Gothic"/>
              <a:cs typeface="Century Gothic"/>
            </a:endParaRPr>
          </a:p>
          <a:p>
            <a:pPr marL="354965">
              <a:lnSpc>
                <a:spcPct val="100000"/>
              </a:lnSpc>
              <a:spcBef>
                <a:spcPts val="995"/>
              </a:spcBef>
            </a:pP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-Fuentes</a:t>
            </a:r>
            <a:r>
              <a:rPr dirty="0" sz="32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3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sentido</a:t>
            </a:r>
            <a:r>
              <a:rPr dirty="0" sz="32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formal</a:t>
            </a:r>
            <a:endParaRPr sz="3200">
              <a:latin typeface="Century Gothic"/>
              <a:cs typeface="Century Gothic"/>
            </a:endParaRPr>
          </a:p>
          <a:p>
            <a:pPr marL="354965">
              <a:lnSpc>
                <a:spcPct val="100000"/>
              </a:lnSpc>
              <a:spcBef>
                <a:spcPts val="995"/>
              </a:spcBef>
            </a:pP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-Fuentes</a:t>
            </a:r>
            <a:r>
              <a:rPr dirty="0" sz="3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3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sentido</a:t>
            </a:r>
            <a:r>
              <a:rPr dirty="0" sz="3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material</a:t>
            </a:r>
            <a:endParaRPr sz="3200">
              <a:latin typeface="Century Gothic"/>
              <a:cs typeface="Century Gothic"/>
            </a:endParaRPr>
          </a:p>
          <a:p>
            <a:pPr marL="354965">
              <a:lnSpc>
                <a:spcPct val="100000"/>
              </a:lnSpc>
              <a:spcBef>
                <a:spcPts val="1005"/>
              </a:spcBef>
            </a:pP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-Fuentes</a:t>
            </a:r>
            <a:r>
              <a:rPr dirty="0" sz="32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informativas</a:t>
            </a:r>
            <a:r>
              <a:rPr dirty="0" sz="3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32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endParaRPr sz="3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0285" y="990091"/>
            <a:ext cx="517652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LAS</a:t>
            </a:r>
            <a:r>
              <a:rPr dirty="0" sz="3200" spc="-25"/>
              <a:t> </a:t>
            </a:r>
            <a:r>
              <a:rPr dirty="0" sz="3200"/>
              <a:t>FUENTES</a:t>
            </a:r>
            <a:r>
              <a:rPr dirty="0" sz="3200" spc="-30"/>
              <a:t> </a:t>
            </a:r>
            <a:r>
              <a:rPr dirty="0" sz="3200"/>
              <a:t>DEL</a:t>
            </a:r>
            <a:r>
              <a:rPr dirty="0" sz="3200" spc="-20"/>
              <a:t> </a:t>
            </a:r>
            <a:r>
              <a:rPr dirty="0" sz="3200" spc="-10"/>
              <a:t>DERECHO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2070285" y="2084725"/>
            <a:ext cx="7620634" cy="3800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3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300" spc="-10">
                <a:solidFill>
                  <a:srgbClr val="404040"/>
                </a:solidFill>
                <a:latin typeface="Century Gothic"/>
                <a:cs typeface="Century Gothic"/>
              </a:rPr>
              <a:t>CONCEPTO</a:t>
            </a:r>
            <a:endParaRPr sz="33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914"/>
              </a:spcBef>
            </a:pPr>
            <a:endParaRPr sz="3300">
              <a:latin typeface="Century Gothic"/>
              <a:cs typeface="Century Gothic"/>
            </a:endParaRPr>
          </a:p>
          <a:p>
            <a:pPr algn="just" marL="354965" marR="5080" indent="-342900">
              <a:lnSpc>
                <a:spcPct val="100000"/>
              </a:lnSpc>
            </a:pPr>
            <a:r>
              <a:rPr dirty="0" sz="33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300">
                <a:solidFill>
                  <a:srgbClr val="404040"/>
                </a:solidFill>
                <a:latin typeface="Century Gothic"/>
                <a:cs typeface="Century Gothic"/>
              </a:rPr>
              <a:t>Según  el  artículo</a:t>
            </a:r>
            <a:r>
              <a:rPr dirty="0" sz="3300" spc="-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3300">
                <a:solidFill>
                  <a:srgbClr val="404040"/>
                </a:solidFill>
                <a:latin typeface="Century Gothic"/>
                <a:cs typeface="Century Gothic"/>
              </a:rPr>
              <a:t>1.1.</a:t>
            </a:r>
            <a:r>
              <a:rPr dirty="0" sz="33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33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33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3300" spc="-10">
                <a:solidFill>
                  <a:srgbClr val="404040"/>
                </a:solidFill>
                <a:latin typeface="Century Gothic"/>
                <a:cs typeface="Century Gothic"/>
              </a:rPr>
              <a:t>Código </a:t>
            </a:r>
            <a:r>
              <a:rPr dirty="0" sz="3300">
                <a:solidFill>
                  <a:srgbClr val="404040"/>
                </a:solidFill>
                <a:latin typeface="Century Gothic"/>
                <a:cs typeface="Century Gothic"/>
              </a:rPr>
              <a:t>civil,</a:t>
            </a:r>
            <a:r>
              <a:rPr dirty="0" sz="33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300" i="1">
                <a:solidFill>
                  <a:srgbClr val="404040"/>
                </a:solidFill>
                <a:latin typeface="Century Gothic"/>
                <a:cs typeface="Century Gothic"/>
              </a:rPr>
              <a:t>“Las</a:t>
            </a:r>
            <a:r>
              <a:rPr dirty="0" sz="3300" spc="-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300" i="1">
                <a:solidFill>
                  <a:srgbClr val="404040"/>
                </a:solidFill>
                <a:latin typeface="Century Gothic"/>
                <a:cs typeface="Century Gothic"/>
              </a:rPr>
              <a:t>fuentes</a:t>
            </a:r>
            <a:r>
              <a:rPr dirty="0" sz="3300" spc="-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300" i="1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3300" spc="-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300" spc="-10" i="1">
                <a:solidFill>
                  <a:srgbClr val="404040"/>
                </a:solidFill>
                <a:latin typeface="Century Gothic"/>
                <a:cs typeface="Century Gothic"/>
              </a:rPr>
              <a:t>ordenamiento</a:t>
            </a:r>
            <a:r>
              <a:rPr dirty="0" sz="3300" spc="-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300" i="1">
                <a:solidFill>
                  <a:srgbClr val="404040"/>
                </a:solidFill>
                <a:latin typeface="Century Gothic"/>
                <a:cs typeface="Century Gothic"/>
              </a:rPr>
              <a:t>jurídico</a:t>
            </a:r>
            <a:r>
              <a:rPr dirty="0" sz="3300" spc="65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3300" i="1">
                <a:solidFill>
                  <a:srgbClr val="404040"/>
                </a:solidFill>
                <a:latin typeface="Century Gothic"/>
                <a:cs typeface="Century Gothic"/>
              </a:rPr>
              <a:t>español</a:t>
            </a:r>
            <a:r>
              <a:rPr dirty="0" sz="3300" spc="65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3300" i="1">
                <a:solidFill>
                  <a:srgbClr val="404040"/>
                </a:solidFill>
                <a:latin typeface="Century Gothic"/>
                <a:cs typeface="Century Gothic"/>
              </a:rPr>
              <a:t>son</a:t>
            </a:r>
            <a:r>
              <a:rPr dirty="0" sz="3300" spc="65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33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3300" spc="65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3300" i="1">
                <a:solidFill>
                  <a:srgbClr val="404040"/>
                </a:solidFill>
                <a:latin typeface="Century Gothic"/>
                <a:cs typeface="Century Gothic"/>
              </a:rPr>
              <a:t>ley,</a:t>
            </a:r>
            <a:r>
              <a:rPr dirty="0" sz="3300" spc="65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3300" spc="-25" i="1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3300" i="1">
                <a:solidFill>
                  <a:srgbClr val="404040"/>
                </a:solidFill>
                <a:latin typeface="Century Gothic"/>
                <a:cs typeface="Century Gothic"/>
              </a:rPr>
              <a:t>costumbre</a:t>
            </a:r>
            <a:r>
              <a:rPr dirty="0" sz="3300" spc="655" i="1">
                <a:solidFill>
                  <a:srgbClr val="404040"/>
                </a:solidFill>
                <a:latin typeface="Century Gothic"/>
                <a:cs typeface="Century Gothic"/>
              </a:rPr>
              <a:t>    </a:t>
            </a:r>
            <a:r>
              <a:rPr dirty="0" sz="33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3300" spc="655" i="1">
                <a:solidFill>
                  <a:srgbClr val="404040"/>
                </a:solidFill>
                <a:latin typeface="Century Gothic"/>
                <a:cs typeface="Century Gothic"/>
              </a:rPr>
              <a:t>    </a:t>
            </a:r>
            <a:r>
              <a:rPr dirty="0" sz="3300" i="1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3300" spc="665" i="1">
                <a:solidFill>
                  <a:srgbClr val="404040"/>
                </a:solidFill>
                <a:latin typeface="Century Gothic"/>
                <a:cs typeface="Century Gothic"/>
              </a:rPr>
              <a:t>    </a:t>
            </a:r>
            <a:r>
              <a:rPr dirty="0" sz="3300" spc="-10" i="1">
                <a:solidFill>
                  <a:srgbClr val="404040"/>
                </a:solidFill>
                <a:latin typeface="Century Gothic"/>
                <a:cs typeface="Century Gothic"/>
              </a:rPr>
              <a:t>principios </a:t>
            </a:r>
            <a:r>
              <a:rPr dirty="0" sz="3300" i="1">
                <a:solidFill>
                  <a:srgbClr val="404040"/>
                </a:solidFill>
                <a:latin typeface="Century Gothic"/>
                <a:cs typeface="Century Gothic"/>
              </a:rPr>
              <a:t>generales</a:t>
            </a:r>
            <a:r>
              <a:rPr dirty="0" sz="3300" spc="-10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300" i="1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3300" spc="-9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300" spc="-10" i="1">
                <a:solidFill>
                  <a:srgbClr val="404040"/>
                </a:solidFill>
                <a:latin typeface="Century Gothic"/>
                <a:cs typeface="Century Gothic"/>
              </a:rPr>
              <a:t>derecho”.</a:t>
            </a:r>
            <a:endParaRPr sz="33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8609" rIns="0" bIns="0" rtlCol="0" vert="horz">
            <a:spAutoFit/>
          </a:bodyPr>
          <a:lstStyle/>
          <a:p>
            <a:pPr marL="941705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ESQUEMA</a:t>
            </a:r>
            <a:r>
              <a:rPr dirty="0" sz="3600" spc="-125"/>
              <a:t> </a:t>
            </a:r>
            <a:r>
              <a:rPr dirty="0" sz="3600"/>
              <a:t>DEL</a:t>
            </a:r>
            <a:r>
              <a:rPr dirty="0" sz="3600" spc="-120"/>
              <a:t> </a:t>
            </a:r>
            <a:r>
              <a:rPr dirty="0" sz="3600"/>
              <a:t>MATERIAL</a:t>
            </a:r>
            <a:r>
              <a:rPr dirty="0" sz="3600" spc="-120"/>
              <a:t> </a:t>
            </a:r>
            <a:r>
              <a:rPr dirty="0" sz="3600" spc="-10"/>
              <a:t>DOCENTE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1088833" y="1284612"/>
            <a:ext cx="10678160" cy="5028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914"/>
              </a:lnSpc>
              <a:spcBef>
                <a:spcPts val="95"/>
              </a:spcBef>
              <a:tabLst>
                <a:tab pos="354965" algn="l"/>
              </a:tabLst>
            </a:pPr>
            <a:r>
              <a:rPr dirty="0" sz="16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LECCIÓN</a:t>
            </a:r>
            <a:r>
              <a:rPr dirty="0" sz="1600" spc="-4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1</a:t>
            </a:r>
            <a:r>
              <a:rPr dirty="0" sz="1600" spc="-6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600" spc="-5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DERECHO,</a:t>
            </a:r>
            <a:r>
              <a:rPr dirty="0" sz="1600" spc="-2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ÉTICA</a:t>
            </a:r>
            <a:r>
              <a:rPr dirty="0" sz="1600" spc="-4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600" spc="-60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DEONTOLOGÍA</a:t>
            </a:r>
            <a:r>
              <a:rPr dirty="0" sz="1600" spc="-1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PROFESIONAL.</a:t>
            </a:r>
            <a:r>
              <a:rPr dirty="0" sz="1600" spc="-10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INTRODUCCIÓN</a:t>
            </a:r>
            <a:r>
              <a:rPr dirty="0" sz="1600" spc="-1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600" spc="-5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 b="1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endParaRPr sz="1600">
              <a:latin typeface="Century Gothic"/>
              <a:cs typeface="Century Gothic"/>
            </a:endParaRPr>
          </a:p>
          <a:p>
            <a:pPr algn="just" marL="354965" marR="8255" indent="-342900">
              <a:lnSpc>
                <a:spcPts val="1920"/>
              </a:lnSpc>
              <a:spcBef>
                <a:spcPts val="60"/>
              </a:spcBef>
            </a:pPr>
            <a:r>
              <a:rPr dirty="0" sz="1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 spc="19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600" spc="-20">
                <a:solidFill>
                  <a:srgbClr val="404040"/>
                </a:solidFill>
                <a:latin typeface="Century Gothic"/>
                <a:cs typeface="Century Gothic"/>
              </a:rPr>
              <a:t>1.-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Derecho,</a:t>
            </a:r>
            <a:r>
              <a:rPr dirty="0" sz="16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ética</a:t>
            </a:r>
            <a:r>
              <a:rPr dirty="0" sz="16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6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normas</a:t>
            </a:r>
            <a:r>
              <a:rPr dirty="0" sz="16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deontológicas:</a:t>
            </a:r>
            <a:r>
              <a:rPr dirty="0" sz="16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sistemas</a:t>
            </a:r>
            <a:r>
              <a:rPr dirty="0" sz="16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normativos.</a:t>
            </a:r>
            <a:r>
              <a:rPr dirty="0" sz="16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2.-</a:t>
            </a:r>
            <a:r>
              <a:rPr dirty="0" sz="16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Responsabilidad</a:t>
            </a:r>
            <a:r>
              <a:rPr dirty="0" sz="16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ética</a:t>
            </a:r>
            <a:r>
              <a:rPr dirty="0" sz="16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6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social.</a:t>
            </a:r>
            <a:r>
              <a:rPr dirty="0" sz="16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3.-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El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Derecho:</a:t>
            </a:r>
            <a:r>
              <a:rPr dirty="0" sz="16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Público</a:t>
            </a:r>
            <a:r>
              <a:rPr dirty="0" sz="16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6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Privado.</a:t>
            </a:r>
            <a:r>
              <a:rPr dirty="0" sz="16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6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Civil.</a:t>
            </a:r>
            <a:r>
              <a:rPr dirty="0" sz="16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4.-</a:t>
            </a:r>
            <a:r>
              <a:rPr dirty="0" sz="16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6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fuentes</a:t>
            </a:r>
            <a:r>
              <a:rPr dirty="0" sz="16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6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Derecho:</a:t>
            </a:r>
            <a:r>
              <a:rPr dirty="0" sz="16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concepto</a:t>
            </a:r>
            <a:r>
              <a:rPr dirty="0" sz="16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6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clases.</a:t>
            </a:r>
            <a:r>
              <a:rPr dirty="0" sz="16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Especial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referencia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6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6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16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6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comunitario.</a:t>
            </a:r>
            <a:r>
              <a:rPr dirty="0" sz="16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5.-</a:t>
            </a:r>
            <a:r>
              <a:rPr dirty="0" sz="16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Aplicación</a:t>
            </a:r>
            <a:r>
              <a:rPr dirty="0" sz="16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6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eficacia</a:t>
            </a:r>
            <a:r>
              <a:rPr dirty="0" sz="1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6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normas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jurídicas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  <a:tabLst>
                <a:tab pos="354965" algn="l"/>
              </a:tabLst>
            </a:pPr>
            <a:r>
              <a:rPr dirty="0" sz="16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LECCIÓN</a:t>
            </a:r>
            <a:r>
              <a:rPr dirty="0" sz="1600" spc="-30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II</a:t>
            </a:r>
            <a:r>
              <a:rPr dirty="0" sz="1600" spc="-4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600" spc="-40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600" spc="-10" b="1">
                <a:solidFill>
                  <a:srgbClr val="404040"/>
                </a:solidFill>
                <a:latin typeface="Century Gothic"/>
                <a:cs typeface="Century Gothic"/>
              </a:rPr>
              <a:t> SUBJETIVO</a:t>
            </a:r>
            <a:endParaRPr sz="1600">
              <a:latin typeface="Century Gothic"/>
              <a:cs typeface="Century Gothic"/>
            </a:endParaRPr>
          </a:p>
          <a:p>
            <a:pPr algn="just" marL="355600" marR="5080" indent="-343535">
              <a:lnSpc>
                <a:spcPct val="100000"/>
              </a:lnSpc>
            </a:pPr>
            <a:r>
              <a:rPr dirty="0" sz="1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 spc="204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1.-</a:t>
            </a:r>
            <a:r>
              <a:rPr dirty="0" sz="1600" spc="4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Concepto</a:t>
            </a:r>
            <a:r>
              <a:rPr dirty="0" sz="1600" spc="43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600" spc="43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caracteres</a:t>
            </a:r>
            <a:r>
              <a:rPr dirty="0" sz="1600" spc="4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600" spc="4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600" spc="4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subjetivo.</a:t>
            </a:r>
            <a:r>
              <a:rPr dirty="0" sz="1600" spc="4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Estructura</a:t>
            </a:r>
            <a:r>
              <a:rPr dirty="0" sz="1600" spc="4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600" spc="43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clases.</a:t>
            </a:r>
            <a:r>
              <a:rPr dirty="0" sz="1600" spc="4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2.-</a:t>
            </a:r>
            <a:r>
              <a:rPr dirty="0" sz="1600" spc="43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Nacimiento,</a:t>
            </a:r>
            <a:r>
              <a:rPr dirty="0" sz="1600" spc="4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adquisición,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modificación,</a:t>
            </a:r>
            <a:r>
              <a:rPr dirty="0" sz="16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extinción,</a:t>
            </a:r>
            <a:r>
              <a:rPr dirty="0" sz="16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pérdida</a:t>
            </a:r>
            <a:r>
              <a:rPr dirty="0" sz="16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6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renuncia</a:t>
            </a:r>
            <a:r>
              <a:rPr dirty="0" sz="16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6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16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subjetivos.</a:t>
            </a:r>
            <a:r>
              <a:rPr dirty="0" sz="16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3.</a:t>
            </a:r>
            <a:r>
              <a:rPr dirty="0" sz="16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-</a:t>
            </a:r>
            <a:r>
              <a:rPr dirty="0" sz="16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6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ejercicio</a:t>
            </a:r>
            <a:r>
              <a:rPr dirty="0" sz="16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6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derecho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subjetivo.</a:t>
            </a:r>
            <a:r>
              <a:rPr dirty="0" sz="16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6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protección.</a:t>
            </a:r>
            <a:r>
              <a:rPr dirty="0" sz="16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Límites</a:t>
            </a:r>
            <a:r>
              <a:rPr dirty="0" sz="16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6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ejercicio</a:t>
            </a:r>
            <a:r>
              <a:rPr dirty="0" sz="16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6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16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subjetivos.</a:t>
            </a:r>
            <a:r>
              <a:rPr dirty="0" sz="16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A)</a:t>
            </a:r>
            <a:r>
              <a:rPr dirty="0" sz="16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6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buena</a:t>
            </a:r>
            <a:r>
              <a:rPr dirty="0" sz="16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fe.</a:t>
            </a:r>
            <a:r>
              <a:rPr dirty="0" sz="16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B)</a:t>
            </a:r>
            <a:r>
              <a:rPr dirty="0" sz="16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6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abuso</a:t>
            </a:r>
            <a:r>
              <a:rPr dirty="0" sz="16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del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6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6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6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ejercicio</a:t>
            </a:r>
            <a:r>
              <a:rPr dirty="0" sz="16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antisocial.</a:t>
            </a:r>
            <a:r>
              <a:rPr dirty="0" sz="16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4.-</a:t>
            </a:r>
            <a:r>
              <a:rPr dirty="0" sz="16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Efectos</a:t>
            </a:r>
            <a:r>
              <a:rPr dirty="0" sz="16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6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transcurso</a:t>
            </a:r>
            <a:r>
              <a:rPr dirty="0" sz="16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6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tiempo</a:t>
            </a:r>
            <a:r>
              <a:rPr dirty="0" sz="16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sz="16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6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16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subjetivos: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prescripción</a:t>
            </a:r>
            <a:r>
              <a:rPr dirty="0" sz="1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6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caducidad.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  <a:tabLst>
                <a:tab pos="354965" algn="l"/>
              </a:tabLst>
            </a:pPr>
            <a:r>
              <a:rPr dirty="0" sz="16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LECCIÓN</a:t>
            </a:r>
            <a:r>
              <a:rPr dirty="0" sz="1600" spc="-30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III</a:t>
            </a:r>
            <a:r>
              <a:rPr dirty="0" sz="1600" spc="-3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600" spc="-50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PERSONA</a:t>
            </a:r>
            <a:r>
              <a:rPr dirty="0" sz="1600" spc="-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 b="1">
                <a:solidFill>
                  <a:srgbClr val="404040"/>
                </a:solidFill>
                <a:latin typeface="Century Gothic"/>
                <a:cs typeface="Century Gothic"/>
              </a:rPr>
              <a:t>FÍSICA</a:t>
            </a:r>
            <a:endParaRPr sz="1600">
              <a:latin typeface="Century Gothic"/>
              <a:cs typeface="Century Gothic"/>
            </a:endParaRPr>
          </a:p>
          <a:p>
            <a:pPr algn="just" marL="354965" marR="5715" indent="-342900">
              <a:lnSpc>
                <a:spcPct val="100000"/>
              </a:lnSpc>
            </a:pPr>
            <a:r>
              <a:rPr dirty="0" sz="1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 spc="175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1.-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Concepto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6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clases</a:t>
            </a:r>
            <a:r>
              <a:rPr dirty="0" sz="16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personas.</a:t>
            </a:r>
            <a:r>
              <a:rPr dirty="0" sz="16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Comienzo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personalidad.</a:t>
            </a:r>
            <a:r>
              <a:rPr dirty="0" sz="16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6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nacimiento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6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concebido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20">
                <a:solidFill>
                  <a:srgbClr val="404040"/>
                </a:solidFill>
                <a:latin typeface="Century Gothic"/>
                <a:cs typeface="Century Gothic"/>
              </a:rPr>
              <a:t>nado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6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6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protección.</a:t>
            </a:r>
            <a:r>
              <a:rPr dirty="0" sz="16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2.-</a:t>
            </a:r>
            <a:r>
              <a:rPr dirty="0" sz="16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Capacidad</a:t>
            </a:r>
            <a:r>
              <a:rPr dirty="0" sz="16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jurídica</a:t>
            </a:r>
            <a:r>
              <a:rPr dirty="0" sz="16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6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capacidad</a:t>
            </a:r>
            <a:r>
              <a:rPr dirty="0" sz="16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obrar.</a:t>
            </a:r>
            <a:r>
              <a:rPr dirty="0" sz="16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3.-</a:t>
            </a:r>
            <a:r>
              <a:rPr dirty="0" sz="16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Estados</a:t>
            </a:r>
            <a:r>
              <a:rPr dirty="0" sz="16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civiles.</a:t>
            </a:r>
            <a:r>
              <a:rPr dirty="0" sz="16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4.-</a:t>
            </a:r>
            <a:r>
              <a:rPr dirty="0" sz="16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6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edad</a:t>
            </a:r>
            <a:r>
              <a:rPr dirty="0" sz="16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6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su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significado</a:t>
            </a:r>
            <a:r>
              <a:rPr dirty="0" sz="16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jurídico:</a:t>
            </a:r>
            <a:r>
              <a:rPr dirty="0" sz="16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A)</a:t>
            </a:r>
            <a:r>
              <a:rPr dirty="0" sz="16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Mayoría</a:t>
            </a:r>
            <a:r>
              <a:rPr dirty="0" sz="16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edad.</a:t>
            </a:r>
            <a:r>
              <a:rPr dirty="0" sz="16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B)</a:t>
            </a:r>
            <a:r>
              <a:rPr dirty="0" sz="16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Minoría</a:t>
            </a:r>
            <a:r>
              <a:rPr dirty="0" sz="16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edad.</a:t>
            </a:r>
            <a:r>
              <a:rPr dirty="0" sz="16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C)</a:t>
            </a:r>
            <a:r>
              <a:rPr dirty="0" sz="16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Emancipación:</a:t>
            </a:r>
            <a:r>
              <a:rPr dirty="0" sz="16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concepto,</a:t>
            </a:r>
            <a:r>
              <a:rPr dirty="0" sz="16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clases</a:t>
            </a:r>
            <a:r>
              <a:rPr dirty="0" sz="16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requisitos.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  <a:tabLst>
                <a:tab pos="354965" algn="l"/>
              </a:tabLst>
            </a:pPr>
            <a:r>
              <a:rPr dirty="0" sz="16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LECCIÓN</a:t>
            </a:r>
            <a:r>
              <a:rPr dirty="0" sz="1600" spc="-2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IV</a:t>
            </a:r>
            <a:r>
              <a:rPr dirty="0" sz="1600" spc="-30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600" spc="-5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PERSONA</a:t>
            </a:r>
            <a:r>
              <a:rPr dirty="0" sz="1600" spc="-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 b="1">
                <a:solidFill>
                  <a:srgbClr val="404040"/>
                </a:solidFill>
                <a:latin typeface="Century Gothic"/>
                <a:cs typeface="Century Gothic"/>
              </a:rPr>
              <a:t>JURÍDICA</a:t>
            </a:r>
            <a:endParaRPr sz="1600">
              <a:latin typeface="Century Gothic"/>
              <a:cs typeface="Century Gothic"/>
            </a:endParaRPr>
          </a:p>
          <a:p>
            <a:pPr algn="just" marL="354965" marR="9525" indent="-342900">
              <a:lnSpc>
                <a:spcPct val="100000"/>
              </a:lnSpc>
            </a:pPr>
            <a:r>
              <a:rPr dirty="0" sz="1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 spc="19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1.-</a:t>
            </a:r>
            <a:r>
              <a:rPr dirty="0" sz="16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Concepto</a:t>
            </a:r>
            <a:r>
              <a:rPr dirty="0" sz="16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6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clases</a:t>
            </a:r>
            <a:r>
              <a:rPr dirty="0" sz="16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personas</a:t>
            </a:r>
            <a:r>
              <a:rPr dirty="0" sz="16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jurídicas.</a:t>
            </a:r>
            <a:r>
              <a:rPr dirty="0" sz="16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2.</a:t>
            </a:r>
            <a:r>
              <a:rPr dirty="0" sz="16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Aproximación</a:t>
            </a:r>
            <a:r>
              <a:rPr dirty="0" sz="16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6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régimen</a:t>
            </a:r>
            <a:r>
              <a:rPr dirty="0" sz="16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jurídico</a:t>
            </a:r>
            <a:r>
              <a:rPr dirty="0" sz="16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6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asociaciones</a:t>
            </a:r>
            <a:r>
              <a:rPr dirty="0" sz="16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fundaciones.</a:t>
            </a:r>
            <a:endParaRPr sz="1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926268" y="646941"/>
            <a:ext cx="7710170" cy="4746625"/>
          </a:xfrm>
          <a:prstGeom prst="rect">
            <a:avLst/>
          </a:prstGeom>
        </p:spPr>
        <p:txBody>
          <a:bodyPr wrap="square" lIns="0" tIns="353695" rIns="0" bIns="0" rtlCol="0" vert="horz">
            <a:spAutoFit/>
          </a:bodyPr>
          <a:lstStyle/>
          <a:p>
            <a:pPr marL="1294765">
              <a:lnSpc>
                <a:spcPct val="100000"/>
              </a:lnSpc>
              <a:spcBef>
                <a:spcPts val="2785"/>
              </a:spcBef>
            </a:pPr>
            <a:r>
              <a:rPr dirty="0" sz="4000" b="1">
                <a:solidFill>
                  <a:srgbClr val="252525"/>
                </a:solidFill>
                <a:latin typeface="Century Gothic"/>
                <a:cs typeface="Century Gothic"/>
              </a:rPr>
              <a:t>LA</a:t>
            </a:r>
            <a:r>
              <a:rPr dirty="0" sz="4000" spc="-4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4000" spc="-25" b="1">
                <a:solidFill>
                  <a:srgbClr val="252525"/>
                </a:solidFill>
                <a:latin typeface="Century Gothic"/>
                <a:cs typeface="Century Gothic"/>
              </a:rPr>
              <a:t>LEY</a:t>
            </a:r>
            <a:endParaRPr sz="4000">
              <a:latin typeface="Century Gothic"/>
              <a:cs typeface="Century Gothic"/>
            </a:endParaRPr>
          </a:p>
          <a:p>
            <a:pPr marL="355600" marR="688975" indent="-343535">
              <a:lnSpc>
                <a:spcPct val="100000"/>
              </a:lnSpc>
              <a:spcBef>
                <a:spcPts val="2685"/>
              </a:spcBef>
            </a:pPr>
            <a:r>
              <a:rPr dirty="0" sz="4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4000">
                <a:solidFill>
                  <a:srgbClr val="404040"/>
                </a:solidFill>
                <a:latin typeface="Century Gothic"/>
                <a:cs typeface="Century Gothic"/>
              </a:rPr>
              <a:t>CONCEPTO:</a:t>
            </a:r>
            <a:r>
              <a:rPr dirty="0" sz="4000" spc="-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4000">
                <a:solidFill>
                  <a:srgbClr val="404040"/>
                </a:solidFill>
                <a:latin typeface="Century Gothic"/>
                <a:cs typeface="Century Gothic"/>
              </a:rPr>
              <a:t>es</a:t>
            </a:r>
            <a:r>
              <a:rPr dirty="0" sz="4000" spc="-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40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4000" spc="-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4000" spc="-10">
                <a:solidFill>
                  <a:srgbClr val="404040"/>
                </a:solidFill>
                <a:latin typeface="Century Gothic"/>
                <a:cs typeface="Century Gothic"/>
              </a:rPr>
              <a:t>norma </a:t>
            </a:r>
            <a:r>
              <a:rPr dirty="0" sz="4000">
                <a:solidFill>
                  <a:srgbClr val="404040"/>
                </a:solidFill>
                <a:latin typeface="Century Gothic"/>
                <a:cs typeface="Century Gothic"/>
              </a:rPr>
              <a:t>jurídica</a:t>
            </a:r>
            <a:r>
              <a:rPr dirty="0" sz="4000" spc="-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4000" spc="-10">
                <a:solidFill>
                  <a:srgbClr val="404040"/>
                </a:solidFill>
                <a:latin typeface="Century Gothic"/>
                <a:cs typeface="Century Gothic"/>
              </a:rPr>
              <a:t>escrita</a:t>
            </a:r>
            <a:endParaRPr sz="4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40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4000" spc="-10">
                <a:solidFill>
                  <a:srgbClr val="404040"/>
                </a:solidFill>
                <a:latin typeface="Century Gothic"/>
                <a:cs typeface="Century Gothic"/>
              </a:rPr>
              <a:t>CARACTERÍSTICAS:</a:t>
            </a:r>
            <a:endParaRPr sz="40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1010"/>
              </a:spcBef>
            </a:pPr>
            <a:r>
              <a:rPr dirty="0" sz="4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4000">
                <a:solidFill>
                  <a:srgbClr val="404040"/>
                </a:solidFill>
                <a:latin typeface="Century Gothic"/>
                <a:cs typeface="Century Gothic"/>
              </a:rPr>
              <a:t>Vocación</a:t>
            </a:r>
            <a:r>
              <a:rPr dirty="0" sz="4000" spc="-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4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4000" spc="-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4000" spc="-10">
                <a:solidFill>
                  <a:srgbClr val="404040"/>
                </a:solidFill>
                <a:latin typeface="Century Gothic"/>
                <a:cs typeface="Century Gothic"/>
              </a:rPr>
              <a:t>permanencia</a:t>
            </a:r>
            <a:endParaRPr sz="40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4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4000">
                <a:solidFill>
                  <a:srgbClr val="404040"/>
                </a:solidFill>
                <a:latin typeface="Century Gothic"/>
                <a:cs typeface="Century Gothic"/>
              </a:rPr>
              <a:t>Procedimiento</a:t>
            </a:r>
            <a:r>
              <a:rPr dirty="0" sz="4000" spc="-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4000" spc="-10">
                <a:solidFill>
                  <a:srgbClr val="404040"/>
                </a:solidFill>
                <a:latin typeface="Century Gothic"/>
                <a:cs typeface="Century Gothic"/>
              </a:rPr>
              <a:t>legislativo</a:t>
            </a:r>
            <a:endParaRPr sz="4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714371"/>
            <a:ext cx="1591945" cy="507365"/>
          </a:xfrm>
          <a:custGeom>
            <a:avLst/>
            <a:gdLst/>
            <a:ahLst/>
            <a:cxnLst/>
            <a:rect l="l" t="t" r="r" b="b"/>
            <a:pathLst>
              <a:path w="1591945" h="507365">
                <a:moveTo>
                  <a:pt x="0" y="0"/>
                </a:moveTo>
                <a:lnTo>
                  <a:pt x="0" y="503757"/>
                </a:lnTo>
                <a:lnTo>
                  <a:pt x="1245438" y="507301"/>
                </a:lnTo>
                <a:lnTo>
                  <a:pt x="1345755" y="507301"/>
                </a:lnTo>
                <a:lnTo>
                  <a:pt x="1351927" y="500913"/>
                </a:lnTo>
                <a:lnTo>
                  <a:pt x="1353820" y="499389"/>
                </a:lnTo>
                <a:lnTo>
                  <a:pt x="1584337" y="268820"/>
                </a:lnTo>
                <a:lnTo>
                  <a:pt x="1589652" y="261667"/>
                </a:lnTo>
                <a:lnTo>
                  <a:pt x="1591424" y="254514"/>
                </a:lnTo>
                <a:lnTo>
                  <a:pt x="1589652" y="247361"/>
                </a:lnTo>
                <a:lnTo>
                  <a:pt x="1584337" y="240207"/>
                </a:lnTo>
                <a:lnTo>
                  <a:pt x="1355369" y="11264"/>
                </a:lnTo>
                <a:lnTo>
                  <a:pt x="1350391" y="11264"/>
                </a:lnTo>
                <a:lnTo>
                  <a:pt x="1350391" y="6502"/>
                </a:lnTo>
                <a:lnTo>
                  <a:pt x="1345755" y="6502"/>
                </a:lnTo>
                <a:lnTo>
                  <a:pt x="1340942" y="1727"/>
                </a:lnTo>
                <a:lnTo>
                  <a:pt x="0" y="0"/>
                </a:lnTo>
                <a:close/>
              </a:path>
            </a:pathLst>
          </a:custGeom>
          <a:solidFill>
            <a:srgbClr val="A42F1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08785" y="715048"/>
            <a:ext cx="495490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/>
              <a:t>PIRÁMIDE</a:t>
            </a:r>
            <a:r>
              <a:rPr dirty="0" sz="4000" spc="-20"/>
              <a:t> </a:t>
            </a:r>
            <a:r>
              <a:rPr dirty="0" sz="4000"/>
              <a:t>DE</a:t>
            </a:r>
            <a:r>
              <a:rPr dirty="0" sz="4000" spc="-70"/>
              <a:t> </a:t>
            </a:r>
            <a:r>
              <a:rPr dirty="0" sz="4000" spc="-10"/>
              <a:t>KELSEN</a:t>
            </a:r>
            <a:endParaRPr sz="4000"/>
          </a:p>
        </p:txBody>
      </p:sp>
      <p:grpSp>
        <p:nvGrpSpPr>
          <p:cNvPr id="4" name="object 4" descr=""/>
          <p:cNvGrpSpPr/>
          <p:nvPr/>
        </p:nvGrpSpPr>
        <p:grpSpPr>
          <a:xfrm>
            <a:off x="2487662" y="1836881"/>
            <a:ext cx="7145020" cy="4048760"/>
            <a:chOff x="2487662" y="1836881"/>
            <a:chExt cx="7145020" cy="4048760"/>
          </a:xfrm>
        </p:grpSpPr>
        <p:sp>
          <p:nvSpPr>
            <p:cNvPr id="5" name="object 5" descr=""/>
            <p:cNvSpPr/>
            <p:nvPr/>
          </p:nvSpPr>
          <p:spPr>
            <a:xfrm>
              <a:off x="2495599" y="1844818"/>
              <a:ext cx="7129145" cy="4032885"/>
            </a:xfrm>
            <a:custGeom>
              <a:avLst/>
              <a:gdLst/>
              <a:ahLst/>
              <a:cxnLst/>
              <a:rect l="l" t="t" r="r" b="b"/>
              <a:pathLst>
                <a:path w="7129145" h="4032885">
                  <a:moveTo>
                    <a:pt x="3526116" y="0"/>
                  </a:moveTo>
                  <a:lnTo>
                    <a:pt x="0" y="4032453"/>
                  </a:lnTo>
                  <a:lnTo>
                    <a:pt x="7128789" y="4032453"/>
                  </a:lnTo>
                  <a:lnTo>
                    <a:pt x="3526116" y="0"/>
                  </a:lnTo>
                  <a:close/>
                </a:path>
              </a:pathLst>
            </a:custGeom>
            <a:solidFill>
              <a:srgbClr val="7B230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495599" y="1844818"/>
              <a:ext cx="7129145" cy="4032885"/>
            </a:xfrm>
            <a:custGeom>
              <a:avLst/>
              <a:gdLst/>
              <a:ahLst/>
              <a:cxnLst/>
              <a:rect l="l" t="t" r="r" b="b"/>
              <a:pathLst>
                <a:path w="7129145" h="4032885">
                  <a:moveTo>
                    <a:pt x="0" y="4032453"/>
                  </a:moveTo>
                  <a:lnTo>
                    <a:pt x="3526116" y="0"/>
                  </a:lnTo>
                  <a:lnTo>
                    <a:pt x="7128789" y="4032453"/>
                  </a:lnTo>
                  <a:lnTo>
                    <a:pt x="0" y="4032453"/>
                  </a:lnTo>
                  <a:close/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14900" y="4756404"/>
              <a:ext cx="2339339" cy="243839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27332" y="4771677"/>
              <a:ext cx="2299830" cy="204190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74920" y="2872740"/>
              <a:ext cx="323087" cy="234695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5092807" y="2893782"/>
              <a:ext cx="273050" cy="182880"/>
            </a:xfrm>
            <a:custGeom>
              <a:avLst/>
              <a:gdLst/>
              <a:ahLst/>
              <a:cxnLst/>
              <a:rect l="l" t="t" r="r" b="b"/>
              <a:pathLst>
                <a:path w="273050" h="182880">
                  <a:moveTo>
                    <a:pt x="202310" y="0"/>
                  </a:moveTo>
                  <a:lnTo>
                    <a:pt x="167030" y="0"/>
                  </a:lnTo>
                  <a:lnTo>
                    <a:pt x="96532" y="182803"/>
                  </a:lnTo>
                  <a:lnTo>
                    <a:pt x="132689" y="182803"/>
                  </a:lnTo>
                  <a:lnTo>
                    <a:pt x="147561" y="145148"/>
                  </a:lnTo>
                  <a:lnTo>
                    <a:pt x="258135" y="145148"/>
                  </a:lnTo>
                  <a:lnTo>
                    <a:pt x="245084" y="111213"/>
                  </a:lnTo>
                  <a:lnTo>
                    <a:pt x="160362" y="111213"/>
                  </a:lnTo>
                  <a:lnTo>
                    <a:pt x="184886" y="48463"/>
                  </a:lnTo>
                  <a:lnTo>
                    <a:pt x="220950" y="48463"/>
                  </a:lnTo>
                  <a:lnTo>
                    <a:pt x="202310" y="0"/>
                  </a:lnTo>
                  <a:close/>
                </a:path>
                <a:path w="273050" h="182880">
                  <a:moveTo>
                    <a:pt x="258135" y="145148"/>
                  </a:moveTo>
                  <a:lnTo>
                    <a:pt x="222161" y="145148"/>
                  </a:lnTo>
                  <a:lnTo>
                    <a:pt x="236461" y="182803"/>
                  </a:lnTo>
                  <a:lnTo>
                    <a:pt x="272618" y="182803"/>
                  </a:lnTo>
                  <a:lnTo>
                    <a:pt x="258135" y="145148"/>
                  </a:lnTo>
                  <a:close/>
                </a:path>
                <a:path w="273050" h="182880">
                  <a:moveTo>
                    <a:pt x="220950" y="48463"/>
                  </a:moveTo>
                  <a:lnTo>
                    <a:pt x="184886" y="48463"/>
                  </a:lnTo>
                  <a:lnTo>
                    <a:pt x="209270" y="111213"/>
                  </a:lnTo>
                  <a:lnTo>
                    <a:pt x="245084" y="111213"/>
                  </a:lnTo>
                  <a:lnTo>
                    <a:pt x="220950" y="48463"/>
                  </a:lnTo>
                  <a:close/>
                </a:path>
                <a:path w="273050" h="182880">
                  <a:moveTo>
                    <a:pt x="34797" y="0"/>
                  </a:moveTo>
                  <a:lnTo>
                    <a:pt x="0" y="0"/>
                  </a:lnTo>
                  <a:lnTo>
                    <a:pt x="0" y="182803"/>
                  </a:lnTo>
                  <a:lnTo>
                    <a:pt x="85496" y="182803"/>
                  </a:lnTo>
                  <a:lnTo>
                    <a:pt x="85496" y="149618"/>
                  </a:lnTo>
                  <a:lnTo>
                    <a:pt x="34797" y="149618"/>
                  </a:lnTo>
                  <a:lnTo>
                    <a:pt x="34797" y="0"/>
                  </a:lnTo>
                  <a:close/>
                </a:path>
              </a:pathLst>
            </a:custGeom>
            <a:solidFill>
              <a:srgbClr val="EAF3D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86711" y="2887686"/>
              <a:ext cx="284810" cy="194995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07152" y="2808732"/>
              <a:ext cx="1869947" cy="303274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419017" y="2824807"/>
              <a:ext cx="1830463" cy="262470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545836" y="3904488"/>
              <a:ext cx="330707" cy="239267"/>
            </a:xfrm>
            <a:prstGeom prst="rect">
              <a:avLst/>
            </a:prstGeom>
          </p:spPr>
        </p:pic>
        <p:sp>
          <p:nvSpPr>
            <p:cNvPr id="15" name="object 15" descr=""/>
            <p:cNvSpPr/>
            <p:nvPr/>
          </p:nvSpPr>
          <p:spPr>
            <a:xfrm>
              <a:off x="5565209" y="3927424"/>
              <a:ext cx="273050" cy="182880"/>
            </a:xfrm>
            <a:custGeom>
              <a:avLst/>
              <a:gdLst/>
              <a:ahLst/>
              <a:cxnLst/>
              <a:rect l="l" t="t" r="r" b="b"/>
              <a:pathLst>
                <a:path w="273050" h="182879">
                  <a:moveTo>
                    <a:pt x="202310" y="0"/>
                  </a:moveTo>
                  <a:lnTo>
                    <a:pt x="167030" y="0"/>
                  </a:lnTo>
                  <a:lnTo>
                    <a:pt x="96532" y="182803"/>
                  </a:lnTo>
                  <a:lnTo>
                    <a:pt x="132689" y="182803"/>
                  </a:lnTo>
                  <a:lnTo>
                    <a:pt x="147561" y="145148"/>
                  </a:lnTo>
                  <a:lnTo>
                    <a:pt x="258135" y="145148"/>
                  </a:lnTo>
                  <a:lnTo>
                    <a:pt x="245089" y="111226"/>
                  </a:lnTo>
                  <a:lnTo>
                    <a:pt x="160362" y="111226"/>
                  </a:lnTo>
                  <a:lnTo>
                    <a:pt x="184886" y="48463"/>
                  </a:lnTo>
                  <a:lnTo>
                    <a:pt x="220950" y="48463"/>
                  </a:lnTo>
                  <a:lnTo>
                    <a:pt x="202310" y="0"/>
                  </a:lnTo>
                  <a:close/>
                </a:path>
                <a:path w="273050" h="182879">
                  <a:moveTo>
                    <a:pt x="258135" y="145148"/>
                  </a:moveTo>
                  <a:lnTo>
                    <a:pt x="222161" y="145148"/>
                  </a:lnTo>
                  <a:lnTo>
                    <a:pt x="236461" y="182803"/>
                  </a:lnTo>
                  <a:lnTo>
                    <a:pt x="272618" y="182803"/>
                  </a:lnTo>
                  <a:lnTo>
                    <a:pt x="258135" y="145148"/>
                  </a:lnTo>
                  <a:close/>
                </a:path>
                <a:path w="273050" h="182879">
                  <a:moveTo>
                    <a:pt x="220950" y="48463"/>
                  </a:moveTo>
                  <a:lnTo>
                    <a:pt x="184886" y="48463"/>
                  </a:lnTo>
                  <a:lnTo>
                    <a:pt x="209270" y="111226"/>
                  </a:lnTo>
                  <a:lnTo>
                    <a:pt x="245089" y="111226"/>
                  </a:lnTo>
                  <a:lnTo>
                    <a:pt x="220950" y="48463"/>
                  </a:lnTo>
                  <a:close/>
                </a:path>
                <a:path w="273050" h="182879">
                  <a:moveTo>
                    <a:pt x="34797" y="0"/>
                  </a:moveTo>
                  <a:lnTo>
                    <a:pt x="0" y="0"/>
                  </a:lnTo>
                  <a:lnTo>
                    <a:pt x="0" y="182803"/>
                  </a:lnTo>
                  <a:lnTo>
                    <a:pt x="85496" y="182803"/>
                  </a:lnTo>
                  <a:lnTo>
                    <a:pt x="85496" y="149618"/>
                  </a:lnTo>
                  <a:lnTo>
                    <a:pt x="34797" y="149618"/>
                  </a:lnTo>
                  <a:lnTo>
                    <a:pt x="34797" y="0"/>
                  </a:lnTo>
                  <a:close/>
                </a:path>
              </a:pathLst>
            </a:custGeom>
            <a:solidFill>
              <a:srgbClr val="EAF3D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559113" y="3921328"/>
              <a:ext cx="284810" cy="194995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045708" y="3904488"/>
              <a:ext cx="431291" cy="239267"/>
            </a:xfrm>
            <a:prstGeom prst="rect">
              <a:avLst/>
            </a:prstGeom>
          </p:spPr>
        </p:pic>
        <p:sp>
          <p:nvSpPr>
            <p:cNvPr id="18" name="object 18" descr=""/>
            <p:cNvSpPr/>
            <p:nvPr/>
          </p:nvSpPr>
          <p:spPr>
            <a:xfrm>
              <a:off x="6065092" y="3927421"/>
              <a:ext cx="373380" cy="182880"/>
            </a:xfrm>
            <a:custGeom>
              <a:avLst/>
              <a:gdLst/>
              <a:ahLst/>
              <a:cxnLst/>
              <a:rect l="l" t="t" r="r" b="b"/>
              <a:pathLst>
                <a:path w="373379" h="182879">
                  <a:moveTo>
                    <a:pt x="268211" y="0"/>
                  </a:moveTo>
                  <a:lnTo>
                    <a:pt x="230847" y="0"/>
                  </a:lnTo>
                  <a:lnTo>
                    <a:pt x="284594" y="103644"/>
                  </a:lnTo>
                  <a:lnTo>
                    <a:pt x="284594" y="182803"/>
                  </a:lnTo>
                  <a:lnTo>
                    <a:pt x="319633" y="182803"/>
                  </a:lnTo>
                  <a:lnTo>
                    <a:pt x="319633" y="103644"/>
                  </a:lnTo>
                  <a:lnTo>
                    <a:pt x="339190" y="65760"/>
                  </a:lnTo>
                  <a:lnTo>
                    <a:pt x="302310" y="65760"/>
                  </a:lnTo>
                  <a:lnTo>
                    <a:pt x="268211" y="0"/>
                  </a:lnTo>
                  <a:close/>
                </a:path>
                <a:path w="373379" h="182879">
                  <a:moveTo>
                    <a:pt x="373138" y="0"/>
                  </a:moveTo>
                  <a:lnTo>
                    <a:pt x="336245" y="0"/>
                  </a:lnTo>
                  <a:lnTo>
                    <a:pt x="302310" y="65760"/>
                  </a:lnTo>
                  <a:lnTo>
                    <a:pt x="339190" y="65760"/>
                  </a:lnTo>
                  <a:lnTo>
                    <a:pt x="373138" y="0"/>
                  </a:lnTo>
                  <a:close/>
                </a:path>
                <a:path w="373379" h="182879">
                  <a:moveTo>
                    <a:pt x="211162" y="0"/>
                  </a:moveTo>
                  <a:lnTo>
                    <a:pt x="111366" y="0"/>
                  </a:lnTo>
                  <a:lnTo>
                    <a:pt x="111366" y="182803"/>
                  </a:lnTo>
                  <a:lnTo>
                    <a:pt x="211162" y="182803"/>
                  </a:lnTo>
                  <a:lnTo>
                    <a:pt x="211162" y="148628"/>
                  </a:lnTo>
                  <a:lnTo>
                    <a:pt x="145923" y="148628"/>
                  </a:lnTo>
                  <a:lnTo>
                    <a:pt x="145923" y="100533"/>
                  </a:lnTo>
                  <a:lnTo>
                    <a:pt x="211162" y="100533"/>
                  </a:lnTo>
                  <a:lnTo>
                    <a:pt x="211162" y="67106"/>
                  </a:lnTo>
                  <a:lnTo>
                    <a:pt x="145923" y="67106"/>
                  </a:lnTo>
                  <a:lnTo>
                    <a:pt x="145923" y="34048"/>
                  </a:lnTo>
                  <a:lnTo>
                    <a:pt x="211162" y="34048"/>
                  </a:lnTo>
                  <a:lnTo>
                    <a:pt x="211162" y="0"/>
                  </a:lnTo>
                  <a:close/>
                </a:path>
                <a:path w="373379" h="182879">
                  <a:moveTo>
                    <a:pt x="34785" y="0"/>
                  </a:moveTo>
                  <a:lnTo>
                    <a:pt x="0" y="0"/>
                  </a:lnTo>
                  <a:lnTo>
                    <a:pt x="0" y="182803"/>
                  </a:lnTo>
                  <a:lnTo>
                    <a:pt x="85496" y="182803"/>
                  </a:lnTo>
                  <a:lnTo>
                    <a:pt x="85496" y="149618"/>
                  </a:lnTo>
                  <a:lnTo>
                    <a:pt x="34785" y="149618"/>
                  </a:lnTo>
                  <a:lnTo>
                    <a:pt x="34785" y="0"/>
                  </a:lnTo>
                  <a:close/>
                </a:path>
              </a:pathLst>
            </a:custGeom>
            <a:solidFill>
              <a:srgbClr val="EAF3D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058996" y="3921325"/>
              <a:ext cx="385330" cy="19499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2333" y="790103"/>
            <a:ext cx="6652895" cy="4679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900"/>
              <a:t>EL</a:t>
            </a:r>
            <a:r>
              <a:rPr dirty="0" sz="2900" spc="-35"/>
              <a:t> </a:t>
            </a:r>
            <a:r>
              <a:rPr dirty="0" sz="2900"/>
              <a:t>ESTADO</a:t>
            </a:r>
            <a:r>
              <a:rPr dirty="0" sz="2900" spc="-45"/>
              <a:t> </a:t>
            </a:r>
            <a:r>
              <a:rPr dirty="0" sz="2900"/>
              <a:t>Y</a:t>
            </a:r>
            <a:r>
              <a:rPr dirty="0" sz="2900" spc="-30"/>
              <a:t> </a:t>
            </a:r>
            <a:r>
              <a:rPr dirty="0" sz="2900"/>
              <a:t>LA</a:t>
            </a:r>
            <a:r>
              <a:rPr dirty="0" sz="2900" spc="-30"/>
              <a:t> </a:t>
            </a:r>
            <a:r>
              <a:rPr dirty="0" sz="2900"/>
              <a:t>DIVISIÓN</a:t>
            </a:r>
            <a:r>
              <a:rPr dirty="0" sz="2900" spc="-45"/>
              <a:t> </a:t>
            </a:r>
            <a:r>
              <a:rPr dirty="0" sz="2900"/>
              <a:t>DE</a:t>
            </a:r>
            <a:r>
              <a:rPr dirty="0" sz="2900" spc="-25"/>
              <a:t> </a:t>
            </a:r>
            <a:r>
              <a:rPr dirty="0" sz="2900" spc="-10"/>
              <a:t>PODERES</a:t>
            </a:r>
            <a:endParaRPr sz="2900"/>
          </a:p>
        </p:txBody>
      </p:sp>
      <p:sp>
        <p:nvSpPr>
          <p:cNvPr id="3" name="object 3" descr=""/>
          <p:cNvSpPr txBox="1"/>
          <p:nvPr/>
        </p:nvSpPr>
        <p:spPr>
          <a:xfrm>
            <a:off x="2704980" y="2017288"/>
            <a:ext cx="2868930" cy="2707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PODER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LEGISLATIVO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935"/>
              </a:spcBef>
            </a:pPr>
            <a:endParaRPr sz="1800">
              <a:latin typeface="Century Gothic"/>
              <a:cs typeface="Century Gothic"/>
            </a:endParaRPr>
          </a:p>
          <a:p>
            <a:pPr marL="355600" marR="1311275" indent="-342900">
              <a:lnSpc>
                <a:spcPct val="146700"/>
              </a:lnSpc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PODER EJECUTIVO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935"/>
              </a:spcBef>
            </a:pPr>
            <a:endParaRPr sz="1800">
              <a:latin typeface="Century Gothic"/>
              <a:cs typeface="Century Gothic"/>
            </a:endParaRPr>
          </a:p>
          <a:p>
            <a:pPr marL="355600" marR="1447800" indent="-342900">
              <a:lnSpc>
                <a:spcPct val="146700"/>
              </a:lnSpc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PODER JUDICIAL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518494" y="2017288"/>
            <a:ext cx="3005455" cy="11017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CORTES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GENERALES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945"/>
              </a:spcBef>
            </a:pP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GOBIERNO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6518494" y="4022872"/>
            <a:ext cx="31667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JUECES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TRIBUNALES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5587182" y="1933235"/>
            <a:ext cx="857885" cy="421005"/>
            <a:chOff x="5587182" y="1933235"/>
            <a:chExt cx="857885" cy="421005"/>
          </a:xfrm>
        </p:grpSpPr>
        <p:sp>
          <p:nvSpPr>
            <p:cNvPr id="7" name="object 7" descr=""/>
            <p:cNvSpPr/>
            <p:nvPr/>
          </p:nvSpPr>
          <p:spPr>
            <a:xfrm>
              <a:off x="5591944" y="1937998"/>
              <a:ext cx="848360" cy="411480"/>
            </a:xfrm>
            <a:custGeom>
              <a:avLst/>
              <a:gdLst/>
              <a:ahLst/>
              <a:cxnLst/>
              <a:rect l="l" t="t" r="r" b="b"/>
              <a:pathLst>
                <a:path w="848360" h="411480">
                  <a:moveTo>
                    <a:pt x="641362" y="0"/>
                  </a:moveTo>
                  <a:lnTo>
                    <a:pt x="641362" y="102717"/>
                  </a:lnTo>
                  <a:lnTo>
                    <a:pt x="0" y="102717"/>
                  </a:lnTo>
                  <a:lnTo>
                    <a:pt x="0" y="308165"/>
                  </a:lnTo>
                  <a:lnTo>
                    <a:pt x="641362" y="308165"/>
                  </a:lnTo>
                  <a:lnTo>
                    <a:pt x="641362" y="410883"/>
                  </a:lnTo>
                  <a:lnTo>
                    <a:pt x="847813" y="205435"/>
                  </a:lnTo>
                  <a:lnTo>
                    <a:pt x="641362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5591944" y="1937998"/>
              <a:ext cx="848360" cy="411480"/>
            </a:xfrm>
            <a:custGeom>
              <a:avLst/>
              <a:gdLst/>
              <a:ahLst/>
              <a:cxnLst/>
              <a:rect l="l" t="t" r="r" b="b"/>
              <a:pathLst>
                <a:path w="848360" h="411480">
                  <a:moveTo>
                    <a:pt x="0" y="102717"/>
                  </a:moveTo>
                  <a:lnTo>
                    <a:pt x="641362" y="102717"/>
                  </a:lnTo>
                  <a:lnTo>
                    <a:pt x="641362" y="0"/>
                  </a:lnTo>
                  <a:lnTo>
                    <a:pt x="847813" y="205435"/>
                  </a:lnTo>
                  <a:lnTo>
                    <a:pt x="641362" y="410883"/>
                  </a:lnTo>
                  <a:lnTo>
                    <a:pt x="641362" y="308165"/>
                  </a:lnTo>
                  <a:lnTo>
                    <a:pt x="0" y="308165"/>
                  </a:lnTo>
                  <a:lnTo>
                    <a:pt x="0" y="102717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 descr=""/>
          <p:cNvGrpSpPr/>
          <p:nvPr/>
        </p:nvGrpSpPr>
        <p:grpSpPr>
          <a:xfrm>
            <a:off x="4723086" y="2847296"/>
            <a:ext cx="986155" cy="495300"/>
            <a:chOff x="4723086" y="2847296"/>
            <a:chExt cx="986155" cy="495300"/>
          </a:xfrm>
        </p:grpSpPr>
        <p:sp>
          <p:nvSpPr>
            <p:cNvPr id="10" name="object 10" descr=""/>
            <p:cNvSpPr/>
            <p:nvPr/>
          </p:nvSpPr>
          <p:spPr>
            <a:xfrm>
              <a:off x="4727849" y="2852059"/>
              <a:ext cx="976630" cy="485775"/>
            </a:xfrm>
            <a:custGeom>
              <a:avLst/>
              <a:gdLst/>
              <a:ahLst/>
              <a:cxnLst/>
              <a:rect l="l" t="t" r="r" b="b"/>
              <a:pathLst>
                <a:path w="976629" h="485775">
                  <a:moveTo>
                    <a:pt x="732231" y="0"/>
                  </a:moveTo>
                  <a:lnTo>
                    <a:pt x="732231" y="121437"/>
                  </a:lnTo>
                  <a:lnTo>
                    <a:pt x="0" y="121437"/>
                  </a:lnTo>
                  <a:lnTo>
                    <a:pt x="0" y="364324"/>
                  </a:lnTo>
                  <a:lnTo>
                    <a:pt x="732231" y="364324"/>
                  </a:lnTo>
                  <a:lnTo>
                    <a:pt x="732231" y="485775"/>
                  </a:lnTo>
                  <a:lnTo>
                    <a:pt x="976312" y="242887"/>
                  </a:lnTo>
                  <a:lnTo>
                    <a:pt x="732231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4727849" y="2852059"/>
              <a:ext cx="976630" cy="485775"/>
            </a:xfrm>
            <a:custGeom>
              <a:avLst/>
              <a:gdLst/>
              <a:ahLst/>
              <a:cxnLst/>
              <a:rect l="l" t="t" r="r" b="b"/>
              <a:pathLst>
                <a:path w="976629" h="485775">
                  <a:moveTo>
                    <a:pt x="0" y="121437"/>
                  </a:moveTo>
                  <a:lnTo>
                    <a:pt x="732231" y="121437"/>
                  </a:lnTo>
                  <a:lnTo>
                    <a:pt x="732231" y="0"/>
                  </a:lnTo>
                  <a:lnTo>
                    <a:pt x="976312" y="242887"/>
                  </a:lnTo>
                  <a:lnTo>
                    <a:pt x="732231" y="485775"/>
                  </a:lnTo>
                  <a:lnTo>
                    <a:pt x="732231" y="364324"/>
                  </a:lnTo>
                  <a:lnTo>
                    <a:pt x="0" y="364324"/>
                  </a:lnTo>
                  <a:lnTo>
                    <a:pt x="0" y="121437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 descr=""/>
          <p:cNvGrpSpPr/>
          <p:nvPr/>
        </p:nvGrpSpPr>
        <p:grpSpPr>
          <a:xfrm>
            <a:off x="4767565" y="4072315"/>
            <a:ext cx="986155" cy="495300"/>
            <a:chOff x="4767565" y="4072315"/>
            <a:chExt cx="986155" cy="495300"/>
          </a:xfrm>
        </p:grpSpPr>
        <p:sp>
          <p:nvSpPr>
            <p:cNvPr id="13" name="object 13" descr=""/>
            <p:cNvSpPr/>
            <p:nvPr/>
          </p:nvSpPr>
          <p:spPr>
            <a:xfrm>
              <a:off x="4772328" y="4077078"/>
              <a:ext cx="976630" cy="485775"/>
            </a:xfrm>
            <a:custGeom>
              <a:avLst/>
              <a:gdLst/>
              <a:ahLst/>
              <a:cxnLst/>
              <a:rect l="l" t="t" r="r" b="b"/>
              <a:pathLst>
                <a:path w="976629" h="485775">
                  <a:moveTo>
                    <a:pt x="732231" y="0"/>
                  </a:moveTo>
                  <a:lnTo>
                    <a:pt x="732231" y="121437"/>
                  </a:lnTo>
                  <a:lnTo>
                    <a:pt x="0" y="121437"/>
                  </a:lnTo>
                  <a:lnTo>
                    <a:pt x="0" y="364324"/>
                  </a:lnTo>
                  <a:lnTo>
                    <a:pt x="732231" y="364324"/>
                  </a:lnTo>
                  <a:lnTo>
                    <a:pt x="732231" y="485774"/>
                  </a:lnTo>
                  <a:lnTo>
                    <a:pt x="976312" y="242887"/>
                  </a:lnTo>
                  <a:lnTo>
                    <a:pt x="732231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4772328" y="4077078"/>
              <a:ext cx="976630" cy="485775"/>
            </a:xfrm>
            <a:custGeom>
              <a:avLst/>
              <a:gdLst/>
              <a:ahLst/>
              <a:cxnLst/>
              <a:rect l="l" t="t" r="r" b="b"/>
              <a:pathLst>
                <a:path w="976629" h="485775">
                  <a:moveTo>
                    <a:pt x="0" y="121437"/>
                  </a:moveTo>
                  <a:lnTo>
                    <a:pt x="732231" y="121437"/>
                  </a:lnTo>
                  <a:lnTo>
                    <a:pt x="732231" y="0"/>
                  </a:lnTo>
                  <a:lnTo>
                    <a:pt x="976312" y="242887"/>
                  </a:lnTo>
                  <a:lnTo>
                    <a:pt x="732231" y="485774"/>
                  </a:lnTo>
                  <a:lnTo>
                    <a:pt x="732231" y="364324"/>
                  </a:lnTo>
                  <a:lnTo>
                    <a:pt x="0" y="364324"/>
                  </a:lnTo>
                  <a:lnTo>
                    <a:pt x="0" y="121437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0365" y="860587"/>
            <a:ext cx="548005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/>
              <a:t>EL</a:t>
            </a:r>
            <a:r>
              <a:rPr dirty="0" sz="4000" spc="-65"/>
              <a:t> </a:t>
            </a:r>
            <a:r>
              <a:rPr dirty="0" sz="4000"/>
              <a:t>PODER</a:t>
            </a:r>
            <a:r>
              <a:rPr dirty="0" sz="4000" spc="-60"/>
              <a:t> </a:t>
            </a:r>
            <a:r>
              <a:rPr dirty="0" sz="4000" spc="-10"/>
              <a:t>LEGISLATIVO</a:t>
            </a:r>
            <a:endParaRPr sz="4000"/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06659" rIns="0" bIns="0" rtlCol="0" vert="horz">
            <a:spAutoFit/>
          </a:bodyPr>
          <a:lstStyle/>
          <a:p>
            <a:pPr marL="988060">
              <a:lnSpc>
                <a:spcPts val="4105"/>
              </a:lnSpc>
              <a:spcBef>
                <a:spcPts val="100"/>
              </a:spcBef>
            </a:pPr>
            <a:r>
              <a:rPr dirty="0" sz="3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/>
              <a:t>COMPOSICIÓN</a:t>
            </a:r>
            <a:r>
              <a:rPr dirty="0" sz="3600" spc="-55"/>
              <a:t> </a:t>
            </a:r>
            <a:r>
              <a:rPr dirty="0" sz="3600"/>
              <a:t>DE</a:t>
            </a:r>
            <a:r>
              <a:rPr dirty="0" sz="3600" spc="-15"/>
              <a:t> </a:t>
            </a:r>
            <a:r>
              <a:rPr dirty="0" sz="3600"/>
              <a:t>LAS</a:t>
            </a:r>
            <a:r>
              <a:rPr dirty="0" sz="3600" spc="-15"/>
              <a:t> </a:t>
            </a:r>
            <a:r>
              <a:rPr dirty="0" sz="3600"/>
              <a:t>CORTES</a:t>
            </a:r>
            <a:r>
              <a:rPr dirty="0" sz="3600" spc="-35"/>
              <a:t> </a:t>
            </a:r>
            <a:r>
              <a:rPr dirty="0" sz="3600" spc="-10"/>
              <a:t>(art.</a:t>
            </a:r>
            <a:endParaRPr sz="3600">
              <a:latin typeface="Wingdings 3"/>
              <a:cs typeface="Wingdings 3"/>
            </a:endParaRPr>
          </a:p>
          <a:p>
            <a:pPr marL="1330960">
              <a:lnSpc>
                <a:spcPts val="4105"/>
              </a:lnSpc>
            </a:pPr>
            <a:r>
              <a:rPr dirty="0" sz="3600"/>
              <a:t>66</a:t>
            </a:r>
            <a:r>
              <a:rPr dirty="0" sz="3600" spc="-40"/>
              <a:t> </a:t>
            </a:r>
            <a:r>
              <a:rPr dirty="0" sz="3600" spc="-25"/>
              <a:t>CE)</a:t>
            </a:r>
            <a:endParaRPr sz="3600"/>
          </a:p>
          <a:p>
            <a:pPr marL="988060">
              <a:lnSpc>
                <a:spcPct val="100000"/>
              </a:lnSpc>
              <a:spcBef>
                <a:spcPts val="575"/>
              </a:spcBef>
            </a:pPr>
            <a:r>
              <a:rPr dirty="0" sz="3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/>
              <a:t>FUNCIONES</a:t>
            </a:r>
            <a:r>
              <a:rPr dirty="0" sz="3600" spc="-35"/>
              <a:t> </a:t>
            </a:r>
            <a:r>
              <a:rPr dirty="0" sz="3600"/>
              <a:t>DE</a:t>
            </a:r>
            <a:r>
              <a:rPr dirty="0" sz="3600" spc="-30"/>
              <a:t> </a:t>
            </a:r>
            <a:r>
              <a:rPr dirty="0" sz="3600"/>
              <a:t>LAS</a:t>
            </a:r>
            <a:r>
              <a:rPr dirty="0" sz="3600" spc="-50"/>
              <a:t> </a:t>
            </a:r>
            <a:r>
              <a:rPr dirty="0" sz="3600" spc="-10"/>
              <a:t>CORTES</a:t>
            </a:r>
            <a:endParaRPr sz="3600">
              <a:latin typeface="Wingdings 3"/>
              <a:cs typeface="Wingdings 3"/>
            </a:endParaRPr>
          </a:p>
          <a:p>
            <a:pPr marL="1445260">
              <a:lnSpc>
                <a:spcPct val="100000"/>
              </a:lnSpc>
              <a:spcBef>
                <a:spcPts val="565"/>
              </a:spcBef>
            </a:pPr>
            <a:r>
              <a:rPr dirty="0" sz="36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 spc="-10"/>
              <a:t>LEGISLATIVA</a:t>
            </a:r>
            <a:endParaRPr sz="3600">
              <a:latin typeface="Wingdings 3"/>
              <a:cs typeface="Wingdings 3"/>
            </a:endParaRPr>
          </a:p>
          <a:p>
            <a:pPr marL="1445260">
              <a:lnSpc>
                <a:spcPct val="100000"/>
              </a:lnSpc>
              <a:spcBef>
                <a:spcPts val="560"/>
              </a:spcBef>
            </a:pPr>
            <a:r>
              <a:rPr dirty="0" sz="36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 spc="-10"/>
              <a:t>ECONÓMICA</a:t>
            </a:r>
            <a:endParaRPr sz="3600">
              <a:latin typeface="Wingdings 3"/>
              <a:cs typeface="Wingdings 3"/>
            </a:endParaRPr>
          </a:p>
          <a:p>
            <a:pPr marL="1445260">
              <a:lnSpc>
                <a:spcPct val="100000"/>
              </a:lnSpc>
              <a:spcBef>
                <a:spcPts val="580"/>
              </a:spcBef>
            </a:pPr>
            <a:r>
              <a:rPr dirty="0" sz="3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/>
              <a:t>CONTROL</a:t>
            </a:r>
            <a:r>
              <a:rPr dirty="0" sz="3600" spc="-80"/>
              <a:t> </a:t>
            </a:r>
            <a:r>
              <a:rPr dirty="0" sz="3600" spc="-10"/>
              <a:t>POLÍTICO</a:t>
            </a:r>
            <a:endParaRPr sz="3600">
              <a:latin typeface="Wingdings 3"/>
              <a:cs typeface="Wingdings 3"/>
            </a:endParaRPr>
          </a:p>
          <a:p>
            <a:pPr marL="1445260">
              <a:lnSpc>
                <a:spcPct val="100000"/>
              </a:lnSpc>
              <a:spcBef>
                <a:spcPts val="565"/>
              </a:spcBef>
            </a:pPr>
            <a:r>
              <a:rPr dirty="0" sz="3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/>
              <a:t>ORIENTACIÓN</a:t>
            </a:r>
            <a:r>
              <a:rPr dirty="0" sz="3600" spc="-100"/>
              <a:t> </a:t>
            </a:r>
            <a:r>
              <a:rPr dirty="0" sz="3600" spc="-10"/>
              <a:t>POLÍTICA</a:t>
            </a:r>
            <a:endParaRPr sz="3600">
              <a:latin typeface="Wingdings 3"/>
              <a:cs typeface="Wingdings 3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8785" y="644564"/>
            <a:ext cx="505333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/>
              <a:t>EL</a:t>
            </a:r>
            <a:r>
              <a:rPr dirty="0" sz="4000" spc="-65"/>
              <a:t> </a:t>
            </a:r>
            <a:r>
              <a:rPr dirty="0" sz="4000"/>
              <a:t>PODER</a:t>
            </a:r>
            <a:r>
              <a:rPr dirty="0" sz="4000" spc="-60"/>
              <a:t> </a:t>
            </a:r>
            <a:r>
              <a:rPr dirty="0" sz="4000" spc="-10"/>
              <a:t>EJECUTIVO</a:t>
            </a:r>
            <a:endParaRPr sz="4000"/>
          </a:p>
        </p:txBody>
      </p:sp>
      <p:sp>
        <p:nvSpPr>
          <p:cNvPr id="3" name="object 3" descr=""/>
          <p:cNvSpPr txBox="1"/>
          <p:nvPr/>
        </p:nvSpPr>
        <p:spPr>
          <a:xfrm>
            <a:off x="1998276" y="1598803"/>
            <a:ext cx="7922259" cy="468884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ESTRUCTURA</a:t>
            </a:r>
            <a:r>
              <a:rPr dirty="0" sz="32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32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GOBIERNO</a:t>
            </a:r>
            <a:endParaRPr sz="3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3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FUNCIONES</a:t>
            </a:r>
            <a:r>
              <a:rPr dirty="0" sz="32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3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GOBIERNO</a:t>
            </a:r>
            <a:endParaRPr sz="3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1010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DIRECCIÓN</a:t>
            </a:r>
            <a:r>
              <a:rPr dirty="0" sz="32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POLÍTICA</a:t>
            </a:r>
            <a:endParaRPr sz="3200">
              <a:latin typeface="Century Gothic"/>
              <a:cs typeface="Century Gothic"/>
            </a:endParaRPr>
          </a:p>
          <a:p>
            <a:pPr marL="756285" marR="5080" indent="-287020">
              <a:lnSpc>
                <a:spcPct val="100000"/>
              </a:lnSpc>
              <a:spcBef>
                <a:spcPts val="994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DIRECCIÓN</a:t>
            </a:r>
            <a:r>
              <a:rPr dirty="0" sz="3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3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ADMINISTRACIÓN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CIVIL</a:t>
            </a:r>
            <a:r>
              <a:rPr dirty="0" sz="3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3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MILITAR,</a:t>
            </a:r>
            <a:r>
              <a:rPr dirty="0" sz="3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3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3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DEFENSA</a:t>
            </a:r>
            <a:r>
              <a:rPr dirty="0" sz="3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25">
                <a:solidFill>
                  <a:srgbClr val="404040"/>
                </a:solidFill>
                <a:latin typeface="Century Gothic"/>
                <a:cs typeface="Century Gothic"/>
              </a:rPr>
              <a:t>DEL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ESTADO</a:t>
            </a:r>
            <a:endParaRPr sz="3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FUNCIÓN</a:t>
            </a:r>
            <a:r>
              <a:rPr dirty="0" sz="3200" spc="-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EJECUTIVA</a:t>
            </a:r>
            <a:endParaRPr sz="3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1010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POTESTAD</a:t>
            </a:r>
            <a:r>
              <a:rPr dirty="0" sz="3200" spc="-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REGLAMENTARIA</a:t>
            </a:r>
            <a:endParaRPr sz="3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98573" rIns="0" bIns="0" rtlCol="0" vert="horz">
            <a:spAutoFit/>
          </a:bodyPr>
          <a:lstStyle/>
          <a:p>
            <a:pPr marL="1512570">
              <a:lnSpc>
                <a:spcPct val="100000"/>
              </a:lnSpc>
              <a:spcBef>
                <a:spcPts val="95"/>
              </a:spcBef>
            </a:pPr>
            <a:r>
              <a:rPr dirty="0" sz="4000"/>
              <a:t>EL</a:t>
            </a:r>
            <a:r>
              <a:rPr dirty="0" sz="4000" spc="-65"/>
              <a:t> </a:t>
            </a:r>
            <a:r>
              <a:rPr dirty="0" sz="4000"/>
              <a:t>PODER</a:t>
            </a:r>
            <a:r>
              <a:rPr dirty="0" sz="4000" spc="-60"/>
              <a:t> </a:t>
            </a:r>
            <a:r>
              <a:rPr dirty="0" sz="4000" spc="-10"/>
              <a:t>JUDICIAL</a:t>
            </a:r>
            <a:endParaRPr sz="4000"/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600107" rIns="0" bIns="0" rtlCol="0" vert="horz">
            <a:spAutoFit/>
          </a:bodyPr>
          <a:lstStyle/>
          <a:p>
            <a:pPr marL="988060">
              <a:lnSpc>
                <a:spcPct val="100000"/>
              </a:lnSpc>
              <a:spcBef>
                <a:spcPts val="1095"/>
              </a:spcBef>
            </a:pPr>
            <a:r>
              <a:rPr dirty="0" sz="3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/>
              <a:t>PRINCIPIOS</a:t>
            </a:r>
            <a:r>
              <a:rPr dirty="0" sz="3600" spc="-80"/>
              <a:t> </a:t>
            </a:r>
            <a:r>
              <a:rPr dirty="0" sz="3600" spc="-10"/>
              <a:t>GENERALES</a:t>
            </a:r>
            <a:endParaRPr sz="3600">
              <a:latin typeface="Wingdings 3"/>
              <a:cs typeface="Wingdings 3"/>
            </a:endParaRPr>
          </a:p>
          <a:p>
            <a:pPr marL="1445260">
              <a:lnSpc>
                <a:spcPct val="100000"/>
              </a:lnSpc>
              <a:spcBef>
                <a:spcPts val="994"/>
              </a:spcBef>
            </a:pPr>
            <a:r>
              <a:rPr dirty="0" sz="3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/>
              <a:t>Origen</a:t>
            </a:r>
            <a:r>
              <a:rPr dirty="0" sz="3600" spc="-50"/>
              <a:t> </a:t>
            </a:r>
            <a:r>
              <a:rPr dirty="0" sz="3600"/>
              <a:t>popular</a:t>
            </a:r>
            <a:r>
              <a:rPr dirty="0" sz="3600" spc="-55"/>
              <a:t> </a:t>
            </a:r>
            <a:r>
              <a:rPr dirty="0" sz="3600"/>
              <a:t>de</a:t>
            </a:r>
            <a:r>
              <a:rPr dirty="0" sz="3600" spc="-70"/>
              <a:t> </a:t>
            </a:r>
            <a:r>
              <a:rPr dirty="0" sz="3600"/>
              <a:t>la</a:t>
            </a:r>
            <a:r>
              <a:rPr dirty="0" sz="3600" spc="-50"/>
              <a:t> </a:t>
            </a:r>
            <a:r>
              <a:rPr dirty="0" sz="3600" spc="-10"/>
              <a:t>justicia</a:t>
            </a:r>
            <a:endParaRPr sz="3600">
              <a:latin typeface="Wingdings 3"/>
              <a:cs typeface="Wingdings 3"/>
            </a:endParaRPr>
          </a:p>
          <a:p>
            <a:pPr marL="1445260">
              <a:lnSpc>
                <a:spcPct val="100000"/>
              </a:lnSpc>
              <a:spcBef>
                <a:spcPts val="994"/>
              </a:spcBef>
            </a:pPr>
            <a:r>
              <a:rPr dirty="0" sz="3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/>
              <a:t>Independencia</a:t>
            </a:r>
            <a:r>
              <a:rPr dirty="0" sz="3600" spc="-130"/>
              <a:t> </a:t>
            </a:r>
            <a:r>
              <a:rPr dirty="0" sz="3600"/>
              <a:t>del</a:t>
            </a:r>
            <a:r>
              <a:rPr dirty="0" sz="3600" spc="-105"/>
              <a:t> </a:t>
            </a:r>
            <a:r>
              <a:rPr dirty="0" sz="3600"/>
              <a:t>poder</a:t>
            </a:r>
            <a:r>
              <a:rPr dirty="0" sz="3600" spc="-105"/>
              <a:t> </a:t>
            </a:r>
            <a:r>
              <a:rPr dirty="0" sz="3600" spc="-10"/>
              <a:t>judicial</a:t>
            </a:r>
            <a:endParaRPr sz="3600">
              <a:latin typeface="Wingdings 3"/>
              <a:cs typeface="Wingdings 3"/>
            </a:endParaRPr>
          </a:p>
          <a:p>
            <a:pPr marL="1445260">
              <a:lnSpc>
                <a:spcPct val="100000"/>
              </a:lnSpc>
              <a:spcBef>
                <a:spcPts val="1010"/>
              </a:spcBef>
            </a:pPr>
            <a:r>
              <a:rPr dirty="0" sz="3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/>
              <a:t>Unidad</a:t>
            </a:r>
            <a:r>
              <a:rPr dirty="0" sz="3600" spc="-110"/>
              <a:t> </a:t>
            </a:r>
            <a:r>
              <a:rPr dirty="0" sz="3600" spc="-10"/>
              <a:t>jurisdiccional</a:t>
            </a:r>
            <a:endParaRPr sz="3600">
              <a:latin typeface="Wingdings 3"/>
              <a:cs typeface="Wingdings 3"/>
            </a:endParaRPr>
          </a:p>
          <a:p>
            <a:pPr marL="1445260">
              <a:lnSpc>
                <a:spcPct val="100000"/>
              </a:lnSpc>
              <a:spcBef>
                <a:spcPts val="994"/>
              </a:spcBef>
            </a:pPr>
            <a:r>
              <a:rPr dirty="0" sz="3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600"/>
              <a:t>Sometimiento</a:t>
            </a:r>
            <a:r>
              <a:rPr dirty="0" sz="3600" spc="-75"/>
              <a:t> </a:t>
            </a:r>
            <a:r>
              <a:rPr dirty="0" sz="3600"/>
              <a:t>a</a:t>
            </a:r>
            <a:r>
              <a:rPr dirty="0" sz="3600" spc="-90"/>
              <a:t> </a:t>
            </a:r>
            <a:r>
              <a:rPr dirty="0" sz="3600"/>
              <a:t>la</a:t>
            </a:r>
            <a:r>
              <a:rPr dirty="0" sz="3600" spc="-90"/>
              <a:t> </a:t>
            </a:r>
            <a:r>
              <a:rPr dirty="0" sz="3600" spc="-25"/>
              <a:t>ley</a:t>
            </a:r>
            <a:endParaRPr sz="3600">
              <a:latin typeface="Wingdings 3"/>
              <a:cs typeface="Wingdings 3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-3" y="-782"/>
            <a:ext cx="12192000" cy="6859270"/>
            <a:chOff x="-3" y="-782"/>
            <a:chExt cx="12192000" cy="685927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" y="-782"/>
              <a:ext cx="2851515" cy="6858782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8340" y="300037"/>
            <a:ext cx="7428230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LOS</a:t>
            </a:r>
            <a:r>
              <a:rPr dirty="0" sz="3200" spc="-35"/>
              <a:t> </a:t>
            </a:r>
            <a:r>
              <a:rPr dirty="0" sz="3200"/>
              <a:t>ÓRGANOS</a:t>
            </a:r>
            <a:r>
              <a:rPr dirty="0" sz="3200" spc="-60"/>
              <a:t> </a:t>
            </a:r>
            <a:r>
              <a:rPr dirty="0" sz="3200"/>
              <a:t>POLÍTICOS</a:t>
            </a:r>
            <a:r>
              <a:rPr dirty="0" sz="3200" spc="-35"/>
              <a:t> </a:t>
            </a:r>
            <a:r>
              <a:rPr dirty="0" sz="3200"/>
              <a:t>Y</a:t>
            </a:r>
            <a:r>
              <a:rPr dirty="0" sz="3200" spc="-40"/>
              <a:t> </a:t>
            </a:r>
            <a:r>
              <a:rPr dirty="0" sz="3200"/>
              <a:t>LAS</a:t>
            </a:r>
            <a:r>
              <a:rPr dirty="0" sz="3200" spc="-50"/>
              <a:t> </a:t>
            </a:r>
            <a:r>
              <a:rPr dirty="0" sz="3200" spc="-10"/>
              <a:t>LEYES</a:t>
            </a:r>
            <a:endParaRPr sz="3200"/>
          </a:p>
        </p:txBody>
      </p:sp>
      <p:grpSp>
        <p:nvGrpSpPr>
          <p:cNvPr id="7" name="object 7" descr=""/>
          <p:cNvGrpSpPr/>
          <p:nvPr/>
        </p:nvGrpSpPr>
        <p:grpSpPr>
          <a:xfrm>
            <a:off x="2991713" y="1980907"/>
            <a:ext cx="6496685" cy="2027555"/>
            <a:chOff x="2991713" y="1980907"/>
            <a:chExt cx="6496685" cy="2027555"/>
          </a:xfrm>
        </p:grpSpPr>
        <p:sp>
          <p:nvSpPr>
            <p:cNvPr id="8" name="object 8" descr=""/>
            <p:cNvSpPr/>
            <p:nvPr/>
          </p:nvSpPr>
          <p:spPr>
            <a:xfrm>
              <a:off x="6240021" y="2990994"/>
              <a:ext cx="2767330" cy="1009650"/>
            </a:xfrm>
            <a:custGeom>
              <a:avLst/>
              <a:gdLst/>
              <a:ahLst/>
              <a:cxnLst/>
              <a:rect l="l" t="t" r="r" b="b"/>
              <a:pathLst>
                <a:path w="2767329" h="1009650">
                  <a:moveTo>
                    <a:pt x="0" y="0"/>
                  </a:moveTo>
                  <a:lnTo>
                    <a:pt x="0" y="756678"/>
                  </a:lnTo>
                  <a:lnTo>
                    <a:pt x="2767228" y="756678"/>
                  </a:lnTo>
                  <a:lnTo>
                    <a:pt x="2767228" y="1009307"/>
                  </a:lnTo>
                </a:path>
              </a:pathLst>
            </a:custGeom>
            <a:ln w="15875">
              <a:solidFill>
                <a:srgbClr val="0B0A0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096002" y="2990994"/>
              <a:ext cx="144145" cy="1009650"/>
            </a:xfrm>
            <a:custGeom>
              <a:avLst/>
              <a:gdLst/>
              <a:ahLst/>
              <a:cxnLst/>
              <a:rect l="l" t="t" r="r" b="b"/>
              <a:pathLst>
                <a:path w="144145" h="1009650">
                  <a:moveTo>
                    <a:pt x="144017" y="0"/>
                  </a:moveTo>
                  <a:lnTo>
                    <a:pt x="144017" y="756678"/>
                  </a:lnTo>
                  <a:lnTo>
                    <a:pt x="0" y="756678"/>
                  </a:lnTo>
                  <a:lnTo>
                    <a:pt x="0" y="1009307"/>
                  </a:lnTo>
                </a:path>
              </a:pathLst>
            </a:custGeom>
            <a:ln w="15875">
              <a:solidFill>
                <a:srgbClr val="8323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3184743" y="2990994"/>
              <a:ext cx="3055620" cy="1009650"/>
            </a:xfrm>
            <a:custGeom>
              <a:avLst/>
              <a:gdLst/>
              <a:ahLst/>
              <a:cxnLst/>
              <a:rect l="l" t="t" r="r" b="b"/>
              <a:pathLst>
                <a:path w="3055620" h="1009650">
                  <a:moveTo>
                    <a:pt x="3055277" y="0"/>
                  </a:moveTo>
                  <a:lnTo>
                    <a:pt x="3055277" y="756678"/>
                  </a:lnTo>
                  <a:lnTo>
                    <a:pt x="0" y="756678"/>
                  </a:lnTo>
                  <a:lnTo>
                    <a:pt x="0" y="1009307"/>
                  </a:lnTo>
                </a:path>
              </a:pathLst>
            </a:custGeom>
            <a:ln w="15875">
              <a:solidFill>
                <a:srgbClr val="0F110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999651" y="1988845"/>
              <a:ext cx="6480810" cy="1002665"/>
            </a:xfrm>
            <a:custGeom>
              <a:avLst/>
              <a:gdLst/>
              <a:ahLst/>
              <a:cxnLst/>
              <a:rect l="l" t="t" r="r" b="b"/>
              <a:pathLst>
                <a:path w="6480809" h="1002664">
                  <a:moveTo>
                    <a:pt x="6480733" y="0"/>
                  </a:moveTo>
                  <a:lnTo>
                    <a:pt x="0" y="0"/>
                  </a:lnTo>
                  <a:lnTo>
                    <a:pt x="0" y="1002156"/>
                  </a:lnTo>
                  <a:lnTo>
                    <a:pt x="6480733" y="1002156"/>
                  </a:lnTo>
                  <a:lnTo>
                    <a:pt x="6480733" y="0"/>
                  </a:lnTo>
                  <a:close/>
                </a:path>
              </a:pathLst>
            </a:custGeom>
            <a:solidFill>
              <a:srgbClr val="7B230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999651" y="1988845"/>
              <a:ext cx="6480810" cy="1002665"/>
            </a:xfrm>
            <a:custGeom>
              <a:avLst/>
              <a:gdLst/>
              <a:ahLst/>
              <a:cxnLst/>
              <a:rect l="l" t="t" r="r" b="b"/>
              <a:pathLst>
                <a:path w="6480809" h="1002664">
                  <a:moveTo>
                    <a:pt x="0" y="0"/>
                  </a:moveTo>
                  <a:lnTo>
                    <a:pt x="6480733" y="0"/>
                  </a:lnTo>
                  <a:lnTo>
                    <a:pt x="6480733" y="1002156"/>
                  </a:lnTo>
                  <a:lnTo>
                    <a:pt x="0" y="1002156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3616359" y="2108473"/>
            <a:ext cx="5247005" cy="741680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693545" marR="5080" indent="-1681480">
              <a:lnSpc>
                <a:spcPts val="2760"/>
              </a:lnSpc>
              <a:spcBef>
                <a:spcPts val="290"/>
              </a:spcBef>
            </a:pPr>
            <a:r>
              <a:rPr dirty="0" sz="2400">
                <a:latin typeface="Arial"/>
                <a:cs typeface="Arial"/>
              </a:rPr>
              <a:t>PODER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LEGISLATIVO: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LAS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CORTES GENERALES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1973808" y="3992371"/>
            <a:ext cx="2421890" cy="1219200"/>
            <a:chOff x="1973808" y="3992371"/>
            <a:chExt cx="2421890" cy="1219200"/>
          </a:xfrm>
        </p:grpSpPr>
        <p:sp>
          <p:nvSpPr>
            <p:cNvPr id="15" name="object 15" descr=""/>
            <p:cNvSpPr/>
            <p:nvPr/>
          </p:nvSpPr>
          <p:spPr>
            <a:xfrm>
              <a:off x="1981746" y="4000309"/>
              <a:ext cx="2406015" cy="1203325"/>
            </a:xfrm>
            <a:custGeom>
              <a:avLst/>
              <a:gdLst/>
              <a:ahLst/>
              <a:cxnLst/>
              <a:rect l="l" t="t" r="r" b="b"/>
              <a:pathLst>
                <a:path w="2406015" h="1203325">
                  <a:moveTo>
                    <a:pt x="2405989" y="0"/>
                  </a:moveTo>
                  <a:lnTo>
                    <a:pt x="0" y="0"/>
                  </a:lnTo>
                  <a:lnTo>
                    <a:pt x="0" y="1202994"/>
                  </a:lnTo>
                  <a:lnTo>
                    <a:pt x="2405989" y="1202994"/>
                  </a:lnTo>
                  <a:lnTo>
                    <a:pt x="2405989" y="0"/>
                  </a:lnTo>
                  <a:close/>
                </a:path>
              </a:pathLst>
            </a:custGeom>
            <a:solidFill>
              <a:srgbClr val="83994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981746" y="4000309"/>
              <a:ext cx="2406015" cy="1203325"/>
            </a:xfrm>
            <a:custGeom>
              <a:avLst/>
              <a:gdLst/>
              <a:ahLst/>
              <a:cxnLst/>
              <a:rect l="l" t="t" r="r" b="b"/>
              <a:pathLst>
                <a:path w="2406015" h="1203325">
                  <a:moveTo>
                    <a:pt x="0" y="0"/>
                  </a:moveTo>
                  <a:lnTo>
                    <a:pt x="2405989" y="0"/>
                  </a:lnTo>
                  <a:lnTo>
                    <a:pt x="2405989" y="1202994"/>
                  </a:lnTo>
                  <a:lnTo>
                    <a:pt x="0" y="1202994"/>
                  </a:lnTo>
                  <a:lnTo>
                    <a:pt x="0" y="0"/>
                  </a:lnTo>
                  <a:close/>
                </a:path>
              </a:pathLst>
            </a:custGeom>
            <a:ln w="158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2017610" y="4081233"/>
            <a:ext cx="2332990" cy="1010285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12700" marR="5080" indent="920115">
              <a:lnSpc>
                <a:spcPts val="3790"/>
              </a:lnSpc>
              <a:spcBef>
                <a:spcPts val="365"/>
              </a:spcBef>
            </a:pPr>
            <a:r>
              <a:rPr dirty="0" sz="3300" spc="-25">
                <a:latin typeface="Arial"/>
                <a:cs typeface="Arial"/>
              </a:rPr>
              <a:t>La </a:t>
            </a:r>
            <a:r>
              <a:rPr dirty="0" sz="3300" spc="-10">
                <a:latin typeface="Arial"/>
                <a:cs typeface="Arial"/>
              </a:rPr>
              <a:t>Constitución</a:t>
            </a:r>
            <a:endParaRPr sz="3300">
              <a:latin typeface="Arial"/>
              <a:cs typeface="Arial"/>
            </a:endParaRPr>
          </a:p>
        </p:txBody>
      </p:sp>
      <p:grpSp>
        <p:nvGrpSpPr>
          <p:cNvPr id="18" name="object 18" descr=""/>
          <p:cNvGrpSpPr/>
          <p:nvPr/>
        </p:nvGrpSpPr>
        <p:grpSpPr>
          <a:xfrm>
            <a:off x="4885067" y="3992371"/>
            <a:ext cx="2421890" cy="1219200"/>
            <a:chOff x="4885067" y="3992371"/>
            <a:chExt cx="2421890" cy="1219200"/>
          </a:xfrm>
        </p:grpSpPr>
        <p:sp>
          <p:nvSpPr>
            <p:cNvPr id="19" name="object 19" descr=""/>
            <p:cNvSpPr/>
            <p:nvPr/>
          </p:nvSpPr>
          <p:spPr>
            <a:xfrm>
              <a:off x="4893005" y="4000309"/>
              <a:ext cx="2406015" cy="1203325"/>
            </a:xfrm>
            <a:custGeom>
              <a:avLst/>
              <a:gdLst/>
              <a:ahLst/>
              <a:cxnLst/>
              <a:rect l="l" t="t" r="r" b="b"/>
              <a:pathLst>
                <a:path w="2406015" h="1203325">
                  <a:moveTo>
                    <a:pt x="2405989" y="0"/>
                  </a:moveTo>
                  <a:lnTo>
                    <a:pt x="0" y="0"/>
                  </a:lnTo>
                  <a:lnTo>
                    <a:pt x="0" y="1202994"/>
                  </a:lnTo>
                  <a:lnTo>
                    <a:pt x="2405989" y="1202994"/>
                  </a:lnTo>
                  <a:lnTo>
                    <a:pt x="2405989" y="0"/>
                  </a:lnTo>
                  <a:close/>
                </a:path>
              </a:pathLst>
            </a:custGeom>
            <a:solidFill>
              <a:srgbClr val="83994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4893005" y="4000309"/>
              <a:ext cx="2406015" cy="1203325"/>
            </a:xfrm>
            <a:custGeom>
              <a:avLst/>
              <a:gdLst/>
              <a:ahLst/>
              <a:cxnLst/>
              <a:rect l="l" t="t" r="r" b="b"/>
              <a:pathLst>
                <a:path w="2406015" h="1203325">
                  <a:moveTo>
                    <a:pt x="0" y="0"/>
                  </a:moveTo>
                  <a:lnTo>
                    <a:pt x="2405989" y="0"/>
                  </a:lnTo>
                  <a:lnTo>
                    <a:pt x="2405989" y="1202994"/>
                  </a:lnTo>
                  <a:lnTo>
                    <a:pt x="0" y="1202994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5172626" y="4081233"/>
            <a:ext cx="1844039" cy="1010285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12700" marR="5080" indent="24130">
              <a:lnSpc>
                <a:spcPts val="3790"/>
              </a:lnSpc>
              <a:spcBef>
                <a:spcPts val="365"/>
              </a:spcBef>
            </a:pPr>
            <a:r>
              <a:rPr dirty="0" sz="3300">
                <a:latin typeface="Arial"/>
                <a:cs typeface="Arial"/>
              </a:rPr>
              <a:t>Las</a:t>
            </a:r>
            <a:r>
              <a:rPr dirty="0" sz="3300" spc="-55">
                <a:latin typeface="Arial"/>
                <a:cs typeface="Arial"/>
              </a:rPr>
              <a:t> </a:t>
            </a:r>
            <a:r>
              <a:rPr dirty="0" sz="3300" spc="-10">
                <a:latin typeface="Arial"/>
                <a:cs typeface="Arial"/>
              </a:rPr>
              <a:t>leyes orgánicas</a:t>
            </a:r>
            <a:endParaRPr sz="3300">
              <a:latin typeface="Arial"/>
              <a:cs typeface="Arial"/>
            </a:endParaRPr>
          </a:p>
        </p:txBody>
      </p:sp>
      <p:grpSp>
        <p:nvGrpSpPr>
          <p:cNvPr id="22" name="object 22" descr=""/>
          <p:cNvGrpSpPr/>
          <p:nvPr/>
        </p:nvGrpSpPr>
        <p:grpSpPr>
          <a:xfrm>
            <a:off x="7796314" y="3992371"/>
            <a:ext cx="2421890" cy="1219200"/>
            <a:chOff x="7796314" y="3992371"/>
            <a:chExt cx="2421890" cy="1219200"/>
          </a:xfrm>
        </p:grpSpPr>
        <p:sp>
          <p:nvSpPr>
            <p:cNvPr id="23" name="object 23" descr=""/>
            <p:cNvSpPr/>
            <p:nvPr/>
          </p:nvSpPr>
          <p:spPr>
            <a:xfrm>
              <a:off x="7804251" y="4000309"/>
              <a:ext cx="2406015" cy="1203325"/>
            </a:xfrm>
            <a:custGeom>
              <a:avLst/>
              <a:gdLst/>
              <a:ahLst/>
              <a:cxnLst/>
              <a:rect l="l" t="t" r="r" b="b"/>
              <a:pathLst>
                <a:path w="2406015" h="1203325">
                  <a:moveTo>
                    <a:pt x="2405989" y="0"/>
                  </a:moveTo>
                  <a:lnTo>
                    <a:pt x="0" y="0"/>
                  </a:lnTo>
                  <a:lnTo>
                    <a:pt x="0" y="1202994"/>
                  </a:lnTo>
                  <a:lnTo>
                    <a:pt x="2405989" y="1202994"/>
                  </a:lnTo>
                  <a:lnTo>
                    <a:pt x="2405989" y="0"/>
                  </a:lnTo>
                  <a:close/>
                </a:path>
              </a:pathLst>
            </a:custGeom>
            <a:solidFill>
              <a:srgbClr val="83994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7804251" y="4000309"/>
              <a:ext cx="2406015" cy="1203325"/>
            </a:xfrm>
            <a:custGeom>
              <a:avLst/>
              <a:gdLst/>
              <a:ahLst/>
              <a:cxnLst/>
              <a:rect l="l" t="t" r="r" b="b"/>
              <a:pathLst>
                <a:path w="2406015" h="1203325">
                  <a:moveTo>
                    <a:pt x="0" y="0"/>
                  </a:moveTo>
                  <a:lnTo>
                    <a:pt x="2405989" y="0"/>
                  </a:lnTo>
                  <a:lnTo>
                    <a:pt x="2405989" y="1202994"/>
                  </a:lnTo>
                  <a:lnTo>
                    <a:pt x="0" y="1202994"/>
                  </a:lnTo>
                  <a:lnTo>
                    <a:pt x="0" y="0"/>
                  </a:lnTo>
                  <a:close/>
                </a:path>
              </a:pathLst>
            </a:custGeom>
            <a:ln w="158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 descr=""/>
          <p:cNvSpPr txBox="1"/>
          <p:nvPr/>
        </p:nvSpPr>
        <p:spPr>
          <a:xfrm>
            <a:off x="8072980" y="4081233"/>
            <a:ext cx="1867535" cy="1010285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12700" marR="5080" indent="34925">
              <a:lnSpc>
                <a:spcPts val="3790"/>
              </a:lnSpc>
              <a:spcBef>
                <a:spcPts val="365"/>
              </a:spcBef>
            </a:pPr>
            <a:r>
              <a:rPr dirty="0" sz="3300">
                <a:latin typeface="Arial"/>
                <a:cs typeface="Arial"/>
              </a:rPr>
              <a:t>Las</a:t>
            </a:r>
            <a:r>
              <a:rPr dirty="0" sz="3300" spc="-55">
                <a:latin typeface="Arial"/>
                <a:cs typeface="Arial"/>
              </a:rPr>
              <a:t> </a:t>
            </a:r>
            <a:r>
              <a:rPr dirty="0" sz="3300" spc="-10">
                <a:latin typeface="Arial"/>
                <a:cs typeface="Arial"/>
              </a:rPr>
              <a:t>leyes ordinarias</a:t>
            </a:r>
            <a:endParaRPr sz="3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8316" y="359580"/>
            <a:ext cx="7483475" cy="8788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/>
              <a:t>LOS</a:t>
            </a:r>
            <a:r>
              <a:rPr dirty="0" spc="-70"/>
              <a:t> </a:t>
            </a:r>
            <a:r>
              <a:rPr dirty="0"/>
              <a:t>DERECHOS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-60"/>
              <a:t> </a:t>
            </a:r>
            <a:r>
              <a:rPr dirty="0"/>
              <a:t>DEBERES</a:t>
            </a:r>
            <a:r>
              <a:rPr dirty="0" spc="-45"/>
              <a:t> </a:t>
            </a:r>
            <a:r>
              <a:rPr dirty="0" spc="-10"/>
              <a:t>FUNDAMENTALES. </a:t>
            </a:r>
            <a:r>
              <a:rPr dirty="0"/>
              <a:t>LA</a:t>
            </a:r>
            <a:r>
              <a:rPr dirty="0" spc="-95"/>
              <a:t> </a:t>
            </a:r>
            <a:r>
              <a:rPr dirty="0"/>
              <a:t>CONSTITUCIÓN</a:t>
            </a:r>
            <a:r>
              <a:rPr dirty="0" spc="-80"/>
              <a:t> </a:t>
            </a:r>
            <a:r>
              <a:rPr dirty="0" spc="-10"/>
              <a:t>ECONÓMICA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358317" y="1654200"/>
            <a:ext cx="3154045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5"/>
              </a:spcBef>
              <a:tabLst>
                <a:tab pos="1560830" algn="l"/>
                <a:tab pos="1918970" algn="l"/>
                <a:tab pos="2534285" algn="l"/>
                <a:tab pos="2944495" algn="l"/>
              </a:tabLst>
            </a:pPr>
            <a:r>
              <a:rPr dirty="0" sz="2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600" spc="-2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TÍTULO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I: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LOS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		</a:t>
            </a:r>
            <a:r>
              <a:rPr dirty="0" sz="2600" spc="-5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701217" y="2446576"/>
            <a:ext cx="1356995" cy="4222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DEBERES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701217" y="2716765"/>
            <a:ext cx="2812415" cy="146748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FUNDAMENTALES</a:t>
            </a:r>
            <a:endParaRPr sz="2600">
              <a:latin typeface="Century Gothic"/>
              <a:cs typeface="Century Gothic"/>
            </a:endParaRPr>
          </a:p>
          <a:p>
            <a:pPr marL="12700" marR="5080" indent="-635">
              <a:lnSpc>
                <a:spcPct val="100000"/>
              </a:lnSpc>
              <a:spcBef>
                <a:spcPts val="994"/>
              </a:spcBef>
            </a:pP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-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 españoles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6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 extranjeros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701548" y="4285974"/>
            <a:ext cx="2810510" cy="818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620010" algn="l"/>
              </a:tabLst>
            </a:pP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-Derechos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6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libertades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6250940" y="1582191"/>
            <a:ext cx="3879850" cy="24034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4330" marR="5080" indent="-342265">
              <a:lnSpc>
                <a:spcPct val="100000"/>
              </a:lnSpc>
              <a:spcBef>
                <a:spcPts val="105"/>
              </a:spcBef>
              <a:tabLst>
                <a:tab pos="1079500" algn="l"/>
                <a:tab pos="1426210" algn="l"/>
                <a:tab pos="1947545" algn="l"/>
                <a:tab pos="2338705" algn="l"/>
                <a:tab pos="2428875" algn="l"/>
                <a:tab pos="3303270" algn="l"/>
                <a:tab pos="3669029" algn="l"/>
              </a:tabLst>
            </a:pPr>
            <a:r>
              <a:rPr dirty="0" sz="2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600" spc="-2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OTROS</a:t>
            </a:r>
            <a:r>
              <a:rPr dirty="0" sz="26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TÍTULOS:</a:t>
            </a:r>
            <a:r>
              <a:rPr dirty="0" sz="26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600" spc="1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CORONA,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		</a:t>
            </a: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LAS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CORTES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GENERALES, </a:t>
            </a: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		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GOBIERNO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		</a:t>
            </a:r>
            <a:r>
              <a:rPr dirty="0" sz="26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ADMINISTRACIÓN, </a:t>
            </a: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600" spc="-20">
                <a:solidFill>
                  <a:srgbClr val="404040"/>
                </a:solidFill>
                <a:latin typeface="Century Gothic"/>
                <a:cs typeface="Century Gothic"/>
              </a:rPr>
              <a:t>PODER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JUDICIAL,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9707786" y="3959320"/>
            <a:ext cx="422909" cy="422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9527551" y="4751696"/>
            <a:ext cx="600710" cy="422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592186" y="3959320"/>
            <a:ext cx="2640965" cy="1610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35">
              <a:lnSpc>
                <a:spcPct val="100000"/>
              </a:lnSpc>
              <a:spcBef>
                <a:spcPts val="100"/>
              </a:spcBef>
            </a:pP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ORGANIZACIÓN TERRITORIAL ESTADO</a:t>
            </a:r>
            <a:endParaRPr sz="2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998276" y="214040"/>
            <a:ext cx="8267700" cy="5611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6210" marR="228600">
              <a:lnSpc>
                <a:spcPct val="100000"/>
              </a:lnSpc>
              <a:spcBef>
                <a:spcPts val="100"/>
              </a:spcBef>
            </a:pPr>
            <a:r>
              <a:rPr dirty="0" sz="3200" b="1">
                <a:solidFill>
                  <a:srgbClr val="252525"/>
                </a:solidFill>
                <a:latin typeface="Century Gothic"/>
                <a:cs typeface="Century Gothic"/>
              </a:rPr>
              <a:t>LA</a:t>
            </a:r>
            <a:r>
              <a:rPr dirty="0" sz="3200" spc="-60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3200" b="1">
                <a:solidFill>
                  <a:srgbClr val="252525"/>
                </a:solidFill>
                <a:latin typeface="Century Gothic"/>
                <a:cs typeface="Century Gothic"/>
              </a:rPr>
              <a:t>CONSTITUCIÓN.</a:t>
            </a:r>
            <a:r>
              <a:rPr dirty="0" sz="3200" spc="-8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3200" b="1">
                <a:solidFill>
                  <a:srgbClr val="252525"/>
                </a:solidFill>
                <a:latin typeface="Century Gothic"/>
                <a:cs typeface="Century Gothic"/>
              </a:rPr>
              <a:t>SUS</a:t>
            </a:r>
            <a:r>
              <a:rPr dirty="0" sz="3200" spc="-7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3200" b="1">
                <a:solidFill>
                  <a:srgbClr val="252525"/>
                </a:solidFill>
                <a:latin typeface="Century Gothic"/>
                <a:cs typeface="Century Gothic"/>
              </a:rPr>
              <a:t>PRINCIPIOS</a:t>
            </a:r>
            <a:r>
              <a:rPr dirty="0" sz="3200" spc="-9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3200" spc="-10" b="1">
                <a:solidFill>
                  <a:srgbClr val="252525"/>
                </a:solidFill>
                <a:latin typeface="Century Gothic"/>
                <a:cs typeface="Century Gothic"/>
              </a:rPr>
              <a:t>(ART. </a:t>
            </a:r>
            <a:r>
              <a:rPr dirty="0" sz="3200" b="1">
                <a:solidFill>
                  <a:srgbClr val="252525"/>
                </a:solidFill>
                <a:latin typeface="Century Gothic"/>
                <a:cs typeface="Century Gothic"/>
              </a:rPr>
              <a:t>9</a:t>
            </a:r>
            <a:r>
              <a:rPr dirty="0" sz="3200" spc="-5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3200" spc="-25" b="1">
                <a:solidFill>
                  <a:srgbClr val="252525"/>
                </a:solidFill>
                <a:latin typeface="Century Gothic"/>
                <a:cs typeface="Century Gothic"/>
              </a:rPr>
              <a:t>CE)</a:t>
            </a:r>
            <a:endParaRPr sz="3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265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3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LEGALIDAD.</a:t>
            </a:r>
            <a:endParaRPr sz="3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3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IRRETROACTIVIDAD.</a:t>
            </a:r>
            <a:endParaRPr sz="3200">
              <a:latin typeface="Century Gothic"/>
              <a:cs typeface="Century Gothic"/>
            </a:endParaRPr>
          </a:p>
          <a:p>
            <a:pPr marL="354965" marR="5715" indent="-342900">
              <a:lnSpc>
                <a:spcPts val="3460"/>
              </a:lnSpc>
              <a:spcBef>
                <a:spcPts val="1055"/>
              </a:spcBef>
              <a:tabLst>
                <a:tab pos="2745105" algn="l"/>
                <a:tab pos="3648710" algn="l"/>
                <a:tab pos="6863080" algn="l"/>
                <a:tab pos="7764780" algn="l"/>
              </a:tabLst>
            </a:pPr>
            <a:r>
              <a:rPr dirty="0" sz="32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2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INTERDICCIÓN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2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2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ARBITRARIEDAD.</a:t>
            </a:r>
            <a:endParaRPr sz="3200">
              <a:latin typeface="Century Gothic"/>
              <a:cs typeface="Century Gothic"/>
            </a:endParaRPr>
          </a:p>
          <a:p>
            <a:pPr marL="355600" marR="5080" indent="-343535">
              <a:lnSpc>
                <a:spcPts val="3460"/>
              </a:lnSpc>
              <a:spcBef>
                <a:spcPts val="985"/>
              </a:spcBef>
              <a:tabLst>
                <a:tab pos="2814955" algn="l"/>
                <a:tab pos="3788410" algn="l"/>
                <a:tab pos="6590030" algn="l"/>
                <a:tab pos="7562215" algn="l"/>
              </a:tabLst>
            </a:pPr>
            <a:r>
              <a:rPr dirty="0" sz="32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2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PUBLICIDAD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2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200" spc="-25">
                <a:solidFill>
                  <a:srgbClr val="404040"/>
                </a:solidFill>
                <a:latin typeface="Century Gothic"/>
                <a:cs typeface="Century Gothic"/>
              </a:rPr>
              <a:t>LAS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NORMAS.</a:t>
            </a:r>
            <a:endParaRPr sz="3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3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JERARQUÍA</a:t>
            </a:r>
            <a:r>
              <a:rPr dirty="0" sz="3200" spc="-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NORMATIVA.</a:t>
            </a:r>
            <a:endParaRPr sz="3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3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SEGURIDAD</a:t>
            </a:r>
            <a:r>
              <a:rPr dirty="0" sz="3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JURÍDICA.</a:t>
            </a:r>
            <a:endParaRPr sz="3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2293" y="138983"/>
            <a:ext cx="63277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0">
                <a:latin typeface="Century Gothic"/>
                <a:cs typeface="Century Gothic"/>
              </a:rPr>
              <a:t>DERECHOS</a:t>
            </a:r>
            <a:r>
              <a:rPr dirty="0" sz="3600" spc="-55" b="0">
                <a:latin typeface="Century Gothic"/>
                <a:cs typeface="Century Gothic"/>
              </a:rPr>
              <a:t> </a:t>
            </a:r>
            <a:r>
              <a:rPr dirty="0" sz="3600" spc="-10" b="0">
                <a:latin typeface="Century Gothic"/>
                <a:cs typeface="Century Gothic"/>
              </a:rPr>
              <a:t>FUNDAMENTALES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926268" y="881160"/>
            <a:ext cx="8267065" cy="5841365"/>
          </a:xfrm>
          <a:prstGeom prst="rect">
            <a:avLst/>
          </a:prstGeom>
        </p:spPr>
        <p:txBody>
          <a:bodyPr wrap="square" lIns="0" tIns="1174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  <a:tabLst>
                <a:tab pos="354965" algn="l"/>
              </a:tabLst>
            </a:pPr>
            <a:r>
              <a:rPr dirty="0" sz="15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5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5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5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5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spc="-20">
                <a:solidFill>
                  <a:srgbClr val="404040"/>
                </a:solidFill>
                <a:latin typeface="Century Gothic"/>
                <a:cs typeface="Century Gothic"/>
              </a:rPr>
              <a:t>vida.</a:t>
            </a:r>
            <a:endParaRPr sz="15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  <a:tabLst>
                <a:tab pos="354965" algn="l"/>
              </a:tabLst>
            </a:pPr>
            <a:r>
              <a:rPr dirty="0" sz="15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5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5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5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5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libertad</a:t>
            </a:r>
            <a:r>
              <a:rPr dirty="0" sz="15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ideológica</a:t>
            </a:r>
            <a:r>
              <a:rPr dirty="0" sz="15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5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spc="-10">
                <a:solidFill>
                  <a:srgbClr val="404040"/>
                </a:solidFill>
                <a:latin typeface="Century Gothic"/>
                <a:cs typeface="Century Gothic"/>
              </a:rPr>
              <a:t>religiosa.</a:t>
            </a:r>
            <a:endParaRPr sz="15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  <a:tabLst>
                <a:tab pos="354965" algn="l"/>
              </a:tabLst>
            </a:pPr>
            <a:r>
              <a:rPr dirty="0" sz="15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5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5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5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5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libertad</a:t>
            </a:r>
            <a:r>
              <a:rPr dirty="0" sz="15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spc="-10">
                <a:solidFill>
                  <a:srgbClr val="404040"/>
                </a:solidFill>
                <a:latin typeface="Century Gothic"/>
                <a:cs typeface="Century Gothic"/>
              </a:rPr>
              <a:t>personal</a:t>
            </a:r>
            <a:endParaRPr sz="1500">
              <a:latin typeface="Century Gothic"/>
              <a:cs typeface="Century Gothic"/>
            </a:endParaRPr>
          </a:p>
          <a:p>
            <a:pPr marL="354965" marR="6350" indent="-342900">
              <a:lnSpc>
                <a:spcPts val="1620"/>
              </a:lnSpc>
              <a:spcBef>
                <a:spcPts val="1019"/>
              </a:spcBef>
              <a:tabLst>
                <a:tab pos="354965" algn="l"/>
              </a:tabLst>
            </a:pPr>
            <a:r>
              <a:rPr dirty="0" sz="15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5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5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5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5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intimidad</a:t>
            </a:r>
            <a:r>
              <a:rPr dirty="0" sz="15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5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5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5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inviolabilidad</a:t>
            </a:r>
            <a:r>
              <a:rPr dirty="0" sz="15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5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domicilio</a:t>
            </a:r>
            <a:r>
              <a:rPr dirty="0" sz="15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15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18.</a:t>
            </a:r>
            <a:r>
              <a:rPr dirty="0" sz="15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1.</a:t>
            </a:r>
            <a:r>
              <a:rPr dirty="0" sz="15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“Se</a:t>
            </a:r>
            <a:r>
              <a:rPr dirty="0" sz="1500" spc="1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garantiza</a:t>
            </a:r>
            <a:r>
              <a:rPr dirty="0" sz="1500" spc="9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spc="-25" i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5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5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500" spc="-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honor,</a:t>
            </a:r>
            <a:r>
              <a:rPr dirty="0" sz="15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5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5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intimidad</a:t>
            </a:r>
            <a:r>
              <a:rPr dirty="0" sz="1500" spc="-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personal</a:t>
            </a:r>
            <a:r>
              <a:rPr dirty="0" sz="1500" spc="-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5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familiar</a:t>
            </a:r>
            <a:r>
              <a:rPr dirty="0" sz="1500" spc="-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5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500" spc="-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5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propia</a:t>
            </a:r>
            <a:r>
              <a:rPr dirty="0" sz="15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spc="-10" i="1">
                <a:solidFill>
                  <a:srgbClr val="404040"/>
                </a:solidFill>
                <a:latin typeface="Century Gothic"/>
                <a:cs typeface="Century Gothic"/>
              </a:rPr>
              <a:t>imagen”).</a:t>
            </a:r>
            <a:endParaRPr sz="15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  <a:tabLst>
                <a:tab pos="354965" algn="l"/>
              </a:tabLst>
            </a:pPr>
            <a:r>
              <a:rPr dirty="0" sz="15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5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5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5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libertad</a:t>
            </a:r>
            <a:r>
              <a:rPr dirty="0" sz="15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5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residencia</a:t>
            </a:r>
            <a:r>
              <a:rPr dirty="0" sz="15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5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spc="-10">
                <a:solidFill>
                  <a:srgbClr val="404040"/>
                </a:solidFill>
                <a:latin typeface="Century Gothic"/>
                <a:cs typeface="Century Gothic"/>
              </a:rPr>
              <a:t>circulación</a:t>
            </a:r>
            <a:endParaRPr sz="15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  <a:tabLst>
                <a:tab pos="354965" algn="l"/>
              </a:tabLst>
            </a:pPr>
            <a:r>
              <a:rPr dirty="0" sz="15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5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Libertad</a:t>
            </a:r>
            <a:r>
              <a:rPr dirty="0" sz="15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5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spc="-10">
                <a:solidFill>
                  <a:srgbClr val="404040"/>
                </a:solidFill>
                <a:latin typeface="Century Gothic"/>
                <a:cs typeface="Century Gothic"/>
              </a:rPr>
              <a:t>expresión</a:t>
            </a:r>
            <a:endParaRPr sz="15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  <a:tabLst>
                <a:tab pos="354965" algn="l"/>
              </a:tabLst>
            </a:pPr>
            <a:r>
              <a:rPr dirty="0" sz="15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5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5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5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spc="-10">
                <a:solidFill>
                  <a:srgbClr val="404040"/>
                </a:solidFill>
                <a:latin typeface="Century Gothic"/>
                <a:cs typeface="Century Gothic"/>
              </a:rPr>
              <a:t>reunión</a:t>
            </a:r>
            <a:endParaRPr sz="15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  <a:tabLst>
                <a:tab pos="354965" algn="l"/>
              </a:tabLst>
            </a:pPr>
            <a:r>
              <a:rPr dirty="0" sz="15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5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5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5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spc="-10">
                <a:solidFill>
                  <a:srgbClr val="404040"/>
                </a:solidFill>
                <a:latin typeface="Century Gothic"/>
                <a:cs typeface="Century Gothic"/>
              </a:rPr>
              <a:t>asociación</a:t>
            </a:r>
            <a:endParaRPr sz="15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  <a:tabLst>
                <a:tab pos="354965" algn="l"/>
              </a:tabLst>
            </a:pPr>
            <a:r>
              <a:rPr dirty="0" sz="15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5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5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5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spc="-10">
                <a:solidFill>
                  <a:srgbClr val="404040"/>
                </a:solidFill>
                <a:latin typeface="Century Gothic"/>
                <a:cs typeface="Century Gothic"/>
              </a:rPr>
              <a:t>participación</a:t>
            </a:r>
            <a:endParaRPr sz="15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  <a:tabLst>
                <a:tab pos="354965" algn="l"/>
              </a:tabLst>
            </a:pPr>
            <a:r>
              <a:rPr dirty="0" sz="15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5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5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judicial</a:t>
            </a:r>
            <a:r>
              <a:rPr dirty="0" sz="15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5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5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spc="-1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endParaRPr sz="1500">
              <a:latin typeface="Century Gothic"/>
              <a:cs typeface="Century Gothic"/>
            </a:endParaRPr>
          </a:p>
          <a:p>
            <a:pPr marL="354965" marR="5080" indent="-342900">
              <a:lnSpc>
                <a:spcPts val="1620"/>
              </a:lnSpc>
              <a:spcBef>
                <a:spcPts val="1035"/>
              </a:spcBef>
              <a:tabLst>
                <a:tab pos="354965" algn="l"/>
              </a:tabLst>
            </a:pPr>
            <a:r>
              <a:rPr dirty="0" sz="15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5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15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5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legalidad</a:t>
            </a:r>
            <a:r>
              <a:rPr dirty="0" sz="15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penal</a:t>
            </a:r>
            <a:r>
              <a:rPr dirty="0" sz="15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15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25:</a:t>
            </a:r>
            <a:r>
              <a:rPr dirty="0" sz="15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“Las</a:t>
            </a:r>
            <a:r>
              <a:rPr dirty="0" sz="1500" spc="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penas</a:t>
            </a:r>
            <a:r>
              <a:rPr dirty="0" sz="1500" spc="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privativas</a:t>
            </a:r>
            <a:r>
              <a:rPr dirty="0" sz="1500" spc="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500" spc="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libertad</a:t>
            </a:r>
            <a:r>
              <a:rPr dirty="0" sz="1500" spc="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500" spc="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500" spc="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spc="-10" i="1">
                <a:solidFill>
                  <a:srgbClr val="404040"/>
                </a:solidFill>
                <a:latin typeface="Century Gothic"/>
                <a:cs typeface="Century Gothic"/>
              </a:rPr>
              <a:t>medidas</a:t>
            </a:r>
            <a:r>
              <a:rPr dirty="0" sz="1500" spc="-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500" spc="-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seguridad</a:t>
            </a:r>
            <a:r>
              <a:rPr dirty="0" sz="1500" spc="-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estarán</a:t>
            </a:r>
            <a:r>
              <a:rPr dirty="0" sz="1500" spc="-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orientadas</a:t>
            </a:r>
            <a:r>
              <a:rPr dirty="0" sz="15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hacia</a:t>
            </a:r>
            <a:r>
              <a:rPr dirty="0" sz="1500" spc="-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5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reeducación</a:t>
            </a:r>
            <a:r>
              <a:rPr dirty="0" sz="1500" spc="-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5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reinserción</a:t>
            </a:r>
            <a:r>
              <a:rPr dirty="0" sz="1500" spc="-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spc="-10" i="1">
                <a:solidFill>
                  <a:srgbClr val="404040"/>
                </a:solidFill>
                <a:latin typeface="Century Gothic"/>
                <a:cs typeface="Century Gothic"/>
              </a:rPr>
              <a:t>social”.</a:t>
            </a:r>
            <a:endParaRPr sz="15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  <a:tabLst>
                <a:tab pos="354965" algn="l"/>
              </a:tabLst>
            </a:pPr>
            <a:r>
              <a:rPr dirty="0" sz="15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5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Prohibición</a:t>
            </a:r>
            <a:r>
              <a:rPr dirty="0" sz="15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5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5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Tribunales</a:t>
            </a:r>
            <a:r>
              <a:rPr dirty="0" sz="15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5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spc="-10">
                <a:solidFill>
                  <a:srgbClr val="404040"/>
                </a:solidFill>
                <a:latin typeface="Century Gothic"/>
                <a:cs typeface="Century Gothic"/>
              </a:rPr>
              <a:t>Honor</a:t>
            </a:r>
            <a:endParaRPr sz="1500">
              <a:latin typeface="Century Gothic"/>
              <a:cs typeface="Century Gothic"/>
            </a:endParaRPr>
          </a:p>
          <a:p>
            <a:pPr marL="12700">
              <a:lnSpc>
                <a:spcPts val="1710"/>
              </a:lnSpc>
              <a:spcBef>
                <a:spcPts val="815"/>
              </a:spcBef>
              <a:tabLst>
                <a:tab pos="354965" algn="l"/>
              </a:tabLst>
            </a:pPr>
            <a:r>
              <a:rPr dirty="0" sz="15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5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Libertad</a:t>
            </a:r>
            <a:r>
              <a:rPr dirty="0" sz="15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5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enseñanza</a:t>
            </a:r>
            <a:r>
              <a:rPr dirty="0" sz="15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15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27.4.:</a:t>
            </a:r>
            <a:r>
              <a:rPr dirty="0" sz="15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“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500" spc="18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enseñanza</a:t>
            </a:r>
            <a:r>
              <a:rPr dirty="0" sz="1500" spc="18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básica</a:t>
            </a:r>
            <a:r>
              <a:rPr dirty="0" sz="1500" spc="1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es</a:t>
            </a:r>
            <a:r>
              <a:rPr dirty="0" sz="1500" spc="18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obligatoria</a:t>
            </a:r>
            <a:r>
              <a:rPr dirty="0" sz="1500" spc="1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500" spc="19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spc="-10" i="1">
                <a:solidFill>
                  <a:srgbClr val="404040"/>
                </a:solidFill>
                <a:latin typeface="Century Gothic"/>
                <a:cs typeface="Century Gothic"/>
              </a:rPr>
              <a:t>gratuita”.</a:t>
            </a:r>
            <a:endParaRPr sz="1500">
              <a:latin typeface="Century Gothic"/>
              <a:cs typeface="Century Gothic"/>
            </a:endParaRPr>
          </a:p>
          <a:p>
            <a:pPr marL="355600" marR="7620">
              <a:lnSpc>
                <a:spcPts val="1620"/>
              </a:lnSpc>
              <a:spcBef>
                <a:spcPts val="114"/>
              </a:spcBef>
              <a:tabLst>
                <a:tab pos="1935480" algn="l"/>
                <a:tab pos="7204075" algn="l"/>
              </a:tabLst>
            </a:pP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…Se</a:t>
            </a:r>
            <a:r>
              <a:rPr dirty="0" sz="1500" spc="6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500" spc="-10" i="1">
                <a:solidFill>
                  <a:srgbClr val="404040"/>
                </a:solidFill>
                <a:latin typeface="Century Gothic"/>
                <a:cs typeface="Century Gothic"/>
              </a:rPr>
              <a:t>reconoce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	la</a:t>
            </a:r>
            <a:r>
              <a:rPr dirty="0" sz="1500" spc="5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autonomía</a:t>
            </a:r>
            <a:r>
              <a:rPr dirty="0" sz="1500" spc="6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500" spc="6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500" spc="5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Universidades,</a:t>
            </a:r>
            <a:r>
              <a:rPr dirty="0" sz="1500" spc="6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500" spc="5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500" spc="6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500" spc="-10" i="1">
                <a:solidFill>
                  <a:srgbClr val="404040"/>
                </a:solidFill>
                <a:latin typeface="Century Gothic"/>
                <a:cs typeface="Century Gothic"/>
              </a:rPr>
              <a:t>términos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	que</a:t>
            </a:r>
            <a:r>
              <a:rPr dirty="0" sz="1500" spc="6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5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500" spc="7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500" spc="-25" i="1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15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spc="-10" i="1">
                <a:solidFill>
                  <a:srgbClr val="404040"/>
                </a:solidFill>
                <a:latin typeface="Century Gothic"/>
                <a:cs typeface="Century Gothic"/>
              </a:rPr>
              <a:t>establezca”.</a:t>
            </a:r>
            <a:endParaRPr sz="15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  <a:tabLst>
                <a:tab pos="354965" algn="l"/>
              </a:tabLst>
            </a:pPr>
            <a:r>
              <a:rPr dirty="0" sz="15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5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5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5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5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spc="-10">
                <a:solidFill>
                  <a:srgbClr val="404040"/>
                </a:solidFill>
                <a:latin typeface="Century Gothic"/>
                <a:cs typeface="Century Gothic"/>
              </a:rPr>
              <a:t>huelga.</a:t>
            </a:r>
            <a:endParaRPr sz="15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  <a:tabLst>
                <a:tab pos="354965" algn="l"/>
              </a:tabLst>
            </a:pPr>
            <a:r>
              <a:rPr dirty="0" sz="15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5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5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5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petición,</a:t>
            </a:r>
            <a:r>
              <a:rPr dirty="0" sz="15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individual</a:t>
            </a:r>
            <a:r>
              <a:rPr dirty="0" sz="15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5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colectivo,</a:t>
            </a:r>
            <a:r>
              <a:rPr dirty="0" sz="15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ejercitado</a:t>
            </a:r>
            <a:r>
              <a:rPr dirty="0" sz="15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frente</a:t>
            </a:r>
            <a:r>
              <a:rPr dirty="0" sz="15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5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5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>
                <a:solidFill>
                  <a:srgbClr val="404040"/>
                </a:solidFill>
                <a:latin typeface="Century Gothic"/>
                <a:cs typeface="Century Gothic"/>
              </a:rPr>
              <a:t>poderes</a:t>
            </a:r>
            <a:r>
              <a:rPr dirty="0" sz="15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500" spc="-10">
                <a:solidFill>
                  <a:srgbClr val="404040"/>
                </a:solidFill>
                <a:latin typeface="Century Gothic"/>
                <a:cs typeface="Century Gothic"/>
              </a:rPr>
              <a:t>públicos.</a:t>
            </a:r>
            <a:endParaRPr sz="15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4302" rIns="0" bIns="0" rtlCol="0" vert="horz">
            <a:spAutoFit/>
          </a:bodyPr>
          <a:lstStyle/>
          <a:p>
            <a:pPr marL="941705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ESQUEMA</a:t>
            </a:r>
            <a:r>
              <a:rPr dirty="0" sz="3600" spc="-125"/>
              <a:t> </a:t>
            </a:r>
            <a:r>
              <a:rPr dirty="0" sz="3600"/>
              <a:t>DEL</a:t>
            </a:r>
            <a:r>
              <a:rPr dirty="0" sz="3600" spc="-120"/>
              <a:t> </a:t>
            </a:r>
            <a:r>
              <a:rPr dirty="0" sz="3600"/>
              <a:t>MATERIAL</a:t>
            </a:r>
            <a:r>
              <a:rPr dirty="0" sz="3600" spc="-120"/>
              <a:t> </a:t>
            </a:r>
            <a:r>
              <a:rPr dirty="0" sz="3600" spc="-10"/>
              <a:t>DOCENTE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1025038" y="1220819"/>
            <a:ext cx="10465435" cy="53879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914"/>
              </a:lnSpc>
              <a:spcBef>
                <a:spcPts val="95"/>
              </a:spcBef>
              <a:tabLst>
                <a:tab pos="354965" algn="l"/>
              </a:tabLst>
            </a:pPr>
            <a:r>
              <a:rPr dirty="0" sz="16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LECCIÓN</a:t>
            </a:r>
            <a:r>
              <a:rPr dirty="0" sz="1600" spc="-20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V</a:t>
            </a:r>
            <a:r>
              <a:rPr dirty="0" sz="1600" spc="-3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600" spc="-40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ESFERA</a:t>
            </a:r>
            <a:r>
              <a:rPr dirty="0" sz="1600" spc="-20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JURÍDICA</a:t>
            </a:r>
            <a:r>
              <a:rPr dirty="0" sz="1600" spc="-10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-2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600" spc="-40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 b="1">
                <a:solidFill>
                  <a:srgbClr val="404040"/>
                </a:solidFill>
                <a:latin typeface="Century Gothic"/>
                <a:cs typeface="Century Gothic"/>
              </a:rPr>
              <a:t>PERSONA</a:t>
            </a:r>
            <a:endParaRPr sz="1600">
              <a:latin typeface="Century Gothic"/>
              <a:cs typeface="Century Gothic"/>
            </a:endParaRPr>
          </a:p>
          <a:p>
            <a:pPr algn="just" marL="354965" marR="5715" indent="-342900">
              <a:lnSpc>
                <a:spcPts val="1920"/>
              </a:lnSpc>
              <a:spcBef>
                <a:spcPts val="60"/>
              </a:spcBef>
            </a:pPr>
            <a:r>
              <a:rPr dirty="0" sz="1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 spc="20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1.-</a:t>
            </a:r>
            <a:r>
              <a:rPr dirty="0" sz="16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16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6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personalidad:</a:t>
            </a:r>
            <a:r>
              <a:rPr dirty="0" sz="16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vida,</a:t>
            </a:r>
            <a:r>
              <a:rPr dirty="0" sz="16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integridad</a:t>
            </a:r>
            <a:r>
              <a:rPr dirty="0" sz="16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física,</a:t>
            </a:r>
            <a:r>
              <a:rPr dirty="0" sz="16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libertad,</a:t>
            </a:r>
            <a:r>
              <a:rPr dirty="0" sz="16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honor,</a:t>
            </a:r>
            <a:r>
              <a:rPr dirty="0" sz="16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intimidad</a:t>
            </a:r>
            <a:r>
              <a:rPr dirty="0" sz="16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personal,</a:t>
            </a:r>
            <a:r>
              <a:rPr dirty="0" sz="16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propia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imagen.</a:t>
            </a:r>
            <a:r>
              <a:rPr dirty="0" sz="16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Especial</a:t>
            </a:r>
            <a:r>
              <a:rPr dirty="0" sz="16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referencia</a:t>
            </a:r>
            <a:r>
              <a:rPr dirty="0" sz="16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6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6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sz="16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16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6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constitucional.</a:t>
            </a:r>
            <a:r>
              <a:rPr dirty="0" sz="16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6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6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16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carácter</a:t>
            </a:r>
            <a:r>
              <a:rPr dirty="0" sz="16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personal.</a:t>
            </a:r>
            <a:r>
              <a:rPr dirty="0" sz="16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6.2.</a:t>
            </a:r>
            <a:r>
              <a:rPr dirty="0" sz="16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16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patrimoniales.</a:t>
            </a:r>
            <a:r>
              <a:rPr dirty="0" sz="16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6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representación.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ts val="1914"/>
              </a:lnSpc>
              <a:spcBef>
                <a:spcPts val="1864"/>
              </a:spcBef>
              <a:tabLst>
                <a:tab pos="354965" algn="l"/>
              </a:tabLst>
            </a:pPr>
            <a:r>
              <a:rPr dirty="0" sz="16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LECCIÓN</a:t>
            </a:r>
            <a:r>
              <a:rPr dirty="0" sz="1600" spc="-1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VI</a:t>
            </a:r>
            <a:r>
              <a:rPr dirty="0" sz="1600" spc="-20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600" spc="-3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 b="1">
                <a:solidFill>
                  <a:srgbClr val="404040"/>
                </a:solidFill>
                <a:latin typeface="Century Gothic"/>
                <a:cs typeface="Century Gothic"/>
              </a:rPr>
              <a:t>CONTRATO</a:t>
            </a:r>
            <a:endParaRPr sz="1600">
              <a:latin typeface="Century Gothic"/>
              <a:cs typeface="Century Gothic"/>
            </a:endParaRPr>
          </a:p>
          <a:p>
            <a:pPr algn="just" marL="355600" marR="6985" indent="-343535">
              <a:lnSpc>
                <a:spcPts val="1920"/>
              </a:lnSpc>
              <a:spcBef>
                <a:spcPts val="60"/>
              </a:spcBef>
            </a:pPr>
            <a:r>
              <a:rPr dirty="0" sz="1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 spc="21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1.-</a:t>
            </a:r>
            <a:r>
              <a:rPr dirty="0" sz="1600" spc="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600" spc="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1600" spc="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autonomía</a:t>
            </a:r>
            <a:r>
              <a:rPr dirty="0" sz="1600" spc="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600" spc="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voluntad.</a:t>
            </a:r>
            <a:r>
              <a:rPr dirty="0" sz="1600" spc="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Concepto</a:t>
            </a:r>
            <a:r>
              <a:rPr dirty="0" sz="1600" spc="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600" spc="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clases.</a:t>
            </a:r>
            <a:r>
              <a:rPr dirty="0" sz="1600" spc="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2.-</a:t>
            </a:r>
            <a:r>
              <a:rPr dirty="0" sz="1600" spc="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Requisitos:</a:t>
            </a:r>
            <a:r>
              <a:rPr dirty="0" sz="1600" spc="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esenciales</a:t>
            </a:r>
            <a:r>
              <a:rPr dirty="0" sz="1600" spc="8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accidentales.</a:t>
            </a:r>
            <a:r>
              <a:rPr dirty="0" sz="1600" spc="3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3.-</a:t>
            </a:r>
            <a:r>
              <a:rPr dirty="0" sz="16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Efectos</a:t>
            </a:r>
            <a:r>
              <a:rPr dirty="0" sz="1600" spc="3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600" spc="3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contrato.</a:t>
            </a:r>
            <a:r>
              <a:rPr dirty="0" sz="1600" spc="3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Ineficacia</a:t>
            </a:r>
            <a:r>
              <a:rPr dirty="0" sz="16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600" spc="3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contrato.</a:t>
            </a:r>
            <a:r>
              <a:rPr dirty="0" sz="1600" spc="3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4.-</a:t>
            </a:r>
            <a:r>
              <a:rPr dirty="0" sz="16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6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6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consumidores</a:t>
            </a:r>
            <a:r>
              <a:rPr dirty="0" sz="1600" spc="3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usuarios</a:t>
            </a:r>
            <a:r>
              <a:rPr dirty="0" sz="16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6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6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comercio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electrónico:</a:t>
            </a:r>
            <a:r>
              <a:rPr dirty="0" sz="1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6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ventas</a:t>
            </a:r>
            <a:r>
              <a:rPr dirty="0" sz="16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6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distancia.</a:t>
            </a:r>
            <a:r>
              <a:rPr dirty="0" sz="1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Contratos</a:t>
            </a:r>
            <a:r>
              <a:rPr dirty="0" sz="16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adhesión</a:t>
            </a:r>
            <a:r>
              <a:rPr dirty="0" sz="16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6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condiciones.</a:t>
            </a:r>
            <a:endParaRPr sz="1600">
              <a:latin typeface="Century Gothic"/>
              <a:cs typeface="Century Gothic"/>
            </a:endParaRPr>
          </a:p>
          <a:p>
            <a:pPr algn="just" marL="12700">
              <a:lnSpc>
                <a:spcPts val="1855"/>
              </a:lnSpc>
            </a:pPr>
            <a:r>
              <a:rPr dirty="0" sz="1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 spc="20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generales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contratos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ts val="1914"/>
              </a:lnSpc>
              <a:spcBef>
                <a:spcPts val="1930"/>
              </a:spcBef>
              <a:tabLst>
                <a:tab pos="354965" algn="l"/>
              </a:tabLst>
            </a:pPr>
            <a:r>
              <a:rPr dirty="0" sz="16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LECCIÓN</a:t>
            </a:r>
            <a:r>
              <a:rPr dirty="0" sz="1600" spc="-2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VII</a:t>
            </a:r>
            <a:r>
              <a:rPr dirty="0" sz="1600" spc="-2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TIPOS</a:t>
            </a:r>
            <a:r>
              <a:rPr dirty="0" sz="1600" spc="-10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-30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 b="1">
                <a:solidFill>
                  <a:srgbClr val="404040"/>
                </a:solidFill>
                <a:latin typeface="Century Gothic"/>
                <a:cs typeface="Century Gothic"/>
              </a:rPr>
              <a:t>CONTRATOS</a:t>
            </a:r>
            <a:endParaRPr sz="1600">
              <a:latin typeface="Century Gothic"/>
              <a:cs typeface="Century Gothic"/>
            </a:endParaRPr>
          </a:p>
          <a:p>
            <a:pPr algn="just" marL="354330" marR="7620" indent="-342265">
              <a:lnSpc>
                <a:spcPts val="1920"/>
              </a:lnSpc>
              <a:spcBef>
                <a:spcPts val="60"/>
              </a:spcBef>
            </a:pPr>
            <a:r>
              <a:rPr dirty="0" sz="1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 spc="195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1.</a:t>
            </a:r>
            <a:r>
              <a:rPr dirty="0" sz="1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6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contratos</a:t>
            </a:r>
            <a:r>
              <a:rPr dirty="0" sz="16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6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transmisión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propiedad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bienes.-</a:t>
            </a:r>
            <a:r>
              <a:rPr dirty="0" sz="16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2.</a:t>
            </a:r>
            <a:r>
              <a:rPr dirty="0" sz="1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-</a:t>
            </a:r>
            <a:r>
              <a:rPr dirty="0" sz="16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contratos</a:t>
            </a:r>
            <a:r>
              <a:rPr dirty="0" sz="16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6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6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cesión</a:t>
            </a:r>
            <a:r>
              <a:rPr dirty="0" sz="1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uso</a:t>
            </a:r>
            <a:r>
              <a:rPr dirty="0" sz="1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600" spc="3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bien</a:t>
            </a:r>
            <a:r>
              <a:rPr dirty="0" sz="1600" spc="3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ajeno.-</a:t>
            </a:r>
            <a:r>
              <a:rPr dirty="0" sz="1600" spc="3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3.</a:t>
            </a:r>
            <a:r>
              <a:rPr dirty="0" sz="1600" spc="3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-</a:t>
            </a:r>
            <a:r>
              <a:rPr dirty="0" sz="1600" spc="3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Contratos</a:t>
            </a:r>
            <a:r>
              <a:rPr dirty="0" sz="16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3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gestión,</a:t>
            </a:r>
            <a:r>
              <a:rPr dirty="0" sz="1600" spc="3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custodia</a:t>
            </a:r>
            <a:r>
              <a:rPr dirty="0" sz="16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6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garantía.-</a:t>
            </a:r>
            <a:r>
              <a:rPr dirty="0" sz="1600" spc="3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4.</a:t>
            </a:r>
            <a:r>
              <a:rPr dirty="0" sz="1600" spc="3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-</a:t>
            </a:r>
            <a:r>
              <a:rPr dirty="0" sz="1600" spc="3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Contratos</a:t>
            </a:r>
            <a:r>
              <a:rPr dirty="0" sz="16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3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resolución</a:t>
            </a:r>
            <a:r>
              <a:rPr dirty="0" sz="16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conflictos.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ts val="1914"/>
              </a:lnSpc>
              <a:spcBef>
                <a:spcPts val="1864"/>
              </a:spcBef>
              <a:tabLst>
                <a:tab pos="354965" algn="l"/>
              </a:tabLst>
            </a:pPr>
            <a:r>
              <a:rPr dirty="0" sz="16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LECCIÓN</a:t>
            </a:r>
            <a:r>
              <a:rPr dirty="0" sz="1600" spc="-3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VIII</a:t>
            </a:r>
            <a:r>
              <a:rPr dirty="0" sz="1600" spc="-30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600" spc="-5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1600" spc="-10" b="1">
                <a:solidFill>
                  <a:srgbClr val="404040"/>
                </a:solidFill>
                <a:latin typeface="Century Gothic"/>
                <a:cs typeface="Century Gothic"/>
              </a:rPr>
              <a:t> REALES</a:t>
            </a:r>
            <a:endParaRPr sz="1600">
              <a:latin typeface="Century Gothic"/>
              <a:cs typeface="Century Gothic"/>
            </a:endParaRPr>
          </a:p>
          <a:p>
            <a:pPr algn="just" marL="354965" marR="5080" indent="-342900">
              <a:lnSpc>
                <a:spcPts val="1920"/>
              </a:lnSpc>
              <a:spcBef>
                <a:spcPts val="60"/>
              </a:spcBef>
            </a:pPr>
            <a:r>
              <a:rPr dirty="0" sz="1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 spc="204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1.</a:t>
            </a:r>
            <a:r>
              <a:rPr dirty="0" sz="16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Concepto</a:t>
            </a:r>
            <a:r>
              <a:rPr dirty="0" sz="16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6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clases.</a:t>
            </a:r>
            <a:r>
              <a:rPr dirty="0" sz="16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2.</a:t>
            </a:r>
            <a:r>
              <a:rPr dirty="0" sz="16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Modos</a:t>
            </a:r>
            <a:r>
              <a:rPr dirty="0" sz="16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adquirir</a:t>
            </a:r>
            <a:r>
              <a:rPr dirty="0" sz="16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6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16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reales.</a:t>
            </a:r>
            <a:r>
              <a:rPr dirty="0" sz="16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6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propiedad.</a:t>
            </a:r>
            <a:r>
              <a:rPr dirty="0" sz="16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3.</a:t>
            </a:r>
            <a:r>
              <a:rPr dirty="0" sz="16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6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Registro</a:t>
            </a:r>
            <a:r>
              <a:rPr dirty="0" sz="16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Propiedad.</a:t>
            </a:r>
            <a:r>
              <a:rPr dirty="0" sz="16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4.</a:t>
            </a:r>
            <a:r>
              <a:rPr dirty="0" sz="16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Otros</a:t>
            </a:r>
            <a:r>
              <a:rPr dirty="0" sz="16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1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reales.</a:t>
            </a:r>
            <a:endParaRPr sz="1600">
              <a:latin typeface="Century Gothic"/>
              <a:cs typeface="Century Gothic"/>
            </a:endParaRPr>
          </a:p>
          <a:p>
            <a:pPr marL="12700">
              <a:lnSpc>
                <a:spcPts val="1860"/>
              </a:lnSpc>
              <a:tabLst>
                <a:tab pos="354965" algn="l"/>
              </a:tabLst>
            </a:pPr>
            <a:r>
              <a:rPr dirty="0" sz="16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LECCIÓN</a:t>
            </a:r>
            <a:r>
              <a:rPr dirty="0" sz="1600" spc="-40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IX</a:t>
            </a:r>
            <a:r>
              <a:rPr dirty="0" sz="1600" spc="-40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BREVE</a:t>
            </a:r>
            <a:r>
              <a:rPr dirty="0" sz="1600" spc="-3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REFERENCIA</a:t>
            </a:r>
            <a:r>
              <a:rPr dirty="0" sz="1600" spc="-20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600" spc="-50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600" spc="-1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-4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FAMILIA</a:t>
            </a:r>
            <a:r>
              <a:rPr dirty="0" sz="1600" spc="-4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600" spc="-5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b="1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600" spc="-20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 b="1">
                <a:solidFill>
                  <a:srgbClr val="404040"/>
                </a:solidFill>
                <a:latin typeface="Century Gothic"/>
                <a:cs typeface="Century Gothic"/>
              </a:rPr>
              <a:t>SUCESORIO</a:t>
            </a:r>
            <a:endParaRPr sz="1600">
              <a:latin typeface="Century Gothic"/>
              <a:cs typeface="Century Gothic"/>
            </a:endParaRPr>
          </a:p>
          <a:p>
            <a:pPr algn="just" marL="354965" marR="7620" indent="-342900">
              <a:lnSpc>
                <a:spcPts val="1920"/>
              </a:lnSpc>
              <a:spcBef>
                <a:spcPts val="55"/>
              </a:spcBef>
            </a:pPr>
            <a:r>
              <a:rPr dirty="0" sz="1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 spc="20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I.-</a:t>
            </a:r>
            <a:r>
              <a:rPr dirty="0" sz="1600" spc="1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Matrimonio.</a:t>
            </a:r>
            <a:r>
              <a:rPr dirty="0" sz="1600" spc="1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Capitulaciones</a:t>
            </a:r>
            <a:r>
              <a:rPr dirty="0" sz="1600" spc="1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matrimoniales.</a:t>
            </a:r>
            <a:r>
              <a:rPr dirty="0" sz="1600" spc="1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Régimen</a:t>
            </a:r>
            <a:r>
              <a:rPr dirty="0" sz="1600" spc="1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matrimonial</a:t>
            </a:r>
            <a:r>
              <a:rPr dirty="0" sz="1600" spc="1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primario.</a:t>
            </a:r>
            <a:r>
              <a:rPr dirty="0" sz="1600" spc="1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600" spc="1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sociedad</a:t>
            </a:r>
            <a:r>
              <a:rPr dirty="0" sz="1600" spc="1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gananciales</a:t>
            </a:r>
            <a:r>
              <a:rPr dirty="0" sz="1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6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6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separación</a:t>
            </a:r>
            <a:r>
              <a:rPr dirty="0" sz="1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bienes.</a:t>
            </a:r>
            <a:r>
              <a:rPr dirty="0" sz="16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2.</a:t>
            </a:r>
            <a:r>
              <a:rPr dirty="0" sz="16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6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sucesión</a:t>
            </a:r>
            <a:r>
              <a:rPr dirty="0" sz="1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mortis</a:t>
            </a:r>
            <a:r>
              <a:rPr dirty="0" sz="16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causa.</a:t>
            </a:r>
            <a:endParaRPr sz="1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99843" rIns="0" bIns="0" rtlCol="0" vert="horz">
            <a:spAutoFit/>
          </a:bodyPr>
          <a:lstStyle/>
          <a:p>
            <a:pPr marL="64897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LAS</a:t>
            </a:r>
            <a:r>
              <a:rPr dirty="0" sz="3200" spc="-40"/>
              <a:t> </a:t>
            </a:r>
            <a:r>
              <a:rPr dirty="0" sz="3200"/>
              <a:t>LEYES</a:t>
            </a:r>
            <a:r>
              <a:rPr dirty="0" sz="3200" spc="-35"/>
              <a:t> </a:t>
            </a:r>
            <a:r>
              <a:rPr dirty="0" sz="3200"/>
              <a:t>ORGÁNICAS</a:t>
            </a:r>
            <a:r>
              <a:rPr dirty="0" sz="3200" spc="-55"/>
              <a:t> </a:t>
            </a:r>
            <a:r>
              <a:rPr dirty="0" sz="3200"/>
              <a:t>(ART.</a:t>
            </a:r>
            <a:r>
              <a:rPr dirty="0" sz="3200" spc="-30"/>
              <a:t> </a:t>
            </a:r>
            <a:r>
              <a:rPr dirty="0" sz="3200"/>
              <a:t>81</a:t>
            </a:r>
            <a:r>
              <a:rPr dirty="0" sz="3200" spc="-40"/>
              <a:t> </a:t>
            </a:r>
            <a:r>
              <a:rPr dirty="0" sz="3200" spc="-25"/>
              <a:t>CE</a:t>
            </a:r>
            <a:r>
              <a:rPr dirty="0" sz="3200" spc="-25" b="0">
                <a:latin typeface="Century Gothic"/>
                <a:cs typeface="Century Gothic"/>
              </a:rPr>
              <a:t>)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214300" y="1864269"/>
            <a:ext cx="7909559" cy="4674235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DESDE</a:t>
            </a:r>
            <a:r>
              <a:rPr dirty="0" sz="2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PUNTO</a:t>
            </a:r>
            <a:r>
              <a:rPr dirty="0" sz="2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VISTA</a:t>
            </a:r>
            <a:r>
              <a:rPr dirty="0" sz="2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FORMAL</a:t>
            </a:r>
            <a:endParaRPr sz="2800">
              <a:latin typeface="Century Gothic"/>
              <a:cs typeface="Century Gothic"/>
            </a:endParaRPr>
          </a:p>
          <a:p>
            <a:pPr marL="756285" marR="5080" indent="-287020">
              <a:lnSpc>
                <a:spcPts val="2300"/>
              </a:lnSpc>
              <a:spcBef>
                <a:spcPts val="994"/>
              </a:spcBef>
              <a:tabLst>
                <a:tab pos="2837815" algn="l"/>
                <a:tab pos="5012690" algn="l"/>
                <a:tab pos="5425440" algn="l"/>
                <a:tab pos="7397750" algn="l"/>
              </a:tabLst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Aprobación,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modificación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derogación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por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mayoría</a:t>
            </a:r>
            <a:r>
              <a:rPr dirty="0" sz="24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absoluta</a:t>
            </a:r>
            <a:r>
              <a:rPr dirty="0" sz="2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Congreso.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DESDE</a:t>
            </a:r>
            <a:r>
              <a:rPr dirty="0" sz="2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PUNTO</a:t>
            </a:r>
            <a:r>
              <a:rPr dirty="0" sz="2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VISTA</a:t>
            </a:r>
            <a:r>
              <a:rPr dirty="0" sz="2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MATERIAL</a:t>
            </a:r>
            <a:endParaRPr sz="2800">
              <a:latin typeface="Century Gothic"/>
              <a:cs typeface="Century Gothic"/>
            </a:endParaRPr>
          </a:p>
          <a:p>
            <a:pPr marL="756285" marR="6985" indent="-287020">
              <a:lnSpc>
                <a:spcPct val="80000"/>
              </a:lnSpc>
              <a:spcBef>
                <a:spcPts val="101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Desarrollo</a:t>
            </a:r>
            <a:r>
              <a:rPr dirty="0" sz="24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4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24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fundamentales</a:t>
            </a:r>
            <a:r>
              <a:rPr dirty="0" sz="24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las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libertades</a:t>
            </a:r>
            <a:r>
              <a:rPr dirty="0" sz="2400" spc="-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públicas.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42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estatutos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autonomía.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43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Régimen</a:t>
            </a:r>
            <a:r>
              <a:rPr dirty="0" sz="2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electoral</a:t>
            </a:r>
            <a:r>
              <a:rPr dirty="0" sz="24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general.</a:t>
            </a:r>
            <a:endParaRPr sz="2400">
              <a:latin typeface="Century Gothic"/>
              <a:cs typeface="Century Gothic"/>
            </a:endParaRPr>
          </a:p>
          <a:p>
            <a:pPr algn="just" marL="756285" marR="5715" indent="-287020">
              <a:lnSpc>
                <a:spcPct val="8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Regulación</a:t>
            </a:r>
            <a:r>
              <a:rPr dirty="0" sz="2400" spc="530">
                <a:solidFill>
                  <a:srgbClr val="404040"/>
                </a:solidFill>
                <a:latin typeface="Century Gothic"/>
                <a:cs typeface="Century Gothic"/>
              </a:rPr>
              <a:t>  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530">
                <a:solidFill>
                  <a:srgbClr val="404040"/>
                </a:solidFill>
                <a:latin typeface="Century Gothic"/>
                <a:cs typeface="Century Gothic"/>
              </a:rPr>
              <a:t>  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poderes</a:t>
            </a:r>
            <a:r>
              <a:rPr dirty="0" sz="2400" spc="535">
                <a:solidFill>
                  <a:srgbClr val="404040"/>
                </a:solidFill>
                <a:latin typeface="Century Gothic"/>
                <a:cs typeface="Century Gothic"/>
              </a:rPr>
              <a:t>  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530">
                <a:solidFill>
                  <a:srgbClr val="404040"/>
                </a:solidFill>
                <a:latin typeface="Century Gothic"/>
                <a:cs typeface="Century Gothic"/>
              </a:rPr>
              <a:t>   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órganos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constitucionales</a:t>
            </a:r>
            <a:r>
              <a:rPr dirty="0" sz="24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(el</a:t>
            </a:r>
            <a:r>
              <a:rPr dirty="0" sz="24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TC,</a:t>
            </a:r>
            <a:r>
              <a:rPr dirty="0" sz="24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defensor</a:t>
            </a:r>
            <a:r>
              <a:rPr dirty="0" sz="24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pueblo,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tribunal</a:t>
            </a:r>
            <a:r>
              <a:rPr dirty="0" sz="24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cuentas,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etc).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308" y="210992"/>
            <a:ext cx="414274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0">
                <a:latin typeface="Century Gothic"/>
                <a:cs typeface="Century Gothic"/>
              </a:rPr>
              <a:t>LEYES</a:t>
            </a:r>
            <a:r>
              <a:rPr dirty="0" sz="3600" spc="-40" b="0">
                <a:latin typeface="Century Gothic"/>
                <a:cs typeface="Century Gothic"/>
              </a:rPr>
              <a:t> </a:t>
            </a:r>
            <a:r>
              <a:rPr dirty="0" sz="3600" spc="-10" b="0">
                <a:latin typeface="Century Gothic"/>
                <a:cs typeface="Century Gothic"/>
              </a:rPr>
              <a:t>ORGÁNICAS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782253" y="1081184"/>
            <a:ext cx="8703310" cy="541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6235" marR="5080" indent="-34417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792480" algn="l"/>
                <a:tab pos="1752600" algn="l"/>
                <a:tab pos="2193290" algn="l"/>
                <a:tab pos="2453640" algn="l"/>
                <a:tab pos="2894330" algn="l"/>
                <a:tab pos="3734435" algn="l"/>
                <a:tab pos="4174490" algn="l"/>
                <a:tab pos="5540375" algn="l"/>
                <a:tab pos="5877560" algn="l"/>
                <a:tab pos="6717030" algn="l"/>
                <a:tab pos="7054215" algn="l"/>
                <a:tab pos="8228965" algn="l"/>
                <a:tab pos="8484870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171982,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5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mayo,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honor,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intimidad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imagen.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9/1983,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15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julio,</a:t>
            </a:r>
            <a:r>
              <a:rPr dirty="0" sz="18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reguladora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reunión.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11/1985,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2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agosto,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Libertad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Sindical.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7/1980,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5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julio,</a:t>
            </a:r>
            <a:r>
              <a:rPr dirty="0" sz="1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Libertad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Religiosa.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1/2002,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22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marzo,</a:t>
            </a:r>
            <a:r>
              <a:rPr dirty="0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reguladora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Asociación.</a:t>
            </a:r>
            <a:endParaRPr sz="1800">
              <a:latin typeface="Century Gothic"/>
              <a:cs typeface="Century Gothic"/>
            </a:endParaRPr>
          </a:p>
          <a:p>
            <a:pPr marL="354965" marR="889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18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1/2004,</a:t>
            </a:r>
            <a:r>
              <a:rPr dirty="0" sz="18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28</a:t>
            </a:r>
            <a:r>
              <a:rPr dirty="0" sz="18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diciembre,</a:t>
            </a:r>
            <a:r>
              <a:rPr dirty="0" sz="18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Medidas</a:t>
            </a:r>
            <a:r>
              <a:rPr dirty="0" sz="18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8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Integral</a:t>
            </a:r>
            <a:r>
              <a:rPr dirty="0" sz="18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contra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Violencia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Género.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2/2006,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3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mayo,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Educación.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3/2007,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22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marzo,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Igualdad.</a:t>
            </a:r>
            <a:endParaRPr sz="1800">
              <a:latin typeface="Century Gothic"/>
              <a:cs typeface="Century Gothic"/>
            </a:endParaRPr>
          </a:p>
          <a:p>
            <a:pPr marL="354330" marR="9525" indent="-342265">
              <a:lnSpc>
                <a:spcPct val="100000"/>
              </a:lnSpc>
              <a:spcBef>
                <a:spcPts val="994"/>
              </a:spcBef>
              <a:tabLst>
                <a:tab pos="354965" algn="l"/>
                <a:tab pos="798830" algn="l"/>
                <a:tab pos="1736089" algn="l"/>
                <a:tab pos="2182495" algn="l"/>
                <a:tab pos="2449195" algn="l"/>
                <a:tab pos="2893695" algn="l"/>
                <a:tab pos="4230370" algn="l"/>
                <a:tab pos="4676775" algn="l"/>
                <a:tab pos="6028690" algn="l"/>
                <a:tab pos="6473190" algn="l"/>
                <a:tab pos="7253605" algn="l"/>
                <a:tab pos="8562340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3/2018,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5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diciembre,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Datos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Personales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garantía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digitales.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5/1985,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19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junio,</a:t>
            </a:r>
            <a:r>
              <a:rPr dirty="0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Régimen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Electoral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General.</a:t>
            </a:r>
            <a:endParaRPr sz="1800">
              <a:latin typeface="Century Gothic"/>
              <a:cs typeface="Century Gothic"/>
            </a:endParaRPr>
          </a:p>
          <a:p>
            <a:pPr marL="355600" marR="5080" indent="-343535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Aprobación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Estatutos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Autonomía.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Orgánica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3/1983,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25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febrero,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Estatuto</a:t>
            </a:r>
            <a:r>
              <a:rPr dirty="0" sz="18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Autonomía</a:t>
            </a:r>
            <a:r>
              <a:rPr dirty="0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Comunidad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Madrid.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2333" y="790103"/>
            <a:ext cx="364807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LEYES</a:t>
            </a:r>
            <a:r>
              <a:rPr dirty="0" sz="3200" spc="-25"/>
              <a:t> </a:t>
            </a:r>
            <a:r>
              <a:rPr dirty="0" sz="3200" spc="-10"/>
              <a:t>ORDINARIAS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2358316" y="1886835"/>
            <a:ext cx="7689850" cy="358584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DESDE</a:t>
            </a:r>
            <a:r>
              <a:rPr dirty="0" sz="3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3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PUNTO</a:t>
            </a:r>
            <a:r>
              <a:rPr dirty="0" sz="3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VISTA</a:t>
            </a:r>
            <a:r>
              <a:rPr dirty="0" sz="3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FORMAL</a:t>
            </a:r>
            <a:endParaRPr sz="3200">
              <a:latin typeface="Century Gothic"/>
              <a:cs typeface="Century Gothic"/>
            </a:endParaRPr>
          </a:p>
          <a:p>
            <a:pPr marL="756285" marR="5080" indent="-287020">
              <a:lnSpc>
                <a:spcPct val="100000"/>
              </a:lnSpc>
              <a:spcBef>
                <a:spcPts val="994"/>
              </a:spcBef>
              <a:tabLst>
                <a:tab pos="3524885" algn="l"/>
                <a:tab pos="4502150" algn="l"/>
                <a:tab pos="6436360" algn="l"/>
              </a:tabLst>
            </a:pPr>
            <a:r>
              <a:rPr dirty="0" sz="32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Aprobación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200" spc="-25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mayoría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simple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3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Congreso.</a:t>
            </a:r>
            <a:endParaRPr sz="3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920"/>
              </a:spcBef>
            </a:pPr>
            <a:endParaRPr sz="3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DESDE</a:t>
            </a:r>
            <a:r>
              <a:rPr dirty="0" sz="3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3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PUNTO</a:t>
            </a:r>
            <a:r>
              <a:rPr dirty="0" sz="3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VISTA</a:t>
            </a:r>
            <a:r>
              <a:rPr dirty="0" sz="3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MATERIAL</a:t>
            </a:r>
            <a:endParaRPr sz="3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Materia</a:t>
            </a:r>
            <a:r>
              <a:rPr dirty="0" sz="3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b="1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3200" spc="-40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orgánica</a:t>
            </a:r>
            <a:endParaRPr sz="3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-3" y="-782"/>
            <a:ext cx="12192000" cy="6859270"/>
            <a:chOff x="-3" y="-782"/>
            <a:chExt cx="12192000" cy="685927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" y="-782"/>
              <a:ext cx="2851515" cy="6858782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8340" y="300037"/>
            <a:ext cx="7428230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LOS</a:t>
            </a:r>
            <a:r>
              <a:rPr dirty="0" sz="3200" spc="-35"/>
              <a:t> </a:t>
            </a:r>
            <a:r>
              <a:rPr dirty="0" sz="3200"/>
              <a:t>ÓRGANOS</a:t>
            </a:r>
            <a:r>
              <a:rPr dirty="0" sz="3200" spc="-60"/>
              <a:t> </a:t>
            </a:r>
            <a:r>
              <a:rPr dirty="0" sz="3200"/>
              <a:t>POLÍTICOS</a:t>
            </a:r>
            <a:r>
              <a:rPr dirty="0" sz="3200" spc="-35"/>
              <a:t> </a:t>
            </a:r>
            <a:r>
              <a:rPr dirty="0" sz="3200"/>
              <a:t>Y</a:t>
            </a:r>
            <a:r>
              <a:rPr dirty="0" sz="3200" spc="-40"/>
              <a:t> </a:t>
            </a:r>
            <a:r>
              <a:rPr dirty="0" sz="3200"/>
              <a:t>LAS</a:t>
            </a:r>
            <a:r>
              <a:rPr dirty="0" sz="3200" spc="-50"/>
              <a:t> </a:t>
            </a:r>
            <a:r>
              <a:rPr dirty="0" sz="3200" spc="-10"/>
              <a:t>LEYES</a:t>
            </a:r>
            <a:endParaRPr sz="3200"/>
          </a:p>
        </p:txBody>
      </p:sp>
      <p:grpSp>
        <p:nvGrpSpPr>
          <p:cNvPr id="7" name="object 7" descr=""/>
          <p:cNvGrpSpPr/>
          <p:nvPr/>
        </p:nvGrpSpPr>
        <p:grpSpPr>
          <a:xfrm>
            <a:off x="4240415" y="2864309"/>
            <a:ext cx="3711575" cy="1185545"/>
            <a:chOff x="4240415" y="2864309"/>
            <a:chExt cx="3711575" cy="1185545"/>
          </a:xfrm>
        </p:grpSpPr>
        <p:sp>
          <p:nvSpPr>
            <p:cNvPr id="8" name="object 8" descr=""/>
            <p:cNvSpPr/>
            <p:nvPr/>
          </p:nvSpPr>
          <p:spPr>
            <a:xfrm>
              <a:off x="6097765" y="2872247"/>
              <a:ext cx="1845945" cy="1169670"/>
            </a:xfrm>
            <a:custGeom>
              <a:avLst/>
              <a:gdLst/>
              <a:ahLst/>
              <a:cxnLst/>
              <a:rect l="l" t="t" r="r" b="b"/>
              <a:pathLst>
                <a:path w="1845945" h="1169670">
                  <a:moveTo>
                    <a:pt x="0" y="0"/>
                  </a:moveTo>
                  <a:lnTo>
                    <a:pt x="0" y="848385"/>
                  </a:lnTo>
                  <a:lnTo>
                    <a:pt x="1845868" y="848385"/>
                  </a:lnTo>
                  <a:lnTo>
                    <a:pt x="1845868" y="1169047"/>
                  </a:lnTo>
                </a:path>
              </a:pathLst>
            </a:custGeom>
            <a:ln w="15875">
              <a:solidFill>
                <a:srgbClr val="0A0D0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248353" y="2872247"/>
              <a:ext cx="1849755" cy="1169670"/>
            </a:xfrm>
            <a:custGeom>
              <a:avLst/>
              <a:gdLst/>
              <a:ahLst/>
              <a:cxnLst/>
              <a:rect l="l" t="t" r="r" b="b"/>
              <a:pathLst>
                <a:path w="1849754" h="1169670">
                  <a:moveTo>
                    <a:pt x="1849412" y="0"/>
                  </a:moveTo>
                  <a:lnTo>
                    <a:pt x="1849412" y="848385"/>
                  </a:lnTo>
                  <a:lnTo>
                    <a:pt x="0" y="848385"/>
                  </a:lnTo>
                  <a:lnTo>
                    <a:pt x="0" y="1169047"/>
                  </a:lnTo>
                </a:path>
              </a:pathLst>
            </a:custGeom>
            <a:ln w="15875">
              <a:solidFill>
                <a:srgbClr val="0F110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1984730" y="1600200"/>
            <a:ext cx="8226425" cy="1272540"/>
          </a:xfrm>
          <a:prstGeom prst="rect">
            <a:avLst/>
          </a:prstGeom>
          <a:solidFill>
            <a:srgbClr val="7B230B"/>
          </a:solidFill>
          <a:ln w="15875">
            <a:solidFill>
              <a:srgbClr val="FFFFFF"/>
            </a:solidFill>
          </a:ln>
        </p:spPr>
        <p:txBody>
          <a:bodyPr wrap="square" lIns="0" tIns="914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720"/>
              </a:spcBef>
            </a:pP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latin typeface="Arial"/>
                <a:cs typeface="Arial"/>
              </a:rPr>
              <a:t>PODER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EJECUTIVO: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EL</a:t>
            </a:r>
            <a:r>
              <a:rPr dirty="0" sz="2400" spc="-14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GOBIERNO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721381" y="4041305"/>
            <a:ext cx="3054350" cy="1527175"/>
          </a:xfrm>
          <a:prstGeom prst="rect">
            <a:avLst/>
          </a:prstGeom>
          <a:solidFill>
            <a:srgbClr val="839944"/>
          </a:solidFill>
          <a:ln w="15875">
            <a:solidFill>
              <a:srgbClr val="FFFFFF"/>
            </a:solidFill>
          </a:ln>
        </p:spPr>
        <p:txBody>
          <a:bodyPr wrap="square" lIns="0" tIns="302895" rIns="0" bIns="0" rtlCol="0" vert="horz">
            <a:spAutoFit/>
          </a:bodyPr>
          <a:lstStyle/>
          <a:p>
            <a:pPr marL="464820" marR="459740" indent="246379">
              <a:lnSpc>
                <a:spcPts val="3679"/>
              </a:lnSpc>
              <a:spcBef>
                <a:spcPts val="2385"/>
              </a:spcBef>
            </a:pPr>
            <a:r>
              <a:rPr dirty="0" sz="3200" spc="-10">
                <a:latin typeface="Arial"/>
                <a:cs typeface="Arial"/>
              </a:rPr>
              <a:t>Decretos Legislativos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6416662" y="4041305"/>
            <a:ext cx="3054350" cy="1527175"/>
          </a:xfrm>
          <a:prstGeom prst="rect">
            <a:avLst/>
          </a:prstGeom>
          <a:solidFill>
            <a:srgbClr val="839944"/>
          </a:solidFill>
          <a:ln w="15875">
            <a:solidFill>
              <a:srgbClr val="FFFFFF"/>
            </a:solidFill>
          </a:ln>
        </p:spPr>
        <p:txBody>
          <a:bodyPr wrap="square" lIns="0" tIns="368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90"/>
              </a:spcBef>
            </a:pPr>
            <a:endParaRPr sz="3200">
              <a:latin typeface="Times New Roman"/>
              <a:cs typeface="Times New Roman"/>
            </a:endParaRPr>
          </a:p>
          <a:p>
            <a:pPr marL="169545">
              <a:lnSpc>
                <a:spcPct val="100000"/>
              </a:lnSpc>
            </a:pPr>
            <a:r>
              <a:rPr dirty="0" sz="3200" spc="-10">
                <a:latin typeface="Arial"/>
                <a:cs typeface="Arial"/>
              </a:rPr>
              <a:t>Decretos-leyes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17391" rIns="0" bIns="0" rtlCol="0" vert="horz">
            <a:spAutoFit/>
          </a:bodyPr>
          <a:lstStyle/>
          <a:p>
            <a:pPr marL="576580">
              <a:lnSpc>
                <a:spcPct val="100000"/>
              </a:lnSpc>
              <a:spcBef>
                <a:spcPts val="105"/>
              </a:spcBef>
            </a:pPr>
            <a:r>
              <a:rPr dirty="0" sz="3200" spc="-20"/>
              <a:t>DECRETOS-</a:t>
            </a:r>
            <a:r>
              <a:rPr dirty="0" sz="3200"/>
              <a:t>LEYES</a:t>
            </a:r>
            <a:r>
              <a:rPr dirty="0" sz="3200" spc="-10"/>
              <a:t> </a:t>
            </a:r>
            <a:r>
              <a:rPr dirty="0" sz="3200"/>
              <a:t>(ART.</a:t>
            </a:r>
            <a:r>
              <a:rPr dirty="0" sz="3200" spc="-5"/>
              <a:t> </a:t>
            </a:r>
            <a:r>
              <a:rPr dirty="0" sz="3200"/>
              <a:t>86</a:t>
            </a:r>
            <a:r>
              <a:rPr dirty="0" sz="3200" spc="-15"/>
              <a:t> </a:t>
            </a:r>
            <a:r>
              <a:rPr dirty="0" sz="3200" spc="-25"/>
              <a:t>CE)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2142293" y="1670811"/>
            <a:ext cx="7406005" cy="4737735"/>
          </a:xfrm>
          <a:prstGeom prst="rect">
            <a:avLst/>
          </a:prstGeom>
        </p:spPr>
        <p:txBody>
          <a:bodyPr wrap="square" lIns="0" tIns="901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DESDE</a:t>
            </a:r>
            <a:r>
              <a:rPr dirty="0" sz="3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3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PUNTO</a:t>
            </a:r>
            <a:r>
              <a:rPr dirty="0" sz="3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VISTA</a:t>
            </a:r>
            <a:r>
              <a:rPr dirty="0" sz="3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FORMAL</a:t>
            </a:r>
            <a:endParaRPr sz="3200">
              <a:latin typeface="Century Gothic"/>
              <a:cs typeface="Century Gothic"/>
            </a:endParaRPr>
          </a:p>
          <a:p>
            <a:pPr marL="756285" marR="13335" indent="-287020">
              <a:lnSpc>
                <a:spcPts val="3460"/>
              </a:lnSpc>
              <a:spcBef>
                <a:spcPts val="1045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Caso</a:t>
            </a:r>
            <a:r>
              <a:rPr dirty="0" sz="3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extraordinaria</a:t>
            </a:r>
            <a:r>
              <a:rPr dirty="0" sz="3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3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urgente necesidad</a:t>
            </a:r>
            <a:endParaRPr sz="3200">
              <a:latin typeface="Century Gothic"/>
              <a:cs typeface="Century Gothic"/>
            </a:endParaRPr>
          </a:p>
          <a:p>
            <a:pPr marL="756285" marR="68580" indent="-287020">
              <a:lnSpc>
                <a:spcPts val="3460"/>
              </a:lnSpc>
              <a:spcBef>
                <a:spcPts val="1000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Deben</a:t>
            </a:r>
            <a:r>
              <a:rPr dirty="0" sz="3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ser</a:t>
            </a:r>
            <a:r>
              <a:rPr dirty="0" sz="3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sometidos</a:t>
            </a:r>
            <a:r>
              <a:rPr dirty="0" sz="3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3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debate</a:t>
            </a:r>
            <a:r>
              <a:rPr dirty="0" sz="3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votación</a:t>
            </a:r>
            <a:r>
              <a:rPr dirty="0" sz="3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3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3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Congreso</a:t>
            </a:r>
            <a:r>
              <a:rPr dirty="0" sz="3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25">
                <a:solidFill>
                  <a:srgbClr val="404040"/>
                </a:solidFill>
                <a:latin typeface="Century Gothic"/>
                <a:cs typeface="Century Gothic"/>
              </a:rPr>
              <a:t>los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Diputados</a:t>
            </a:r>
            <a:r>
              <a:rPr dirty="0" sz="3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3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3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plazo</a:t>
            </a:r>
            <a:r>
              <a:rPr dirty="0" sz="3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30</a:t>
            </a:r>
            <a:r>
              <a:rPr dirty="0" sz="3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20">
                <a:solidFill>
                  <a:srgbClr val="404040"/>
                </a:solidFill>
                <a:latin typeface="Century Gothic"/>
                <a:cs typeface="Century Gothic"/>
              </a:rPr>
              <a:t>días</a:t>
            </a:r>
            <a:endParaRPr sz="3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080"/>
              </a:spcBef>
            </a:pPr>
            <a:endParaRPr sz="3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DESDE</a:t>
            </a:r>
            <a:r>
              <a:rPr dirty="0" sz="3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3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PUNTO</a:t>
            </a:r>
            <a:r>
              <a:rPr dirty="0" sz="3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3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VISTA</a:t>
            </a:r>
            <a:r>
              <a:rPr dirty="0" sz="3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MATERIAL</a:t>
            </a:r>
            <a:endParaRPr sz="3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625"/>
              </a:spcBef>
            </a:pPr>
            <a:r>
              <a:rPr dirty="0" sz="3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3200">
                <a:solidFill>
                  <a:srgbClr val="404040"/>
                </a:solidFill>
                <a:latin typeface="Century Gothic"/>
                <a:cs typeface="Century Gothic"/>
              </a:rPr>
              <a:t>Materia</a:t>
            </a:r>
            <a:r>
              <a:rPr dirty="0" sz="3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b="1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3200" spc="-2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3200" spc="-10">
                <a:solidFill>
                  <a:srgbClr val="404040"/>
                </a:solidFill>
                <a:latin typeface="Century Gothic"/>
                <a:cs typeface="Century Gothic"/>
              </a:rPr>
              <a:t>orgánica</a:t>
            </a:r>
            <a:endParaRPr sz="3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04825">
              <a:lnSpc>
                <a:spcPct val="100000"/>
              </a:lnSpc>
              <a:spcBef>
                <a:spcPts val="100"/>
              </a:spcBef>
            </a:pPr>
            <a:r>
              <a:rPr dirty="0" sz="3600" b="0">
                <a:latin typeface="Century Gothic"/>
                <a:cs typeface="Century Gothic"/>
              </a:rPr>
              <a:t>EJEMPLOS</a:t>
            </a:r>
            <a:r>
              <a:rPr dirty="0" sz="3600" spc="-10" b="0">
                <a:latin typeface="Century Gothic"/>
                <a:cs typeface="Century Gothic"/>
              </a:rPr>
              <a:t> DECRETOS-LEYES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926268" y="1464468"/>
            <a:ext cx="8340725" cy="4761865"/>
          </a:xfrm>
          <a:prstGeom prst="rect">
            <a:avLst/>
          </a:prstGeom>
        </p:spPr>
        <p:txBody>
          <a:bodyPr wrap="square" lIns="0" tIns="69850" rIns="0" bIns="0" rtlCol="0" vert="horz">
            <a:spAutoFit/>
          </a:bodyPr>
          <a:lstStyle/>
          <a:p>
            <a:pPr algn="just" marL="355600" marR="7620" indent="-342900">
              <a:lnSpc>
                <a:spcPct val="80000"/>
              </a:lnSpc>
              <a:spcBef>
                <a:spcPts val="550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2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Real</a:t>
            </a:r>
            <a:r>
              <a:rPr dirty="0" sz="1900" spc="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Decreto-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1900" spc="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30/2021,</a:t>
            </a:r>
            <a:r>
              <a:rPr dirty="0" sz="1900" spc="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23</a:t>
            </a:r>
            <a:r>
              <a:rPr dirty="0" sz="19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diciembre,</a:t>
            </a:r>
            <a:r>
              <a:rPr dirty="0" sz="1900" spc="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900" spc="10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900" spc="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9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se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adoptan</a:t>
            </a:r>
            <a:r>
              <a:rPr dirty="0" sz="19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medidas</a:t>
            </a:r>
            <a:r>
              <a:rPr dirty="0" sz="19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urgentes</a:t>
            </a:r>
            <a:r>
              <a:rPr dirty="0" sz="19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prevención</a:t>
            </a:r>
            <a:r>
              <a:rPr dirty="0" sz="19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900" spc="10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contención</a:t>
            </a:r>
            <a:r>
              <a:rPr dirty="0" sz="1900" spc="1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para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frente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crisis</a:t>
            </a:r>
            <a:r>
              <a:rPr dirty="0" sz="19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sanitaria</a:t>
            </a:r>
            <a:r>
              <a:rPr dirty="0" sz="19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ocasionada por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COVID-19.</a:t>
            </a:r>
            <a:endParaRPr sz="1900">
              <a:latin typeface="Century Gothic"/>
              <a:cs typeface="Century Gothic"/>
            </a:endParaRPr>
          </a:p>
          <a:p>
            <a:pPr algn="just" marL="356235" marR="5080" indent="-344170">
              <a:lnSpc>
                <a:spcPct val="80000"/>
              </a:lnSpc>
              <a:spcBef>
                <a:spcPts val="1010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15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Real</a:t>
            </a:r>
            <a:r>
              <a:rPr dirty="0" sz="19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Decreto-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19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20/2022,</a:t>
            </a:r>
            <a:r>
              <a:rPr dirty="0" sz="19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27</a:t>
            </a:r>
            <a:r>
              <a:rPr dirty="0" sz="19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diciembre,</a:t>
            </a:r>
            <a:r>
              <a:rPr dirty="0" sz="19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medidas</a:t>
            </a:r>
            <a:r>
              <a:rPr dirty="0" sz="1900" spc="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respuestas</a:t>
            </a:r>
            <a:r>
              <a:rPr dirty="0" sz="19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consecuencias</a:t>
            </a:r>
            <a:r>
              <a:rPr dirty="0" sz="1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económicas</a:t>
            </a:r>
            <a:r>
              <a:rPr dirty="0" sz="1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sociales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Guerra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Ucrania</a:t>
            </a:r>
            <a:r>
              <a:rPr dirty="0" sz="19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9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apoyo</a:t>
            </a:r>
            <a:r>
              <a:rPr dirty="0" sz="19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9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reconstrucción</a:t>
            </a:r>
            <a:r>
              <a:rPr dirty="0" sz="19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isla</a:t>
            </a:r>
            <a:r>
              <a:rPr dirty="0" sz="19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Palma</a:t>
            </a:r>
            <a:r>
              <a:rPr dirty="0" sz="19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otras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situaciones</a:t>
            </a:r>
            <a:r>
              <a:rPr dirty="0" sz="1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vulnerabilidad.</a:t>
            </a:r>
            <a:endParaRPr sz="1900">
              <a:latin typeface="Century Gothic"/>
              <a:cs typeface="Century Gothic"/>
            </a:endParaRPr>
          </a:p>
          <a:p>
            <a:pPr algn="just" marL="354330" marR="5080" indent="-342265">
              <a:lnSpc>
                <a:spcPct val="80000"/>
              </a:lnSpc>
              <a:spcBef>
                <a:spcPts val="994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1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Real</a:t>
            </a:r>
            <a:r>
              <a:rPr dirty="0" sz="19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Decreto-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19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1/2023,</a:t>
            </a:r>
            <a:r>
              <a:rPr dirty="0" sz="19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10</a:t>
            </a:r>
            <a:r>
              <a:rPr dirty="0" sz="19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enero,</a:t>
            </a:r>
            <a:r>
              <a:rPr dirty="0" sz="19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medidas</a:t>
            </a:r>
            <a:r>
              <a:rPr dirty="0" sz="19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urgentes</a:t>
            </a:r>
            <a:r>
              <a:rPr dirty="0" sz="19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en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materia</a:t>
            </a:r>
            <a:r>
              <a:rPr dirty="0" sz="1900" spc="4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4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incentivos</a:t>
            </a:r>
            <a:r>
              <a:rPr dirty="0" sz="1900" spc="4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900" spc="4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4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contratación</a:t>
            </a:r>
            <a:r>
              <a:rPr dirty="0" sz="1900" spc="4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laboral</a:t>
            </a:r>
            <a:r>
              <a:rPr dirty="0" sz="1900" spc="48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900" spc="4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mejora</a:t>
            </a:r>
            <a:r>
              <a:rPr dirty="0" sz="1900" spc="4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4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1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social</a:t>
            </a:r>
            <a:r>
              <a:rPr dirty="0" sz="19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9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personas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artistas.</a:t>
            </a:r>
            <a:endParaRPr sz="1900">
              <a:latin typeface="Century Gothic"/>
              <a:cs typeface="Century Gothic"/>
            </a:endParaRPr>
          </a:p>
          <a:p>
            <a:pPr algn="just" marL="352425" marR="8255" indent="-340360">
              <a:lnSpc>
                <a:spcPct val="80000"/>
              </a:lnSpc>
              <a:spcBef>
                <a:spcPts val="994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15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Real</a:t>
            </a:r>
            <a:r>
              <a:rPr dirty="0" sz="1900" spc="4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Decreto-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1900" spc="4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2/2023,</a:t>
            </a:r>
            <a:r>
              <a:rPr dirty="0" sz="1900" spc="4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4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16</a:t>
            </a:r>
            <a:r>
              <a:rPr dirty="0" sz="1900" spc="4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4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marzo,</a:t>
            </a:r>
            <a:r>
              <a:rPr dirty="0" sz="1900" spc="4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48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medidas</a:t>
            </a:r>
            <a:r>
              <a:rPr dirty="0" sz="1900" spc="4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urgentes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19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ampliación</a:t>
            </a:r>
            <a:r>
              <a:rPr dirty="0" sz="19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19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9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pensionistas,</a:t>
            </a:r>
            <a:r>
              <a:rPr dirty="0" sz="19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reducción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brecha</a:t>
            </a:r>
            <a:r>
              <a:rPr dirty="0" sz="19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género</a:t>
            </a:r>
            <a:r>
              <a:rPr dirty="0" sz="19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9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9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establecimiento</a:t>
            </a:r>
            <a:r>
              <a:rPr dirty="0" sz="19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9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nuevo</a:t>
            </a:r>
            <a:r>
              <a:rPr dirty="0" sz="19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marco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sostenibilidad</a:t>
            </a:r>
            <a:r>
              <a:rPr dirty="0" sz="19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9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sistema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público</a:t>
            </a:r>
            <a:r>
              <a:rPr dirty="0" sz="19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pensiones.</a:t>
            </a:r>
            <a:endParaRPr sz="1900">
              <a:latin typeface="Century Gothic"/>
              <a:cs typeface="Century Gothic"/>
            </a:endParaRPr>
          </a:p>
          <a:p>
            <a:pPr algn="just" marL="354965" marR="6350" indent="-342900">
              <a:lnSpc>
                <a:spcPct val="80000"/>
              </a:lnSpc>
              <a:spcBef>
                <a:spcPts val="1010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20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Real</a:t>
            </a:r>
            <a:r>
              <a:rPr dirty="0" sz="1900" spc="1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Decreto-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1900" spc="1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8/2023,</a:t>
            </a:r>
            <a:r>
              <a:rPr dirty="0" sz="1900" spc="1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1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27</a:t>
            </a:r>
            <a:r>
              <a:rPr dirty="0" sz="1900" spc="1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1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diciembre,</a:t>
            </a:r>
            <a:r>
              <a:rPr dirty="0" sz="1900" spc="1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900" spc="1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900" spc="1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900" spc="1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se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adoptan</a:t>
            </a:r>
            <a:r>
              <a:rPr dirty="0" sz="19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medidas</a:t>
            </a:r>
            <a:r>
              <a:rPr dirty="0" sz="19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19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afrontar</a:t>
            </a:r>
            <a:r>
              <a:rPr dirty="0" sz="19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9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consecuencias</a:t>
            </a:r>
            <a:r>
              <a:rPr dirty="0" sz="19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económicas</a:t>
            </a:r>
            <a:r>
              <a:rPr dirty="0" sz="19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sociales</a:t>
            </a:r>
            <a:r>
              <a:rPr dirty="0" sz="19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derivadas</a:t>
            </a:r>
            <a:r>
              <a:rPr dirty="0" sz="19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9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conflictos</a:t>
            </a:r>
            <a:r>
              <a:rPr dirty="0" sz="19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9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Ucrania</a:t>
            </a:r>
            <a:r>
              <a:rPr dirty="0" sz="19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9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Oriente</a:t>
            </a:r>
            <a:r>
              <a:rPr dirty="0" sz="19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Próximo,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así</a:t>
            </a:r>
            <a:r>
              <a:rPr dirty="0" sz="1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paliar</a:t>
            </a:r>
            <a:r>
              <a:rPr dirty="0" sz="19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efectos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sequía.</a:t>
            </a:r>
            <a:endParaRPr sz="1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8276" y="990091"/>
            <a:ext cx="724090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DECRETOS</a:t>
            </a:r>
            <a:r>
              <a:rPr dirty="0" sz="3200" spc="-55"/>
              <a:t> </a:t>
            </a:r>
            <a:r>
              <a:rPr dirty="0" sz="3200"/>
              <a:t>LEGISLATIVOS</a:t>
            </a:r>
            <a:r>
              <a:rPr dirty="0" sz="3200" spc="-55"/>
              <a:t> </a:t>
            </a:r>
            <a:r>
              <a:rPr dirty="0" sz="3200"/>
              <a:t>(ART.</a:t>
            </a:r>
            <a:r>
              <a:rPr dirty="0" sz="3200" spc="-50"/>
              <a:t> </a:t>
            </a:r>
            <a:r>
              <a:rPr dirty="0" sz="3200"/>
              <a:t>82</a:t>
            </a:r>
            <a:r>
              <a:rPr dirty="0" sz="3200" spc="-75"/>
              <a:t> </a:t>
            </a:r>
            <a:r>
              <a:rPr dirty="0" sz="3200" spc="-25"/>
              <a:t>CE)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2142293" y="1789481"/>
            <a:ext cx="7934325" cy="4756150"/>
          </a:xfrm>
          <a:prstGeom prst="rect">
            <a:avLst/>
          </a:prstGeom>
        </p:spPr>
        <p:txBody>
          <a:bodyPr wrap="square" lIns="0" tIns="1263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95"/>
              </a:spcBef>
            </a:pPr>
            <a:r>
              <a:rPr dirty="0" sz="2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600" spc="-2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DESDE</a:t>
            </a: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PUNTO</a:t>
            </a:r>
            <a:r>
              <a:rPr dirty="0" sz="26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6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VISTA</a:t>
            </a:r>
            <a:r>
              <a:rPr dirty="0" sz="26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FORMAL</a:t>
            </a:r>
            <a:endParaRPr sz="26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45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Potestad</a:t>
            </a:r>
            <a:r>
              <a:rPr dirty="0" sz="22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delegada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Gobierno.</a:t>
            </a:r>
            <a:r>
              <a:rPr dirty="0" sz="22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Condiciones</a:t>
            </a:r>
            <a:endParaRPr sz="22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780"/>
              </a:spcBef>
            </a:pPr>
            <a:r>
              <a:rPr dirty="0" sz="19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Expresa</a:t>
            </a:r>
            <a:endParaRPr sz="19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770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Plazo</a:t>
            </a:r>
            <a:r>
              <a:rPr dirty="0" sz="19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determinado</a:t>
            </a:r>
            <a:endParaRPr sz="19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765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Sometimiento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límites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fijados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9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delegación</a:t>
            </a:r>
            <a:endParaRPr sz="19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35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 bases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ordinaria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delegación</a:t>
            </a:r>
            <a:endParaRPr sz="2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355"/>
              </a:spcBef>
            </a:pP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2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600" spc="-2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DESDE</a:t>
            </a: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PUNTO</a:t>
            </a:r>
            <a:r>
              <a:rPr dirty="0" sz="26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6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>
                <a:solidFill>
                  <a:srgbClr val="404040"/>
                </a:solidFill>
                <a:latin typeface="Century Gothic"/>
                <a:cs typeface="Century Gothic"/>
              </a:rPr>
              <a:t>VISTA</a:t>
            </a:r>
            <a:r>
              <a:rPr dirty="0" sz="26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600" spc="-10">
                <a:solidFill>
                  <a:srgbClr val="404040"/>
                </a:solidFill>
                <a:latin typeface="Century Gothic"/>
                <a:cs typeface="Century Gothic"/>
              </a:rPr>
              <a:t>MATERIAL</a:t>
            </a:r>
            <a:endParaRPr sz="26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45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Materias</a:t>
            </a:r>
            <a:r>
              <a:rPr dirty="0" sz="2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b="1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200" spc="-35" b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orgánicas</a:t>
            </a:r>
            <a:endParaRPr sz="2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35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Formación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 textos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articulados</a:t>
            </a:r>
            <a:endParaRPr sz="2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45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Refundición</a:t>
            </a:r>
            <a:r>
              <a:rPr dirty="0" sz="2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textos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legales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3668" rIns="0" bIns="0" rtlCol="0" vert="horz">
            <a:spAutoFit/>
          </a:bodyPr>
          <a:lstStyle/>
          <a:p>
            <a:pPr marL="504825">
              <a:lnSpc>
                <a:spcPct val="100000"/>
              </a:lnSpc>
              <a:spcBef>
                <a:spcPts val="100"/>
              </a:spcBef>
            </a:pPr>
            <a:r>
              <a:rPr dirty="0" sz="3600" b="0">
                <a:latin typeface="Century Gothic"/>
                <a:cs typeface="Century Gothic"/>
              </a:rPr>
              <a:t>DECRETOS</a:t>
            </a:r>
            <a:r>
              <a:rPr dirty="0" sz="3600" spc="-55" b="0">
                <a:latin typeface="Century Gothic"/>
                <a:cs typeface="Century Gothic"/>
              </a:rPr>
              <a:t> </a:t>
            </a:r>
            <a:r>
              <a:rPr dirty="0" sz="3600" spc="-10" b="0">
                <a:latin typeface="Century Gothic"/>
                <a:cs typeface="Century Gothic"/>
              </a:rPr>
              <a:t>LEGISLATIVOS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926268" y="1655724"/>
            <a:ext cx="9956800" cy="39363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5600" marR="6350" indent="-3429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Real</a:t>
            </a:r>
            <a:r>
              <a:rPr dirty="0" sz="24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Decreto</a:t>
            </a:r>
            <a:r>
              <a:rPr dirty="0" sz="24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Legislativo</a:t>
            </a:r>
            <a:r>
              <a:rPr dirty="0" sz="24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5/2015,</a:t>
            </a:r>
            <a:r>
              <a:rPr dirty="0" sz="24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30</a:t>
            </a:r>
            <a:r>
              <a:rPr dirty="0" sz="24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octubre,</a:t>
            </a:r>
            <a:r>
              <a:rPr dirty="0" sz="24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4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4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se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aprueba</a:t>
            </a:r>
            <a:r>
              <a:rPr dirty="0" sz="2400" spc="5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5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texto</a:t>
            </a:r>
            <a:r>
              <a:rPr dirty="0" sz="2400" spc="5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refundido</a:t>
            </a:r>
            <a:r>
              <a:rPr dirty="0" sz="2400" spc="5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5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5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2400" spc="5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5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Estatuto</a:t>
            </a:r>
            <a:r>
              <a:rPr dirty="0" sz="2400" spc="5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Básico</a:t>
            </a:r>
            <a:r>
              <a:rPr dirty="0" sz="2400" spc="5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del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Empleado</a:t>
            </a:r>
            <a:r>
              <a:rPr dirty="0" sz="2400" spc="-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Público.</a:t>
            </a:r>
            <a:endParaRPr sz="2400">
              <a:latin typeface="Century Gothic"/>
              <a:cs typeface="Century Gothic"/>
            </a:endParaRPr>
          </a:p>
          <a:p>
            <a:pPr algn="just" marL="354965" marR="5080" indent="-34290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Real</a:t>
            </a:r>
            <a:r>
              <a:rPr dirty="0" sz="24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Decreto</a:t>
            </a:r>
            <a:r>
              <a:rPr dirty="0" sz="24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Legislativo</a:t>
            </a:r>
            <a:r>
              <a:rPr dirty="0" sz="24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1/2007,</a:t>
            </a:r>
            <a:r>
              <a:rPr dirty="0" sz="24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16</a:t>
            </a:r>
            <a:r>
              <a:rPr dirty="0" sz="24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noviembre,</a:t>
            </a:r>
            <a:r>
              <a:rPr dirty="0" sz="24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4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que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400" spc="1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aprueba</a:t>
            </a:r>
            <a:r>
              <a:rPr dirty="0" sz="2400" spc="1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1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texto</a:t>
            </a:r>
            <a:r>
              <a:rPr dirty="0" sz="2400" spc="1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refundido</a:t>
            </a:r>
            <a:r>
              <a:rPr dirty="0" sz="2400" spc="1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1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2400" spc="1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General</a:t>
            </a:r>
            <a:r>
              <a:rPr dirty="0" sz="2400" spc="1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2400" spc="1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Defensa</a:t>
            </a:r>
            <a:r>
              <a:rPr dirty="0" sz="2400" spc="5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5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400" spc="5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Consumidores</a:t>
            </a:r>
            <a:r>
              <a:rPr dirty="0" sz="2400" spc="5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5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Usuarios</a:t>
            </a:r>
            <a:r>
              <a:rPr dirty="0" sz="2400" spc="5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5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otras</a:t>
            </a:r>
            <a:r>
              <a:rPr dirty="0" sz="2400" spc="5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leyes complementarias.</a:t>
            </a:r>
            <a:endParaRPr sz="2400">
              <a:latin typeface="Century Gothic"/>
              <a:cs typeface="Century Gothic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Real</a:t>
            </a:r>
            <a:r>
              <a:rPr dirty="0" sz="24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Decreto</a:t>
            </a:r>
            <a:r>
              <a:rPr dirty="0" sz="24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Legislativo</a:t>
            </a:r>
            <a:r>
              <a:rPr dirty="0" sz="24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8/2015,</a:t>
            </a:r>
            <a:r>
              <a:rPr dirty="0" sz="24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30</a:t>
            </a:r>
            <a:r>
              <a:rPr dirty="0" sz="24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octubre,</a:t>
            </a:r>
            <a:r>
              <a:rPr dirty="0" sz="24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4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4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se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aprueba</a:t>
            </a:r>
            <a:r>
              <a:rPr dirty="0" sz="24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texto</a:t>
            </a:r>
            <a:r>
              <a:rPr dirty="0" sz="24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refundido</a:t>
            </a:r>
            <a:r>
              <a:rPr dirty="0" sz="24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24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General</a:t>
            </a:r>
            <a:r>
              <a:rPr dirty="0" sz="24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Seguridad Social.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39" y="300037"/>
            <a:ext cx="6320790" cy="14890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3840"/>
              </a:lnSpc>
              <a:spcBef>
                <a:spcPts val="100"/>
              </a:spcBef>
            </a:pPr>
            <a:r>
              <a:rPr dirty="0" sz="3200"/>
              <a:t>LOS</a:t>
            </a:r>
            <a:r>
              <a:rPr dirty="0" sz="3200" spc="-25"/>
              <a:t> </a:t>
            </a:r>
            <a:r>
              <a:rPr dirty="0" sz="3200" spc="-10"/>
              <a:t>REGLAMENTOS</a:t>
            </a:r>
            <a:endParaRPr sz="3200"/>
          </a:p>
          <a:p>
            <a:pPr marL="12700" marR="5080" indent="114300">
              <a:lnSpc>
                <a:spcPct val="100000"/>
              </a:lnSpc>
            </a:pPr>
            <a:r>
              <a:rPr dirty="0" sz="3200"/>
              <a:t>(ART.</a:t>
            </a:r>
            <a:r>
              <a:rPr dirty="0" sz="3200" spc="-25"/>
              <a:t> </a:t>
            </a:r>
            <a:r>
              <a:rPr dirty="0" sz="3200"/>
              <a:t>97</a:t>
            </a:r>
            <a:r>
              <a:rPr dirty="0" sz="3200" spc="-45"/>
              <a:t> </a:t>
            </a:r>
            <a:r>
              <a:rPr dirty="0" sz="3200"/>
              <a:t>CE).</a:t>
            </a:r>
            <a:r>
              <a:rPr dirty="0" sz="3200" spc="-35"/>
              <a:t> </a:t>
            </a:r>
            <a:r>
              <a:rPr dirty="0" sz="3200"/>
              <a:t>LA</a:t>
            </a:r>
            <a:r>
              <a:rPr dirty="0" sz="3200" spc="-20"/>
              <a:t> </a:t>
            </a:r>
            <a:r>
              <a:rPr dirty="0" sz="3200" spc="-10"/>
              <a:t>POTESTAD </a:t>
            </a:r>
            <a:r>
              <a:rPr dirty="0" sz="3200"/>
              <a:t>REGLAMENTARIA</a:t>
            </a:r>
            <a:r>
              <a:rPr dirty="0" sz="3200" spc="-75"/>
              <a:t> </a:t>
            </a:r>
            <a:r>
              <a:rPr dirty="0" sz="3200"/>
              <a:t>DEL</a:t>
            </a:r>
            <a:r>
              <a:rPr dirty="0" sz="3200" spc="-50"/>
              <a:t> </a:t>
            </a:r>
            <a:r>
              <a:rPr dirty="0" sz="3200" spc="-10"/>
              <a:t>GOBIERNO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2517139" y="2651652"/>
            <a:ext cx="2945130" cy="2418080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CARACTERÍSTICAS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430"/>
              </a:spcBef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Normativo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420"/>
              </a:spcBef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Secundario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420"/>
              </a:spcBef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Gubernativo</a:t>
            </a:r>
            <a:endParaRPr sz="2400">
              <a:latin typeface="Century Gothic"/>
              <a:cs typeface="Century Gothic"/>
            </a:endParaRPr>
          </a:p>
          <a:p>
            <a:pPr marL="698500" marR="219075" indent="-228600">
              <a:lnSpc>
                <a:spcPct val="80000"/>
              </a:lnSpc>
              <a:spcBef>
                <a:spcPts val="1010"/>
              </a:spcBef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Fiscalizable judicialmente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idx="3" sz="half"/>
          </p:nvPr>
        </p:nvSpPr>
        <p:spPr>
          <a:prstGeom prst="rect"/>
        </p:spPr>
        <p:txBody>
          <a:bodyPr wrap="square" lIns="0" tIns="717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pc="-10"/>
              <a:t>CLASES</a:t>
            </a:r>
          </a:p>
          <a:p>
            <a:pPr marL="469900">
              <a:lnSpc>
                <a:spcPct val="100000"/>
              </a:lnSpc>
              <a:spcBef>
                <a:spcPts val="470"/>
              </a:spcBef>
            </a:pPr>
            <a:r>
              <a:rPr dirty="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/>
              <a:t>Reglamentos</a:t>
            </a:r>
            <a:r>
              <a:rPr dirty="0" spc="-75"/>
              <a:t> </a:t>
            </a:r>
            <a:r>
              <a:rPr dirty="0" spc="-10"/>
              <a:t>jurídicos</a:t>
            </a:r>
          </a:p>
          <a:p>
            <a:pPr marL="697865" marR="966469" indent="-228600">
              <a:lnSpc>
                <a:spcPts val="2110"/>
              </a:lnSpc>
              <a:spcBef>
                <a:spcPts val="990"/>
              </a:spcBef>
            </a:pPr>
            <a:r>
              <a:rPr dirty="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pc="-10"/>
              <a:t>Reglamentos administrativos</a:t>
            </a:r>
          </a:p>
          <a:p>
            <a:pPr>
              <a:lnSpc>
                <a:spcPct val="100000"/>
              </a:lnSpc>
              <a:spcBef>
                <a:spcPts val="900"/>
              </a:spcBef>
            </a:pPr>
          </a:p>
          <a:p>
            <a:pPr marL="12700">
              <a:lnSpc>
                <a:spcPct val="100000"/>
              </a:lnSpc>
            </a:pPr>
            <a:r>
              <a:rPr dirty="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pc="-10"/>
              <a:t>PRINCIPIOS</a:t>
            </a:r>
          </a:p>
          <a:p>
            <a:pPr marL="469900">
              <a:lnSpc>
                <a:spcPct val="100000"/>
              </a:lnSpc>
              <a:spcBef>
                <a:spcPts val="480"/>
              </a:spcBef>
            </a:pPr>
            <a:r>
              <a:rPr dirty="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pc="-10"/>
              <a:t>Publicidad</a:t>
            </a:r>
          </a:p>
          <a:p>
            <a:pPr marL="469900">
              <a:lnSpc>
                <a:spcPct val="100000"/>
              </a:lnSpc>
              <a:spcBef>
                <a:spcPts val="470"/>
              </a:spcBef>
            </a:pPr>
            <a:r>
              <a:rPr dirty="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pc="-10"/>
              <a:t>Jerarquía</a:t>
            </a:r>
          </a:p>
          <a:p>
            <a:pPr marL="469900">
              <a:lnSpc>
                <a:spcPct val="100000"/>
              </a:lnSpc>
              <a:spcBef>
                <a:spcPts val="465"/>
              </a:spcBef>
            </a:pPr>
            <a:r>
              <a:rPr dirty="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pc="-10"/>
              <a:t>Irretroactividad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6268" y="431587"/>
            <a:ext cx="8023859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LA</a:t>
            </a:r>
            <a:r>
              <a:rPr dirty="0" sz="2400" spc="-20"/>
              <a:t> </a:t>
            </a:r>
            <a:r>
              <a:rPr dirty="0" sz="2400"/>
              <a:t>LEY</a:t>
            </a:r>
            <a:r>
              <a:rPr dirty="0" sz="2400" spc="-15"/>
              <a:t> </a:t>
            </a:r>
            <a:r>
              <a:rPr dirty="0" sz="2400"/>
              <a:t>EN</a:t>
            </a:r>
            <a:r>
              <a:rPr dirty="0" sz="2400" spc="-20"/>
              <a:t> </a:t>
            </a:r>
            <a:r>
              <a:rPr dirty="0" sz="2400"/>
              <a:t>LAS</a:t>
            </a:r>
            <a:r>
              <a:rPr dirty="0" sz="2400" spc="-15"/>
              <a:t> </a:t>
            </a:r>
            <a:r>
              <a:rPr dirty="0" sz="2400"/>
              <a:t>CCAA:</a:t>
            </a:r>
            <a:r>
              <a:rPr dirty="0" sz="2400" spc="-10"/>
              <a:t> </a:t>
            </a:r>
            <a:r>
              <a:rPr dirty="0" sz="2400"/>
              <a:t>ORGANIZACIÓN</a:t>
            </a:r>
            <a:r>
              <a:rPr dirty="0" sz="2400" spc="-30"/>
              <a:t> </a:t>
            </a:r>
            <a:r>
              <a:rPr dirty="0" sz="2400"/>
              <a:t>TERRITORIAL</a:t>
            </a:r>
            <a:r>
              <a:rPr dirty="0" sz="2400" spc="-15"/>
              <a:t> </a:t>
            </a:r>
            <a:r>
              <a:rPr dirty="0" sz="2400" spc="-25"/>
              <a:t>DEL </a:t>
            </a:r>
            <a:r>
              <a:rPr dirty="0" sz="2400" spc="-10"/>
              <a:t>ESTADO</a:t>
            </a:r>
            <a:endParaRPr sz="2400"/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661186" rIns="0" bIns="0" rtlCol="0" vert="horz">
            <a:spAutoFit/>
          </a:bodyPr>
          <a:lstStyle/>
          <a:p>
            <a:pPr marL="988060">
              <a:lnSpc>
                <a:spcPct val="100000"/>
              </a:lnSpc>
              <a:spcBef>
                <a:spcPts val="80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8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/>
              <a:t>LAS</a:t>
            </a:r>
            <a:r>
              <a:rPr dirty="0" sz="2400" spc="-45"/>
              <a:t> </a:t>
            </a:r>
            <a:r>
              <a:rPr dirty="0" sz="2400"/>
              <a:t>COMUNIDADES</a:t>
            </a:r>
            <a:r>
              <a:rPr dirty="0" sz="2400" spc="-35"/>
              <a:t> </a:t>
            </a:r>
            <a:r>
              <a:rPr dirty="0" sz="2400" spc="-10"/>
              <a:t>AUTÓNOMAS</a:t>
            </a:r>
            <a:endParaRPr sz="2400">
              <a:latin typeface="Times New Roman"/>
              <a:cs typeface="Times New Roman"/>
            </a:endParaRPr>
          </a:p>
          <a:p>
            <a:pPr marL="1445260">
              <a:lnSpc>
                <a:spcPct val="100000"/>
              </a:lnSpc>
              <a:spcBef>
                <a:spcPts val="710"/>
              </a:spcBef>
            </a:pPr>
            <a:r>
              <a:rPr dirty="0" sz="2400" spc="-20"/>
              <a:t>-</a:t>
            </a:r>
            <a:r>
              <a:rPr dirty="0" sz="2400"/>
              <a:t>Los</a:t>
            </a:r>
            <a:r>
              <a:rPr dirty="0" sz="2400" spc="-20"/>
              <a:t> </a:t>
            </a:r>
            <a:r>
              <a:rPr dirty="0" sz="2400"/>
              <a:t>Estatutos</a:t>
            </a:r>
            <a:r>
              <a:rPr dirty="0" sz="2400" spc="-55"/>
              <a:t> </a:t>
            </a:r>
            <a:r>
              <a:rPr dirty="0" sz="2400"/>
              <a:t>de</a:t>
            </a:r>
            <a:r>
              <a:rPr dirty="0" sz="2400" spc="-35"/>
              <a:t> </a:t>
            </a:r>
            <a:r>
              <a:rPr dirty="0" sz="2400"/>
              <a:t>Autonomía</a:t>
            </a:r>
            <a:r>
              <a:rPr dirty="0" sz="2400" spc="-50"/>
              <a:t> </a:t>
            </a:r>
            <a:r>
              <a:rPr dirty="0" sz="2400"/>
              <a:t>(art.</a:t>
            </a:r>
            <a:r>
              <a:rPr dirty="0" sz="2400" spc="-45"/>
              <a:t> </a:t>
            </a:r>
            <a:r>
              <a:rPr dirty="0" sz="2400"/>
              <a:t>147</a:t>
            </a:r>
            <a:r>
              <a:rPr dirty="0" sz="2400" spc="-70"/>
              <a:t> </a:t>
            </a:r>
            <a:r>
              <a:rPr dirty="0" sz="2400" spc="-25"/>
              <a:t>CE)</a:t>
            </a:r>
            <a:endParaRPr sz="2400"/>
          </a:p>
          <a:p>
            <a:pPr marL="1444625">
              <a:lnSpc>
                <a:spcPct val="100000"/>
              </a:lnSpc>
              <a:spcBef>
                <a:spcPts val="705"/>
              </a:spcBef>
            </a:pPr>
            <a:r>
              <a:rPr dirty="0" sz="2400" spc="-20"/>
              <a:t>-</a:t>
            </a:r>
            <a:r>
              <a:rPr dirty="0" sz="2400" spc="-10"/>
              <a:t>Órganos</a:t>
            </a:r>
            <a:endParaRPr sz="2400"/>
          </a:p>
          <a:p>
            <a:pPr marL="1901825">
              <a:lnSpc>
                <a:spcPct val="100000"/>
              </a:lnSpc>
              <a:spcBef>
                <a:spcPts val="720"/>
              </a:spcBef>
            </a:pPr>
            <a:r>
              <a:rPr dirty="0" sz="2400" spc="-20"/>
              <a:t>-</a:t>
            </a:r>
            <a:r>
              <a:rPr dirty="0" sz="2400"/>
              <a:t>Legislativo:</a:t>
            </a:r>
            <a:r>
              <a:rPr dirty="0" sz="2400" spc="-100"/>
              <a:t> </a:t>
            </a:r>
            <a:r>
              <a:rPr dirty="0" sz="2400"/>
              <a:t>Asamblea</a:t>
            </a:r>
            <a:r>
              <a:rPr dirty="0" sz="2400" spc="-85"/>
              <a:t> </a:t>
            </a:r>
            <a:r>
              <a:rPr dirty="0" sz="2400" spc="-10"/>
              <a:t>Legislativa</a:t>
            </a:r>
            <a:endParaRPr sz="2400"/>
          </a:p>
          <a:p>
            <a:pPr marL="1901825">
              <a:lnSpc>
                <a:spcPct val="100000"/>
              </a:lnSpc>
              <a:spcBef>
                <a:spcPts val="710"/>
              </a:spcBef>
            </a:pPr>
            <a:r>
              <a:rPr dirty="0" sz="2400" spc="-20"/>
              <a:t>-</a:t>
            </a:r>
            <a:r>
              <a:rPr dirty="0" sz="2400"/>
              <a:t>Ejecutivo:</a:t>
            </a:r>
            <a:r>
              <a:rPr dirty="0" sz="2400" spc="-95"/>
              <a:t> </a:t>
            </a:r>
            <a:r>
              <a:rPr dirty="0" sz="2400"/>
              <a:t>Presidente</a:t>
            </a:r>
            <a:r>
              <a:rPr dirty="0" sz="2400" spc="-50"/>
              <a:t> </a:t>
            </a:r>
            <a:r>
              <a:rPr dirty="0" sz="2400"/>
              <a:t>y</a:t>
            </a:r>
            <a:r>
              <a:rPr dirty="0" sz="2400" spc="-50"/>
              <a:t> </a:t>
            </a:r>
            <a:r>
              <a:rPr dirty="0" sz="2400"/>
              <a:t>Consejo</a:t>
            </a:r>
            <a:r>
              <a:rPr dirty="0" sz="2400" spc="-65"/>
              <a:t> </a:t>
            </a:r>
            <a:r>
              <a:rPr dirty="0" sz="2400"/>
              <a:t>de</a:t>
            </a:r>
            <a:r>
              <a:rPr dirty="0" sz="2400" spc="-55"/>
              <a:t> </a:t>
            </a:r>
            <a:r>
              <a:rPr dirty="0" sz="2400" spc="-10"/>
              <a:t>Gobierno</a:t>
            </a:r>
            <a:endParaRPr sz="2400"/>
          </a:p>
          <a:p>
            <a:pPr marL="1901825">
              <a:lnSpc>
                <a:spcPct val="100000"/>
              </a:lnSpc>
              <a:spcBef>
                <a:spcPts val="710"/>
              </a:spcBef>
            </a:pPr>
            <a:r>
              <a:rPr dirty="0" sz="2400" spc="-20"/>
              <a:t>-</a:t>
            </a:r>
            <a:r>
              <a:rPr dirty="0" sz="2400"/>
              <a:t>Judicial:</a:t>
            </a:r>
            <a:r>
              <a:rPr dirty="0" sz="2400" spc="-100"/>
              <a:t> </a:t>
            </a:r>
            <a:r>
              <a:rPr dirty="0" sz="2400"/>
              <a:t>Tribunales</a:t>
            </a:r>
            <a:r>
              <a:rPr dirty="0" sz="2400" spc="-80"/>
              <a:t> </a:t>
            </a:r>
            <a:r>
              <a:rPr dirty="0" sz="2400"/>
              <a:t>Superiores</a:t>
            </a:r>
            <a:r>
              <a:rPr dirty="0" sz="2400" spc="-70"/>
              <a:t> </a:t>
            </a:r>
            <a:r>
              <a:rPr dirty="0" sz="2400"/>
              <a:t>de</a:t>
            </a:r>
            <a:r>
              <a:rPr dirty="0" sz="2400" spc="-60"/>
              <a:t> </a:t>
            </a:r>
            <a:r>
              <a:rPr dirty="0" sz="2400" spc="-10"/>
              <a:t>Justicia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00355">
              <a:lnSpc>
                <a:spcPct val="100000"/>
              </a:lnSpc>
              <a:spcBef>
                <a:spcPts val="105"/>
              </a:spcBef>
            </a:pPr>
            <a:r>
              <a:rPr dirty="0" sz="4400" b="0">
                <a:latin typeface="Century Gothic"/>
                <a:cs typeface="Century Gothic"/>
              </a:rPr>
              <a:t>TEMA</a:t>
            </a:r>
            <a:r>
              <a:rPr dirty="0" sz="4400" spc="-80" b="0">
                <a:latin typeface="Century Gothic"/>
                <a:cs typeface="Century Gothic"/>
              </a:rPr>
              <a:t> </a:t>
            </a:r>
            <a:r>
              <a:rPr dirty="0" sz="4400" spc="-50" b="0">
                <a:latin typeface="Century Gothic"/>
                <a:cs typeface="Century Gothic"/>
              </a:rPr>
              <a:t>1</a:t>
            </a:r>
            <a:endParaRPr sz="44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430324" y="3091312"/>
            <a:ext cx="457327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>
                <a:solidFill>
                  <a:srgbClr val="585858"/>
                </a:solidFill>
                <a:latin typeface="Century Gothic"/>
                <a:cs typeface="Century Gothic"/>
              </a:rPr>
              <a:t>DERECHO</a:t>
            </a:r>
            <a:r>
              <a:rPr dirty="0" sz="4000" spc="-70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dirty="0" sz="4000">
                <a:solidFill>
                  <a:srgbClr val="585858"/>
                </a:solidFill>
                <a:latin typeface="Century Gothic"/>
                <a:cs typeface="Century Gothic"/>
              </a:rPr>
              <a:t>Y</a:t>
            </a:r>
            <a:r>
              <a:rPr dirty="0" sz="4000" spc="-95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dirty="0" sz="4000" spc="-10">
                <a:solidFill>
                  <a:srgbClr val="585858"/>
                </a:solidFill>
                <a:latin typeface="Century Gothic"/>
                <a:cs typeface="Century Gothic"/>
              </a:rPr>
              <a:t>ÉTICA.</a:t>
            </a:r>
            <a:endParaRPr sz="4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39" y="26923"/>
            <a:ext cx="532955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LA</a:t>
            </a:r>
            <a:r>
              <a:rPr dirty="0" sz="2400" spc="-5"/>
              <a:t> </a:t>
            </a:r>
            <a:r>
              <a:rPr dirty="0" sz="2400"/>
              <a:t>LEY Y</a:t>
            </a:r>
            <a:r>
              <a:rPr dirty="0" sz="2400" spc="-5"/>
              <a:t> </a:t>
            </a:r>
            <a:r>
              <a:rPr dirty="0" sz="2400"/>
              <a:t>EL DERECHO </a:t>
            </a:r>
            <a:r>
              <a:rPr dirty="0" sz="2400" spc="-10"/>
              <a:t>COMUNITARIO</a:t>
            </a:r>
            <a:endParaRPr sz="2400"/>
          </a:p>
        </p:txBody>
      </p:sp>
      <p:sp>
        <p:nvSpPr>
          <p:cNvPr id="3" name="object 3" descr=""/>
          <p:cNvSpPr txBox="1"/>
          <p:nvPr/>
        </p:nvSpPr>
        <p:spPr>
          <a:xfrm>
            <a:off x="1854259" y="521729"/>
            <a:ext cx="8208645" cy="600011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SISTEMA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JURÍDICO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UNIÓN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EUROPEA.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SUS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FUENTES</a:t>
            </a:r>
            <a:endParaRPr sz="2000">
              <a:latin typeface="Century Gothic"/>
              <a:cs typeface="Century Gothic"/>
            </a:endParaRPr>
          </a:p>
          <a:p>
            <a:pPr algn="just" marL="755015" marR="8255" indent="-285750">
              <a:lnSpc>
                <a:spcPct val="80000"/>
              </a:lnSpc>
              <a:spcBef>
                <a:spcPts val="994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originario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primario: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Tratados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Constitución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sus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modificaciones</a:t>
            </a:r>
            <a:endParaRPr sz="2000">
              <a:latin typeface="Century Gothic"/>
              <a:cs typeface="Century Gothic"/>
            </a:endParaRPr>
          </a:p>
          <a:p>
            <a:pPr algn="just" marL="756285" marR="5080" indent="-287020">
              <a:lnSpc>
                <a:spcPct val="80000"/>
              </a:lnSpc>
              <a:spcBef>
                <a:spcPts val="101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derivado: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normas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actos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jurídicos: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reglamento,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directiva,</a:t>
            </a:r>
            <a:r>
              <a:rPr dirty="0" sz="2000" spc="-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decisión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recomendación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dictamen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4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ALGUNAS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INSTITUCIONES</a:t>
            </a:r>
            <a:r>
              <a:rPr dirty="0" sz="20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EUROPEAS</a:t>
            </a:r>
            <a:endParaRPr sz="20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51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4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Consejo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Europeo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: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Jefes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Estado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Presidentes.</a:t>
            </a:r>
            <a:r>
              <a:rPr dirty="0" sz="20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legisla.</a:t>
            </a:r>
            <a:endParaRPr sz="2000">
              <a:latin typeface="Century Gothic"/>
              <a:cs typeface="Century Gothic"/>
            </a:endParaRPr>
          </a:p>
          <a:p>
            <a:pPr algn="just" marL="755015" marR="6350" indent="-285750">
              <a:lnSpc>
                <a:spcPct val="80000"/>
              </a:lnSpc>
              <a:spcBef>
                <a:spcPts val="101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Consejo</a:t>
            </a:r>
            <a:r>
              <a:rPr dirty="0" sz="20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Unión</a:t>
            </a:r>
            <a:r>
              <a:rPr dirty="0" sz="20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Europea</a:t>
            </a:r>
            <a:r>
              <a:rPr dirty="0" sz="20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:</a:t>
            </a:r>
            <a:r>
              <a:rPr dirty="0" sz="20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Ministros</a:t>
            </a:r>
            <a:r>
              <a:rPr dirty="0" sz="20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cada</a:t>
            </a:r>
            <a:r>
              <a:rPr dirty="0" sz="20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país</a:t>
            </a:r>
            <a:r>
              <a:rPr dirty="0" sz="20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UE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ramo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correspondiente.</a:t>
            </a:r>
            <a:r>
              <a:rPr dirty="0" sz="20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Legisla</a:t>
            </a:r>
            <a:endParaRPr sz="2000">
              <a:latin typeface="Century Gothic"/>
              <a:cs typeface="Century Gothic"/>
            </a:endParaRPr>
          </a:p>
          <a:p>
            <a:pPr algn="just" marL="755015" marR="7620" indent="-285750">
              <a:lnSpc>
                <a:spcPct val="80000"/>
              </a:lnSpc>
              <a:spcBef>
                <a:spcPts val="994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6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Comisión:</a:t>
            </a:r>
            <a:r>
              <a:rPr dirty="0" sz="20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órgano</a:t>
            </a:r>
            <a:r>
              <a:rPr dirty="0" sz="20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ejecutivo</a:t>
            </a:r>
            <a:r>
              <a:rPr dirty="0" sz="20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control</a:t>
            </a:r>
            <a:r>
              <a:rPr dirty="0" sz="20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compuesto</a:t>
            </a:r>
            <a:r>
              <a:rPr dirty="0" sz="20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por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28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comisarios.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Iniciativa</a:t>
            </a:r>
            <a:r>
              <a:rPr dirty="0" sz="2000" spc="-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legislativa.</a:t>
            </a:r>
            <a:endParaRPr sz="2000">
              <a:latin typeface="Century Gothic"/>
              <a:cs typeface="Century Gothic"/>
            </a:endParaRPr>
          </a:p>
          <a:p>
            <a:pPr algn="just" marL="755650" marR="5715" indent="-286385">
              <a:lnSpc>
                <a:spcPct val="80000"/>
              </a:lnSpc>
              <a:spcBef>
                <a:spcPts val="994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3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Parlamento:</a:t>
            </a:r>
            <a:r>
              <a:rPr dirty="0" sz="2000" spc="3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supervisión</a:t>
            </a:r>
            <a:r>
              <a:rPr dirty="0" sz="2000" spc="3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3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aprobación</a:t>
            </a:r>
            <a:r>
              <a:rPr dirty="0" sz="2000" spc="3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3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presupuestos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751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eurodiputados.</a:t>
            </a:r>
            <a:endParaRPr sz="2000">
              <a:latin typeface="Century Gothic"/>
              <a:cs typeface="Century Gothic"/>
            </a:endParaRPr>
          </a:p>
          <a:p>
            <a:pPr algn="just" marL="755015" marR="6350" indent="-285750">
              <a:lnSpc>
                <a:spcPct val="80000"/>
              </a:lnSpc>
              <a:spcBef>
                <a:spcPts val="101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Tribunal</a:t>
            </a:r>
            <a:r>
              <a:rPr dirty="0" sz="20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Cuentas:</a:t>
            </a:r>
            <a:r>
              <a:rPr dirty="0" sz="20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auditor</a:t>
            </a:r>
            <a:r>
              <a:rPr dirty="0" sz="20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externo</a:t>
            </a:r>
            <a:r>
              <a:rPr dirty="0" sz="20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0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cuentas</a:t>
            </a:r>
            <a:r>
              <a:rPr dirty="0" sz="20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UE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formado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28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miembros,</a:t>
            </a:r>
            <a:endParaRPr sz="2000">
              <a:latin typeface="Century Gothic"/>
              <a:cs typeface="Century Gothic"/>
            </a:endParaRPr>
          </a:p>
          <a:p>
            <a:pPr algn="just" marL="755015" marR="6985" indent="-285750">
              <a:lnSpc>
                <a:spcPct val="79800"/>
              </a:lnSpc>
              <a:spcBef>
                <a:spcPts val="100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Otras: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Órganos consultivos (Comité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Económico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Social</a:t>
            </a:r>
            <a:r>
              <a:rPr dirty="0" sz="2000" spc="-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el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Comité</a:t>
            </a:r>
            <a:r>
              <a:rPr dirty="0" sz="20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0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Regiones)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,El</a:t>
            </a:r>
            <a:r>
              <a:rPr dirty="0" sz="22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Tribunal</a:t>
            </a:r>
            <a:r>
              <a:rPr dirty="0" sz="22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Justicia</a:t>
            </a:r>
            <a:r>
              <a:rPr dirty="0" sz="22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UE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(1</a:t>
            </a:r>
            <a:r>
              <a:rPr dirty="0" sz="22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juez/país)</a:t>
            </a:r>
            <a:r>
              <a:rPr dirty="0" sz="22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2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Banco</a:t>
            </a:r>
            <a:r>
              <a:rPr dirty="0" sz="22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Central</a:t>
            </a:r>
            <a:r>
              <a:rPr dirty="0" sz="22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Europeo</a:t>
            </a:r>
            <a:r>
              <a:rPr dirty="0" sz="22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(gestión</a:t>
            </a:r>
            <a:r>
              <a:rPr dirty="0" sz="22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del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euro).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-3" y="-782"/>
            <a:ext cx="12192000" cy="6859270"/>
            <a:chOff x="-3" y="-782"/>
            <a:chExt cx="12192000" cy="685927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" y="-782"/>
              <a:ext cx="2851515" cy="6858782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8340" y="300037"/>
            <a:ext cx="5818505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LA</a:t>
            </a:r>
            <a:r>
              <a:rPr dirty="0" sz="3200" spc="-10"/>
              <a:t> </a:t>
            </a:r>
            <a:r>
              <a:rPr dirty="0" sz="3200"/>
              <a:t>LEY</a:t>
            </a:r>
            <a:r>
              <a:rPr dirty="0" sz="3200" spc="-25"/>
              <a:t> </a:t>
            </a:r>
            <a:r>
              <a:rPr dirty="0" sz="3200"/>
              <a:t>EN</a:t>
            </a:r>
            <a:r>
              <a:rPr dirty="0" sz="3200" spc="-25"/>
              <a:t> </a:t>
            </a:r>
            <a:r>
              <a:rPr dirty="0" sz="3200"/>
              <a:t>LA</a:t>
            </a:r>
            <a:r>
              <a:rPr dirty="0" sz="3200" spc="-20"/>
              <a:t> </a:t>
            </a:r>
            <a:r>
              <a:rPr dirty="0" sz="3200"/>
              <a:t>UNIÓN</a:t>
            </a:r>
            <a:r>
              <a:rPr dirty="0" sz="3200" spc="-35"/>
              <a:t> </a:t>
            </a:r>
            <a:r>
              <a:rPr dirty="0" sz="3200" spc="-10"/>
              <a:t>EUROPEA</a:t>
            </a:r>
            <a:endParaRPr sz="3200"/>
          </a:p>
        </p:txBody>
      </p:sp>
      <p:grpSp>
        <p:nvGrpSpPr>
          <p:cNvPr id="7" name="object 7" descr=""/>
          <p:cNvGrpSpPr/>
          <p:nvPr/>
        </p:nvGrpSpPr>
        <p:grpSpPr>
          <a:xfrm>
            <a:off x="2703689" y="1405086"/>
            <a:ext cx="6784975" cy="1248410"/>
            <a:chOff x="2703689" y="1405086"/>
            <a:chExt cx="6784975" cy="1248410"/>
          </a:xfrm>
        </p:grpSpPr>
        <p:sp>
          <p:nvSpPr>
            <p:cNvPr id="8" name="object 8" descr=""/>
            <p:cNvSpPr/>
            <p:nvPr/>
          </p:nvSpPr>
          <p:spPr>
            <a:xfrm>
              <a:off x="2711626" y="1413023"/>
              <a:ext cx="6769100" cy="1232535"/>
            </a:xfrm>
            <a:custGeom>
              <a:avLst/>
              <a:gdLst/>
              <a:ahLst/>
              <a:cxnLst/>
              <a:rect l="l" t="t" r="r" b="b"/>
              <a:pathLst>
                <a:path w="6769100" h="1232535">
                  <a:moveTo>
                    <a:pt x="6645516" y="0"/>
                  </a:moveTo>
                  <a:lnTo>
                    <a:pt x="123228" y="0"/>
                  </a:lnTo>
                  <a:lnTo>
                    <a:pt x="75261" y="9683"/>
                  </a:lnTo>
                  <a:lnTo>
                    <a:pt x="36091" y="36091"/>
                  </a:lnTo>
                  <a:lnTo>
                    <a:pt x="9683" y="75261"/>
                  </a:lnTo>
                  <a:lnTo>
                    <a:pt x="0" y="123228"/>
                  </a:lnTo>
                  <a:lnTo>
                    <a:pt x="0" y="1109065"/>
                  </a:lnTo>
                  <a:lnTo>
                    <a:pt x="9683" y="1157032"/>
                  </a:lnTo>
                  <a:lnTo>
                    <a:pt x="36091" y="1196201"/>
                  </a:lnTo>
                  <a:lnTo>
                    <a:pt x="75261" y="1222610"/>
                  </a:lnTo>
                  <a:lnTo>
                    <a:pt x="123228" y="1232293"/>
                  </a:lnTo>
                  <a:lnTo>
                    <a:pt x="6645516" y="1232293"/>
                  </a:lnTo>
                  <a:lnTo>
                    <a:pt x="6693483" y="1222610"/>
                  </a:lnTo>
                  <a:lnTo>
                    <a:pt x="6732652" y="1196201"/>
                  </a:lnTo>
                  <a:lnTo>
                    <a:pt x="6759060" y="1157032"/>
                  </a:lnTo>
                  <a:lnTo>
                    <a:pt x="6768744" y="1109065"/>
                  </a:lnTo>
                  <a:lnTo>
                    <a:pt x="6768744" y="123228"/>
                  </a:lnTo>
                  <a:lnTo>
                    <a:pt x="6759060" y="75261"/>
                  </a:lnTo>
                  <a:lnTo>
                    <a:pt x="6732652" y="36091"/>
                  </a:lnTo>
                  <a:lnTo>
                    <a:pt x="6693483" y="9683"/>
                  </a:lnTo>
                  <a:lnTo>
                    <a:pt x="6645516" y="0"/>
                  </a:lnTo>
                  <a:close/>
                </a:path>
              </a:pathLst>
            </a:custGeom>
            <a:solidFill>
              <a:srgbClr val="4854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711626" y="1413023"/>
              <a:ext cx="6769100" cy="1232535"/>
            </a:xfrm>
            <a:custGeom>
              <a:avLst/>
              <a:gdLst/>
              <a:ahLst/>
              <a:cxnLst/>
              <a:rect l="l" t="t" r="r" b="b"/>
              <a:pathLst>
                <a:path w="6769100" h="1232535">
                  <a:moveTo>
                    <a:pt x="0" y="123228"/>
                  </a:moveTo>
                  <a:lnTo>
                    <a:pt x="9683" y="75261"/>
                  </a:lnTo>
                  <a:lnTo>
                    <a:pt x="36091" y="36091"/>
                  </a:lnTo>
                  <a:lnTo>
                    <a:pt x="75261" y="9683"/>
                  </a:lnTo>
                  <a:lnTo>
                    <a:pt x="123228" y="0"/>
                  </a:lnTo>
                  <a:lnTo>
                    <a:pt x="6645516" y="0"/>
                  </a:lnTo>
                  <a:lnTo>
                    <a:pt x="6693483" y="9683"/>
                  </a:lnTo>
                  <a:lnTo>
                    <a:pt x="6732652" y="36091"/>
                  </a:lnTo>
                  <a:lnTo>
                    <a:pt x="6759060" y="75261"/>
                  </a:lnTo>
                  <a:lnTo>
                    <a:pt x="6768744" y="123228"/>
                  </a:lnTo>
                  <a:lnTo>
                    <a:pt x="6768744" y="1109065"/>
                  </a:lnTo>
                  <a:lnTo>
                    <a:pt x="6759060" y="1157032"/>
                  </a:lnTo>
                  <a:lnTo>
                    <a:pt x="6732652" y="1196201"/>
                  </a:lnTo>
                  <a:lnTo>
                    <a:pt x="6693483" y="1222610"/>
                  </a:lnTo>
                  <a:lnTo>
                    <a:pt x="6645516" y="1232293"/>
                  </a:lnTo>
                  <a:lnTo>
                    <a:pt x="123228" y="1232293"/>
                  </a:lnTo>
                  <a:lnTo>
                    <a:pt x="75261" y="1222610"/>
                  </a:lnTo>
                  <a:lnTo>
                    <a:pt x="36091" y="1196201"/>
                  </a:lnTo>
                  <a:lnTo>
                    <a:pt x="9683" y="1157032"/>
                  </a:lnTo>
                  <a:lnTo>
                    <a:pt x="0" y="1109065"/>
                  </a:lnTo>
                  <a:lnTo>
                    <a:pt x="0" y="123228"/>
                  </a:lnTo>
                  <a:close/>
                </a:path>
              </a:pathLst>
            </a:custGeom>
            <a:ln w="158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3149535" y="1647725"/>
            <a:ext cx="5892800" cy="741680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2700" marR="5080" indent="225425">
              <a:lnSpc>
                <a:spcPts val="2760"/>
              </a:lnSpc>
              <a:spcBef>
                <a:spcPts val="290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ÓRGANO</a:t>
            </a:r>
            <a:r>
              <a:rPr dirty="0" sz="24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LEGISLATIVO</a:t>
            </a:r>
            <a:r>
              <a:rPr dirty="0" sz="24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24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dirty="0" sz="2400" spc="-1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UNIÓN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EUROPEA:</a:t>
            </a:r>
            <a:r>
              <a:rPr dirty="0" sz="24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EL</a:t>
            </a:r>
            <a:r>
              <a:rPr dirty="0" sz="2400" spc="-1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CONSEJO</a:t>
            </a:r>
            <a:r>
              <a:rPr dirty="0" sz="24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24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MINISTROS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3855813" y="2637382"/>
            <a:ext cx="4601210" cy="1600200"/>
            <a:chOff x="3855813" y="2637382"/>
            <a:chExt cx="4601210" cy="1600200"/>
          </a:xfrm>
        </p:grpSpPr>
        <p:sp>
          <p:nvSpPr>
            <p:cNvPr id="12" name="object 12" descr=""/>
            <p:cNvSpPr/>
            <p:nvPr/>
          </p:nvSpPr>
          <p:spPr>
            <a:xfrm>
              <a:off x="6095999" y="2645319"/>
              <a:ext cx="60325" cy="351790"/>
            </a:xfrm>
            <a:custGeom>
              <a:avLst/>
              <a:gdLst/>
              <a:ahLst/>
              <a:cxnLst/>
              <a:rect l="l" t="t" r="r" b="b"/>
              <a:pathLst>
                <a:path w="60325" h="351789">
                  <a:moveTo>
                    <a:pt x="0" y="0"/>
                  </a:moveTo>
                  <a:lnTo>
                    <a:pt x="0" y="175818"/>
                  </a:lnTo>
                  <a:lnTo>
                    <a:pt x="60134" y="175818"/>
                  </a:lnTo>
                  <a:lnTo>
                    <a:pt x="60134" y="351637"/>
                  </a:lnTo>
                </a:path>
              </a:pathLst>
            </a:custGeom>
            <a:ln w="15875">
              <a:solidFill>
                <a:srgbClr val="0A0D0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3863751" y="2996956"/>
              <a:ext cx="4585335" cy="1232535"/>
            </a:xfrm>
            <a:custGeom>
              <a:avLst/>
              <a:gdLst/>
              <a:ahLst/>
              <a:cxnLst/>
              <a:rect l="l" t="t" r="r" b="b"/>
              <a:pathLst>
                <a:path w="4585334" h="1232535">
                  <a:moveTo>
                    <a:pt x="4461522" y="0"/>
                  </a:moveTo>
                  <a:lnTo>
                    <a:pt x="123228" y="0"/>
                  </a:lnTo>
                  <a:lnTo>
                    <a:pt x="75261" y="9683"/>
                  </a:lnTo>
                  <a:lnTo>
                    <a:pt x="36091" y="36091"/>
                  </a:lnTo>
                  <a:lnTo>
                    <a:pt x="9683" y="75261"/>
                  </a:lnTo>
                  <a:lnTo>
                    <a:pt x="0" y="123228"/>
                  </a:lnTo>
                  <a:lnTo>
                    <a:pt x="0" y="1109065"/>
                  </a:lnTo>
                  <a:lnTo>
                    <a:pt x="9683" y="1157032"/>
                  </a:lnTo>
                  <a:lnTo>
                    <a:pt x="36091" y="1196201"/>
                  </a:lnTo>
                  <a:lnTo>
                    <a:pt x="75261" y="1222610"/>
                  </a:lnTo>
                  <a:lnTo>
                    <a:pt x="123228" y="1232293"/>
                  </a:lnTo>
                  <a:lnTo>
                    <a:pt x="4461522" y="1232293"/>
                  </a:lnTo>
                  <a:lnTo>
                    <a:pt x="4509489" y="1222610"/>
                  </a:lnTo>
                  <a:lnTo>
                    <a:pt x="4548658" y="1196201"/>
                  </a:lnTo>
                  <a:lnTo>
                    <a:pt x="4575067" y="1157032"/>
                  </a:lnTo>
                  <a:lnTo>
                    <a:pt x="4584750" y="1109065"/>
                  </a:lnTo>
                  <a:lnTo>
                    <a:pt x="4584750" y="123228"/>
                  </a:lnTo>
                  <a:lnTo>
                    <a:pt x="4575067" y="75261"/>
                  </a:lnTo>
                  <a:lnTo>
                    <a:pt x="4548658" y="36091"/>
                  </a:lnTo>
                  <a:lnTo>
                    <a:pt x="4509489" y="9683"/>
                  </a:lnTo>
                  <a:lnTo>
                    <a:pt x="4461522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863751" y="2996956"/>
              <a:ext cx="4585335" cy="1232535"/>
            </a:xfrm>
            <a:custGeom>
              <a:avLst/>
              <a:gdLst/>
              <a:ahLst/>
              <a:cxnLst/>
              <a:rect l="l" t="t" r="r" b="b"/>
              <a:pathLst>
                <a:path w="4585334" h="1232535">
                  <a:moveTo>
                    <a:pt x="0" y="123228"/>
                  </a:moveTo>
                  <a:lnTo>
                    <a:pt x="9683" y="75261"/>
                  </a:lnTo>
                  <a:lnTo>
                    <a:pt x="36091" y="36091"/>
                  </a:lnTo>
                  <a:lnTo>
                    <a:pt x="75261" y="9683"/>
                  </a:lnTo>
                  <a:lnTo>
                    <a:pt x="123228" y="0"/>
                  </a:lnTo>
                  <a:lnTo>
                    <a:pt x="4461522" y="0"/>
                  </a:lnTo>
                  <a:lnTo>
                    <a:pt x="4509489" y="9683"/>
                  </a:lnTo>
                  <a:lnTo>
                    <a:pt x="4548658" y="36091"/>
                  </a:lnTo>
                  <a:lnTo>
                    <a:pt x="4575067" y="75261"/>
                  </a:lnTo>
                  <a:lnTo>
                    <a:pt x="4584750" y="123228"/>
                  </a:lnTo>
                  <a:lnTo>
                    <a:pt x="4584750" y="1109065"/>
                  </a:lnTo>
                  <a:lnTo>
                    <a:pt x="4575067" y="1157032"/>
                  </a:lnTo>
                  <a:lnTo>
                    <a:pt x="4548658" y="1196201"/>
                  </a:lnTo>
                  <a:lnTo>
                    <a:pt x="4509489" y="1222610"/>
                  </a:lnTo>
                  <a:lnTo>
                    <a:pt x="4461522" y="1232293"/>
                  </a:lnTo>
                  <a:lnTo>
                    <a:pt x="123228" y="1232293"/>
                  </a:lnTo>
                  <a:lnTo>
                    <a:pt x="75261" y="1222610"/>
                  </a:lnTo>
                  <a:lnTo>
                    <a:pt x="36091" y="1196201"/>
                  </a:lnTo>
                  <a:lnTo>
                    <a:pt x="9683" y="1157032"/>
                  </a:lnTo>
                  <a:lnTo>
                    <a:pt x="0" y="1109065"/>
                  </a:lnTo>
                  <a:lnTo>
                    <a:pt x="0" y="123228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4737537" y="3406888"/>
            <a:ext cx="28378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Derecho</a:t>
            </a:r>
            <a:r>
              <a:rPr dirty="0" sz="2400" spc="-1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comunitario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2823939" y="4221314"/>
            <a:ext cx="3340735" cy="1744345"/>
            <a:chOff x="2823939" y="4221314"/>
            <a:chExt cx="3340735" cy="1744345"/>
          </a:xfrm>
        </p:grpSpPr>
        <p:sp>
          <p:nvSpPr>
            <p:cNvPr id="17" name="object 17" descr=""/>
            <p:cNvSpPr/>
            <p:nvPr/>
          </p:nvSpPr>
          <p:spPr>
            <a:xfrm>
              <a:off x="4260159" y="4229252"/>
              <a:ext cx="1896110" cy="495934"/>
            </a:xfrm>
            <a:custGeom>
              <a:avLst/>
              <a:gdLst/>
              <a:ahLst/>
              <a:cxnLst/>
              <a:rect l="l" t="t" r="r" b="b"/>
              <a:pathLst>
                <a:path w="1896110" h="495935">
                  <a:moveTo>
                    <a:pt x="1895970" y="0"/>
                  </a:moveTo>
                  <a:lnTo>
                    <a:pt x="1895970" y="247942"/>
                  </a:lnTo>
                  <a:lnTo>
                    <a:pt x="0" y="247942"/>
                  </a:lnTo>
                  <a:lnTo>
                    <a:pt x="0" y="495884"/>
                  </a:lnTo>
                </a:path>
              </a:pathLst>
            </a:custGeom>
            <a:ln w="15875">
              <a:solidFill>
                <a:srgbClr val="0F110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2831876" y="4725142"/>
              <a:ext cx="2856865" cy="1232535"/>
            </a:xfrm>
            <a:custGeom>
              <a:avLst/>
              <a:gdLst/>
              <a:ahLst/>
              <a:cxnLst/>
              <a:rect l="l" t="t" r="r" b="b"/>
              <a:pathLst>
                <a:path w="2856865" h="1232535">
                  <a:moveTo>
                    <a:pt x="2733344" y="0"/>
                  </a:moveTo>
                  <a:lnTo>
                    <a:pt x="123228" y="0"/>
                  </a:lnTo>
                  <a:lnTo>
                    <a:pt x="75261" y="9683"/>
                  </a:lnTo>
                  <a:lnTo>
                    <a:pt x="36091" y="36091"/>
                  </a:lnTo>
                  <a:lnTo>
                    <a:pt x="9683" y="75261"/>
                  </a:lnTo>
                  <a:lnTo>
                    <a:pt x="0" y="123228"/>
                  </a:lnTo>
                  <a:lnTo>
                    <a:pt x="0" y="1109065"/>
                  </a:lnTo>
                  <a:lnTo>
                    <a:pt x="9683" y="1157032"/>
                  </a:lnTo>
                  <a:lnTo>
                    <a:pt x="36091" y="1196201"/>
                  </a:lnTo>
                  <a:lnTo>
                    <a:pt x="75261" y="1222610"/>
                  </a:lnTo>
                  <a:lnTo>
                    <a:pt x="123228" y="1232293"/>
                  </a:lnTo>
                  <a:lnTo>
                    <a:pt x="2733344" y="1232293"/>
                  </a:lnTo>
                  <a:lnTo>
                    <a:pt x="2781306" y="1222610"/>
                  </a:lnTo>
                  <a:lnTo>
                    <a:pt x="2820476" y="1196201"/>
                  </a:lnTo>
                  <a:lnTo>
                    <a:pt x="2846887" y="1157032"/>
                  </a:lnTo>
                  <a:lnTo>
                    <a:pt x="2856572" y="1109065"/>
                  </a:lnTo>
                  <a:lnTo>
                    <a:pt x="2856572" y="123228"/>
                  </a:lnTo>
                  <a:lnTo>
                    <a:pt x="2846887" y="75261"/>
                  </a:lnTo>
                  <a:lnTo>
                    <a:pt x="2820476" y="36091"/>
                  </a:lnTo>
                  <a:lnTo>
                    <a:pt x="2781306" y="9683"/>
                  </a:lnTo>
                  <a:lnTo>
                    <a:pt x="2733344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2831876" y="4725142"/>
              <a:ext cx="2856865" cy="1232535"/>
            </a:xfrm>
            <a:custGeom>
              <a:avLst/>
              <a:gdLst/>
              <a:ahLst/>
              <a:cxnLst/>
              <a:rect l="l" t="t" r="r" b="b"/>
              <a:pathLst>
                <a:path w="2856865" h="1232535">
                  <a:moveTo>
                    <a:pt x="0" y="123228"/>
                  </a:moveTo>
                  <a:lnTo>
                    <a:pt x="9683" y="75261"/>
                  </a:lnTo>
                  <a:lnTo>
                    <a:pt x="36091" y="36091"/>
                  </a:lnTo>
                  <a:lnTo>
                    <a:pt x="75261" y="9683"/>
                  </a:lnTo>
                  <a:lnTo>
                    <a:pt x="123228" y="0"/>
                  </a:lnTo>
                  <a:lnTo>
                    <a:pt x="2733344" y="0"/>
                  </a:lnTo>
                  <a:lnTo>
                    <a:pt x="2781306" y="9683"/>
                  </a:lnTo>
                  <a:lnTo>
                    <a:pt x="2820476" y="36091"/>
                  </a:lnTo>
                  <a:lnTo>
                    <a:pt x="2846887" y="75261"/>
                  </a:lnTo>
                  <a:lnTo>
                    <a:pt x="2856572" y="123228"/>
                  </a:lnTo>
                  <a:lnTo>
                    <a:pt x="2856572" y="1109065"/>
                  </a:lnTo>
                  <a:lnTo>
                    <a:pt x="2846887" y="1157032"/>
                  </a:lnTo>
                  <a:lnTo>
                    <a:pt x="2820476" y="1196201"/>
                  </a:lnTo>
                  <a:lnTo>
                    <a:pt x="2781306" y="1222610"/>
                  </a:lnTo>
                  <a:lnTo>
                    <a:pt x="2733344" y="1232293"/>
                  </a:lnTo>
                  <a:lnTo>
                    <a:pt x="123228" y="1232293"/>
                  </a:lnTo>
                  <a:lnTo>
                    <a:pt x="75261" y="1222610"/>
                  </a:lnTo>
                  <a:lnTo>
                    <a:pt x="36091" y="1196201"/>
                  </a:lnTo>
                  <a:lnTo>
                    <a:pt x="9683" y="1157032"/>
                  </a:lnTo>
                  <a:lnTo>
                    <a:pt x="0" y="1109065"/>
                  </a:lnTo>
                  <a:lnTo>
                    <a:pt x="0" y="123228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3350586" y="5135073"/>
            <a:ext cx="18192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Reglamentos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21" name="object 21" descr=""/>
          <p:cNvGrpSpPr/>
          <p:nvPr/>
        </p:nvGrpSpPr>
        <p:grpSpPr>
          <a:xfrm>
            <a:off x="6148191" y="4221314"/>
            <a:ext cx="3268345" cy="1744345"/>
            <a:chOff x="6148191" y="4221314"/>
            <a:chExt cx="3268345" cy="1744345"/>
          </a:xfrm>
        </p:grpSpPr>
        <p:sp>
          <p:nvSpPr>
            <p:cNvPr id="22" name="object 22" descr=""/>
            <p:cNvSpPr/>
            <p:nvPr/>
          </p:nvSpPr>
          <p:spPr>
            <a:xfrm>
              <a:off x="6156129" y="4229252"/>
              <a:ext cx="1800225" cy="495934"/>
            </a:xfrm>
            <a:custGeom>
              <a:avLst/>
              <a:gdLst/>
              <a:ahLst/>
              <a:cxnLst/>
              <a:rect l="l" t="t" r="r" b="b"/>
              <a:pathLst>
                <a:path w="1800225" h="495935">
                  <a:moveTo>
                    <a:pt x="0" y="0"/>
                  </a:moveTo>
                  <a:lnTo>
                    <a:pt x="0" y="247942"/>
                  </a:lnTo>
                  <a:lnTo>
                    <a:pt x="1800186" y="247942"/>
                  </a:lnTo>
                  <a:lnTo>
                    <a:pt x="1800186" y="495884"/>
                  </a:lnTo>
                </a:path>
              </a:pathLst>
            </a:custGeom>
            <a:ln w="15875">
              <a:solidFill>
                <a:srgbClr val="0F110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6504274" y="4725144"/>
              <a:ext cx="2904490" cy="1232535"/>
            </a:xfrm>
            <a:custGeom>
              <a:avLst/>
              <a:gdLst/>
              <a:ahLst/>
              <a:cxnLst/>
              <a:rect l="l" t="t" r="r" b="b"/>
              <a:pathLst>
                <a:path w="2904490" h="1232535">
                  <a:moveTo>
                    <a:pt x="2780868" y="0"/>
                  </a:moveTo>
                  <a:lnTo>
                    <a:pt x="123228" y="0"/>
                  </a:lnTo>
                  <a:lnTo>
                    <a:pt x="75261" y="9683"/>
                  </a:lnTo>
                  <a:lnTo>
                    <a:pt x="36091" y="36091"/>
                  </a:lnTo>
                  <a:lnTo>
                    <a:pt x="9683" y="75261"/>
                  </a:lnTo>
                  <a:lnTo>
                    <a:pt x="0" y="123228"/>
                  </a:lnTo>
                  <a:lnTo>
                    <a:pt x="0" y="1109065"/>
                  </a:lnTo>
                  <a:lnTo>
                    <a:pt x="9683" y="1157032"/>
                  </a:lnTo>
                  <a:lnTo>
                    <a:pt x="36091" y="1196201"/>
                  </a:lnTo>
                  <a:lnTo>
                    <a:pt x="75261" y="1222610"/>
                  </a:lnTo>
                  <a:lnTo>
                    <a:pt x="123228" y="1232293"/>
                  </a:lnTo>
                  <a:lnTo>
                    <a:pt x="2780868" y="1232293"/>
                  </a:lnTo>
                  <a:lnTo>
                    <a:pt x="2828829" y="1222610"/>
                  </a:lnTo>
                  <a:lnTo>
                    <a:pt x="2867999" y="1196201"/>
                  </a:lnTo>
                  <a:lnTo>
                    <a:pt x="2894410" y="1157032"/>
                  </a:lnTo>
                  <a:lnTo>
                    <a:pt x="2904096" y="1109065"/>
                  </a:lnTo>
                  <a:lnTo>
                    <a:pt x="2904096" y="123228"/>
                  </a:lnTo>
                  <a:lnTo>
                    <a:pt x="2894410" y="75261"/>
                  </a:lnTo>
                  <a:lnTo>
                    <a:pt x="2867999" y="36091"/>
                  </a:lnTo>
                  <a:lnTo>
                    <a:pt x="2828829" y="9683"/>
                  </a:lnTo>
                  <a:lnTo>
                    <a:pt x="2780868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6504274" y="4725144"/>
              <a:ext cx="2904490" cy="1232535"/>
            </a:xfrm>
            <a:custGeom>
              <a:avLst/>
              <a:gdLst/>
              <a:ahLst/>
              <a:cxnLst/>
              <a:rect l="l" t="t" r="r" b="b"/>
              <a:pathLst>
                <a:path w="2904490" h="1232535">
                  <a:moveTo>
                    <a:pt x="0" y="123228"/>
                  </a:moveTo>
                  <a:lnTo>
                    <a:pt x="9683" y="75261"/>
                  </a:lnTo>
                  <a:lnTo>
                    <a:pt x="36091" y="36091"/>
                  </a:lnTo>
                  <a:lnTo>
                    <a:pt x="75261" y="9683"/>
                  </a:lnTo>
                  <a:lnTo>
                    <a:pt x="123228" y="0"/>
                  </a:lnTo>
                  <a:lnTo>
                    <a:pt x="2780868" y="0"/>
                  </a:lnTo>
                  <a:lnTo>
                    <a:pt x="2828829" y="9683"/>
                  </a:lnTo>
                  <a:lnTo>
                    <a:pt x="2867999" y="36091"/>
                  </a:lnTo>
                  <a:lnTo>
                    <a:pt x="2894410" y="75261"/>
                  </a:lnTo>
                  <a:lnTo>
                    <a:pt x="2904096" y="123228"/>
                  </a:lnTo>
                  <a:lnTo>
                    <a:pt x="2904096" y="1109065"/>
                  </a:lnTo>
                  <a:lnTo>
                    <a:pt x="2894410" y="1157032"/>
                  </a:lnTo>
                  <a:lnTo>
                    <a:pt x="2867999" y="1196201"/>
                  </a:lnTo>
                  <a:lnTo>
                    <a:pt x="2828829" y="1222610"/>
                  </a:lnTo>
                  <a:lnTo>
                    <a:pt x="2780868" y="1232293"/>
                  </a:lnTo>
                  <a:lnTo>
                    <a:pt x="123228" y="1232293"/>
                  </a:lnTo>
                  <a:lnTo>
                    <a:pt x="75261" y="1222610"/>
                  </a:lnTo>
                  <a:lnTo>
                    <a:pt x="36091" y="1196201"/>
                  </a:lnTo>
                  <a:lnTo>
                    <a:pt x="9683" y="1157032"/>
                  </a:lnTo>
                  <a:lnTo>
                    <a:pt x="0" y="1109065"/>
                  </a:lnTo>
                  <a:lnTo>
                    <a:pt x="0" y="123228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 descr=""/>
          <p:cNvSpPr txBox="1"/>
          <p:nvPr/>
        </p:nvSpPr>
        <p:spPr>
          <a:xfrm>
            <a:off x="7274456" y="5135073"/>
            <a:ext cx="136271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Directivas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8785" y="502071"/>
            <a:ext cx="5312410" cy="90995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900"/>
              <a:t>OTRAS</a:t>
            </a:r>
            <a:r>
              <a:rPr dirty="0" sz="2900" spc="-40"/>
              <a:t> </a:t>
            </a:r>
            <a:r>
              <a:rPr dirty="0" sz="2900"/>
              <a:t>FUENTES</a:t>
            </a:r>
            <a:r>
              <a:rPr dirty="0" sz="2900" spc="-50"/>
              <a:t> </a:t>
            </a:r>
            <a:r>
              <a:rPr dirty="0" sz="2900"/>
              <a:t>DEL</a:t>
            </a:r>
            <a:r>
              <a:rPr dirty="0" sz="2900" spc="-55"/>
              <a:t> </a:t>
            </a:r>
            <a:r>
              <a:rPr dirty="0" sz="2900" spc="-10"/>
              <a:t>DERECHO: </a:t>
            </a:r>
            <a:r>
              <a:rPr dirty="0" sz="2900"/>
              <a:t>LA</a:t>
            </a:r>
            <a:r>
              <a:rPr dirty="0" sz="2900" spc="-10"/>
              <a:t> COSTUMBRE</a:t>
            </a:r>
            <a:endParaRPr sz="2900"/>
          </a:p>
        </p:txBody>
      </p:sp>
      <p:sp>
        <p:nvSpPr>
          <p:cNvPr id="3" name="object 3" descr=""/>
          <p:cNvSpPr/>
          <p:nvPr/>
        </p:nvSpPr>
        <p:spPr>
          <a:xfrm>
            <a:off x="8058054" y="4448967"/>
            <a:ext cx="377190" cy="847090"/>
          </a:xfrm>
          <a:custGeom>
            <a:avLst/>
            <a:gdLst/>
            <a:ahLst/>
            <a:cxnLst/>
            <a:rect l="l" t="t" r="r" b="b"/>
            <a:pathLst>
              <a:path w="377190" h="847089">
                <a:moveTo>
                  <a:pt x="186435" y="0"/>
                </a:moveTo>
                <a:lnTo>
                  <a:pt x="186435" y="846696"/>
                </a:lnTo>
                <a:lnTo>
                  <a:pt x="377126" y="846696"/>
                </a:lnTo>
              </a:path>
              <a:path w="377190" h="847089">
                <a:moveTo>
                  <a:pt x="186435" y="0"/>
                </a:moveTo>
                <a:lnTo>
                  <a:pt x="186435" y="816775"/>
                </a:lnTo>
                <a:lnTo>
                  <a:pt x="0" y="816775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3761071" y="4359000"/>
            <a:ext cx="373380" cy="906780"/>
          </a:xfrm>
          <a:custGeom>
            <a:avLst/>
            <a:gdLst/>
            <a:ahLst/>
            <a:cxnLst/>
            <a:rect l="l" t="t" r="r" b="b"/>
            <a:pathLst>
              <a:path w="373379" h="906779">
                <a:moveTo>
                  <a:pt x="186436" y="0"/>
                </a:moveTo>
                <a:lnTo>
                  <a:pt x="186436" y="906741"/>
                </a:lnTo>
                <a:lnTo>
                  <a:pt x="372872" y="906741"/>
                </a:lnTo>
              </a:path>
              <a:path w="373379" h="906779">
                <a:moveTo>
                  <a:pt x="186436" y="0"/>
                </a:moveTo>
                <a:lnTo>
                  <a:pt x="186436" y="906741"/>
                </a:lnTo>
                <a:lnTo>
                  <a:pt x="0" y="906741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4835310" y="2870545"/>
            <a:ext cx="2521585" cy="1134745"/>
          </a:xfrm>
          <a:custGeom>
            <a:avLst/>
            <a:gdLst/>
            <a:ahLst/>
            <a:cxnLst/>
            <a:rect l="l" t="t" r="r" b="b"/>
            <a:pathLst>
              <a:path w="2521584" h="1134745">
                <a:moveTo>
                  <a:pt x="1212392" y="0"/>
                </a:moveTo>
                <a:lnTo>
                  <a:pt x="1212392" y="1134516"/>
                </a:lnTo>
                <a:lnTo>
                  <a:pt x="2521369" y="1134516"/>
                </a:lnTo>
              </a:path>
              <a:path w="2521584" h="1134745">
                <a:moveTo>
                  <a:pt x="1212392" y="0"/>
                </a:moveTo>
                <a:lnTo>
                  <a:pt x="1212392" y="1134516"/>
                </a:lnTo>
                <a:lnTo>
                  <a:pt x="0" y="1134516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4631258" y="1982736"/>
            <a:ext cx="2833370" cy="888365"/>
          </a:xfrm>
          <a:prstGeom prst="rect">
            <a:avLst/>
          </a:prstGeom>
          <a:solidFill>
            <a:srgbClr val="FFFFFF"/>
          </a:solidFill>
          <a:ln w="22225">
            <a:solidFill>
              <a:srgbClr val="C87114"/>
            </a:solidFill>
          </a:ln>
        </p:spPr>
        <p:txBody>
          <a:bodyPr wrap="square" lIns="0" tIns="273685" rIns="0" bIns="0" rtlCol="0" vert="horz">
            <a:spAutoFit/>
          </a:bodyPr>
          <a:lstStyle/>
          <a:p>
            <a:pPr marL="478790">
              <a:lnSpc>
                <a:spcPct val="100000"/>
              </a:lnSpc>
              <a:spcBef>
                <a:spcPts val="2155"/>
              </a:spcBef>
            </a:pPr>
            <a:r>
              <a:rPr dirty="0" sz="2000">
                <a:latin typeface="Century Gothic"/>
                <a:cs typeface="Century Gothic"/>
              </a:rPr>
              <a:t>LA</a:t>
            </a:r>
            <a:r>
              <a:rPr dirty="0" sz="2000" spc="-15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COSTUMBRE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059696" y="3651122"/>
            <a:ext cx="1776095" cy="708025"/>
          </a:xfrm>
          <a:prstGeom prst="rect">
            <a:avLst/>
          </a:prstGeom>
          <a:solidFill>
            <a:srgbClr val="FFFFFF"/>
          </a:solidFill>
          <a:ln w="22225">
            <a:solidFill>
              <a:srgbClr val="C87114"/>
            </a:solidFill>
          </a:ln>
        </p:spPr>
        <p:txBody>
          <a:bodyPr wrap="square" lIns="0" tIns="183515" rIns="0" bIns="0" rtlCol="0" vert="horz">
            <a:spAutoFit/>
          </a:bodyPr>
          <a:lstStyle/>
          <a:p>
            <a:pPr marL="242570">
              <a:lnSpc>
                <a:spcPct val="100000"/>
              </a:lnSpc>
              <a:spcBef>
                <a:spcPts val="1445"/>
              </a:spcBef>
            </a:pPr>
            <a:r>
              <a:rPr dirty="0" sz="2000" spc="-10">
                <a:latin typeface="Century Gothic"/>
                <a:cs typeface="Century Gothic"/>
              </a:rPr>
              <a:t>Concepto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985454" y="4821847"/>
            <a:ext cx="1776095" cy="888365"/>
          </a:xfrm>
          <a:prstGeom prst="rect">
            <a:avLst/>
          </a:prstGeom>
          <a:solidFill>
            <a:srgbClr val="FFFFFF"/>
          </a:solidFill>
          <a:ln w="22225">
            <a:solidFill>
              <a:srgbClr val="C87114"/>
            </a:solidFill>
          </a:ln>
        </p:spPr>
        <p:txBody>
          <a:bodyPr wrap="square" lIns="0" tIns="22860" rIns="0" bIns="0" rtlCol="0" vert="horz">
            <a:spAutoFit/>
          </a:bodyPr>
          <a:lstStyle/>
          <a:p>
            <a:pPr algn="ctr" marL="242570" marR="236220" indent="635">
              <a:lnSpc>
                <a:spcPts val="2210"/>
              </a:lnSpc>
              <a:spcBef>
                <a:spcPts val="180"/>
              </a:spcBef>
            </a:pPr>
            <a:r>
              <a:rPr dirty="0" sz="2000" spc="-10">
                <a:latin typeface="Century Gothic"/>
                <a:cs typeface="Century Gothic"/>
              </a:rPr>
              <a:t>Norma </a:t>
            </a:r>
            <a:r>
              <a:rPr dirty="0" sz="2000">
                <a:latin typeface="Century Gothic"/>
                <a:cs typeface="Century Gothic"/>
              </a:rPr>
              <a:t>jurídica</a:t>
            </a:r>
            <a:r>
              <a:rPr dirty="0" sz="2000" spc="-65">
                <a:latin typeface="Century Gothic"/>
                <a:cs typeface="Century Gothic"/>
              </a:rPr>
              <a:t> </a:t>
            </a:r>
            <a:r>
              <a:rPr dirty="0" sz="2000" spc="-25">
                <a:latin typeface="Century Gothic"/>
                <a:cs typeface="Century Gothic"/>
              </a:rPr>
              <a:t>no </a:t>
            </a:r>
            <a:r>
              <a:rPr dirty="0" sz="2000" spc="-10">
                <a:latin typeface="Century Gothic"/>
                <a:cs typeface="Century Gothic"/>
              </a:rPr>
              <a:t>escrita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133951" y="4821847"/>
            <a:ext cx="1776095" cy="888365"/>
          </a:xfrm>
          <a:prstGeom prst="rect">
            <a:avLst/>
          </a:prstGeom>
          <a:solidFill>
            <a:srgbClr val="FFFFFF"/>
          </a:solidFill>
          <a:ln w="22225">
            <a:solidFill>
              <a:srgbClr val="C87114"/>
            </a:solidFill>
          </a:ln>
        </p:spPr>
        <p:txBody>
          <a:bodyPr wrap="square" lIns="0" tIns="162560" rIns="0" bIns="0" rtlCol="0" vert="horz">
            <a:spAutoFit/>
          </a:bodyPr>
          <a:lstStyle/>
          <a:p>
            <a:pPr marL="330835" marR="325755" indent="2540">
              <a:lnSpc>
                <a:spcPts val="2210"/>
              </a:lnSpc>
              <a:spcBef>
                <a:spcPts val="1280"/>
              </a:spcBef>
            </a:pPr>
            <a:r>
              <a:rPr dirty="0" sz="2000">
                <a:latin typeface="Century Gothic"/>
                <a:cs typeface="Century Gothic"/>
              </a:rPr>
              <a:t>Debe</a:t>
            </a:r>
            <a:r>
              <a:rPr dirty="0" sz="2000" spc="-20">
                <a:latin typeface="Century Gothic"/>
                <a:cs typeface="Century Gothic"/>
              </a:rPr>
              <a:t> </a:t>
            </a:r>
            <a:r>
              <a:rPr dirty="0" sz="2000" spc="-25">
                <a:latin typeface="Century Gothic"/>
                <a:cs typeface="Century Gothic"/>
              </a:rPr>
              <a:t>ser </a:t>
            </a:r>
            <a:r>
              <a:rPr dirty="0" sz="2000" spc="-10">
                <a:latin typeface="Century Gothic"/>
                <a:cs typeface="Century Gothic"/>
              </a:rPr>
              <a:t>probada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7356678" y="3561156"/>
            <a:ext cx="1776095" cy="888365"/>
          </a:xfrm>
          <a:prstGeom prst="rect">
            <a:avLst/>
          </a:prstGeom>
          <a:solidFill>
            <a:srgbClr val="FFFFFF"/>
          </a:solidFill>
          <a:ln w="22225">
            <a:solidFill>
              <a:srgbClr val="C87114"/>
            </a:solidFill>
          </a:ln>
        </p:spPr>
        <p:txBody>
          <a:bodyPr wrap="square" lIns="0" tIns="273685" rIns="0" bIns="0" rtlCol="0" vert="horz">
            <a:spAutoFit/>
          </a:bodyPr>
          <a:lstStyle/>
          <a:p>
            <a:pPr marL="487680">
              <a:lnSpc>
                <a:spcPct val="100000"/>
              </a:lnSpc>
              <a:spcBef>
                <a:spcPts val="2155"/>
              </a:spcBef>
            </a:pPr>
            <a:r>
              <a:rPr dirty="0" sz="2000" spc="-10">
                <a:latin typeface="Century Gothic"/>
                <a:cs typeface="Century Gothic"/>
              </a:rPr>
              <a:t>Clases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282435" y="4821847"/>
            <a:ext cx="1776095" cy="902969"/>
          </a:xfrm>
          <a:prstGeom prst="rect">
            <a:avLst/>
          </a:prstGeom>
          <a:solidFill>
            <a:srgbClr val="FFFFFF"/>
          </a:solidFill>
          <a:ln w="22225">
            <a:solidFill>
              <a:srgbClr val="C87114"/>
            </a:solidFill>
          </a:ln>
        </p:spPr>
        <p:txBody>
          <a:bodyPr wrap="square" lIns="0" tIns="273685" rIns="0" bIns="0" rtlCol="0" vert="horz">
            <a:spAutoFit/>
          </a:bodyPr>
          <a:lstStyle/>
          <a:p>
            <a:pPr marL="22860">
              <a:lnSpc>
                <a:spcPct val="100000"/>
              </a:lnSpc>
              <a:spcBef>
                <a:spcPts val="2155"/>
              </a:spcBef>
            </a:pPr>
            <a:r>
              <a:rPr dirty="0" sz="2000" i="1">
                <a:latin typeface="Century Gothic"/>
                <a:cs typeface="Century Gothic"/>
              </a:rPr>
              <a:t>Contra</a:t>
            </a:r>
            <a:r>
              <a:rPr dirty="0" sz="2000" spc="-25" i="1">
                <a:latin typeface="Century Gothic"/>
                <a:cs typeface="Century Gothic"/>
              </a:rPr>
              <a:t> </a:t>
            </a:r>
            <a:r>
              <a:rPr dirty="0" sz="2000" spc="-10" i="1">
                <a:latin typeface="Century Gothic"/>
                <a:cs typeface="Century Gothic"/>
              </a:rPr>
              <a:t>legem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8435187" y="4821847"/>
            <a:ext cx="1776095" cy="902969"/>
          </a:xfrm>
          <a:prstGeom prst="rect">
            <a:avLst/>
          </a:prstGeom>
          <a:solidFill>
            <a:srgbClr val="FFFFFF"/>
          </a:solidFill>
          <a:ln w="22225">
            <a:solidFill>
              <a:srgbClr val="C87114"/>
            </a:solidFill>
          </a:ln>
        </p:spPr>
        <p:txBody>
          <a:bodyPr wrap="square" lIns="0" tIns="193040" rIns="0" bIns="0" rtlCol="0" vert="horz">
            <a:spAutoFit/>
          </a:bodyPr>
          <a:lstStyle/>
          <a:p>
            <a:pPr marL="489584" marR="430530" indent="-52069">
              <a:lnSpc>
                <a:spcPts val="2210"/>
              </a:lnSpc>
              <a:spcBef>
                <a:spcPts val="1520"/>
              </a:spcBef>
            </a:pPr>
            <a:r>
              <a:rPr dirty="0" sz="2000" spc="-10" i="1">
                <a:latin typeface="Century Gothic"/>
                <a:cs typeface="Century Gothic"/>
              </a:rPr>
              <a:t>Praeter</a:t>
            </a:r>
            <a:r>
              <a:rPr dirty="0" sz="2000" spc="-10" i="1">
                <a:latin typeface="Century Gothic"/>
                <a:cs typeface="Century Gothic"/>
              </a:rPr>
              <a:t> legem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1" y="574080"/>
            <a:ext cx="6650355" cy="90995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900"/>
              <a:t>OTRAS</a:t>
            </a:r>
            <a:r>
              <a:rPr dirty="0" sz="2900" spc="-55"/>
              <a:t> </a:t>
            </a:r>
            <a:r>
              <a:rPr dirty="0" sz="2900"/>
              <a:t>FUENTES</a:t>
            </a:r>
            <a:r>
              <a:rPr dirty="0" sz="2900" spc="-65"/>
              <a:t> </a:t>
            </a:r>
            <a:r>
              <a:rPr dirty="0" sz="2900"/>
              <a:t>DEL</a:t>
            </a:r>
            <a:r>
              <a:rPr dirty="0" sz="2900" spc="-75"/>
              <a:t> </a:t>
            </a:r>
            <a:r>
              <a:rPr dirty="0" sz="2900"/>
              <a:t>DERECHO:</a:t>
            </a:r>
            <a:r>
              <a:rPr dirty="0" sz="2900" spc="-65"/>
              <a:t> </a:t>
            </a:r>
            <a:r>
              <a:rPr dirty="0" sz="2900" spc="-25"/>
              <a:t>LOS </a:t>
            </a:r>
            <a:r>
              <a:rPr dirty="0" sz="2900"/>
              <a:t>PRINCIPIOS</a:t>
            </a:r>
            <a:r>
              <a:rPr dirty="0" sz="2900" spc="-95"/>
              <a:t> </a:t>
            </a:r>
            <a:r>
              <a:rPr dirty="0" sz="2900"/>
              <a:t>GENERALES</a:t>
            </a:r>
            <a:r>
              <a:rPr dirty="0" sz="2900" spc="-65"/>
              <a:t> </a:t>
            </a:r>
            <a:r>
              <a:rPr dirty="0" sz="2900"/>
              <a:t>DEL</a:t>
            </a:r>
            <a:r>
              <a:rPr dirty="0" sz="2900" spc="-80"/>
              <a:t> </a:t>
            </a:r>
            <a:r>
              <a:rPr dirty="0" sz="2900" spc="-10"/>
              <a:t>DERECHO</a:t>
            </a:r>
            <a:endParaRPr sz="2900"/>
          </a:p>
        </p:txBody>
      </p:sp>
      <p:grpSp>
        <p:nvGrpSpPr>
          <p:cNvPr id="3" name="object 3" descr=""/>
          <p:cNvGrpSpPr/>
          <p:nvPr/>
        </p:nvGrpSpPr>
        <p:grpSpPr>
          <a:xfrm>
            <a:off x="3219494" y="1725167"/>
            <a:ext cx="6514465" cy="3884929"/>
            <a:chOff x="3219494" y="1725167"/>
            <a:chExt cx="6514465" cy="3884929"/>
          </a:xfrm>
        </p:grpSpPr>
        <p:sp>
          <p:nvSpPr>
            <p:cNvPr id="4" name="object 4" descr=""/>
            <p:cNvSpPr/>
            <p:nvPr/>
          </p:nvSpPr>
          <p:spPr>
            <a:xfrm>
              <a:off x="9182263" y="3829964"/>
              <a:ext cx="543560" cy="1287780"/>
            </a:xfrm>
            <a:custGeom>
              <a:avLst/>
              <a:gdLst/>
              <a:ahLst/>
              <a:cxnLst/>
              <a:rect l="l" t="t" r="r" b="b"/>
              <a:pathLst>
                <a:path w="543559" h="1287779">
                  <a:moveTo>
                    <a:pt x="190626" y="0"/>
                  </a:moveTo>
                  <a:lnTo>
                    <a:pt x="190626" y="1287399"/>
                  </a:lnTo>
                  <a:lnTo>
                    <a:pt x="543242" y="1287399"/>
                  </a:lnTo>
                </a:path>
                <a:path w="543559" h="1287779">
                  <a:moveTo>
                    <a:pt x="190626" y="0"/>
                  </a:moveTo>
                  <a:lnTo>
                    <a:pt x="190626" y="1287399"/>
                  </a:lnTo>
                  <a:lnTo>
                    <a:pt x="0" y="1287399"/>
                  </a:lnTo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885783" y="2744840"/>
              <a:ext cx="1475740" cy="504190"/>
            </a:xfrm>
            <a:custGeom>
              <a:avLst/>
              <a:gdLst/>
              <a:ahLst/>
              <a:cxnLst/>
              <a:rect l="l" t="t" r="r" b="b"/>
              <a:pathLst>
                <a:path w="1475740" h="504189">
                  <a:moveTo>
                    <a:pt x="0" y="0"/>
                  </a:moveTo>
                  <a:lnTo>
                    <a:pt x="0" y="503758"/>
                  </a:lnTo>
                  <a:lnTo>
                    <a:pt x="1475371" y="503758"/>
                  </a:lnTo>
                </a:path>
              </a:pathLst>
            </a:custGeom>
            <a:ln w="1587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538924" y="3658491"/>
              <a:ext cx="199390" cy="1943735"/>
            </a:xfrm>
            <a:custGeom>
              <a:avLst/>
              <a:gdLst/>
              <a:ahLst/>
              <a:cxnLst/>
              <a:rect l="l" t="t" r="r" b="b"/>
              <a:pathLst>
                <a:path w="199389" h="1943735">
                  <a:moveTo>
                    <a:pt x="0" y="0"/>
                  </a:moveTo>
                  <a:lnTo>
                    <a:pt x="0" y="1943404"/>
                  </a:lnTo>
                  <a:lnTo>
                    <a:pt x="198831" y="1943404"/>
                  </a:lnTo>
                </a:path>
              </a:pathLst>
            </a:custGeom>
            <a:ln w="15875">
              <a:solidFill>
                <a:srgbClr val="7B230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227431" y="3658491"/>
              <a:ext cx="311785" cy="1913255"/>
            </a:xfrm>
            <a:custGeom>
              <a:avLst/>
              <a:gdLst/>
              <a:ahLst/>
              <a:cxnLst/>
              <a:rect l="l" t="t" r="r" b="b"/>
              <a:pathLst>
                <a:path w="311785" h="1913254">
                  <a:moveTo>
                    <a:pt x="311492" y="0"/>
                  </a:moveTo>
                  <a:lnTo>
                    <a:pt x="311492" y="1912835"/>
                  </a:lnTo>
                  <a:lnTo>
                    <a:pt x="0" y="1912835"/>
                  </a:lnTo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550660" y="2744840"/>
              <a:ext cx="2335530" cy="510540"/>
            </a:xfrm>
            <a:custGeom>
              <a:avLst/>
              <a:gdLst/>
              <a:ahLst/>
              <a:cxnLst/>
              <a:rect l="l" t="t" r="r" b="b"/>
              <a:pathLst>
                <a:path w="2335529" h="510539">
                  <a:moveTo>
                    <a:pt x="2335123" y="0"/>
                  </a:moveTo>
                  <a:lnTo>
                    <a:pt x="2335123" y="510311"/>
                  </a:lnTo>
                  <a:lnTo>
                    <a:pt x="0" y="510311"/>
                  </a:lnTo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204830" y="1733105"/>
              <a:ext cx="5361940" cy="1012190"/>
            </a:xfrm>
            <a:custGeom>
              <a:avLst/>
              <a:gdLst/>
              <a:ahLst/>
              <a:cxnLst/>
              <a:rect l="l" t="t" r="r" b="b"/>
              <a:pathLst>
                <a:path w="5361940" h="1012189">
                  <a:moveTo>
                    <a:pt x="5361914" y="0"/>
                  </a:moveTo>
                  <a:lnTo>
                    <a:pt x="0" y="0"/>
                  </a:lnTo>
                  <a:lnTo>
                    <a:pt x="0" y="1011732"/>
                  </a:lnTo>
                  <a:lnTo>
                    <a:pt x="5361914" y="1011732"/>
                  </a:lnTo>
                  <a:lnTo>
                    <a:pt x="53619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204830" y="1733105"/>
              <a:ext cx="5361940" cy="1012190"/>
            </a:xfrm>
            <a:custGeom>
              <a:avLst/>
              <a:gdLst/>
              <a:ahLst/>
              <a:cxnLst/>
              <a:rect l="l" t="t" r="r" b="b"/>
              <a:pathLst>
                <a:path w="5361940" h="1012189">
                  <a:moveTo>
                    <a:pt x="0" y="0"/>
                  </a:moveTo>
                  <a:lnTo>
                    <a:pt x="5361914" y="0"/>
                  </a:lnTo>
                  <a:lnTo>
                    <a:pt x="5361914" y="1011732"/>
                  </a:lnTo>
                  <a:lnTo>
                    <a:pt x="0" y="1011732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C8711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4282537" y="2055618"/>
            <a:ext cx="520573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Century Gothic"/>
                <a:cs typeface="Century Gothic"/>
              </a:rPr>
              <a:t>LOS</a:t>
            </a:r>
            <a:r>
              <a:rPr dirty="0" sz="2000" spc="-3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PRINCIPIOS</a:t>
            </a:r>
            <a:r>
              <a:rPr dirty="0" sz="2000" spc="-6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GENERALES</a:t>
            </a:r>
            <a:r>
              <a:rPr dirty="0" sz="2000" spc="-5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DEL</a:t>
            </a:r>
            <a:r>
              <a:rPr dirty="0" sz="2000" spc="-45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DERECHO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2519248" y="2843872"/>
            <a:ext cx="2039620" cy="822960"/>
            <a:chOff x="2519248" y="2843872"/>
            <a:chExt cx="2039620" cy="822960"/>
          </a:xfrm>
        </p:grpSpPr>
        <p:sp>
          <p:nvSpPr>
            <p:cNvPr id="13" name="object 13" descr=""/>
            <p:cNvSpPr/>
            <p:nvPr/>
          </p:nvSpPr>
          <p:spPr>
            <a:xfrm>
              <a:off x="2527185" y="2851810"/>
              <a:ext cx="2023745" cy="807085"/>
            </a:xfrm>
            <a:custGeom>
              <a:avLst/>
              <a:gdLst/>
              <a:ahLst/>
              <a:cxnLst/>
              <a:rect l="l" t="t" r="r" b="b"/>
              <a:pathLst>
                <a:path w="2023745" h="807085">
                  <a:moveTo>
                    <a:pt x="2023465" y="0"/>
                  </a:moveTo>
                  <a:lnTo>
                    <a:pt x="0" y="0"/>
                  </a:lnTo>
                  <a:lnTo>
                    <a:pt x="0" y="806691"/>
                  </a:lnTo>
                  <a:lnTo>
                    <a:pt x="2023465" y="806691"/>
                  </a:lnTo>
                  <a:lnTo>
                    <a:pt x="20234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2527185" y="2851810"/>
              <a:ext cx="2023745" cy="807085"/>
            </a:xfrm>
            <a:custGeom>
              <a:avLst/>
              <a:gdLst/>
              <a:ahLst/>
              <a:cxnLst/>
              <a:rect l="l" t="t" r="r" b="b"/>
              <a:pathLst>
                <a:path w="2023745" h="807085">
                  <a:moveTo>
                    <a:pt x="0" y="0"/>
                  </a:moveTo>
                  <a:lnTo>
                    <a:pt x="2023465" y="0"/>
                  </a:lnTo>
                  <a:lnTo>
                    <a:pt x="2023465" y="806691"/>
                  </a:lnTo>
                  <a:lnTo>
                    <a:pt x="0" y="806691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C8711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2882303" y="3071790"/>
            <a:ext cx="131445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0">
                <a:latin typeface="Century Gothic"/>
                <a:cs typeface="Century Gothic"/>
              </a:rPr>
              <a:t>Concepto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1196022" y="5057521"/>
            <a:ext cx="2039620" cy="1028065"/>
            <a:chOff x="1196022" y="5057521"/>
            <a:chExt cx="2039620" cy="1028065"/>
          </a:xfrm>
        </p:grpSpPr>
        <p:sp>
          <p:nvSpPr>
            <p:cNvPr id="17" name="object 17" descr=""/>
            <p:cNvSpPr/>
            <p:nvPr/>
          </p:nvSpPr>
          <p:spPr>
            <a:xfrm>
              <a:off x="1203960" y="5065458"/>
              <a:ext cx="2023745" cy="1012190"/>
            </a:xfrm>
            <a:custGeom>
              <a:avLst/>
              <a:gdLst/>
              <a:ahLst/>
              <a:cxnLst/>
              <a:rect l="l" t="t" r="r" b="b"/>
              <a:pathLst>
                <a:path w="2023745" h="1012189">
                  <a:moveTo>
                    <a:pt x="2023465" y="0"/>
                  </a:moveTo>
                  <a:lnTo>
                    <a:pt x="0" y="0"/>
                  </a:lnTo>
                  <a:lnTo>
                    <a:pt x="0" y="1011732"/>
                  </a:lnTo>
                  <a:lnTo>
                    <a:pt x="2023465" y="1011732"/>
                  </a:lnTo>
                  <a:lnTo>
                    <a:pt x="20234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203960" y="5065458"/>
              <a:ext cx="2023745" cy="1012190"/>
            </a:xfrm>
            <a:custGeom>
              <a:avLst/>
              <a:gdLst/>
              <a:ahLst/>
              <a:cxnLst/>
              <a:rect l="l" t="t" r="r" b="b"/>
              <a:pathLst>
                <a:path w="2023745" h="1012189">
                  <a:moveTo>
                    <a:pt x="0" y="0"/>
                  </a:moveTo>
                  <a:lnTo>
                    <a:pt x="2023465" y="0"/>
                  </a:lnTo>
                  <a:lnTo>
                    <a:pt x="2023465" y="1011732"/>
                  </a:lnTo>
                  <a:lnTo>
                    <a:pt x="0" y="1011732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C8711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1296916" y="5107612"/>
            <a:ext cx="1836420" cy="89217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algn="ctr" marL="12065" marR="5080">
              <a:lnSpc>
                <a:spcPts val="2210"/>
              </a:lnSpc>
              <a:spcBef>
                <a:spcPts val="335"/>
              </a:spcBef>
            </a:pPr>
            <a:r>
              <a:rPr dirty="0" sz="2000">
                <a:latin typeface="Century Gothic"/>
                <a:cs typeface="Century Gothic"/>
              </a:rPr>
              <a:t>Norma</a:t>
            </a:r>
            <a:r>
              <a:rPr dirty="0" sz="2000" spc="-35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jurídica </a:t>
            </a:r>
            <a:r>
              <a:rPr dirty="0" sz="2000">
                <a:latin typeface="Century Gothic"/>
                <a:cs typeface="Century Gothic"/>
              </a:rPr>
              <a:t>deducida</a:t>
            </a:r>
            <a:r>
              <a:rPr dirty="0" sz="2000" spc="-45">
                <a:latin typeface="Century Gothic"/>
                <a:cs typeface="Century Gothic"/>
              </a:rPr>
              <a:t> </a:t>
            </a:r>
            <a:r>
              <a:rPr dirty="0" sz="2000" spc="-25">
                <a:latin typeface="Century Gothic"/>
                <a:cs typeface="Century Gothic"/>
              </a:rPr>
              <a:t>de </a:t>
            </a:r>
            <a:r>
              <a:rPr dirty="0" sz="2000">
                <a:latin typeface="Century Gothic"/>
                <a:cs typeface="Century Gothic"/>
              </a:rPr>
              <a:t>otras</a:t>
            </a:r>
            <a:r>
              <a:rPr dirty="0" sz="2000" spc="-25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normas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20" name="object 20" descr=""/>
          <p:cNvGrpSpPr/>
          <p:nvPr/>
        </p:nvGrpSpPr>
        <p:grpSpPr>
          <a:xfrm>
            <a:off x="3729812" y="4602213"/>
            <a:ext cx="2978785" cy="1999614"/>
            <a:chOff x="3729812" y="4602213"/>
            <a:chExt cx="2978785" cy="1999614"/>
          </a:xfrm>
        </p:grpSpPr>
        <p:sp>
          <p:nvSpPr>
            <p:cNvPr id="21" name="object 21" descr=""/>
            <p:cNvSpPr/>
            <p:nvPr/>
          </p:nvSpPr>
          <p:spPr>
            <a:xfrm>
              <a:off x="3737749" y="4610150"/>
              <a:ext cx="2962910" cy="1983739"/>
            </a:xfrm>
            <a:custGeom>
              <a:avLst/>
              <a:gdLst/>
              <a:ahLst/>
              <a:cxnLst/>
              <a:rect l="l" t="t" r="r" b="b"/>
              <a:pathLst>
                <a:path w="2962909" h="1983740">
                  <a:moveTo>
                    <a:pt x="2962579" y="0"/>
                  </a:moveTo>
                  <a:lnTo>
                    <a:pt x="0" y="0"/>
                  </a:lnTo>
                  <a:lnTo>
                    <a:pt x="0" y="1983473"/>
                  </a:lnTo>
                  <a:lnTo>
                    <a:pt x="2962579" y="1983473"/>
                  </a:lnTo>
                  <a:lnTo>
                    <a:pt x="29625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3737749" y="4610150"/>
              <a:ext cx="2962910" cy="1983739"/>
            </a:xfrm>
            <a:custGeom>
              <a:avLst/>
              <a:gdLst/>
              <a:ahLst/>
              <a:cxnLst/>
              <a:rect l="l" t="t" r="r" b="b"/>
              <a:pathLst>
                <a:path w="2962909" h="1983740">
                  <a:moveTo>
                    <a:pt x="0" y="0"/>
                  </a:moveTo>
                  <a:lnTo>
                    <a:pt x="2962579" y="0"/>
                  </a:lnTo>
                  <a:lnTo>
                    <a:pt x="2962579" y="1983473"/>
                  </a:lnTo>
                  <a:lnTo>
                    <a:pt x="0" y="1983473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C8711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3745125" y="4717655"/>
            <a:ext cx="2949575" cy="173355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algn="ctr" marL="12700" marR="5080" indent="635">
              <a:lnSpc>
                <a:spcPts val="2210"/>
              </a:lnSpc>
              <a:spcBef>
                <a:spcPts val="335"/>
              </a:spcBef>
            </a:pPr>
            <a:r>
              <a:rPr dirty="0" sz="2000" spc="-10">
                <a:latin typeface="Century Gothic"/>
                <a:cs typeface="Century Gothic"/>
              </a:rPr>
              <a:t>Ejemplos: indemnización</a:t>
            </a:r>
            <a:r>
              <a:rPr dirty="0" sz="2000" spc="-15">
                <a:latin typeface="Century Gothic"/>
                <a:cs typeface="Century Gothic"/>
              </a:rPr>
              <a:t> </a:t>
            </a:r>
            <a:r>
              <a:rPr dirty="0" sz="2000" spc="-25">
                <a:latin typeface="Century Gothic"/>
                <a:cs typeface="Century Gothic"/>
              </a:rPr>
              <a:t>por </a:t>
            </a:r>
            <a:r>
              <a:rPr dirty="0" sz="2000">
                <a:latin typeface="Century Gothic"/>
                <a:cs typeface="Century Gothic"/>
              </a:rPr>
              <a:t>daños,</a:t>
            </a:r>
            <a:r>
              <a:rPr dirty="0" sz="2000" spc="-6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restitución</a:t>
            </a:r>
            <a:r>
              <a:rPr dirty="0" sz="2000" spc="-80">
                <a:latin typeface="Century Gothic"/>
                <a:cs typeface="Century Gothic"/>
              </a:rPr>
              <a:t> </a:t>
            </a:r>
            <a:r>
              <a:rPr dirty="0" sz="2000" spc="-25">
                <a:latin typeface="Century Gothic"/>
                <a:cs typeface="Century Gothic"/>
              </a:rPr>
              <a:t>por </a:t>
            </a:r>
            <a:r>
              <a:rPr dirty="0" sz="2000">
                <a:latin typeface="Century Gothic"/>
                <a:cs typeface="Century Gothic"/>
              </a:rPr>
              <a:t>enriquecimiento</a:t>
            </a:r>
            <a:r>
              <a:rPr dirty="0" sz="2000" spc="-135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injusto, </a:t>
            </a:r>
            <a:r>
              <a:rPr dirty="0" sz="2000">
                <a:latin typeface="Century Gothic"/>
                <a:cs typeface="Century Gothic"/>
              </a:rPr>
              <a:t>abuso</a:t>
            </a:r>
            <a:r>
              <a:rPr dirty="0" sz="2000" spc="-4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</a:t>
            </a:r>
            <a:r>
              <a:rPr dirty="0" sz="2000" spc="-3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derecho</a:t>
            </a:r>
            <a:r>
              <a:rPr dirty="0" sz="2000" spc="-4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o</a:t>
            </a:r>
            <a:r>
              <a:rPr dirty="0" sz="2000" spc="-25">
                <a:latin typeface="Century Gothic"/>
                <a:cs typeface="Century Gothic"/>
              </a:rPr>
              <a:t> la </a:t>
            </a:r>
            <a:r>
              <a:rPr dirty="0" sz="2000">
                <a:latin typeface="Century Gothic"/>
                <a:cs typeface="Century Gothic"/>
              </a:rPr>
              <a:t>buena</a:t>
            </a:r>
            <a:r>
              <a:rPr dirty="0" sz="2000" spc="-20">
                <a:latin typeface="Century Gothic"/>
                <a:cs typeface="Century Gothic"/>
              </a:rPr>
              <a:t> </a:t>
            </a:r>
            <a:r>
              <a:rPr dirty="0" sz="2000" spc="-25">
                <a:latin typeface="Century Gothic"/>
                <a:cs typeface="Century Gothic"/>
              </a:rPr>
              <a:t>fe.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24" name="object 24" descr=""/>
          <p:cNvGrpSpPr/>
          <p:nvPr/>
        </p:nvGrpSpPr>
        <p:grpSpPr>
          <a:xfrm>
            <a:off x="8353221" y="2659291"/>
            <a:ext cx="2039620" cy="1179195"/>
            <a:chOff x="8353221" y="2659291"/>
            <a:chExt cx="2039620" cy="1179195"/>
          </a:xfrm>
        </p:grpSpPr>
        <p:sp>
          <p:nvSpPr>
            <p:cNvPr id="25" name="object 25" descr=""/>
            <p:cNvSpPr/>
            <p:nvPr/>
          </p:nvSpPr>
          <p:spPr>
            <a:xfrm>
              <a:off x="8361159" y="2667228"/>
              <a:ext cx="2023745" cy="1163320"/>
            </a:xfrm>
            <a:custGeom>
              <a:avLst/>
              <a:gdLst/>
              <a:ahLst/>
              <a:cxnLst/>
              <a:rect l="l" t="t" r="r" b="b"/>
              <a:pathLst>
                <a:path w="2023745" h="1163320">
                  <a:moveTo>
                    <a:pt x="2023465" y="0"/>
                  </a:moveTo>
                  <a:lnTo>
                    <a:pt x="0" y="0"/>
                  </a:lnTo>
                  <a:lnTo>
                    <a:pt x="0" y="1162735"/>
                  </a:lnTo>
                  <a:lnTo>
                    <a:pt x="2023465" y="1162735"/>
                  </a:lnTo>
                  <a:lnTo>
                    <a:pt x="20234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8361159" y="2667228"/>
              <a:ext cx="2023745" cy="1163320"/>
            </a:xfrm>
            <a:custGeom>
              <a:avLst/>
              <a:gdLst/>
              <a:ahLst/>
              <a:cxnLst/>
              <a:rect l="l" t="t" r="r" b="b"/>
              <a:pathLst>
                <a:path w="2023745" h="1163320">
                  <a:moveTo>
                    <a:pt x="0" y="0"/>
                  </a:moveTo>
                  <a:lnTo>
                    <a:pt x="2023465" y="0"/>
                  </a:lnTo>
                  <a:lnTo>
                    <a:pt x="2023465" y="1162735"/>
                  </a:lnTo>
                  <a:lnTo>
                    <a:pt x="0" y="1162735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C8711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 descr=""/>
          <p:cNvSpPr txBox="1"/>
          <p:nvPr/>
        </p:nvSpPr>
        <p:spPr>
          <a:xfrm>
            <a:off x="8742145" y="3065240"/>
            <a:ext cx="126111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0">
                <a:latin typeface="Century Gothic"/>
                <a:cs typeface="Century Gothic"/>
              </a:rPr>
              <a:t>Funciones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28" name="object 28" descr=""/>
          <p:cNvGrpSpPr/>
          <p:nvPr/>
        </p:nvGrpSpPr>
        <p:grpSpPr>
          <a:xfrm>
            <a:off x="7097509" y="4603559"/>
            <a:ext cx="2092960" cy="1028065"/>
            <a:chOff x="7097509" y="4603559"/>
            <a:chExt cx="2092960" cy="1028065"/>
          </a:xfrm>
        </p:grpSpPr>
        <p:sp>
          <p:nvSpPr>
            <p:cNvPr id="29" name="object 29" descr=""/>
            <p:cNvSpPr/>
            <p:nvPr/>
          </p:nvSpPr>
          <p:spPr>
            <a:xfrm>
              <a:off x="7105446" y="4611496"/>
              <a:ext cx="2077085" cy="1012190"/>
            </a:xfrm>
            <a:custGeom>
              <a:avLst/>
              <a:gdLst/>
              <a:ahLst/>
              <a:cxnLst/>
              <a:rect l="l" t="t" r="r" b="b"/>
              <a:pathLst>
                <a:path w="2077084" h="1012189">
                  <a:moveTo>
                    <a:pt x="2076805" y="0"/>
                  </a:moveTo>
                  <a:lnTo>
                    <a:pt x="0" y="0"/>
                  </a:lnTo>
                  <a:lnTo>
                    <a:pt x="0" y="1011732"/>
                  </a:lnTo>
                  <a:lnTo>
                    <a:pt x="2076805" y="1011732"/>
                  </a:lnTo>
                  <a:lnTo>
                    <a:pt x="20768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7105446" y="4611496"/>
              <a:ext cx="2077085" cy="1012190"/>
            </a:xfrm>
            <a:custGeom>
              <a:avLst/>
              <a:gdLst/>
              <a:ahLst/>
              <a:cxnLst/>
              <a:rect l="l" t="t" r="r" b="b"/>
              <a:pathLst>
                <a:path w="2077084" h="1012189">
                  <a:moveTo>
                    <a:pt x="0" y="0"/>
                  </a:moveTo>
                  <a:lnTo>
                    <a:pt x="2076805" y="0"/>
                  </a:lnTo>
                  <a:lnTo>
                    <a:pt x="2076805" y="1011732"/>
                  </a:lnTo>
                  <a:lnTo>
                    <a:pt x="0" y="1011732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C8711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 descr=""/>
          <p:cNvSpPr txBox="1"/>
          <p:nvPr/>
        </p:nvSpPr>
        <p:spPr>
          <a:xfrm>
            <a:off x="7295972" y="4934010"/>
            <a:ext cx="169608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0">
                <a:latin typeface="Century Gothic"/>
                <a:cs typeface="Century Gothic"/>
              </a:rPr>
              <a:t>Interpretativa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32" name="object 32" descr=""/>
          <p:cNvGrpSpPr/>
          <p:nvPr/>
        </p:nvGrpSpPr>
        <p:grpSpPr>
          <a:xfrm>
            <a:off x="9717570" y="4603559"/>
            <a:ext cx="2039620" cy="1028065"/>
            <a:chOff x="9717570" y="4603559"/>
            <a:chExt cx="2039620" cy="1028065"/>
          </a:xfrm>
        </p:grpSpPr>
        <p:sp>
          <p:nvSpPr>
            <p:cNvPr id="33" name="object 33" descr=""/>
            <p:cNvSpPr/>
            <p:nvPr/>
          </p:nvSpPr>
          <p:spPr>
            <a:xfrm>
              <a:off x="9725507" y="4611496"/>
              <a:ext cx="2023745" cy="1012190"/>
            </a:xfrm>
            <a:custGeom>
              <a:avLst/>
              <a:gdLst/>
              <a:ahLst/>
              <a:cxnLst/>
              <a:rect l="l" t="t" r="r" b="b"/>
              <a:pathLst>
                <a:path w="2023745" h="1012189">
                  <a:moveTo>
                    <a:pt x="2023465" y="0"/>
                  </a:moveTo>
                  <a:lnTo>
                    <a:pt x="0" y="0"/>
                  </a:lnTo>
                  <a:lnTo>
                    <a:pt x="0" y="1011732"/>
                  </a:lnTo>
                  <a:lnTo>
                    <a:pt x="2023465" y="1011732"/>
                  </a:lnTo>
                  <a:lnTo>
                    <a:pt x="20234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9725507" y="4611496"/>
              <a:ext cx="2023745" cy="1012190"/>
            </a:xfrm>
            <a:custGeom>
              <a:avLst/>
              <a:gdLst/>
              <a:ahLst/>
              <a:cxnLst/>
              <a:rect l="l" t="t" r="r" b="b"/>
              <a:pathLst>
                <a:path w="2023745" h="1012189">
                  <a:moveTo>
                    <a:pt x="0" y="0"/>
                  </a:moveTo>
                  <a:lnTo>
                    <a:pt x="2023465" y="0"/>
                  </a:lnTo>
                  <a:lnTo>
                    <a:pt x="2023465" y="1011732"/>
                  </a:lnTo>
                  <a:lnTo>
                    <a:pt x="0" y="1011732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C8711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 descr=""/>
          <p:cNvSpPr txBox="1"/>
          <p:nvPr/>
        </p:nvSpPr>
        <p:spPr>
          <a:xfrm>
            <a:off x="9984575" y="4934010"/>
            <a:ext cx="150304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0">
                <a:latin typeface="Century Gothic"/>
                <a:cs typeface="Century Gothic"/>
              </a:rPr>
              <a:t>Integradora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8785" y="990091"/>
            <a:ext cx="306133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OTRAS</a:t>
            </a:r>
            <a:r>
              <a:rPr dirty="0" sz="3200" spc="-50"/>
              <a:t> </a:t>
            </a:r>
            <a:r>
              <a:rPr dirty="0" sz="3200" spc="-10"/>
              <a:t>FIGURAS</a:t>
            </a:r>
            <a:endParaRPr sz="3200"/>
          </a:p>
        </p:txBody>
      </p:sp>
      <p:grpSp>
        <p:nvGrpSpPr>
          <p:cNvPr id="3" name="object 3" descr=""/>
          <p:cNvGrpSpPr/>
          <p:nvPr/>
        </p:nvGrpSpPr>
        <p:grpSpPr>
          <a:xfrm>
            <a:off x="3363426" y="2132406"/>
            <a:ext cx="5280025" cy="3660140"/>
            <a:chOff x="3363426" y="2132406"/>
            <a:chExt cx="5280025" cy="3660140"/>
          </a:xfrm>
        </p:grpSpPr>
        <p:sp>
          <p:nvSpPr>
            <p:cNvPr id="4" name="object 4" descr=""/>
            <p:cNvSpPr/>
            <p:nvPr/>
          </p:nvSpPr>
          <p:spPr>
            <a:xfrm>
              <a:off x="8246960" y="4614369"/>
              <a:ext cx="388620" cy="1170305"/>
            </a:xfrm>
            <a:custGeom>
              <a:avLst/>
              <a:gdLst/>
              <a:ahLst/>
              <a:cxnLst/>
              <a:rect l="l" t="t" r="r" b="b"/>
              <a:pathLst>
                <a:path w="388620" h="1170304">
                  <a:moveTo>
                    <a:pt x="211543" y="0"/>
                  </a:moveTo>
                  <a:lnTo>
                    <a:pt x="211543" y="1169784"/>
                  </a:lnTo>
                  <a:lnTo>
                    <a:pt x="388289" y="1169784"/>
                  </a:lnTo>
                </a:path>
                <a:path w="388620" h="1170304">
                  <a:moveTo>
                    <a:pt x="211543" y="0"/>
                  </a:moveTo>
                  <a:lnTo>
                    <a:pt x="211543" y="1163548"/>
                  </a:lnTo>
                  <a:lnTo>
                    <a:pt x="0" y="1163548"/>
                  </a:lnTo>
                </a:path>
              </a:pathLst>
            </a:custGeom>
            <a:ln w="15875">
              <a:solidFill>
                <a:srgbClr val="942A0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020708" y="3147701"/>
              <a:ext cx="899160" cy="826769"/>
            </a:xfrm>
            <a:custGeom>
              <a:avLst/>
              <a:gdLst/>
              <a:ahLst/>
              <a:cxnLst/>
              <a:rect l="l" t="t" r="r" b="b"/>
              <a:pathLst>
                <a:path w="899159" h="826770">
                  <a:moveTo>
                    <a:pt x="0" y="0"/>
                  </a:moveTo>
                  <a:lnTo>
                    <a:pt x="0" y="826490"/>
                  </a:lnTo>
                  <a:lnTo>
                    <a:pt x="898753" y="826490"/>
                  </a:lnTo>
                </a:path>
              </a:pathLst>
            </a:custGeom>
            <a:ln w="15875">
              <a:solidFill>
                <a:srgbClr val="8323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371364" y="4504769"/>
              <a:ext cx="423545" cy="1000760"/>
            </a:xfrm>
            <a:custGeom>
              <a:avLst/>
              <a:gdLst/>
              <a:ahLst/>
              <a:cxnLst/>
              <a:rect l="l" t="t" r="r" b="b"/>
              <a:pathLst>
                <a:path w="423545" h="1000760">
                  <a:moveTo>
                    <a:pt x="143408" y="0"/>
                  </a:moveTo>
                  <a:lnTo>
                    <a:pt x="143408" y="1000137"/>
                  </a:lnTo>
                  <a:lnTo>
                    <a:pt x="423087" y="1000137"/>
                  </a:lnTo>
                </a:path>
                <a:path w="423545" h="1000760">
                  <a:moveTo>
                    <a:pt x="143408" y="0"/>
                  </a:moveTo>
                  <a:lnTo>
                    <a:pt x="143408" y="1000137"/>
                  </a:lnTo>
                  <a:lnTo>
                    <a:pt x="0" y="1000137"/>
                  </a:lnTo>
                </a:path>
              </a:pathLst>
            </a:custGeom>
            <a:ln w="15875">
              <a:solidFill>
                <a:srgbClr val="942A0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175764" y="3147701"/>
              <a:ext cx="845185" cy="853440"/>
            </a:xfrm>
            <a:custGeom>
              <a:avLst/>
              <a:gdLst/>
              <a:ahLst/>
              <a:cxnLst/>
              <a:rect l="l" t="t" r="r" b="b"/>
              <a:pathLst>
                <a:path w="845185" h="853439">
                  <a:moveTo>
                    <a:pt x="844943" y="0"/>
                  </a:moveTo>
                  <a:lnTo>
                    <a:pt x="844943" y="853389"/>
                  </a:lnTo>
                  <a:lnTo>
                    <a:pt x="0" y="853389"/>
                  </a:lnTo>
                </a:path>
              </a:pathLst>
            </a:custGeom>
            <a:ln w="15875">
              <a:solidFill>
                <a:srgbClr val="8323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651275" y="2140343"/>
              <a:ext cx="4739005" cy="1007744"/>
            </a:xfrm>
            <a:custGeom>
              <a:avLst/>
              <a:gdLst/>
              <a:ahLst/>
              <a:cxnLst/>
              <a:rect l="l" t="t" r="r" b="b"/>
              <a:pathLst>
                <a:path w="4739005" h="1007744">
                  <a:moveTo>
                    <a:pt x="4738852" y="0"/>
                  </a:moveTo>
                  <a:lnTo>
                    <a:pt x="0" y="0"/>
                  </a:lnTo>
                  <a:lnTo>
                    <a:pt x="0" y="1007351"/>
                  </a:lnTo>
                  <a:lnTo>
                    <a:pt x="4738852" y="1007351"/>
                  </a:lnTo>
                  <a:lnTo>
                    <a:pt x="47388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651275" y="2140343"/>
              <a:ext cx="4739005" cy="1007744"/>
            </a:xfrm>
            <a:custGeom>
              <a:avLst/>
              <a:gdLst/>
              <a:ahLst/>
              <a:cxnLst/>
              <a:rect l="l" t="t" r="r" b="b"/>
              <a:pathLst>
                <a:path w="4739005" h="1007744">
                  <a:moveTo>
                    <a:pt x="0" y="0"/>
                  </a:moveTo>
                  <a:lnTo>
                    <a:pt x="4738852" y="0"/>
                  </a:lnTo>
                  <a:lnTo>
                    <a:pt x="4738852" y="1007351"/>
                  </a:lnTo>
                  <a:lnTo>
                    <a:pt x="0" y="1007351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942A0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135901" y="2460668"/>
            <a:ext cx="3770629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Century Gothic"/>
                <a:cs typeface="Century Gothic"/>
              </a:rPr>
              <a:t>NO</a:t>
            </a:r>
            <a:r>
              <a:rPr dirty="0" sz="2000" spc="-4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SON</a:t>
            </a:r>
            <a:r>
              <a:rPr dirty="0" sz="2000" spc="-1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FUENTE</a:t>
            </a:r>
            <a:r>
              <a:rPr dirty="0" sz="2000" spc="-2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DEL</a:t>
            </a:r>
            <a:r>
              <a:rPr dirty="0" sz="2000" spc="-35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DERECHO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1845843" y="3489477"/>
            <a:ext cx="3338195" cy="1023619"/>
            <a:chOff x="1845843" y="3489477"/>
            <a:chExt cx="3338195" cy="1023619"/>
          </a:xfrm>
        </p:grpSpPr>
        <p:sp>
          <p:nvSpPr>
            <p:cNvPr id="12" name="object 12" descr=""/>
            <p:cNvSpPr/>
            <p:nvPr/>
          </p:nvSpPr>
          <p:spPr>
            <a:xfrm>
              <a:off x="1853780" y="3497414"/>
              <a:ext cx="3322320" cy="1007744"/>
            </a:xfrm>
            <a:custGeom>
              <a:avLst/>
              <a:gdLst/>
              <a:ahLst/>
              <a:cxnLst/>
              <a:rect l="l" t="t" r="r" b="b"/>
              <a:pathLst>
                <a:path w="3322320" h="1007745">
                  <a:moveTo>
                    <a:pt x="3321977" y="0"/>
                  </a:moveTo>
                  <a:lnTo>
                    <a:pt x="0" y="0"/>
                  </a:lnTo>
                  <a:lnTo>
                    <a:pt x="0" y="1007351"/>
                  </a:lnTo>
                  <a:lnTo>
                    <a:pt x="3321977" y="1007351"/>
                  </a:lnTo>
                  <a:lnTo>
                    <a:pt x="332197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853780" y="3497414"/>
              <a:ext cx="3322320" cy="1007744"/>
            </a:xfrm>
            <a:custGeom>
              <a:avLst/>
              <a:gdLst/>
              <a:ahLst/>
              <a:cxnLst/>
              <a:rect l="l" t="t" r="r" b="b"/>
              <a:pathLst>
                <a:path w="3322320" h="1007745">
                  <a:moveTo>
                    <a:pt x="0" y="0"/>
                  </a:moveTo>
                  <a:lnTo>
                    <a:pt x="3321977" y="0"/>
                  </a:lnTo>
                  <a:lnTo>
                    <a:pt x="3321977" y="1007351"/>
                  </a:lnTo>
                  <a:lnTo>
                    <a:pt x="0" y="1007351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942A0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1901300" y="3710199"/>
            <a:ext cx="3230245" cy="55118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468120" marR="5080" indent="-1456055">
              <a:lnSpc>
                <a:spcPts val="1980"/>
              </a:lnSpc>
              <a:spcBef>
                <a:spcPts val="315"/>
              </a:spcBef>
            </a:pPr>
            <a:r>
              <a:rPr dirty="0" sz="1800">
                <a:latin typeface="Century Gothic"/>
                <a:cs typeface="Century Gothic"/>
              </a:rPr>
              <a:t>La</a:t>
            </a:r>
            <a:r>
              <a:rPr dirty="0" sz="1800" spc="-6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Jurisprudencia</a:t>
            </a:r>
            <a:r>
              <a:rPr dirty="0" sz="1800" spc="-7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(art.</a:t>
            </a:r>
            <a:r>
              <a:rPr dirty="0" sz="1800" spc="-2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1.6.</a:t>
            </a:r>
            <a:r>
              <a:rPr dirty="0" sz="1800" spc="-40">
                <a:latin typeface="Century Gothic"/>
                <a:cs typeface="Century Gothic"/>
              </a:rPr>
              <a:t> </a:t>
            </a:r>
            <a:r>
              <a:rPr dirty="0" sz="1800" spc="-25">
                <a:latin typeface="Century Gothic"/>
                <a:cs typeface="Century Gothic"/>
              </a:rPr>
              <a:t>C. c.)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1348714" y="4993297"/>
            <a:ext cx="2030730" cy="1023619"/>
            <a:chOff x="1348714" y="4993297"/>
            <a:chExt cx="2030730" cy="1023619"/>
          </a:xfrm>
        </p:grpSpPr>
        <p:sp>
          <p:nvSpPr>
            <p:cNvPr id="16" name="object 16" descr=""/>
            <p:cNvSpPr/>
            <p:nvPr/>
          </p:nvSpPr>
          <p:spPr>
            <a:xfrm>
              <a:off x="1356652" y="5001234"/>
              <a:ext cx="2014855" cy="1007744"/>
            </a:xfrm>
            <a:custGeom>
              <a:avLst/>
              <a:gdLst/>
              <a:ahLst/>
              <a:cxnLst/>
              <a:rect l="l" t="t" r="r" b="b"/>
              <a:pathLst>
                <a:path w="2014854" h="1007745">
                  <a:moveTo>
                    <a:pt x="2014702" y="0"/>
                  </a:moveTo>
                  <a:lnTo>
                    <a:pt x="0" y="0"/>
                  </a:lnTo>
                  <a:lnTo>
                    <a:pt x="0" y="1007351"/>
                  </a:lnTo>
                  <a:lnTo>
                    <a:pt x="2014702" y="1007351"/>
                  </a:lnTo>
                  <a:lnTo>
                    <a:pt x="20147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356652" y="5001234"/>
              <a:ext cx="2014855" cy="1007744"/>
            </a:xfrm>
            <a:custGeom>
              <a:avLst/>
              <a:gdLst/>
              <a:ahLst/>
              <a:cxnLst/>
              <a:rect l="l" t="t" r="r" b="b"/>
              <a:pathLst>
                <a:path w="2014854" h="1007745">
                  <a:moveTo>
                    <a:pt x="0" y="0"/>
                  </a:moveTo>
                  <a:lnTo>
                    <a:pt x="2014702" y="0"/>
                  </a:lnTo>
                  <a:lnTo>
                    <a:pt x="2014702" y="1007351"/>
                  </a:lnTo>
                  <a:lnTo>
                    <a:pt x="0" y="1007351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942A0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1437959" y="5245069"/>
            <a:ext cx="1849120" cy="492759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501650" marR="5080" indent="-489584">
              <a:lnSpc>
                <a:spcPts val="1760"/>
              </a:lnSpc>
              <a:spcBef>
                <a:spcPts val="285"/>
              </a:spcBef>
            </a:pPr>
            <a:r>
              <a:rPr dirty="0" sz="1600">
                <a:latin typeface="Century Gothic"/>
                <a:cs typeface="Century Gothic"/>
              </a:rPr>
              <a:t>Interpretación</a:t>
            </a:r>
            <a:r>
              <a:rPr dirty="0" sz="1600" spc="335">
                <a:latin typeface="Century Gothic"/>
                <a:cs typeface="Century Gothic"/>
              </a:rPr>
              <a:t> </a:t>
            </a:r>
            <a:r>
              <a:rPr dirty="0" sz="1600" spc="-25">
                <a:latin typeface="Century Gothic"/>
                <a:cs typeface="Century Gothic"/>
              </a:rPr>
              <a:t>del </a:t>
            </a:r>
            <a:r>
              <a:rPr dirty="0" sz="1600" spc="-10">
                <a:latin typeface="Century Gothic"/>
                <a:cs typeface="Century Gothic"/>
              </a:rPr>
              <a:t>derecho</a:t>
            </a:r>
            <a:endParaRPr sz="1600">
              <a:latin typeface="Century Gothic"/>
              <a:cs typeface="Century Gothic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3786517" y="4993297"/>
            <a:ext cx="2030730" cy="1023619"/>
            <a:chOff x="3786517" y="4993297"/>
            <a:chExt cx="2030730" cy="1023619"/>
          </a:xfrm>
        </p:grpSpPr>
        <p:sp>
          <p:nvSpPr>
            <p:cNvPr id="20" name="object 20" descr=""/>
            <p:cNvSpPr/>
            <p:nvPr/>
          </p:nvSpPr>
          <p:spPr>
            <a:xfrm>
              <a:off x="3794455" y="5001234"/>
              <a:ext cx="2014855" cy="1007744"/>
            </a:xfrm>
            <a:custGeom>
              <a:avLst/>
              <a:gdLst/>
              <a:ahLst/>
              <a:cxnLst/>
              <a:rect l="l" t="t" r="r" b="b"/>
              <a:pathLst>
                <a:path w="2014854" h="1007745">
                  <a:moveTo>
                    <a:pt x="2014702" y="0"/>
                  </a:moveTo>
                  <a:lnTo>
                    <a:pt x="0" y="0"/>
                  </a:lnTo>
                  <a:lnTo>
                    <a:pt x="0" y="1007351"/>
                  </a:lnTo>
                  <a:lnTo>
                    <a:pt x="2014702" y="1007351"/>
                  </a:lnTo>
                  <a:lnTo>
                    <a:pt x="20147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3794455" y="5001234"/>
              <a:ext cx="2014855" cy="1007744"/>
            </a:xfrm>
            <a:custGeom>
              <a:avLst/>
              <a:gdLst/>
              <a:ahLst/>
              <a:cxnLst/>
              <a:rect l="l" t="t" r="r" b="b"/>
              <a:pathLst>
                <a:path w="2014854" h="1007745">
                  <a:moveTo>
                    <a:pt x="0" y="0"/>
                  </a:moveTo>
                  <a:lnTo>
                    <a:pt x="2014702" y="0"/>
                  </a:lnTo>
                  <a:lnTo>
                    <a:pt x="2014702" y="1007351"/>
                  </a:lnTo>
                  <a:lnTo>
                    <a:pt x="0" y="1007351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942A0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4069304" y="5245069"/>
            <a:ext cx="1462405" cy="492759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307975" marR="5080" indent="-295910">
              <a:lnSpc>
                <a:spcPts val="1760"/>
              </a:lnSpc>
              <a:spcBef>
                <a:spcPts val="285"/>
              </a:spcBef>
            </a:pPr>
            <a:r>
              <a:rPr dirty="0" sz="1600">
                <a:latin typeface="Century Gothic"/>
                <a:cs typeface="Century Gothic"/>
              </a:rPr>
              <a:t>Aplicación</a:t>
            </a:r>
            <a:r>
              <a:rPr dirty="0" sz="1600" spc="-85">
                <a:latin typeface="Century Gothic"/>
                <a:cs typeface="Century Gothic"/>
              </a:rPr>
              <a:t> </a:t>
            </a:r>
            <a:r>
              <a:rPr dirty="0" sz="1600" spc="-25">
                <a:latin typeface="Century Gothic"/>
                <a:cs typeface="Century Gothic"/>
              </a:rPr>
              <a:t>del </a:t>
            </a:r>
            <a:r>
              <a:rPr dirty="0" sz="1600" spc="-10">
                <a:latin typeface="Century Gothic"/>
                <a:cs typeface="Century Gothic"/>
              </a:rPr>
              <a:t>derecho</a:t>
            </a:r>
            <a:endParaRPr sz="1600">
              <a:latin typeface="Century Gothic"/>
              <a:cs typeface="Century Gothic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6911517" y="3326079"/>
            <a:ext cx="3094355" cy="1296670"/>
            <a:chOff x="6911517" y="3326079"/>
            <a:chExt cx="3094355" cy="1296670"/>
          </a:xfrm>
        </p:grpSpPr>
        <p:sp>
          <p:nvSpPr>
            <p:cNvPr id="24" name="object 24" descr=""/>
            <p:cNvSpPr/>
            <p:nvPr/>
          </p:nvSpPr>
          <p:spPr>
            <a:xfrm>
              <a:off x="6919455" y="3334016"/>
              <a:ext cx="3078480" cy="1280795"/>
            </a:xfrm>
            <a:custGeom>
              <a:avLst/>
              <a:gdLst/>
              <a:ahLst/>
              <a:cxnLst/>
              <a:rect l="l" t="t" r="r" b="b"/>
              <a:pathLst>
                <a:path w="3078479" h="1280795">
                  <a:moveTo>
                    <a:pt x="3078086" y="0"/>
                  </a:moveTo>
                  <a:lnTo>
                    <a:pt x="0" y="0"/>
                  </a:lnTo>
                  <a:lnTo>
                    <a:pt x="0" y="1280363"/>
                  </a:lnTo>
                  <a:lnTo>
                    <a:pt x="3078086" y="1280363"/>
                  </a:lnTo>
                  <a:lnTo>
                    <a:pt x="30780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6919455" y="3334016"/>
              <a:ext cx="3078480" cy="1280795"/>
            </a:xfrm>
            <a:custGeom>
              <a:avLst/>
              <a:gdLst/>
              <a:ahLst/>
              <a:cxnLst/>
              <a:rect l="l" t="t" r="r" b="b"/>
              <a:pathLst>
                <a:path w="3078479" h="1280795">
                  <a:moveTo>
                    <a:pt x="0" y="0"/>
                  </a:moveTo>
                  <a:lnTo>
                    <a:pt x="3078086" y="0"/>
                  </a:lnTo>
                  <a:lnTo>
                    <a:pt x="3078086" y="1280363"/>
                  </a:lnTo>
                  <a:lnTo>
                    <a:pt x="0" y="1280363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942A0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 descr=""/>
          <p:cNvSpPr txBox="1"/>
          <p:nvPr/>
        </p:nvSpPr>
        <p:spPr>
          <a:xfrm>
            <a:off x="6992862" y="3809441"/>
            <a:ext cx="29337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entury Gothic"/>
                <a:cs typeface="Century Gothic"/>
              </a:rPr>
              <a:t>La</a:t>
            </a:r>
            <a:r>
              <a:rPr dirty="0" sz="1800" spc="-4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equidad</a:t>
            </a:r>
            <a:r>
              <a:rPr dirty="0" sz="1800" spc="-4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(art. 3.2.</a:t>
            </a:r>
            <a:r>
              <a:rPr dirty="0" sz="1800" spc="-2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C.</a:t>
            </a:r>
            <a:r>
              <a:rPr dirty="0" sz="1800" spc="-50">
                <a:latin typeface="Century Gothic"/>
                <a:cs typeface="Century Gothic"/>
              </a:rPr>
              <a:t> </a:t>
            </a:r>
            <a:r>
              <a:rPr dirty="0" sz="1800" spc="-25">
                <a:latin typeface="Century Gothic"/>
                <a:cs typeface="Century Gothic"/>
              </a:rPr>
              <a:t>c.)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27" name="object 27" descr=""/>
          <p:cNvGrpSpPr/>
          <p:nvPr/>
        </p:nvGrpSpPr>
        <p:grpSpPr>
          <a:xfrm>
            <a:off x="6224320" y="5266296"/>
            <a:ext cx="2030730" cy="1023619"/>
            <a:chOff x="6224320" y="5266296"/>
            <a:chExt cx="2030730" cy="1023619"/>
          </a:xfrm>
        </p:grpSpPr>
        <p:sp>
          <p:nvSpPr>
            <p:cNvPr id="28" name="object 28" descr=""/>
            <p:cNvSpPr/>
            <p:nvPr/>
          </p:nvSpPr>
          <p:spPr>
            <a:xfrm>
              <a:off x="6232258" y="5274233"/>
              <a:ext cx="2014855" cy="1007744"/>
            </a:xfrm>
            <a:custGeom>
              <a:avLst/>
              <a:gdLst/>
              <a:ahLst/>
              <a:cxnLst/>
              <a:rect l="l" t="t" r="r" b="b"/>
              <a:pathLst>
                <a:path w="2014854" h="1007745">
                  <a:moveTo>
                    <a:pt x="2014702" y="0"/>
                  </a:moveTo>
                  <a:lnTo>
                    <a:pt x="0" y="0"/>
                  </a:lnTo>
                  <a:lnTo>
                    <a:pt x="0" y="1007351"/>
                  </a:lnTo>
                  <a:lnTo>
                    <a:pt x="2014702" y="1007351"/>
                  </a:lnTo>
                  <a:lnTo>
                    <a:pt x="20147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6232258" y="5274233"/>
              <a:ext cx="2014855" cy="1007744"/>
            </a:xfrm>
            <a:custGeom>
              <a:avLst/>
              <a:gdLst/>
              <a:ahLst/>
              <a:cxnLst/>
              <a:rect l="l" t="t" r="r" b="b"/>
              <a:pathLst>
                <a:path w="2014854" h="1007745">
                  <a:moveTo>
                    <a:pt x="0" y="0"/>
                  </a:moveTo>
                  <a:lnTo>
                    <a:pt x="2014702" y="0"/>
                  </a:lnTo>
                  <a:lnTo>
                    <a:pt x="2014702" y="1007351"/>
                  </a:lnTo>
                  <a:lnTo>
                    <a:pt x="0" y="1007351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942A0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 descr=""/>
          <p:cNvSpPr txBox="1"/>
          <p:nvPr/>
        </p:nvSpPr>
        <p:spPr>
          <a:xfrm>
            <a:off x="6313553" y="5405931"/>
            <a:ext cx="1852930" cy="716915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algn="ctr" marL="12065" marR="5080">
              <a:lnSpc>
                <a:spcPts val="1760"/>
              </a:lnSpc>
              <a:spcBef>
                <a:spcPts val="285"/>
              </a:spcBef>
            </a:pPr>
            <a:r>
              <a:rPr dirty="0" sz="1600" spc="-10">
                <a:latin typeface="Century Gothic"/>
                <a:cs typeface="Century Gothic"/>
              </a:rPr>
              <a:t>Ponderación </a:t>
            </a:r>
            <a:r>
              <a:rPr dirty="0" sz="1600">
                <a:latin typeface="Century Gothic"/>
                <a:cs typeface="Century Gothic"/>
              </a:rPr>
              <a:t>en</a:t>
            </a:r>
            <a:r>
              <a:rPr dirty="0" sz="1600" spc="-15">
                <a:latin typeface="Century Gothic"/>
                <a:cs typeface="Century Gothic"/>
              </a:rPr>
              <a:t> </a:t>
            </a:r>
            <a:r>
              <a:rPr dirty="0" sz="1600" spc="-25">
                <a:latin typeface="Century Gothic"/>
                <a:cs typeface="Century Gothic"/>
              </a:rPr>
              <a:t>la </a:t>
            </a:r>
            <a:r>
              <a:rPr dirty="0" sz="1600">
                <a:latin typeface="Century Gothic"/>
                <a:cs typeface="Century Gothic"/>
              </a:rPr>
              <a:t>aplicación</a:t>
            </a:r>
            <a:r>
              <a:rPr dirty="0" sz="1600" spc="-6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de</a:t>
            </a:r>
            <a:r>
              <a:rPr dirty="0" sz="1600" spc="-40">
                <a:latin typeface="Century Gothic"/>
                <a:cs typeface="Century Gothic"/>
              </a:rPr>
              <a:t> </a:t>
            </a:r>
            <a:r>
              <a:rPr dirty="0" sz="1600" spc="-25">
                <a:latin typeface="Century Gothic"/>
                <a:cs typeface="Century Gothic"/>
              </a:rPr>
              <a:t>la </a:t>
            </a:r>
            <a:r>
              <a:rPr dirty="0" sz="1600" spc="-10">
                <a:latin typeface="Century Gothic"/>
                <a:cs typeface="Century Gothic"/>
              </a:rPr>
              <a:t>norma</a:t>
            </a:r>
            <a:endParaRPr sz="1600">
              <a:latin typeface="Century Gothic"/>
              <a:cs typeface="Century Gothic"/>
            </a:endParaRPr>
          </a:p>
        </p:txBody>
      </p:sp>
      <p:grpSp>
        <p:nvGrpSpPr>
          <p:cNvPr id="31" name="object 31" descr=""/>
          <p:cNvGrpSpPr/>
          <p:nvPr/>
        </p:nvGrpSpPr>
        <p:grpSpPr>
          <a:xfrm>
            <a:off x="8627312" y="5102898"/>
            <a:ext cx="3152775" cy="1362710"/>
            <a:chOff x="8627312" y="5102898"/>
            <a:chExt cx="3152775" cy="1362710"/>
          </a:xfrm>
        </p:grpSpPr>
        <p:sp>
          <p:nvSpPr>
            <p:cNvPr id="32" name="object 32" descr=""/>
            <p:cNvSpPr/>
            <p:nvPr/>
          </p:nvSpPr>
          <p:spPr>
            <a:xfrm>
              <a:off x="8635250" y="5110835"/>
              <a:ext cx="3136900" cy="1346835"/>
            </a:xfrm>
            <a:custGeom>
              <a:avLst/>
              <a:gdLst/>
              <a:ahLst/>
              <a:cxnLst/>
              <a:rect l="l" t="t" r="r" b="b"/>
              <a:pathLst>
                <a:path w="3136900" h="1346835">
                  <a:moveTo>
                    <a:pt x="3136392" y="0"/>
                  </a:moveTo>
                  <a:lnTo>
                    <a:pt x="0" y="0"/>
                  </a:lnTo>
                  <a:lnTo>
                    <a:pt x="0" y="1346644"/>
                  </a:lnTo>
                  <a:lnTo>
                    <a:pt x="3136392" y="1346644"/>
                  </a:lnTo>
                  <a:lnTo>
                    <a:pt x="31363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8635250" y="5110835"/>
              <a:ext cx="3136900" cy="1346835"/>
            </a:xfrm>
            <a:custGeom>
              <a:avLst/>
              <a:gdLst/>
              <a:ahLst/>
              <a:cxnLst/>
              <a:rect l="l" t="t" r="r" b="b"/>
              <a:pathLst>
                <a:path w="3136900" h="1346835">
                  <a:moveTo>
                    <a:pt x="0" y="0"/>
                  </a:moveTo>
                  <a:lnTo>
                    <a:pt x="3136392" y="0"/>
                  </a:lnTo>
                  <a:lnTo>
                    <a:pt x="3136392" y="1346644"/>
                  </a:lnTo>
                  <a:lnTo>
                    <a:pt x="0" y="1346644"/>
                  </a:lnTo>
                  <a:lnTo>
                    <a:pt x="0" y="0"/>
                  </a:lnTo>
                  <a:close/>
                </a:path>
              </a:pathLst>
            </a:custGeom>
            <a:ln w="15874">
              <a:solidFill>
                <a:srgbClr val="942A0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 descr=""/>
          <p:cNvSpPr txBox="1"/>
          <p:nvPr/>
        </p:nvSpPr>
        <p:spPr>
          <a:xfrm>
            <a:off x="8675318" y="5412172"/>
            <a:ext cx="3056255" cy="716915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algn="ctr" marL="12700" marR="5080" indent="-1905">
              <a:lnSpc>
                <a:spcPts val="1760"/>
              </a:lnSpc>
              <a:spcBef>
                <a:spcPts val="285"/>
              </a:spcBef>
            </a:pPr>
            <a:r>
              <a:rPr dirty="0" sz="1600">
                <a:latin typeface="Century Gothic"/>
                <a:cs typeface="Century Gothic"/>
              </a:rPr>
              <a:t>Ejemplos:</a:t>
            </a:r>
            <a:r>
              <a:rPr dirty="0" sz="1600" spc="-10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protección</a:t>
            </a:r>
            <a:r>
              <a:rPr dirty="0" sz="1600" spc="-65">
                <a:latin typeface="Century Gothic"/>
                <a:cs typeface="Century Gothic"/>
              </a:rPr>
              <a:t> </a:t>
            </a:r>
            <a:r>
              <a:rPr dirty="0" sz="1600" spc="-25">
                <a:latin typeface="Century Gothic"/>
                <a:cs typeface="Century Gothic"/>
              </a:rPr>
              <a:t>del </a:t>
            </a:r>
            <a:r>
              <a:rPr dirty="0" sz="1600">
                <a:latin typeface="Century Gothic"/>
                <a:cs typeface="Century Gothic"/>
              </a:rPr>
              <a:t>menor,</a:t>
            </a:r>
            <a:r>
              <a:rPr dirty="0" sz="1600" spc="-2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del</a:t>
            </a:r>
            <a:r>
              <a:rPr dirty="0" sz="1600" spc="-20">
                <a:latin typeface="Century Gothic"/>
                <a:cs typeface="Century Gothic"/>
              </a:rPr>
              <a:t> </a:t>
            </a:r>
            <a:r>
              <a:rPr dirty="0" sz="1600" spc="-10">
                <a:latin typeface="Century Gothic"/>
                <a:cs typeface="Century Gothic"/>
              </a:rPr>
              <a:t>consumidor</a:t>
            </a:r>
            <a:r>
              <a:rPr dirty="0" sz="1600" spc="-25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o</a:t>
            </a:r>
            <a:r>
              <a:rPr dirty="0" sz="1600" spc="-4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de</a:t>
            </a:r>
            <a:r>
              <a:rPr dirty="0" sz="1600" spc="-25">
                <a:latin typeface="Century Gothic"/>
                <a:cs typeface="Century Gothic"/>
              </a:rPr>
              <a:t> la </a:t>
            </a:r>
            <a:r>
              <a:rPr dirty="0" sz="1600">
                <a:latin typeface="Century Gothic"/>
                <a:cs typeface="Century Gothic"/>
              </a:rPr>
              <a:t>buena</a:t>
            </a:r>
            <a:r>
              <a:rPr dirty="0" sz="1600" spc="-35">
                <a:latin typeface="Century Gothic"/>
                <a:cs typeface="Century Gothic"/>
              </a:rPr>
              <a:t> </a:t>
            </a:r>
            <a:r>
              <a:rPr dirty="0" sz="1600" spc="-25">
                <a:latin typeface="Century Gothic"/>
                <a:cs typeface="Century Gothic"/>
              </a:rPr>
              <a:t>fe</a:t>
            </a:r>
            <a:endParaRPr sz="1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308" y="502071"/>
            <a:ext cx="5820410" cy="90995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900"/>
              <a:t>LA</a:t>
            </a:r>
            <a:r>
              <a:rPr dirty="0" sz="2900" spc="-45"/>
              <a:t> </a:t>
            </a:r>
            <a:r>
              <a:rPr dirty="0" sz="2900"/>
              <a:t>APLICACIÓN</a:t>
            </a:r>
            <a:r>
              <a:rPr dirty="0" sz="2900" spc="-55"/>
              <a:t> </a:t>
            </a:r>
            <a:r>
              <a:rPr dirty="0" sz="2900"/>
              <a:t>DE</a:t>
            </a:r>
            <a:r>
              <a:rPr dirty="0" sz="2900" spc="-45"/>
              <a:t> </a:t>
            </a:r>
            <a:r>
              <a:rPr dirty="0" sz="2900"/>
              <a:t>LAS</a:t>
            </a:r>
            <a:r>
              <a:rPr dirty="0" sz="2900" spc="-40"/>
              <a:t> </a:t>
            </a:r>
            <a:r>
              <a:rPr dirty="0" sz="2900" spc="-10"/>
              <a:t>NORMAS JURÍDICAS</a:t>
            </a:r>
            <a:endParaRPr sz="29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03876" y="1697735"/>
            <a:ext cx="1984247" cy="1106423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5216492" y="1926674"/>
            <a:ext cx="1758314" cy="61150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425450" marR="5080" indent="-413384">
              <a:lnSpc>
                <a:spcPts val="2210"/>
              </a:lnSpc>
              <a:spcBef>
                <a:spcPts val="335"/>
              </a:spcBef>
            </a:pPr>
            <a:r>
              <a:rPr dirty="0" sz="2000">
                <a:latin typeface="Century Gothic"/>
                <a:cs typeface="Century Gothic"/>
              </a:rPr>
              <a:t>Fijación</a:t>
            </a:r>
            <a:r>
              <a:rPr dirty="0" sz="2000" spc="-5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</a:t>
            </a:r>
            <a:r>
              <a:rPr dirty="0" sz="2000" spc="-45">
                <a:latin typeface="Century Gothic"/>
                <a:cs typeface="Century Gothic"/>
              </a:rPr>
              <a:t> </a:t>
            </a:r>
            <a:r>
              <a:rPr dirty="0" sz="2000" spc="-25">
                <a:latin typeface="Century Gothic"/>
                <a:cs typeface="Century Gothic"/>
              </a:rPr>
              <a:t>los </a:t>
            </a:r>
            <a:r>
              <a:rPr dirty="0" sz="2000" spc="-10">
                <a:latin typeface="Century Gothic"/>
                <a:cs typeface="Century Gothic"/>
              </a:rPr>
              <a:t>hechos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8770" y="2868279"/>
            <a:ext cx="494665" cy="412115"/>
          </a:xfrm>
          <a:custGeom>
            <a:avLst/>
            <a:gdLst/>
            <a:ahLst/>
            <a:cxnLst/>
            <a:rect l="l" t="t" r="r" b="b"/>
            <a:pathLst>
              <a:path w="494664" h="412114">
                <a:moveTo>
                  <a:pt x="395566" y="0"/>
                </a:moveTo>
                <a:lnTo>
                  <a:pt x="98894" y="0"/>
                </a:lnTo>
                <a:lnTo>
                  <a:pt x="98894" y="206019"/>
                </a:lnTo>
                <a:lnTo>
                  <a:pt x="0" y="206019"/>
                </a:lnTo>
                <a:lnTo>
                  <a:pt x="247230" y="412051"/>
                </a:lnTo>
                <a:lnTo>
                  <a:pt x="494461" y="206019"/>
                </a:lnTo>
                <a:lnTo>
                  <a:pt x="395566" y="206019"/>
                </a:lnTo>
                <a:lnTo>
                  <a:pt x="395566" y="0"/>
                </a:lnTo>
                <a:close/>
              </a:path>
            </a:pathLst>
          </a:custGeom>
          <a:solidFill>
            <a:srgbClr val="EBC0AB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03876" y="3345179"/>
            <a:ext cx="1984247" cy="1106423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5204331" y="3434694"/>
            <a:ext cx="1784985" cy="89217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algn="ctr" marL="12700" marR="5080">
              <a:lnSpc>
                <a:spcPts val="2210"/>
              </a:lnSpc>
              <a:spcBef>
                <a:spcPts val="335"/>
              </a:spcBef>
            </a:pPr>
            <a:r>
              <a:rPr dirty="0" sz="2000">
                <a:latin typeface="Century Gothic"/>
                <a:cs typeface="Century Gothic"/>
              </a:rPr>
              <a:t>Elección</a:t>
            </a:r>
            <a:r>
              <a:rPr dirty="0" sz="2000" spc="-7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</a:t>
            </a:r>
            <a:r>
              <a:rPr dirty="0" sz="2000" spc="-45">
                <a:latin typeface="Century Gothic"/>
                <a:cs typeface="Century Gothic"/>
              </a:rPr>
              <a:t> </a:t>
            </a:r>
            <a:r>
              <a:rPr dirty="0" sz="2000" spc="-25">
                <a:latin typeface="Century Gothic"/>
                <a:cs typeface="Century Gothic"/>
              </a:rPr>
              <a:t>la </a:t>
            </a:r>
            <a:r>
              <a:rPr dirty="0" sz="2000" spc="-10">
                <a:latin typeface="Century Gothic"/>
                <a:cs typeface="Century Gothic"/>
              </a:rPr>
              <a:t>norma aplicable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5848770" y="4516477"/>
            <a:ext cx="494665" cy="412115"/>
          </a:xfrm>
          <a:custGeom>
            <a:avLst/>
            <a:gdLst/>
            <a:ahLst/>
            <a:cxnLst/>
            <a:rect l="l" t="t" r="r" b="b"/>
            <a:pathLst>
              <a:path w="494664" h="412114">
                <a:moveTo>
                  <a:pt x="395566" y="0"/>
                </a:moveTo>
                <a:lnTo>
                  <a:pt x="98894" y="0"/>
                </a:lnTo>
                <a:lnTo>
                  <a:pt x="98894" y="206019"/>
                </a:lnTo>
                <a:lnTo>
                  <a:pt x="0" y="206019"/>
                </a:lnTo>
                <a:lnTo>
                  <a:pt x="247230" y="412051"/>
                </a:lnTo>
                <a:lnTo>
                  <a:pt x="494461" y="206019"/>
                </a:lnTo>
                <a:lnTo>
                  <a:pt x="395566" y="206019"/>
                </a:lnTo>
                <a:lnTo>
                  <a:pt x="395566" y="0"/>
                </a:lnTo>
                <a:close/>
              </a:path>
            </a:pathLst>
          </a:custGeom>
          <a:solidFill>
            <a:srgbClr val="EBC0AB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9" name="object 9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03876" y="4994148"/>
            <a:ext cx="1984247" cy="1106423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5460363" y="5363244"/>
            <a:ext cx="127127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0">
                <a:latin typeface="Century Gothic"/>
                <a:cs typeface="Century Gothic"/>
              </a:rPr>
              <a:t>Sentencia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39" y="430063"/>
            <a:ext cx="7373620" cy="1000125"/>
          </a:xfrm>
          <a:prstGeom prst="rect"/>
        </p:spPr>
        <p:txBody>
          <a:bodyPr wrap="square" lIns="0" tIns="26670" rIns="0" bIns="0" rtlCol="0" vert="horz">
            <a:spAutoFit/>
          </a:bodyPr>
          <a:lstStyle/>
          <a:p>
            <a:pPr marL="12700" marR="5080">
              <a:lnSpc>
                <a:spcPts val="3829"/>
              </a:lnSpc>
              <a:spcBef>
                <a:spcPts val="210"/>
              </a:spcBef>
            </a:pPr>
            <a:r>
              <a:rPr dirty="0" sz="3200"/>
              <a:t>CRITERIOS</a:t>
            </a:r>
            <a:r>
              <a:rPr dirty="0" sz="3200" spc="-80"/>
              <a:t> </a:t>
            </a:r>
            <a:r>
              <a:rPr dirty="0" sz="3200"/>
              <a:t>DE</a:t>
            </a:r>
            <a:r>
              <a:rPr dirty="0" sz="3200" spc="-80"/>
              <a:t> </a:t>
            </a:r>
            <a:r>
              <a:rPr dirty="0" sz="3200"/>
              <a:t>INTERPRETACIÓN</a:t>
            </a:r>
            <a:r>
              <a:rPr dirty="0" sz="3200" spc="-110"/>
              <a:t> </a:t>
            </a:r>
            <a:r>
              <a:rPr dirty="0" sz="3200"/>
              <a:t>DE</a:t>
            </a:r>
            <a:r>
              <a:rPr dirty="0" sz="3200" spc="-85"/>
              <a:t> </a:t>
            </a:r>
            <a:r>
              <a:rPr dirty="0" sz="3200" spc="-25"/>
              <a:t>LAS </a:t>
            </a:r>
            <a:r>
              <a:rPr dirty="0" sz="3200"/>
              <a:t>NORMAS</a:t>
            </a:r>
            <a:r>
              <a:rPr dirty="0" sz="3200" spc="-65"/>
              <a:t> </a:t>
            </a:r>
            <a:r>
              <a:rPr dirty="0" sz="3200"/>
              <a:t>JURÍDICAS</a:t>
            </a:r>
            <a:r>
              <a:rPr dirty="0" sz="3200" spc="-50"/>
              <a:t> </a:t>
            </a:r>
            <a:r>
              <a:rPr dirty="0" sz="3200"/>
              <a:t>(art.</a:t>
            </a:r>
            <a:r>
              <a:rPr dirty="0" sz="3200" spc="-15"/>
              <a:t> </a:t>
            </a:r>
            <a:r>
              <a:rPr dirty="0" sz="3200"/>
              <a:t>3.1.</a:t>
            </a:r>
            <a:r>
              <a:rPr dirty="0" sz="3200" spc="-50"/>
              <a:t> </a:t>
            </a:r>
            <a:r>
              <a:rPr dirty="0" sz="3200" spc="-10"/>
              <a:t>C.c.)</a:t>
            </a:r>
            <a:endParaRPr sz="3200"/>
          </a:p>
        </p:txBody>
      </p:sp>
      <p:grpSp>
        <p:nvGrpSpPr>
          <p:cNvPr id="3" name="object 3" descr=""/>
          <p:cNvGrpSpPr/>
          <p:nvPr/>
        </p:nvGrpSpPr>
        <p:grpSpPr>
          <a:xfrm>
            <a:off x="1973262" y="2445426"/>
            <a:ext cx="8245475" cy="578485"/>
            <a:chOff x="1973262" y="2445426"/>
            <a:chExt cx="8245475" cy="578485"/>
          </a:xfrm>
        </p:grpSpPr>
        <p:sp>
          <p:nvSpPr>
            <p:cNvPr id="4" name="object 4" descr=""/>
            <p:cNvSpPr/>
            <p:nvPr/>
          </p:nvSpPr>
          <p:spPr>
            <a:xfrm>
              <a:off x="1981200" y="2637688"/>
              <a:ext cx="8229600" cy="378460"/>
            </a:xfrm>
            <a:custGeom>
              <a:avLst/>
              <a:gdLst/>
              <a:ahLst/>
              <a:cxnLst/>
              <a:rect l="l" t="t" r="r" b="b"/>
              <a:pathLst>
                <a:path w="8229600" h="378460">
                  <a:moveTo>
                    <a:pt x="8229600" y="0"/>
                  </a:moveTo>
                  <a:lnTo>
                    <a:pt x="0" y="0"/>
                  </a:lnTo>
                  <a:lnTo>
                    <a:pt x="0" y="378002"/>
                  </a:lnTo>
                  <a:lnTo>
                    <a:pt x="8229600" y="378002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3D7CC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981200" y="2637688"/>
              <a:ext cx="8229600" cy="378460"/>
            </a:xfrm>
            <a:custGeom>
              <a:avLst/>
              <a:gdLst/>
              <a:ahLst/>
              <a:cxnLst/>
              <a:rect l="l" t="t" r="r" b="b"/>
              <a:pathLst>
                <a:path w="8229600" h="378460">
                  <a:moveTo>
                    <a:pt x="0" y="0"/>
                  </a:moveTo>
                  <a:lnTo>
                    <a:pt x="8229600" y="0"/>
                  </a:lnTo>
                  <a:lnTo>
                    <a:pt x="8229600" y="378002"/>
                  </a:lnTo>
                  <a:lnTo>
                    <a:pt x="0" y="378002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DE7D1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392680" y="2456540"/>
              <a:ext cx="5760720" cy="402590"/>
            </a:xfrm>
            <a:custGeom>
              <a:avLst/>
              <a:gdLst/>
              <a:ahLst/>
              <a:cxnLst/>
              <a:rect l="l" t="t" r="r" b="b"/>
              <a:pathLst>
                <a:path w="5760720" h="402589">
                  <a:moveTo>
                    <a:pt x="5693625" y="0"/>
                  </a:moveTo>
                  <a:lnTo>
                    <a:pt x="67094" y="0"/>
                  </a:lnTo>
                  <a:lnTo>
                    <a:pt x="40976" y="5272"/>
                  </a:lnTo>
                  <a:lnTo>
                    <a:pt x="19650" y="19650"/>
                  </a:lnTo>
                  <a:lnTo>
                    <a:pt x="5272" y="40976"/>
                  </a:lnTo>
                  <a:lnTo>
                    <a:pt x="0" y="67094"/>
                  </a:lnTo>
                  <a:lnTo>
                    <a:pt x="0" y="335445"/>
                  </a:lnTo>
                  <a:lnTo>
                    <a:pt x="5272" y="361562"/>
                  </a:lnTo>
                  <a:lnTo>
                    <a:pt x="19650" y="382889"/>
                  </a:lnTo>
                  <a:lnTo>
                    <a:pt x="40976" y="397267"/>
                  </a:lnTo>
                  <a:lnTo>
                    <a:pt x="67094" y="402539"/>
                  </a:lnTo>
                  <a:lnTo>
                    <a:pt x="5693625" y="402539"/>
                  </a:lnTo>
                  <a:lnTo>
                    <a:pt x="5719743" y="397267"/>
                  </a:lnTo>
                  <a:lnTo>
                    <a:pt x="5741069" y="382889"/>
                  </a:lnTo>
                  <a:lnTo>
                    <a:pt x="5755447" y="361562"/>
                  </a:lnTo>
                  <a:lnTo>
                    <a:pt x="5760720" y="335445"/>
                  </a:lnTo>
                  <a:lnTo>
                    <a:pt x="5760720" y="67094"/>
                  </a:lnTo>
                  <a:lnTo>
                    <a:pt x="5755447" y="40976"/>
                  </a:lnTo>
                  <a:lnTo>
                    <a:pt x="5741069" y="19650"/>
                  </a:lnTo>
                  <a:lnTo>
                    <a:pt x="5719743" y="5272"/>
                  </a:lnTo>
                  <a:lnTo>
                    <a:pt x="56936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392680" y="2456539"/>
              <a:ext cx="5760720" cy="402590"/>
            </a:xfrm>
            <a:custGeom>
              <a:avLst/>
              <a:gdLst/>
              <a:ahLst/>
              <a:cxnLst/>
              <a:rect l="l" t="t" r="r" b="b"/>
              <a:pathLst>
                <a:path w="5760720" h="402589">
                  <a:moveTo>
                    <a:pt x="0" y="67094"/>
                  </a:moveTo>
                  <a:lnTo>
                    <a:pt x="5272" y="40976"/>
                  </a:lnTo>
                  <a:lnTo>
                    <a:pt x="19650" y="19650"/>
                  </a:lnTo>
                  <a:lnTo>
                    <a:pt x="40976" y="5272"/>
                  </a:lnTo>
                  <a:lnTo>
                    <a:pt x="67094" y="0"/>
                  </a:lnTo>
                  <a:lnTo>
                    <a:pt x="5693625" y="0"/>
                  </a:lnTo>
                  <a:lnTo>
                    <a:pt x="5719743" y="5272"/>
                  </a:lnTo>
                  <a:lnTo>
                    <a:pt x="5741069" y="19650"/>
                  </a:lnTo>
                  <a:lnTo>
                    <a:pt x="5755447" y="40976"/>
                  </a:lnTo>
                  <a:lnTo>
                    <a:pt x="5760720" y="67094"/>
                  </a:lnTo>
                  <a:lnTo>
                    <a:pt x="5760720" y="335445"/>
                  </a:lnTo>
                  <a:lnTo>
                    <a:pt x="5755447" y="361562"/>
                  </a:lnTo>
                  <a:lnTo>
                    <a:pt x="5741069" y="382889"/>
                  </a:lnTo>
                  <a:lnTo>
                    <a:pt x="5719743" y="397267"/>
                  </a:lnTo>
                  <a:lnTo>
                    <a:pt x="5693625" y="402539"/>
                  </a:lnTo>
                  <a:lnTo>
                    <a:pt x="67094" y="402539"/>
                  </a:lnTo>
                  <a:lnTo>
                    <a:pt x="40976" y="397267"/>
                  </a:lnTo>
                  <a:lnTo>
                    <a:pt x="19650" y="382889"/>
                  </a:lnTo>
                  <a:lnTo>
                    <a:pt x="5272" y="361562"/>
                  </a:lnTo>
                  <a:lnTo>
                    <a:pt x="0" y="335445"/>
                  </a:lnTo>
                  <a:lnTo>
                    <a:pt x="0" y="67094"/>
                  </a:lnTo>
                  <a:close/>
                </a:path>
              </a:pathLst>
            </a:custGeom>
            <a:ln w="22225">
              <a:solidFill>
                <a:srgbClr val="C8711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 descr=""/>
          <p:cNvGrpSpPr/>
          <p:nvPr/>
        </p:nvGrpSpPr>
        <p:grpSpPr>
          <a:xfrm>
            <a:off x="1973262" y="3085570"/>
            <a:ext cx="8245475" cy="618490"/>
            <a:chOff x="1973262" y="3085570"/>
            <a:chExt cx="8245475" cy="618490"/>
          </a:xfrm>
        </p:grpSpPr>
        <p:sp>
          <p:nvSpPr>
            <p:cNvPr id="9" name="object 9" descr=""/>
            <p:cNvSpPr/>
            <p:nvPr/>
          </p:nvSpPr>
          <p:spPr>
            <a:xfrm>
              <a:off x="1981200" y="3318078"/>
              <a:ext cx="8229600" cy="378460"/>
            </a:xfrm>
            <a:custGeom>
              <a:avLst/>
              <a:gdLst/>
              <a:ahLst/>
              <a:cxnLst/>
              <a:rect l="l" t="t" r="r" b="b"/>
              <a:pathLst>
                <a:path w="8229600" h="378460">
                  <a:moveTo>
                    <a:pt x="8229600" y="0"/>
                  </a:moveTo>
                  <a:lnTo>
                    <a:pt x="0" y="0"/>
                  </a:lnTo>
                  <a:lnTo>
                    <a:pt x="0" y="378002"/>
                  </a:lnTo>
                  <a:lnTo>
                    <a:pt x="8229600" y="378002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3D7CC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981200" y="3318078"/>
              <a:ext cx="8229600" cy="378460"/>
            </a:xfrm>
            <a:custGeom>
              <a:avLst/>
              <a:gdLst/>
              <a:ahLst/>
              <a:cxnLst/>
              <a:rect l="l" t="t" r="r" b="b"/>
              <a:pathLst>
                <a:path w="8229600" h="378460">
                  <a:moveTo>
                    <a:pt x="0" y="0"/>
                  </a:moveTo>
                  <a:lnTo>
                    <a:pt x="8229600" y="0"/>
                  </a:lnTo>
                  <a:lnTo>
                    <a:pt x="8229600" y="378002"/>
                  </a:lnTo>
                  <a:lnTo>
                    <a:pt x="0" y="378002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DE7D1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392680" y="3096682"/>
              <a:ext cx="5760720" cy="443230"/>
            </a:xfrm>
            <a:custGeom>
              <a:avLst/>
              <a:gdLst/>
              <a:ahLst/>
              <a:cxnLst/>
              <a:rect l="l" t="t" r="r" b="b"/>
              <a:pathLst>
                <a:path w="5760720" h="443229">
                  <a:moveTo>
                    <a:pt x="5686920" y="0"/>
                  </a:moveTo>
                  <a:lnTo>
                    <a:pt x="73799" y="0"/>
                  </a:lnTo>
                  <a:lnTo>
                    <a:pt x="45075" y="5800"/>
                  </a:lnTo>
                  <a:lnTo>
                    <a:pt x="21616" y="21616"/>
                  </a:lnTo>
                  <a:lnTo>
                    <a:pt x="5800" y="45075"/>
                  </a:lnTo>
                  <a:lnTo>
                    <a:pt x="0" y="73799"/>
                  </a:lnTo>
                  <a:lnTo>
                    <a:pt x="0" y="368998"/>
                  </a:lnTo>
                  <a:lnTo>
                    <a:pt x="5800" y="397728"/>
                  </a:lnTo>
                  <a:lnTo>
                    <a:pt x="21616" y="421185"/>
                  </a:lnTo>
                  <a:lnTo>
                    <a:pt x="45075" y="436999"/>
                  </a:lnTo>
                  <a:lnTo>
                    <a:pt x="73799" y="442798"/>
                  </a:lnTo>
                  <a:lnTo>
                    <a:pt x="5686920" y="442798"/>
                  </a:lnTo>
                  <a:lnTo>
                    <a:pt x="5715644" y="436999"/>
                  </a:lnTo>
                  <a:lnTo>
                    <a:pt x="5739103" y="421185"/>
                  </a:lnTo>
                  <a:lnTo>
                    <a:pt x="5754919" y="397728"/>
                  </a:lnTo>
                  <a:lnTo>
                    <a:pt x="5760720" y="368998"/>
                  </a:lnTo>
                  <a:lnTo>
                    <a:pt x="5760720" y="73799"/>
                  </a:lnTo>
                  <a:lnTo>
                    <a:pt x="5754919" y="45075"/>
                  </a:lnTo>
                  <a:lnTo>
                    <a:pt x="5739103" y="21616"/>
                  </a:lnTo>
                  <a:lnTo>
                    <a:pt x="5715644" y="5800"/>
                  </a:lnTo>
                  <a:lnTo>
                    <a:pt x="56869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392680" y="3096682"/>
              <a:ext cx="5760720" cy="443230"/>
            </a:xfrm>
            <a:custGeom>
              <a:avLst/>
              <a:gdLst/>
              <a:ahLst/>
              <a:cxnLst/>
              <a:rect l="l" t="t" r="r" b="b"/>
              <a:pathLst>
                <a:path w="5760720" h="443229">
                  <a:moveTo>
                    <a:pt x="0" y="73799"/>
                  </a:moveTo>
                  <a:lnTo>
                    <a:pt x="5800" y="45075"/>
                  </a:lnTo>
                  <a:lnTo>
                    <a:pt x="21616" y="21616"/>
                  </a:lnTo>
                  <a:lnTo>
                    <a:pt x="45075" y="5800"/>
                  </a:lnTo>
                  <a:lnTo>
                    <a:pt x="73799" y="0"/>
                  </a:lnTo>
                  <a:lnTo>
                    <a:pt x="5686920" y="0"/>
                  </a:lnTo>
                  <a:lnTo>
                    <a:pt x="5715644" y="5800"/>
                  </a:lnTo>
                  <a:lnTo>
                    <a:pt x="5739103" y="21616"/>
                  </a:lnTo>
                  <a:lnTo>
                    <a:pt x="5754919" y="45075"/>
                  </a:lnTo>
                  <a:lnTo>
                    <a:pt x="5760720" y="73799"/>
                  </a:lnTo>
                  <a:lnTo>
                    <a:pt x="5760720" y="368998"/>
                  </a:lnTo>
                  <a:lnTo>
                    <a:pt x="5754919" y="397728"/>
                  </a:lnTo>
                  <a:lnTo>
                    <a:pt x="5739103" y="421185"/>
                  </a:lnTo>
                  <a:lnTo>
                    <a:pt x="5715644" y="436999"/>
                  </a:lnTo>
                  <a:lnTo>
                    <a:pt x="5686920" y="442798"/>
                  </a:lnTo>
                  <a:lnTo>
                    <a:pt x="73799" y="442798"/>
                  </a:lnTo>
                  <a:lnTo>
                    <a:pt x="45075" y="436999"/>
                  </a:lnTo>
                  <a:lnTo>
                    <a:pt x="21616" y="421185"/>
                  </a:lnTo>
                  <a:lnTo>
                    <a:pt x="5800" y="397728"/>
                  </a:lnTo>
                  <a:lnTo>
                    <a:pt x="0" y="368998"/>
                  </a:lnTo>
                  <a:lnTo>
                    <a:pt x="0" y="73799"/>
                  </a:lnTo>
                  <a:close/>
                </a:path>
              </a:pathLst>
            </a:custGeom>
            <a:ln w="22225">
              <a:solidFill>
                <a:srgbClr val="C8711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 descr=""/>
          <p:cNvGrpSpPr/>
          <p:nvPr/>
        </p:nvGrpSpPr>
        <p:grpSpPr>
          <a:xfrm>
            <a:off x="1973262" y="3765970"/>
            <a:ext cx="8245475" cy="618490"/>
            <a:chOff x="1973262" y="3765970"/>
            <a:chExt cx="8245475" cy="618490"/>
          </a:xfrm>
        </p:grpSpPr>
        <p:sp>
          <p:nvSpPr>
            <p:cNvPr id="14" name="object 14" descr=""/>
            <p:cNvSpPr/>
            <p:nvPr/>
          </p:nvSpPr>
          <p:spPr>
            <a:xfrm>
              <a:off x="1981200" y="3998480"/>
              <a:ext cx="8229600" cy="378460"/>
            </a:xfrm>
            <a:custGeom>
              <a:avLst/>
              <a:gdLst/>
              <a:ahLst/>
              <a:cxnLst/>
              <a:rect l="l" t="t" r="r" b="b"/>
              <a:pathLst>
                <a:path w="8229600" h="378460">
                  <a:moveTo>
                    <a:pt x="8229600" y="0"/>
                  </a:moveTo>
                  <a:lnTo>
                    <a:pt x="0" y="0"/>
                  </a:lnTo>
                  <a:lnTo>
                    <a:pt x="0" y="378002"/>
                  </a:lnTo>
                  <a:lnTo>
                    <a:pt x="8229600" y="378002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3D7CC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981200" y="3998480"/>
              <a:ext cx="8229600" cy="378460"/>
            </a:xfrm>
            <a:custGeom>
              <a:avLst/>
              <a:gdLst/>
              <a:ahLst/>
              <a:cxnLst/>
              <a:rect l="l" t="t" r="r" b="b"/>
              <a:pathLst>
                <a:path w="8229600" h="378460">
                  <a:moveTo>
                    <a:pt x="0" y="0"/>
                  </a:moveTo>
                  <a:lnTo>
                    <a:pt x="8229600" y="0"/>
                  </a:lnTo>
                  <a:lnTo>
                    <a:pt x="8229600" y="378002"/>
                  </a:lnTo>
                  <a:lnTo>
                    <a:pt x="0" y="378002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DE7D1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2392680" y="3777083"/>
              <a:ext cx="5760720" cy="443230"/>
            </a:xfrm>
            <a:custGeom>
              <a:avLst/>
              <a:gdLst/>
              <a:ahLst/>
              <a:cxnLst/>
              <a:rect l="l" t="t" r="r" b="b"/>
              <a:pathLst>
                <a:path w="5760720" h="443229">
                  <a:moveTo>
                    <a:pt x="5686920" y="0"/>
                  </a:moveTo>
                  <a:lnTo>
                    <a:pt x="73799" y="0"/>
                  </a:lnTo>
                  <a:lnTo>
                    <a:pt x="45075" y="5800"/>
                  </a:lnTo>
                  <a:lnTo>
                    <a:pt x="21616" y="21616"/>
                  </a:lnTo>
                  <a:lnTo>
                    <a:pt x="5800" y="45075"/>
                  </a:lnTo>
                  <a:lnTo>
                    <a:pt x="0" y="73799"/>
                  </a:lnTo>
                  <a:lnTo>
                    <a:pt x="0" y="368998"/>
                  </a:lnTo>
                  <a:lnTo>
                    <a:pt x="5800" y="397728"/>
                  </a:lnTo>
                  <a:lnTo>
                    <a:pt x="21616" y="421185"/>
                  </a:lnTo>
                  <a:lnTo>
                    <a:pt x="45075" y="436999"/>
                  </a:lnTo>
                  <a:lnTo>
                    <a:pt x="73799" y="442798"/>
                  </a:lnTo>
                  <a:lnTo>
                    <a:pt x="5686920" y="442798"/>
                  </a:lnTo>
                  <a:lnTo>
                    <a:pt x="5715644" y="436999"/>
                  </a:lnTo>
                  <a:lnTo>
                    <a:pt x="5739103" y="421185"/>
                  </a:lnTo>
                  <a:lnTo>
                    <a:pt x="5754919" y="397728"/>
                  </a:lnTo>
                  <a:lnTo>
                    <a:pt x="5760720" y="368998"/>
                  </a:lnTo>
                  <a:lnTo>
                    <a:pt x="5760720" y="73799"/>
                  </a:lnTo>
                  <a:lnTo>
                    <a:pt x="5754919" y="45075"/>
                  </a:lnTo>
                  <a:lnTo>
                    <a:pt x="5739103" y="21616"/>
                  </a:lnTo>
                  <a:lnTo>
                    <a:pt x="5715644" y="5800"/>
                  </a:lnTo>
                  <a:lnTo>
                    <a:pt x="56869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2392680" y="3777083"/>
              <a:ext cx="5760720" cy="443230"/>
            </a:xfrm>
            <a:custGeom>
              <a:avLst/>
              <a:gdLst/>
              <a:ahLst/>
              <a:cxnLst/>
              <a:rect l="l" t="t" r="r" b="b"/>
              <a:pathLst>
                <a:path w="5760720" h="443229">
                  <a:moveTo>
                    <a:pt x="0" y="73799"/>
                  </a:moveTo>
                  <a:lnTo>
                    <a:pt x="5800" y="45075"/>
                  </a:lnTo>
                  <a:lnTo>
                    <a:pt x="21616" y="21616"/>
                  </a:lnTo>
                  <a:lnTo>
                    <a:pt x="45075" y="5800"/>
                  </a:lnTo>
                  <a:lnTo>
                    <a:pt x="73799" y="0"/>
                  </a:lnTo>
                  <a:lnTo>
                    <a:pt x="5686920" y="0"/>
                  </a:lnTo>
                  <a:lnTo>
                    <a:pt x="5715644" y="5800"/>
                  </a:lnTo>
                  <a:lnTo>
                    <a:pt x="5739103" y="21616"/>
                  </a:lnTo>
                  <a:lnTo>
                    <a:pt x="5754919" y="45075"/>
                  </a:lnTo>
                  <a:lnTo>
                    <a:pt x="5760720" y="73799"/>
                  </a:lnTo>
                  <a:lnTo>
                    <a:pt x="5760720" y="368998"/>
                  </a:lnTo>
                  <a:lnTo>
                    <a:pt x="5754919" y="397728"/>
                  </a:lnTo>
                  <a:lnTo>
                    <a:pt x="5739103" y="421185"/>
                  </a:lnTo>
                  <a:lnTo>
                    <a:pt x="5715644" y="436999"/>
                  </a:lnTo>
                  <a:lnTo>
                    <a:pt x="5686920" y="442798"/>
                  </a:lnTo>
                  <a:lnTo>
                    <a:pt x="73799" y="442798"/>
                  </a:lnTo>
                  <a:lnTo>
                    <a:pt x="45075" y="436999"/>
                  </a:lnTo>
                  <a:lnTo>
                    <a:pt x="21616" y="421185"/>
                  </a:lnTo>
                  <a:lnTo>
                    <a:pt x="5800" y="397728"/>
                  </a:lnTo>
                  <a:lnTo>
                    <a:pt x="0" y="368998"/>
                  </a:lnTo>
                  <a:lnTo>
                    <a:pt x="0" y="73799"/>
                  </a:lnTo>
                  <a:close/>
                </a:path>
              </a:pathLst>
            </a:custGeom>
            <a:ln w="22225">
              <a:solidFill>
                <a:srgbClr val="C8711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 descr=""/>
          <p:cNvGrpSpPr/>
          <p:nvPr/>
        </p:nvGrpSpPr>
        <p:grpSpPr>
          <a:xfrm>
            <a:off x="1973262" y="4446370"/>
            <a:ext cx="8245475" cy="618490"/>
            <a:chOff x="1973262" y="4446370"/>
            <a:chExt cx="8245475" cy="618490"/>
          </a:xfrm>
        </p:grpSpPr>
        <p:sp>
          <p:nvSpPr>
            <p:cNvPr id="19" name="object 19" descr=""/>
            <p:cNvSpPr/>
            <p:nvPr/>
          </p:nvSpPr>
          <p:spPr>
            <a:xfrm>
              <a:off x="1981200" y="4678883"/>
              <a:ext cx="8229600" cy="378460"/>
            </a:xfrm>
            <a:custGeom>
              <a:avLst/>
              <a:gdLst/>
              <a:ahLst/>
              <a:cxnLst/>
              <a:rect l="l" t="t" r="r" b="b"/>
              <a:pathLst>
                <a:path w="8229600" h="378460">
                  <a:moveTo>
                    <a:pt x="8229600" y="0"/>
                  </a:moveTo>
                  <a:lnTo>
                    <a:pt x="0" y="0"/>
                  </a:lnTo>
                  <a:lnTo>
                    <a:pt x="0" y="378002"/>
                  </a:lnTo>
                  <a:lnTo>
                    <a:pt x="8229600" y="378002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3D7CC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1981200" y="4678883"/>
              <a:ext cx="8229600" cy="378460"/>
            </a:xfrm>
            <a:custGeom>
              <a:avLst/>
              <a:gdLst/>
              <a:ahLst/>
              <a:cxnLst/>
              <a:rect l="l" t="t" r="r" b="b"/>
              <a:pathLst>
                <a:path w="8229600" h="378460">
                  <a:moveTo>
                    <a:pt x="0" y="0"/>
                  </a:moveTo>
                  <a:lnTo>
                    <a:pt x="8229600" y="0"/>
                  </a:lnTo>
                  <a:lnTo>
                    <a:pt x="8229600" y="378002"/>
                  </a:lnTo>
                  <a:lnTo>
                    <a:pt x="0" y="378002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DE7D1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2392680" y="4457482"/>
              <a:ext cx="5760720" cy="443230"/>
            </a:xfrm>
            <a:custGeom>
              <a:avLst/>
              <a:gdLst/>
              <a:ahLst/>
              <a:cxnLst/>
              <a:rect l="l" t="t" r="r" b="b"/>
              <a:pathLst>
                <a:path w="5760720" h="443229">
                  <a:moveTo>
                    <a:pt x="5686920" y="0"/>
                  </a:moveTo>
                  <a:lnTo>
                    <a:pt x="73799" y="0"/>
                  </a:lnTo>
                  <a:lnTo>
                    <a:pt x="45075" y="5800"/>
                  </a:lnTo>
                  <a:lnTo>
                    <a:pt x="21616" y="21616"/>
                  </a:lnTo>
                  <a:lnTo>
                    <a:pt x="5800" y="45075"/>
                  </a:lnTo>
                  <a:lnTo>
                    <a:pt x="0" y="73799"/>
                  </a:lnTo>
                  <a:lnTo>
                    <a:pt x="0" y="368998"/>
                  </a:lnTo>
                  <a:lnTo>
                    <a:pt x="5800" y="397728"/>
                  </a:lnTo>
                  <a:lnTo>
                    <a:pt x="21616" y="421185"/>
                  </a:lnTo>
                  <a:lnTo>
                    <a:pt x="45075" y="436999"/>
                  </a:lnTo>
                  <a:lnTo>
                    <a:pt x="73799" y="442798"/>
                  </a:lnTo>
                  <a:lnTo>
                    <a:pt x="5686920" y="442798"/>
                  </a:lnTo>
                  <a:lnTo>
                    <a:pt x="5715644" y="436999"/>
                  </a:lnTo>
                  <a:lnTo>
                    <a:pt x="5739103" y="421185"/>
                  </a:lnTo>
                  <a:lnTo>
                    <a:pt x="5754919" y="397728"/>
                  </a:lnTo>
                  <a:lnTo>
                    <a:pt x="5760720" y="368998"/>
                  </a:lnTo>
                  <a:lnTo>
                    <a:pt x="5760720" y="73799"/>
                  </a:lnTo>
                  <a:lnTo>
                    <a:pt x="5754919" y="45075"/>
                  </a:lnTo>
                  <a:lnTo>
                    <a:pt x="5739103" y="21616"/>
                  </a:lnTo>
                  <a:lnTo>
                    <a:pt x="5715644" y="5800"/>
                  </a:lnTo>
                  <a:lnTo>
                    <a:pt x="56869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2392680" y="4457482"/>
              <a:ext cx="5760720" cy="443230"/>
            </a:xfrm>
            <a:custGeom>
              <a:avLst/>
              <a:gdLst/>
              <a:ahLst/>
              <a:cxnLst/>
              <a:rect l="l" t="t" r="r" b="b"/>
              <a:pathLst>
                <a:path w="5760720" h="443229">
                  <a:moveTo>
                    <a:pt x="0" y="73799"/>
                  </a:moveTo>
                  <a:lnTo>
                    <a:pt x="5800" y="45075"/>
                  </a:lnTo>
                  <a:lnTo>
                    <a:pt x="21616" y="21616"/>
                  </a:lnTo>
                  <a:lnTo>
                    <a:pt x="45075" y="5800"/>
                  </a:lnTo>
                  <a:lnTo>
                    <a:pt x="73799" y="0"/>
                  </a:lnTo>
                  <a:lnTo>
                    <a:pt x="5686920" y="0"/>
                  </a:lnTo>
                  <a:lnTo>
                    <a:pt x="5715644" y="5800"/>
                  </a:lnTo>
                  <a:lnTo>
                    <a:pt x="5739103" y="21616"/>
                  </a:lnTo>
                  <a:lnTo>
                    <a:pt x="5754919" y="45075"/>
                  </a:lnTo>
                  <a:lnTo>
                    <a:pt x="5760720" y="73799"/>
                  </a:lnTo>
                  <a:lnTo>
                    <a:pt x="5760720" y="368998"/>
                  </a:lnTo>
                  <a:lnTo>
                    <a:pt x="5754919" y="397728"/>
                  </a:lnTo>
                  <a:lnTo>
                    <a:pt x="5739103" y="421185"/>
                  </a:lnTo>
                  <a:lnTo>
                    <a:pt x="5715644" y="436999"/>
                  </a:lnTo>
                  <a:lnTo>
                    <a:pt x="5686920" y="442798"/>
                  </a:lnTo>
                  <a:lnTo>
                    <a:pt x="73799" y="442798"/>
                  </a:lnTo>
                  <a:lnTo>
                    <a:pt x="45075" y="436999"/>
                  </a:lnTo>
                  <a:lnTo>
                    <a:pt x="21616" y="421185"/>
                  </a:lnTo>
                  <a:lnTo>
                    <a:pt x="5800" y="397728"/>
                  </a:lnTo>
                  <a:lnTo>
                    <a:pt x="0" y="368998"/>
                  </a:lnTo>
                  <a:lnTo>
                    <a:pt x="0" y="73799"/>
                  </a:lnTo>
                  <a:close/>
                </a:path>
              </a:pathLst>
            </a:custGeom>
            <a:ln w="22225">
              <a:solidFill>
                <a:srgbClr val="C8711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3" name="object 23" descr=""/>
          <p:cNvGrpSpPr/>
          <p:nvPr/>
        </p:nvGrpSpPr>
        <p:grpSpPr>
          <a:xfrm>
            <a:off x="1973262" y="5126770"/>
            <a:ext cx="8245475" cy="618490"/>
            <a:chOff x="1973262" y="5126770"/>
            <a:chExt cx="8245475" cy="618490"/>
          </a:xfrm>
        </p:grpSpPr>
        <p:sp>
          <p:nvSpPr>
            <p:cNvPr id="24" name="object 24" descr=""/>
            <p:cNvSpPr/>
            <p:nvPr/>
          </p:nvSpPr>
          <p:spPr>
            <a:xfrm>
              <a:off x="1981200" y="5359285"/>
              <a:ext cx="8229600" cy="378460"/>
            </a:xfrm>
            <a:custGeom>
              <a:avLst/>
              <a:gdLst/>
              <a:ahLst/>
              <a:cxnLst/>
              <a:rect l="l" t="t" r="r" b="b"/>
              <a:pathLst>
                <a:path w="8229600" h="378460">
                  <a:moveTo>
                    <a:pt x="8229600" y="0"/>
                  </a:moveTo>
                  <a:lnTo>
                    <a:pt x="0" y="0"/>
                  </a:lnTo>
                  <a:lnTo>
                    <a:pt x="0" y="378002"/>
                  </a:lnTo>
                  <a:lnTo>
                    <a:pt x="8229600" y="378002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3D7CC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1981200" y="5359285"/>
              <a:ext cx="8229600" cy="378460"/>
            </a:xfrm>
            <a:custGeom>
              <a:avLst/>
              <a:gdLst/>
              <a:ahLst/>
              <a:cxnLst/>
              <a:rect l="l" t="t" r="r" b="b"/>
              <a:pathLst>
                <a:path w="8229600" h="378460">
                  <a:moveTo>
                    <a:pt x="0" y="0"/>
                  </a:moveTo>
                  <a:lnTo>
                    <a:pt x="8229600" y="0"/>
                  </a:lnTo>
                  <a:lnTo>
                    <a:pt x="8229600" y="378002"/>
                  </a:lnTo>
                  <a:lnTo>
                    <a:pt x="0" y="378002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DE7D1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2392680" y="5137882"/>
              <a:ext cx="5760720" cy="443230"/>
            </a:xfrm>
            <a:custGeom>
              <a:avLst/>
              <a:gdLst/>
              <a:ahLst/>
              <a:cxnLst/>
              <a:rect l="l" t="t" r="r" b="b"/>
              <a:pathLst>
                <a:path w="5760720" h="443229">
                  <a:moveTo>
                    <a:pt x="5686920" y="0"/>
                  </a:moveTo>
                  <a:lnTo>
                    <a:pt x="73799" y="0"/>
                  </a:lnTo>
                  <a:lnTo>
                    <a:pt x="45075" y="5800"/>
                  </a:lnTo>
                  <a:lnTo>
                    <a:pt x="21616" y="21616"/>
                  </a:lnTo>
                  <a:lnTo>
                    <a:pt x="5800" y="45075"/>
                  </a:lnTo>
                  <a:lnTo>
                    <a:pt x="0" y="73799"/>
                  </a:lnTo>
                  <a:lnTo>
                    <a:pt x="0" y="368998"/>
                  </a:lnTo>
                  <a:lnTo>
                    <a:pt x="5800" y="397728"/>
                  </a:lnTo>
                  <a:lnTo>
                    <a:pt x="21616" y="421185"/>
                  </a:lnTo>
                  <a:lnTo>
                    <a:pt x="45075" y="436999"/>
                  </a:lnTo>
                  <a:lnTo>
                    <a:pt x="73799" y="442798"/>
                  </a:lnTo>
                  <a:lnTo>
                    <a:pt x="5686920" y="442798"/>
                  </a:lnTo>
                  <a:lnTo>
                    <a:pt x="5715644" y="436999"/>
                  </a:lnTo>
                  <a:lnTo>
                    <a:pt x="5739103" y="421185"/>
                  </a:lnTo>
                  <a:lnTo>
                    <a:pt x="5754919" y="397728"/>
                  </a:lnTo>
                  <a:lnTo>
                    <a:pt x="5760720" y="368998"/>
                  </a:lnTo>
                  <a:lnTo>
                    <a:pt x="5760720" y="73799"/>
                  </a:lnTo>
                  <a:lnTo>
                    <a:pt x="5754919" y="45075"/>
                  </a:lnTo>
                  <a:lnTo>
                    <a:pt x="5739103" y="21616"/>
                  </a:lnTo>
                  <a:lnTo>
                    <a:pt x="5715644" y="5800"/>
                  </a:lnTo>
                  <a:lnTo>
                    <a:pt x="56869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2392680" y="5137882"/>
              <a:ext cx="5760720" cy="443230"/>
            </a:xfrm>
            <a:custGeom>
              <a:avLst/>
              <a:gdLst/>
              <a:ahLst/>
              <a:cxnLst/>
              <a:rect l="l" t="t" r="r" b="b"/>
              <a:pathLst>
                <a:path w="5760720" h="443229">
                  <a:moveTo>
                    <a:pt x="0" y="73799"/>
                  </a:moveTo>
                  <a:lnTo>
                    <a:pt x="5800" y="45075"/>
                  </a:lnTo>
                  <a:lnTo>
                    <a:pt x="21616" y="21616"/>
                  </a:lnTo>
                  <a:lnTo>
                    <a:pt x="45075" y="5800"/>
                  </a:lnTo>
                  <a:lnTo>
                    <a:pt x="73799" y="0"/>
                  </a:lnTo>
                  <a:lnTo>
                    <a:pt x="5686920" y="0"/>
                  </a:lnTo>
                  <a:lnTo>
                    <a:pt x="5715644" y="5800"/>
                  </a:lnTo>
                  <a:lnTo>
                    <a:pt x="5739103" y="21616"/>
                  </a:lnTo>
                  <a:lnTo>
                    <a:pt x="5754919" y="45075"/>
                  </a:lnTo>
                  <a:lnTo>
                    <a:pt x="5760720" y="73799"/>
                  </a:lnTo>
                  <a:lnTo>
                    <a:pt x="5760720" y="368998"/>
                  </a:lnTo>
                  <a:lnTo>
                    <a:pt x="5754919" y="397728"/>
                  </a:lnTo>
                  <a:lnTo>
                    <a:pt x="5739103" y="421185"/>
                  </a:lnTo>
                  <a:lnTo>
                    <a:pt x="5715644" y="436999"/>
                  </a:lnTo>
                  <a:lnTo>
                    <a:pt x="5686920" y="442798"/>
                  </a:lnTo>
                  <a:lnTo>
                    <a:pt x="73799" y="442798"/>
                  </a:lnTo>
                  <a:lnTo>
                    <a:pt x="45075" y="436999"/>
                  </a:lnTo>
                  <a:lnTo>
                    <a:pt x="21616" y="421185"/>
                  </a:lnTo>
                  <a:lnTo>
                    <a:pt x="5800" y="397728"/>
                  </a:lnTo>
                  <a:lnTo>
                    <a:pt x="0" y="368998"/>
                  </a:lnTo>
                  <a:lnTo>
                    <a:pt x="0" y="73799"/>
                  </a:lnTo>
                  <a:close/>
                </a:path>
              </a:pathLst>
            </a:custGeom>
            <a:ln w="22225">
              <a:solidFill>
                <a:srgbClr val="C8711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8" name="object 28" descr=""/>
          <p:cNvGrpSpPr/>
          <p:nvPr/>
        </p:nvGrpSpPr>
        <p:grpSpPr>
          <a:xfrm>
            <a:off x="1973262" y="5807170"/>
            <a:ext cx="8245475" cy="618490"/>
            <a:chOff x="1973262" y="5807170"/>
            <a:chExt cx="8245475" cy="618490"/>
          </a:xfrm>
        </p:grpSpPr>
        <p:sp>
          <p:nvSpPr>
            <p:cNvPr id="29" name="object 29" descr=""/>
            <p:cNvSpPr/>
            <p:nvPr/>
          </p:nvSpPr>
          <p:spPr>
            <a:xfrm>
              <a:off x="1981200" y="6039688"/>
              <a:ext cx="8229600" cy="378460"/>
            </a:xfrm>
            <a:custGeom>
              <a:avLst/>
              <a:gdLst/>
              <a:ahLst/>
              <a:cxnLst/>
              <a:rect l="l" t="t" r="r" b="b"/>
              <a:pathLst>
                <a:path w="8229600" h="378460">
                  <a:moveTo>
                    <a:pt x="8229600" y="0"/>
                  </a:moveTo>
                  <a:lnTo>
                    <a:pt x="0" y="0"/>
                  </a:lnTo>
                  <a:lnTo>
                    <a:pt x="0" y="378002"/>
                  </a:lnTo>
                  <a:lnTo>
                    <a:pt x="8229600" y="378002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F3D7CC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1981200" y="6039688"/>
              <a:ext cx="8229600" cy="378460"/>
            </a:xfrm>
            <a:custGeom>
              <a:avLst/>
              <a:gdLst/>
              <a:ahLst/>
              <a:cxnLst/>
              <a:rect l="l" t="t" r="r" b="b"/>
              <a:pathLst>
                <a:path w="8229600" h="378460">
                  <a:moveTo>
                    <a:pt x="0" y="0"/>
                  </a:moveTo>
                  <a:lnTo>
                    <a:pt x="8229600" y="0"/>
                  </a:lnTo>
                  <a:lnTo>
                    <a:pt x="8229600" y="378002"/>
                  </a:lnTo>
                  <a:lnTo>
                    <a:pt x="0" y="378002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DE7D1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2392680" y="5818282"/>
              <a:ext cx="5760720" cy="443230"/>
            </a:xfrm>
            <a:custGeom>
              <a:avLst/>
              <a:gdLst/>
              <a:ahLst/>
              <a:cxnLst/>
              <a:rect l="l" t="t" r="r" b="b"/>
              <a:pathLst>
                <a:path w="5760720" h="443229">
                  <a:moveTo>
                    <a:pt x="5686920" y="0"/>
                  </a:moveTo>
                  <a:lnTo>
                    <a:pt x="73799" y="0"/>
                  </a:lnTo>
                  <a:lnTo>
                    <a:pt x="45075" y="5800"/>
                  </a:lnTo>
                  <a:lnTo>
                    <a:pt x="21616" y="21616"/>
                  </a:lnTo>
                  <a:lnTo>
                    <a:pt x="5800" y="45075"/>
                  </a:lnTo>
                  <a:lnTo>
                    <a:pt x="0" y="73799"/>
                  </a:lnTo>
                  <a:lnTo>
                    <a:pt x="0" y="368998"/>
                  </a:lnTo>
                  <a:lnTo>
                    <a:pt x="5800" y="397728"/>
                  </a:lnTo>
                  <a:lnTo>
                    <a:pt x="21616" y="421185"/>
                  </a:lnTo>
                  <a:lnTo>
                    <a:pt x="45075" y="436999"/>
                  </a:lnTo>
                  <a:lnTo>
                    <a:pt x="73799" y="442798"/>
                  </a:lnTo>
                  <a:lnTo>
                    <a:pt x="5686920" y="442798"/>
                  </a:lnTo>
                  <a:lnTo>
                    <a:pt x="5715644" y="436999"/>
                  </a:lnTo>
                  <a:lnTo>
                    <a:pt x="5739103" y="421185"/>
                  </a:lnTo>
                  <a:lnTo>
                    <a:pt x="5754919" y="397728"/>
                  </a:lnTo>
                  <a:lnTo>
                    <a:pt x="5760720" y="368998"/>
                  </a:lnTo>
                  <a:lnTo>
                    <a:pt x="5760720" y="73799"/>
                  </a:lnTo>
                  <a:lnTo>
                    <a:pt x="5754919" y="45075"/>
                  </a:lnTo>
                  <a:lnTo>
                    <a:pt x="5739103" y="21616"/>
                  </a:lnTo>
                  <a:lnTo>
                    <a:pt x="5715644" y="5800"/>
                  </a:lnTo>
                  <a:lnTo>
                    <a:pt x="56869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2392680" y="5818282"/>
              <a:ext cx="5760720" cy="443230"/>
            </a:xfrm>
            <a:custGeom>
              <a:avLst/>
              <a:gdLst/>
              <a:ahLst/>
              <a:cxnLst/>
              <a:rect l="l" t="t" r="r" b="b"/>
              <a:pathLst>
                <a:path w="5760720" h="443229">
                  <a:moveTo>
                    <a:pt x="0" y="73799"/>
                  </a:moveTo>
                  <a:lnTo>
                    <a:pt x="5800" y="45075"/>
                  </a:lnTo>
                  <a:lnTo>
                    <a:pt x="21616" y="21616"/>
                  </a:lnTo>
                  <a:lnTo>
                    <a:pt x="45075" y="5800"/>
                  </a:lnTo>
                  <a:lnTo>
                    <a:pt x="73799" y="0"/>
                  </a:lnTo>
                  <a:lnTo>
                    <a:pt x="5686920" y="0"/>
                  </a:lnTo>
                  <a:lnTo>
                    <a:pt x="5715644" y="5800"/>
                  </a:lnTo>
                  <a:lnTo>
                    <a:pt x="5739103" y="21616"/>
                  </a:lnTo>
                  <a:lnTo>
                    <a:pt x="5754919" y="45075"/>
                  </a:lnTo>
                  <a:lnTo>
                    <a:pt x="5760720" y="73799"/>
                  </a:lnTo>
                  <a:lnTo>
                    <a:pt x="5760720" y="368998"/>
                  </a:lnTo>
                  <a:lnTo>
                    <a:pt x="5754919" y="397728"/>
                  </a:lnTo>
                  <a:lnTo>
                    <a:pt x="5739103" y="421185"/>
                  </a:lnTo>
                  <a:lnTo>
                    <a:pt x="5715644" y="436999"/>
                  </a:lnTo>
                  <a:lnTo>
                    <a:pt x="5686920" y="442798"/>
                  </a:lnTo>
                  <a:lnTo>
                    <a:pt x="73799" y="442798"/>
                  </a:lnTo>
                  <a:lnTo>
                    <a:pt x="45075" y="436999"/>
                  </a:lnTo>
                  <a:lnTo>
                    <a:pt x="21616" y="421185"/>
                  </a:lnTo>
                  <a:lnTo>
                    <a:pt x="5800" y="397728"/>
                  </a:lnTo>
                  <a:lnTo>
                    <a:pt x="0" y="368998"/>
                  </a:lnTo>
                  <a:lnTo>
                    <a:pt x="0" y="73799"/>
                  </a:lnTo>
                  <a:close/>
                </a:path>
              </a:pathLst>
            </a:custGeom>
            <a:ln w="22225">
              <a:solidFill>
                <a:srgbClr val="C8711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 descr=""/>
          <p:cNvSpPr txBox="1"/>
          <p:nvPr/>
        </p:nvSpPr>
        <p:spPr>
          <a:xfrm>
            <a:off x="2617372" y="2474455"/>
            <a:ext cx="5306060" cy="37128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Century Gothic"/>
                <a:cs typeface="Century Gothic"/>
              </a:rPr>
              <a:t>Gramatical</a:t>
            </a:r>
            <a:r>
              <a:rPr dirty="0" sz="2000" spc="-7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:</a:t>
            </a:r>
            <a:r>
              <a:rPr dirty="0" sz="2000" spc="-1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el</a:t>
            </a:r>
            <a:r>
              <a:rPr dirty="0" sz="2000" spc="-3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significado</a:t>
            </a:r>
            <a:r>
              <a:rPr dirty="0" sz="2000" spc="-2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</a:t>
            </a:r>
            <a:r>
              <a:rPr dirty="0" sz="2000" spc="-3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las</a:t>
            </a:r>
            <a:r>
              <a:rPr dirty="0" sz="2000" spc="-40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palabras.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45"/>
              </a:spcBef>
            </a:pPr>
            <a:endParaRPr sz="2000">
              <a:latin typeface="Century Gothic"/>
              <a:cs typeface="Century Gothic"/>
            </a:endParaRPr>
          </a:p>
          <a:p>
            <a:pPr marL="14604">
              <a:lnSpc>
                <a:spcPct val="100000"/>
              </a:lnSpc>
            </a:pPr>
            <a:r>
              <a:rPr dirty="0" sz="2000">
                <a:latin typeface="Century Gothic"/>
                <a:cs typeface="Century Gothic"/>
              </a:rPr>
              <a:t>Lógico:</a:t>
            </a:r>
            <a:r>
              <a:rPr dirty="0" sz="2000" spc="-5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correcto</a:t>
            </a:r>
            <a:r>
              <a:rPr dirty="0" sz="2000" spc="-8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razonar</a:t>
            </a:r>
            <a:r>
              <a:rPr dirty="0" sz="2000" spc="-65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humano.</a:t>
            </a:r>
            <a:endParaRPr sz="2000">
              <a:latin typeface="Century Gothic"/>
              <a:cs typeface="Century Gothic"/>
            </a:endParaRPr>
          </a:p>
          <a:p>
            <a:pPr marL="14604" marR="765175">
              <a:lnSpc>
                <a:spcPts val="2210"/>
              </a:lnSpc>
              <a:spcBef>
                <a:spcPts val="2085"/>
              </a:spcBef>
            </a:pPr>
            <a:r>
              <a:rPr dirty="0" sz="2000">
                <a:latin typeface="Century Gothic"/>
                <a:cs typeface="Century Gothic"/>
              </a:rPr>
              <a:t>Sistemático:</a:t>
            </a:r>
            <a:r>
              <a:rPr dirty="0" sz="2000" spc="-5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el</a:t>
            </a:r>
            <a:r>
              <a:rPr dirty="0" sz="2000" spc="-3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contexto</a:t>
            </a:r>
            <a:r>
              <a:rPr dirty="0" sz="2000" spc="-6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en</a:t>
            </a:r>
            <a:r>
              <a:rPr dirty="0" sz="2000" spc="-3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el</a:t>
            </a:r>
            <a:r>
              <a:rPr dirty="0" sz="2000" spc="-3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que</a:t>
            </a:r>
            <a:r>
              <a:rPr dirty="0" sz="2000" spc="-40">
                <a:latin typeface="Century Gothic"/>
                <a:cs typeface="Century Gothic"/>
              </a:rPr>
              <a:t> </a:t>
            </a:r>
            <a:r>
              <a:rPr dirty="0" sz="2000" spc="-25">
                <a:latin typeface="Century Gothic"/>
                <a:cs typeface="Century Gothic"/>
              </a:rPr>
              <a:t>se </a:t>
            </a:r>
            <a:r>
              <a:rPr dirty="0" sz="2000">
                <a:latin typeface="Century Gothic"/>
                <a:cs typeface="Century Gothic"/>
              </a:rPr>
              <a:t>encuentra</a:t>
            </a:r>
            <a:r>
              <a:rPr dirty="0" sz="2000" spc="-3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la</a:t>
            </a:r>
            <a:r>
              <a:rPr dirty="0" sz="2000" spc="-55">
                <a:latin typeface="Century Gothic"/>
                <a:cs typeface="Century Gothic"/>
              </a:rPr>
              <a:t> </a:t>
            </a:r>
            <a:r>
              <a:rPr dirty="0" sz="2000" spc="-20">
                <a:latin typeface="Century Gothic"/>
                <a:cs typeface="Century Gothic"/>
              </a:rPr>
              <a:t>norma</a:t>
            </a:r>
            <a:endParaRPr sz="2000">
              <a:latin typeface="Century Gothic"/>
              <a:cs typeface="Century Gothic"/>
            </a:endParaRPr>
          </a:p>
          <a:p>
            <a:pPr marL="14604" marR="966469">
              <a:lnSpc>
                <a:spcPts val="2210"/>
              </a:lnSpc>
              <a:spcBef>
                <a:spcPts val="940"/>
              </a:spcBef>
            </a:pPr>
            <a:r>
              <a:rPr dirty="0" sz="2000">
                <a:latin typeface="Century Gothic"/>
                <a:cs typeface="Century Gothic"/>
              </a:rPr>
              <a:t>Histórico:</a:t>
            </a:r>
            <a:r>
              <a:rPr dirty="0" sz="2000" spc="-9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antecedentes</a:t>
            </a:r>
            <a:r>
              <a:rPr dirty="0" sz="2000" spc="-114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históricos</a:t>
            </a:r>
            <a:r>
              <a:rPr dirty="0" sz="2000" spc="-85">
                <a:latin typeface="Century Gothic"/>
                <a:cs typeface="Century Gothic"/>
              </a:rPr>
              <a:t> </a:t>
            </a:r>
            <a:r>
              <a:rPr dirty="0" sz="2000" spc="-50">
                <a:latin typeface="Century Gothic"/>
                <a:cs typeface="Century Gothic"/>
              </a:rPr>
              <a:t>y </a:t>
            </a:r>
            <a:r>
              <a:rPr dirty="0" sz="2000" spc="-10">
                <a:latin typeface="Century Gothic"/>
                <a:cs typeface="Century Gothic"/>
              </a:rPr>
              <a:t>legislativos</a:t>
            </a:r>
            <a:endParaRPr sz="2000">
              <a:latin typeface="Century Gothic"/>
              <a:cs typeface="Century Gothic"/>
            </a:endParaRPr>
          </a:p>
          <a:p>
            <a:pPr marL="14604" marR="1129030">
              <a:lnSpc>
                <a:spcPts val="2210"/>
              </a:lnSpc>
              <a:spcBef>
                <a:spcPts val="935"/>
              </a:spcBef>
            </a:pPr>
            <a:r>
              <a:rPr dirty="0" sz="2000">
                <a:latin typeface="Century Gothic"/>
                <a:cs typeface="Century Gothic"/>
              </a:rPr>
              <a:t>Sociológico:</a:t>
            </a:r>
            <a:r>
              <a:rPr dirty="0" sz="2000" spc="-5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la</a:t>
            </a:r>
            <a:r>
              <a:rPr dirty="0" sz="2000" spc="-6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realidad</a:t>
            </a:r>
            <a:r>
              <a:rPr dirty="0" sz="2000" spc="-7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social</a:t>
            </a:r>
            <a:r>
              <a:rPr dirty="0" sz="2000" spc="-45">
                <a:latin typeface="Century Gothic"/>
                <a:cs typeface="Century Gothic"/>
              </a:rPr>
              <a:t> </a:t>
            </a:r>
            <a:r>
              <a:rPr dirty="0" sz="2000" spc="-25">
                <a:latin typeface="Century Gothic"/>
                <a:cs typeface="Century Gothic"/>
              </a:rPr>
              <a:t>del </a:t>
            </a:r>
            <a:r>
              <a:rPr dirty="0" sz="2000" spc="-10">
                <a:latin typeface="Century Gothic"/>
                <a:cs typeface="Century Gothic"/>
              </a:rPr>
              <a:t>momento</a:t>
            </a:r>
            <a:endParaRPr sz="2000">
              <a:latin typeface="Century Gothic"/>
              <a:cs typeface="Century Gothic"/>
            </a:endParaRPr>
          </a:p>
          <a:p>
            <a:pPr marL="14604">
              <a:lnSpc>
                <a:spcPct val="100000"/>
              </a:lnSpc>
              <a:spcBef>
                <a:spcPts val="1810"/>
              </a:spcBef>
            </a:pPr>
            <a:r>
              <a:rPr dirty="0" sz="2000">
                <a:latin typeface="Century Gothic"/>
                <a:cs typeface="Century Gothic"/>
              </a:rPr>
              <a:t>Teleológico:</a:t>
            </a:r>
            <a:r>
              <a:rPr dirty="0" sz="2000" spc="-6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la</a:t>
            </a:r>
            <a:r>
              <a:rPr dirty="0" sz="2000" spc="-3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finalidad</a:t>
            </a:r>
            <a:r>
              <a:rPr dirty="0" sz="2000" spc="-4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</a:t>
            </a:r>
            <a:r>
              <a:rPr dirty="0" sz="2000" spc="-3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la</a:t>
            </a:r>
            <a:r>
              <a:rPr dirty="0" sz="2000" spc="-45">
                <a:latin typeface="Century Gothic"/>
                <a:cs typeface="Century Gothic"/>
              </a:rPr>
              <a:t> </a:t>
            </a:r>
            <a:r>
              <a:rPr dirty="0" sz="2000" spc="-25">
                <a:latin typeface="Century Gothic"/>
                <a:cs typeface="Century Gothic"/>
              </a:rPr>
              <a:t>ley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8276" y="286048"/>
            <a:ext cx="7382509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0"/>
              <a:t>INTERPRETACIÓN</a:t>
            </a:r>
            <a:r>
              <a:rPr dirty="0" sz="3600" spc="-80"/>
              <a:t> </a:t>
            </a:r>
            <a:r>
              <a:rPr dirty="0" sz="3600"/>
              <a:t>DE</a:t>
            </a:r>
            <a:r>
              <a:rPr dirty="0" sz="3600" spc="-80"/>
              <a:t> </a:t>
            </a:r>
            <a:r>
              <a:rPr dirty="0" sz="3600"/>
              <a:t>LAS</a:t>
            </a:r>
            <a:r>
              <a:rPr dirty="0" sz="3600" spc="-80"/>
              <a:t> </a:t>
            </a:r>
            <a:r>
              <a:rPr dirty="0" sz="3600" spc="-10"/>
              <a:t>NORMAS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1854259" y="1151668"/>
            <a:ext cx="9803130" cy="15506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51790" marR="5080" indent="-339725">
              <a:lnSpc>
                <a:spcPct val="100000"/>
              </a:lnSpc>
              <a:spcBef>
                <a:spcPts val="105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229">
                <a:solidFill>
                  <a:srgbClr val="A42F10"/>
                </a:solidFill>
                <a:latin typeface="Times New Roman"/>
                <a:cs typeface="Times New Roman"/>
              </a:rPr>
              <a:t> 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Según</a:t>
            </a:r>
            <a:r>
              <a:rPr dirty="0" sz="20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Real</a:t>
            </a:r>
            <a:r>
              <a:rPr dirty="0" sz="20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Decreto</a:t>
            </a:r>
            <a:r>
              <a:rPr dirty="0" sz="20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Legislativo</a:t>
            </a:r>
            <a:r>
              <a:rPr dirty="0" sz="20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171993,</a:t>
            </a:r>
            <a:r>
              <a:rPr dirty="0" sz="20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24</a:t>
            </a:r>
            <a:r>
              <a:rPr dirty="0" sz="20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septiembre,</a:t>
            </a:r>
            <a:r>
              <a:rPr dirty="0" sz="20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0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que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0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aprueba</a:t>
            </a:r>
            <a:r>
              <a:rPr dirty="0" sz="20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Texto</a:t>
            </a:r>
            <a:r>
              <a:rPr dirty="0" sz="20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Refundido</a:t>
            </a:r>
            <a:r>
              <a:rPr dirty="0" sz="20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20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0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Impuesto</a:t>
            </a:r>
            <a:r>
              <a:rPr dirty="0" sz="20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sz="20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Transmisiones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Patrimoniales</a:t>
            </a:r>
            <a:r>
              <a:rPr dirty="0" sz="2000" spc="2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2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Actos</a:t>
            </a:r>
            <a:r>
              <a:rPr dirty="0" sz="2000" spc="2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Jurídicos</a:t>
            </a:r>
            <a:r>
              <a:rPr dirty="0" sz="2000" spc="30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documentados,</a:t>
            </a:r>
            <a:r>
              <a:rPr dirty="0" sz="2000" spc="295">
                <a:solidFill>
                  <a:srgbClr val="404040"/>
                </a:solidFill>
                <a:latin typeface="Century Gothic"/>
                <a:cs typeface="Century Gothic"/>
              </a:rPr>
              <a:t>  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“El</a:t>
            </a:r>
            <a:r>
              <a:rPr dirty="0" sz="2000" spc="29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Impuesto</a:t>
            </a:r>
            <a:r>
              <a:rPr dirty="0" sz="2000" spc="29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spc="-10" i="1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sz="2000" spc="-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Transmisiones</a:t>
            </a:r>
            <a:r>
              <a:rPr dirty="0" sz="2000" spc="-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Patrimoniales</a:t>
            </a:r>
            <a:r>
              <a:rPr dirty="0" sz="2000" spc="-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-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Actos</a:t>
            </a:r>
            <a:r>
              <a:rPr dirty="0" sz="2000" spc="-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Jurídicos</a:t>
            </a:r>
            <a:r>
              <a:rPr dirty="0" sz="2000" spc="-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Documentados</a:t>
            </a:r>
            <a:r>
              <a:rPr dirty="0" sz="2000" spc="-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es</a:t>
            </a:r>
            <a:r>
              <a:rPr dirty="0" sz="2000" spc="-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000" spc="-6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tributo</a:t>
            </a:r>
            <a:r>
              <a:rPr dirty="0" sz="2000" spc="-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 i="1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naturaleza</a:t>
            </a:r>
            <a:r>
              <a:rPr dirty="0" sz="2000" spc="11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indirecta</a:t>
            </a:r>
            <a:r>
              <a:rPr dirty="0" sz="2000" spc="10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que,</a:t>
            </a:r>
            <a:r>
              <a:rPr dirty="0" sz="2000" spc="114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10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000" spc="10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términos</a:t>
            </a:r>
            <a:r>
              <a:rPr dirty="0" sz="2000" spc="10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establecidos</a:t>
            </a:r>
            <a:r>
              <a:rPr dirty="0" sz="2000" spc="11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11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000" spc="11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spc="-10" i="1">
                <a:solidFill>
                  <a:srgbClr val="404040"/>
                </a:solidFill>
                <a:latin typeface="Century Gothic"/>
                <a:cs typeface="Century Gothic"/>
              </a:rPr>
              <a:t>artículos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0576834" y="2676172"/>
            <a:ext cx="108204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0" i="1">
                <a:solidFill>
                  <a:srgbClr val="404040"/>
                </a:solidFill>
                <a:latin typeface="Century Gothic"/>
                <a:cs typeface="Century Gothic"/>
              </a:rPr>
              <a:t>gravará: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854259" y="2676172"/>
            <a:ext cx="7982584" cy="36576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3060">
              <a:lnSpc>
                <a:spcPct val="100000"/>
              </a:lnSpc>
              <a:spcBef>
                <a:spcPts val="105"/>
              </a:spcBef>
            </a:pPr>
            <a:r>
              <a:rPr dirty="0" sz="2000" spc="-10" i="1">
                <a:solidFill>
                  <a:srgbClr val="404040"/>
                </a:solidFill>
                <a:latin typeface="Century Gothic"/>
                <a:cs typeface="Century Gothic"/>
              </a:rPr>
              <a:t>siguientes,</a:t>
            </a:r>
            <a:endParaRPr sz="2000">
              <a:latin typeface="Century Gothic"/>
              <a:cs typeface="Century Gothic"/>
            </a:endParaRPr>
          </a:p>
          <a:p>
            <a:pPr marL="353060">
              <a:lnSpc>
                <a:spcPct val="100000"/>
              </a:lnSpc>
            </a:pP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1.º</a:t>
            </a:r>
            <a:r>
              <a:rPr dirty="0" sz="2000" spc="-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000" spc="-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transmisiones</a:t>
            </a:r>
            <a:r>
              <a:rPr dirty="0" sz="2000" spc="-8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patrimoniales</a:t>
            </a:r>
            <a:r>
              <a:rPr dirty="0" sz="2000" spc="-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 i="1">
                <a:solidFill>
                  <a:srgbClr val="404040"/>
                </a:solidFill>
                <a:latin typeface="Century Gothic"/>
                <a:cs typeface="Century Gothic"/>
              </a:rPr>
              <a:t>onerosas”.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8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¿Qué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deducimos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aplicación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estos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criterios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1.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Interpretación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gramatical:</a:t>
            </a:r>
            <a:r>
              <a:rPr dirty="0" sz="20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¿Terminología?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2.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Interpretación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lógica: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¿A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qué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tipo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contratos</a:t>
            </a:r>
            <a:r>
              <a:rPr dirty="0" sz="20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aplican?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3.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Interpretación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sistemática:</a:t>
            </a:r>
            <a:r>
              <a:rPr dirty="0" sz="20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¿Dónde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está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norma?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4.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Interpretación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histórica: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¿A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qué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textos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hay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recurrir?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5.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Interpretación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sociológica: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¿En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qué</a:t>
            </a:r>
            <a:r>
              <a:rPr dirty="0" sz="20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momento</a:t>
            </a:r>
            <a:r>
              <a:rPr dirty="0" sz="20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aplica?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6.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Interpretación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finalista:</a:t>
            </a:r>
            <a:r>
              <a:rPr dirty="0" sz="20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¿Para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qué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aplica?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308" y="574080"/>
            <a:ext cx="6035040" cy="90995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900"/>
              <a:t>LA</a:t>
            </a:r>
            <a:r>
              <a:rPr dirty="0" sz="2900" spc="-60"/>
              <a:t> </a:t>
            </a:r>
            <a:r>
              <a:rPr dirty="0" sz="2900"/>
              <a:t>INTEGRACIÓN</a:t>
            </a:r>
            <a:r>
              <a:rPr dirty="0" sz="2900" spc="-65"/>
              <a:t> </a:t>
            </a:r>
            <a:r>
              <a:rPr dirty="0" sz="2900"/>
              <a:t>DE</a:t>
            </a:r>
            <a:r>
              <a:rPr dirty="0" sz="2900" spc="-50"/>
              <a:t> </a:t>
            </a:r>
            <a:r>
              <a:rPr dirty="0" sz="2900"/>
              <a:t>LAS</a:t>
            </a:r>
            <a:r>
              <a:rPr dirty="0" sz="2900" spc="-50"/>
              <a:t> </a:t>
            </a:r>
            <a:r>
              <a:rPr dirty="0" sz="2900" spc="-10"/>
              <a:t>NORMAS JURÍDICAS</a:t>
            </a:r>
            <a:endParaRPr sz="29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6220" y="1699260"/>
            <a:ext cx="1938527" cy="1295399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4215226" y="2055751"/>
            <a:ext cx="1600200" cy="55118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9685" marR="5080" indent="-7620">
              <a:lnSpc>
                <a:spcPts val="1980"/>
              </a:lnSpc>
              <a:spcBef>
                <a:spcPts val="315"/>
              </a:spcBef>
            </a:pPr>
            <a:r>
              <a:rPr dirty="0" sz="1800">
                <a:latin typeface="Century Gothic"/>
                <a:cs typeface="Century Gothic"/>
              </a:rPr>
              <a:t>LA</a:t>
            </a:r>
            <a:r>
              <a:rPr dirty="0" sz="1800" spc="-25">
                <a:latin typeface="Century Gothic"/>
                <a:cs typeface="Century Gothic"/>
              </a:rPr>
              <a:t> </a:t>
            </a:r>
            <a:r>
              <a:rPr dirty="0" sz="1800" spc="-10">
                <a:latin typeface="Century Gothic"/>
                <a:cs typeface="Century Gothic"/>
              </a:rPr>
              <a:t>ANALOGÍA </a:t>
            </a:r>
            <a:r>
              <a:rPr dirty="0" sz="1800">
                <a:latin typeface="Century Gothic"/>
                <a:cs typeface="Century Gothic"/>
              </a:rPr>
              <a:t>(art.</a:t>
            </a:r>
            <a:r>
              <a:rPr dirty="0" sz="1800" spc="-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4.1.</a:t>
            </a:r>
            <a:r>
              <a:rPr dirty="0" sz="1800" spc="-2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C.</a:t>
            </a:r>
            <a:r>
              <a:rPr dirty="0" sz="1800" spc="-45">
                <a:latin typeface="Century Gothic"/>
                <a:cs typeface="Century Gothic"/>
              </a:rPr>
              <a:t> </a:t>
            </a:r>
            <a:r>
              <a:rPr dirty="0" sz="1800" spc="-25">
                <a:latin typeface="Century Gothic"/>
                <a:cs typeface="Century Gothic"/>
              </a:rPr>
              <a:t>c.)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2790444" y="2982433"/>
            <a:ext cx="2233295" cy="1814195"/>
            <a:chOff x="2790444" y="2982433"/>
            <a:chExt cx="2233295" cy="1814195"/>
          </a:xfrm>
        </p:grpSpPr>
        <p:sp>
          <p:nvSpPr>
            <p:cNvPr id="6" name="object 6" descr=""/>
            <p:cNvSpPr/>
            <p:nvPr/>
          </p:nvSpPr>
          <p:spPr>
            <a:xfrm>
              <a:off x="3760312" y="2990371"/>
              <a:ext cx="1255395" cy="514984"/>
            </a:xfrm>
            <a:custGeom>
              <a:avLst/>
              <a:gdLst/>
              <a:ahLst/>
              <a:cxnLst/>
              <a:rect l="l" t="t" r="r" b="b"/>
              <a:pathLst>
                <a:path w="1255395" h="514985">
                  <a:moveTo>
                    <a:pt x="1255268" y="0"/>
                  </a:moveTo>
                  <a:lnTo>
                    <a:pt x="1255268" y="257492"/>
                  </a:lnTo>
                  <a:lnTo>
                    <a:pt x="0" y="257492"/>
                  </a:lnTo>
                  <a:lnTo>
                    <a:pt x="0" y="514984"/>
                  </a:lnTo>
                </a:path>
              </a:pathLst>
            </a:custGeom>
            <a:ln w="15875">
              <a:solidFill>
                <a:srgbClr val="0B0A07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90444" y="3502151"/>
              <a:ext cx="1938527" cy="1293875"/>
            </a:xfrm>
            <a:prstGeom prst="rect">
              <a:avLst/>
            </a:prstGeom>
          </p:spPr>
        </p:pic>
      </p:grpSp>
      <p:sp>
        <p:nvSpPr>
          <p:cNvPr id="8" name="object 8" descr=""/>
          <p:cNvSpPr txBox="1"/>
          <p:nvPr/>
        </p:nvSpPr>
        <p:spPr>
          <a:xfrm>
            <a:off x="2933943" y="3858185"/>
            <a:ext cx="1653539" cy="55118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 marR="5080" indent="207010">
              <a:lnSpc>
                <a:spcPts val="1980"/>
              </a:lnSpc>
              <a:spcBef>
                <a:spcPts val="315"/>
              </a:spcBef>
            </a:pPr>
            <a:r>
              <a:rPr dirty="0" sz="1800" spc="-10">
                <a:latin typeface="Century Gothic"/>
                <a:cs typeface="Century Gothic"/>
              </a:rPr>
              <a:t>Concepto: </a:t>
            </a:r>
            <a:r>
              <a:rPr dirty="0" sz="1800">
                <a:latin typeface="Century Gothic"/>
                <a:cs typeface="Century Gothic"/>
              </a:rPr>
              <a:t>lagunas</a:t>
            </a:r>
            <a:r>
              <a:rPr dirty="0" sz="1800" spc="-3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de</a:t>
            </a:r>
            <a:r>
              <a:rPr dirty="0" sz="1800" spc="-30">
                <a:latin typeface="Century Gothic"/>
                <a:cs typeface="Century Gothic"/>
              </a:rPr>
              <a:t> </a:t>
            </a:r>
            <a:r>
              <a:rPr dirty="0" sz="1800" spc="-25">
                <a:latin typeface="Century Gothic"/>
                <a:cs typeface="Century Gothic"/>
              </a:rPr>
              <a:t>ley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5007643" y="2982433"/>
            <a:ext cx="2233295" cy="1814195"/>
            <a:chOff x="5007643" y="2982433"/>
            <a:chExt cx="2233295" cy="1814195"/>
          </a:xfrm>
        </p:grpSpPr>
        <p:sp>
          <p:nvSpPr>
            <p:cNvPr id="10" name="object 10" descr=""/>
            <p:cNvSpPr/>
            <p:nvPr/>
          </p:nvSpPr>
          <p:spPr>
            <a:xfrm>
              <a:off x="5015580" y="2990371"/>
              <a:ext cx="1255395" cy="514984"/>
            </a:xfrm>
            <a:custGeom>
              <a:avLst/>
              <a:gdLst/>
              <a:ahLst/>
              <a:cxnLst/>
              <a:rect l="l" t="t" r="r" b="b"/>
              <a:pathLst>
                <a:path w="1255395" h="514985">
                  <a:moveTo>
                    <a:pt x="0" y="0"/>
                  </a:moveTo>
                  <a:lnTo>
                    <a:pt x="0" y="257492"/>
                  </a:lnTo>
                  <a:lnTo>
                    <a:pt x="1255268" y="257492"/>
                  </a:lnTo>
                  <a:lnTo>
                    <a:pt x="1255268" y="514984"/>
                  </a:lnTo>
                </a:path>
              </a:pathLst>
            </a:custGeom>
            <a:ln w="15875">
              <a:solidFill>
                <a:srgbClr val="0B0A07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01996" y="3502151"/>
              <a:ext cx="1938527" cy="1293875"/>
            </a:xfrm>
            <a:prstGeom prst="rect">
              <a:avLst/>
            </a:prstGeom>
          </p:spPr>
        </p:pic>
      </p:grpSp>
      <p:sp>
        <p:nvSpPr>
          <p:cNvPr id="12" name="object 12" descr=""/>
          <p:cNvSpPr txBox="1"/>
          <p:nvPr/>
        </p:nvSpPr>
        <p:spPr>
          <a:xfrm>
            <a:off x="5462873" y="3732042"/>
            <a:ext cx="1617345" cy="804545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algn="ctr" marL="12700" marR="5080">
              <a:lnSpc>
                <a:spcPct val="92000"/>
              </a:lnSpc>
              <a:spcBef>
                <a:spcPts val="270"/>
              </a:spcBef>
            </a:pPr>
            <a:r>
              <a:rPr dirty="0" sz="1800">
                <a:latin typeface="Century Gothic"/>
                <a:cs typeface="Century Gothic"/>
              </a:rPr>
              <a:t>Prohibición</a:t>
            </a:r>
            <a:r>
              <a:rPr dirty="0" sz="1800" spc="-70">
                <a:latin typeface="Century Gothic"/>
                <a:cs typeface="Century Gothic"/>
              </a:rPr>
              <a:t> </a:t>
            </a:r>
            <a:r>
              <a:rPr dirty="0" sz="1800" spc="-35">
                <a:latin typeface="Century Gothic"/>
                <a:cs typeface="Century Gothic"/>
              </a:rPr>
              <a:t>de </a:t>
            </a:r>
            <a:r>
              <a:rPr dirty="0" sz="1800" spc="-10">
                <a:latin typeface="Century Gothic"/>
                <a:cs typeface="Century Gothic"/>
              </a:rPr>
              <a:t>aplicación analógica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2790444" y="4784868"/>
            <a:ext cx="3488690" cy="1814195"/>
            <a:chOff x="2790444" y="4784868"/>
            <a:chExt cx="3488690" cy="1814195"/>
          </a:xfrm>
        </p:grpSpPr>
        <p:sp>
          <p:nvSpPr>
            <p:cNvPr id="14" name="object 14" descr=""/>
            <p:cNvSpPr/>
            <p:nvPr/>
          </p:nvSpPr>
          <p:spPr>
            <a:xfrm>
              <a:off x="3760311" y="4792805"/>
              <a:ext cx="2510790" cy="514984"/>
            </a:xfrm>
            <a:custGeom>
              <a:avLst/>
              <a:gdLst/>
              <a:ahLst/>
              <a:cxnLst/>
              <a:rect l="l" t="t" r="r" b="b"/>
              <a:pathLst>
                <a:path w="2510790" h="514985">
                  <a:moveTo>
                    <a:pt x="2510536" y="0"/>
                  </a:moveTo>
                  <a:lnTo>
                    <a:pt x="2510536" y="257492"/>
                  </a:lnTo>
                  <a:lnTo>
                    <a:pt x="0" y="257492"/>
                  </a:lnTo>
                  <a:lnTo>
                    <a:pt x="0" y="514984"/>
                  </a:lnTo>
                </a:path>
              </a:pathLst>
            </a:custGeom>
            <a:ln w="15875">
              <a:solidFill>
                <a:srgbClr val="0B0A07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90444" y="5303519"/>
              <a:ext cx="1938527" cy="1295399"/>
            </a:xfrm>
            <a:prstGeom prst="rect">
              <a:avLst/>
            </a:prstGeom>
          </p:spPr>
        </p:pic>
      </p:grpSp>
      <p:sp>
        <p:nvSpPr>
          <p:cNvPr id="16" name="object 16" descr=""/>
          <p:cNvSpPr txBox="1"/>
          <p:nvPr/>
        </p:nvSpPr>
        <p:spPr>
          <a:xfrm>
            <a:off x="3307476" y="5660619"/>
            <a:ext cx="906144" cy="55118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 marR="5080" indent="16510">
              <a:lnSpc>
                <a:spcPts val="1980"/>
              </a:lnSpc>
              <a:spcBef>
                <a:spcPts val="315"/>
              </a:spcBef>
            </a:pPr>
            <a:r>
              <a:rPr dirty="0" sz="1800" spc="-10">
                <a:latin typeface="Century Gothic"/>
                <a:cs typeface="Century Gothic"/>
              </a:rPr>
              <a:t>Normas penales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5301996" y="4784868"/>
            <a:ext cx="1938655" cy="1814195"/>
            <a:chOff x="5301996" y="4784868"/>
            <a:chExt cx="1938655" cy="1814195"/>
          </a:xfrm>
        </p:grpSpPr>
        <p:sp>
          <p:nvSpPr>
            <p:cNvPr id="18" name="object 18" descr=""/>
            <p:cNvSpPr/>
            <p:nvPr/>
          </p:nvSpPr>
          <p:spPr>
            <a:xfrm>
              <a:off x="6270848" y="4792805"/>
              <a:ext cx="0" cy="514984"/>
            </a:xfrm>
            <a:custGeom>
              <a:avLst/>
              <a:gdLst/>
              <a:ahLst/>
              <a:cxnLst/>
              <a:rect l="l" t="t" r="r" b="b"/>
              <a:pathLst>
                <a:path w="0" h="514985">
                  <a:moveTo>
                    <a:pt x="0" y="0"/>
                  </a:moveTo>
                  <a:lnTo>
                    <a:pt x="0" y="514984"/>
                  </a:lnTo>
                </a:path>
              </a:pathLst>
            </a:custGeom>
            <a:ln w="15875">
              <a:solidFill>
                <a:srgbClr val="942A0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01996" y="5303519"/>
              <a:ext cx="1938527" cy="1295399"/>
            </a:xfrm>
            <a:prstGeom prst="rect">
              <a:avLst/>
            </a:prstGeom>
          </p:spPr>
        </p:pic>
      </p:grpSp>
      <p:sp>
        <p:nvSpPr>
          <p:cNvPr id="20" name="object 20" descr=""/>
          <p:cNvSpPr txBox="1"/>
          <p:nvPr/>
        </p:nvSpPr>
        <p:spPr>
          <a:xfrm>
            <a:off x="5441505" y="5660619"/>
            <a:ext cx="1657350" cy="55118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 marR="5080" indent="393065">
              <a:lnSpc>
                <a:spcPts val="1980"/>
              </a:lnSpc>
              <a:spcBef>
                <a:spcPts val="315"/>
              </a:spcBef>
            </a:pPr>
            <a:r>
              <a:rPr dirty="0" sz="1800" spc="-10">
                <a:latin typeface="Century Gothic"/>
                <a:cs typeface="Century Gothic"/>
              </a:rPr>
              <a:t>Normas excepcionales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21" name="object 21" descr=""/>
          <p:cNvGrpSpPr/>
          <p:nvPr/>
        </p:nvGrpSpPr>
        <p:grpSpPr>
          <a:xfrm>
            <a:off x="6262909" y="4784868"/>
            <a:ext cx="3488054" cy="1814195"/>
            <a:chOff x="6262909" y="4784868"/>
            <a:chExt cx="3488054" cy="1814195"/>
          </a:xfrm>
        </p:grpSpPr>
        <p:sp>
          <p:nvSpPr>
            <p:cNvPr id="22" name="object 22" descr=""/>
            <p:cNvSpPr/>
            <p:nvPr/>
          </p:nvSpPr>
          <p:spPr>
            <a:xfrm>
              <a:off x="6270847" y="4792805"/>
              <a:ext cx="2510790" cy="514984"/>
            </a:xfrm>
            <a:custGeom>
              <a:avLst/>
              <a:gdLst/>
              <a:ahLst/>
              <a:cxnLst/>
              <a:rect l="l" t="t" r="r" b="b"/>
              <a:pathLst>
                <a:path w="2510790" h="514985">
                  <a:moveTo>
                    <a:pt x="0" y="0"/>
                  </a:moveTo>
                  <a:lnTo>
                    <a:pt x="0" y="257492"/>
                  </a:lnTo>
                  <a:lnTo>
                    <a:pt x="2510536" y="257492"/>
                  </a:lnTo>
                  <a:lnTo>
                    <a:pt x="2510536" y="514984"/>
                  </a:lnTo>
                </a:path>
              </a:pathLst>
            </a:custGeom>
            <a:ln w="15875">
              <a:solidFill>
                <a:srgbClr val="0B0A07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12023" y="5303519"/>
              <a:ext cx="1938527" cy="1295399"/>
            </a:xfrm>
            <a:prstGeom prst="rect">
              <a:avLst/>
            </a:prstGeom>
          </p:spPr>
        </p:pic>
      </p:grpSp>
      <p:sp>
        <p:nvSpPr>
          <p:cNvPr id="24" name="object 24" descr=""/>
          <p:cNvSpPr txBox="1"/>
          <p:nvPr/>
        </p:nvSpPr>
        <p:spPr>
          <a:xfrm>
            <a:off x="8142492" y="5660619"/>
            <a:ext cx="1276350" cy="55118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 marR="5080" indent="202565">
              <a:lnSpc>
                <a:spcPts val="1980"/>
              </a:lnSpc>
              <a:spcBef>
                <a:spcPts val="315"/>
              </a:spcBef>
            </a:pPr>
            <a:r>
              <a:rPr dirty="0" sz="1800" spc="-10">
                <a:latin typeface="Century Gothic"/>
                <a:cs typeface="Century Gothic"/>
              </a:rPr>
              <a:t>Normas temporales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92480">
              <a:lnSpc>
                <a:spcPct val="100000"/>
              </a:lnSpc>
              <a:spcBef>
                <a:spcPts val="100"/>
              </a:spcBef>
            </a:pPr>
            <a:r>
              <a:rPr dirty="0" sz="3600" b="0">
                <a:latin typeface="Century Gothic"/>
                <a:cs typeface="Century Gothic"/>
              </a:rPr>
              <a:t>El</a:t>
            </a:r>
            <a:r>
              <a:rPr dirty="0" sz="3600" spc="-70" b="0">
                <a:latin typeface="Century Gothic"/>
                <a:cs typeface="Century Gothic"/>
              </a:rPr>
              <a:t> </a:t>
            </a:r>
            <a:r>
              <a:rPr dirty="0" sz="3600" b="0">
                <a:latin typeface="Century Gothic"/>
                <a:cs typeface="Century Gothic"/>
              </a:rPr>
              <a:t>principio</a:t>
            </a:r>
            <a:r>
              <a:rPr dirty="0" sz="3600" spc="-55" b="0">
                <a:latin typeface="Century Gothic"/>
                <a:cs typeface="Century Gothic"/>
              </a:rPr>
              <a:t> </a:t>
            </a:r>
            <a:r>
              <a:rPr dirty="0" sz="3600" b="0">
                <a:latin typeface="Century Gothic"/>
                <a:cs typeface="Century Gothic"/>
              </a:rPr>
              <a:t>jurídico</a:t>
            </a:r>
            <a:r>
              <a:rPr dirty="0" sz="3600" spc="-50" b="0">
                <a:latin typeface="Century Gothic"/>
                <a:cs typeface="Century Gothic"/>
              </a:rPr>
              <a:t> </a:t>
            </a:r>
            <a:r>
              <a:rPr dirty="0" sz="3600" b="0">
                <a:latin typeface="Century Gothic"/>
                <a:cs typeface="Century Gothic"/>
              </a:rPr>
              <a:t>de</a:t>
            </a:r>
            <a:r>
              <a:rPr dirty="0" sz="3600" spc="-80" b="0">
                <a:latin typeface="Century Gothic"/>
                <a:cs typeface="Century Gothic"/>
              </a:rPr>
              <a:t> </a:t>
            </a:r>
            <a:r>
              <a:rPr dirty="0" sz="3600" b="0">
                <a:latin typeface="Century Gothic"/>
                <a:cs typeface="Century Gothic"/>
              </a:rPr>
              <a:t>la</a:t>
            </a:r>
            <a:r>
              <a:rPr dirty="0" sz="3600" spc="-55" b="0">
                <a:latin typeface="Century Gothic"/>
                <a:cs typeface="Century Gothic"/>
              </a:rPr>
              <a:t> </a:t>
            </a:r>
            <a:r>
              <a:rPr dirty="0" sz="3600" spc="-10" b="0">
                <a:latin typeface="Century Gothic"/>
                <a:cs typeface="Century Gothic"/>
              </a:rPr>
              <a:t>analogía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854261" y="1223676"/>
            <a:ext cx="9883775" cy="5308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356235" marR="5080" indent="-344170">
              <a:lnSpc>
                <a:spcPct val="100000"/>
              </a:lnSpc>
              <a:spcBef>
                <a:spcPts val="95"/>
              </a:spcBef>
            </a:pPr>
            <a:r>
              <a:rPr dirty="0" sz="17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700" spc="415">
                <a:solidFill>
                  <a:srgbClr val="A42F10"/>
                </a:solidFill>
                <a:latin typeface="Times New Roman"/>
                <a:cs typeface="Times New Roman"/>
              </a:rPr>
              <a:t> 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Conforme</a:t>
            </a:r>
            <a:r>
              <a:rPr dirty="0" sz="2200" spc="4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2200" spc="4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artículo</a:t>
            </a:r>
            <a:r>
              <a:rPr dirty="0" sz="2200" spc="4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3</a:t>
            </a:r>
            <a:r>
              <a:rPr dirty="0" sz="2200" spc="4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4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4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LGCyU</a:t>
            </a:r>
            <a:r>
              <a:rPr dirty="0" sz="2200" spc="4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son</a:t>
            </a:r>
            <a:r>
              <a:rPr dirty="0" sz="2200" spc="4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consumidores</a:t>
            </a:r>
            <a:r>
              <a:rPr dirty="0" sz="2200" spc="4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200" spc="4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usuarios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“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200" spc="16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personas</a:t>
            </a:r>
            <a:r>
              <a:rPr dirty="0" sz="2200" spc="17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físicas</a:t>
            </a:r>
            <a:r>
              <a:rPr dirty="0" sz="2200" spc="18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200" spc="17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actúen</a:t>
            </a:r>
            <a:r>
              <a:rPr dirty="0" sz="2200" spc="17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2200" spc="17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200" spc="17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propósito</a:t>
            </a:r>
            <a:r>
              <a:rPr dirty="0" sz="2200" spc="18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ajeno</a:t>
            </a:r>
            <a:r>
              <a:rPr dirty="0" sz="2200" spc="16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200" spc="17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 spc="-25" i="1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22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actividad</a:t>
            </a:r>
            <a:r>
              <a:rPr dirty="0" sz="2200" spc="420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comercial,</a:t>
            </a:r>
            <a:r>
              <a:rPr dirty="0" sz="2200" spc="420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empresarial,</a:t>
            </a:r>
            <a:r>
              <a:rPr dirty="0" sz="2200" spc="420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oficio</a:t>
            </a:r>
            <a:r>
              <a:rPr dirty="0" sz="2200" spc="420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200" spc="415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profesión”.</a:t>
            </a:r>
            <a:r>
              <a:rPr dirty="0" sz="2200" spc="420" i="1">
                <a:solidFill>
                  <a:srgbClr val="404040"/>
                </a:solidFill>
                <a:latin typeface="Century Gothic"/>
                <a:cs typeface="Century Gothic"/>
              </a:rPr>
              <a:t>   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Jurisprudencia</a:t>
            </a:r>
            <a:r>
              <a:rPr dirty="0" sz="22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22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interpreta</a:t>
            </a:r>
            <a:r>
              <a:rPr dirty="0" sz="22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22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2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es</a:t>
            </a:r>
            <a:r>
              <a:rPr dirty="0" sz="22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2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destinatario</a:t>
            </a:r>
            <a:r>
              <a:rPr dirty="0" sz="22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final.</a:t>
            </a:r>
            <a:r>
              <a:rPr dirty="0" sz="22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Siendo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así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,</a:t>
            </a:r>
            <a:r>
              <a:rPr dirty="0" sz="2200" spc="2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2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consumidores</a:t>
            </a:r>
            <a:r>
              <a:rPr dirty="0" sz="22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tienen</a:t>
            </a:r>
            <a:r>
              <a:rPr dirty="0" sz="22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2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2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ser</a:t>
            </a:r>
            <a:r>
              <a:rPr dirty="0" sz="22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protegidos</a:t>
            </a:r>
            <a:r>
              <a:rPr dirty="0" sz="22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2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compra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2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vivienda</a:t>
            </a:r>
            <a:r>
              <a:rPr dirty="0" sz="22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sz="22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plano</a:t>
            </a:r>
            <a:r>
              <a:rPr dirty="0" sz="2200" spc="4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2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2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cantidades</a:t>
            </a:r>
            <a:r>
              <a:rPr dirty="0" sz="22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2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adelanten</a:t>
            </a:r>
            <a:r>
              <a:rPr dirty="0" sz="22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al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promotor</a:t>
            </a:r>
            <a:r>
              <a:rPr dirty="0" sz="2200" spc="1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mediante</a:t>
            </a:r>
            <a:r>
              <a:rPr dirty="0" sz="2200" spc="1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200" spc="1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seguro.</a:t>
            </a:r>
            <a:r>
              <a:rPr dirty="0" sz="2200" spc="1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¿Cabría</a:t>
            </a:r>
            <a:r>
              <a:rPr dirty="0" sz="2200" spc="1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aplicar</a:t>
            </a:r>
            <a:r>
              <a:rPr dirty="0" sz="2200" spc="1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200" spc="1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analogía</a:t>
            </a:r>
            <a:r>
              <a:rPr dirty="0" sz="2200" spc="1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definición</a:t>
            </a:r>
            <a:r>
              <a:rPr dirty="0" sz="2200" spc="2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2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consumidor</a:t>
            </a:r>
            <a:r>
              <a:rPr dirty="0" sz="2200" spc="25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200" spc="2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quien</a:t>
            </a:r>
            <a:r>
              <a:rPr dirty="0" sz="2200" spc="2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adquiere</a:t>
            </a:r>
            <a:r>
              <a:rPr dirty="0" sz="2200" spc="2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25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vivienda</a:t>
            </a:r>
            <a:r>
              <a:rPr dirty="0" sz="2200" spc="254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como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inversión,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vivir?</a:t>
            </a:r>
            <a:endParaRPr sz="2200">
              <a:latin typeface="Century Gothic"/>
              <a:cs typeface="Century Gothic"/>
            </a:endParaRPr>
          </a:p>
          <a:p>
            <a:pPr algn="just" marL="354965" marR="7620" indent="-342900">
              <a:lnSpc>
                <a:spcPct val="100000"/>
              </a:lnSpc>
              <a:spcBef>
                <a:spcPts val="1005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459">
                <a:solidFill>
                  <a:srgbClr val="A42F10"/>
                </a:solidFill>
                <a:latin typeface="Times New Roman"/>
                <a:cs typeface="Times New Roman"/>
              </a:rPr>
              <a:t> 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¿Procede</a:t>
            </a:r>
            <a:r>
              <a:rPr dirty="0" sz="22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aplicación</a:t>
            </a:r>
            <a:r>
              <a:rPr dirty="0" sz="22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analógica,</a:t>
            </a:r>
            <a:r>
              <a:rPr dirty="0" sz="22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22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2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créditos</a:t>
            </a:r>
            <a:r>
              <a:rPr dirty="0" sz="22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personales,</a:t>
            </a:r>
            <a:r>
              <a:rPr dirty="0" sz="22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2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beneficios</a:t>
            </a:r>
            <a:r>
              <a:rPr dirty="0" sz="22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fiscales</a:t>
            </a:r>
            <a:r>
              <a:rPr dirty="0" sz="22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previstos</a:t>
            </a:r>
            <a:r>
              <a:rPr dirty="0" sz="22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2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22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General</a:t>
            </a:r>
            <a:r>
              <a:rPr dirty="0" sz="22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Tributaria</a:t>
            </a:r>
            <a:r>
              <a:rPr dirty="0" sz="22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aplicables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2200" spc="1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impuesto</a:t>
            </a:r>
            <a:r>
              <a:rPr dirty="0" sz="2200" spc="1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1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actos</a:t>
            </a:r>
            <a:r>
              <a:rPr dirty="0" sz="2200" spc="1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jurídicos</a:t>
            </a:r>
            <a:r>
              <a:rPr dirty="0" sz="2200" spc="1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documentados</a:t>
            </a:r>
            <a:r>
              <a:rPr dirty="0" sz="2200" spc="1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200" spc="1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200" spc="1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préstamos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hipotecarios?</a:t>
            </a:r>
            <a:r>
              <a:rPr dirty="0" sz="22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No.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LGT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prohíbe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carácter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excepcional.</a:t>
            </a:r>
            <a:endParaRPr sz="2200">
              <a:latin typeface="Century Gothic"/>
              <a:cs typeface="Century Gothic"/>
            </a:endParaRPr>
          </a:p>
          <a:p>
            <a:pPr algn="just" marL="354965" marR="7620" indent="-342900">
              <a:lnSpc>
                <a:spcPct val="100000"/>
              </a:lnSpc>
              <a:spcBef>
                <a:spcPts val="1000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375">
                <a:solidFill>
                  <a:srgbClr val="A42F10"/>
                </a:solidFill>
                <a:latin typeface="Times New Roman"/>
                <a:cs typeface="Times New Roman"/>
              </a:rPr>
              <a:t>  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¿Cabe</a:t>
            </a:r>
            <a:r>
              <a:rPr dirty="0" sz="2200" spc="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aplicación</a:t>
            </a:r>
            <a:r>
              <a:rPr dirty="0" sz="2200" spc="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analógica</a:t>
            </a:r>
            <a:r>
              <a:rPr dirty="0" sz="2200" spc="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200" spc="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Código</a:t>
            </a:r>
            <a:r>
              <a:rPr dirty="0" sz="2200" spc="7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Penal?</a:t>
            </a:r>
            <a:r>
              <a:rPr dirty="0" sz="2200" spc="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¿Podemos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aplicar</a:t>
            </a:r>
            <a:r>
              <a:rPr dirty="0" sz="2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artículos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Código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Penal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comportamientos</a:t>
            </a:r>
            <a:r>
              <a:rPr dirty="0" sz="2200" spc="-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penados?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720725" marR="5080">
              <a:lnSpc>
                <a:spcPct val="100000"/>
              </a:lnSpc>
              <a:spcBef>
                <a:spcPts val="95"/>
              </a:spcBef>
            </a:pPr>
            <a:r>
              <a:rPr dirty="0" b="0">
                <a:latin typeface="Century Gothic"/>
                <a:cs typeface="Century Gothic"/>
              </a:rPr>
              <a:t>Derecho,</a:t>
            </a:r>
            <a:r>
              <a:rPr dirty="0" spc="-65" b="0">
                <a:latin typeface="Century Gothic"/>
                <a:cs typeface="Century Gothic"/>
              </a:rPr>
              <a:t> </a:t>
            </a:r>
            <a:r>
              <a:rPr dirty="0" b="0">
                <a:latin typeface="Century Gothic"/>
                <a:cs typeface="Century Gothic"/>
              </a:rPr>
              <a:t>ética</a:t>
            </a:r>
            <a:r>
              <a:rPr dirty="0" spc="-100" b="0">
                <a:latin typeface="Century Gothic"/>
                <a:cs typeface="Century Gothic"/>
              </a:rPr>
              <a:t> </a:t>
            </a:r>
            <a:r>
              <a:rPr dirty="0" b="0">
                <a:latin typeface="Century Gothic"/>
                <a:cs typeface="Century Gothic"/>
              </a:rPr>
              <a:t>y</a:t>
            </a:r>
            <a:r>
              <a:rPr dirty="0" spc="-95" b="0">
                <a:latin typeface="Century Gothic"/>
                <a:cs typeface="Century Gothic"/>
              </a:rPr>
              <a:t> </a:t>
            </a:r>
            <a:r>
              <a:rPr dirty="0" b="0">
                <a:latin typeface="Century Gothic"/>
                <a:cs typeface="Century Gothic"/>
              </a:rPr>
              <a:t>normas</a:t>
            </a:r>
            <a:r>
              <a:rPr dirty="0" spc="-95" b="0">
                <a:latin typeface="Century Gothic"/>
                <a:cs typeface="Century Gothic"/>
              </a:rPr>
              <a:t> </a:t>
            </a:r>
            <a:r>
              <a:rPr dirty="0" b="0">
                <a:latin typeface="Century Gothic"/>
                <a:cs typeface="Century Gothic"/>
              </a:rPr>
              <a:t>deontológicas:</a:t>
            </a:r>
            <a:r>
              <a:rPr dirty="0" spc="-80" b="0">
                <a:latin typeface="Century Gothic"/>
                <a:cs typeface="Century Gothic"/>
              </a:rPr>
              <a:t> </a:t>
            </a:r>
            <a:r>
              <a:rPr dirty="0" spc="-25" b="0">
                <a:latin typeface="Century Gothic"/>
                <a:cs typeface="Century Gothic"/>
              </a:rPr>
              <a:t>los </a:t>
            </a:r>
            <a:r>
              <a:rPr dirty="0" b="0">
                <a:latin typeface="Century Gothic"/>
                <a:cs typeface="Century Gothic"/>
              </a:rPr>
              <a:t>sistemas</a:t>
            </a:r>
            <a:r>
              <a:rPr dirty="0" spc="-105" b="0">
                <a:latin typeface="Century Gothic"/>
                <a:cs typeface="Century Gothic"/>
              </a:rPr>
              <a:t> </a:t>
            </a:r>
            <a:r>
              <a:rPr dirty="0" spc="-10" b="0">
                <a:latin typeface="Century Gothic"/>
                <a:cs typeface="Century Gothic"/>
              </a:rPr>
              <a:t>normativos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286308" y="1406173"/>
            <a:ext cx="9182100" cy="4953635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354965" marR="8255" indent="-342900">
              <a:lnSpc>
                <a:spcPts val="2380"/>
              </a:lnSpc>
              <a:spcBef>
                <a:spcPts val="390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4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2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sistema</a:t>
            </a:r>
            <a:r>
              <a:rPr dirty="0" sz="22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jurídico.</a:t>
            </a:r>
            <a:r>
              <a:rPr dirty="0" sz="22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2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2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2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22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sistema</a:t>
            </a:r>
            <a:r>
              <a:rPr dirty="0" sz="22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jurídico</a:t>
            </a:r>
            <a:r>
              <a:rPr dirty="0" sz="22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2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Estado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Unión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Europea):</a:t>
            </a:r>
            <a:endParaRPr sz="2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05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Resuelve</a:t>
            </a:r>
            <a:r>
              <a:rPr dirty="0" sz="22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conflictos.</a:t>
            </a:r>
            <a:endParaRPr sz="2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30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Genera</a:t>
            </a:r>
            <a:r>
              <a:rPr dirty="0" sz="2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seguridad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jurídica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entre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ciudadanos.</a:t>
            </a:r>
            <a:endParaRPr sz="2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35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Libertad,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orden</a:t>
            </a:r>
            <a:r>
              <a:rPr dirty="0" sz="2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social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paz.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ética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normas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morales:</a:t>
            </a:r>
            <a:endParaRPr sz="2200">
              <a:latin typeface="Century Gothic"/>
              <a:cs typeface="Century Gothic"/>
            </a:endParaRPr>
          </a:p>
          <a:p>
            <a:pPr algn="just" marL="469900">
              <a:lnSpc>
                <a:spcPct val="100000"/>
              </a:lnSpc>
              <a:spcBef>
                <a:spcPts val="76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Responsabilidad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ética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social.</a:t>
            </a:r>
            <a:endParaRPr sz="2000">
              <a:latin typeface="Century Gothic"/>
              <a:cs typeface="Century Gothic"/>
            </a:endParaRPr>
          </a:p>
          <a:p>
            <a:pPr algn="just" marL="755015" marR="5715" indent="-285750">
              <a:lnSpc>
                <a:spcPts val="2160"/>
              </a:lnSpc>
              <a:spcBef>
                <a:spcPts val="103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Aplicación</a:t>
            </a:r>
            <a:r>
              <a:rPr dirty="0" sz="20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justicia:</a:t>
            </a:r>
            <a:r>
              <a:rPr dirty="0" sz="20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principios</a:t>
            </a:r>
            <a:r>
              <a:rPr dirty="0" sz="20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igualdad</a:t>
            </a:r>
            <a:r>
              <a:rPr dirty="0" sz="20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proporción</a:t>
            </a:r>
            <a:r>
              <a:rPr dirty="0" sz="20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(por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20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distribución</a:t>
            </a:r>
            <a:r>
              <a:rPr dirty="0" sz="20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cargas</a:t>
            </a:r>
            <a:r>
              <a:rPr dirty="0" sz="20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–impuestos-</a:t>
            </a:r>
            <a:r>
              <a:rPr dirty="0" sz="20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méritos</a:t>
            </a:r>
            <a:r>
              <a:rPr dirty="0" sz="20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públicos</a:t>
            </a:r>
            <a:r>
              <a:rPr dirty="0" sz="20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–acceso</a:t>
            </a:r>
            <a:r>
              <a:rPr dirty="0" sz="20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a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0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plaza</a:t>
            </a:r>
            <a:r>
              <a:rPr dirty="0" sz="20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funcionario-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).</a:t>
            </a:r>
            <a:endParaRPr sz="2000">
              <a:latin typeface="Century Gothic"/>
              <a:cs typeface="Century Gothic"/>
            </a:endParaRPr>
          </a:p>
          <a:p>
            <a:pPr algn="just" marL="755650" marR="5080" indent="-286385">
              <a:lnSpc>
                <a:spcPts val="2160"/>
              </a:lnSpc>
              <a:spcBef>
                <a:spcPts val="994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Existe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conexión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20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sistema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jurídico (por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deportista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que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actúa</a:t>
            </a:r>
            <a:r>
              <a:rPr dirty="0" sz="2000" spc="3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2000" spc="3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modelo</a:t>
            </a:r>
            <a:r>
              <a:rPr dirty="0" sz="2000" spc="3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3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referencia</a:t>
            </a:r>
            <a:r>
              <a:rPr dirty="0" sz="2000" spc="3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3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000" spc="3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campaña</a:t>
            </a:r>
            <a:r>
              <a:rPr dirty="0" sz="2000" spc="3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publicidad),</a:t>
            </a:r>
            <a:r>
              <a:rPr dirty="0" sz="2000" spc="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pero</a:t>
            </a:r>
            <a:r>
              <a:rPr dirty="0" sz="2000" spc="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fuerza</a:t>
            </a:r>
            <a:r>
              <a:rPr dirty="0" sz="2000" spc="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coactiva</a:t>
            </a:r>
            <a:r>
              <a:rPr dirty="0" sz="2000" spc="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000" spc="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principios</a:t>
            </a:r>
            <a:r>
              <a:rPr dirty="0" sz="2000" spc="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éticos</a:t>
            </a:r>
            <a:r>
              <a:rPr dirty="0" sz="2000" spc="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es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distinta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norma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jurídica.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48805" rIns="0" bIns="0" rtlCol="0" vert="horz">
            <a:spAutoFit/>
          </a:bodyPr>
          <a:lstStyle/>
          <a:p>
            <a:pPr marL="110617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LA</a:t>
            </a:r>
            <a:r>
              <a:rPr dirty="0" sz="3200" spc="-15"/>
              <a:t> </a:t>
            </a:r>
            <a:r>
              <a:rPr dirty="0" sz="3200" spc="-10"/>
              <a:t>EFICACIA</a:t>
            </a:r>
            <a:endParaRPr sz="32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50179" y="2502407"/>
            <a:ext cx="1685543" cy="1124711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5612710" y="2804855"/>
            <a:ext cx="958850" cy="492759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12700" marR="5080" indent="43815">
              <a:lnSpc>
                <a:spcPts val="1760"/>
              </a:lnSpc>
              <a:spcBef>
                <a:spcPts val="285"/>
              </a:spcBef>
            </a:pPr>
            <a:r>
              <a:rPr dirty="0" sz="1600">
                <a:latin typeface="Century Gothic"/>
                <a:cs typeface="Century Gothic"/>
              </a:rPr>
              <a:t>TIPOS</a:t>
            </a:r>
            <a:r>
              <a:rPr dirty="0" sz="1600" spc="-55">
                <a:latin typeface="Century Gothic"/>
                <a:cs typeface="Century Gothic"/>
              </a:rPr>
              <a:t> </a:t>
            </a:r>
            <a:r>
              <a:rPr dirty="0" sz="1600" spc="-25">
                <a:latin typeface="Century Gothic"/>
                <a:cs typeface="Century Gothic"/>
              </a:rPr>
              <a:t>DE </a:t>
            </a:r>
            <a:r>
              <a:rPr dirty="0" sz="1600" spc="-10">
                <a:latin typeface="Century Gothic"/>
                <a:cs typeface="Century Gothic"/>
              </a:rPr>
              <a:t>EFICACIA</a:t>
            </a:r>
            <a:endParaRPr sz="1600">
              <a:latin typeface="Century Gothic"/>
              <a:cs typeface="Century Gothic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1979676" y="3615767"/>
            <a:ext cx="4121150" cy="1576705"/>
            <a:chOff x="1979676" y="3615767"/>
            <a:chExt cx="4121150" cy="1576705"/>
          </a:xfrm>
        </p:grpSpPr>
        <p:sp>
          <p:nvSpPr>
            <p:cNvPr id="6" name="object 6" descr=""/>
            <p:cNvSpPr/>
            <p:nvPr/>
          </p:nvSpPr>
          <p:spPr>
            <a:xfrm>
              <a:off x="2822638" y="3623704"/>
              <a:ext cx="3270250" cy="447675"/>
            </a:xfrm>
            <a:custGeom>
              <a:avLst/>
              <a:gdLst/>
              <a:ahLst/>
              <a:cxnLst/>
              <a:rect l="l" t="t" r="r" b="b"/>
              <a:pathLst>
                <a:path w="3270250" h="447675">
                  <a:moveTo>
                    <a:pt x="3270186" y="0"/>
                  </a:moveTo>
                  <a:lnTo>
                    <a:pt x="3270186" y="223596"/>
                  </a:lnTo>
                  <a:lnTo>
                    <a:pt x="0" y="223596"/>
                  </a:lnTo>
                  <a:lnTo>
                    <a:pt x="0" y="447205"/>
                  </a:lnTo>
                </a:path>
              </a:pathLst>
            </a:custGeom>
            <a:ln w="15874">
              <a:solidFill>
                <a:srgbClr val="832309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79676" y="4067555"/>
              <a:ext cx="1685543" cy="1124711"/>
            </a:xfrm>
            <a:prstGeom prst="rect">
              <a:avLst/>
            </a:prstGeom>
          </p:spPr>
        </p:pic>
      </p:grpSp>
      <p:sp>
        <p:nvSpPr>
          <p:cNvPr id="8" name="object 8" descr=""/>
          <p:cNvSpPr txBox="1"/>
          <p:nvPr/>
        </p:nvSpPr>
        <p:spPr>
          <a:xfrm>
            <a:off x="2252600" y="4482213"/>
            <a:ext cx="114046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entury Gothic"/>
                <a:cs typeface="Century Gothic"/>
              </a:rPr>
              <a:t>Obligatoria</a:t>
            </a:r>
            <a:endParaRPr sz="1600">
              <a:latin typeface="Century Gothic"/>
              <a:cs typeface="Century Gothic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4160520" y="3615767"/>
            <a:ext cx="1940560" cy="1576705"/>
            <a:chOff x="4160520" y="3615767"/>
            <a:chExt cx="1940560" cy="1576705"/>
          </a:xfrm>
        </p:grpSpPr>
        <p:sp>
          <p:nvSpPr>
            <p:cNvPr id="10" name="object 10" descr=""/>
            <p:cNvSpPr/>
            <p:nvPr/>
          </p:nvSpPr>
          <p:spPr>
            <a:xfrm>
              <a:off x="5002758" y="3623704"/>
              <a:ext cx="1090295" cy="447675"/>
            </a:xfrm>
            <a:custGeom>
              <a:avLst/>
              <a:gdLst/>
              <a:ahLst/>
              <a:cxnLst/>
              <a:rect l="l" t="t" r="r" b="b"/>
              <a:pathLst>
                <a:path w="1090295" h="447675">
                  <a:moveTo>
                    <a:pt x="1090066" y="0"/>
                  </a:moveTo>
                  <a:lnTo>
                    <a:pt x="1090066" y="223596"/>
                  </a:lnTo>
                  <a:lnTo>
                    <a:pt x="0" y="223596"/>
                  </a:lnTo>
                  <a:lnTo>
                    <a:pt x="0" y="447205"/>
                  </a:lnTo>
                </a:path>
              </a:pathLst>
            </a:custGeom>
            <a:ln w="15875">
              <a:solidFill>
                <a:srgbClr val="832309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60520" y="4067555"/>
              <a:ext cx="1684019" cy="1124711"/>
            </a:xfrm>
            <a:prstGeom prst="rect">
              <a:avLst/>
            </a:prstGeom>
          </p:spPr>
        </p:pic>
      </p:grpSp>
      <p:sp>
        <p:nvSpPr>
          <p:cNvPr id="12" name="object 12" descr=""/>
          <p:cNvSpPr txBox="1"/>
          <p:nvPr/>
        </p:nvSpPr>
        <p:spPr>
          <a:xfrm>
            <a:off x="4289468" y="4482213"/>
            <a:ext cx="14255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entury Gothic"/>
                <a:cs typeface="Century Gothic"/>
              </a:rPr>
              <a:t>Sancionadora</a:t>
            </a:r>
            <a:endParaRPr sz="1600">
              <a:latin typeface="Century Gothic"/>
              <a:cs typeface="Century Gothic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6084888" y="3615767"/>
            <a:ext cx="1940560" cy="1576705"/>
            <a:chOff x="6084888" y="3615767"/>
            <a:chExt cx="1940560" cy="1576705"/>
          </a:xfrm>
        </p:grpSpPr>
        <p:sp>
          <p:nvSpPr>
            <p:cNvPr id="14" name="object 14" descr=""/>
            <p:cNvSpPr/>
            <p:nvPr/>
          </p:nvSpPr>
          <p:spPr>
            <a:xfrm>
              <a:off x="6092826" y="3623704"/>
              <a:ext cx="1090295" cy="447675"/>
            </a:xfrm>
            <a:custGeom>
              <a:avLst/>
              <a:gdLst/>
              <a:ahLst/>
              <a:cxnLst/>
              <a:rect l="l" t="t" r="r" b="b"/>
              <a:pathLst>
                <a:path w="1090295" h="447675">
                  <a:moveTo>
                    <a:pt x="0" y="0"/>
                  </a:moveTo>
                  <a:lnTo>
                    <a:pt x="0" y="223596"/>
                  </a:lnTo>
                  <a:lnTo>
                    <a:pt x="1090066" y="223596"/>
                  </a:lnTo>
                  <a:lnTo>
                    <a:pt x="1090066" y="447205"/>
                  </a:lnTo>
                </a:path>
              </a:pathLst>
            </a:custGeom>
            <a:ln w="15875">
              <a:solidFill>
                <a:srgbClr val="832309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39839" y="4067555"/>
              <a:ext cx="1685543" cy="1124711"/>
            </a:xfrm>
            <a:prstGeom prst="rect">
              <a:avLst/>
            </a:prstGeom>
          </p:spPr>
        </p:pic>
      </p:grpSp>
      <p:sp>
        <p:nvSpPr>
          <p:cNvPr id="16" name="object 16" descr=""/>
          <p:cNvSpPr txBox="1"/>
          <p:nvPr/>
        </p:nvSpPr>
        <p:spPr>
          <a:xfrm>
            <a:off x="6588495" y="4482213"/>
            <a:ext cx="11868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entury Gothic"/>
                <a:cs typeface="Century Gothic"/>
              </a:rPr>
              <a:t>Constitutiva</a:t>
            </a:r>
            <a:endParaRPr sz="1600">
              <a:latin typeface="Century Gothic"/>
              <a:cs typeface="Century Gothic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6084888" y="3615767"/>
            <a:ext cx="4119879" cy="1576705"/>
            <a:chOff x="6084888" y="3615767"/>
            <a:chExt cx="4119879" cy="1576705"/>
          </a:xfrm>
        </p:grpSpPr>
        <p:sp>
          <p:nvSpPr>
            <p:cNvPr id="18" name="object 18" descr=""/>
            <p:cNvSpPr/>
            <p:nvPr/>
          </p:nvSpPr>
          <p:spPr>
            <a:xfrm>
              <a:off x="6092826" y="3623704"/>
              <a:ext cx="3270250" cy="447675"/>
            </a:xfrm>
            <a:custGeom>
              <a:avLst/>
              <a:gdLst/>
              <a:ahLst/>
              <a:cxnLst/>
              <a:rect l="l" t="t" r="r" b="b"/>
              <a:pathLst>
                <a:path w="3270250" h="447675">
                  <a:moveTo>
                    <a:pt x="0" y="0"/>
                  </a:moveTo>
                  <a:lnTo>
                    <a:pt x="0" y="223596"/>
                  </a:lnTo>
                  <a:lnTo>
                    <a:pt x="3270186" y="223596"/>
                  </a:lnTo>
                  <a:lnTo>
                    <a:pt x="3270186" y="447205"/>
                  </a:lnTo>
                </a:path>
              </a:pathLst>
            </a:custGeom>
            <a:ln w="15874">
              <a:solidFill>
                <a:srgbClr val="832309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520683" y="4067555"/>
              <a:ext cx="1684019" cy="1124711"/>
            </a:xfrm>
            <a:prstGeom prst="rect">
              <a:avLst/>
            </a:prstGeom>
          </p:spPr>
        </p:pic>
      </p:grpSp>
      <p:sp>
        <p:nvSpPr>
          <p:cNvPr id="20" name="object 20" descr=""/>
          <p:cNvSpPr txBox="1"/>
          <p:nvPr/>
        </p:nvSpPr>
        <p:spPr>
          <a:xfrm>
            <a:off x="8890538" y="4482213"/>
            <a:ext cx="9429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entury Gothic"/>
                <a:cs typeface="Century Gothic"/>
              </a:rPr>
              <a:t>Temporal</a:t>
            </a:r>
            <a:endParaRPr sz="1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73376" rIns="0" bIns="0" rtlCol="0" vert="horz">
            <a:spAutoFit/>
          </a:bodyPr>
          <a:lstStyle/>
          <a:p>
            <a:pPr marL="720725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LA</a:t>
            </a:r>
            <a:r>
              <a:rPr dirty="0" sz="3200" spc="-40"/>
              <a:t> </a:t>
            </a:r>
            <a:r>
              <a:rPr dirty="0" sz="3200"/>
              <a:t>EFICACIA</a:t>
            </a:r>
            <a:r>
              <a:rPr dirty="0" sz="3200" spc="-60"/>
              <a:t> </a:t>
            </a:r>
            <a:r>
              <a:rPr dirty="0" sz="3200" spc="-10"/>
              <a:t>OBLIGATORIA</a:t>
            </a:r>
            <a:endParaRPr sz="3200"/>
          </a:p>
        </p:txBody>
      </p:sp>
      <p:grpSp>
        <p:nvGrpSpPr>
          <p:cNvPr id="3" name="object 3" descr=""/>
          <p:cNvGrpSpPr/>
          <p:nvPr/>
        </p:nvGrpSpPr>
        <p:grpSpPr>
          <a:xfrm>
            <a:off x="1971675" y="1624566"/>
            <a:ext cx="8597265" cy="1174750"/>
            <a:chOff x="1971675" y="1624566"/>
            <a:chExt cx="8597265" cy="1174750"/>
          </a:xfrm>
        </p:grpSpPr>
        <p:sp>
          <p:nvSpPr>
            <p:cNvPr id="4" name="object 4" descr=""/>
            <p:cNvSpPr/>
            <p:nvPr/>
          </p:nvSpPr>
          <p:spPr>
            <a:xfrm>
              <a:off x="1979612" y="2060549"/>
              <a:ext cx="8581390" cy="730885"/>
            </a:xfrm>
            <a:custGeom>
              <a:avLst/>
              <a:gdLst/>
              <a:ahLst/>
              <a:cxnLst/>
              <a:rect l="l" t="t" r="r" b="b"/>
              <a:pathLst>
                <a:path w="8581390" h="730885">
                  <a:moveTo>
                    <a:pt x="8580882" y="0"/>
                  </a:moveTo>
                  <a:lnTo>
                    <a:pt x="0" y="0"/>
                  </a:lnTo>
                  <a:lnTo>
                    <a:pt x="0" y="730796"/>
                  </a:lnTo>
                  <a:lnTo>
                    <a:pt x="8580882" y="730796"/>
                  </a:lnTo>
                  <a:lnTo>
                    <a:pt x="8580882" y="0"/>
                  </a:lnTo>
                  <a:close/>
                </a:path>
              </a:pathLst>
            </a:custGeom>
            <a:solidFill>
              <a:srgbClr val="F3D7CC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979612" y="2060549"/>
              <a:ext cx="8581390" cy="730885"/>
            </a:xfrm>
            <a:custGeom>
              <a:avLst/>
              <a:gdLst/>
              <a:ahLst/>
              <a:cxnLst/>
              <a:rect l="l" t="t" r="r" b="b"/>
              <a:pathLst>
                <a:path w="8581390" h="730885">
                  <a:moveTo>
                    <a:pt x="0" y="0"/>
                  </a:moveTo>
                  <a:lnTo>
                    <a:pt x="8580882" y="0"/>
                  </a:lnTo>
                  <a:lnTo>
                    <a:pt x="8580882" y="730796"/>
                  </a:lnTo>
                  <a:lnTo>
                    <a:pt x="0" y="730796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DE7D1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408657" y="1632503"/>
              <a:ext cx="6007100" cy="856615"/>
            </a:xfrm>
            <a:custGeom>
              <a:avLst/>
              <a:gdLst/>
              <a:ahLst/>
              <a:cxnLst/>
              <a:rect l="l" t="t" r="r" b="b"/>
              <a:pathLst>
                <a:path w="6007100" h="856614">
                  <a:moveTo>
                    <a:pt x="5863932" y="0"/>
                  </a:moveTo>
                  <a:lnTo>
                    <a:pt x="142684" y="0"/>
                  </a:lnTo>
                  <a:lnTo>
                    <a:pt x="97584" y="7274"/>
                  </a:lnTo>
                  <a:lnTo>
                    <a:pt x="58416" y="27529"/>
                  </a:lnTo>
                  <a:lnTo>
                    <a:pt x="27529" y="58416"/>
                  </a:lnTo>
                  <a:lnTo>
                    <a:pt x="7274" y="97584"/>
                  </a:lnTo>
                  <a:lnTo>
                    <a:pt x="0" y="142684"/>
                  </a:lnTo>
                  <a:lnTo>
                    <a:pt x="0" y="713397"/>
                  </a:lnTo>
                  <a:lnTo>
                    <a:pt x="7274" y="758496"/>
                  </a:lnTo>
                  <a:lnTo>
                    <a:pt x="27529" y="797665"/>
                  </a:lnTo>
                  <a:lnTo>
                    <a:pt x="58416" y="828552"/>
                  </a:lnTo>
                  <a:lnTo>
                    <a:pt x="97584" y="848807"/>
                  </a:lnTo>
                  <a:lnTo>
                    <a:pt x="142684" y="856081"/>
                  </a:lnTo>
                  <a:lnTo>
                    <a:pt x="5863932" y="856081"/>
                  </a:lnTo>
                  <a:lnTo>
                    <a:pt x="5909032" y="848807"/>
                  </a:lnTo>
                  <a:lnTo>
                    <a:pt x="5948200" y="828552"/>
                  </a:lnTo>
                  <a:lnTo>
                    <a:pt x="5979087" y="797665"/>
                  </a:lnTo>
                  <a:lnTo>
                    <a:pt x="5999343" y="758496"/>
                  </a:lnTo>
                  <a:lnTo>
                    <a:pt x="6006617" y="713397"/>
                  </a:lnTo>
                  <a:lnTo>
                    <a:pt x="6006617" y="142684"/>
                  </a:lnTo>
                  <a:lnTo>
                    <a:pt x="5999343" y="97584"/>
                  </a:lnTo>
                  <a:lnTo>
                    <a:pt x="5979087" y="58416"/>
                  </a:lnTo>
                  <a:lnTo>
                    <a:pt x="5948200" y="27529"/>
                  </a:lnTo>
                  <a:lnTo>
                    <a:pt x="5909032" y="7274"/>
                  </a:lnTo>
                  <a:lnTo>
                    <a:pt x="5863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408657" y="1632503"/>
              <a:ext cx="6007100" cy="856615"/>
            </a:xfrm>
            <a:custGeom>
              <a:avLst/>
              <a:gdLst/>
              <a:ahLst/>
              <a:cxnLst/>
              <a:rect l="l" t="t" r="r" b="b"/>
              <a:pathLst>
                <a:path w="6007100" h="856614">
                  <a:moveTo>
                    <a:pt x="0" y="142684"/>
                  </a:moveTo>
                  <a:lnTo>
                    <a:pt x="7274" y="97584"/>
                  </a:lnTo>
                  <a:lnTo>
                    <a:pt x="27529" y="58416"/>
                  </a:lnTo>
                  <a:lnTo>
                    <a:pt x="58416" y="27529"/>
                  </a:lnTo>
                  <a:lnTo>
                    <a:pt x="97584" y="7274"/>
                  </a:lnTo>
                  <a:lnTo>
                    <a:pt x="142684" y="0"/>
                  </a:lnTo>
                  <a:lnTo>
                    <a:pt x="5863932" y="0"/>
                  </a:lnTo>
                  <a:lnTo>
                    <a:pt x="5909032" y="7274"/>
                  </a:lnTo>
                  <a:lnTo>
                    <a:pt x="5948200" y="27529"/>
                  </a:lnTo>
                  <a:lnTo>
                    <a:pt x="5979087" y="58416"/>
                  </a:lnTo>
                  <a:lnTo>
                    <a:pt x="5999343" y="97584"/>
                  </a:lnTo>
                  <a:lnTo>
                    <a:pt x="6006617" y="142684"/>
                  </a:lnTo>
                  <a:lnTo>
                    <a:pt x="6006617" y="713397"/>
                  </a:lnTo>
                  <a:lnTo>
                    <a:pt x="5999343" y="758496"/>
                  </a:lnTo>
                  <a:lnTo>
                    <a:pt x="5979087" y="797665"/>
                  </a:lnTo>
                  <a:lnTo>
                    <a:pt x="5948200" y="828552"/>
                  </a:lnTo>
                  <a:lnTo>
                    <a:pt x="5909032" y="848807"/>
                  </a:lnTo>
                  <a:lnTo>
                    <a:pt x="5863932" y="856081"/>
                  </a:lnTo>
                  <a:lnTo>
                    <a:pt x="142684" y="856081"/>
                  </a:lnTo>
                  <a:lnTo>
                    <a:pt x="97584" y="848807"/>
                  </a:lnTo>
                  <a:lnTo>
                    <a:pt x="58416" y="828552"/>
                  </a:lnTo>
                  <a:lnTo>
                    <a:pt x="27529" y="797665"/>
                  </a:lnTo>
                  <a:lnTo>
                    <a:pt x="7274" y="758496"/>
                  </a:lnTo>
                  <a:lnTo>
                    <a:pt x="0" y="713397"/>
                  </a:lnTo>
                  <a:lnTo>
                    <a:pt x="0" y="142684"/>
                  </a:lnTo>
                  <a:close/>
                </a:path>
              </a:pathLst>
            </a:custGeom>
            <a:ln w="15875">
              <a:solidFill>
                <a:srgbClr val="C8711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 descr=""/>
          <p:cNvGrpSpPr/>
          <p:nvPr/>
        </p:nvGrpSpPr>
        <p:grpSpPr>
          <a:xfrm>
            <a:off x="1971675" y="2940006"/>
            <a:ext cx="8597265" cy="1174750"/>
            <a:chOff x="1971675" y="2940006"/>
            <a:chExt cx="8597265" cy="1174750"/>
          </a:xfrm>
        </p:grpSpPr>
        <p:sp>
          <p:nvSpPr>
            <p:cNvPr id="9" name="object 9" descr=""/>
            <p:cNvSpPr/>
            <p:nvPr/>
          </p:nvSpPr>
          <p:spPr>
            <a:xfrm>
              <a:off x="1979612" y="3375990"/>
              <a:ext cx="8581390" cy="730885"/>
            </a:xfrm>
            <a:custGeom>
              <a:avLst/>
              <a:gdLst/>
              <a:ahLst/>
              <a:cxnLst/>
              <a:rect l="l" t="t" r="r" b="b"/>
              <a:pathLst>
                <a:path w="8581390" h="730885">
                  <a:moveTo>
                    <a:pt x="8580882" y="0"/>
                  </a:moveTo>
                  <a:lnTo>
                    <a:pt x="0" y="0"/>
                  </a:lnTo>
                  <a:lnTo>
                    <a:pt x="0" y="730796"/>
                  </a:lnTo>
                  <a:lnTo>
                    <a:pt x="8580882" y="730796"/>
                  </a:lnTo>
                  <a:lnTo>
                    <a:pt x="8580882" y="0"/>
                  </a:lnTo>
                  <a:close/>
                </a:path>
              </a:pathLst>
            </a:custGeom>
            <a:solidFill>
              <a:srgbClr val="F3D7CC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979612" y="3375990"/>
              <a:ext cx="8581390" cy="730885"/>
            </a:xfrm>
            <a:custGeom>
              <a:avLst/>
              <a:gdLst/>
              <a:ahLst/>
              <a:cxnLst/>
              <a:rect l="l" t="t" r="r" b="b"/>
              <a:pathLst>
                <a:path w="8581390" h="730885">
                  <a:moveTo>
                    <a:pt x="0" y="0"/>
                  </a:moveTo>
                  <a:lnTo>
                    <a:pt x="8580882" y="0"/>
                  </a:lnTo>
                  <a:lnTo>
                    <a:pt x="8580882" y="730796"/>
                  </a:lnTo>
                  <a:lnTo>
                    <a:pt x="0" y="730796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DE7D1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408657" y="2947944"/>
              <a:ext cx="6007100" cy="856615"/>
            </a:xfrm>
            <a:custGeom>
              <a:avLst/>
              <a:gdLst/>
              <a:ahLst/>
              <a:cxnLst/>
              <a:rect l="l" t="t" r="r" b="b"/>
              <a:pathLst>
                <a:path w="6007100" h="856614">
                  <a:moveTo>
                    <a:pt x="5863932" y="0"/>
                  </a:moveTo>
                  <a:lnTo>
                    <a:pt x="142684" y="0"/>
                  </a:lnTo>
                  <a:lnTo>
                    <a:pt x="97584" y="7274"/>
                  </a:lnTo>
                  <a:lnTo>
                    <a:pt x="58416" y="27529"/>
                  </a:lnTo>
                  <a:lnTo>
                    <a:pt x="27529" y="58416"/>
                  </a:lnTo>
                  <a:lnTo>
                    <a:pt x="7274" y="97584"/>
                  </a:lnTo>
                  <a:lnTo>
                    <a:pt x="0" y="142684"/>
                  </a:lnTo>
                  <a:lnTo>
                    <a:pt x="0" y="713397"/>
                  </a:lnTo>
                  <a:lnTo>
                    <a:pt x="7274" y="758496"/>
                  </a:lnTo>
                  <a:lnTo>
                    <a:pt x="27529" y="797665"/>
                  </a:lnTo>
                  <a:lnTo>
                    <a:pt x="58416" y="828552"/>
                  </a:lnTo>
                  <a:lnTo>
                    <a:pt x="97584" y="848807"/>
                  </a:lnTo>
                  <a:lnTo>
                    <a:pt x="142684" y="856081"/>
                  </a:lnTo>
                  <a:lnTo>
                    <a:pt x="5863932" y="856081"/>
                  </a:lnTo>
                  <a:lnTo>
                    <a:pt x="5909032" y="848807"/>
                  </a:lnTo>
                  <a:lnTo>
                    <a:pt x="5948200" y="828552"/>
                  </a:lnTo>
                  <a:lnTo>
                    <a:pt x="5979087" y="797665"/>
                  </a:lnTo>
                  <a:lnTo>
                    <a:pt x="5999343" y="758496"/>
                  </a:lnTo>
                  <a:lnTo>
                    <a:pt x="6006617" y="713397"/>
                  </a:lnTo>
                  <a:lnTo>
                    <a:pt x="6006617" y="142684"/>
                  </a:lnTo>
                  <a:lnTo>
                    <a:pt x="5999343" y="97584"/>
                  </a:lnTo>
                  <a:lnTo>
                    <a:pt x="5979087" y="58416"/>
                  </a:lnTo>
                  <a:lnTo>
                    <a:pt x="5948200" y="27529"/>
                  </a:lnTo>
                  <a:lnTo>
                    <a:pt x="5909032" y="7274"/>
                  </a:lnTo>
                  <a:lnTo>
                    <a:pt x="5863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408657" y="2947944"/>
              <a:ext cx="6007100" cy="856615"/>
            </a:xfrm>
            <a:custGeom>
              <a:avLst/>
              <a:gdLst/>
              <a:ahLst/>
              <a:cxnLst/>
              <a:rect l="l" t="t" r="r" b="b"/>
              <a:pathLst>
                <a:path w="6007100" h="856614">
                  <a:moveTo>
                    <a:pt x="0" y="142684"/>
                  </a:moveTo>
                  <a:lnTo>
                    <a:pt x="7274" y="97584"/>
                  </a:lnTo>
                  <a:lnTo>
                    <a:pt x="27529" y="58416"/>
                  </a:lnTo>
                  <a:lnTo>
                    <a:pt x="58416" y="27529"/>
                  </a:lnTo>
                  <a:lnTo>
                    <a:pt x="97584" y="7274"/>
                  </a:lnTo>
                  <a:lnTo>
                    <a:pt x="142684" y="0"/>
                  </a:lnTo>
                  <a:lnTo>
                    <a:pt x="5863932" y="0"/>
                  </a:lnTo>
                  <a:lnTo>
                    <a:pt x="5909032" y="7274"/>
                  </a:lnTo>
                  <a:lnTo>
                    <a:pt x="5948200" y="27529"/>
                  </a:lnTo>
                  <a:lnTo>
                    <a:pt x="5979087" y="58416"/>
                  </a:lnTo>
                  <a:lnTo>
                    <a:pt x="5999343" y="97584"/>
                  </a:lnTo>
                  <a:lnTo>
                    <a:pt x="6006617" y="142684"/>
                  </a:lnTo>
                  <a:lnTo>
                    <a:pt x="6006617" y="713397"/>
                  </a:lnTo>
                  <a:lnTo>
                    <a:pt x="5999343" y="758496"/>
                  </a:lnTo>
                  <a:lnTo>
                    <a:pt x="5979087" y="797665"/>
                  </a:lnTo>
                  <a:lnTo>
                    <a:pt x="5948200" y="828552"/>
                  </a:lnTo>
                  <a:lnTo>
                    <a:pt x="5909032" y="848807"/>
                  </a:lnTo>
                  <a:lnTo>
                    <a:pt x="5863932" y="856081"/>
                  </a:lnTo>
                  <a:lnTo>
                    <a:pt x="142684" y="856081"/>
                  </a:lnTo>
                  <a:lnTo>
                    <a:pt x="97584" y="848807"/>
                  </a:lnTo>
                  <a:lnTo>
                    <a:pt x="58416" y="828552"/>
                  </a:lnTo>
                  <a:lnTo>
                    <a:pt x="27529" y="797665"/>
                  </a:lnTo>
                  <a:lnTo>
                    <a:pt x="7274" y="758496"/>
                  </a:lnTo>
                  <a:lnTo>
                    <a:pt x="0" y="713397"/>
                  </a:lnTo>
                  <a:lnTo>
                    <a:pt x="0" y="142684"/>
                  </a:lnTo>
                  <a:close/>
                </a:path>
              </a:pathLst>
            </a:custGeom>
            <a:ln w="15875">
              <a:solidFill>
                <a:srgbClr val="C8711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 descr=""/>
          <p:cNvGrpSpPr/>
          <p:nvPr/>
        </p:nvGrpSpPr>
        <p:grpSpPr>
          <a:xfrm>
            <a:off x="1971675" y="4255446"/>
            <a:ext cx="8597265" cy="1174750"/>
            <a:chOff x="1971675" y="4255446"/>
            <a:chExt cx="8597265" cy="1174750"/>
          </a:xfrm>
        </p:grpSpPr>
        <p:sp>
          <p:nvSpPr>
            <p:cNvPr id="14" name="object 14" descr=""/>
            <p:cNvSpPr/>
            <p:nvPr/>
          </p:nvSpPr>
          <p:spPr>
            <a:xfrm>
              <a:off x="1979612" y="4691418"/>
              <a:ext cx="8581390" cy="730885"/>
            </a:xfrm>
            <a:custGeom>
              <a:avLst/>
              <a:gdLst/>
              <a:ahLst/>
              <a:cxnLst/>
              <a:rect l="l" t="t" r="r" b="b"/>
              <a:pathLst>
                <a:path w="8581390" h="730885">
                  <a:moveTo>
                    <a:pt x="8580882" y="0"/>
                  </a:moveTo>
                  <a:lnTo>
                    <a:pt x="0" y="0"/>
                  </a:lnTo>
                  <a:lnTo>
                    <a:pt x="0" y="730796"/>
                  </a:lnTo>
                  <a:lnTo>
                    <a:pt x="8580882" y="730796"/>
                  </a:lnTo>
                  <a:lnTo>
                    <a:pt x="8580882" y="0"/>
                  </a:lnTo>
                  <a:close/>
                </a:path>
              </a:pathLst>
            </a:custGeom>
            <a:solidFill>
              <a:srgbClr val="F3D7CC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979612" y="4691418"/>
              <a:ext cx="8581390" cy="730885"/>
            </a:xfrm>
            <a:custGeom>
              <a:avLst/>
              <a:gdLst/>
              <a:ahLst/>
              <a:cxnLst/>
              <a:rect l="l" t="t" r="r" b="b"/>
              <a:pathLst>
                <a:path w="8581390" h="730885">
                  <a:moveTo>
                    <a:pt x="0" y="0"/>
                  </a:moveTo>
                  <a:lnTo>
                    <a:pt x="8580882" y="0"/>
                  </a:lnTo>
                  <a:lnTo>
                    <a:pt x="8580882" y="730796"/>
                  </a:lnTo>
                  <a:lnTo>
                    <a:pt x="0" y="730796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DE7D1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2408657" y="4263383"/>
              <a:ext cx="6007100" cy="856615"/>
            </a:xfrm>
            <a:custGeom>
              <a:avLst/>
              <a:gdLst/>
              <a:ahLst/>
              <a:cxnLst/>
              <a:rect l="l" t="t" r="r" b="b"/>
              <a:pathLst>
                <a:path w="6007100" h="856614">
                  <a:moveTo>
                    <a:pt x="5863932" y="0"/>
                  </a:moveTo>
                  <a:lnTo>
                    <a:pt x="142684" y="0"/>
                  </a:lnTo>
                  <a:lnTo>
                    <a:pt x="97584" y="7274"/>
                  </a:lnTo>
                  <a:lnTo>
                    <a:pt x="58416" y="27529"/>
                  </a:lnTo>
                  <a:lnTo>
                    <a:pt x="27529" y="58416"/>
                  </a:lnTo>
                  <a:lnTo>
                    <a:pt x="7274" y="97584"/>
                  </a:lnTo>
                  <a:lnTo>
                    <a:pt x="0" y="142684"/>
                  </a:lnTo>
                  <a:lnTo>
                    <a:pt x="0" y="713397"/>
                  </a:lnTo>
                  <a:lnTo>
                    <a:pt x="7274" y="758496"/>
                  </a:lnTo>
                  <a:lnTo>
                    <a:pt x="27529" y="797665"/>
                  </a:lnTo>
                  <a:lnTo>
                    <a:pt x="58416" y="828552"/>
                  </a:lnTo>
                  <a:lnTo>
                    <a:pt x="97584" y="848807"/>
                  </a:lnTo>
                  <a:lnTo>
                    <a:pt x="142684" y="856081"/>
                  </a:lnTo>
                  <a:lnTo>
                    <a:pt x="5863932" y="856081"/>
                  </a:lnTo>
                  <a:lnTo>
                    <a:pt x="5909032" y="848807"/>
                  </a:lnTo>
                  <a:lnTo>
                    <a:pt x="5948200" y="828552"/>
                  </a:lnTo>
                  <a:lnTo>
                    <a:pt x="5979087" y="797665"/>
                  </a:lnTo>
                  <a:lnTo>
                    <a:pt x="5999343" y="758496"/>
                  </a:lnTo>
                  <a:lnTo>
                    <a:pt x="6006617" y="713397"/>
                  </a:lnTo>
                  <a:lnTo>
                    <a:pt x="6006617" y="142684"/>
                  </a:lnTo>
                  <a:lnTo>
                    <a:pt x="5999343" y="97584"/>
                  </a:lnTo>
                  <a:lnTo>
                    <a:pt x="5979087" y="58416"/>
                  </a:lnTo>
                  <a:lnTo>
                    <a:pt x="5948200" y="27529"/>
                  </a:lnTo>
                  <a:lnTo>
                    <a:pt x="5909032" y="7274"/>
                  </a:lnTo>
                  <a:lnTo>
                    <a:pt x="5863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2408657" y="4263383"/>
              <a:ext cx="6007100" cy="856615"/>
            </a:xfrm>
            <a:custGeom>
              <a:avLst/>
              <a:gdLst/>
              <a:ahLst/>
              <a:cxnLst/>
              <a:rect l="l" t="t" r="r" b="b"/>
              <a:pathLst>
                <a:path w="6007100" h="856614">
                  <a:moveTo>
                    <a:pt x="0" y="142684"/>
                  </a:moveTo>
                  <a:lnTo>
                    <a:pt x="7274" y="97584"/>
                  </a:lnTo>
                  <a:lnTo>
                    <a:pt x="27529" y="58416"/>
                  </a:lnTo>
                  <a:lnTo>
                    <a:pt x="58416" y="27529"/>
                  </a:lnTo>
                  <a:lnTo>
                    <a:pt x="97584" y="7274"/>
                  </a:lnTo>
                  <a:lnTo>
                    <a:pt x="142684" y="0"/>
                  </a:lnTo>
                  <a:lnTo>
                    <a:pt x="5863932" y="0"/>
                  </a:lnTo>
                  <a:lnTo>
                    <a:pt x="5909032" y="7274"/>
                  </a:lnTo>
                  <a:lnTo>
                    <a:pt x="5948200" y="27529"/>
                  </a:lnTo>
                  <a:lnTo>
                    <a:pt x="5979087" y="58416"/>
                  </a:lnTo>
                  <a:lnTo>
                    <a:pt x="5999343" y="97584"/>
                  </a:lnTo>
                  <a:lnTo>
                    <a:pt x="6006617" y="142684"/>
                  </a:lnTo>
                  <a:lnTo>
                    <a:pt x="6006617" y="713397"/>
                  </a:lnTo>
                  <a:lnTo>
                    <a:pt x="5999343" y="758496"/>
                  </a:lnTo>
                  <a:lnTo>
                    <a:pt x="5979087" y="797665"/>
                  </a:lnTo>
                  <a:lnTo>
                    <a:pt x="5948200" y="828552"/>
                  </a:lnTo>
                  <a:lnTo>
                    <a:pt x="5909032" y="848807"/>
                  </a:lnTo>
                  <a:lnTo>
                    <a:pt x="5863932" y="856081"/>
                  </a:lnTo>
                  <a:lnTo>
                    <a:pt x="142684" y="856081"/>
                  </a:lnTo>
                  <a:lnTo>
                    <a:pt x="97584" y="848807"/>
                  </a:lnTo>
                  <a:lnTo>
                    <a:pt x="58416" y="828552"/>
                  </a:lnTo>
                  <a:lnTo>
                    <a:pt x="27529" y="797665"/>
                  </a:lnTo>
                  <a:lnTo>
                    <a:pt x="7274" y="758496"/>
                  </a:lnTo>
                  <a:lnTo>
                    <a:pt x="0" y="713397"/>
                  </a:lnTo>
                  <a:lnTo>
                    <a:pt x="0" y="142684"/>
                  </a:lnTo>
                  <a:close/>
                </a:path>
              </a:pathLst>
            </a:custGeom>
            <a:ln w="15875">
              <a:solidFill>
                <a:srgbClr val="C8711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 descr=""/>
          <p:cNvGrpSpPr/>
          <p:nvPr/>
        </p:nvGrpSpPr>
        <p:grpSpPr>
          <a:xfrm>
            <a:off x="1971675" y="5570886"/>
            <a:ext cx="8597265" cy="1174750"/>
            <a:chOff x="1971675" y="5570886"/>
            <a:chExt cx="8597265" cy="1174750"/>
          </a:xfrm>
        </p:grpSpPr>
        <p:sp>
          <p:nvSpPr>
            <p:cNvPr id="19" name="object 19" descr=""/>
            <p:cNvSpPr/>
            <p:nvPr/>
          </p:nvSpPr>
          <p:spPr>
            <a:xfrm>
              <a:off x="1979612" y="6006858"/>
              <a:ext cx="8581390" cy="730885"/>
            </a:xfrm>
            <a:custGeom>
              <a:avLst/>
              <a:gdLst/>
              <a:ahLst/>
              <a:cxnLst/>
              <a:rect l="l" t="t" r="r" b="b"/>
              <a:pathLst>
                <a:path w="8581390" h="730884">
                  <a:moveTo>
                    <a:pt x="8580882" y="0"/>
                  </a:moveTo>
                  <a:lnTo>
                    <a:pt x="0" y="0"/>
                  </a:lnTo>
                  <a:lnTo>
                    <a:pt x="0" y="730796"/>
                  </a:lnTo>
                  <a:lnTo>
                    <a:pt x="8580882" y="730796"/>
                  </a:lnTo>
                  <a:lnTo>
                    <a:pt x="8580882" y="0"/>
                  </a:lnTo>
                  <a:close/>
                </a:path>
              </a:pathLst>
            </a:custGeom>
            <a:solidFill>
              <a:srgbClr val="F3D7CC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1979612" y="6006858"/>
              <a:ext cx="8581390" cy="730885"/>
            </a:xfrm>
            <a:custGeom>
              <a:avLst/>
              <a:gdLst/>
              <a:ahLst/>
              <a:cxnLst/>
              <a:rect l="l" t="t" r="r" b="b"/>
              <a:pathLst>
                <a:path w="8581390" h="730884">
                  <a:moveTo>
                    <a:pt x="0" y="0"/>
                  </a:moveTo>
                  <a:lnTo>
                    <a:pt x="8580882" y="0"/>
                  </a:lnTo>
                  <a:lnTo>
                    <a:pt x="8580882" y="730796"/>
                  </a:lnTo>
                  <a:lnTo>
                    <a:pt x="0" y="730796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DE7D1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2408657" y="5578824"/>
              <a:ext cx="6007100" cy="856615"/>
            </a:xfrm>
            <a:custGeom>
              <a:avLst/>
              <a:gdLst/>
              <a:ahLst/>
              <a:cxnLst/>
              <a:rect l="l" t="t" r="r" b="b"/>
              <a:pathLst>
                <a:path w="6007100" h="856614">
                  <a:moveTo>
                    <a:pt x="5863932" y="0"/>
                  </a:moveTo>
                  <a:lnTo>
                    <a:pt x="142684" y="0"/>
                  </a:lnTo>
                  <a:lnTo>
                    <a:pt x="97584" y="7274"/>
                  </a:lnTo>
                  <a:lnTo>
                    <a:pt x="58416" y="27529"/>
                  </a:lnTo>
                  <a:lnTo>
                    <a:pt x="27529" y="58416"/>
                  </a:lnTo>
                  <a:lnTo>
                    <a:pt x="7274" y="97584"/>
                  </a:lnTo>
                  <a:lnTo>
                    <a:pt x="0" y="142684"/>
                  </a:lnTo>
                  <a:lnTo>
                    <a:pt x="0" y="713397"/>
                  </a:lnTo>
                  <a:lnTo>
                    <a:pt x="7274" y="758496"/>
                  </a:lnTo>
                  <a:lnTo>
                    <a:pt x="27529" y="797665"/>
                  </a:lnTo>
                  <a:lnTo>
                    <a:pt x="58416" y="828552"/>
                  </a:lnTo>
                  <a:lnTo>
                    <a:pt x="97584" y="848807"/>
                  </a:lnTo>
                  <a:lnTo>
                    <a:pt x="142684" y="856081"/>
                  </a:lnTo>
                  <a:lnTo>
                    <a:pt x="5863932" y="856081"/>
                  </a:lnTo>
                  <a:lnTo>
                    <a:pt x="5909032" y="848807"/>
                  </a:lnTo>
                  <a:lnTo>
                    <a:pt x="5948200" y="828552"/>
                  </a:lnTo>
                  <a:lnTo>
                    <a:pt x="5979087" y="797665"/>
                  </a:lnTo>
                  <a:lnTo>
                    <a:pt x="5999343" y="758496"/>
                  </a:lnTo>
                  <a:lnTo>
                    <a:pt x="6006617" y="713397"/>
                  </a:lnTo>
                  <a:lnTo>
                    <a:pt x="6006617" y="142684"/>
                  </a:lnTo>
                  <a:lnTo>
                    <a:pt x="5999343" y="97584"/>
                  </a:lnTo>
                  <a:lnTo>
                    <a:pt x="5979087" y="58416"/>
                  </a:lnTo>
                  <a:lnTo>
                    <a:pt x="5948200" y="27529"/>
                  </a:lnTo>
                  <a:lnTo>
                    <a:pt x="5909032" y="7274"/>
                  </a:lnTo>
                  <a:lnTo>
                    <a:pt x="5863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2408657" y="5578824"/>
              <a:ext cx="6007100" cy="856615"/>
            </a:xfrm>
            <a:custGeom>
              <a:avLst/>
              <a:gdLst/>
              <a:ahLst/>
              <a:cxnLst/>
              <a:rect l="l" t="t" r="r" b="b"/>
              <a:pathLst>
                <a:path w="6007100" h="856614">
                  <a:moveTo>
                    <a:pt x="0" y="142684"/>
                  </a:moveTo>
                  <a:lnTo>
                    <a:pt x="7274" y="97584"/>
                  </a:lnTo>
                  <a:lnTo>
                    <a:pt x="27529" y="58416"/>
                  </a:lnTo>
                  <a:lnTo>
                    <a:pt x="58416" y="27529"/>
                  </a:lnTo>
                  <a:lnTo>
                    <a:pt x="97584" y="7274"/>
                  </a:lnTo>
                  <a:lnTo>
                    <a:pt x="142684" y="0"/>
                  </a:lnTo>
                  <a:lnTo>
                    <a:pt x="5863932" y="0"/>
                  </a:lnTo>
                  <a:lnTo>
                    <a:pt x="5909032" y="7274"/>
                  </a:lnTo>
                  <a:lnTo>
                    <a:pt x="5948200" y="27529"/>
                  </a:lnTo>
                  <a:lnTo>
                    <a:pt x="5979087" y="58416"/>
                  </a:lnTo>
                  <a:lnTo>
                    <a:pt x="5999343" y="97584"/>
                  </a:lnTo>
                  <a:lnTo>
                    <a:pt x="6006617" y="142684"/>
                  </a:lnTo>
                  <a:lnTo>
                    <a:pt x="6006617" y="713397"/>
                  </a:lnTo>
                  <a:lnTo>
                    <a:pt x="5999343" y="758496"/>
                  </a:lnTo>
                  <a:lnTo>
                    <a:pt x="5979087" y="797665"/>
                  </a:lnTo>
                  <a:lnTo>
                    <a:pt x="5948200" y="828552"/>
                  </a:lnTo>
                  <a:lnTo>
                    <a:pt x="5909032" y="848807"/>
                  </a:lnTo>
                  <a:lnTo>
                    <a:pt x="5863932" y="856081"/>
                  </a:lnTo>
                  <a:lnTo>
                    <a:pt x="142684" y="856081"/>
                  </a:lnTo>
                  <a:lnTo>
                    <a:pt x="97584" y="848807"/>
                  </a:lnTo>
                  <a:lnTo>
                    <a:pt x="58416" y="828552"/>
                  </a:lnTo>
                  <a:lnTo>
                    <a:pt x="27529" y="797665"/>
                  </a:lnTo>
                  <a:lnTo>
                    <a:pt x="7274" y="758496"/>
                  </a:lnTo>
                  <a:lnTo>
                    <a:pt x="0" y="713397"/>
                  </a:lnTo>
                  <a:lnTo>
                    <a:pt x="0" y="142684"/>
                  </a:lnTo>
                  <a:close/>
                </a:path>
              </a:pathLst>
            </a:custGeom>
            <a:ln w="15875">
              <a:solidFill>
                <a:srgbClr val="C8711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2664274" y="1737011"/>
            <a:ext cx="5495925" cy="455803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2700" marR="5080">
              <a:lnSpc>
                <a:spcPts val="2210"/>
              </a:lnSpc>
              <a:spcBef>
                <a:spcPts val="335"/>
              </a:spcBef>
            </a:pPr>
            <a:r>
              <a:rPr dirty="0" sz="2000">
                <a:latin typeface="Century Gothic"/>
                <a:cs typeface="Century Gothic"/>
              </a:rPr>
              <a:t>La</a:t>
            </a:r>
            <a:r>
              <a:rPr dirty="0" sz="2000" spc="23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ignorancia</a:t>
            </a:r>
            <a:r>
              <a:rPr dirty="0" sz="2000" spc="23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no</a:t>
            </a:r>
            <a:r>
              <a:rPr dirty="0" sz="2000" spc="229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excusa</a:t>
            </a:r>
            <a:r>
              <a:rPr dirty="0" sz="2000" spc="24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el</a:t>
            </a:r>
            <a:r>
              <a:rPr dirty="0" sz="2000" spc="240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incumplimiento </a:t>
            </a:r>
            <a:r>
              <a:rPr dirty="0" sz="2000">
                <a:latin typeface="Century Gothic"/>
                <a:cs typeface="Century Gothic"/>
              </a:rPr>
              <a:t>de</a:t>
            </a:r>
            <a:r>
              <a:rPr dirty="0" sz="2000" spc="-2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las</a:t>
            </a:r>
            <a:r>
              <a:rPr dirty="0" sz="2000" spc="-3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normas</a:t>
            </a:r>
            <a:r>
              <a:rPr dirty="0" sz="2000" spc="-3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(art. 6.1.</a:t>
            </a:r>
            <a:r>
              <a:rPr dirty="0" sz="2000" spc="-3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C.</a:t>
            </a:r>
            <a:r>
              <a:rPr dirty="0" sz="2000" spc="-25">
                <a:latin typeface="Century Gothic"/>
                <a:cs typeface="Century Gothic"/>
              </a:rPr>
              <a:t> c.)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380"/>
              </a:spcBef>
            </a:pPr>
            <a:endParaRPr sz="2000">
              <a:latin typeface="Century Gothic"/>
              <a:cs typeface="Century Gothic"/>
            </a:endParaRPr>
          </a:p>
          <a:p>
            <a:pPr marL="12700" marR="65405">
              <a:lnSpc>
                <a:spcPts val="2210"/>
              </a:lnSpc>
            </a:pPr>
            <a:r>
              <a:rPr dirty="0" sz="2000">
                <a:latin typeface="Century Gothic"/>
                <a:cs typeface="Century Gothic"/>
              </a:rPr>
              <a:t>La</a:t>
            </a:r>
            <a:r>
              <a:rPr dirty="0" sz="2000" spc="-2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exclusión</a:t>
            </a:r>
            <a:r>
              <a:rPr dirty="0" sz="2000" spc="-4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voluntaria</a:t>
            </a:r>
            <a:r>
              <a:rPr dirty="0" sz="2000" spc="-5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</a:t>
            </a:r>
            <a:r>
              <a:rPr dirty="0" sz="2000" spc="-1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la</a:t>
            </a:r>
            <a:r>
              <a:rPr dirty="0" sz="2000" spc="-3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ley:</a:t>
            </a:r>
            <a:r>
              <a:rPr dirty="0" sz="2000" spc="-2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el</a:t>
            </a:r>
            <a:r>
              <a:rPr dirty="0" sz="2000" spc="-25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derecho </a:t>
            </a:r>
            <a:r>
              <a:rPr dirty="0" sz="2000">
                <a:latin typeface="Century Gothic"/>
                <a:cs typeface="Century Gothic"/>
              </a:rPr>
              <a:t>dispositivo</a:t>
            </a:r>
            <a:r>
              <a:rPr dirty="0" sz="2000" spc="-8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y</a:t>
            </a:r>
            <a:r>
              <a:rPr dirty="0" sz="2000" spc="-6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derecho</a:t>
            </a:r>
            <a:r>
              <a:rPr dirty="0" sz="2000" spc="-6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imperativo(art.</a:t>
            </a:r>
            <a:r>
              <a:rPr dirty="0" sz="2000" spc="-70">
                <a:latin typeface="Century Gothic"/>
                <a:cs typeface="Century Gothic"/>
              </a:rPr>
              <a:t> </a:t>
            </a:r>
            <a:r>
              <a:rPr dirty="0" sz="2000" spc="-20">
                <a:latin typeface="Century Gothic"/>
                <a:cs typeface="Century Gothic"/>
              </a:rPr>
              <a:t>6.2.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ts val="2165"/>
              </a:lnSpc>
            </a:pPr>
            <a:r>
              <a:rPr dirty="0" sz="2000" spc="-10">
                <a:latin typeface="Century Gothic"/>
                <a:cs typeface="Century Gothic"/>
              </a:rPr>
              <a:t>C.c.)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320"/>
              </a:spcBef>
            </a:pPr>
            <a:endParaRPr sz="2000">
              <a:latin typeface="Century Gothic"/>
              <a:cs typeface="Century Gothic"/>
            </a:endParaRPr>
          </a:p>
          <a:p>
            <a:pPr marL="12700" marR="50800">
              <a:lnSpc>
                <a:spcPts val="2210"/>
              </a:lnSpc>
            </a:pPr>
            <a:r>
              <a:rPr dirty="0" sz="2000">
                <a:latin typeface="Century Gothic"/>
                <a:cs typeface="Century Gothic"/>
              </a:rPr>
              <a:t>La</a:t>
            </a:r>
            <a:r>
              <a:rPr dirty="0" sz="2000" spc="-4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renuncia</a:t>
            </a:r>
            <a:r>
              <a:rPr dirty="0" sz="2000" spc="-6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a</a:t>
            </a:r>
            <a:r>
              <a:rPr dirty="0" sz="2000" spc="-3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los</a:t>
            </a:r>
            <a:r>
              <a:rPr dirty="0" sz="2000" spc="-4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derechos</a:t>
            </a:r>
            <a:r>
              <a:rPr dirty="0" sz="2000" spc="-4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reconocidos</a:t>
            </a:r>
            <a:r>
              <a:rPr dirty="0" sz="2000" spc="-45">
                <a:latin typeface="Century Gothic"/>
                <a:cs typeface="Century Gothic"/>
              </a:rPr>
              <a:t> </a:t>
            </a:r>
            <a:r>
              <a:rPr dirty="0" sz="2000" spc="-25">
                <a:latin typeface="Century Gothic"/>
                <a:cs typeface="Century Gothic"/>
              </a:rPr>
              <a:t>por </a:t>
            </a:r>
            <a:r>
              <a:rPr dirty="0" sz="2000">
                <a:latin typeface="Century Gothic"/>
                <a:cs typeface="Century Gothic"/>
              </a:rPr>
              <a:t>una</a:t>
            </a:r>
            <a:r>
              <a:rPr dirty="0" sz="2000" spc="-3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norma</a:t>
            </a:r>
            <a:r>
              <a:rPr dirty="0" sz="2000" spc="-3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con</a:t>
            </a:r>
            <a:r>
              <a:rPr dirty="0" sz="2000" spc="-1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los</a:t>
            </a:r>
            <a:r>
              <a:rPr dirty="0" sz="2000" spc="-3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límites</a:t>
            </a:r>
            <a:r>
              <a:rPr dirty="0" sz="2000" spc="-5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previstos</a:t>
            </a:r>
            <a:r>
              <a:rPr dirty="0" sz="2000" spc="-5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en</a:t>
            </a:r>
            <a:r>
              <a:rPr dirty="0" sz="2000" spc="-3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el</a:t>
            </a:r>
            <a:r>
              <a:rPr dirty="0" sz="2000" spc="-25">
                <a:latin typeface="Century Gothic"/>
                <a:cs typeface="Century Gothic"/>
              </a:rPr>
              <a:t> </a:t>
            </a:r>
            <a:r>
              <a:rPr dirty="0" sz="2000" spc="-20">
                <a:latin typeface="Century Gothic"/>
                <a:cs typeface="Century Gothic"/>
              </a:rPr>
              <a:t>art.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ts val="2165"/>
              </a:lnSpc>
            </a:pPr>
            <a:r>
              <a:rPr dirty="0" sz="2000">
                <a:latin typeface="Century Gothic"/>
                <a:cs typeface="Century Gothic"/>
              </a:rPr>
              <a:t>6.2.</a:t>
            </a:r>
            <a:r>
              <a:rPr dirty="0" sz="2000" spc="-2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C.</a:t>
            </a:r>
            <a:r>
              <a:rPr dirty="0" sz="2000" spc="-20">
                <a:latin typeface="Century Gothic"/>
                <a:cs typeface="Century Gothic"/>
              </a:rPr>
              <a:t> </a:t>
            </a:r>
            <a:r>
              <a:rPr dirty="0" sz="2000" spc="-25">
                <a:latin typeface="Century Gothic"/>
                <a:cs typeface="Century Gothic"/>
              </a:rPr>
              <a:t>c.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425"/>
              </a:spcBef>
            </a:pPr>
            <a:endParaRPr sz="2000">
              <a:latin typeface="Century Gothic"/>
              <a:cs typeface="Century Gothic"/>
            </a:endParaRPr>
          </a:p>
          <a:p>
            <a:pPr marL="12700" marR="280670">
              <a:lnSpc>
                <a:spcPts val="2210"/>
              </a:lnSpc>
            </a:pPr>
            <a:r>
              <a:rPr dirty="0" sz="2000">
                <a:latin typeface="Century Gothic"/>
                <a:cs typeface="Century Gothic"/>
              </a:rPr>
              <a:t>El</a:t>
            </a:r>
            <a:r>
              <a:rPr dirty="0" sz="2000" spc="-4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deber</a:t>
            </a:r>
            <a:r>
              <a:rPr dirty="0" sz="2000" spc="-5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</a:t>
            </a:r>
            <a:r>
              <a:rPr dirty="0" sz="2000" spc="-4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los</a:t>
            </a:r>
            <a:r>
              <a:rPr dirty="0" sz="2000" spc="-3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funcionarios</a:t>
            </a:r>
            <a:r>
              <a:rPr dirty="0" sz="2000" spc="-5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</a:t>
            </a:r>
            <a:r>
              <a:rPr dirty="0" sz="2000" spc="-3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conocer</a:t>
            </a:r>
            <a:r>
              <a:rPr dirty="0" sz="2000" spc="-55">
                <a:latin typeface="Century Gothic"/>
                <a:cs typeface="Century Gothic"/>
              </a:rPr>
              <a:t> </a:t>
            </a:r>
            <a:r>
              <a:rPr dirty="0" sz="2000" spc="-25">
                <a:latin typeface="Century Gothic"/>
                <a:cs typeface="Century Gothic"/>
              </a:rPr>
              <a:t>el </a:t>
            </a:r>
            <a:r>
              <a:rPr dirty="0" sz="2000">
                <a:latin typeface="Century Gothic"/>
                <a:cs typeface="Century Gothic"/>
              </a:rPr>
              <a:t>derecho</a:t>
            </a:r>
            <a:r>
              <a:rPr dirty="0" sz="2000" spc="-7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(art.</a:t>
            </a:r>
            <a:r>
              <a:rPr dirty="0" sz="2000" spc="-45">
                <a:latin typeface="Century Gothic"/>
                <a:cs typeface="Century Gothic"/>
              </a:rPr>
              <a:t> </a:t>
            </a:r>
            <a:r>
              <a:rPr dirty="0" sz="2000" spc="-20">
                <a:latin typeface="Century Gothic"/>
                <a:cs typeface="Century Gothic"/>
              </a:rPr>
              <a:t>1.7º)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2253" y="286049"/>
            <a:ext cx="8926195" cy="10013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LA</a:t>
            </a:r>
            <a:r>
              <a:rPr dirty="0" sz="3200" spc="-20"/>
              <a:t> </a:t>
            </a:r>
            <a:r>
              <a:rPr dirty="0" sz="3200"/>
              <a:t>IGNORANCIA</a:t>
            </a:r>
            <a:r>
              <a:rPr dirty="0" sz="3200" spc="-55"/>
              <a:t> </a:t>
            </a:r>
            <a:r>
              <a:rPr dirty="0" sz="3200"/>
              <a:t>DEL</a:t>
            </a:r>
            <a:r>
              <a:rPr dirty="0" sz="3200" spc="-40"/>
              <a:t> </a:t>
            </a:r>
            <a:r>
              <a:rPr dirty="0" sz="3200"/>
              <a:t>DERECHO</a:t>
            </a:r>
            <a:r>
              <a:rPr dirty="0" sz="3200" spc="-45"/>
              <a:t> </a:t>
            </a:r>
            <a:r>
              <a:rPr dirty="0" sz="3200"/>
              <a:t>Y</a:t>
            </a:r>
            <a:r>
              <a:rPr dirty="0" sz="3200" spc="-30"/>
              <a:t> </a:t>
            </a:r>
            <a:r>
              <a:rPr dirty="0" sz="3200"/>
              <a:t>EL</a:t>
            </a:r>
            <a:r>
              <a:rPr dirty="0" sz="3200" spc="-30"/>
              <a:t> </a:t>
            </a:r>
            <a:r>
              <a:rPr dirty="0" sz="3200"/>
              <a:t>ERROR</a:t>
            </a:r>
            <a:r>
              <a:rPr dirty="0" sz="3200" spc="-15"/>
              <a:t> </a:t>
            </a:r>
            <a:r>
              <a:rPr dirty="0" sz="3200" spc="-25"/>
              <a:t>DE </a:t>
            </a:r>
            <a:r>
              <a:rPr dirty="0" sz="3200" spc="-10"/>
              <a:t>DERECHO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350870" y="1813194"/>
            <a:ext cx="10373360" cy="46856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6235" marR="6985" indent="-34036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215">
                <a:solidFill>
                  <a:srgbClr val="A42F10"/>
                </a:solidFill>
                <a:latin typeface="Times New Roman"/>
                <a:cs typeface="Times New Roman"/>
              </a:rPr>
              <a:t> 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0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matrimonio</a:t>
            </a:r>
            <a:r>
              <a:rPr dirty="0" sz="20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compra</a:t>
            </a:r>
            <a:r>
              <a:rPr dirty="0" sz="20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0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terreno</a:t>
            </a:r>
            <a:r>
              <a:rPr dirty="0" sz="20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20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construir</a:t>
            </a:r>
            <a:r>
              <a:rPr dirty="0" sz="20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0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vivienda</a:t>
            </a:r>
            <a:r>
              <a:rPr dirty="0" sz="2000" spc="20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unifamiliar.</a:t>
            </a:r>
            <a:r>
              <a:rPr dirty="0" sz="20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Sin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embargo,</a:t>
            </a:r>
            <a:r>
              <a:rPr dirty="0" sz="20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000" spc="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pudo</a:t>
            </a:r>
            <a:r>
              <a:rPr dirty="0" sz="2000" spc="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cumplir</a:t>
            </a:r>
            <a:r>
              <a:rPr dirty="0" sz="2000" spc="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2000" spc="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objetivo</a:t>
            </a:r>
            <a:r>
              <a:rPr dirty="0" sz="20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porque</a:t>
            </a:r>
            <a:r>
              <a:rPr dirty="0" sz="2000" spc="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inmueble</a:t>
            </a:r>
            <a:r>
              <a:rPr dirty="0" sz="2000" spc="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000" spc="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cumplía</a:t>
            </a:r>
            <a:r>
              <a:rPr dirty="0" sz="20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condición</a:t>
            </a:r>
            <a:r>
              <a:rPr dirty="0" sz="20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urbanística</a:t>
            </a:r>
            <a:r>
              <a:rPr dirty="0" sz="20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requerida,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aunque</a:t>
            </a:r>
            <a:r>
              <a:rPr dirty="0" sz="20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vendedor</a:t>
            </a:r>
            <a:r>
              <a:rPr dirty="0" sz="20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había</a:t>
            </a:r>
            <a:r>
              <a:rPr dirty="0" sz="20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otorgado</a:t>
            </a:r>
            <a:r>
              <a:rPr dirty="0" sz="20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0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finca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condición</a:t>
            </a:r>
            <a:r>
              <a:rPr dirty="0" sz="20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urbanizable</a:t>
            </a:r>
            <a:r>
              <a:rPr dirty="0" sz="20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escritura</a:t>
            </a:r>
            <a:r>
              <a:rPr dirty="0" sz="20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pública.</a:t>
            </a:r>
            <a:r>
              <a:rPr dirty="0" sz="20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Ello</a:t>
            </a:r>
            <a:r>
              <a:rPr dirty="0" sz="20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llevó</a:t>
            </a:r>
            <a:r>
              <a:rPr dirty="0" sz="20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20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matrimonio</a:t>
            </a:r>
            <a:r>
              <a:rPr dirty="0" sz="20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0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falsa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creencia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era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posible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edificar.</a:t>
            </a:r>
            <a:endParaRPr sz="2000">
              <a:latin typeface="Century Gothic"/>
              <a:cs typeface="Century Gothic"/>
            </a:endParaRPr>
          </a:p>
          <a:p>
            <a:pPr algn="just" marL="358775" marR="7620" indent="-342900">
              <a:lnSpc>
                <a:spcPct val="100000"/>
              </a:lnSpc>
              <a:spcBef>
                <a:spcPts val="100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1.</a:t>
            </a:r>
            <a:r>
              <a:rPr dirty="0" sz="2000" spc="3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¿Podría</a:t>
            </a:r>
            <a:r>
              <a:rPr dirty="0" sz="2000" spc="3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existir</a:t>
            </a:r>
            <a:r>
              <a:rPr dirty="0" sz="2000" spc="3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0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error</a:t>
            </a:r>
            <a:r>
              <a:rPr dirty="0" sz="2000" spc="3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3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derecho?</a:t>
            </a:r>
            <a:r>
              <a:rPr dirty="0" sz="2000" spc="3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20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000" spc="3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fuera</a:t>
            </a:r>
            <a:r>
              <a:rPr dirty="0" sz="2000" spc="3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considerado</a:t>
            </a:r>
            <a:r>
              <a:rPr dirty="0" sz="20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2000" spc="3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tal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debería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cumplir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siguiente:</a:t>
            </a:r>
            <a:endParaRPr sz="2000">
              <a:latin typeface="Century Gothic"/>
              <a:cs typeface="Century Gothic"/>
            </a:endParaRPr>
          </a:p>
          <a:p>
            <a:pPr algn="just" marL="760095" marR="5080" indent="-287020">
              <a:lnSpc>
                <a:spcPct val="100000"/>
              </a:lnSpc>
              <a:spcBef>
                <a:spcPts val="100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Error</a:t>
            </a:r>
            <a:r>
              <a:rPr dirty="0" sz="2000" spc="1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esencial:</a:t>
            </a:r>
            <a:r>
              <a:rPr dirty="0" sz="2000" spc="1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si</a:t>
            </a:r>
            <a:r>
              <a:rPr dirty="0" sz="2000" spc="1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000" spc="1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partes</a:t>
            </a:r>
            <a:r>
              <a:rPr dirty="0" sz="2000" spc="1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hubieran</a:t>
            </a:r>
            <a:r>
              <a:rPr dirty="0" sz="2000" spc="1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conocido</a:t>
            </a:r>
            <a:r>
              <a:rPr dirty="0" sz="2000" spc="17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1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norma,</a:t>
            </a:r>
            <a:r>
              <a:rPr dirty="0" sz="2000" spc="1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000" spc="1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hubieran contratado</a:t>
            </a:r>
            <a:endParaRPr sz="2000">
              <a:latin typeface="Century Gothic"/>
              <a:cs typeface="Century Gothic"/>
            </a:endParaRPr>
          </a:p>
          <a:p>
            <a:pPr algn="just" marL="473075">
              <a:lnSpc>
                <a:spcPct val="100000"/>
              </a:lnSpc>
              <a:spcBef>
                <a:spcPts val="994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Excusable:</a:t>
            </a:r>
            <a:r>
              <a:rPr dirty="0" sz="20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aun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empleando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diligencia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debida,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equivocan.</a:t>
            </a:r>
            <a:endParaRPr sz="2000">
              <a:latin typeface="Century Gothic"/>
              <a:cs typeface="Century Gothic"/>
            </a:endParaRPr>
          </a:p>
          <a:p>
            <a:pPr algn="just" marL="757555" marR="5715" indent="-284480">
              <a:lnSpc>
                <a:spcPct val="100000"/>
              </a:lnSpc>
              <a:spcBef>
                <a:spcPts val="100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Buena</a:t>
            </a:r>
            <a:r>
              <a:rPr dirty="0" sz="20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fe</a:t>
            </a:r>
            <a:r>
              <a:rPr dirty="0" sz="20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0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0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sufre</a:t>
            </a:r>
            <a:r>
              <a:rPr dirty="0" sz="20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error</a:t>
            </a:r>
            <a:r>
              <a:rPr dirty="0" sz="20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0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ej.</a:t>
            </a:r>
            <a:r>
              <a:rPr dirty="0" sz="20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construyo</a:t>
            </a:r>
            <a:r>
              <a:rPr dirty="0" sz="20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 terreno</a:t>
            </a:r>
            <a:r>
              <a:rPr dirty="0" sz="20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0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0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es 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mío,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pero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creo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sí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es;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pago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indebido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error).</a:t>
            </a:r>
            <a:endParaRPr sz="20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1010"/>
              </a:spcBef>
            </a:pP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2.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¿Qué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efectos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tendría</a:t>
            </a:r>
            <a:r>
              <a:rPr dirty="0" sz="20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error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contrato?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Posibilidad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anular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contrato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1439" y="286049"/>
            <a:ext cx="8556625" cy="10013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635">
              <a:lnSpc>
                <a:spcPct val="100000"/>
              </a:lnSpc>
              <a:spcBef>
                <a:spcPts val="100"/>
              </a:spcBef>
              <a:tabLst>
                <a:tab pos="1143635" algn="l"/>
                <a:tab pos="3876040" algn="l"/>
                <a:tab pos="5112385" algn="l"/>
                <a:tab pos="6330950" algn="l"/>
              </a:tabLst>
            </a:pPr>
            <a:r>
              <a:rPr dirty="0" sz="3200" spc="-25"/>
              <a:t>EL</a:t>
            </a:r>
            <a:r>
              <a:rPr dirty="0" sz="3200"/>
              <a:t>	</a:t>
            </a:r>
            <a:r>
              <a:rPr dirty="0" sz="3200" spc="-10"/>
              <a:t>PRINCIPIO</a:t>
            </a:r>
            <a:r>
              <a:rPr dirty="0" sz="3200"/>
              <a:t>	</a:t>
            </a:r>
            <a:r>
              <a:rPr dirty="0" sz="3200" spc="-25"/>
              <a:t>DE</a:t>
            </a:r>
            <a:r>
              <a:rPr dirty="0" sz="3200"/>
              <a:t>	</a:t>
            </a:r>
            <a:r>
              <a:rPr dirty="0" sz="3200" spc="-25"/>
              <a:t>LA</a:t>
            </a:r>
            <a:r>
              <a:rPr dirty="0" sz="3200"/>
              <a:t>	</a:t>
            </a:r>
            <a:r>
              <a:rPr dirty="0" sz="3200" spc="-10"/>
              <a:t>EXCLUSIÓN </a:t>
            </a:r>
            <a:r>
              <a:rPr dirty="0" sz="3200"/>
              <a:t>VOLUNTARIA</a:t>
            </a:r>
            <a:r>
              <a:rPr dirty="0" sz="3200" spc="-55"/>
              <a:t> </a:t>
            </a:r>
            <a:r>
              <a:rPr dirty="0" sz="3200"/>
              <a:t>DE</a:t>
            </a:r>
            <a:r>
              <a:rPr dirty="0" sz="3200" spc="-35"/>
              <a:t> </a:t>
            </a:r>
            <a:r>
              <a:rPr dirty="0" sz="3200"/>
              <a:t>LA</a:t>
            </a:r>
            <a:r>
              <a:rPr dirty="0" sz="3200" spc="-20"/>
              <a:t> </a:t>
            </a:r>
            <a:r>
              <a:rPr dirty="0" sz="3200"/>
              <a:t>LEY</a:t>
            </a:r>
            <a:r>
              <a:rPr dirty="0" sz="3200" spc="-20"/>
              <a:t> </a:t>
            </a:r>
            <a:r>
              <a:rPr dirty="0" sz="3200" spc="-10"/>
              <a:t>APLICABLE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195158" y="1674971"/>
            <a:ext cx="10496550" cy="47504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54330" marR="5080" indent="-342265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Jurisprudencia</a:t>
            </a:r>
            <a:r>
              <a:rPr dirty="0" sz="20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considera</a:t>
            </a:r>
            <a:r>
              <a:rPr dirty="0" sz="20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000" spc="1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1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aplicación</a:t>
            </a:r>
            <a:r>
              <a:rPr dirty="0" sz="20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este</a:t>
            </a:r>
            <a:r>
              <a:rPr dirty="0" sz="2000" spc="1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2000" spc="1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conlleva</a:t>
            </a:r>
            <a:r>
              <a:rPr dirty="0" sz="2000" spc="1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aplicar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3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criterio</a:t>
            </a:r>
            <a:r>
              <a:rPr dirty="0" sz="20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0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distingue</a:t>
            </a:r>
            <a:r>
              <a:rPr dirty="0" sz="20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0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norma</a:t>
            </a:r>
            <a:r>
              <a:rPr dirty="0" sz="20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dispositiva</a:t>
            </a:r>
            <a:r>
              <a:rPr dirty="0" sz="20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3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otra</a:t>
            </a:r>
            <a:r>
              <a:rPr dirty="0" sz="20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imperativa.</a:t>
            </a:r>
            <a:r>
              <a:rPr dirty="0" sz="2000" spc="3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3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problema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práctico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es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cómo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distinguirlas.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ello,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hay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tener</a:t>
            </a:r>
            <a:r>
              <a:rPr dirty="0" sz="20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cuenta</a:t>
            </a:r>
            <a:r>
              <a:rPr dirty="0" sz="20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siguiente:</a:t>
            </a:r>
            <a:endParaRPr sz="20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Aplicación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principios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interpretativos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normas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artículo</a:t>
            </a:r>
            <a:r>
              <a:rPr dirty="0" sz="20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3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endParaRPr sz="2000">
              <a:latin typeface="Century Gothic"/>
              <a:cs typeface="Century Gothic"/>
            </a:endParaRPr>
          </a:p>
          <a:p>
            <a:pPr marL="755015" marR="5080" indent="-285750">
              <a:lnSpc>
                <a:spcPct val="100000"/>
              </a:lnSpc>
              <a:spcBef>
                <a:spcPts val="100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6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0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dispositivo</a:t>
            </a:r>
            <a:r>
              <a:rPr dirty="0" sz="20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obliga,</a:t>
            </a:r>
            <a:r>
              <a:rPr dirty="0" sz="20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pero</a:t>
            </a:r>
            <a:r>
              <a:rPr dirty="0" sz="20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0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permite</a:t>
            </a:r>
            <a:r>
              <a:rPr dirty="0" sz="20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20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desplazamiento</a:t>
            </a:r>
            <a:r>
              <a:rPr dirty="0" sz="20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cuanto</a:t>
            </a:r>
            <a:r>
              <a:rPr dirty="0" sz="20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a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aplicación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voluntad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partes.</a:t>
            </a:r>
            <a:endParaRPr sz="20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100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4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necesita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pacto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entre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partes.</a:t>
            </a:r>
            <a:endParaRPr sz="2000">
              <a:latin typeface="Century Gothic"/>
              <a:cs typeface="Century Gothic"/>
            </a:endParaRPr>
          </a:p>
          <a:p>
            <a:pPr algn="just" marL="352425" marR="5080" indent="-340360">
              <a:lnSpc>
                <a:spcPct val="100000"/>
              </a:lnSpc>
              <a:spcBef>
                <a:spcPts val="994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Juana</a:t>
            </a:r>
            <a:r>
              <a:rPr dirty="0" sz="2000" spc="3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3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Luis</a:t>
            </a:r>
            <a:r>
              <a:rPr dirty="0" sz="2000" spc="3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celebran</a:t>
            </a:r>
            <a:r>
              <a:rPr dirty="0" sz="2000" spc="3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000" spc="3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contrato</a:t>
            </a:r>
            <a:r>
              <a:rPr dirty="0" sz="2000" spc="3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3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arrendamiento</a:t>
            </a:r>
            <a:r>
              <a:rPr dirty="0" sz="2000" spc="3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3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vivienda</a:t>
            </a:r>
            <a:r>
              <a:rPr dirty="0" sz="2000" spc="3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3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acuerdan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0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duración</a:t>
            </a:r>
            <a:r>
              <a:rPr dirty="0" sz="20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0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mismo</a:t>
            </a:r>
            <a:r>
              <a:rPr dirty="0" sz="20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será</a:t>
            </a:r>
            <a:r>
              <a:rPr dirty="0" sz="20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0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año,</a:t>
            </a:r>
            <a:r>
              <a:rPr dirty="0" sz="2000" spc="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tras</a:t>
            </a:r>
            <a:r>
              <a:rPr dirty="0" sz="20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cual</a:t>
            </a:r>
            <a:r>
              <a:rPr dirty="0" sz="2000" spc="11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Luis</a:t>
            </a:r>
            <a:r>
              <a:rPr dirty="0" sz="20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(arrendatario)</a:t>
            </a:r>
            <a:r>
              <a:rPr dirty="0" sz="20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tendrá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abandonar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inmueble.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Sin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embargo,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artículo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9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LAU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impone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Juana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(arrendadora)</a:t>
            </a:r>
            <a:r>
              <a:rPr dirty="0" sz="20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prórroga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obligatoria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contrato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hasta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tres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años.</a:t>
            </a:r>
            <a:endParaRPr sz="2000">
              <a:latin typeface="Century Gothic"/>
              <a:cs typeface="Century Gothic"/>
            </a:endParaRPr>
          </a:p>
          <a:p>
            <a:pPr algn="just" marL="469900">
              <a:lnSpc>
                <a:spcPct val="100000"/>
              </a:lnSpc>
              <a:spcBef>
                <a:spcPts val="100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1.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¿Es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válida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exclusión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norma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llevan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cabo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Juana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Luis?</a:t>
            </a:r>
            <a:endParaRPr sz="2000">
              <a:latin typeface="Century Gothic"/>
              <a:cs typeface="Century Gothic"/>
            </a:endParaRPr>
          </a:p>
          <a:p>
            <a:pPr algn="just" marL="469900">
              <a:lnSpc>
                <a:spcPct val="100000"/>
              </a:lnSpc>
              <a:spcBef>
                <a:spcPts val="100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2.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¿Qué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efectos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tendrá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esta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cláusula</a:t>
            </a:r>
            <a:r>
              <a:rPr dirty="0" sz="20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contractual?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2253" y="286049"/>
            <a:ext cx="8696960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EL</a:t>
            </a:r>
            <a:r>
              <a:rPr dirty="0" sz="3200" spc="-25"/>
              <a:t> </a:t>
            </a:r>
            <a:r>
              <a:rPr dirty="0" sz="3200"/>
              <a:t>PRINCIPIO</a:t>
            </a:r>
            <a:r>
              <a:rPr dirty="0" sz="3200" spc="-55"/>
              <a:t> </a:t>
            </a:r>
            <a:r>
              <a:rPr dirty="0" sz="3200"/>
              <a:t>DE</a:t>
            </a:r>
            <a:r>
              <a:rPr dirty="0" sz="3200" spc="-25"/>
              <a:t> </a:t>
            </a:r>
            <a:r>
              <a:rPr dirty="0" sz="3200"/>
              <a:t>LA</a:t>
            </a:r>
            <a:r>
              <a:rPr dirty="0" sz="3200" spc="-20"/>
              <a:t> </a:t>
            </a:r>
            <a:r>
              <a:rPr dirty="0" sz="3200"/>
              <a:t>RENUNCIA</a:t>
            </a:r>
            <a:r>
              <a:rPr dirty="0" sz="3200" spc="-45"/>
              <a:t> </a:t>
            </a:r>
            <a:r>
              <a:rPr dirty="0" sz="3200"/>
              <a:t>DE</a:t>
            </a:r>
            <a:r>
              <a:rPr dirty="0" sz="3200" spc="-30"/>
              <a:t> </a:t>
            </a:r>
            <a:r>
              <a:rPr dirty="0" sz="3200" spc="-10"/>
              <a:t>DERECHOS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482238" y="1053753"/>
            <a:ext cx="10215880" cy="5440680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algn="just" marL="353060" marR="5080" indent="-340995">
              <a:lnSpc>
                <a:spcPts val="1939"/>
              </a:lnSpc>
              <a:spcBef>
                <a:spcPts val="345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75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renuncia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implica</a:t>
            </a:r>
            <a:r>
              <a:rPr dirty="0" sz="1800" spc="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extinción</a:t>
            </a:r>
            <a:r>
              <a:rPr dirty="0" sz="1800" spc="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800" spc="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derecho:</a:t>
            </a:r>
            <a:r>
              <a:rPr dirty="0" sz="1800" spc="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abandono</a:t>
            </a:r>
            <a:r>
              <a:rPr dirty="0" sz="1800" spc="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800" spc="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800" spc="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para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liberarse</a:t>
            </a:r>
            <a:r>
              <a:rPr dirty="0" sz="1800" spc="1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800" spc="1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obligaciones</a:t>
            </a:r>
            <a:r>
              <a:rPr dirty="0" sz="1800" spc="1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1800" spc="1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1800" spc="1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abandono</a:t>
            </a:r>
            <a:r>
              <a:rPr dirty="0" sz="1800" spc="1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1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1800" spc="1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servidumbre</a:t>
            </a:r>
            <a:r>
              <a:rPr dirty="0" sz="1800" spc="13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–paso</a:t>
            </a:r>
            <a:r>
              <a:rPr dirty="0" sz="1800" spc="14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carruajes-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tener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pagar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gastos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mantenimiento)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renuncia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un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8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8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ventaja</a:t>
            </a:r>
            <a:r>
              <a:rPr dirty="0" sz="18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18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otros</a:t>
            </a:r>
            <a:r>
              <a:rPr dirty="0" sz="1800" spc="1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18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18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condonación</a:t>
            </a:r>
            <a:r>
              <a:rPr dirty="0" sz="18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18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deuda,</a:t>
            </a:r>
            <a:r>
              <a:rPr dirty="0" sz="18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renuncia</a:t>
            </a:r>
            <a:r>
              <a:rPr dirty="0" sz="18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a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herencia).</a:t>
            </a:r>
            <a:endParaRPr sz="18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77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95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Requisitos:</a:t>
            </a:r>
            <a:endParaRPr sz="1800">
              <a:latin typeface="Century Gothic"/>
              <a:cs typeface="Century Gothic"/>
            </a:endParaRPr>
          </a:p>
          <a:p>
            <a:pPr algn="just" marL="469265">
              <a:lnSpc>
                <a:spcPct val="100000"/>
              </a:lnSpc>
              <a:spcBef>
                <a:spcPts val="810"/>
              </a:spcBef>
            </a:pPr>
            <a:r>
              <a:rPr dirty="0" sz="1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 spc="3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renuncia</a:t>
            </a:r>
            <a:r>
              <a:rPr dirty="0" sz="16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tiene</a:t>
            </a:r>
            <a:r>
              <a:rPr dirty="0" sz="16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6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ser</a:t>
            </a:r>
            <a:r>
              <a:rPr dirty="0" sz="16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clara</a:t>
            </a:r>
            <a:r>
              <a:rPr dirty="0" sz="1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1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inequívoca.</a:t>
            </a:r>
            <a:endParaRPr sz="1600">
              <a:latin typeface="Century Gothic"/>
              <a:cs typeface="Century Gothic"/>
            </a:endParaRPr>
          </a:p>
          <a:p>
            <a:pPr algn="just" marL="755650" marR="7620" indent="-286385">
              <a:lnSpc>
                <a:spcPts val="1730"/>
              </a:lnSpc>
              <a:spcBef>
                <a:spcPts val="1019"/>
              </a:spcBef>
            </a:pPr>
            <a:r>
              <a:rPr dirty="0" sz="1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 spc="3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6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6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16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puede</a:t>
            </a:r>
            <a:r>
              <a:rPr dirty="0" sz="16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ser</a:t>
            </a:r>
            <a:r>
              <a:rPr dirty="0" sz="16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irrenunciable</a:t>
            </a:r>
            <a:r>
              <a:rPr dirty="0" sz="16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16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ej., derecho</a:t>
            </a:r>
            <a:r>
              <a:rPr dirty="0" sz="16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 la imagen, los</a:t>
            </a:r>
            <a:r>
              <a:rPr dirty="0" sz="16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vinculados</a:t>
            </a:r>
            <a:r>
              <a:rPr dirty="0" sz="16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6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derecho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familia</a:t>
            </a:r>
            <a:r>
              <a:rPr dirty="0" sz="16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–la</a:t>
            </a:r>
            <a:r>
              <a:rPr dirty="0" sz="16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patria</a:t>
            </a:r>
            <a:r>
              <a:rPr dirty="0" sz="16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potestad).</a:t>
            </a:r>
            <a:endParaRPr sz="16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76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95">
                <a:solidFill>
                  <a:srgbClr val="A42F10"/>
                </a:solidFill>
                <a:latin typeface="Times New Roman"/>
                <a:cs typeface="Times New Roman"/>
              </a:rPr>
              <a:t> 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Límites:</a:t>
            </a:r>
            <a:endParaRPr sz="1800">
              <a:latin typeface="Century Gothic"/>
              <a:cs typeface="Century Gothic"/>
            </a:endParaRPr>
          </a:p>
          <a:p>
            <a:pPr algn="just" marL="756285" marR="6350" indent="-287020">
              <a:lnSpc>
                <a:spcPts val="1730"/>
              </a:lnSpc>
              <a:spcBef>
                <a:spcPts val="1025"/>
              </a:spcBef>
            </a:pPr>
            <a:r>
              <a:rPr dirty="0" sz="1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 spc="3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16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contraríen</a:t>
            </a:r>
            <a:r>
              <a:rPr dirty="0" sz="16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6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interés</a:t>
            </a:r>
            <a:r>
              <a:rPr dirty="0" sz="16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u</a:t>
            </a:r>
            <a:r>
              <a:rPr dirty="0" sz="16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orden</a:t>
            </a:r>
            <a:r>
              <a:rPr dirty="0" sz="16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público:</a:t>
            </a:r>
            <a:r>
              <a:rPr dirty="0" sz="16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principios</a:t>
            </a:r>
            <a:r>
              <a:rPr dirty="0" sz="16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jurídicos,</a:t>
            </a:r>
            <a:r>
              <a:rPr dirty="0" sz="16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públicos</a:t>
            </a:r>
            <a:r>
              <a:rPr dirty="0" sz="16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6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privados,</a:t>
            </a:r>
            <a:r>
              <a:rPr dirty="0" sz="16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políticos</a:t>
            </a:r>
            <a:r>
              <a:rPr dirty="0" sz="16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morales,</a:t>
            </a:r>
            <a:r>
              <a:rPr dirty="0" sz="1600" spc="2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600" spc="2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económicos,</a:t>
            </a:r>
            <a:r>
              <a:rPr dirty="0" sz="1600" spc="2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obligatorios</a:t>
            </a:r>
            <a:r>
              <a:rPr dirty="0" sz="1600" spc="2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1600" spc="2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mantener</a:t>
            </a:r>
            <a:r>
              <a:rPr dirty="0" sz="1600" spc="2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600" spc="2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orden</a:t>
            </a:r>
            <a:r>
              <a:rPr dirty="0" sz="1600" spc="2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social</a:t>
            </a:r>
            <a:r>
              <a:rPr dirty="0" sz="1600" spc="2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600" spc="2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1600" spc="2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época determinada.</a:t>
            </a:r>
            <a:r>
              <a:rPr dirty="0" sz="16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Aquí</a:t>
            </a:r>
            <a:r>
              <a:rPr dirty="0" sz="1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pueden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incluir</a:t>
            </a:r>
            <a:r>
              <a:rPr dirty="0" sz="1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principios</a:t>
            </a:r>
            <a:r>
              <a:rPr dirty="0" sz="16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constitucionales.</a:t>
            </a:r>
            <a:endParaRPr sz="1600">
              <a:latin typeface="Century Gothic"/>
              <a:cs typeface="Century Gothic"/>
            </a:endParaRPr>
          </a:p>
          <a:p>
            <a:pPr algn="just" marL="469265">
              <a:lnSpc>
                <a:spcPct val="100000"/>
              </a:lnSpc>
              <a:spcBef>
                <a:spcPts val="775"/>
              </a:spcBef>
            </a:pPr>
            <a:r>
              <a:rPr dirty="0" sz="1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 spc="36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puede</a:t>
            </a:r>
            <a:r>
              <a:rPr dirty="0" sz="16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perjudicar</a:t>
            </a:r>
            <a:r>
              <a:rPr dirty="0" sz="16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terceros:</a:t>
            </a:r>
            <a:r>
              <a:rPr dirty="0" sz="16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6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rescisión</a:t>
            </a:r>
            <a:r>
              <a:rPr dirty="0" sz="16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6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renuncia.</a:t>
            </a:r>
            <a:endParaRPr sz="1600">
              <a:latin typeface="Century Gothic"/>
              <a:cs typeface="Century Gothic"/>
            </a:endParaRPr>
          </a:p>
          <a:p>
            <a:pPr algn="just" marL="356235" marR="5080" indent="-344170">
              <a:lnSpc>
                <a:spcPts val="1939"/>
              </a:lnSpc>
              <a:spcBef>
                <a:spcPts val="1030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380">
                <a:solidFill>
                  <a:srgbClr val="A42F10"/>
                </a:solidFill>
                <a:latin typeface="Times New Roman"/>
                <a:cs typeface="Times New Roman"/>
              </a:rPr>
              <a:t> 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Jaime</a:t>
            </a:r>
            <a:r>
              <a:rPr dirty="0" sz="18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debe</a:t>
            </a:r>
            <a:r>
              <a:rPr dirty="0" sz="18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100.000</a:t>
            </a:r>
            <a:r>
              <a:rPr dirty="0" sz="18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€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Gabriela,</a:t>
            </a:r>
            <a:r>
              <a:rPr dirty="0" sz="18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esta,</a:t>
            </a:r>
            <a:r>
              <a:rPr dirty="0" sz="18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vez,</a:t>
            </a:r>
            <a:r>
              <a:rPr dirty="0" sz="18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debe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50.000</a:t>
            </a:r>
            <a:r>
              <a:rPr dirty="0" sz="18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€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Jorge.</a:t>
            </a:r>
            <a:r>
              <a:rPr dirty="0" sz="18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Jaime</a:t>
            </a:r>
            <a:r>
              <a:rPr dirty="0" sz="18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8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ha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quedado</a:t>
            </a:r>
            <a:r>
              <a:rPr dirty="0" sz="1800" spc="45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4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paro,</a:t>
            </a:r>
            <a:r>
              <a:rPr dirty="0" sz="1800" spc="4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8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Gabriela</a:t>
            </a:r>
            <a:r>
              <a:rPr dirty="0" sz="18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decide</a:t>
            </a:r>
            <a:r>
              <a:rPr dirty="0" sz="18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condonarle</a:t>
            </a:r>
            <a:r>
              <a:rPr dirty="0" sz="1800" spc="4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deuda.</a:t>
            </a:r>
            <a:r>
              <a:rPr dirty="0" sz="1800" spc="4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Sin</a:t>
            </a:r>
            <a:r>
              <a:rPr dirty="0" sz="18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embargo,</a:t>
            </a:r>
            <a:r>
              <a:rPr dirty="0" sz="18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cuando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Jorge</a:t>
            </a:r>
            <a:r>
              <a:rPr dirty="0" sz="1800" spc="3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reclama</a:t>
            </a:r>
            <a:r>
              <a:rPr dirty="0" sz="1800" spc="3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3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Gabriela</a:t>
            </a:r>
            <a:r>
              <a:rPr dirty="0" sz="1800" spc="3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3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cumplimiento</a:t>
            </a:r>
            <a:r>
              <a:rPr dirty="0" sz="1800" spc="3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800" spc="3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deuda</a:t>
            </a:r>
            <a:r>
              <a:rPr dirty="0" sz="1800" spc="3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(el</a:t>
            </a:r>
            <a:r>
              <a:rPr dirty="0" sz="1800" spc="3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pago</a:t>
            </a:r>
            <a:r>
              <a:rPr dirty="0" sz="1800" spc="3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3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50.000</a:t>
            </a:r>
            <a:r>
              <a:rPr dirty="0" sz="1800" spc="3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€),esta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declara</a:t>
            </a:r>
            <a:r>
              <a:rPr dirty="0" sz="1800" spc="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insolvente.</a:t>
            </a:r>
            <a:r>
              <a:rPr dirty="0" sz="1800" spc="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Jorge</a:t>
            </a:r>
            <a:r>
              <a:rPr dirty="0" sz="1800" spc="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le</a:t>
            </a:r>
            <a:r>
              <a:rPr dirty="0" sz="18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exige</a:t>
            </a:r>
            <a:r>
              <a:rPr dirty="0" sz="18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reclame</a:t>
            </a:r>
            <a:r>
              <a:rPr dirty="0" sz="18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Jaime</a:t>
            </a:r>
            <a:r>
              <a:rPr dirty="0" sz="18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6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pago</a:t>
            </a:r>
            <a:r>
              <a:rPr dirty="0" sz="18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8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crédito</a:t>
            </a:r>
            <a:r>
              <a:rPr dirty="0" sz="18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100.000€,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pero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Gabriel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le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responde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puede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porque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le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ha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perdonado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deuda.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2253" y="286049"/>
            <a:ext cx="699135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EL</a:t>
            </a:r>
            <a:r>
              <a:rPr dirty="0" sz="3600" spc="-70"/>
              <a:t> </a:t>
            </a:r>
            <a:r>
              <a:rPr dirty="0" sz="3600"/>
              <a:t>PRINCIPIO</a:t>
            </a:r>
            <a:r>
              <a:rPr dirty="0" sz="3600" spc="-70"/>
              <a:t> </a:t>
            </a:r>
            <a:r>
              <a:rPr dirty="0" sz="3600" i="1">
                <a:latin typeface="Century Gothic"/>
                <a:cs typeface="Century Gothic"/>
              </a:rPr>
              <a:t>IURA</a:t>
            </a:r>
            <a:r>
              <a:rPr dirty="0" sz="3600" spc="-80" i="1">
                <a:latin typeface="Century Gothic"/>
                <a:cs typeface="Century Gothic"/>
              </a:rPr>
              <a:t> </a:t>
            </a:r>
            <a:r>
              <a:rPr dirty="0" sz="3600" i="1">
                <a:latin typeface="Century Gothic"/>
                <a:cs typeface="Century Gothic"/>
              </a:rPr>
              <a:t>NOVIT</a:t>
            </a:r>
            <a:r>
              <a:rPr dirty="0" sz="3600" spc="-55" i="1">
                <a:latin typeface="Century Gothic"/>
                <a:cs typeface="Century Gothic"/>
              </a:rPr>
              <a:t> </a:t>
            </a:r>
            <a:r>
              <a:rPr dirty="0" sz="3600" spc="-10" i="1">
                <a:latin typeface="Century Gothic"/>
                <a:cs typeface="Century Gothic"/>
              </a:rPr>
              <a:t>CURIA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471604" y="936805"/>
            <a:ext cx="10139680" cy="5371465"/>
          </a:xfrm>
          <a:prstGeom prst="rect">
            <a:avLst/>
          </a:prstGeom>
        </p:spPr>
        <p:txBody>
          <a:bodyPr wrap="square" lIns="0" tIns="1568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35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Deber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jueces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resolver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todos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asuntos</a:t>
            </a:r>
            <a:r>
              <a:rPr dirty="0" sz="18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acuerdo:</a:t>
            </a:r>
            <a:endParaRPr sz="18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1005"/>
              </a:spcBef>
            </a:pPr>
            <a:r>
              <a:rPr dirty="0" sz="1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 spc="3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6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sistema</a:t>
            </a:r>
            <a:r>
              <a:rPr dirty="0" sz="16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fuentes</a:t>
            </a:r>
            <a:r>
              <a:rPr dirty="0" sz="16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establecido</a:t>
            </a:r>
            <a:endParaRPr sz="16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1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 spc="41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6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16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pedido</a:t>
            </a:r>
            <a:endParaRPr sz="1600">
              <a:latin typeface="Century Gothic"/>
              <a:cs typeface="Century Gothic"/>
            </a:endParaRPr>
          </a:p>
          <a:p>
            <a:pPr marL="355600" marR="23495" indent="-3429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encuentra</a:t>
            </a:r>
            <a:r>
              <a:rPr dirty="0" sz="18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vinculado</a:t>
            </a:r>
            <a:r>
              <a:rPr dirty="0" sz="1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normas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jurídicas</a:t>
            </a:r>
            <a:r>
              <a:rPr dirty="0" sz="1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invoque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demanda.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aplica cuando:</a:t>
            </a:r>
            <a:endParaRPr sz="18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1005"/>
              </a:spcBef>
            </a:pPr>
            <a:r>
              <a:rPr dirty="0" sz="1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 spc="3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6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varias</a:t>
            </a:r>
            <a:r>
              <a:rPr dirty="0" sz="16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normas</a:t>
            </a:r>
            <a:r>
              <a:rPr dirty="0" sz="16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son</a:t>
            </a:r>
            <a:r>
              <a:rPr dirty="0" sz="16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citadas</a:t>
            </a:r>
            <a:r>
              <a:rPr dirty="0" sz="16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erróneamente.</a:t>
            </a:r>
            <a:endParaRPr sz="16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1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 spc="3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16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6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cita</a:t>
            </a:r>
            <a:r>
              <a:rPr dirty="0" sz="16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6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norma</a:t>
            </a:r>
            <a:r>
              <a:rPr dirty="0" sz="16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sz="16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6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apoyar</a:t>
            </a:r>
            <a:r>
              <a:rPr dirty="0" sz="1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6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pretensión</a:t>
            </a:r>
            <a:r>
              <a:rPr dirty="0" sz="16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litigante.</a:t>
            </a:r>
            <a:endParaRPr sz="1600">
              <a:latin typeface="Century Gothic"/>
              <a:cs typeface="Century Gothic"/>
            </a:endParaRPr>
          </a:p>
          <a:p>
            <a:pPr marL="756285" marR="729615" indent="-287020">
              <a:lnSpc>
                <a:spcPct val="100000"/>
              </a:lnSpc>
              <a:spcBef>
                <a:spcPts val="994"/>
              </a:spcBef>
            </a:pPr>
            <a:r>
              <a:rPr dirty="0" sz="16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600" spc="3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negocio</a:t>
            </a:r>
            <a:r>
              <a:rPr dirty="0" sz="16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jurídico</a:t>
            </a:r>
            <a:r>
              <a:rPr dirty="0" sz="16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es</a:t>
            </a:r>
            <a:r>
              <a:rPr dirty="0" sz="1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calificado</a:t>
            </a:r>
            <a:r>
              <a:rPr dirty="0" sz="16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erróneamente</a:t>
            </a:r>
            <a:r>
              <a:rPr dirty="0" sz="16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16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litigante</a:t>
            </a:r>
            <a:r>
              <a:rPr dirty="0" sz="1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(habla</a:t>
            </a:r>
            <a:r>
              <a:rPr dirty="0" sz="16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6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compraventa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cuando</a:t>
            </a:r>
            <a:r>
              <a:rPr dirty="0" sz="16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04040"/>
                </a:solidFill>
                <a:latin typeface="Century Gothic"/>
                <a:cs typeface="Century Gothic"/>
              </a:rPr>
              <a:t>es</a:t>
            </a:r>
            <a:r>
              <a:rPr dirty="0" sz="16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entury Gothic"/>
                <a:cs typeface="Century Gothic"/>
              </a:rPr>
              <a:t>permuta).</a:t>
            </a:r>
            <a:endParaRPr sz="1600">
              <a:latin typeface="Century Gothic"/>
              <a:cs typeface="Century Gothic"/>
            </a:endParaRPr>
          </a:p>
          <a:p>
            <a:pPr marL="355600" marR="469265" indent="-3429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Presunción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cuanto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Juez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conoce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todo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derecho, lo</a:t>
            </a:r>
            <a:r>
              <a:rPr dirty="0" sz="18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exime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las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partes</a:t>
            </a:r>
            <a:r>
              <a:rPr dirty="0" sz="18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tener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probarlo.</a:t>
            </a:r>
            <a:endParaRPr sz="1800">
              <a:latin typeface="Century Gothic"/>
              <a:cs typeface="Century Gothic"/>
            </a:endParaRPr>
          </a:p>
          <a:p>
            <a:pPr marL="355600" marR="508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Excepciones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aplicables</a:t>
            </a:r>
            <a:r>
              <a:rPr dirty="0" sz="18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este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principio</a:t>
            </a:r>
            <a:r>
              <a:rPr dirty="0" sz="18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Jurisprudencia</a:t>
            </a:r>
            <a:r>
              <a:rPr dirty="0" sz="18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defiende.</a:t>
            </a:r>
            <a:r>
              <a:rPr dirty="0" sz="18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Hay</a:t>
            </a:r>
            <a:r>
              <a:rPr dirty="0" sz="1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alegar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probar: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419100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8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costumbre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419100" algn="l"/>
              </a:tabLst>
            </a:pPr>
            <a:r>
              <a:rPr dirty="0" sz="1800" spc="-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>
                <a:solidFill>
                  <a:srgbClr val="A42F10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18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Century Gothic"/>
                <a:cs typeface="Century Gothic"/>
              </a:rPr>
              <a:t>extranjero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73376" rIns="0" bIns="0" rtlCol="0" vert="horz">
            <a:spAutoFit/>
          </a:bodyPr>
          <a:lstStyle/>
          <a:p>
            <a:pPr marL="720725">
              <a:lnSpc>
                <a:spcPct val="100000"/>
              </a:lnSpc>
              <a:spcBef>
                <a:spcPts val="105"/>
              </a:spcBef>
            </a:pPr>
            <a:r>
              <a:rPr dirty="0" sz="2900"/>
              <a:t>LA</a:t>
            </a:r>
            <a:r>
              <a:rPr dirty="0" sz="2900" spc="-25"/>
              <a:t> </a:t>
            </a:r>
            <a:r>
              <a:rPr dirty="0" sz="2900"/>
              <a:t>EFICACIA</a:t>
            </a:r>
            <a:r>
              <a:rPr dirty="0" sz="2900" spc="-40"/>
              <a:t> </a:t>
            </a:r>
            <a:r>
              <a:rPr dirty="0" sz="2900" spc="-10"/>
              <a:t>SANCIONADORA</a:t>
            </a:r>
            <a:endParaRPr sz="2900"/>
          </a:p>
        </p:txBody>
      </p:sp>
      <p:grpSp>
        <p:nvGrpSpPr>
          <p:cNvPr id="3" name="object 3" descr=""/>
          <p:cNvGrpSpPr/>
          <p:nvPr/>
        </p:nvGrpSpPr>
        <p:grpSpPr>
          <a:xfrm>
            <a:off x="1236065" y="1661493"/>
            <a:ext cx="10584815" cy="1135380"/>
            <a:chOff x="1236065" y="1661493"/>
            <a:chExt cx="10584815" cy="1135380"/>
          </a:xfrm>
        </p:grpSpPr>
        <p:sp>
          <p:nvSpPr>
            <p:cNvPr id="4" name="object 4" descr=""/>
            <p:cNvSpPr/>
            <p:nvPr/>
          </p:nvSpPr>
          <p:spPr>
            <a:xfrm>
              <a:off x="1244003" y="2082711"/>
              <a:ext cx="10568940" cy="706120"/>
            </a:xfrm>
            <a:custGeom>
              <a:avLst/>
              <a:gdLst/>
              <a:ahLst/>
              <a:cxnLst/>
              <a:rect l="l" t="t" r="r" b="b"/>
              <a:pathLst>
                <a:path w="10568940" h="706119">
                  <a:moveTo>
                    <a:pt x="10568762" y="0"/>
                  </a:moveTo>
                  <a:lnTo>
                    <a:pt x="0" y="0"/>
                  </a:lnTo>
                  <a:lnTo>
                    <a:pt x="0" y="705599"/>
                  </a:lnTo>
                  <a:lnTo>
                    <a:pt x="10568762" y="705599"/>
                  </a:lnTo>
                  <a:lnTo>
                    <a:pt x="105687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244003" y="2082711"/>
              <a:ext cx="10568940" cy="706120"/>
            </a:xfrm>
            <a:custGeom>
              <a:avLst/>
              <a:gdLst/>
              <a:ahLst/>
              <a:cxnLst/>
              <a:rect l="l" t="t" r="r" b="b"/>
              <a:pathLst>
                <a:path w="10568940" h="706119">
                  <a:moveTo>
                    <a:pt x="0" y="0"/>
                  </a:moveTo>
                  <a:lnTo>
                    <a:pt x="10568762" y="0"/>
                  </a:lnTo>
                  <a:lnTo>
                    <a:pt x="10568762" y="705599"/>
                  </a:lnTo>
                  <a:lnTo>
                    <a:pt x="0" y="705599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772446" y="1669431"/>
              <a:ext cx="7398384" cy="826769"/>
            </a:xfrm>
            <a:custGeom>
              <a:avLst/>
              <a:gdLst/>
              <a:ahLst/>
              <a:cxnLst/>
              <a:rect l="l" t="t" r="r" b="b"/>
              <a:pathLst>
                <a:path w="7398384" h="826769">
                  <a:moveTo>
                    <a:pt x="7260374" y="0"/>
                  </a:moveTo>
                  <a:lnTo>
                    <a:pt x="137756" y="0"/>
                  </a:lnTo>
                  <a:lnTo>
                    <a:pt x="94213" y="7022"/>
                  </a:lnTo>
                  <a:lnTo>
                    <a:pt x="56397" y="26577"/>
                  </a:lnTo>
                  <a:lnTo>
                    <a:pt x="26577" y="56397"/>
                  </a:lnTo>
                  <a:lnTo>
                    <a:pt x="7022" y="94213"/>
                  </a:lnTo>
                  <a:lnTo>
                    <a:pt x="0" y="137756"/>
                  </a:lnTo>
                  <a:lnTo>
                    <a:pt x="0" y="688797"/>
                  </a:lnTo>
                  <a:lnTo>
                    <a:pt x="7022" y="732340"/>
                  </a:lnTo>
                  <a:lnTo>
                    <a:pt x="26577" y="770156"/>
                  </a:lnTo>
                  <a:lnTo>
                    <a:pt x="56397" y="799976"/>
                  </a:lnTo>
                  <a:lnTo>
                    <a:pt x="94213" y="819531"/>
                  </a:lnTo>
                  <a:lnTo>
                    <a:pt x="137756" y="826554"/>
                  </a:lnTo>
                  <a:lnTo>
                    <a:pt x="7260374" y="826554"/>
                  </a:lnTo>
                  <a:lnTo>
                    <a:pt x="7303917" y="819531"/>
                  </a:lnTo>
                  <a:lnTo>
                    <a:pt x="7341733" y="799976"/>
                  </a:lnTo>
                  <a:lnTo>
                    <a:pt x="7371553" y="770156"/>
                  </a:lnTo>
                  <a:lnTo>
                    <a:pt x="7391108" y="732340"/>
                  </a:lnTo>
                  <a:lnTo>
                    <a:pt x="7398131" y="688797"/>
                  </a:lnTo>
                  <a:lnTo>
                    <a:pt x="7398131" y="137756"/>
                  </a:lnTo>
                  <a:lnTo>
                    <a:pt x="7391108" y="94213"/>
                  </a:lnTo>
                  <a:lnTo>
                    <a:pt x="7371553" y="56397"/>
                  </a:lnTo>
                  <a:lnTo>
                    <a:pt x="7341733" y="26577"/>
                  </a:lnTo>
                  <a:lnTo>
                    <a:pt x="7303917" y="7022"/>
                  </a:lnTo>
                  <a:lnTo>
                    <a:pt x="7260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772446" y="1669431"/>
              <a:ext cx="7398384" cy="826769"/>
            </a:xfrm>
            <a:custGeom>
              <a:avLst/>
              <a:gdLst/>
              <a:ahLst/>
              <a:cxnLst/>
              <a:rect l="l" t="t" r="r" b="b"/>
              <a:pathLst>
                <a:path w="7398384" h="826769">
                  <a:moveTo>
                    <a:pt x="0" y="137756"/>
                  </a:moveTo>
                  <a:lnTo>
                    <a:pt x="7022" y="94213"/>
                  </a:lnTo>
                  <a:lnTo>
                    <a:pt x="26577" y="56397"/>
                  </a:lnTo>
                  <a:lnTo>
                    <a:pt x="56397" y="26577"/>
                  </a:lnTo>
                  <a:lnTo>
                    <a:pt x="94213" y="7022"/>
                  </a:lnTo>
                  <a:lnTo>
                    <a:pt x="137756" y="0"/>
                  </a:lnTo>
                  <a:lnTo>
                    <a:pt x="7260374" y="0"/>
                  </a:lnTo>
                  <a:lnTo>
                    <a:pt x="7303917" y="7022"/>
                  </a:lnTo>
                  <a:lnTo>
                    <a:pt x="7341733" y="26577"/>
                  </a:lnTo>
                  <a:lnTo>
                    <a:pt x="7371553" y="56397"/>
                  </a:lnTo>
                  <a:lnTo>
                    <a:pt x="7391108" y="94213"/>
                  </a:lnTo>
                  <a:lnTo>
                    <a:pt x="7398131" y="137756"/>
                  </a:lnTo>
                  <a:lnTo>
                    <a:pt x="7398131" y="688797"/>
                  </a:lnTo>
                  <a:lnTo>
                    <a:pt x="7391108" y="732340"/>
                  </a:lnTo>
                  <a:lnTo>
                    <a:pt x="7371553" y="770156"/>
                  </a:lnTo>
                  <a:lnTo>
                    <a:pt x="7341733" y="799976"/>
                  </a:lnTo>
                  <a:lnTo>
                    <a:pt x="7303917" y="819531"/>
                  </a:lnTo>
                  <a:lnTo>
                    <a:pt x="7260374" y="826554"/>
                  </a:lnTo>
                  <a:lnTo>
                    <a:pt x="137756" y="826554"/>
                  </a:lnTo>
                  <a:lnTo>
                    <a:pt x="94213" y="819531"/>
                  </a:lnTo>
                  <a:lnTo>
                    <a:pt x="56397" y="799976"/>
                  </a:lnTo>
                  <a:lnTo>
                    <a:pt x="26577" y="770156"/>
                  </a:lnTo>
                  <a:lnTo>
                    <a:pt x="7022" y="732340"/>
                  </a:lnTo>
                  <a:lnTo>
                    <a:pt x="0" y="688797"/>
                  </a:lnTo>
                  <a:lnTo>
                    <a:pt x="0" y="137756"/>
                  </a:lnTo>
                  <a:close/>
                </a:path>
              </a:pathLst>
            </a:custGeom>
            <a:ln w="15875">
              <a:solidFill>
                <a:srgbClr val="C8711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2079727" y="1899351"/>
            <a:ext cx="486981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Century Gothic"/>
                <a:cs typeface="Century Gothic"/>
              </a:rPr>
              <a:t>La</a:t>
            </a:r>
            <a:r>
              <a:rPr dirty="0" sz="2000" spc="-4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indemnización</a:t>
            </a:r>
            <a:r>
              <a:rPr dirty="0" sz="2000" spc="-5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</a:t>
            </a:r>
            <a:r>
              <a:rPr dirty="0" sz="2000" spc="-5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daños</a:t>
            </a:r>
            <a:r>
              <a:rPr dirty="0" sz="2000" spc="-4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y</a:t>
            </a:r>
            <a:r>
              <a:rPr dirty="0" sz="2000" spc="-40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perjuicios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1236065" y="2931573"/>
            <a:ext cx="10584815" cy="1134745"/>
            <a:chOff x="1236065" y="2931573"/>
            <a:chExt cx="10584815" cy="1134745"/>
          </a:xfrm>
        </p:grpSpPr>
        <p:sp>
          <p:nvSpPr>
            <p:cNvPr id="10" name="object 10" descr=""/>
            <p:cNvSpPr/>
            <p:nvPr/>
          </p:nvSpPr>
          <p:spPr>
            <a:xfrm>
              <a:off x="1244003" y="3352787"/>
              <a:ext cx="10568940" cy="706120"/>
            </a:xfrm>
            <a:custGeom>
              <a:avLst/>
              <a:gdLst/>
              <a:ahLst/>
              <a:cxnLst/>
              <a:rect l="l" t="t" r="r" b="b"/>
              <a:pathLst>
                <a:path w="10568940" h="706120">
                  <a:moveTo>
                    <a:pt x="10568762" y="0"/>
                  </a:moveTo>
                  <a:lnTo>
                    <a:pt x="0" y="0"/>
                  </a:lnTo>
                  <a:lnTo>
                    <a:pt x="0" y="705599"/>
                  </a:lnTo>
                  <a:lnTo>
                    <a:pt x="10568762" y="705599"/>
                  </a:lnTo>
                  <a:lnTo>
                    <a:pt x="10568762" y="0"/>
                  </a:lnTo>
                  <a:close/>
                </a:path>
              </a:pathLst>
            </a:custGeom>
            <a:solidFill>
              <a:srgbClr val="F3D7CC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244003" y="3352787"/>
              <a:ext cx="10568940" cy="706120"/>
            </a:xfrm>
            <a:custGeom>
              <a:avLst/>
              <a:gdLst/>
              <a:ahLst/>
              <a:cxnLst/>
              <a:rect l="l" t="t" r="r" b="b"/>
              <a:pathLst>
                <a:path w="10568940" h="706120">
                  <a:moveTo>
                    <a:pt x="0" y="0"/>
                  </a:moveTo>
                  <a:lnTo>
                    <a:pt x="10568762" y="0"/>
                  </a:lnTo>
                  <a:lnTo>
                    <a:pt x="10568762" y="705599"/>
                  </a:lnTo>
                  <a:lnTo>
                    <a:pt x="0" y="705599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DE7D1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772446" y="2939511"/>
              <a:ext cx="7398384" cy="826769"/>
            </a:xfrm>
            <a:custGeom>
              <a:avLst/>
              <a:gdLst/>
              <a:ahLst/>
              <a:cxnLst/>
              <a:rect l="l" t="t" r="r" b="b"/>
              <a:pathLst>
                <a:path w="7398384" h="826770">
                  <a:moveTo>
                    <a:pt x="7260374" y="0"/>
                  </a:moveTo>
                  <a:lnTo>
                    <a:pt x="137756" y="0"/>
                  </a:lnTo>
                  <a:lnTo>
                    <a:pt x="94213" y="7022"/>
                  </a:lnTo>
                  <a:lnTo>
                    <a:pt x="56397" y="26577"/>
                  </a:lnTo>
                  <a:lnTo>
                    <a:pt x="26577" y="56397"/>
                  </a:lnTo>
                  <a:lnTo>
                    <a:pt x="7022" y="94213"/>
                  </a:lnTo>
                  <a:lnTo>
                    <a:pt x="0" y="137756"/>
                  </a:lnTo>
                  <a:lnTo>
                    <a:pt x="0" y="688797"/>
                  </a:lnTo>
                  <a:lnTo>
                    <a:pt x="7022" y="732340"/>
                  </a:lnTo>
                  <a:lnTo>
                    <a:pt x="26577" y="770156"/>
                  </a:lnTo>
                  <a:lnTo>
                    <a:pt x="56397" y="799976"/>
                  </a:lnTo>
                  <a:lnTo>
                    <a:pt x="94213" y="819531"/>
                  </a:lnTo>
                  <a:lnTo>
                    <a:pt x="137756" y="826554"/>
                  </a:lnTo>
                  <a:lnTo>
                    <a:pt x="7260374" y="826554"/>
                  </a:lnTo>
                  <a:lnTo>
                    <a:pt x="7303917" y="819531"/>
                  </a:lnTo>
                  <a:lnTo>
                    <a:pt x="7341733" y="799976"/>
                  </a:lnTo>
                  <a:lnTo>
                    <a:pt x="7371553" y="770156"/>
                  </a:lnTo>
                  <a:lnTo>
                    <a:pt x="7391108" y="732340"/>
                  </a:lnTo>
                  <a:lnTo>
                    <a:pt x="7398131" y="688797"/>
                  </a:lnTo>
                  <a:lnTo>
                    <a:pt x="7398131" y="137756"/>
                  </a:lnTo>
                  <a:lnTo>
                    <a:pt x="7391108" y="94213"/>
                  </a:lnTo>
                  <a:lnTo>
                    <a:pt x="7371553" y="56397"/>
                  </a:lnTo>
                  <a:lnTo>
                    <a:pt x="7341733" y="26577"/>
                  </a:lnTo>
                  <a:lnTo>
                    <a:pt x="7303917" y="7022"/>
                  </a:lnTo>
                  <a:lnTo>
                    <a:pt x="7260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772446" y="2939511"/>
              <a:ext cx="7398384" cy="826769"/>
            </a:xfrm>
            <a:custGeom>
              <a:avLst/>
              <a:gdLst/>
              <a:ahLst/>
              <a:cxnLst/>
              <a:rect l="l" t="t" r="r" b="b"/>
              <a:pathLst>
                <a:path w="7398384" h="826770">
                  <a:moveTo>
                    <a:pt x="0" y="137756"/>
                  </a:moveTo>
                  <a:lnTo>
                    <a:pt x="7022" y="94213"/>
                  </a:lnTo>
                  <a:lnTo>
                    <a:pt x="26577" y="56397"/>
                  </a:lnTo>
                  <a:lnTo>
                    <a:pt x="56397" y="26577"/>
                  </a:lnTo>
                  <a:lnTo>
                    <a:pt x="94213" y="7022"/>
                  </a:lnTo>
                  <a:lnTo>
                    <a:pt x="137756" y="0"/>
                  </a:lnTo>
                  <a:lnTo>
                    <a:pt x="7260374" y="0"/>
                  </a:lnTo>
                  <a:lnTo>
                    <a:pt x="7303917" y="7022"/>
                  </a:lnTo>
                  <a:lnTo>
                    <a:pt x="7341733" y="26577"/>
                  </a:lnTo>
                  <a:lnTo>
                    <a:pt x="7371553" y="56397"/>
                  </a:lnTo>
                  <a:lnTo>
                    <a:pt x="7391108" y="94213"/>
                  </a:lnTo>
                  <a:lnTo>
                    <a:pt x="7398131" y="137756"/>
                  </a:lnTo>
                  <a:lnTo>
                    <a:pt x="7398131" y="688797"/>
                  </a:lnTo>
                  <a:lnTo>
                    <a:pt x="7391108" y="732340"/>
                  </a:lnTo>
                  <a:lnTo>
                    <a:pt x="7371553" y="770156"/>
                  </a:lnTo>
                  <a:lnTo>
                    <a:pt x="7341733" y="799976"/>
                  </a:lnTo>
                  <a:lnTo>
                    <a:pt x="7303917" y="819531"/>
                  </a:lnTo>
                  <a:lnTo>
                    <a:pt x="7260374" y="826554"/>
                  </a:lnTo>
                  <a:lnTo>
                    <a:pt x="137756" y="826554"/>
                  </a:lnTo>
                  <a:lnTo>
                    <a:pt x="94213" y="819531"/>
                  </a:lnTo>
                  <a:lnTo>
                    <a:pt x="56397" y="799976"/>
                  </a:lnTo>
                  <a:lnTo>
                    <a:pt x="26577" y="770156"/>
                  </a:lnTo>
                  <a:lnTo>
                    <a:pt x="7022" y="732340"/>
                  </a:lnTo>
                  <a:lnTo>
                    <a:pt x="0" y="688797"/>
                  </a:lnTo>
                  <a:lnTo>
                    <a:pt x="0" y="137756"/>
                  </a:lnTo>
                  <a:close/>
                </a:path>
              </a:pathLst>
            </a:custGeom>
            <a:ln w="15875">
              <a:solidFill>
                <a:srgbClr val="C8711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2079727" y="3169431"/>
            <a:ext cx="630428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Century Gothic"/>
                <a:cs typeface="Century Gothic"/>
              </a:rPr>
              <a:t>Sanciones</a:t>
            </a:r>
            <a:r>
              <a:rPr dirty="0" sz="2000" spc="-5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penales:</a:t>
            </a:r>
            <a:r>
              <a:rPr dirty="0" sz="2000" spc="-8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penas</a:t>
            </a:r>
            <a:r>
              <a:rPr dirty="0" sz="2000" spc="-5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</a:t>
            </a:r>
            <a:r>
              <a:rPr dirty="0" sz="2000" spc="-3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privación</a:t>
            </a:r>
            <a:r>
              <a:rPr dirty="0" sz="2000" spc="-6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</a:t>
            </a:r>
            <a:r>
              <a:rPr dirty="0" sz="2000" spc="-35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libertad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1236065" y="4201654"/>
            <a:ext cx="10584815" cy="1134745"/>
            <a:chOff x="1236065" y="4201654"/>
            <a:chExt cx="10584815" cy="1134745"/>
          </a:xfrm>
        </p:grpSpPr>
        <p:sp>
          <p:nvSpPr>
            <p:cNvPr id="16" name="object 16" descr=""/>
            <p:cNvSpPr/>
            <p:nvPr/>
          </p:nvSpPr>
          <p:spPr>
            <a:xfrm>
              <a:off x="1244003" y="4622863"/>
              <a:ext cx="10568940" cy="706120"/>
            </a:xfrm>
            <a:custGeom>
              <a:avLst/>
              <a:gdLst/>
              <a:ahLst/>
              <a:cxnLst/>
              <a:rect l="l" t="t" r="r" b="b"/>
              <a:pathLst>
                <a:path w="10568940" h="706120">
                  <a:moveTo>
                    <a:pt x="10568762" y="0"/>
                  </a:moveTo>
                  <a:lnTo>
                    <a:pt x="0" y="0"/>
                  </a:lnTo>
                  <a:lnTo>
                    <a:pt x="0" y="705599"/>
                  </a:lnTo>
                  <a:lnTo>
                    <a:pt x="10568762" y="705599"/>
                  </a:lnTo>
                  <a:lnTo>
                    <a:pt x="10568762" y="0"/>
                  </a:lnTo>
                  <a:close/>
                </a:path>
              </a:pathLst>
            </a:custGeom>
            <a:solidFill>
              <a:srgbClr val="F3D7CC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244003" y="4622863"/>
              <a:ext cx="10568940" cy="706120"/>
            </a:xfrm>
            <a:custGeom>
              <a:avLst/>
              <a:gdLst/>
              <a:ahLst/>
              <a:cxnLst/>
              <a:rect l="l" t="t" r="r" b="b"/>
              <a:pathLst>
                <a:path w="10568940" h="706120">
                  <a:moveTo>
                    <a:pt x="0" y="0"/>
                  </a:moveTo>
                  <a:lnTo>
                    <a:pt x="10568762" y="0"/>
                  </a:lnTo>
                  <a:lnTo>
                    <a:pt x="10568762" y="705599"/>
                  </a:lnTo>
                  <a:lnTo>
                    <a:pt x="0" y="705599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DE7D1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772446" y="4209591"/>
              <a:ext cx="7398384" cy="826769"/>
            </a:xfrm>
            <a:custGeom>
              <a:avLst/>
              <a:gdLst/>
              <a:ahLst/>
              <a:cxnLst/>
              <a:rect l="l" t="t" r="r" b="b"/>
              <a:pathLst>
                <a:path w="7398384" h="826770">
                  <a:moveTo>
                    <a:pt x="7260374" y="0"/>
                  </a:moveTo>
                  <a:lnTo>
                    <a:pt x="137756" y="0"/>
                  </a:lnTo>
                  <a:lnTo>
                    <a:pt x="94213" y="7022"/>
                  </a:lnTo>
                  <a:lnTo>
                    <a:pt x="56397" y="26577"/>
                  </a:lnTo>
                  <a:lnTo>
                    <a:pt x="26577" y="56397"/>
                  </a:lnTo>
                  <a:lnTo>
                    <a:pt x="7022" y="94213"/>
                  </a:lnTo>
                  <a:lnTo>
                    <a:pt x="0" y="137756"/>
                  </a:lnTo>
                  <a:lnTo>
                    <a:pt x="0" y="688797"/>
                  </a:lnTo>
                  <a:lnTo>
                    <a:pt x="7022" y="732340"/>
                  </a:lnTo>
                  <a:lnTo>
                    <a:pt x="26577" y="770156"/>
                  </a:lnTo>
                  <a:lnTo>
                    <a:pt x="56397" y="799976"/>
                  </a:lnTo>
                  <a:lnTo>
                    <a:pt x="94213" y="819531"/>
                  </a:lnTo>
                  <a:lnTo>
                    <a:pt x="137756" y="826554"/>
                  </a:lnTo>
                  <a:lnTo>
                    <a:pt x="7260374" y="826554"/>
                  </a:lnTo>
                  <a:lnTo>
                    <a:pt x="7303917" y="819531"/>
                  </a:lnTo>
                  <a:lnTo>
                    <a:pt x="7341733" y="799976"/>
                  </a:lnTo>
                  <a:lnTo>
                    <a:pt x="7371553" y="770156"/>
                  </a:lnTo>
                  <a:lnTo>
                    <a:pt x="7391108" y="732340"/>
                  </a:lnTo>
                  <a:lnTo>
                    <a:pt x="7398131" y="688797"/>
                  </a:lnTo>
                  <a:lnTo>
                    <a:pt x="7398131" y="137756"/>
                  </a:lnTo>
                  <a:lnTo>
                    <a:pt x="7391108" y="94213"/>
                  </a:lnTo>
                  <a:lnTo>
                    <a:pt x="7371553" y="56397"/>
                  </a:lnTo>
                  <a:lnTo>
                    <a:pt x="7341733" y="26577"/>
                  </a:lnTo>
                  <a:lnTo>
                    <a:pt x="7303917" y="7022"/>
                  </a:lnTo>
                  <a:lnTo>
                    <a:pt x="7260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1772446" y="4209591"/>
              <a:ext cx="7398384" cy="826769"/>
            </a:xfrm>
            <a:custGeom>
              <a:avLst/>
              <a:gdLst/>
              <a:ahLst/>
              <a:cxnLst/>
              <a:rect l="l" t="t" r="r" b="b"/>
              <a:pathLst>
                <a:path w="7398384" h="826770">
                  <a:moveTo>
                    <a:pt x="0" y="137756"/>
                  </a:moveTo>
                  <a:lnTo>
                    <a:pt x="7022" y="94213"/>
                  </a:lnTo>
                  <a:lnTo>
                    <a:pt x="26577" y="56397"/>
                  </a:lnTo>
                  <a:lnTo>
                    <a:pt x="56397" y="26577"/>
                  </a:lnTo>
                  <a:lnTo>
                    <a:pt x="94213" y="7022"/>
                  </a:lnTo>
                  <a:lnTo>
                    <a:pt x="137756" y="0"/>
                  </a:lnTo>
                  <a:lnTo>
                    <a:pt x="7260374" y="0"/>
                  </a:lnTo>
                  <a:lnTo>
                    <a:pt x="7303917" y="7022"/>
                  </a:lnTo>
                  <a:lnTo>
                    <a:pt x="7341733" y="26577"/>
                  </a:lnTo>
                  <a:lnTo>
                    <a:pt x="7371553" y="56397"/>
                  </a:lnTo>
                  <a:lnTo>
                    <a:pt x="7391108" y="94213"/>
                  </a:lnTo>
                  <a:lnTo>
                    <a:pt x="7398131" y="137756"/>
                  </a:lnTo>
                  <a:lnTo>
                    <a:pt x="7398131" y="688797"/>
                  </a:lnTo>
                  <a:lnTo>
                    <a:pt x="7391108" y="732340"/>
                  </a:lnTo>
                  <a:lnTo>
                    <a:pt x="7371553" y="770156"/>
                  </a:lnTo>
                  <a:lnTo>
                    <a:pt x="7341733" y="799976"/>
                  </a:lnTo>
                  <a:lnTo>
                    <a:pt x="7303917" y="819531"/>
                  </a:lnTo>
                  <a:lnTo>
                    <a:pt x="7260374" y="826554"/>
                  </a:lnTo>
                  <a:lnTo>
                    <a:pt x="137756" y="826554"/>
                  </a:lnTo>
                  <a:lnTo>
                    <a:pt x="94213" y="819531"/>
                  </a:lnTo>
                  <a:lnTo>
                    <a:pt x="56397" y="799976"/>
                  </a:lnTo>
                  <a:lnTo>
                    <a:pt x="26577" y="770156"/>
                  </a:lnTo>
                  <a:lnTo>
                    <a:pt x="7022" y="732340"/>
                  </a:lnTo>
                  <a:lnTo>
                    <a:pt x="0" y="688797"/>
                  </a:lnTo>
                  <a:lnTo>
                    <a:pt x="0" y="137756"/>
                  </a:lnTo>
                  <a:close/>
                </a:path>
              </a:pathLst>
            </a:custGeom>
            <a:ln w="15875">
              <a:solidFill>
                <a:srgbClr val="C8711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2079727" y="4299334"/>
            <a:ext cx="6690995" cy="61150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2700" marR="5080">
              <a:lnSpc>
                <a:spcPts val="2210"/>
              </a:lnSpc>
              <a:spcBef>
                <a:spcPts val="335"/>
              </a:spcBef>
            </a:pPr>
            <a:r>
              <a:rPr dirty="0" sz="2000">
                <a:latin typeface="Century Gothic"/>
                <a:cs typeface="Century Gothic"/>
              </a:rPr>
              <a:t>La</a:t>
            </a:r>
            <a:r>
              <a:rPr dirty="0" sz="2000" spc="-2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nulidad</a:t>
            </a:r>
            <a:r>
              <a:rPr dirty="0" sz="2000" spc="-4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del</a:t>
            </a:r>
            <a:r>
              <a:rPr dirty="0" sz="2000" spc="-2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acto</a:t>
            </a:r>
            <a:r>
              <a:rPr dirty="0" sz="2000" spc="-5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contrario</a:t>
            </a:r>
            <a:r>
              <a:rPr dirty="0" sz="2000" spc="-3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a</a:t>
            </a:r>
            <a:r>
              <a:rPr dirty="0" sz="2000" spc="-2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la</a:t>
            </a:r>
            <a:r>
              <a:rPr dirty="0" sz="2000" spc="-3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ley:</a:t>
            </a:r>
            <a:r>
              <a:rPr dirty="0" sz="2000" spc="-2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el</a:t>
            </a:r>
            <a:r>
              <a:rPr dirty="0" sz="2000" spc="-3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acto</a:t>
            </a:r>
            <a:r>
              <a:rPr dirty="0" sz="2000" spc="-4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no</a:t>
            </a:r>
            <a:r>
              <a:rPr dirty="0" sz="2000" spc="-30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tiene </a:t>
            </a:r>
            <a:r>
              <a:rPr dirty="0" sz="2000">
                <a:latin typeface="Century Gothic"/>
                <a:cs typeface="Century Gothic"/>
              </a:rPr>
              <a:t>efectos</a:t>
            </a:r>
            <a:r>
              <a:rPr dirty="0" sz="2000" spc="-5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(art. 6.</a:t>
            </a:r>
            <a:r>
              <a:rPr dirty="0" sz="2000" spc="-2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3.</a:t>
            </a:r>
            <a:r>
              <a:rPr dirty="0" sz="2000" spc="-2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C.</a:t>
            </a:r>
            <a:r>
              <a:rPr dirty="0" sz="2000" spc="-35">
                <a:latin typeface="Century Gothic"/>
                <a:cs typeface="Century Gothic"/>
              </a:rPr>
              <a:t> </a:t>
            </a:r>
            <a:r>
              <a:rPr dirty="0" sz="2000" spc="-25">
                <a:latin typeface="Century Gothic"/>
                <a:cs typeface="Century Gothic"/>
              </a:rPr>
              <a:t>c.)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21" name="object 21" descr=""/>
          <p:cNvGrpSpPr/>
          <p:nvPr/>
        </p:nvGrpSpPr>
        <p:grpSpPr>
          <a:xfrm>
            <a:off x="1236065" y="5471734"/>
            <a:ext cx="10584815" cy="1135380"/>
            <a:chOff x="1236065" y="5471734"/>
            <a:chExt cx="10584815" cy="1135380"/>
          </a:xfrm>
        </p:grpSpPr>
        <p:sp>
          <p:nvSpPr>
            <p:cNvPr id="22" name="object 22" descr=""/>
            <p:cNvSpPr/>
            <p:nvPr/>
          </p:nvSpPr>
          <p:spPr>
            <a:xfrm>
              <a:off x="1244003" y="5892952"/>
              <a:ext cx="10568940" cy="706120"/>
            </a:xfrm>
            <a:custGeom>
              <a:avLst/>
              <a:gdLst/>
              <a:ahLst/>
              <a:cxnLst/>
              <a:rect l="l" t="t" r="r" b="b"/>
              <a:pathLst>
                <a:path w="10568940" h="706120">
                  <a:moveTo>
                    <a:pt x="10568762" y="0"/>
                  </a:moveTo>
                  <a:lnTo>
                    <a:pt x="0" y="0"/>
                  </a:lnTo>
                  <a:lnTo>
                    <a:pt x="0" y="705599"/>
                  </a:lnTo>
                  <a:lnTo>
                    <a:pt x="10568762" y="705599"/>
                  </a:lnTo>
                  <a:lnTo>
                    <a:pt x="10568762" y="0"/>
                  </a:lnTo>
                  <a:close/>
                </a:path>
              </a:pathLst>
            </a:custGeom>
            <a:solidFill>
              <a:srgbClr val="F3D7CC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1244003" y="5892952"/>
              <a:ext cx="10568940" cy="706120"/>
            </a:xfrm>
            <a:custGeom>
              <a:avLst/>
              <a:gdLst/>
              <a:ahLst/>
              <a:cxnLst/>
              <a:rect l="l" t="t" r="r" b="b"/>
              <a:pathLst>
                <a:path w="10568940" h="706120">
                  <a:moveTo>
                    <a:pt x="0" y="0"/>
                  </a:moveTo>
                  <a:lnTo>
                    <a:pt x="10568762" y="0"/>
                  </a:lnTo>
                  <a:lnTo>
                    <a:pt x="10568762" y="705599"/>
                  </a:lnTo>
                  <a:lnTo>
                    <a:pt x="0" y="705599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DE7D1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1772446" y="5479671"/>
              <a:ext cx="7398384" cy="826769"/>
            </a:xfrm>
            <a:custGeom>
              <a:avLst/>
              <a:gdLst/>
              <a:ahLst/>
              <a:cxnLst/>
              <a:rect l="l" t="t" r="r" b="b"/>
              <a:pathLst>
                <a:path w="7398384" h="826770">
                  <a:moveTo>
                    <a:pt x="7260374" y="0"/>
                  </a:moveTo>
                  <a:lnTo>
                    <a:pt x="137756" y="0"/>
                  </a:lnTo>
                  <a:lnTo>
                    <a:pt x="94213" y="7022"/>
                  </a:lnTo>
                  <a:lnTo>
                    <a:pt x="56397" y="26577"/>
                  </a:lnTo>
                  <a:lnTo>
                    <a:pt x="26577" y="56397"/>
                  </a:lnTo>
                  <a:lnTo>
                    <a:pt x="7022" y="94213"/>
                  </a:lnTo>
                  <a:lnTo>
                    <a:pt x="0" y="137756"/>
                  </a:lnTo>
                  <a:lnTo>
                    <a:pt x="0" y="688797"/>
                  </a:lnTo>
                  <a:lnTo>
                    <a:pt x="7022" y="732340"/>
                  </a:lnTo>
                  <a:lnTo>
                    <a:pt x="26577" y="770156"/>
                  </a:lnTo>
                  <a:lnTo>
                    <a:pt x="56397" y="799976"/>
                  </a:lnTo>
                  <a:lnTo>
                    <a:pt x="94213" y="819531"/>
                  </a:lnTo>
                  <a:lnTo>
                    <a:pt x="137756" y="826554"/>
                  </a:lnTo>
                  <a:lnTo>
                    <a:pt x="7260374" y="826554"/>
                  </a:lnTo>
                  <a:lnTo>
                    <a:pt x="7303917" y="819531"/>
                  </a:lnTo>
                  <a:lnTo>
                    <a:pt x="7341733" y="799976"/>
                  </a:lnTo>
                  <a:lnTo>
                    <a:pt x="7371553" y="770156"/>
                  </a:lnTo>
                  <a:lnTo>
                    <a:pt x="7391108" y="732340"/>
                  </a:lnTo>
                  <a:lnTo>
                    <a:pt x="7398131" y="688797"/>
                  </a:lnTo>
                  <a:lnTo>
                    <a:pt x="7398131" y="137756"/>
                  </a:lnTo>
                  <a:lnTo>
                    <a:pt x="7391108" y="94213"/>
                  </a:lnTo>
                  <a:lnTo>
                    <a:pt x="7371553" y="56397"/>
                  </a:lnTo>
                  <a:lnTo>
                    <a:pt x="7341733" y="26577"/>
                  </a:lnTo>
                  <a:lnTo>
                    <a:pt x="7303917" y="7022"/>
                  </a:lnTo>
                  <a:lnTo>
                    <a:pt x="7260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1772446" y="5479671"/>
              <a:ext cx="7398384" cy="826769"/>
            </a:xfrm>
            <a:custGeom>
              <a:avLst/>
              <a:gdLst/>
              <a:ahLst/>
              <a:cxnLst/>
              <a:rect l="l" t="t" r="r" b="b"/>
              <a:pathLst>
                <a:path w="7398384" h="826770">
                  <a:moveTo>
                    <a:pt x="0" y="137756"/>
                  </a:moveTo>
                  <a:lnTo>
                    <a:pt x="7022" y="94213"/>
                  </a:lnTo>
                  <a:lnTo>
                    <a:pt x="26577" y="56397"/>
                  </a:lnTo>
                  <a:lnTo>
                    <a:pt x="56397" y="26577"/>
                  </a:lnTo>
                  <a:lnTo>
                    <a:pt x="94213" y="7022"/>
                  </a:lnTo>
                  <a:lnTo>
                    <a:pt x="137756" y="0"/>
                  </a:lnTo>
                  <a:lnTo>
                    <a:pt x="7260374" y="0"/>
                  </a:lnTo>
                  <a:lnTo>
                    <a:pt x="7303917" y="7022"/>
                  </a:lnTo>
                  <a:lnTo>
                    <a:pt x="7341733" y="26577"/>
                  </a:lnTo>
                  <a:lnTo>
                    <a:pt x="7371553" y="56397"/>
                  </a:lnTo>
                  <a:lnTo>
                    <a:pt x="7391108" y="94213"/>
                  </a:lnTo>
                  <a:lnTo>
                    <a:pt x="7398131" y="137756"/>
                  </a:lnTo>
                  <a:lnTo>
                    <a:pt x="7398131" y="688797"/>
                  </a:lnTo>
                  <a:lnTo>
                    <a:pt x="7391108" y="732340"/>
                  </a:lnTo>
                  <a:lnTo>
                    <a:pt x="7371553" y="770156"/>
                  </a:lnTo>
                  <a:lnTo>
                    <a:pt x="7341733" y="799976"/>
                  </a:lnTo>
                  <a:lnTo>
                    <a:pt x="7303917" y="819531"/>
                  </a:lnTo>
                  <a:lnTo>
                    <a:pt x="7260374" y="826554"/>
                  </a:lnTo>
                  <a:lnTo>
                    <a:pt x="137756" y="826554"/>
                  </a:lnTo>
                  <a:lnTo>
                    <a:pt x="94213" y="819531"/>
                  </a:lnTo>
                  <a:lnTo>
                    <a:pt x="56397" y="799976"/>
                  </a:lnTo>
                  <a:lnTo>
                    <a:pt x="26577" y="770156"/>
                  </a:lnTo>
                  <a:lnTo>
                    <a:pt x="7022" y="732340"/>
                  </a:lnTo>
                  <a:lnTo>
                    <a:pt x="0" y="688797"/>
                  </a:lnTo>
                  <a:lnTo>
                    <a:pt x="0" y="137756"/>
                  </a:lnTo>
                  <a:close/>
                </a:path>
              </a:pathLst>
            </a:custGeom>
            <a:ln w="15875">
              <a:solidFill>
                <a:srgbClr val="C8711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 descr=""/>
          <p:cNvSpPr txBox="1"/>
          <p:nvPr/>
        </p:nvSpPr>
        <p:spPr>
          <a:xfrm>
            <a:off x="2079727" y="5709589"/>
            <a:ext cx="381571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entury Gothic"/>
                <a:cs typeface="Century Gothic"/>
              </a:rPr>
              <a:t>El</a:t>
            </a:r>
            <a:r>
              <a:rPr dirty="0" sz="2000" spc="-2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fraude</a:t>
            </a:r>
            <a:r>
              <a:rPr dirty="0" sz="2000" spc="-1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</a:t>
            </a:r>
            <a:r>
              <a:rPr dirty="0" sz="2000" spc="-1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ley</a:t>
            </a:r>
            <a:r>
              <a:rPr dirty="0" sz="2000" spc="-3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(art.</a:t>
            </a:r>
            <a:r>
              <a:rPr dirty="0" sz="2000" spc="1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6.</a:t>
            </a:r>
            <a:r>
              <a:rPr dirty="0" sz="2000" spc="-1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4.</a:t>
            </a:r>
            <a:r>
              <a:rPr dirty="0" sz="2000" spc="-2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C.</a:t>
            </a:r>
            <a:r>
              <a:rPr dirty="0" sz="2000" spc="-10">
                <a:latin typeface="Century Gothic"/>
                <a:cs typeface="Century Gothic"/>
              </a:rPr>
              <a:t> </a:t>
            </a:r>
            <a:r>
              <a:rPr dirty="0" sz="2000" spc="-25">
                <a:latin typeface="Century Gothic"/>
                <a:cs typeface="Century Gothic"/>
              </a:rPr>
              <a:t>c.)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PRINCIPIO</a:t>
            </a:r>
            <a:r>
              <a:rPr dirty="0" sz="3200" spc="-90"/>
              <a:t> </a:t>
            </a:r>
            <a:r>
              <a:rPr dirty="0" sz="3200"/>
              <a:t>SANCIONADOR</a:t>
            </a:r>
            <a:r>
              <a:rPr dirty="0" sz="3200" spc="-75"/>
              <a:t> </a:t>
            </a:r>
            <a:r>
              <a:rPr dirty="0" sz="3200"/>
              <a:t>DEL</a:t>
            </a:r>
            <a:r>
              <a:rPr dirty="0" sz="3200" spc="-50"/>
              <a:t> </a:t>
            </a:r>
            <a:r>
              <a:rPr dirty="0" sz="3200"/>
              <a:t>DERECHO</a:t>
            </a:r>
            <a:r>
              <a:rPr dirty="0" sz="3200" spc="-65"/>
              <a:t> </a:t>
            </a:r>
            <a:r>
              <a:rPr dirty="0" sz="3200"/>
              <a:t>ANTE</a:t>
            </a:r>
            <a:r>
              <a:rPr dirty="0" sz="3200" spc="-65"/>
              <a:t> </a:t>
            </a:r>
            <a:r>
              <a:rPr dirty="0" sz="3200" spc="-25"/>
              <a:t>EL </a:t>
            </a:r>
            <a:r>
              <a:rPr dirty="0" sz="3200"/>
              <a:t>FRAUDE</a:t>
            </a:r>
            <a:r>
              <a:rPr dirty="0" sz="3200" spc="-40"/>
              <a:t> </a:t>
            </a:r>
            <a:r>
              <a:rPr dirty="0" sz="3200"/>
              <a:t>DE</a:t>
            </a:r>
            <a:r>
              <a:rPr dirty="0" sz="3200" spc="-15"/>
              <a:t> </a:t>
            </a:r>
            <a:r>
              <a:rPr dirty="0" sz="3200" spc="-10"/>
              <a:t>DERECHO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418442" y="1292198"/>
            <a:ext cx="10283825" cy="52343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52425" marR="6985" indent="-340360">
              <a:lnSpc>
                <a:spcPct val="100000"/>
              </a:lnSpc>
              <a:spcBef>
                <a:spcPts val="105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310">
                <a:solidFill>
                  <a:srgbClr val="A42F10"/>
                </a:solidFill>
                <a:latin typeface="Times New Roman"/>
                <a:cs typeface="Times New Roman"/>
              </a:rPr>
              <a:t>  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Según</a:t>
            </a:r>
            <a:r>
              <a:rPr dirty="0" sz="20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art.</a:t>
            </a:r>
            <a:r>
              <a:rPr dirty="0" sz="20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6.</a:t>
            </a:r>
            <a:r>
              <a:rPr dirty="0" sz="20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3.</a:t>
            </a:r>
            <a:r>
              <a:rPr dirty="0" sz="20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0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c.,</a:t>
            </a:r>
            <a:r>
              <a:rPr dirty="0" sz="20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“Los</a:t>
            </a:r>
            <a:r>
              <a:rPr dirty="0" sz="2000" spc="114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actos</a:t>
            </a:r>
            <a:r>
              <a:rPr dirty="0" sz="2000" spc="114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contrarios</a:t>
            </a:r>
            <a:r>
              <a:rPr dirty="0" sz="2000" spc="1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000" spc="1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000" spc="114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normas</a:t>
            </a:r>
            <a:r>
              <a:rPr dirty="0" sz="2000" spc="10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imperativas</a:t>
            </a:r>
            <a:r>
              <a:rPr dirty="0" sz="2000" spc="1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1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000" spc="1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 i="1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0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prohibitivas</a:t>
            </a:r>
            <a:r>
              <a:rPr dirty="0" sz="2000" spc="29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son</a:t>
            </a:r>
            <a:r>
              <a:rPr dirty="0" sz="2000" spc="30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nulos</a:t>
            </a:r>
            <a:r>
              <a:rPr dirty="0" sz="2000" spc="30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30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pleno</a:t>
            </a:r>
            <a:r>
              <a:rPr dirty="0" sz="2000" spc="3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derecho,</a:t>
            </a:r>
            <a:r>
              <a:rPr dirty="0" sz="2000" spc="3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salvo</a:t>
            </a:r>
            <a:r>
              <a:rPr dirty="0" sz="2000" spc="28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000" spc="3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30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ellas</a:t>
            </a:r>
            <a:r>
              <a:rPr dirty="0" sz="2000" spc="3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000" spc="3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establezca</a:t>
            </a:r>
            <a:r>
              <a:rPr dirty="0" sz="2000" spc="29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 i="1">
                <a:solidFill>
                  <a:srgbClr val="404040"/>
                </a:solidFill>
                <a:latin typeface="Century Gothic"/>
                <a:cs typeface="Century Gothic"/>
              </a:rPr>
              <a:t>un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efecto</a:t>
            </a:r>
            <a:r>
              <a:rPr dirty="0" sz="2000" spc="-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distinto</a:t>
            </a:r>
            <a:r>
              <a:rPr dirty="0" sz="2000" spc="-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20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-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caso</a:t>
            </a:r>
            <a:r>
              <a:rPr dirty="0" sz="20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 i="1">
                <a:solidFill>
                  <a:srgbClr val="404040"/>
                </a:solidFill>
                <a:latin typeface="Century Gothic"/>
                <a:cs typeface="Century Gothic"/>
              </a:rPr>
              <a:t>contravención”.</a:t>
            </a:r>
            <a:endParaRPr sz="20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99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1.</a:t>
            </a:r>
            <a:r>
              <a:rPr dirty="0" sz="2000" spc="-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¿Qué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significado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tiene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esta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norma?</a:t>
            </a:r>
            <a:endParaRPr sz="20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100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2.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¿Qué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consecuencias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conlleva?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939"/>
              </a:spcBef>
            </a:pPr>
            <a:endParaRPr sz="2000">
              <a:latin typeface="Century Gothic"/>
              <a:cs typeface="Century Gothic"/>
            </a:endParaRPr>
          </a:p>
          <a:p>
            <a:pPr algn="just" marL="754380" marR="5080" indent="-285115">
              <a:lnSpc>
                <a:spcPct val="100000"/>
              </a:lnSpc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265">
                <a:solidFill>
                  <a:srgbClr val="A42F10"/>
                </a:solidFill>
                <a:latin typeface="Times New Roman"/>
                <a:cs typeface="Times New Roman"/>
              </a:rPr>
              <a:t>  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Matrimonio</a:t>
            </a:r>
            <a:r>
              <a:rPr dirty="0" sz="20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contraído</a:t>
            </a:r>
            <a:r>
              <a:rPr dirty="0" sz="20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entre</a:t>
            </a:r>
            <a:r>
              <a:rPr dirty="0" sz="20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0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española</a:t>
            </a:r>
            <a:r>
              <a:rPr dirty="0" sz="20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0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dominicano</a:t>
            </a:r>
            <a:r>
              <a:rPr dirty="0" sz="20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residentes</a:t>
            </a:r>
            <a:r>
              <a:rPr dirty="0" sz="20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en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Madrid</a:t>
            </a:r>
            <a:r>
              <a:rPr dirty="0" sz="2000" spc="4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4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Sevilla.</a:t>
            </a:r>
            <a:r>
              <a:rPr dirty="0" sz="2000" spc="4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000" spc="4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entiende</a:t>
            </a:r>
            <a:r>
              <a:rPr dirty="0" sz="2000" spc="4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000" spc="4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hay</a:t>
            </a:r>
            <a:r>
              <a:rPr dirty="0" sz="2000" spc="4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000" spc="4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consentimiento</a:t>
            </a:r>
            <a:r>
              <a:rPr dirty="0" sz="2000" spc="4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simulado</a:t>
            </a:r>
            <a:r>
              <a:rPr dirty="0" sz="2000" spc="4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20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no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tener</a:t>
            </a:r>
            <a:r>
              <a:rPr dirty="0" sz="2000" spc="1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2000" spc="1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fin</a:t>
            </a:r>
            <a:r>
              <a:rPr dirty="0" sz="2000" spc="1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000" spc="1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obligaciones</a:t>
            </a:r>
            <a:r>
              <a:rPr dirty="0" sz="2000" spc="1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propias</a:t>
            </a:r>
            <a:r>
              <a:rPr dirty="0" sz="2000" spc="1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000" spc="1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matrimonio:</a:t>
            </a:r>
            <a:r>
              <a:rPr dirty="0" sz="2000" spc="1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ausencia</a:t>
            </a:r>
            <a:r>
              <a:rPr dirty="0" sz="2000" spc="1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convivencia,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falta</a:t>
            </a:r>
            <a:r>
              <a:rPr dirty="0" sz="20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contribución a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0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cargas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matrimoniales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vida</a:t>
            </a:r>
            <a:r>
              <a:rPr dirty="0" sz="20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en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pareja.</a:t>
            </a:r>
            <a:r>
              <a:rPr dirty="0" sz="20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Hay</a:t>
            </a:r>
            <a:r>
              <a:rPr dirty="0" sz="20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0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simulación</a:t>
            </a:r>
            <a:r>
              <a:rPr dirty="0" sz="20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0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consentimiento</a:t>
            </a:r>
            <a:r>
              <a:rPr dirty="0" sz="20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matrimonial</a:t>
            </a:r>
            <a:r>
              <a:rPr dirty="0" sz="20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y,</a:t>
            </a:r>
            <a:r>
              <a:rPr dirty="0" sz="20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0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tanto,</a:t>
            </a:r>
            <a:r>
              <a:rPr dirty="0" sz="20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se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declara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nulo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matrimonio.</a:t>
            </a:r>
            <a:endParaRPr sz="2000">
              <a:latin typeface="Century Gothic"/>
              <a:cs typeface="Century Gothic"/>
            </a:endParaRPr>
          </a:p>
          <a:p>
            <a:pPr algn="just" marL="755015" marR="5080" indent="-285750">
              <a:lnSpc>
                <a:spcPct val="100000"/>
              </a:lnSpc>
              <a:spcBef>
                <a:spcPts val="101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65">
                <a:solidFill>
                  <a:srgbClr val="A42F10"/>
                </a:solidFill>
                <a:latin typeface="Times New Roman"/>
                <a:cs typeface="Times New Roman"/>
              </a:rPr>
              <a:t> 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0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persona</a:t>
            </a:r>
            <a:r>
              <a:rPr dirty="0" sz="20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0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ve</a:t>
            </a:r>
            <a:r>
              <a:rPr dirty="0" sz="20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intimidada</a:t>
            </a:r>
            <a:r>
              <a:rPr dirty="0" sz="20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20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dar</a:t>
            </a:r>
            <a:r>
              <a:rPr dirty="0" sz="2000" spc="2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2000" spc="2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consentimiento</a:t>
            </a:r>
            <a:r>
              <a:rPr dirty="0" sz="20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0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venta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0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inmueble.</a:t>
            </a:r>
            <a:r>
              <a:rPr dirty="0" sz="20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Código</a:t>
            </a:r>
            <a:r>
              <a:rPr dirty="0" sz="20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civil</a:t>
            </a:r>
            <a:r>
              <a:rPr dirty="0" sz="20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considera</a:t>
            </a:r>
            <a:r>
              <a:rPr dirty="0" sz="20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0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contrato</a:t>
            </a:r>
            <a:r>
              <a:rPr dirty="0" sz="20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0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es</a:t>
            </a:r>
            <a:r>
              <a:rPr dirty="0" sz="20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nulo,</a:t>
            </a:r>
            <a:r>
              <a:rPr dirty="0" sz="2000" spc="2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sino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anulable.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4261" y="214039"/>
            <a:ext cx="51955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EL</a:t>
            </a:r>
            <a:r>
              <a:rPr dirty="0" sz="3600" spc="-30"/>
              <a:t> </a:t>
            </a:r>
            <a:r>
              <a:rPr dirty="0" sz="3600"/>
              <a:t>FRAUDE</a:t>
            </a:r>
            <a:r>
              <a:rPr dirty="0" sz="3600" spc="-35"/>
              <a:t> </a:t>
            </a:r>
            <a:r>
              <a:rPr dirty="0" sz="3600"/>
              <a:t>DE</a:t>
            </a:r>
            <a:r>
              <a:rPr dirty="0" sz="3600" spc="-25"/>
              <a:t> </a:t>
            </a:r>
            <a:r>
              <a:rPr dirty="0" sz="3600" spc="-10"/>
              <a:t>DERECHO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1407810" y="1079661"/>
            <a:ext cx="10400665" cy="49295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53695" marR="5080" indent="-341630">
              <a:lnSpc>
                <a:spcPct val="100000"/>
              </a:lnSpc>
              <a:spcBef>
                <a:spcPts val="105"/>
              </a:spcBef>
            </a:pPr>
            <a:r>
              <a:rPr dirty="0" sz="1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800" spc="310">
                <a:solidFill>
                  <a:srgbClr val="A42F10"/>
                </a:solidFill>
                <a:latin typeface="Times New Roman"/>
                <a:cs typeface="Times New Roman"/>
              </a:rPr>
              <a:t>  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Según</a:t>
            </a:r>
            <a:r>
              <a:rPr dirty="0" sz="2000" spc="4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4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art.</a:t>
            </a:r>
            <a:r>
              <a:rPr dirty="0" sz="20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6.</a:t>
            </a:r>
            <a:r>
              <a:rPr dirty="0" sz="20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4.</a:t>
            </a:r>
            <a:r>
              <a:rPr dirty="0" sz="2000" spc="4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000" spc="4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c.,</a:t>
            </a:r>
            <a:r>
              <a:rPr dirty="0" sz="2000" spc="3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“Los</a:t>
            </a:r>
            <a:r>
              <a:rPr dirty="0" sz="2000" spc="4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actos</a:t>
            </a:r>
            <a:r>
              <a:rPr dirty="0" sz="2000" spc="4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realizados</a:t>
            </a:r>
            <a:r>
              <a:rPr dirty="0" sz="2000" spc="4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2000" spc="409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amparo</a:t>
            </a:r>
            <a:r>
              <a:rPr dirty="0" sz="2000" spc="4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000" spc="40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texto</a:t>
            </a:r>
            <a:r>
              <a:rPr dirty="0" sz="2000" spc="40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409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 i="1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0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norma</a:t>
            </a:r>
            <a:r>
              <a:rPr dirty="0" sz="2000" spc="1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000" spc="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persigan</a:t>
            </a:r>
            <a:r>
              <a:rPr dirty="0" sz="2000" spc="1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000" spc="1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resultado</a:t>
            </a:r>
            <a:r>
              <a:rPr dirty="0" sz="2000" spc="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prohibido</a:t>
            </a:r>
            <a:r>
              <a:rPr dirty="0" sz="2000" spc="1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000" spc="1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1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ordenamiento</a:t>
            </a:r>
            <a:r>
              <a:rPr dirty="0" sz="2000" spc="10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jurídico,</a:t>
            </a:r>
            <a:r>
              <a:rPr dirty="0" sz="2000" spc="15" i="1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spc="-50" i="1">
                <a:solidFill>
                  <a:srgbClr val="404040"/>
                </a:solidFill>
                <a:latin typeface="Century Gothic"/>
                <a:cs typeface="Century Gothic"/>
              </a:rPr>
              <a:t>o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contrario</a:t>
            </a:r>
            <a:r>
              <a:rPr dirty="0" sz="2000" spc="2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000" spc="2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él,</a:t>
            </a:r>
            <a:r>
              <a:rPr dirty="0" sz="2000" spc="26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000" spc="254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considerarán</a:t>
            </a:r>
            <a:r>
              <a:rPr dirty="0" sz="2000" spc="2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ejecutados</a:t>
            </a:r>
            <a:r>
              <a:rPr dirty="0" sz="2000" spc="2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2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fraude</a:t>
            </a:r>
            <a:r>
              <a:rPr dirty="0" sz="2000" spc="254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2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2000" spc="254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2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000" spc="2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impedirán</a:t>
            </a:r>
            <a:r>
              <a:rPr dirty="0" sz="2000" spc="2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 i="1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debida</a:t>
            </a:r>
            <a:r>
              <a:rPr dirty="0" sz="20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aplicación</a:t>
            </a:r>
            <a:r>
              <a:rPr dirty="0" sz="2000" spc="-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norma</a:t>
            </a:r>
            <a:r>
              <a:rPr dirty="0" sz="2000" spc="-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000" spc="-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000" spc="-3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hubiere</a:t>
            </a:r>
            <a:r>
              <a:rPr dirty="0" sz="2000" spc="-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tratado</a:t>
            </a:r>
            <a:r>
              <a:rPr dirty="0" sz="2000" spc="-4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10" i="1">
                <a:solidFill>
                  <a:srgbClr val="404040"/>
                </a:solidFill>
                <a:latin typeface="Century Gothic"/>
                <a:cs typeface="Century Gothic"/>
              </a:rPr>
              <a:t> eludir”.</a:t>
            </a:r>
            <a:endParaRPr sz="20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99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 i="1">
                <a:solidFill>
                  <a:srgbClr val="404040"/>
                </a:solidFill>
                <a:latin typeface="Century Gothic"/>
                <a:cs typeface="Century Gothic"/>
              </a:rPr>
              <a:t>1.</a:t>
            </a:r>
            <a:r>
              <a:rPr dirty="0" sz="2000" spc="-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¿Qué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significado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tiene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esta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norma?</a:t>
            </a:r>
            <a:endParaRPr sz="20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100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8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2.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¿Qué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es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acto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ejecutado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fraude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ley?</a:t>
            </a:r>
            <a:endParaRPr sz="20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100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3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3.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¿Qué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consecuencias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conlleva?</a:t>
            </a:r>
            <a:endParaRPr sz="2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950"/>
              </a:spcBef>
            </a:pPr>
            <a:endParaRPr sz="2000">
              <a:latin typeface="Century Gothic"/>
              <a:cs typeface="Century Gothic"/>
            </a:endParaRPr>
          </a:p>
          <a:p>
            <a:pPr algn="just" marL="353060" marR="5715" indent="-340995">
              <a:lnSpc>
                <a:spcPct val="100000"/>
              </a:lnSpc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250">
                <a:solidFill>
                  <a:srgbClr val="A42F10"/>
                </a:solidFill>
                <a:latin typeface="Times New Roman"/>
                <a:cs typeface="Times New Roman"/>
              </a:rPr>
              <a:t>  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Contrato</a:t>
            </a:r>
            <a:r>
              <a:rPr dirty="0" sz="20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obra</a:t>
            </a:r>
            <a:r>
              <a:rPr dirty="0" sz="20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arrendamiento</a:t>
            </a:r>
            <a:r>
              <a:rPr dirty="0" sz="20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servicios</a:t>
            </a:r>
            <a:r>
              <a:rPr dirty="0" sz="20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fraude</a:t>
            </a:r>
            <a:r>
              <a:rPr dirty="0" sz="20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20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2000" spc="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evitar</a:t>
            </a:r>
            <a:r>
              <a:rPr dirty="0" sz="20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aplicación</a:t>
            </a:r>
            <a:r>
              <a:rPr dirty="0" sz="2000" spc="6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legislación</a:t>
            </a:r>
            <a:r>
              <a:rPr dirty="0" sz="20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laboral</a:t>
            </a:r>
            <a:r>
              <a:rPr dirty="0" sz="2000" spc="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000" spc="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materia</a:t>
            </a:r>
            <a:r>
              <a:rPr dirty="0" sz="20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contratación</a:t>
            </a:r>
            <a:r>
              <a:rPr dirty="0" sz="2000" spc="5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indefinida.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Según</a:t>
            </a:r>
            <a:r>
              <a:rPr dirty="0" sz="20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Jurisprudencia,</a:t>
            </a:r>
            <a:r>
              <a:rPr dirty="0" sz="20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0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contrato</a:t>
            </a:r>
            <a:r>
              <a:rPr dirty="0" sz="20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2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obra</a:t>
            </a:r>
            <a:r>
              <a:rPr dirty="0" sz="2000" spc="2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0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servicio</a:t>
            </a:r>
            <a:r>
              <a:rPr dirty="0" sz="2000" spc="2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debe</a:t>
            </a:r>
            <a:r>
              <a:rPr dirty="0" sz="2000" spc="25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tener</a:t>
            </a:r>
            <a:r>
              <a:rPr dirty="0" sz="2000" spc="2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autonomía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suficiente</a:t>
            </a:r>
            <a:r>
              <a:rPr dirty="0" sz="20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dentro</a:t>
            </a:r>
            <a:r>
              <a:rPr dirty="0" sz="20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  propia</a:t>
            </a:r>
            <a:r>
              <a:rPr dirty="0" sz="20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actividad</a:t>
            </a:r>
            <a:r>
              <a:rPr dirty="0" sz="20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empresa.</a:t>
            </a:r>
            <a:r>
              <a:rPr dirty="0" sz="2000" spc="-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Si</a:t>
            </a:r>
            <a:r>
              <a:rPr dirty="0" sz="20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se  trata  de</a:t>
            </a:r>
            <a:r>
              <a:rPr dirty="0" sz="20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una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actividad</a:t>
            </a:r>
            <a:r>
              <a:rPr dirty="0" sz="20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habitual</a:t>
            </a:r>
            <a:r>
              <a:rPr dirty="0" sz="20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ordinaria</a:t>
            </a:r>
            <a:r>
              <a:rPr dirty="0" sz="20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dentro</a:t>
            </a:r>
            <a:r>
              <a:rPr dirty="0" sz="2000" spc="2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0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empresa,</a:t>
            </a:r>
            <a:r>
              <a:rPr dirty="0" sz="20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esta</a:t>
            </a:r>
            <a:r>
              <a:rPr dirty="0" sz="2000" spc="2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contratación</a:t>
            </a:r>
            <a:r>
              <a:rPr dirty="0" sz="2000" spc="3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será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fraudulenta.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709" rIns="0" bIns="0" rtlCol="0" vert="horz">
            <a:spAutoFit/>
          </a:bodyPr>
          <a:lstStyle/>
          <a:p>
            <a:pPr marL="720725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LA</a:t>
            </a:r>
            <a:r>
              <a:rPr dirty="0" sz="3200" spc="-30"/>
              <a:t> </a:t>
            </a:r>
            <a:r>
              <a:rPr dirty="0" sz="3200"/>
              <a:t>EFICACIA</a:t>
            </a:r>
            <a:r>
              <a:rPr dirty="0" sz="3200" spc="-50"/>
              <a:t> </a:t>
            </a:r>
            <a:r>
              <a:rPr dirty="0" sz="3200" spc="-10"/>
              <a:t>CONSTITUTIVA</a:t>
            </a:r>
            <a:endParaRPr sz="32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02152" y="1600200"/>
            <a:ext cx="3607307" cy="769619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4003805" y="1820045"/>
            <a:ext cx="26060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entury Gothic"/>
                <a:cs typeface="Century Gothic"/>
              </a:rPr>
              <a:t>EL</a:t>
            </a:r>
            <a:r>
              <a:rPr dirty="0" sz="1800" spc="-3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DERECHO</a:t>
            </a:r>
            <a:r>
              <a:rPr dirty="0" sz="1800" spc="-20">
                <a:latin typeface="Century Gothic"/>
                <a:cs typeface="Century Gothic"/>
              </a:rPr>
              <a:t> </a:t>
            </a:r>
            <a:r>
              <a:rPr dirty="0" sz="1800" spc="-10">
                <a:latin typeface="Century Gothic"/>
                <a:cs typeface="Century Gothic"/>
              </a:rPr>
              <a:t>SUBJETIVO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1979676" y="2357390"/>
            <a:ext cx="3335020" cy="1219835"/>
            <a:chOff x="1979676" y="2357390"/>
            <a:chExt cx="3335020" cy="1219835"/>
          </a:xfrm>
        </p:grpSpPr>
        <p:sp>
          <p:nvSpPr>
            <p:cNvPr id="6" name="object 6" descr=""/>
            <p:cNvSpPr/>
            <p:nvPr/>
          </p:nvSpPr>
          <p:spPr>
            <a:xfrm>
              <a:off x="3077875" y="2365328"/>
              <a:ext cx="2228850" cy="345440"/>
            </a:xfrm>
            <a:custGeom>
              <a:avLst/>
              <a:gdLst/>
              <a:ahLst/>
              <a:cxnLst/>
              <a:rect l="l" t="t" r="r" b="b"/>
              <a:pathLst>
                <a:path w="2228850" h="345439">
                  <a:moveTo>
                    <a:pt x="2228443" y="0"/>
                  </a:moveTo>
                  <a:lnTo>
                    <a:pt x="2228443" y="172618"/>
                  </a:lnTo>
                  <a:lnTo>
                    <a:pt x="0" y="172618"/>
                  </a:lnTo>
                  <a:lnTo>
                    <a:pt x="0" y="345249"/>
                  </a:lnTo>
                </a:path>
              </a:pathLst>
            </a:custGeom>
            <a:ln w="15875">
              <a:solidFill>
                <a:srgbClr val="832309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79676" y="2706624"/>
              <a:ext cx="2196083" cy="870203"/>
            </a:xfrm>
            <a:prstGeom prst="rect">
              <a:avLst/>
            </a:prstGeom>
          </p:spPr>
        </p:pic>
      </p:grpSp>
      <p:sp>
        <p:nvSpPr>
          <p:cNvPr id="8" name="object 8" descr=""/>
          <p:cNvSpPr txBox="1"/>
          <p:nvPr/>
        </p:nvSpPr>
        <p:spPr>
          <a:xfrm>
            <a:off x="2328734" y="2770149"/>
            <a:ext cx="1497965" cy="716915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algn="ctr" marL="12700" marR="5080" indent="635">
              <a:lnSpc>
                <a:spcPts val="1760"/>
              </a:lnSpc>
              <a:spcBef>
                <a:spcPts val="285"/>
              </a:spcBef>
            </a:pPr>
            <a:r>
              <a:rPr dirty="0" sz="1600" spc="-10">
                <a:latin typeface="Century Gothic"/>
                <a:cs typeface="Century Gothic"/>
              </a:rPr>
              <a:t>Nacimiento, </a:t>
            </a:r>
            <a:r>
              <a:rPr dirty="0" sz="1600">
                <a:latin typeface="Century Gothic"/>
                <a:cs typeface="Century Gothic"/>
              </a:rPr>
              <a:t>modificación</a:t>
            </a:r>
            <a:r>
              <a:rPr dirty="0" sz="1600" spc="-110">
                <a:latin typeface="Century Gothic"/>
                <a:cs typeface="Century Gothic"/>
              </a:rPr>
              <a:t> </a:t>
            </a:r>
            <a:r>
              <a:rPr dirty="0" sz="1600" spc="-50">
                <a:latin typeface="Century Gothic"/>
                <a:cs typeface="Century Gothic"/>
              </a:rPr>
              <a:t>y </a:t>
            </a:r>
            <a:r>
              <a:rPr dirty="0" sz="1600" spc="-10">
                <a:latin typeface="Century Gothic"/>
                <a:cs typeface="Century Gothic"/>
              </a:rPr>
              <a:t>extinción</a:t>
            </a:r>
            <a:endParaRPr sz="1600">
              <a:latin typeface="Century Gothic"/>
              <a:cs typeface="Century Gothic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4556760" y="2357390"/>
            <a:ext cx="4075429" cy="1219835"/>
            <a:chOff x="4556760" y="2357390"/>
            <a:chExt cx="4075429" cy="1219835"/>
          </a:xfrm>
        </p:grpSpPr>
        <p:sp>
          <p:nvSpPr>
            <p:cNvPr id="10" name="object 10" descr=""/>
            <p:cNvSpPr/>
            <p:nvPr/>
          </p:nvSpPr>
          <p:spPr>
            <a:xfrm>
              <a:off x="5306319" y="2365328"/>
              <a:ext cx="1288415" cy="345440"/>
            </a:xfrm>
            <a:custGeom>
              <a:avLst/>
              <a:gdLst/>
              <a:ahLst/>
              <a:cxnLst/>
              <a:rect l="l" t="t" r="r" b="b"/>
              <a:pathLst>
                <a:path w="1288415" h="345439">
                  <a:moveTo>
                    <a:pt x="0" y="0"/>
                  </a:moveTo>
                  <a:lnTo>
                    <a:pt x="0" y="172618"/>
                  </a:lnTo>
                  <a:lnTo>
                    <a:pt x="1288199" y="172618"/>
                  </a:lnTo>
                  <a:lnTo>
                    <a:pt x="1288199" y="345249"/>
                  </a:lnTo>
                </a:path>
              </a:pathLst>
            </a:custGeom>
            <a:ln w="15875">
              <a:solidFill>
                <a:srgbClr val="832309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56760" y="2706624"/>
              <a:ext cx="4075175" cy="870203"/>
            </a:xfrm>
            <a:prstGeom prst="rect">
              <a:avLst/>
            </a:prstGeom>
          </p:spPr>
        </p:pic>
      </p:grpSp>
      <p:sp>
        <p:nvSpPr>
          <p:cNvPr id="12" name="object 12" descr=""/>
          <p:cNvSpPr txBox="1"/>
          <p:nvPr/>
        </p:nvSpPr>
        <p:spPr>
          <a:xfrm>
            <a:off x="5560421" y="2977381"/>
            <a:ext cx="206628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entury Gothic"/>
                <a:cs typeface="Century Gothic"/>
              </a:rPr>
              <a:t>Límites</a:t>
            </a:r>
            <a:r>
              <a:rPr dirty="0" sz="1800" spc="-65">
                <a:latin typeface="Century Gothic"/>
                <a:cs typeface="Century Gothic"/>
              </a:rPr>
              <a:t> </a:t>
            </a:r>
            <a:r>
              <a:rPr dirty="0" sz="1800" spc="-10">
                <a:latin typeface="Century Gothic"/>
                <a:cs typeface="Century Gothic"/>
              </a:rPr>
              <a:t>temporales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3351276" y="3565753"/>
            <a:ext cx="3251200" cy="1219835"/>
            <a:chOff x="3351276" y="3565753"/>
            <a:chExt cx="3251200" cy="1219835"/>
          </a:xfrm>
        </p:grpSpPr>
        <p:sp>
          <p:nvSpPr>
            <p:cNvPr id="14" name="object 14" descr=""/>
            <p:cNvSpPr/>
            <p:nvPr/>
          </p:nvSpPr>
          <p:spPr>
            <a:xfrm>
              <a:off x="4452650" y="3573691"/>
              <a:ext cx="2142490" cy="345440"/>
            </a:xfrm>
            <a:custGeom>
              <a:avLst/>
              <a:gdLst/>
              <a:ahLst/>
              <a:cxnLst/>
              <a:rect l="l" t="t" r="r" b="b"/>
              <a:pathLst>
                <a:path w="2142490" h="345439">
                  <a:moveTo>
                    <a:pt x="2141867" y="0"/>
                  </a:moveTo>
                  <a:lnTo>
                    <a:pt x="2141867" y="172618"/>
                  </a:lnTo>
                  <a:lnTo>
                    <a:pt x="0" y="172618"/>
                  </a:lnTo>
                  <a:lnTo>
                    <a:pt x="0" y="345249"/>
                  </a:lnTo>
                </a:path>
              </a:pathLst>
            </a:custGeom>
            <a:ln w="15874">
              <a:solidFill>
                <a:srgbClr val="942A0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351276" y="3915156"/>
              <a:ext cx="2202179" cy="870203"/>
            </a:xfrm>
            <a:prstGeom prst="rect">
              <a:avLst/>
            </a:prstGeom>
          </p:spPr>
        </p:pic>
      </p:grpSp>
      <p:sp>
        <p:nvSpPr>
          <p:cNvPr id="16" name="object 16" descr=""/>
          <p:cNvSpPr txBox="1"/>
          <p:nvPr/>
        </p:nvSpPr>
        <p:spPr>
          <a:xfrm>
            <a:off x="3742757" y="4185743"/>
            <a:ext cx="14204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entury Gothic"/>
                <a:cs typeface="Century Gothic"/>
              </a:rPr>
              <a:t>Prescripción</a:t>
            </a:r>
            <a:r>
              <a:rPr dirty="0" sz="1400" spc="-10">
                <a:latin typeface="Century Gothic"/>
                <a:cs typeface="Century Gothic"/>
              </a:rPr>
              <a:t>:</a:t>
            </a:r>
            <a:endParaRPr sz="1400">
              <a:latin typeface="Century Gothic"/>
              <a:cs typeface="Century Gothic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2398776" y="4774115"/>
            <a:ext cx="2235835" cy="1707514"/>
            <a:chOff x="2398776" y="4774115"/>
            <a:chExt cx="2235835" cy="1707514"/>
          </a:xfrm>
        </p:grpSpPr>
        <p:sp>
          <p:nvSpPr>
            <p:cNvPr id="18" name="object 18" descr=""/>
            <p:cNvSpPr/>
            <p:nvPr/>
          </p:nvSpPr>
          <p:spPr>
            <a:xfrm>
              <a:off x="3516525" y="4782053"/>
              <a:ext cx="936625" cy="345440"/>
            </a:xfrm>
            <a:custGeom>
              <a:avLst/>
              <a:gdLst/>
              <a:ahLst/>
              <a:cxnLst/>
              <a:rect l="l" t="t" r="r" b="b"/>
              <a:pathLst>
                <a:path w="936625" h="345439">
                  <a:moveTo>
                    <a:pt x="936129" y="0"/>
                  </a:moveTo>
                  <a:lnTo>
                    <a:pt x="936129" y="172618"/>
                  </a:lnTo>
                  <a:lnTo>
                    <a:pt x="0" y="172618"/>
                  </a:lnTo>
                  <a:lnTo>
                    <a:pt x="0" y="345249"/>
                  </a:lnTo>
                </a:path>
              </a:pathLst>
            </a:custGeom>
            <a:ln w="15875">
              <a:solidFill>
                <a:srgbClr val="942A0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98776" y="5123688"/>
              <a:ext cx="2235707" cy="1357883"/>
            </a:xfrm>
            <a:prstGeom prst="rect">
              <a:avLst/>
            </a:prstGeom>
          </p:spPr>
        </p:pic>
      </p:grpSp>
      <p:sp>
        <p:nvSpPr>
          <p:cNvPr id="20" name="object 20" descr=""/>
          <p:cNvSpPr txBox="1"/>
          <p:nvPr/>
        </p:nvSpPr>
        <p:spPr>
          <a:xfrm>
            <a:off x="2885878" y="5542742"/>
            <a:ext cx="1262380" cy="492759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96520" marR="5080" indent="-84455">
              <a:lnSpc>
                <a:spcPts val="1760"/>
              </a:lnSpc>
              <a:spcBef>
                <a:spcPts val="285"/>
              </a:spcBef>
            </a:pPr>
            <a:r>
              <a:rPr dirty="0" sz="1600">
                <a:latin typeface="Century Gothic"/>
                <a:cs typeface="Century Gothic"/>
              </a:rPr>
              <a:t>Plazo</a:t>
            </a:r>
            <a:r>
              <a:rPr dirty="0" sz="1600" spc="-3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que</a:t>
            </a:r>
            <a:r>
              <a:rPr dirty="0" sz="1600" spc="-25">
                <a:latin typeface="Century Gothic"/>
                <a:cs typeface="Century Gothic"/>
              </a:rPr>
              <a:t> se </a:t>
            </a:r>
            <a:r>
              <a:rPr dirty="0" sz="1600" spc="-10">
                <a:latin typeface="Century Gothic"/>
                <a:cs typeface="Century Gothic"/>
              </a:rPr>
              <a:t>interrumpe</a:t>
            </a:r>
            <a:endParaRPr sz="1600">
              <a:latin typeface="Century Gothic"/>
              <a:cs typeface="Century Gothic"/>
            </a:endParaRPr>
          </a:p>
        </p:txBody>
      </p:sp>
      <p:grpSp>
        <p:nvGrpSpPr>
          <p:cNvPr id="21" name="object 21" descr=""/>
          <p:cNvGrpSpPr/>
          <p:nvPr/>
        </p:nvGrpSpPr>
        <p:grpSpPr>
          <a:xfrm>
            <a:off x="4444718" y="4774115"/>
            <a:ext cx="2063114" cy="1599565"/>
            <a:chOff x="4444718" y="4774115"/>
            <a:chExt cx="2063114" cy="1599565"/>
          </a:xfrm>
        </p:grpSpPr>
        <p:sp>
          <p:nvSpPr>
            <p:cNvPr id="22" name="object 22" descr=""/>
            <p:cNvSpPr/>
            <p:nvPr/>
          </p:nvSpPr>
          <p:spPr>
            <a:xfrm>
              <a:off x="4452655" y="4782053"/>
              <a:ext cx="1309370" cy="345440"/>
            </a:xfrm>
            <a:custGeom>
              <a:avLst/>
              <a:gdLst/>
              <a:ahLst/>
              <a:cxnLst/>
              <a:rect l="l" t="t" r="r" b="b"/>
              <a:pathLst>
                <a:path w="1309370" h="345439">
                  <a:moveTo>
                    <a:pt x="0" y="0"/>
                  </a:moveTo>
                  <a:lnTo>
                    <a:pt x="0" y="172618"/>
                  </a:lnTo>
                  <a:lnTo>
                    <a:pt x="1308900" y="172618"/>
                  </a:lnTo>
                  <a:lnTo>
                    <a:pt x="1308900" y="345249"/>
                  </a:lnTo>
                </a:path>
              </a:pathLst>
            </a:custGeom>
            <a:ln w="15875">
              <a:solidFill>
                <a:srgbClr val="942A0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015484" y="5123688"/>
              <a:ext cx="1491995" cy="1249679"/>
            </a:xfrm>
            <a:prstGeom prst="rect">
              <a:avLst/>
            </a:prstGeom>
          </p:spPr>
        </p:pic>
      </p:grpSp>
      <p:sp>
        <p:nvSpPr>
          <p:cNvPr id="24" name="object 24" descr=""/>
          <p:cNvSpPr txBox="1"/>
          <p:nvPr/>
        </p:nvSpPr>
        <p:spPr>
          <a:xfrm>
            <a:off x="5168397" y="5376652"/>
            <a:ext cx="1188085" cy="716915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algn="ctr" marL="12700" marR="5080" indent="-2540">
              <a:lnSpc>
                <a:spcPts val="1760"/>
              </a:lnSpc>
              <a:spcBef>
                <a:spcPts val="285"/>
              </a:spcBef>
            </a:pPr>
            <a:r>
              <a:rPr dirty="0" sz="1600" spc="-10">
                <a:latin typeface="Century Gothic"/>
                <a:cs typeface="Century Gothic"/>
              </a:rPr>
              <a:t>Alegación </a:t>
            </a:r>
            <a:r>
              <a:rPr dirty="0" sz="1600">
                <a:latin typeface="Century Gothic"/>
                <a:cs typeface="Century Gothic"/>
              </a:rPr>
              <a:t>por</a:t>
            </a:r>
            <a:r>
              <a:rPr dirty="0" sz="1600" spc="-1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la</a:t>
            </a:r>
            <a:r>
              <a:rPr dirty="0" sz="1600" spc="-20">
                <a:latin typeface="Century Gothic"/>
                <a:cs typeface="Century Gothic"/>
              </a:rPr>
              <a:t> </a:t>
            </a:r>
            <a:r>
              <a:rPr dirty="0" sz="1600" spc="-10">
                <a:latin typeface="Century Gothic"/>
                <a:cs typeface="Century Gothic"/>
              </a:rPr>
              <a:t>parte interesada</a:t>
            </a:r>
            <a:endParaRPr sz="1600">
              <a:latin typeface="Century Gothic"/>
              <a:cs typeface="Century Gothic"/>
            </a:endParaRPr>
          </a:p>
        </p:txBody>
      </p:sp>
      <p:grpSp>
        <p:nvGrpSpPr>
          <p:cNvPr id="25" name="object 25" descr=""/>
          <p:cNvGrpSpPr/>
          <p:nvPr/>
        </p:nvGrpSpPr>
        <p:grpSpPr>
          <a:xfrm>
            <a:off x="6586581" y="3565753"/>
            <a:ext cx="3251200" cy="1219835"/>
            <a:chOff x="6586581" y="3565753"/>
            <a:chExt cx="3251200" cy="1219835"/>
          </a:xfrm>
        </p:grpSpPr>
        <p:sp>
          <p:nvSpPr>
            <p:cNvPr id="26" name="object 26" descr=""/>
            <p:cNvSpPr/>
            <p:nvPr/>
          </p:nvSpPr>
          <p:spPr>
            <a:xfrm>
              <a:off x="6594519" y="3573691"/>
              <a:ext cx="2129790" cy="345440"/>
            </a:xfrm>
            <a:custGeom>
              <a:avLst/>
              <a:gdLst/>
              <a:ahLst/>
              <a:cxnLst/>
              <a:rect l="l" t="t" r="r" b="b"/>
              <a:pathLst>
                <a:path w="2129790" h="345439">
                  <a:moveTo>
                    <a:pt x="0" y="0"/>
                  </a:moveTo>
                  <a:lnTo>
                    <a:pt x="0" y="172618"/>
                  </a:lnTo>
                  <a:lnTo>
                    <a:pt x="2129536" y="172618"/>
                  </a:lnTo>
                  <a:lnTo>
                    <a:pt x="2129536" y="345249"/>
                  </a:lnTo>
                </a:path>
              </a:pathLst>
            </a:custGeom>
            <a:ln w="15875">
              <a:solidFill>
                <a:srgbClr val="942A0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610855" y="3915156"/>
              <a:ext cx="2226563" cy="870203"/>
            </a:xfrm>
            <a:prstGeom prst="rect">
              <a:avLst/>
            </a:prstGeom>
          </p:spPr>
        </p:pic>
      </p:grpSp>
      <p:sp>
        <p:nvSpPr>
          <p:cNvPr id="28" name="object 28" descr=""/>
          <p:cNvSpPr txBox="1"/>
          <p:nvPr/>
        </p:nvSpPr>
        <p:spPr>
          <a:xfrm>
            <a:off x="8059753" y="4185743"/>
            <a:ext cx="13277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entury Gothic"/>
                <a:cs typeface="Century Gothic"/>
              </a:rPr>
              <a:t>Caducidad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29" name="object 29" descr=""/>
          <p:cNvGrpSpPr/>
          <p:nvPr/>
        </p:nvGrpSpPr>
        <p:grpSpPr>
          <a:xfrm>
            <a:off x="6888480" y="4774115"/>
            <a:ext cx="1892935" cy="1591945"/>
            <a:chOff x="6888480" y="4774115"/>
            <a:chExt cx="1892935" cy="1591945"/>
          </a:xfrm>
        </p:grpSpPr>
        <p:sp>
          <p:nvSpPr>
            <p:cNvPr id="30" name="object 30" descr=""/>
            <p:cNvSpPr/>
            <p:nvPr/>
          </p:nvSpPr>
          <p:spPr>
            <a:xfrm>
              <a:off x="7834307" y="4782053"/>
              <a:ext cx="890269" cy="345440"/>
            </a:xfrm>
            <a:custGeom>
              <a:avLst/>
              <a:gdLst/>
              <a:ahLst/>
              <a:cxnLst/>
              <a:rect l="l" t="t" r="r" b="b"/>
              <a:pathLst>
                <a:path w="890270" h="345439">
                  <a:moveTo>
                    <a:pt x="889749" y="0"/>
                  </a:moveTo>
                  <a:lnTo>
                    <a:pt x="889749" y="172618"/>
                  </a:lnTo>
                  <a:lnTo>
                    <a:pt x="0" y="172618"/>
                  </a:lnTo>
                  <a:lnTo>
                    <a:pt x="0" y="345249"/>
                  </a:lnTo>
                </a:path>
              </a:pathLst>
            </a:custGeom>
            <a:ln w="15875">
              <a:solidFill>
                <a:srgbClr val="942A0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1" name="object 31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888480" y="5123688"/>
              <a:ext cx="1892806" cy="1242059"/>
            </a:xfrm>
            <a:prstGeom prst="rect">
              <a:avLst/>
            </a:prstGeom>
          </p:spPr>
        </p:pic>
      </p:grpSp>
      <p:sp>
        <p:nvSpPr>
          <p:cNvPr id="32" name="object 32" descr=""/>
          <p:cNvSpPr txBox="1"/>
          <p:nvPr/>
        </p:nvSpPr>
        <p:spPr>
          <a:xfrm>
            <a:off x="7046397" y="5484525"/>
            <a:ext cx="1576070" cy="492759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253365" marR="5080" indent="-241300">
              <a:lnSpc>
                <a:spcPts val="1760"/>
              </a:lnSpc>
              <a:spcBef>
                <a:spcPts val="285"/>
              </a:spcBef>
            </a:pPr>
            <a:r>
              <a:rPr dirty="0" sz="1600">
                <a:latin typeface="Century Gothic"/>
                <a:cs typeface="Century Gothic"/>
              </a:rPr>
              <a:t>Plazo</a:t>
            </a:r>
            <a:r>
              <a:rPr dirty="0" sz="1600" spc="-3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que</a:t>
            </a:r>
            <a:r>
              <a:rPr dirty="0" sz="1600" spc="-25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no</a:t>
            </a:r>
            <a:r>
              <a:rPr dirty="0" sz="1600" spc="-15">
                <a:latin typeface="Century Gothic"/>
                <a:cs typeface="Century Gothic"/>
              </a:rPr>
              <a:t> </a:t>
            </a:r>
            <a:r>
              <a:rPr dirty="0" sz="1600" spc="-25">
                <a:latin typeface="Century Gothic"/>
                <a:cs typeface="Century Gothic"/>
              </a:rPr>
              <a:t>se </a:t>
            </a:r>
            <a:r>
              <a:rPr dirty="0" sz="1600" spc="-10">
                <a:latin typeface="Century Gothic"/>
                <a:cs typeface="Century Gothic"/>
              </a:rPr>
              <a:t>interrumpe</a:t>
            </a:r>
            <a:endParaRPr sz="1600">
              <a:latin typeface="Century Gothic"/>
              <a:cs typeface="Century Gothic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8716120" y="4774115"/>
            <a:ext cx="1844039" cy="1604010"/>
            <a:chOff x="8716120" y="4774115"/>
            <a:chExt cx="1844039" cy="1604010"/>
          </a:xfrm>
        </p:grpSpPr>
        <p:sp>
          <p:nvSpPr>
            <p:cNvPr id="34" name="object 34" descr=""/>
            <p:cNvSpPr/>
            <p:nvPr/>
          </p:nvSpPr>
          <p:spPr>
            <a:xfrm>
              <a:off x="8724058" y="4782053"/>
              <a:ext cx="1136650" cy="345440"/>
            </a:xfrm>
            <a:custGeom>
              <a:avLst/>
              <a:gdLst/>
              <a:ahLst/>
              <a:cxnLst/>
              <a:rect l="l" t="t" r="r" b="b"/>
              <a:pathLst>
                <a:path w="1136650" h="345439">
                  <a:moveTo>
                    <a:pt x="0" y="0"/>
                  </a:moveTo>
                  <a:lnTo>
                    <a:pt x="0" y="172618"/>
                  </a:lnTo>
                  <a:lnTo>
                    <a:pt x="1136624" y="172618"/>
                  </a:lnTo>
                  <a:lnTo>
                    <a:pt x="1136624" y="345249"/>
                  </a:lnTo>
                </a:path>
              </a:pathLst>
            </a:custGeom>
            <a:ln w="15875">
              <a:solidFill>
                <a:srgbClr val="942A0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5" name="object 35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160764" y="5123688"/>
              <a:ext cx="1399031" cy="1254251"/>
            </a:xfrm>
            <a:prstGeom prst="rect">
              <a:avLst/>
            </a:prstGeom>
          </p:spPr>
        </p:pic>
      </p:grpSp>
      <p:sp>
        <p:nvSpPr>
          <p:cNvPr id="36" name="object 36" descr=""/>
          <p:cNvSpPr txBox="1"/>
          <p:nvPr/>
        </p:nvSpPr>
        <p:spPr>
          <a:xfrm>
            <a:off x="9250040" y="5266540"/>
            <a:ext cx="1222375" cy="941069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algn="ctr" marL="12700" marR="5080" indent="-2540">
              <a:lnSpc>
                <a:spcPts val="1760"/>
              </a:lnSpc>
              <a:spcBef>
                <a:spcPts val="285"/>
              </a:spcBef>
            </a:pPr>
            <a:r>
              <a:rPr dirty="0" sz="1600" spc="-25">
                <a:latin typeface="Century Gothic"/>
                <a:cs typeface="Century Gothic"/>
              </a:rPr>
              <a:t>Los </a:t>
            </a:r>
            <a:r>
              <a:rPr dirty="0" sz="1600">
                <a:latin typeface="Century Gothic"/>
                <a:cs typeface="Century Gothic"/>
              </a:rPr>
              <a:t>Tribunales</a:t>
            </a:r>
            <a:r>
              <a:rPr dirty="0" sz="1600" spc="-70">
                <a:latin typeface="Century Gothic"/>
                <a:cs typeface="Century Gothic"/>
              </a:rPr>
              <a:t> </a:t>
            </a:r>
            <a:r>
              <a:rPr dirty="0" sz="1600" spc="-25">
                <a:latin typeface="Century Gothic"/>
                <a:cs typeface="Century Gothic"/>
              </a:rPr>
              <a:t>lo </a:t>
            </a:r>
            <a:r>
              <a:rPr dirty="0" sz="1600" spc="-10">
                <a:latin typeface="Century Gothic"/>
                <a:cs typeface="Century Gothic"/>
              </a:rPr>
              <a:t>observan </a:t>
            </a:r>
            <a:r>
              <a:rPr dirty="0" sz="1600">
                <a:latin typeface="Century Gothic"/>
                <a:cs typeface="Century Gothic"/>
              </a:rPr>
              <a:t>de</a:t>
            </a:r>
            <a:r>
              <a:rPr dirty="0" sz="1600" spc="-25">
                <a:latin typeface="Century Gothic"/>
                <a:cs typeface="Century Gothic"/>
              </a:rPr>
              <a:t> </a:t>
            </a:r>
            <a:r>
              <a:rPr dirty="0" sz="1600" spc="-10">
                <a:latin typeface="Century Gothic"/>
                <a:cs typeface="Century Gothic"/>
              </a:rPr>
              <a:t>oficio</a:t>
            </a:r>
            <a:endParaRPr sz="1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308" y="25401"/>
            <a:ext cx="7541259" cy="8788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b="0">
                <a:latin typeface="Century Gothic"/>
                <a:cs typeface="Century Gothic"/>
              </a:rPr>
              <a:t>Derecho,</a:t>
            </a:r>
            <a:r>
              <a:rPr dirty="0" spc="-65" b="0">
                <a:latin typeface="Century Gothic"/>
                <a:cs typeface="Century Gothic"/>
              </a:rPr>
              <a:t> </a:t>
            </a:r>
            <a:r>
              <a:rPr dirty="0" b="0">
                <a:latin typeface="Century Gothic"/>
                <a:cs typeface="Century Gothic"/>
              </a:rPr>
              <a:t>ética</a:t>
            </a:r>
            <a:r>
              <a:rPr dirty="0" spc="-100" b="0">
                <a:latin typeface="Century Gothic"/>
                <a:cs typeface="Century Gothic"/>
              </a:rPr>
              <a:t> </a:t>
            </a:r>
            <a:r>
              <a:rPr dirty="0" b="0">
                <a:latin typeface="Century Gothic"/>
                <a:cs typeface="Century Gothic"/>
              </a:rPr>
              <a:t>y</a:t>
            </a:r>
            <a:r>
              <a:rPr dirty="0" spc="-95" b="0">
                <a:latin typeface="Century Gothic"/>
                <a:cs typeface="Century Gothic"/>
              </a:rPr>
              <a:t> </a:t>
            </a:r>
            <a:r>
              <a:rPr dirty="0" b="0">
                <a:latin typeface="Century Gothic"/>
                <a:cs typeface="Century Gothic"/>
              </a:rPr>
              <a:t>normas</a:t>
            </a:r>
            <a:r>
              <a:rPr dirty="0" spc="-95" b="0">
                <a:latin typeface="Century Gothic"/>
                <a:cs typeface="Century Gothic"/>
              </a:rPr>
              <a:t> </a:t>
            </a:r>
            <a:r>
              <a:rPr dirty="0" b="0">
                <a:latin typeface="Century Gothic"/>
                <a:cs typeface="Century Gothic"/>
              </a:rPr>
              <a:t>deontológicas:</a:t>
            </a:r>
            <a:r>
              <a:rPr dirty="0" spc="-80" b="0">
                <a:latin typeface="Century Gothic"/>
                <a:cs typeface="Century Gothic"/>
              </a:rPr>
              <a:t> </a:t>
            </a:r>
            <a:r>
              <a:rPr dirty="0" spc="-25" b="0">
                <a:latin typeface="Century Gothic"/>
                <a:cs typeface="Century Gothic"/>
              </a:rPr>
              <a:t>los </a:t>
            </a:r>
            <a:r>
              <a:rPr dirty="0" b="0">
                <a:latin typeface="Century Gothic"/>
                <a:cs typeface="Century Gothic"/>
              </a:rPr>
              <a:t>sistemas</a:t>
            </a:r>
            <a:r>
              <a:rPr dirty="0" spc="-105" b="0">
                <a:latin typeface="Century Gothic"/>
                <a:cs typeface="Century Gothic"/>
              </a:rPr>
              <a:t> </a:t>
            </a:r>
            <a:r>
              <a:rPr dirty="0" spc="-10" b="0">
                <a:latin typeface="Century Gothic"/>
                <a:cs typeface="Century Gothic"/>
              </a:rPr>
              <a:t>normativos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003772" y="1372644"/>
            <a:ext cx="10786110" cy="48933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>
              <a:lnSpc>
                <a:spcPts val="2375"/>
              </a:lnSpc>
              <a:spcBef>
                <a:spcPts val="95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200" spc="4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usos</a:t>
            </a:r>
            <a:r>
              <a:rPr dirty="0" sz="2200" spc="4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sociales:</a:t>
            </a:r>
            <a:r>
              <a:rPr dirty="0" sz="2200" spc="45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comportamientos</a:t>
            </a:r>
            <a:r>
              <a:rPr dirty="0" sz="2200" spc="4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reglados</a:t>
            </a:r>
            <a:r>
              <a:rPr dirty="0" sz="2200" spc="4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4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uniformes</a:t>
            </a:r>
            <a:r>
              <a:rPr dirty="0" sz="2200" spc="4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200" spc="4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4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sociedad.</a:t>
            </a:r>
            <a:endParaRPr sz="2200">
              <a:latin typeface="Century Gothic"/>
              <a:cs typeface="Century Gothic"/>
            </a:endParaRPr>
          </a:p>
          <a:p>
            <a:pPr algn="just" marL="354965">
              <a:lnSpc>
                <a:spcPts val="2375"/>
              </a:lnSpc>
            </a:pP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Facilitan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convivencia.</a:t>
            </a:r>
            <a:endParaRPr sz="22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480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1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deontología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profesional: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Código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deontológico.</a:t>
            </a:r>
            <a:endParaRPr sz="2200">
              <a:latin typeface="Century Gothic"/>
              <a:cs typeface="Century Gothic"/>
            </a:endParaRPr>
          </a:p>
          <a:p>
            <a:pPr algn="just" marL="756285" marR="6985" indent="-287020">
              <a:lnSpc>
                <a:spcPts val="2110"/>
              </a:lnSpc>
              <a:spcBef>
                <a:spcPts val="980"/>
              </a:spcBef>
            </a:pPr>
            <a:r>
              <a:rPr dirty="0" sz="2200" spc="-2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Sistema</a:t>
            </a:r>
            <a:r>
              <a:rPr dirty="0" sz="2200" spc="10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normativo</a:t>
            </a:r>
            <a:r>
              <a:rPr dirty="0" sz="2200" spc="10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200" spc="10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regula</a:t>
            </a:r>
            <a:r>
              <a:rPr dirty="0" sz="2200" spc="10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10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conducta</a:t>
            </a:r>
            <a:r>
              <a:rPr dirty="0" sz="2200" spc="10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10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dirty="0" sz="2200" spc="10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personas</a:t>
            </a:r>
            <a:r>
              <a:rPr dirty="0" sz="2200" spc="10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dirty="0" sz="2200" spc="10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el 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desarrollo</a:t>
            </a:r>
            <a:r>
              <a:rPr dirty="0" sz="22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2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profesión.</a:t>
            </a:r>
            <a:r>
              <a:rPr dirty="0" sz="2200" spc="3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5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2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ética</a:t>
            </a:r>
            <a:r>
              <a:rPr dirty="0" sz="22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profesional</a:t>
            </a:r>
            <a:r>
              <a:rPr dirty="0" sz="2200" spc="3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2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22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3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bioética,</a:t>
            </a:r>
            <a:r>
              <a:rPr dirty="0" sz="22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abogado,</a:t>
            </a:r>
            <a:r>
              <a:rPr dirty="0" sz="22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200" spc="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arquitecto,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economista,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ingeniero,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etc).</a:t>
            </a:r>
            <a:endParaRPr sz="2200">
              <a:latin typeface="Century Gothic"/>
              <a:cs typeface="Century Gothic"/>
            </a:endParaRPr>
          </a:p>
          <a:p>
            <a:pPr algn="just" marL="755650" marR="7620" indent="-286385">
              <a:lnSpc>
                <a:spcPts val="2110"/>
              </a:lnSpc>
              <a:spcBef>
                <a:spcPts val="1000"/>
              </a:spcBef>
            </a:pPr>
            <a:r>
              <a:rPr dirty="0" sz="2200" spc="-2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 spc="5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2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mala</a:t>
            </a:r>
            <a:r>
              <a:rPr dirty="0" sz="22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praxis</a:t>
            </a:r>
            <a:r>
              <a:rPr dirty="0" sz="22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profesional: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actuación</a:t>
            </a:r>
            <a:r>
              <a:rPr dirty="0" sz="22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dolosa</a:t>
            </a:r>
            <a:r>
              <a:rPr dirty="0" sz="22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2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negligente</a:t>
            </a:r>
            <a:r>
              <a:rPr dirty="0" sz="22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desarrollo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profesión</a:t>
            </a:r>
            <a:r>
              <a:rPr dirty="0" sz="22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2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g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eneran</a:t>
            </a:r>
            <a:r>
              <a:rPr dirty="0" sz="22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daños</a:t>
            </a:r>
            <a:r>
              <a:rPr dirty="0" sz="22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conlleva</a:t>
            </a:r>
            <a:r>
              <a:rPr dirty="0" sz="22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responsabilidades</a:t>
            </a:r>
            <a:r>
              <a:rPr dirty="0" sz="22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2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falta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producto</a:t>
            </a:r>
            <a:r>
              <a:rPr dirty="0" sz="22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 se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vende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 a 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cliente).</a:t>
            </a:r>
            <a:endParaRPr sz="2200">
              <a:latin typeface="Century Gothic"/>
              <a:cs typeface="Century Gothic"/>
            </a:endParaRPr>
          </a:p>
          <a:p>
            <a:pPr algn="just" marL="756285" marR="5080" indent="-287020">
              <a:lnSpc>
                <a:spcPts val="2110"/>
              </a:lnSpc>
              <a:spcBef>
                <a:spcPts val="1015"/>
              </a:spcBef>
            </a:pPr>
            <a:r>
              <a:rPr dirty="0" sz="2200" spc="-2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200" spc="7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artículo</a:t>
            </a:r>
            <a:r>
              <a:rPr dirty="0" sz="2200" spc="7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7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7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5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7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19/2013,</a:t>
            </a:r>
            <a:r>
              <a:rPr dirty="0" sz="2200" spc="7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7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9</a:t>
            </a:r>
            <a:r>
              <a:rPr dirty="0" sz="2200" spc="7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7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diciembre,</a:t>
            </a:r>
            <a:r>
              <a:rPr dirty="0" sz="2200" spc="7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7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transparencia,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acceso</a:t>
            </a:r>
            <a:r>
              <a:rPr dirty="0" sz="2200" spc="4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2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43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sz="2200" spc="4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pública</a:t>
            </a:r>
            <a:r>
              <a:rPr dirty="0" sz="22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4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buen</a:t>
            </a:r>
            <a:r>
              <a:rPr dirty="0" sz="2200" spc="4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gobierno</a:t>
            </a:r>
            <a:r>
              <a:rPr dirty="0" sz="2200" spc="4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dirty="0" sz="2200" spc="4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relación</a:t>
            </a:r>
            <a:r>
              <a:rPr dirty="0" sz="2200" spc="4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2200" spc="4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los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responsables</a:t>
            </a:r>
            <a:r>
              <a:rPr dirty="0" sz="2200" spc="5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públicos:</a:t>
            </a:r>
            <a:r>
              <a:rPr dirty="0" sz="2200" spc="50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“Esta</a:t>
            </a:r>
            <a:r>
              <a:rPr dirty="0" sz="2200" spc="5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5" i="1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200" spc="-15" i="1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5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5" i="1">
                <a:solidFill>
                  <a:srgbClr val="404040"/>
                </a:solidFill>
                <a:latin typeface="Century Gothic"/>
                <a:cs typeface="Century Gothic"/>
              </a:rPr>
              <a:t>tiene</a:t>
            </a:r>
            <a:r>
              <a:rPr dirty="0" sz="2200" spc="5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0" i="1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200" spc="5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 i="1">
                <a:solidFill>
                  <a:srgbClr val="404040"/>
                </a:solidFill>
                <a:latin typeface="Century Gothic"/>
                <a:cs typeface="Century Gothic"/>
              </a:rPr>
              <a:t>objeto</a:t>
            </a:r>
            <a:r>
              <a:rPr dirty="0" sz="2200" spc="5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 i="1">
                <a:solidFill>
                  <a:srgbClr val="404040"/>
                </a:solidFill>
                <a:latin typeface="Century Gothic"/>
                <a:cs typeface="Century Gothic"/>
              </a:rPr>
              <a:t>ampliar</a:t>
            </a:r>
            <a:r>
              <a:rPr dirty="0" sz="2200" spc="5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5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 i="1">
                <a:solidFill>
                  <a:srgbClr val="404040"/>
                </a:solidFill>
                <a:latin typeface="Century Gothic"/>
                <a:cs typeface="Century Gothic"/>
              </a:rPr>
              <a:t>reforzar</a:t>
            </a:r>
            <a:r>
              <a:rPr dirty="0" sz="2200" spc="5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 i="1">
                <a:solidFill>
                  <a:srgbClr val="404040"/>
                </a:solidFill>
                <a:latin typeface="Century Gothic"/>
                <a:cs typeface="Century Gothic"/>
              </a:rPr>
              <a:t>transparencia</a:t>
            </a:r>
            <a:r>
              <a:rPr dirty="0" sz="2200" spc="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 i="1">
                <a:solidFill>
                  <a:srgbClr val="404040"/>
                </a:solidFill>
                <a:latin typeface="Century Gothic"/>
                <a:cs typeface="Century Gothic"/>
              </a:rPr>
              <a:t>actividad</a:t>
            </a:r>
            <a:r>
              <a:rPr dirty="0" sz="2200" spc="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 i="1">
                <a:solidFill>
                  <a:srgbClr val="404040"/>
                </a:solidFill>
                <a:latin typeface="Century Gothic"/>
                <a:cs typeface="Century Gothic"/>
              </a:rPr>
              <a:t>pública,</a:t>
            </a:r>
            <a:r>
              <a:rPr dirty="0" sz="2200" spc="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 i="1">
                <a:solidFill>
                  <a:srgbClr val="404040"/>
                </a:solidFill>
                <a:latin typeface="Century Gothic"/>
                <a:cs typeface="Century Gothic"/>
              </a:rPr>
              <a:t>regular</a:t>
            </a:r>
            <a:r>
              <a:rPr dirty="0" sz="2200" spc="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 i="1">
                <a:solidFill>
                  <a:srgbClr val="404040"/>
                </a:solidFill>
                <a:latin typeface="Century Gothic"/>
                <a:cs typeface="Century Gothic"/>
              </a:rPr>
              <a:t>garantizar</a:t>
            </a:r>
            <a:r>
              <a:rPr dirty="0" sz="2200" spc="4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5" i="1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200" spc="5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5" i="1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200" spc="5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1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 i="1">
                <a:solidFill>
                  <a:srgbClr val="404040"/>
                </a:solidFill>
                <a:latin typeface="Century Gothic"/>
                <a:cs typeface="Century Gothic"/>
              </a:rPr>
              <a:t>acceso</a:t>
            </a:r>
            <a:r>
              <a:rPr dirty="0" sz="2200" spc="5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200" spc="5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 i="1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200" spc="5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 i="1">
                <a:solidFill>
                  <a:srgbClr val="404040"/>
                </a:solidFill>
                <a:latin typeface="Century Gothic"/>
                <a:cs typeface="Century Gothic"/>
              </a:rPr>
              <a:t>información</a:t>
            </a:r>
            <a:r>
              <a:rPr dirty="0" sz="2200" spc="52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 i="1">
                <a:solidFill>
                  <a:srgbClr val="404040"/>
                </a:solidFill>
                <a:latin typeface="Century Gothic"/>
                <a:cs typeface="Century Gothic"/>
              </a:rPr>
              <a:t>relativa</a:t>
            </a:r>
            <a:r>
              <a:rPr dirty="0" sz="2200" spc="5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200" spc="5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 i="1">
                <a:solidFill>
                  <a:srgbClr val="404040"/>
                </a:solidFill>
                <a:latin typeface="Century Gothic"/>
                <a:cs typeface="Century Gothic"/>
              </a:rPr>
              <a:t>aquella</a:t>
            </a:r>
            <a:r>
              <a:rPr dirty="0" sz="2200" spc="5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 i="1">
                <a:solidFill>
                  <a:srgbClr val="404040"/>
                </a:solidFill>
                <a:latin typeface="Century Gothic"/>
                <a:cs typeface="Century Gothic"/>
              </a:rPr>
              <a:t>actividad</a:t>
            </a:r>
            <a:r>
              <a:rPr dirty="0" sz="2200" spc="5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5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 i="1">
                <a:solidFill>
                  <a:srgbClr val="404040"/>
                </a:solidFill>
                <a:latin typeface="Century Gothic"/>
                <a:cs typeface="Century Gothic"/>
              </a:rPr>
              <a:t>establecer</a:t>
            </a:r>
            <a:r>
              <a:rPr dirty="0" sz="2200" spc="53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dirty="0" sz="2200" spc="-5" i="1">
                <a:solidFill>
                  <a:srgbClr val="404040"/>
                </a:solidFill>
                <a:latin typeface="Century Gothic"/>
                <a:cs typeface="Century Gothic"/>
              </a:rPr>
              <a:t>as </a:t>
            </a:r>
            <a:r>
              <a:rPr dirty="0" sz="2200" spc="-10" i="1">
                <a:solidFill>
                  <a:srgbClr val="404040"/>
                </a:solidFill>
                <a:latin typeface="Century Gothic"/>
                <a:cs typeface="Century Gothic"/>
              </a:rPr>
              <a:t>obligaciones</a:t>
            </a:r>
            <a:r>
              <a:rPr dirty="0" sz="2200" spc="7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7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 i="1">
                <a:solidFill>
                  <a:srgbClr val="404040"/>
                </a:solidFill>
                <a:latin typeface="Century Gothic"/>
                <a:cs typeface="Century Gothic"/>
              </a:rPr>
              <a:t>buen</a:t>
            </a:r>
            <a:r>
              <a:rPr dirty="0" sz="2200" spc="7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5" i="1">
                <a:solidFill>
                  <a:srgbClr val="404040"/>
                </a:solidFill>
                <a:latin typeface="Century Gothic"/>
                <a:cs typeface="Century Gothic"/>
              </a:rPr>
              <a:t>gobierno</a:t>
            </a:r>
            <a:r>
              <a:rPr dirty="0" sz="2200" spc="7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5" i="1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200" spc="78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 i="1">
                <a:solidFill>
                  <a:srgbClr val="404040"/>
                </a:solidFill>
                <a:latin typeface="Century Gothic"/>
                <a:cs typeface="Century Gothic"/>
              </a:rPr>
              <a:t>deben</a:t>
            </a:r>
            <a:r>
              <a:rPr dirty="0" sz="2200" spc="77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 i="1">
                <a:solidFill>
                  <a:srgbClr val="404040"/>
                </a:solidFill>
                <a:latin typeface="Century Gothic"/>
                <a:cs typeface="Century Gothic"/>
              </a:rPr>
              <a:t>cumplir</a:t>
            </a:r>
            <a:r>
              <a:rPr dirty="0" sz="2200" spc="7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200" spc="77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 i="1">
                <a:solidFill>
                  <a:srgbClr val="404040"/>
                </a:solidFill>
                <a:latin typeface="Century Gothic"/>
                <a:cs typeface="Century Gothic"/>
              </a:rPr>
              <a:t>responsables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 i="1">
                <a:solidFill>
                  <a:srgbClr val="404040"/>
                </a:solidFill>
                <a:latin typeface="Century Gothic"/>
                <a:cs typeface="Century Gothic"/>
              </a:rPr>
              <a:t>públicos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5" i="1">
                <a:solidFill>
                  <a:srgbClr val="404040"/>
                </a:solidFill>
                <a:latin typeface="Century Gothic"/>
                <a:cs typeface="Century Gothic"/>
              </a:rPr>
              <a:t>as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í</a:t>
            </a:r>
            <a:r>
              <a:rPr dirty="0" sz="2200" spc="-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5" i="1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 l</a:t>
            </a:r>
            <a:r>
              <a:rPr dirty="0" sz="2200" spc="-5" i="1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s </a:t>
            </a:r>
            <a:r>
              <a:rPr dirty="0" sz="2200" spc="-10" i="1">
                <a:solidFill>
                  <a:srgbClr val="404040"/>
                </a:solidFill>
                <a:latin typeface="Century Gothic"/>
                <a:cs typeface="Century Gothic"/>
              </a:rPr>
              <a:t>consecuencias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5" i="1">
                <a:solidFill>
                  <a:srgbClr val="404040"/>
                </a:solidFill>
                <a:latin typeface="Century Gothic"/>
                <a:cs typeface="Century Gothic"/>
              </a:rPr>
              <a:t>derivadas</a:t>
            </a:r>
            <a:r>
              <a:rPr dirty="0" sz="2200" spc="2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0" i="1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10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i="1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2200" spc="-5" i="1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 i="1">
                <a:solidFill>
                  <a:srgbClr val="404040"/>
                </a:solidFill>
                <a:latin typeface="Century Gothic"/>
                <a:cs typeface="Century Gothic"/>
              </a:rPr>
              <a:t>incumplimiento”.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73376" rIns="0" bIns="0" rtlCol="0" vert="horz">
            <a:spAutoFit/>
          </a:bodyPr>
          <a:lstStyle/>
          <a:p>
            <a:pPr marL="936625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LA</a:t>
            </a:r>
            <a:r>
              <a:rPr dirty="0" sz="3200" spc="-40"/>
              <a:t> </a:t>
            </a:r>
            <a:r>
              <a:rPr dirty="0" sz="3200"/>
              <a:t>EFICACIA</a:t>
            </a:r>
            <a:r>
              <a:rPr dirty="0" sz="3200" spc="-60"/>
              <a:t> </a:t>
            </a:r>
            <a:r>
              <a:rPr dirty="0" sz="3200" spc="-10"/>
              <a:t>TEMPORAL</a:t>
            </a:r>
            <a:endParaRPr sz="3200"/>
          </a:p>
        </p:txBody>
      </p:sp>
      <p:grpSp>
        <p:nvGrpSpPr>
          <p:cNvPr id="3" name="object 3" descr=""/>
          <p:cNvGrpSpPr/>
          <p:nvPr/>
        </p:nvGrpSpPr>
        <p:grpSpPr>
          <a:xfrm>
            <a:off x="1971675" y="1527536"/>
            <a:ext cx="8242300" cy="1614805"/>
            <a:chOff x="1971675" y="1527536"/>
            <a:chExt cx="8242300" cy="1614805"/>
          </a:xfrm>
        </p:grpSpPr>
        <p:sp>
          <p:nvSpPr>
            <p:cNvPr id="4" name="object 4" descr=""/>
            <p:cNvSpPr/>
            <p:nvPr/>
          </p:nvSpPr>
          <p:spPr>
            <a:xfrm>
              <a:off x="1979612" y="2125878"/>
              <a:ext cx="8226425" cy="1008380"/>
            </a:xfrm>
            <a:custGeom>
              <a:avLst/>
              <a:gdLst/>
              <a:ahLst/>
              <a:cxnLst/>
              <a:rect l="l" t="t" r="r" b="b"/>
              <a:pathLst>
                <a:path w="8226425" h="1008380">
                  <a:moveTo>
                    <a:pt x="8226425" y="0"/>
                  </a:moveTo>
                  <a:lnTo>
                    <a:pt x="0" y="0"/>
                  </a:lnTo>
                  <a:lnTo>
                    <a:pt x="0" y="1007999"/>
                  </a:lnTo>
                  <a:lnTo>
                    <a:pt x="8226425" y="1007999"/>
                  </a:lnTo>
                  <a:lnTo>
                    <a:pt x="8226425" y="0"/>
                  </a:lnTo>
                  <a:close/>
                </a:path>
              </a:pathLst>
            </a:custGeom>
            <a:solidFill>
              <a:srgbClr val="F3D7CC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979612" y="2125878"/>
              <a:ext cx="8226425" cy="1008380"/>
            </a:xfrm>
            <a:custGeom>
              <a:avLst/>
              <a:gdLst/>
              <a:ahLst/>
              <a:cxnLst/>
              <a:rect l="l" t="t" r="r" b="b"/>
              <a:pathLst>
                <a:path w="8226425" h="1008380">
                  <a:moveTo>
                    <a:pt x="0" y="0"/>
                  </a:moveTo>
                  <a:lnTo>
                    <a:pt x="8226425" y="0"/>
                  </a:lnTo>
                  <a:lnTo>
                    <a:pt x="8226425" y="1007999"/>
                  </a:lnTo>
                  <a:lnTo>
                    <a:pt x="0" y="1007999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DE7D1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390935" y="1535474"/>
              <a:ext cx="5758815" cy="1181100"/>
            </a:xfrm>
            <a:custGeom>
              <a:avLst/>
              <a:gdLst/>
              <a:ahLst/>
              <a:cxnLst/>
              <a:rect l="l" t="t" r="r" b="b"/>
              <a:pathLst>
                <a:path w="5758815" h="1181100">
                  <a:moveTo>
                    <a:pt x="5561685" y="0"/>
                  </a:moveTo>
                  <a:lnTo>
                    <a:pt x="196799" y="0"/>
                  </a:lnTo>
                  <a:lnTo>
                    <a:pt x="151675" y="5197"/>
                  </a:lnTo>
                  <a:lnTo>
                    <a:pt x="110253" y="20003"/>
                  </a:lnTo>
                  <a:lnTo>
                    <a:pt x="73712" y="43236"/>
                  </a:lnTo>
                  <a:lnTo>
                    <a:pt x="43235" y="73714"/>
                  </a:lnTo>
                  <a:lnTo>
                    <a:pt x="20003" y="110257"/>
                  </a:lnTo>
                  <a:lnTo>
                    <a:pt x="5197" y="151683"/>
                  </a:lnTo>
                  <a:lnTo>
                    <a:pt x="0" y="196811"/>
                  </a:lnTo>
                  <a:lnTo>
                    <a:pt x="0" y="983996"/>
                  </a:lnTo>
                  <a:lnTo>
                    <a:pt x="5197" y="1029124"/>
                  </a:lnTo>
                  <a:lnTo>
                    <a:pt x="20003" y="1070550"/>
                  </a:lnTo>
                  <a:lnTo>
                    <a:pt x="43235" y="1107093"/>
                  </a:lnTo>
                  <a:lnTo>
                    <a:pt x="73712" y="1137571"/>
                  </a:lnTo>
                  <a:lnTo>
                    <a:pt x="110253" y="1160804"/>
                  </a:lnTo>
                  <a:lnTo>
                    <a:pt x="151675" y="1175610"/>
                  </a:lnTo>
                  <a:lnTo>
                    <a:pt x="196799" y="1180807"/>
                  </a:lnTo>
                  <a:lnTo>
                    <a:pt x="5561685" y="1180807"/>
                  </a:lnTo>
                  <a:lnTo>
                    <a:pt x="5606813" y="1175610"/>
                  </a:lnTo>
                  <a:lnTo>
                    <a:pt x="5648239" y="1160804"/>
                  </a:lnTo>
                  <a:lnTo>
                    <a:pt x="5684782" y="1137571"/>
                  </a:lnTo>
                  <a:lnTo>
                    <a:pt x="5715261" y="1107093"/>
                  </a:lnTo>
                  <a:lnTo>
                    <a:pt x="5738493" y="1070550"/>
                  </a:lnTo>
                  <a:lnTo>
                    <a:pt x="5753299" y="1029124"/>
                  </a:lnTo>
                  <a:lnTo>
                    <a:pt x="5758497" y="983996"/>
                  </a:lnTo>
                  <a:lnTo>
                    <a:pt x="5758497" y="196811"/>
                  </a:lnTo>
                  <a:lnTo>
                    <a:pt x="5753299" y="151683"/>
                  </a:lnTo>
                  <a:lnTo>
                    <a:pt x="5738493" y="110257"/>
                  </a:lnTo>
                  <a:lnTo>
                    <a:pt x="5715261" y="73714"/>
                  </a:lnTo>
                  <a:lnTo>
                    <a:pt x="5684782" y="43236"/>
                  </a:lnTo>
                  <a:lnTo>
                    <a:pt x="5648239" y="20003"/>
                  </a:lnTo>
                  <a:lnTo>
                    <a:pt x="5606813" y="5197"/>
                  </a:lnTo>
                  <a:lnTo>
                    <a:pt x="55616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390935" y="1535474"/>
              <a:ext cx="5758815" cy="1181100"/>
            </a:xfrm>
            <a:custGeom>
              <a:avLst/>
              <a:gdLst/>
              <a:ahLst/>
              <a:cxnLst/>
              <a:rect l="l" t="t" r="r" b="b"/>
              <a:pathLst>
                <a:path w="5758815" h="1181100">
                  <a:moveTo>
                    <a:pt x="0" y="196811"/>
                  </a:moveTo>
                  <a:lnTo>
                    <a:pt x="5197" y="151683"/>
                  </a:lnTo>
                  <a:lnTo>
                    <a:pt x="20003" y="110257"/>
                  </a:lnTo>
                  <a:lnTo>
                    <a:pt x="43235" y="73714"/>
                  </a:lnTo>
                  <a:lnTo>
                    <a:pt x="73712" y="43236"/>
                  </a:lnTo>
                  <a:lnTo>
                    <a:pt x="110253" y="20003"/>
                  </a:lnTo>
                  <a:lnTo>
                    <a:pt x="151675" y="5197"/>
                  </a:lnTo>
                  <a:lnTo>
                    <a:pt x="196799" y="0"/>
                  </a:lnTo>
                  <a:lnTo>
                    <a:pt x="5561685" y="0"/>
                  </a:lnTo>
                  <a:lnTo>
                    <a:pt x="5606813" y="5197"/>
                  </a:lnTo>
                  <a:lnTo>
                    <a:pt x="5648239" y="20003"/>
                  </a:lnTo>
                  <a:lnTo>
                    <a:pt x="5684782" y="43236"/>
                  </a:lnTo>
                  <a:lnTo>
                    <a:pt x="5715261" y="73714"/>
                  </a:lnTo>
                  <a:lnTo>
                    <a:pt x="5738493" y="110257"/>
                  </a:lnTo>
                  <a:lnTo>
                    <a:pt x="5753299" y="151683"/>
                  </a:lnTo>
                  <a:lnTo>
                    <a:pt x="5758497" y="196811"/>
                  </a:lnTo>
                  <a:lnTo>
                    <a:pt x="5758497" y="983996"/>
                  </a:lnTo>
                  <a:lnTo>
                    <a:pt x="5753299" y="1029124"/>
                  </a:lnTo>
                  <a:lnTo>
                    <a:pt x="5738493" y="1070550"/>
                  </a:lnTo>
                  <a:lnTo>
                    <a:pt x="5715261" y="1107093"/>
                  </a:lnTo>
                  <a:lnTo>
                    <a:pt x="5684782" y="1137571"/>
                  </a:lnTo>
                  <a:lnTo>
                    <a:pt x="5648239" y="1160804"/>
                  </a:lnTo>
                  <a:lnTo>
                    <a:pt x="5606813" y="1175610"/>
                  </a:lnTo>
                  <a:lnTo>
                    <a:pt x="5561685" y="1180807"/>
                  </a:lnTo>
                  <a:lnTo>
                    <a:pt x="196799" y="1180807"/>
                  </a:lnTo>
                  <a:lnTo>
                    <a:pt x="151675" y="1175610"/>
                  </a:lnTo>
                  <a:lnTo>
                    <a:pt x="110253" y="1160804"/>
                  </a:lnTo>
                  <a:lnTo>
                    <a:pt x="73712" y="1137571"/>
                  </a:lnTo>
                  <a:lnTo>
                    <a:pt x="43235" y="1107093"/>
                  </a:lnTo>
                  <a:lnTo>
                    <a:pt x="20003" y="1070550"/>
                  </a:lnTo>
                  <a:lnTo>
                    <a:pt x="5197" y="1029124"/>
                  </a:lnTo>
                  <a:lnTo>
                    <a:pt x="0" y="983996"/>
                  </a:lnTo>
                  <a:lnTo>
                    <a:pt x="0" y="196811"/>
                  </a:lnTo>
                  <a:close/>
                </a:path>
              </a:pathLst>
            </a:custGeom>
            <a:ln w="15875">
              <a:solidFill>
                <a:srgbClr val="C8711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2653025" y="1802347"/>
            <a:ext cx="5233670" cy="61150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2700" marR="5080">
              <a:lnSpc>
                <a:spcPts val="2210"/>
              </a:lnSpc>
              <a:spcBef>
                <a:spcPts val="335"/>
              </a:spcBef>
            </a:pPr>
            <a:r>
              <a:rPr dirty="0" sz="2000">
                <a:latin typeface="Century Gothic"/>
                <a:cs typeface="Century Gothic"/>
              </a:rPr>
              <a:t>La</a:t>
            </a:r>
            <a:r>
              <a:rPr dirty="0" sz="2000" spc="29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vigencia</a:t>
            </a:r>
            <a:r>
              <a:rPr dirty="0" sz="2000" spc="30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</a:t>
            </a:r>
            <a:r>
              <a:rPr dirty="0" sz="2000" spc="31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las</a:t>
            </a:r>
            <a:r>
              <a:rPr dirty="0" sz="2000" spc="30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normas</a:t>
            </a:r>
            <a:r>
              <a:rPr dirty="0" sz="2000" spc="30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en</a:t>
            </a:r>
            <a:r>
              <a:rPr dirty="0" sz="2000" spc="29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el</a:t>
            </a:r>
            <a:r>
              <a:rPr dirty="0" sz="2000" spc="295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tiempo. </a:t>
            </a:r>
            <a:r>
              <a:rPr dirty="0" sz="2000">
                <a:latin typeface="Century Gothic"/>
                <a:cs typeface="Century Gothic"/>
              </a:rPr>
              <a:t>La</a:t>
            </a:r>
            <a:r>
              <a:rPr dirty="0" sz="2000" spc="-20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vacatio</a:t>
            </a:r>
            <a:r>
              <a:rPr dirty="0" sz="2000" spc="-60" i="1">
                <a:latin typeface="Century Gothic"/>
                <a:cs typeface="Century Gothic"/>
              </a:rPr>
              <a:t> </a:t>
            </a:r>
            <a:r>
              <a:rPr dirty="0" sz="2000" i="1">
                <a:latin typeface="Century Gothic"/>
                <a:cs typeface="Century Gothic"/>
              </a:rPr>
              <a:t>legis</a:t>
            </a:r>
            <a:r>
              <a:rPr dirty="0" sz="2000" spc="-35" i="1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(art.</a:t>
            </a:r>
            <a:r>
              <a:rPr dirty="0" sz="2000" spc="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2.1.</a:t>
            </a:r>
            <a:r>
              <a:rPr dirty="0" sz="2000" spc="-2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C.</a:t>
            </a:r>
            <a:r>
              <a:rPr dirty="0" sz="2000" spc="-20">
                <a:latin typeface="Century Gothic"/>
                <a:cs typeface="Century Gothic"/>
              </a:rPr>
              <a:t> </a:t>
            </a:r>
            <a:r>
              <a:rPr dirty="0" sz="2000" spc="-25">
                <a:latin typeface="Century Gothic"/>
                <a:cs typeface="Century Gothic"/>
              </a:rPr>
              <a:t>c.)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1971675" y="3341936"/>
            <a:ext cx="8242300" cy="1614805"/>
            <a:chOff x="1971675" y="3341936"/>
            <a:chExt cx="8242300" cy="1614805"/>
          </a:xfrm>
        </p:grpSpPr>
        <p:sp>
          <p:nvSpPr>
            <p:cNvPr id="10" name="object 10" descr=""/>
            <p:cNvSpPr/>
            <p:nvPr/>
          </p:nvSpPr>
          <p:spPr>
            <a:xfrm>
              <a:off x="1979612" y="3940276"/>
              <a:ext cx="8226425" cy="1008380"/>
            </a:xfrm>
            <a:custGeom>
              <a:avLst/>
              <a:gdLst/>
              <a:ahLst/>
              <a:cxnLst/>
              <a:rect l="l" t="t" r="r" b="b"/>
              <a:pathLst>
                <a:path w="8226425" h="1008379">
                  <a:moveTo>
                    <a:pt x="8226425" y="0"/>
                  </a:moveTo>
                  <a:lnTo>
                    <a:pt x="0" y="0"/>
                  </a:lnTo>
                  <a:lnTo>
                    <a:pt x="0" y="1007998"/>
                  </a:lnTo>
                  <a:lnTo>
                    <a:pt x="8226425" y="1007998"/>
                  </a:lnTo>
                  <a:lnTo>
                    <a:pt x="8226425" y="0"/>
                  </a:lnTo>
                  <a:close/>
                </a:path>
              </a:pathLst>
            </a:custGeom>
            <a:solidFill>
              <a:srgbClr val="F3D7CC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979612" y="3940276"/>
              <a:ext cx="8226425" cy="1008380"/>
            </a:xfrm>
            <a:custGeom>
              <a:avLst/>
              <a:gdLst/>
              <a:ahLst/>
              <a:cxnLst/>
              <a:rect l="l" t="t" r="r" b="b"/>
              <a:pathLst>
                <a:path w="8226425" h="1008379">
                  <a:moveTo>
                    <a:pt x="0" y="0"/>
                  </a:moveTo>
                  <a:lnTo>
                    <a:pt x="8226425" y="0"/>
                  </a:lnTo>
                  <a:lnTo>
                    <a:pt x="8226425" y="1007998"/>
                  </a:lnTo>
                  <a:lnTo>
                    <a:pt x="0" y="1007998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DE7D1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390935" y="3349873"/>
              <a:ext cx="5758815" cy="1181100"/>
            </a:xfrm>
            <a:custGeom>
              <a:avLst/>
              <a:gdLst/>
              <a:ahLst/>
              <a:cxnLst/>
              <a:rect l="l" t="t" r="r" b="b"/>
              <a:pathLst>
                <a:path w="5758815" h="1181100">
                  <a:moveTo>
                    <a:pt x="5561685" y="0"/>
                  </a:moveTo>
                  <a:lnTo>
                    <a:pt x="196799" y="0"/>
                  </a:lnTo>
                  <a:lnTo>
                    <a:pt x="151675" y="5197"/>
                  </a:lnTo>
                  <a:lnTo>
                    <a:pt x="110253" y="20003"/>
                  </a:lnTo>
                  <a:lnTo>
                    <a:pt x="73712" y="43236"/>
                  </a:lnTo>
                  <a:lnTo>
                    <a:pt x="43235" y="73714"/>
                  </a:lnTo>
                  <a:lnTo>
                    <a:pt x="20003" y="110257"/>
                  </a:lnTo>
                  <a:lnTo>
                    <a:pt x="5197" y="151683"/>
                  </a:lnTo>
                  <a:lnTo>
                    <a:pt x="0" y="196811"/>
                  </a:lnTo>
                  <a:lnTo>
                    <a:pt x="0" y="983996"/>
                  </a:lnTo>
                  <a:lnTo>
                    <a:pt x="5197" y="1029124"/>
                  </a:lnTo>
                  <a:lnTo>
                    <a:pt x="20003" y="1070550"/>
                  </a:lnTo>
                  <a:lnTo>
                    <a:pt x="43235" y="1107093"/>
                  </a:lnTo>
                  <a:lnTo>
                    <a:pt x="73712" y="1137571"/>
                  </a:lnTo>
                  <a:lnTo>
                    <a:pt x="110253" y="1160804"/>
                  </a:lnTo>
                  <a:lnTo>
                    <a:pt x="151675" y="1175610"/>
                  </a:lnTo>
                  <a:lnTo>
                    <a:pt x="196799" y="1180807"/>
                  </a:lnTo>
                  <a:lnTo>
                    <a:pt x="5561685" y="1180807"/>
                  </a:lnTo>
                  <a:lnTo>
                    <a:pt x="5606813" y="1175610"/>
                  </a:lnTo>
                  <a:lnTo>
                    <a:pt x="5648239" y="1160804"/>
                  </a:lnTo>
                  <a:lnTo>
                    <a:pt x="5684782" y="1137571"/>
                  </a:lnTo>
                  <a:lnTo>
                    <a:pt x="5715261" y="1107093"/>
                  </a:lnTo>
                  <a:lnTo>
                    <a:pt x="5738493" y="1070550"/>
                  </a:lnTo>
                  <a:lnTo>
                    <a:pt x="5753299" y="1029124"/>
                  </a:lnTo>
                  <a:lnTo>
                    <a:pt x="5758497" y="983996"/>
                  </a:lnTo>
                  <a:lnTo>
                    <a:pt x="5758497" y="196811"/>
                  </a:lnTo>
                  <a:lnTo>
                    <a:pt x="5753299" y="151683"/>
                  </a:lnTo>
                  <a:lnTo>
                    <a:pt x="5738493" y="110257"/>
                  </a:lnTo>
                  <a:lnTo>
                    <a:pt x="5715261" y="73714"/>
                  </a:lnTo>
                  <a:lnTo>
                    <a:pt x="5684782" y="43236"/>
                  </a:lnTo>
                  <a:lnTo>
                    <a:pt x="5648239" y="20003"/>
                  </a:lnTo>
                  <a:lnTo>
                    <a:pt x="5606813" y="5197"/>
                  </a:lnTo>
                  <a:lnTo>
                    <a:pt x="55616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390935" y="3349873"/>
              <a:ext cx="5758815" cy="1181100"/>
            </a:xfrm>
            <a:custGeom>
              <a:avLst/>
              <a:gdLst/>
              <a:ahLst/>
              <a:cxnLst/>
              <a:rect l="l" t="t" r="r" b="b"/>
              <a:pathLst>
                <a:path w="5758815" h="1181100">
                  <a:moveTo>
                    <a:pt x="0" y="196811"/>
                  </a:moveTo>
                  <a:lnTo>
                    <a:pt x="5197" y="151683"/>
                  </a:lnTo>
                  <a:lnTo>
                    <a:pt x="20003" y="110257"/>
                  </a:lnTo>
                  <a:lnTo>
                    <a:pt x="43235" y="73714"/>
                  </a:lnTo>
                  <a:lnTo>
                    <a:pt x="73712" y="43236"/>
                  </a:lnTo>
                  <a:lnTo>
                    <a:pt x="110253" y="20003"/>
                  </a:lnTo>
                  <a:lnTo>
                    <a:pt x="151675" y="5197"/>
                  </a:lnTo>
                  <a:lnTo>
                    <a:pt x="196799" y="0"/>
                  </a:lnTo>
                  <a:lnTo>
                    <a:pt x="5561685" y="0"/>
                  </a:lnTo>
                  <a:lnTo>
                    <a:pt x="5606813" y="5197"/>
                  </a:lnTo>
                  <a:lnTo>
                    <a:pt x="5648239" y="20003"/>
                  </a:lnTo>
                  <a:lnTo>
                    <a:pt x="5684782" y="43236"/>
                  </a:lnTo>
                  <a:lnTo>
                    <a:pt x="5715261" y="73714"/>
                  </a:lnTo>
                  <a:lnTo>
                    <a:pt x="5738493" y="110257"/>
                  </a:lnTo>
                  <a:lnTo>
                    <a:pt x="5753299" y="151683"/>
                  </a:lnTo>
                  <a:lnTo>
                    <a:pt x="5758497" y="196811"/>
                  </a:lnTo>
                  <a:lnTo>
                    <a:pt x="5758497" y="983996"/>
                  </a:lnTo>
                  <a:lnTo>
                    <a:pt x="5753299" y="1029124"/>
                  </a:lnTo>
                  <a:lnTo>
                    <a:pt x="5738493" y="1070550"/>
                  </a:lnTo>
                  <a:lnTo>
                    <a:pt x="5715261" y="1107093"/>
                  </a:lnTo>
                  <a:lnTo>
                    <a:pt x="5684782" y="1137571"/>
                  </a:lnTo>
                  <a:lnTo>
                    <a:pt x="5648239" y="1160804"/>
                  </a:lnTo>
                  <a:lnTo>
                    <a:pt x="5606813" y="1175610"/>
                  </a:lnTo>
                  <a:lnTo>
                    <a:pt x="5561685" y="1180807"/>
                  </a:lnTo>
                  <a:lnTo>
                    <a:pt x="196799" y="1180807"/>
                  </a:lnTo>
                  <a:lnTo>
                    <a:pt x="151675" y="1175610"/>
                  </a:lnTo>
                  <a:lnTo>
                    <a:pt x="110253" y="1160804"/>
                  </a:lnTo>
                  <a:lnTo>
                    <a:pt x="73712" y="1137571"/>
                  </a:lnTo>
                  <a:lnTo>
                    <a:pt x="43235" y="1107093"/>
                  </a:lnTo>
                  <a:lnTo>
                    <a:pt x="20003" y="1070550"/>
                  </a:lnTo>
                  <a:lnTo>
                    <a:pt x="5197" y="1029124"/>
                  </a:lnTo>
                  <a:lnTo>
                    <a:pt x="0" y="983996"/>
                  </a:lnTo>
                  <a:lnTo>
                    <a:pt x="0" y="196811"/>
                  </a:lnTo>
                  <a:close/>
                </a:path>
              </a:pathLst>
            </a:custGeom>
            <a:ln w="15875">
              <a:solidFill>
                <a:srgbClr val="C8711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2653534" y="3616747"/>
            <a:ext cx="5067935" cy="61150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2700" marR="5080">
              <a:lnSpc>
                <a:spcPts val="2210"/>
              </a:lnSpc>
              <a:spcBef>
                <a:spcPts val="335"/>
              </a:spcBef>
            </a:pPr>
            <a:r>
              <a:rPr dirty="0" sz="2000">
                <a:latin typeface="Century Gothic"/>
                <a:cs typeface="Century Gothic"/>
              </a:rPr>
              <a:t>Una</a:t>
            </a:r>
            <a:r>
              <a:rPr dirty="0" sz="2000" spc="-1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ley</a:t>
            </a:r>
            <a:r>
              <a:rPr dirty="0" sz="2000" spc="-4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posterior</a:t>
            </a:r>
            <a:r>
              <a:rPr dirty="0" sz="2000" spc="-4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deroga</a:t>
            </a:r>
            <a:r>
              <a:rPr dirty="0" sz="2000" spc="-2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una</a:t>
            </a:r>
            <a:r>
              <a:rPr dirty="0" sz="2000" spc="-3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ley</a:t>
            </a:r>
            <a:r>
              <a:rPr dirty="0" sz="2000" spc="-45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anterior </a:t>
            </a:r>
            <a:r>
              <a:rPr dirty="0" sz="2000">
                <a:latin typeface="Century Gothic"/>
                <a:cs typeface="Century Gothic"/>
              </a:rPr>
              <a:t>(art.</a:t>
            </a:r>
            <a:r>
              <a:rPr dirty="0" sz="2000" spc="-2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6.2.</a:t>
            </a:r>
            <a:r>
              <a:rPr dirty="0" sz="2000" spc="-40">
                <a:latin typeface="Century Gothic"/>
                <a:cs typeface="Century Gothic"/>
              </a:rPr>
              <a:t> </a:t>
            </a:r>
            <a:r>
              <a:rPr dirty="0" sz="2000" spc="-20">
                <a:latin typeface="Century Gothic"/>
                <a:cs typeface="Century Gothic"/>
              </a:rPr>
              <a:t>C.c.)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1971675" y="5156337"/>
            <a:ext cx="8242300" cy="1614805"/>
            <a:chOff x="1971675" y="5156337"/>
            <a:chExt cx="8242300" cy="1614805"/>
          </a:xfrm>
        </p:grpSpPr>
        <p:sp>
          <p:nvSpPr>
            <p:cNvPr id="16" name="object 16" descr=""/>
            <p:cNvSpPr/>
            <p:nvPr/>
          </p:nvSpPr>
          <p:spPr>
            <a:xfrm>
              <a:off x="1979612" y="5754674"/>
              <a:ext cx="8226425" cy="1008380"/>
            </a:xfrm>
            <a:custGeom>
              <a:avLst/>
              <a:gdLst/>
              <a:ahLst/>
              <a:cxnLst/>
              <a:rect l="l" t="t" r="r" b="b"/>
              <a:pathLst>
                <a:path w="8226425" h="1008379">
                  <a:moveTo>
                    <a:pt x="8226425" y="0"/>
                  </a:moveTo>
                  <a:lnTo>
                    <a:pt x="0" y="0"/>
                  </a:lnTo>
                  <a:lnTo>
                    <a:pt x="0" y="1007998"/>
                  </a:lnTo>
                  <a:lnTo>
                    <a:pt x="8226425" y="1007998"/>
                  </a:lnTo>
                  <a:lnTo>
                    <a:pt x="8226425" y="0"/>
                  </a:lnTo>
                  <a:close/>
                </a:path>
              </a:pathLst>
            </a:custGeom>
            <a:solidFill>
              <a:srgbClr val="F3D7CC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979612" y="5754674"/>
              <a:ext cx="8226425" cy="1008380"/>
            </a:xfrm>
            <a:custGeom>
              <a:avLst/>
              <a:gdLst/>
              <a:ahLst/>
              <a:cxnLst/>
              <a:rect l="l" t="t" r="r" b="b"/>
              <a:pathLst>
                <a:path w="8226425" h="1008379">
                  <a:moveTo>
                    <a:pt x="0" y="0"/>
                  </a:moveTo>
                  <a:lnTo>
                    <a:pt x="8226425" y="0"/>
                  </a:lnTo>
                  <a:lnTo>
                    <a:pt x="8226425" y="1007998"/>
                  </a:lnTo>
                  <a:lnTo>
                    <a:pt x="0" y="1007998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DE7D1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2390935" y="5164274"/>
              <a:ext cx="5758815" cy="1181100"/>
            </a:xfrm>
            <a:custGeom>
              <a:avLst/>
              <a:gdLst/>
              <a:ahLst/>
              <a:cxnLst/>
              <a:rect l="l" t="t" r="r" b="b"/>
              <a:pathLst>
                <a:path w="5758815" h="1181100">
                  <a:moveTo>
                    <a:pt x="5561685" y="0"/>
                  </a:moveTo>
                  <a:lnTo>
                    <a:pt x="196799" y="0"/>
                  </a:lnTo>
                  <a:lnTo>
                    <a:pt x="151675" y="5197"/>
                  </a:lnTo>
                  <a:lnTo>
                    <a:pt x="110253" y="20003"/>
                  </a:lnTo>
                  <a:lnTo>
                    <a:pt x="73712" y="43236"/>
                  </a:lnTo>
                  <a:lnTo>
                    <a:pt x="43235" y="73714"/>
                  </a:lnTo>
                  <a:lnTo>
                    <a:pt x="20003" y="110257"/>
                  </a:lnTo>
                  <a:lnTo>
                    <a:pt x="5197" y="151683"/>
                  </a:lnTo>
                  <a:lnTo>
                    <a:pt x="0" y="196811"/>
                  </a:lnTo>
                  <a:lnTo>
                    <a:pt x="0" y="983995"/>
                  </a:lnTo>
                  <a:lnTo>
                    <a:pt x="5197" y="1029124"/>
                  </a:lnTo>
                  <a:lnTo>
                    <a:pt x="20003" y="1070550"/>
                  </a:lnTo>
                  <a:lnTo>
                    <a:pt x="43235" y="1107093"/>
                  </a:lnTo>
                  <a:lnTo>
                    <a:pt x="73712" y="1137571"/>
                  </a:lnTo>
                  <a:lnTo>
                    <a:pt x="110253" y="1160804"/>
                  </a:lnTo>
                  <a:lnTo>
                    <a:pt x="151675" y="1175610"/>
                  </a:lnTo>
                  <a:lnTo>
                    <a:pt x="196799" y="1180807"/>
                  </a:lnTo>
                  <a:lnTo>
                    <a:pt x="5561685" y="1180807"/>
                  </a:lnTo>
                  <a:lnTo>
                    <a:pt x="5606813" y="1175610"/>
                  </a:lnTo>
                  <a:lnTo>
                    <a:pt x="5648239" y="1160804"/>
                  </a:lnTo>
                  <a:lnTo>
                    <a:pt x="5684782" y="1137571"/>
                  </a:lnTo>
                  <a:lnTo>
                    <a:pt x="5715261" y="1107093"/>
                  </a:lnTo>
                  <a:lnTo>
                    <a:pt x="5738493" y="1070550"/>
                  </a:lnTo>
                  <a:lnTo>
                    <a:pt x="5753299" y="1029124"/>
                  </a:lnTo>
                  <a:lnTo>
                    <a:pt x="5758497" y="983995"/>
                  </a:lnTo>
                  <a:lnTo>
                    <a:pt x="5758497" y="196811"/>
                  </a:lnTo>
                  <a:lnTo>
                    <a:pt x="5753299" y="151683"/>
                  </a:lnTo>
                  <a:lnTo>
                    <a:pt x="5738493" y="110257"/>
                  </a:lnTo>
                  <a:lnTo>
                    <a:pt x="5715261" y="73714"/>
                  </a:lnTo>
                  <a:lnTo>
                    <a:pt x="5684782" y="43236"/>
                  </a:lnTo>
                  <a:lnTo>
                    <a:pt x="5648239" y="20003"/>
                  </a:lnTo>
                  <a:lnTo>
                    <a:pt x="5606813" y="5197"/>
                  </a:lnTo>
                  <a:lnTo>
                    <a:pt x="55616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2390935" y="5164274"/>
              <a:ext cx="5758815" cy="1181100"/>
            </a:xfrm>
            <a:custGeom>
              <a:avLst/>
              <a:gdLst/>
              <a:ahLst/>
              <a:cxnLst/>
              <a:rect l="l" t="t" r="r" b="b"/>
              <a:pathLst>
                <a:path w="5758815" h="1181100">
                  <a:moveTo>
                    <a:pt x="0" y="196811"/>
                  </a:moveTo>
                  <a:lnTo>
                    <a:pt x="5197" y="151683"/>
                  </a:lnTo>
                  <a:lnTo>
                    <a:pt x="20003" y="110257"/>
                  </a:lnTo>
                  <a:lnTo>
                    <a:pt x="43235" y="73714"/>
                  </a:lnTo>
                  <a:lnTo>
                    <a:pt x="73712" y="43236"/>
                  </a:lnTo>
                  <a:lnTo>
                    <a:pt x="110253" y="20003"/>
                  </a:lnTo>
                  <a:lnTo>
                    <a:pt x="151675" y="5197"/>
                  </a:lnTo>
                  <a:lnTo>
                    <a:pt x="196799" y="0"/>
                  </a:lnTo>
                  <a:lnTo>
                    <a:pt x="5561685" y="0"/>
                  </a:lnTo>
                  <a:lnTo>
                    <a:pt x="5606813" y="5197"/>
                  </a:lnTo>
                  <a:lnTo>
                    <a:pt x="5648239" y="20003"/>
                  </a:lnTo>
                  <a:lnTo>
                    <a:pt x="5684782" y="43236"/>
                  </a:lnTo>
                  <a:lnTo>
                    <a:pt x="5715261" y="73714"/>
                  </a:lnTo>
                  <a:lnTo>
                    <a:pt x="5738493" y="110257"/>
                  </a:lnTo>
                  <a:lnTo>
                    <a:pt x="5753299" y="151683"/>
                  </a:lnTo>
                  <a:lnTo>
                    <a:pt x="5758497" y="196811"/>
                  </a:lnTo>
                  <a:lnTo>
                    <a:pt x="5758497" y="983995"/>
                  </a:lnTo>
                  <a:lnTo>
                    <a:pt x="5753299" y="1029124"/>
                  </a:lnTo>
                  <a:lnTo>
                    <a:pt x="5738493" y="1070550"/>
                  </a:lnTo>
                  <a:lnTo>
                    <a:pt x="5715261" y="1107093"/>
                  </a:lnTo>
                  <a:lnTo>
                    <a:pt x="5684782" y="1137571"/>
                  </a:lnTo>
                  <a:lnTo>
                    <a:pt x="5648239" y="1160804"/>
                  </a:lnTo>
                  <a:lnTo>
                    <a:pt x="5606813" y="1175610"/>
                  </a:lnTo>
                  <a:lnTo>
                    <a:pt x="5561685" y="1180807"/>
                  </a:lnTo>
                  <a:lnTo>
                    <a:pt x="196799" y="1180807"/>
                  </a:lnTo>
                  <a:lnTo>
                    <a:pt x="151675" y="1175610"/>
                  </a:lnTo>
                  <a:lnTo>
                    <a:pt x="110253" y="1160804"/>
                  </a:lnTo>
                  <a:lnTo>
                    <a:pt x="73712" y="1137571"/>
                  </a:lnTo>
                  <a:lnTo>
                    <a:pt x="43235" y="1107093"/>
                  </a:lnTo>
                  <a:lnTo>
                    <a:pt x="20003" y="1070550"/>
                  </a:lnTo>
                  <a:lnTo>
                    <a:pt x="5197" y="1029124"/>
                  </a:lnTo>
                  <a:lnTo>
                    <a:pt x="0" y="983995"/>
                  </a:lnTo>
                  <a:lnTo>
                    <a:pt x="0" y="196811"/>
                  </a:lnTo>
                  <a:close/>
                </a:path>
              </a:pathLst>
            </a:custGeom>
            <a:ln w="15875">
              <a:solidFill>
                <a:srgbClr val="C8711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2653534" y="5431147"/>
            <a:ext cx="5171440" cy="61150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2700" marR="5080">
              <a:lnSpc>
                <a:spcPts val="2210"/>
              </a:lnSpc>
              <a:spcBef>
                <a:spcPts val="335"/>
              </a:spcBef>
            </a:pPr>
            <a:r>
              <a:rPr dirty="0" sz="2000">
                <a:latin typeface="Century Gothic"/>
                <a:cs typeface="Century Gothic"/>
              </a:rPr>
              <a:t>La</a:t>
            </a:r>
            <a:r>
              <a:rPr dirty="0" sz="2000" spc="-10">
                <a:latin typeface="Century Gothic"/>
                <a:cs typeface="Century Gothic"/>
              </a:rPr>
              <a:t> irretroactividad</a:t>
            </a:r>
            <a:r>
              <a:rPr dirty="0" sz="2000" spc="-4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 las</a:t>
            </a:r>
            <a:r>
              <a:rPr dirty="0" sz="2000" spc="-1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leyes</a:t>
            </a:r>
            <a:r>
              <a:rPr dirty="0" sz="2000" spc="-2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(art.</a:t>
            </a:r>
            <a:r>
              <a:rPr dirty="0" sz="2000" spc="1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2.3.</a:t>
            </a:r>
            <a:r>
              <a:rPr dirty="0" sz="2000" spc="-5">
                <a:latin typeface="Century Gothic"/>
                <a:cs typeface="Century Gothic"/>
              </a:rPr>
              <a:t> </a:t>
            </a:r>
            <a:r>
              <a:rPr dirty="0" sz="2000" spc="-25">
                <a:latin typeface="Century Gothic"/>
                <a:cs typeface="Century Gothic"/>
              </a:rPr>
              <a:t>C. c.)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28775" y="1599708"/>
            <a:ext cx="180340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b="1">
                <a:solidFill>
                  <a:srgbClr val="252525"/>
                </a:solidFill>
                <a:latin typeface="Century Gothic"/>
                <a:cs typeface="Century Gothic"/>
              </a:rPr>
              <a:t>Tema</a:t>
            </a:r>
            <a:r>
              <a:rPr dirty="0" sz="4000" spc="-114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4000" spc="-50" b="1">
                <a:solidFill>
                  <a:srgbClr val="252525"/>
                </a:solidFill>
                <a:latin typeface="Century Gothic"/>
                <a:cs typeface="Century Gothic"/>
              </a:rPr>
              <a:t>2</a:t>
            </a:r>
            <a:endParaRPr sz="40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854259" y="3148479"/>
            <a:ext cx="511556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1">
                <a:solidFill>
                  <a:srgbClr val="585858"/>
                </a:solidFill>
                <a:latin typeface="Century Gothic"/>
                <a:cs typeface="Century Gothic"/>
              </a:rPr>
              <a:t>EL</a:t>
            </a:r>
            <a:r>
              <a:rPr dirty="0" sz="3600" spc="-90" b="1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dirty="0" sz="3600" b="1">
                <a:solidFill>
                  <a:srgbClr val="585858"/>
                </a:solidFill>
                <a:latin typeface="Century Gothic"/>
                <a:cs typeface="Century Gothic"/>
              </a:rPr>
              <a:t>DERECHO</a:t>
            </a:r>
            <a:r>
              <a:rPr dirty="0" sz="3600" spc="-80" b="1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dirty="0" sz="3600" spc="-10" b="1">
                <a:solidFill>
                  <a:srgbClr val="585858"/>
                </a:solidFill>
                <a:latin typeface="Century Gothic"/>
                <a:cs typeface="Century Gothic"/>
              </a:rPr>
              <a:t>SUBJETIVO</a:t>
            </a:r>
            <a:endParaRPr sz="3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7351" rIns="0" bIns="0" rtlCol="0" vert="horz">
            <a:spAutoFit/>
          </a:bodyPr>
          <a:lstStyle/>
          <a:p>
            <a:pPr marL="338074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LOS</a:t>
            </a:r>
            <a:r>
              <a:rPr dirty="0" sz="3200" spc="-25"/>
              <a:t> </a:t>
            </a:r>
            <a:r>
              <a:rPr dirty="0" sz="3200" spc="-10"/>
              <a:t>SUJETOS</a:t>
            </a:r>
            <a:endParaRPr sz="3200"/>
          </a:p>
        </p:txBody>
      </p:sp>
      <p:sp>
        <p:nvSpPr>
          <p:cNvPr id="3" name="object 3" descr=""/>
          <p:cNvSpPr/>
          <p:nvPr/>
        </p:nvSpPr>
        <p:spPr>
          <a:xfrm>
            <a:off x="7827247" y="4540326"/>
            <a:ext cx="462280" cy="1011555"/>
          </a:xfrm>
          <a:custGeom>
            <a:avLst/>
            <a:gdLst/>
            <a:ahLst/>
            <a:cxnLst/>
            <a:rect l="l" t="t" r="r" b="b"/>
            <a:pathLst>
              <a:path w="462279" h="1011554">
                <a:moveTo>
                  <a:pt x="230885" y="0"/>
                </a:moveTo>
                <a:lnTo>
                  <a:pt x="230885" y="1011516"/>
                </a:lnTo>
                <a:lnTo>
                  <a:pt x="461771" y="1011516"/>
                </a:lnTo>
              </a:path>
              <a:path w="462279" h="1011554">
                <a:moveTo>
                  <a:pt x="230885" y="0"/>
                </a:moveTo>
                <a:lnTo>
                  <a:pt x="230885" y="1011516"/>
                </a:lnTo>
                <a:lnTo>
                  <a:pt x="0" y="1011516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5166499" y="2937262"/>
            <a:ext cx="1792605" cy="1053465"/>
          </a:xfrm>
          <a:custGeom>
            <a:avLst/>
            <a:gdLst/>
            <a:ahLst/>
            <a:cxnLst/>
            <a:rect l="l" t="t" r="r" b="b"/>
            <a:pathLst>
              <a:path w="1792604" h="1053464">
                <a:moveTo>
                  <a:pt x="982167" y="0"/>
                </a:moveTo>
                <a:lnTo>
                  <a:pt x="982167" y="1053325"/>
                </a:lnTo>
                <a:lnTo>
                  <a:pt x="1792147" y="1053325"/>
                </a:lnTo>
              </a:path>
              <a:path w="1792604" h="1053464">
                <a:moveTo>
                  <a:pt x="982167" y="0"/>
                </a:moveTo>
                <a:lnTo>
                  <a:pt x="982167" y="1053325"/>
                </a:lnTo>
                <a:lnTo>
                  <a:pt x="0" y="1053325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5049189" y="2398077"/>
            <a:ext cx="2199005" cy="539750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</a:ln>
        </p:spPr>
        <p:txBody>
          <a:bodyPr wrap="square" lIns="0" tIns="108585" rIns="0" bIns="0" rtlCol="0" vert="horz">
            <a:spAutoFit/>
          </a:bodyPr>
          <a:lstStyle/>
          <a:p>
            <a:pPr marL="368300">
              <a:lnSpc>
                <a:spcPct val="100000"/>
              </a:lnSpc>
              <a:spcBef>
                <a:spcPts val="855"/>
              </a:spcBef>
            </a:pPr>
            <a:r>
              <a:rPr dirty="0" sz="1900">
                <a:latin typeface="Century Gothic"/>
                <a:cs typeface="Century Gothic"/>
              </a:rPr>
              <a:t>LA </a:t>
            </a:r>
            <a:r>
              <a:rPr dirty="0" sz="1900" spc="-10">
                <a:latin typeface="Century Gothic"/>
                <a:cs typeface="Century Gothic"/>
              </a:rPr>
              <a:t>PERSONA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967545" y="3440849"/>
            <a:ext cx="2199005" cy="1099820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</a:ln>
        </p:spPr>
        <p:txBody>
          <a:bodyPr wrap="square" lIns="0" tIns="12700" rIns="0" bIns="0" rtlCol="0" vert="horz">
            <a:spAutoFit/>
          </a:bodyPr>
          <a:lstStyle/>
          <a:p>
            <a:pPr algn="ctr" marL="121285" marR="113030">
              <a:lnSpc>
                <a:spcPct val="91900"/>
              </a:lnSpc>
              <a:spcBef>
                <a:spcPts val="100"/>
              </a:spcBef>
            </a:pPr>
            <a:r>
              <a:rPr dirty="0" sz="1900">
                <a:latin typeface="Century Gothic"/>
                <a:cs typeface="Century Gothic"/>
              </a:rPr>
              <a:t>La</a:t>
            </a:r>
            <a:r>
              <a:rPr dirty="0" sz="1900" spc="-30">
                <a:latin typeface="Century Gothic"/>
                <a:cs typeface="Century Gothic"/>
              </a:rPr>
              <a:t> </a:t>
            </a:r>
            <a:r>
              <a:rPr dirty="0" sz="1900" spc="-10">
                <a:latin typeface="Century Gothic"/>
                <a:cs typeface="Century Gothic"/>
              </a:rPr>
              <a:t>personalidad: </a:t>
            </a:r>
            <a:r>
              <a:rPr dirty="0" sz="1900">
                <a:latin typeface="Century Gothic"/>
                <a:cs typeface="Century Gothic"/>
              </a:rPr>
              <a:t>ser</a:t>
            </a:r>
            <a:r>
              <a:rPr dirty="0" sz="1900" spc="-30">
                <a:latin typeface="Century Gothic"/>
                <a:cs typeface="Century Gothic"/>
              </a:rPr>
              <a:t> </a:t>
            </a:r>
            <a:r>
              <a:rPr dirty="0" sz="1900">
                <a:latin typeface="Century Gothic"/>
                <a:cs typeface="Century Gothic"/>
              </a:rPr>
              <a:t>titular</a:t>
            </a:r>
            <a:r>
              <a:rPr dirty="0" sz="1900" spc="-50">
                <a:latin typeface="Century Gothic"/>
                <a:cs typeface="Century Gothic"/>
              </a:rPr>
              <a:t> </a:t>
            </a:r>
            <a:r>
              <a:rPr dirty="0" sz="1900" spc="-25">
                <a:latin typeface="Century Gothic"/>
                <a:cs typeface="Century Gothic"/>
              </a:rPr>
              <a:t>de </a:t>
            </a:r>
            <a:r>
              <a:rPr dirty="0" sz="1900">
                <a:latin typeface="Century Gothic"/>
                <a:cs typeface="Century Gothic"/>
              </a:rPr>
              <a:t>derechos</a:t>
            </a:r>
            <a:r>
              <a:rPr dirty="0" sz="1900" spc="-75">
                <a:latin typeface="Century Gothic"/>
                <a:cs typeface="Century Gothic"/>
              </a:rPr>
              <a:t> </a:t>
            </a:r>
            <a:r>
              <a:rPr dirty="0" sz="1900" spc="-50">
                <a:latin typeface="Century Gothic"/>
                <a:cs typeface="Century Gothic"/>
              </a:rPr>
              <a:t>y </a:t>
            </a:r>
            <a:r>
              <a:rPr dirty="0" sz="1900" spc="-10">
                <a:latin typeface="Century Gothic"/>
                <a:cs typeface="Century Gothic"/>
              </a:rPr>
              <a:t>obligaciones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6958647" y="3440849"/>
            <a:ext cx="2199005" cy="1099820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</a:ln>
        </p:spPr>
        <p:txBody>
          <a:bodyPr wrap="square" lIns="0" tIns="11112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875"/>
              </a:spcBef>
            </a:pPr>
            <a:endParaRPr sz="19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dirty="0" sz="1900">
                <a:latin typeface="Century Gothic"/>
                <a:cs typeface="Century Gothic"/>
              </a:rPr>
              <a:t>Tipos</a:t>
            </a:r>
            <a:r>
              <a:rPr dirty="0" sz="1900" spc="-40">
                <a:latin typeface="Century Gothic"/>
                <a:cs typeface="Century Gothic"/>
              </a:rPr>
              <a:t> </a:t>
            </a:r>
            <a:r>
              <a:rPr dirty="0" sz="1900">
                <a:latin typeface="Century Gothic"/>
                <a:cs typeface="Century Gothic"/>
              </a:rPr>
              <a:t>de</a:t>
            </a:r>
            <a:r>
              <a:rPr dirty="0" sz="1900" spc="-35">
                <a:latin typeface="Century Gothic"/>
                <a:cs typeface="Century Gothic"/>
              </a:rPr>
              <a:t> </a:t>
            </a:r>
            <a:r>
              <a:rPr dirty="0" sz="1900" spc="-10">
                <a:latin typeface="Century Gothic"/>
                <a:cs typeface="Century Gothic"/>
              </a:rPr>
              <a:t>personas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28284" y="5002110"/>
            <a:ext cx="2199005" cy="1099820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</a:ln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900">
              <a:latin typeface="Times New Roman"/>
              <a:cs typeface="Times New Roman"/>
            </a:endParaRPr>
          </a:p>
          <a:p>
            <a:pPr marL="410845" marR="126364" indent="-276225">
              <a:lnSpc>
                <a:spcPts val="2100"/>
              </a:lnSpc>
            </a:pPr>
            <a:r>
              <a:rPr dirty="0" sz="1900">
                <a:latin typeface="Century Gothic"/>
                <a:cs typeface="Century Gothic"/>
              </a:rPr>
              <a:t>Persona</a:t>
            </a:r>
            <a:r>
              <a:rPr dirty="0" sz="1900" spc="-45">
                <a:latin typeface="Century Gothic"/>
                <a:cs typeface="Century Gothic"/>
              </a:rPr>
              <a:t> </a:t>
            </a:r>
            <a:r>
              <a:rPr dirty="0" sz="1900">
                <a:latin typeface="Century Gothic"/>
                <a:cs typeface="Century Gothic"/>
              </a:rPr>
              <a:t>física:</a:t>
            </a:r>
            <a:r>
              <a:rPr dirty="0" sz="1900" spc="-45">
                <a:latin typeface="Century Gothic"/>
                <a:cs typeface="Century Gothic"/>
              </a:rPr>
              <a:t> </a:t>
            </a:r>
            <a:r>
              <a:rPr dirty="0" sz="1900" spc="-25">
                <a:latin typeface="Century Gothic"/>
                <a:cs typeface="Century Gothic"/>
              </a:rPr>
              <a:t>el </a:t>
            </a:r>
            <a:r>
              <a:rPr dirty="0" sz="1900">
                <a:latin typeface="Century Gothic"/>
                <a:cs typeface="Century Gothic"/>
              </a:rPr>
              <a:t>ser</a:t>
            </a:r>
            <a:r>
              <a:rPr dirty="0" sz="1900" spc="-30">
                <a:latin typeface="Century Gothic"/>
                <a:cs typeface="Century Gothic"/>
              </a:rPr>
              <a:t> </a:t>
            </a:r>
            <a:r>
              <a:rPr dirty="0" sz="1900" spc="-10">
                <a:latin typeface="Century Gothic"/>
                <a:cs typeface="Century Gothic"/>
              </a:rPr>
              <a:t>humano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8289023" y="5002110"/>
            <a:ext cx="2199005" cy="1099820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</a:ln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900">
              <a:latin typeface="Times New Roman"/>
              <a:cs typeface="Times New Roman"/>
            </a:endParaRPr>
          </a:p>
          <a:p>
            <a:pPr marL="377190" marR="163830" indent="-205740">
              <a:lnSpc>
                <a:spcPts val="2100"/>
              </a:lnSpc>
            </a:pPr>
            <a:r>
              <a:rPr dirty="0" sz="1900">
                <a:latin typeface="Century Gothic"/>
                <a:cs typeface="Century Gothic"/>
              </a:rPr>
              <a:t>Persona</a:t>
            </a:r>
            <a:r>
              <a:rPr dirty="0" sz="1900" spc="-70">
                <a:latin typeface="Century Gothic"/>
                <a:cs typeface="Century Gothic"/>
              </a:rPr>
              <a:t> </a:t>
            </a:r>
            <a:r>
              <a:rPr dirty="0" sz="1900" spc="-10">
                <a:latin typeface="Century Gothic"/>
                <a:cs typeface="Century Gothic"/>
              </a:rPr>
              <a:t>jurídica </a:t>
            </a:r>
            <a:r>
              <a:rPr dirty="0" sz="1900">
                <a:latin typeface="Century Gothic"/>
                <a:cs typeface="Century Gothic"/>
              </a:rPr>
              <a:t>(art.</a:t>
            </a:r>
            <a:r>
              <a:rPr dirty="0" sz="1900" spc="-5">
                <a:latin typeface="Century Gothic"/>
                <a:cs typeface="Century Gothic"/>
              </a:rPr>
              <a:t> </a:t>
            </a:r>
            <a:r>
              <a:rPr dirty="0" sz="1900">
                <a:latin typeface="Century Gothic"/>
                <a:cs typeface="Century Gothic"/>
              </a:rPr>
              <a:t>35</a:t>
            </a:r>
            <a:r>
              <a:rPr dirty="0" sz="1900" spc="-30">
                <a:latin typeface="Century Gothic"/>
                <a:cs typeface="Century Gothic"/>
              </a:rPr>
              <a:t> </a:t>
            </a:r>
            <a:r>
              <a:rPr dirty="0" sz="1900" spc="-20">
                <a:latin typeface="Century Gothic"/>
                <a:cs typeface="Century Gothic"/>
              </a:rPr>
              <a:t>C.c.)</a:t>
            </a:r>
            <a:endParaRPr sz="1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4286" rIns="0" bIns="0" rtlCol="0" vert="horz">
            <a:spAutoFit/>
          </a:bodyPr>
          <a:lstStyle/>
          <a:p>
            <a:pPr marL="1028065" marR="5080" indent="-108585">
              <a:lnSpc>
                <a:spcPct val="100000"/>
              </a:lnSpc>
              <a:spcBef>
                <a:spcPts val="95"/>
              </a:spcBef>
            </a:pPr>
            <a:r>
              <a:rPr dirty="0" sz="2500"/>
              <a:t>SER</a:t>
            </a:r>
            <a:r>
              <a:rPr dirty="0" sz="2500" spc="-75"/>
              <a:t> </a:t>
            </a:r>
            <a:r>
              <a:rPr dirty="0" sz="2500"/>
              <a:t>TITULAR</a:t>
            </a:r>
            <a:r>
              <a:rPr dirty="0" sz="2500" spc="-55"/>
              <a:t> </a:t>
            </a:r>
            <a:r>
              <a:rPr dirty="0" sz="2500"/>
              <a:t>DE</a:t>
            </a:r>
            <a:r>
              <a:rPr dirty="0" sz="2500" spc="-80"/>
              <a:t> </a:t>
            </a:r>
            <a:r>
              <a:rPr dirty="0" sz="2500"/>
              <a:t>DERECHOS</a:t>
            </a:r>
            <a:r>
              <a:rPr dirty="0" sz="2500" spc="-55"/>
              <a:t> </a:t>
            </a:r>
            <a:r>
              <a:rPr dirty="0" sz="2500"/>
              <a:t>Y</a:t>
            </a:r>
            <a:r>
              <a:rPr dirty="0" sz="2500" spc="-70"/>
              <a:t> </a:t>
            </a:r>
            <a:r>
              <a:rPr dirty="0" sz="2500" spc="-10"/>
              <a:t>OBLIGACIONES:</a:t>
            </a:r>
            <a:r>
              <a:rPr dirty="0" sz="2500" spc="-55"/>
              <a:t> </a:t>
            </a:r>
            <a:r>
              <a:rPr dirty="0" sz="2500" spc="-25"/>
              <a:t>LA </a:t>
            </a:r>
            <a:r>
              <a:rPr dirty="0" sz="2500"/>
              <a:t>RELACIÓN</a:t>
            </a:r>
            <a:r>
              <a:rPr dirty="0" sz="2500" spc="-90"/>
              <a:t> </a:t>
            </a:r>
            <a:r>
              <a:rPr dirty="0" sz="2500"/>
              <a:t>JURÍDICA</a:t>
            </a:r>
            <a:r>
              <a:rPr dirty="0" sz="2500" spc="-75"/>
              <a:t> </a:t>
            </a:r>
            <a:r>
              <a:rPr dirty="0" sz="2500"/>
              <a:t>Y</a:t>
            </a:r>
            <a:r>
              <a:rPr dirty="0" sz="2500" spc="-85"/>
              <a:t> </a:t>
            </a:r>
            <a:r>
              <a:rPr dirty="0" sz="2500"/>
              <a:t>EL</a:t>
            </a:r>
            <a:r>
              <a:rPr dirty="0" sz="2500" spc="-85"/>
              <a:t> </a:t>
            </a:r>
            <a:r>
              <a:rPr dirty="0" sz="2500"/>
              <a:t>DERECHO</a:t>
            </a:r>
            <a:r>
              <a:rPr dirty="0" sz="2500" spc="-70"/>
              <a:t> </a:t>
            </a:r>
            <a:r>
              <a:rPr dirty="0" sz="2500" spc="-10"/>
              <a:t>SUBJETIVO</a:t>
            </a:r>
            <a:endParaRPr sz="2500"/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15625" rIns="0" bIns="0" rtlCol="0" vert="horz">
            <a:spAutoFit/>
          </a:bodyPr>
          <a:lstStyle/>
          <a:p>
            <a:pPr marL="988060">
              <a:lnSpc>
                <a:spcPct val="100000"/>
              </a:lnSpc>
              <a:spcBef>
                <a:spcPts val="109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/>
              <a:t>Concepto</a:t>
            </a:r>
            <a:r>
              <a:rPr dirty="0" sz="2400" spc="-45"/>
              <a:t> </a:t>
            </a:r>
            <a:r>
              <a:rPr dirty="0" sz="2400"/>
              <a:t>de</a:t>
            </a:r>
            <a:r>
              <a:rPr dirty="0" sz="2400" spc="-40"/>
              <a:t> </a:t>
            </a:r>
            <a:r>
              <a:rPr dirty="0" sz="2400"/>
              <a:t>derecho</a:t>
            </a:r>
            <a:r>
              <a:rPr dirty="0" sz="2400" spc="-40"/>
              <a:t> </a:t>
            </a:r>
            <a:r>
              <a:rPr dirty="0" sz="2400" spc="-10"/>
              <a:t>subjetivo</a:t>
            </a:r>
            <a:endParaRPr sz="2400">
              <a:latin typeface="Times New Roman"/>
              <a:cs typeface="Times New Roman"/>
            </a:endParaRPr>
          </a:p>
          <a:p>
            <a:pPr marL="98806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4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 spc="-10"/>
              <a:t>Caracteres</a:t>
            </a:r>
            <a:endParaRPr sz="2400">
              <a:latin typeface="Times New Roman"/>
              <a:cs typeface="Times New Roman"/>
            </a:endParaRPr>
          </a:p>
          <a:p>
            <a:pPr marL="144526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/>
              <a:t>Poder</a:t>
            </a:r>
            <a:r>
              <a:rPr dirty="0" sz="2400" spc="55"/>
              <a:t> </a:t>
            </a:r>
            <a:r>
              <a:rPr dirty="0" sz="2400" spc="-10"/>
              <a:t>jurídico</a:t>
            </a:r>
            <a:endParaRPr sz="2400">
              <a:latin typeface="Wingdings 3"/>
              <a:cs typeface="Wingdings 3"/>
            </a:endParaRPr>
          </a:p>
          <a:p>
            <a:pPr marL="1445260">
              <a:lnSpc>
                <a:spcPct val="100000"/>
              </a:lnSpc>
              <a:spcBef>
                <a:spcPts val="101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/>
              <a:t>Poder</a:t>
            </a:r>
            <a:r>
              <a:rPr dirty="0" sz="2400" spc="20"/>
              <a:t> </a:t>
            </a:r>
            <a:r>
              <a:rPr dirty="0" sz="2400"/>
              <a:t>unitario:</a:t>
            </a:r>
            <a:r>
              <a:rPr dirty="0" sz="2400" spc="-25"/>
              <a:t> </a:t>
            </a:r>
            <a:r>
              <a:rPr dirty="0" sz="2400" spc="-10"/>
              <a:t>facultades</a:t>
            </a:r>
            <a:endParaRPr sz="2400">
              <a:latin typeface="Wingdings 3"/>
              <a:cs typeface="Wingdings 3"/>
            </a:endParaRPr>
          </a:p>
          <a:p>
            <a:pPr marL="98806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 spc="-10"/>
              <a:t>Estructura</a:t>
            </a:r>
            <a:endParaRPr sz="2400">
              <a:latin typeface="Times New Roman"/>
              <a:cs typeface="Times New Roman"/>
            </a:endParaRPr>
          </a:p>
          <a:p>
            <a:pPr marL="144526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/>
              <a:t>Sujeto:</a:t>
            </a:r>
            <a:r>
              <a:rPr dirty="0" sz="2400" spc="-15"/>
              <a:t> </a:t>
            </a:r>
            <a:r>
              <a:rPr dirty="0" sz="2400"/>
              <a:t>titular</a:t>
            </a:r>
            <a:r>
              <a:rPr dirty="0" sz="2400" spc="-20"/>
              <a:t> </a:t>
            </a:r>
            <a:r>
              <a:rPr dirty="0" sz="2400"/>
              <a:t>o</a:t>
            </a:r>
            <a:r>
              <a:rPr dirty="0" sz="2400" spc="5"/>
              <a:t> </a:t>
            </a:r>
            <a:r>
              <a:rPr dirty="0" sz="2400" spc="-10"/>
              <a:t>cotitular</a:t>
            </a:r>
            <a:endParaRPr sz="2400">
              <a:latin typeface="Wingdings 3"/>
              <a:cs typeface="Wingdings 3"/>
            </a:endParaRPr>
          </a:p>
          <a:p>
            <a:pPr marL="1445260">
              <a:lnSpc>
                <a:spcPct val="100000"/>
              </a:lnSpc>
              <a:spcBef>
                <a:spcPts val="101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/>
              <a:t>Objeto:</a:t>
            </a:r>
            <a:r>
              <a:rPr dirty="0" sz="2400" spc="-50"/>
              <a:t> </a:t>
            </a:r>
            <a:r>
              <a:rPr dirty="0" sz="2400"/>
              <a:t>la</a:t>
            </a:r>
            <a:r>
              <a:rPr dirty="0" sz="2400" spc="-50"/>
              <a:t> </a:t>
            </a:r>
            <a:r>
              <a:rPr dirty="0" sz="2400"/>
              <a:t>conducta</a:t>
            </a:r>
            <a:r>
              <a:rPr dirty="0" sz="2400" spc="-35"/>
              <a:t> </a:t>
            </a:r>
            <a:r>
              <a:rPr dirty="0" sz="2400"/>
              <a:t>de</a:t>
            </a:r>
            <a:r>
              <a:rPr dirty="0" sz="2400" spc="-35"/>
              <a:t> </a:t>
            </a:r>
            <a:r>
              <a:rPr dirty="0" sz="2400"/>
              <a:t>otras</a:t>
            </a:r>
            <a:r>
              <a:rPr dirty="0" sz="2400" spc="-40"/>
              <a:t> </a:t>
            </a:r>
            <a:r>
              <a:rPr dirty="0" sz="2400"/>
              <a:t>personas</a:t>
            </a:r>
            <a:r>
              <a:rPr dirty="0" sz="2400" spc="-30"/>
              <a:t> </a:t>
            </a:r>
            <a:r>
              <a:rPr dirty="0" sz="2400"/>
              <a:t>o</a:t>
            </a:r>
            <a:r>
              <a:rPr dirty="0" sz="2400" spc="-30"/>
              <a:t> </a:t>
            </a:r>
            <a:r>
              <a:rPr dirty="0" sz="2400" spc="-10"/>
              <a:t>bienes</a:t>
            </a:r>
            <a:endParaRPr sz="2400">
              <a:latin typeface="Wingdings 3"/>
              <a:cs typeface="Wingdings 3"/>
            </a:endParaRPr>
          </a:p>
          <a:p>
            <a:pPr marL="144526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/>
              <a:t>Contenido:</a:t>
            </a:r>
            <a:r>
              <a:rPr dirty="0" sz="2400" spc="-85"/>
              <a:t> </a:t>
            </a:r>
            <a:r>
              <a:rPr dirty="0" sz="2400"/>
              <a:t>facultades,</a:t>
            </a:r>
            <a:r>
              <a:rPr dirty="0" sz="2400" spc="-70"/>
              <a:t> </a:t>
            </a:r>
            <a:r>
              <a:rPr dirty="0" sz="2400"/>
              <a:t>deberes</a:t>
            </a:r>
            <a:r>
              <a:rPr dirty="0" sz="2400" spc="-15"/>
              <a:t> </a:t>
            </a:r>
            <a:r>
              <a:rPr dirty="0" sz="2400"/>
              <a:t>y</a:t>
            </a:r>
            <a:r>
              <a:rPr dirty="0" sz="2400" spc="-55"/>
              <a:t> </a:t>
            </a:r>
            <a:r>
              <a:rPr dirty="0" sz="2400"/>
              <a:t>protección</a:t>
            </a:r>
            <a:r>
              <a:rPr dirty="0" sz="2400" spc="-70"/>
              <a:t> </a:t>
            </a:r>
            <a:r>
              <a:rPr dirty="0" sz="2400" spc="-10"/>
              <a:t>jurídica</a:t>
            </a:r>
            <a:endParaRPr sz="2400">
              <a:latin typeface="Wingdings 3"/>
              <a:cs typeface="Wingdings 3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28560" y="503595"/>
            <a:ext cx="3733165" cy="8788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890269" marR="5080" indent="-878205">
              <a:lnSpc>
                <a:spcPct val="100000"/>
              </a:lnSpc>
              <a:spcBef>
                <a:spcPts val="95"/>
              </a:spcBef>
            </a:pPr>
            <a:r>
              <a:rPr dirty="0"/>
              <a:t>CLASES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-40"/>
              <a:t> </a:t>
            </a:r>
            <a:r>
              <a:rPr dirty="0" spc="-10"/>
              <a:t>DERECHOS SUBJETIVOS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195158" y="1771939"/>
            <a:ext cx="10254615" cy="3990975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algn="just" marL="354965" marR="8255" indent="-342900">
              <a:lnSpc>
                <a:spcPts val="2300"/>
              </a:lnSpc>
              <a:spcBef>
                <a:spcPts val="66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Según</a:t>
            </a:r>
            <a:r>
              <a:rPr dirty="0" sz="24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principios</a:t>
            </a:r>
            <a:r>
              <a:rPr dirty="0" sz="24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organización:</a:t>
            </a:r>
            <a:r>
              <a:rPr dirty="0" sz="24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24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subjetivos</a:t>
            </a:r>
            <a:r>
              <a:rPr dirty="0" sz="24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públicos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400" spc="5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ej.</a:t>
            </a:r>
            <a:r>
              <a:rPr dirty="0" sz="2400" spc="5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5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400" spc="5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400" spc="5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votar)</a:t>
            </a:r>
            <a:r>
              <a:rPr dirty="0" sz="2400" spc="5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5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privados</a:t>
            </a:r>
            <a:r>
              <a:rPr dirty="0" sz="2400" spc="5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400" spc="5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ej.</a:t>
            </a:r>
            <a:r>
              <a:rPr dirty="0" sz="2400" spc="5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5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400" spc="5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familia).</a:t>
            </a:r>
            <a:endParaRPr sz="2400">
              <a:latin typeface="Century Gothic"/>
              <a:cs typeface="Century Gothic"/>
            </a:endParaRPr>
          </a:p>
          <a:p>
            <a:pPr algn="just" marL="354965" marR="5080" indent="-342900">
              <a:lnSpc>
                <a:spcPct val="80000"/>
              </a:lnSpc>
              <a:spcBef>
                <a:spcPts val="102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Según</a:t>
            </a:r>
            <a:r>
              <a:rPr dirty="0" sz="24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realidad</a:t>
            </a:r>
            <a:r>
              <a:rPr dirty="0" sz="24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social:</a:t>
            </a:r>
            <a:r>
              <a:rPr dirty="0" sz="24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24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personalidad,</a:t>
            </a:r>
            <a:r>
              <a:rPr dirty="0" sz="2400" spc="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familia,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patrimoniales,</a:t>
            </a:r>
            <a:r>
              <a:rPr dirty="0" sz="2400" spc="42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sz="2400" spc="4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bienes</a:t>
            </a:r>
            <a:r>
              <a:rPr dirty="0" sz="2400" spc="4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inmateriales,</a:t>
            </a:r>
            <a:r>
              <a:rPr dirty="0" sz="2400" spc="4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400" spc="44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sobre</a:t>
            </a:r>
            <a:r>
              <a:rPr dirty="0" sz="2400" spc="45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derechos corporativos.</a:t>
            </a:r>
            <a:endParaRPr sz="2400">
              <a:latin typeface="Century Gothic"/>
              <a:cs typeface="Century Gothic"/>
            </a:endParaRPr>
          </a:p>
          <a:p>
            <a:pPr algn="just" marL="354965" marR="6985" indent="-342900">
              <a:lnSpc>
                <a:spcPts val="2300"/>
              </a:lnSpc>
              <a:spcBef>
                <a:spcPts val="97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Según</a:t>
            </a:r>
            <a:r>
              <a:rPr dirty="0" sz="24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sujeto</a:t>
            </a:r>
            <a:r>
              <a:rPr dirty="0" sz="24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pasivo</a:t>
            </a:r>
            <a:r>
              <a:rPr dirty="0" sz="24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relación</a:t>
            </a:r>
            <a:r>
              <a:rPr dirty="0" sz="24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jurídica:</a:t>
            </a:r>
            <a:r>
              <a:rPr dirty="0" sz="2400" spc="1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24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subjetivos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absolutos</a:t>
            </a:r>
            <a:r>
              <a:rPr dirty="0" sz="24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4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ej.</a:t>
            </a:r>
            <a:r>
              <a:rPr dirty="0" sz="24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24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personalidad)</a:t>
            </a:r>
            <a:r>
              <a:rPr dirty="0" sz="2400" spc="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relativos</a:t>
            </a:r>
            <a:r>
              <a:rPr dirty="0" sz="24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4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ej.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crédito)</a:t>
            </a:r>
            <a:endParaRPr sz="2400">
              <a:latin typeface="Century Gothic"/>
              <a:cs typeface="Century Gothic"/>
            </a:endParaRPr>
          </a:p>
          <a:p>
            <a:pPr algn="just" marL="354965" marR="7620" indent="-342900">
              <a:lnSpc>
                <a:spcPts val="2300"/>
              </a:lnSpc>
              <a:spcBef>
                <a:spcPts val="102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6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Según</a:t>
            </a:r>
            <a:r>
              <a:rPr dirty="0" sz="2400" spc="2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400" spc="29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características</a:t>
            </a:r>
            <a:r>
              <a:rPr dirty="0" sz="2400" spc="2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29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400" spc="2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patrimonial:</a:t>
            </a:r>
            <a:r>
              <a:rPr dirty="0" sz="2400" spc="28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derechos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subjetivos</a:t>
            </a:r>
            <a:r>
              <a:rPr dirty="0" sz="24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disfrute</a:t>
            </a:r>
            <a:r>
              <a:rPr dirty="0" sz="24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400" spc="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ej.</a:t>
            </a:r>
            <a:r>
              <a:rPr dirty="0" sz="2400" spc="1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4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2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propiedad)</a:t>
            </a:r>
            <a:r>
              <a:rPr dirty="0" sz="2400" spc="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15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obligaciones</a:t>
            </a:r>
            <a:r>
              <a:rPr dirty="0" sz="24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ej.</a:t>
            </a:r>
            <a:r>
              <a:rPr dirty="0" sz="2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compraventa)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2761" rIns="0" bIns="0" rtlCol="0" vert="horz">
            <a:spAutoFit/>
          </a:bodyPr>
          <a:lstStyle/>
          <a:p>
            <a:pPr marL="1072515">
              <a:lnSpc>
                <a:spcPct val="100000"/>
              </a:lnSpc>
              <a:spcBef>
                <a:spcPts val="95"/>
              </a:spcBef>
            </a:pPr>
            <a:r>
              <a:rPr dirty="0"/>
              <a:t>Nacimiento,</a:t>
            </a:r>
            <a:r>
              <a:rPr dirty="0" spc="-60"/>
              <a:t> </a:t>
            </a:r>
            <a:r>
              <a:rPr dirty="0"/>
              <a:t>adquisición</a:t>
            </a:r>
            <a:r>
              <a:rPr dirty="0" spc="-75"/>
              <a:t> </a:t>
            </a:r>
            <a:r>
              <a:rPr dirty="0"/>
              <a:t>y</a:t>
            </a:r>
            <a:r>
              <a:rPr dirty="0" spc="-80"/>
              <a:t> </a:t>
            </a:r>
            <a:r>
              <a:rPr dirty="0" spc="-10"/>
              <a:t>modificación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926267" y="1354376"/>
            <a:ext cx="5918835" cy="5293360"/>
          </a:xfrm>
          <a:prstGeom prst="rect">
            <a:avLst/>
          </a:prstGeom>
        </p:spPr>
        <p:txBody>
          <a:bodyPr wrap="square" lIns="0" tIns="1155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4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NACIMIENTO.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40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Hecho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jurídico.</a:t>
            </a:r>
            <a:endParaRPr sz="2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35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Acto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voluntario</a:t>
            </a:r>
            <a:r>
              <a:rPr dirty="0" sz="22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hombre.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4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ADQUISICIÓN.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40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Originaria/derivativa.</a:t>
            </a:r>
            <a:endParaRPr sz="2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35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Traslativa/constitutiva.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TIPOS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TRANSMISIÓN: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40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Sucesión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universal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título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particular.</a:t>
            </a:r>
            <a:endParaRPr sz="2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30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Sucesión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inter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vivos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o mortis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causa.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TIPOS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MODIFICACIÓN: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40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Subjetiva.</a:t>
            </a:r>
            <a:endParaRPr sz="22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30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Objetiva.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2761" rIns="0" bIns="0" rtlCol="0" vert="horz">
            <a:spAutoFit/>
          </a:bodyPr>
          <a:lstStyle/>
          <a:p>
            <a:pPr marL="1996439">
              <a:lnSpc>
                <a:spcPct val="100000"/>
              </a:lnSpc>
              <a:spcBef>
                <a:spcPts val="95"/>
              </a:spcBef>
            </a:pPr>
            <a:r>
              <a:rPr dirty="0"/>
              <a:t>Extinción,</a:t>
            </a:r>
            <a:r>
              <a:rPr dirty="0" spc="-60"/>
              <a:t> </a:t>
            </a:r>
            <a:r>
              <a:rPr dirty="0"/>
              <a:t>pérdida</a:t>
            </a:r>
            <a:r>
              <a:rPr dirty="0" spc="-50"/>
              <a:t> </a:t>
            </a:r>
            <a:r>
              <a:rPr dirty="0"/>
              <a:t>y</a:t>
            </a:r>
            <a:r>
              <a:rPr dirty="0" spc="-60"/>
              <a:t> </a:t>
            </a:r>
            <a:r>
              <a:rPr dirty="0" spc="-10"/>
              <a:t>renuncia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508804" rIns="0" bIns="0" rtlCol="0" vert="horz">
            <a:spAutoFit/>
          </a:bodyPr>
          <a:lstStyle/>
          <a:p>
            <a:pPr marL="988060">
              <a:lnSpc>
                <a:spcPct val="100000"/>
              </a:lnSpc>
              <a:spcBef>
                <a:spcPts val="120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8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/>
              <a:t>LA</a:t>
            </a:r>
            <a:r>
              <a:rPr dirty="0" sz="2400" spc="-50"/>
              <a:t> </a:t>
            </a:r>
            <a:r>
              <a:rPr dirty="0" sz="2400"/>
              <a:t>EXTINCIÓN</a:t>
            </a:r>
            <a:r>
              <a:rPr dirty="0" sz="2400" spc="-20"/>
              <a:t> </a:t>
            </a:r>
            <a:r>
              <a:rPr dirty="0" sz="2400"/>
              <a:t>DEL</a:t>
            </a:r>
            <a:r>
              <a:rPr dirty="0" sz="2400" spc="-55"/>
              <a:t> </a:t>
            </a:r>
            <a:r>
              <a:rPr dirty="0" sz="2400"/>
              <a:t>DERECHO</a:t>
            </a:r>
            <a:r>
              <a:rPr dirty="0" sz="2400" spc="-55"/>
              <a:t> </a:t>
            </a:r>
            <a:r>
              <a:rPr dirty="0" sz="2400" spc="-10"/>
              <a:t>SUBJETIVO.</a:t>
            </a:r>
            <a:endParaRPr sz="2400">
              <a:latin typeface="Times New Roman"/>
              <a:cs typeface="Times New Roman"/>
            </a:endParaRPr>
          </a:p>
          <a:p>
            <a:pPr marL="1445260">
              <a:lnSpc>
                <a:spcPct val="100000"/>
              </a:lnSpc>
              <a:spcBef>
                <a:spcPts val="1005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/>
              <a:t>Muerte</a:t>
            </a:r>
            <a:r>
              <a:rPr dirty="0" sz="2200" spc="-50"/>
              <a:t> </a:t>
            </a:r>
            <a:r>
              <a:rPr dirty="0" sz="2200"/>
              <a:t>de</a:t>
            </a:r>
            <a:r>
              <a:rPr dirty="0" sz="2200" spc="-20"/>
              <a:t> </a:t>
            </a:r>
            <a:r>
              <a:rPr dirty="0" sz="2200"/>
              <a:t>su</a:t>
            </a:r>
            <a:r>
              <a:rPr dirty="0" sz="2200" spc="-25"/>
              <a:t> </a:t>
            </a:r>
            <a:r>
              <a:rPr dirty="0" sz="2200"/>
              <a:t>titular</a:t>
            </a:r>
            <a:r>
              <a:rPr dirty="0" sz="2200" spc="-60"/>
              <a:t> </a:t>
            </a:r>
            <a:r>
              <a:rPr dirty="0" sz="2200"/>
              <a:t>(por</a:t>
            </a:r>
            <a:r>
              <a:rPr dirty="0" sz="2200" spc="15"/>
              <a:t> </a:t>
            </a:r>
            <a:r>
              <a:rPr dirty="0" sz="2200"/>
              <a:t>ej.</a:t>
            </a:r>
            <a:r>
              <a:rPr dirty="0" sz="2200" spc="-30"/>
              <a:t> </a:t>
            </a:r>
            <a:r>
              <a:rPr dirty="0" sz="2200"/>
              <a:t>derecho</a:t>
            </a:r>
            <a:r>
              <a:rPr dirty="0" sz="2200" spc="-15"/>
              <a:t> </a:t>
            </a:r>
            <a:r>
              <a:rPr dirty="0" sz="2200"/>
              <a:t>de</a:t>
            </a:r>
            <a:r>
              <a:rPr dirty="0" sz="2200" spc="-20"/>
              <a:t> </a:t>
            </a:r>
            <a:r>
              <a:rPr dirty="0" sz="2200" spc="-10"/>
              <a:t>usufructo).</a:t>
            </a:r>
            <a:endParaRPr sz="2200">
              <a:latin typeface="Times New Roman"/>
              <a:cs typeface="Times New Roman"/>
            </a:endParaRPr>
          </a:p>
          <a:p>
            <a:pPr marL="1445260">
              <a:lnSpc>
                <a:spcPct val="100000"/>
              </a:lnSpc>
              <a:spcBef>
                <a:spcPts val="994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/>
              <a:t>Transmisión</a:t>
            </a:r>
            <a:r>
              <a:rPr dirty="0" sz="2200" spc="-45"/>
              <a:t> </a:t>
            </a:r>
            <a:r>
              <a:rPr dirty="0" sz="2200"/>
              <a:t>del</a:t>
            </a:r>
            <a:r>
              <a:rPr dirty="0" sz="2200" spc="-40"/>
              <a:t> </a:t>
            </a:r>
            <a:r>
              <a:rPr dirty="0" sz="2200" spc="-10"/>
              <a:t>derecho.</a:t>
            </a:r>
            <a:endParaRPr sz="2200">
              <a:latin typeface="Times New Roman"/>
              <a:cs typeface="Times New Roman"/>
            </a:endParaRPr>
          </a:p>
          <a:p>
            <a:pPr marL="1445260">
              <a:lnSpc>
                <a:spcPct val="100000"/>
              </a:lnSpc>
              <a:spcBef>
                <a:spcPts val="994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/>
              <a:t>La</a:t>
            </a:r>
            <a:r>
              <a:rPr dirty="0" sz="2200" spc="-40"/>
              <a:t> </a:t>
            </a:r>
            <a:r>
              <a:rPr dirty="0" sz="2200"/>
              <a:t>pérdida</a:t>
            </a:r>
            <a:r>
              <a:rPr dirty="0" sz="2200" spc="-5"/>
              <a:t> </a:t>
            </a:r>
            <a:r>
              <a:rPr dirty="0" sz="2200"/>
              <a:t>del</a:t>
            </a:r>
            <a:r>
              <a:rPr dirty="0" sz="2200" spc="-10"/>
              <a:t> objeto.</a:t>
            </a:r>
            <a:endParaRPr sz="2200">
              <a:latin typeface="Times New Roman"/>
              <a:cs typeface="Times New Roman"/>
            </a:endParaRPr>
          </a:p>
          <a:p>
            <a:pPr marL="1445260">
              <a:lnSpc>
                <a:spcPct val="100000"/>
              </a:lnSpc>
              <a:spcBef>
                <a:spcPts val="1000"/>
              </a:spcBef>
            </a:pPr>
            <a:r>
              <a:rPr dirty="0" sz="22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 spc="-254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200"/>
              <a:t>La</a:t>
            </a:r>
            <a:r>
              <a:rPr dirty="0" sz="2200" spc="-40"/>
              <a:t> </a:t>
            </a:r>
            <a:r>
              <a:rPr dirty="0" sz="2200"/>
              <a:t>renuncia</a:t>
            </a:r>
            <a:r>
              <a:rPr dirty="0" sz="2200" spc="-30"/>
              <a:t> </a:t>
            </a:r>
            <a:r>
              <a:rPr dirty="0" sz="2200"/>
              <a:t>del</a:t>
            </a:r>
            <a:r>
              <a:rPr dirty="0" sz="2200" spc="-15"/>
              <a:t> </a:t>
            </a:r>
            <a:r>
              <a:rPr dirty="0" sz="2200"/>
              <a:t>derecho. </a:t>
            </a:r>
            <a:r>
              <a:rPr dirty="0" sz="2400"/>
              <a:t>Límites</a:t>
            </a:r>
            <a:r>
              <a:rPr dirty="0" sz="2400" spc="-45"/>
              <a:t> </a:t>
            </a:r>
            <a:r>
              <a:rPr dirty="0" sz="2400"/>
              <a:t>(art.</a:t>
            </a:r>
            <a:r>
              <a:rPr dirty="0" sz="2400" spc="-30"/>
              <a:t> </a:t>
            </a:r>
            <a:r>
              <a:rPr dirty="0" sz="2400"/>
              <a:t>6.2.</a:t>
            </a:r>
            <a:r>
              <a:rPr dirty="0" sz="2400" spc="-35"/>
              <a:t> </a:t>
            </a:r>
            <a:r>
              <a:rPr dirty="0" sz="2400"/>
              <a:t>C.</a:t>
            </a:r>
            <a:r>
              <a:rPr dirty="0" sz="2400" spc="-30"/>
              <a:t> </a:t>
            </a:r>
            <a:r>
              <a:rPr dirty="0" sz="2400" spc="-25"/>
              <a:t>c.)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2761" rIns="0" bIns="0" rtlCol="0" vert="horz">
            <a:spAutoFit/>
          </a:bodyPr>
          <a:lstStyle/>
          <a:p>
            <a:pPr marL="2466975">
              <a:lnSpc>
                <a:spcPct val="100000"/>
              </a:lnSpc>
              <a:spcBef>
                <a:spcPts val="95"/>
              </a:spcBef>
            </a:pPr>
            <a:r>
              <a:rPr dirty="0"/>
              <a:t>El</a:t>
            </a:r>
            <a:r>
              <a:rPr dirty="0" spc="-45"/>
              <a:t> </a:t>
            </a:r>
            <a:r>
              <a:rPr dirty="0"/>
              <a:t>ejercicio</a:t>
            </a:r>
            <a:r>
              <a:rPr dirty="0" spc="-65"/>
              <a:t> </a:t>
            </a:r>
            <a:r>
              <a:rPr dirty="0"/>
              <a:t>del</a:t>
            </a:r>
            <a:r>
              <a:rPr dirty="0" spc="-45"/>
              <a:t> </a:t>
            </a:r>
            <a:r>
              <a:rPr dirty="0" spc="-10"/>
              <a:t>derecho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926268" y="1335828"/>
            <a:ext cx="8515985" cy="445897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REQUISITOS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24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EJERCICIO: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Objetivos.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Subjetivos:</a:t>
            </a:r>
            <a:endParaRPr sz="24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101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Capacidad</a:t>
            </a:r>
            <a:r>
              <a:rPr dirty="0" sz="2400" spc="-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plena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obrar.</a:t>
            </a:r>
            <a:endParaRPr sz="2400">
              <a:latin typeface="Century Gothic"/>
              <a:cs typeface="Century Gothic"/>
            </a:endParaRPr>
          </a:p>
          <a:p>
            <a:pPr marL="927100">
              <a:lnSpc>
                <a:spcPct val="100000"/>
              </a:lnSpc>
              <a:spcBef>
                <a:spcPts val="994"/>
              </a:spcBef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Legitimación:</a:t>
            </a:r>
            <a:endParaRPr sz="2400">
              <a:latin typeface="Century Gothic"/>
              <a:cs typeface="Century Gothic"/>
            </a:endParaRPr>
          </a:p>
          <a:p>
            <a:pPr marL="1383665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Activa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pasiva.</a:t>
            </a:r>
            <a:endParaRPr sz="2400">
              <a:latin typeface="Century Gothic"/>
              <a:cs typeface="Century Gothic"/>
            </a:endParaRPr>
          </a:p>
          <a:p>
            <a:pPr marL="1383665">
              <a:lnSpc>
                <a:spcPct val="100000"/>
              </a:lnSpc>
              <a:spcBef>
                <a:spcPts val="101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Directa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indirecta.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9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PROTECCIÓN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JURÍDICA.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LÍMITES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OBJETIVOS: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buena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fe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abuso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derecho.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7351" rIns="0" bIns="0" rtlCol="0" vert="horz">
            <a:spAutoFit/>
          </a:bodyPr>
          <a:lstStyle/>
          <a:p>
            <a:pPr marL="158496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LA</a:t>
            </a:r>
            <a:r>
              <a:rPr dirty="0" sz="3200" spc="-15"/>
              <a:t> </a:t>
            </a:r>
            <a:r>
              <a:rPr dirty="0" sz="3200" spc="-10"/>
              <a:t>PRESCRIPCIÓN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662991" y="1421808"/>
            <a:ext cx="9187180" cy="4766945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4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CONCEPTO.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OBJETO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PRESCRIPCIÓN.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53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7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acciones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patrimoniales.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9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IMPRESCRIPTIBLES.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52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6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Estados</a:t>
            </a:r>
            <a:r>
              <a:rPr dirty="0" sz="20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familia</a:t>
            </a:r>
            <a:r>
              <a:rPr dirty="0" sz="20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derechos</a:t>
            </a:r>
            <a:r>
              <a:rPr dirty="0" sz="20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personales.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4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PRESUPUESTOS: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53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Transcurso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tiempo</a:t>
            </a:r>
            <a:r>
              <a:rPr dirty="0" sz="20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fijado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20">
                <a:solidFill>
                  <a:srgbClr val="404040"/>
                </a:solidFill>
                <a:latin typeface="Century Gothic"/>
                <a:cs typeface="Century Gothic"/>
              </a:rPr>
              <a:t>ley.</a:t>
            </a:r>
            <a:endParaRPr sz="20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515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5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Falta</a:t>
            </a:r>
            <a:r>
              <a:rPr dirty="0" sz="20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ejercicio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derecho.</a:t>
            </a:r>
            <a:endParaRPr sz="20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53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4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Actúa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0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instancia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parte.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1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INTERRUPCIÓN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PRESCRIPCIÓN.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CAUSAS: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520"/>
              </a:spcBef>
            </a:pPr>
            <a:r>
              <a:rPr dirty="0" sz="20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000" spc="-5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Acto</a:t>
            </a:r>
            <a:r>
              <a:rPr dirty="0" sz="20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judicial,</a:t>
            </a:r>
            <a:r>
              <a:rPr dirty="0" sz="20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extrajudicial</a:t>
            </a:r>
            <a:r>
              <a:rPr dirty="0" sz="20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0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reconocimiento</a:t>
            </a:r>
            <a:r>
              <a:rPr dirty="0" sz="20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0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404040"/>
                </a:solidFill>
                <a:latin typeface="Century Gothic"/>
                <a:cs typeface="Century Gothic"/>
              </a:rPr>
              <a:t>sujeto</a:t>
            </a:r>
            <a:r>
              <a:rPr dirty="0" sz="20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404040"/>
                </a:solidFill>
                <a:latin typeface="Century Gothic"/>
                <a:cs typeface="Century Gothic"/>
              </a:rPr>
              <a:t>pasivo.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RENUNCIA</a:t>
            </a:r>
            <a:r>
              <a:rPr dirty="0" sz="24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PRESCRIPCIÓN</a:t>
            </a:r>
            <a:r>
              <a:rPr dirty="0" sz="24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GANADA</a:t>
            </a:r>
            <a:r>
              <a:rPr dirty="0" sz="2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1935</a:t>
            </a:r>
            <a:r>
              <a:rPr dirty="0" sz="24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C.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c.)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48805" rIns="0" bIns="0" rtlCol="0" vert="horz">
            <a:spAutoFit/>
          </a:bodyPr>
          <a:lstStyle/>
          <a:p>
            <a:pPr marL="110617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LA</a:t>
            </a:r>
            <a:r>
              <a:rPr dirty="0" sz="3200" spc="-15"/>
              <a:t> </a:t>
            </a:r>
            <a:r>
              <a:rPr dirty="0" sz="3200" spc="-10"/>
              <a:t>CADUCIDAD</a:t>
            </a:r>
            <a:endParaRPr sz="3200"/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15625" rIns="0" bIns="0" rtlCol="0" vert="horz">
            <a:spAutoFit/>
          </a:bodyPr>
          <a:lstStyle/>
          <a:p>
            <a:pPr marL="767080">
              <a:lnSpc>
                <a:spcPct val="100000"/>
              </a:lnSpc>
              <a:spcBef>
                <a:spcPts val="109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7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/>
              <a:t>CONCEPTO</a:t>
            </a:r>
            <a:r>
              <a:rPr dirty="0" sz="2400" spc="-25"/>
              <a:t> </a:t>
            </a:r>
            <a:r>
              <a:rPr dirty="0" sz="2400"/>
              <a:t>Y</a:t>
            </a:r>
            <a:r>
              <a:rPr dirty="0" sz="2400" spc="-50"/>
              <a:t> </a:t>
            </a:r>
            <a:r>
              <a:rPr dirty="0" sz="2400" spc="-10"/>
              <a:t>FUNDAMENTO.</a:t>
            </a:r>
            <a:endParaRPr sz="2400">
              <a:latin typeface="Times New Roman"/>
              <a:cs typeface="Times New Roman"/>
            </a:endParaRPr>
          </a:p>
          <a:p>
            <a:pPr marL="76708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8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/>
              <a:t>RÉGIMEN</a:t>
            </a:r>
            <a:r>
              <a:rPr dirty="0" sz="2400" spc="-25"/>
              <a:t> </a:t>
            </a:r>
            <a:r>
              <a:rPr dirty="0" sz="2400" spc="-10"/>
              <a:t>JURÍDICO.</a:t>
            </a:r>
            <a:endParaRPr sz="2400">
              <a:latin typeface="Times New Roman"/>
              <a:cs typeface="Times New Roman"/>
            </a:endParaRPr>
          </a:p>
          <a:p>
            <a:pPr marL="122428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/>
              <a:t>Inactividad</a:t>
            </a:r>
            <a:r>
              <a:rPr dirty="0" sz="2400" spc="-50"/>
              <a:t> </a:t>
            </a:r>
            <a:r>
              <a:rPr dirty="0" sz="2400"/>
              <a:t>del</a:t>
            </a:r>
            <a:r>
              <a:rPr dirty="0" sz="2400" spc="5"/>
              <a:t> </a:t>
            </a:r>
            <a:r>
              <a:rPr dirty="0" sz="2400"/>
              <a:t>titular</a:t>
            </a:r>
            <a:r>
              <a:rPr dirty="0" sz="2400" spc="-50"/>
              <a:t> </a:t>
            </a:r>
            <a:r>
              <a:rPr dirty="0" sz="2400"/>
              <a:t>del</a:t>
            </a:r>
            <a:r>
              <a:rPr dirty="0" sz="2400" spc="5"/>
              <a:t> </a:t>
            </a:r>
            <a:r>
              <a:rPr dirty="0" sz="2400" spc="-10"/>
              <a:t>derecho.</a:t>
            </a:r>
            <a:endParaRPr sz="2400">
              <a:latin typeface="Wingdings 3"/>
              <a:cs typeface="Wingdings 3"/>
            </a:endParaRPr>
          </a:p>
          <a:p>
            <a:pPr marL="1224280">
              <a:lnSpc>
                <a:spcPct val="100000"/>
              </a:lnSpc>
              <a:spcBef>
                <a:spcPts val="101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/>
              <a:t>Transcurso</a:t>
            </a:r>
            <a:r>
              <a:rPr dirty="0" sz="2400" spc="-15"/>
              <a:t> </a:t>
            </a:r>
            <a:r>
              <a:rPr dirty="0" sz="2400"/>
              <a:t>del</a:t>
            </a:r>
            <a:r>
              <a:rPr dirty="0" sz="2400" spc="-25"/>
              <a:t> </a:t>
            </a:r>
            <a:r>
              <a:rPr dirty="0" sz="2400"/>
              <a:t>tiempo</a:t>
            </a:r>
            <a:r>
              <a:rPr dirty="0" sz="2400" spc="-55"/>
              <a:t> </a:t>
            </a:r>
            <a:r>
              <a:rPr dirty="0" sz="2400"/>
              <a:t>fijado</a:t>
            </a:r>
            <a:r>
              <a:rPr dirty="0" sz="2400" spc="-60"/>
              <a:t> </a:t>
            </a:r>
            <a:r>
              <a:rPr dirty="0" sz="2400"/>
              <a:t>por</a:t>
            </a:r>
            <a:r>
              <a:rPr dirty="0" sz="2400" spc="-25"/>
              <a:t> </a:t>
            </a:r>
            <a:r>
              <a:rPr dirty="0" sz="2400"/>
              <a:t>la</a:t>
            </a:r>
            <a:r>
              <a:rPr dirty="0" sz="2400" spc="-45"/>
              <a:t> </a:t>
            </a:r>
            <a:r>
              <a:rPr dirty="0" sz="2400" spc="-20"/>
              <a:t>ley.</a:t>
            </a:r>
            <a:endParaRPr sz="2400">
              <a:latin typeface="Wingdings 3"/>
              <a:cs typeface="Wingdings 3"/>
            </a:endParaRPr>
          </a:p>
          <a:p>
            <a:pPr marL="122428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/>
              <a:t>Opera</a:t>
            </a:r>
            <a:r>
              <a:rPr dirty="0" sz="2400" spc="-5"/>
              <a:t> </a:t>
            </a:r>
            <a:r>
              <a:rPr dirty="0" sz="2400"/>
              <a:t>de</a:t>
            </a:r>
            <a:r>
              <a:rPr dirty="0" sz="2400" spc="-10"/>
              <a:t> </a:t>
            </a:r>
            <a:r>
              <a:rPr dirty="0" sz="2400"/>
              <a:t>modo</a:t>
            </a:r>
            <a:r>
              <a:rPr dirty="0" sz="2400" spc="-20"/>
              <a:t> </a:t>
            </a:r>
            <a:r>
              <a:rPr dirty="0" sz="2400" spc="-10"/>
              <a:t>automático.</a:t>
            </a:r>
            <a:endParaRPr sz="2400">
              <a:latin typeface="Wingdings 3"/>
              <a:cs typeface="Wingdings 3"/>
            </a:endParaRPr>
          </a:p>
          <a:p>
            <a:pPr marL="1224280">
              <a:lnSpc>
                <a:spcPct val="100000"/>
              </a:lnSpc>
              <a:spcBef>
                <a:spcPts val="994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/>
              <a:t>Reconocimiento</a:t>
            </a:r>
            <a:r>
              <a:rPr dirty="0" sz="2400" spc="-55"/>
              <a:t> </a:t>
            </a:r>
            <a:r>
              <a:rPr dirty="0" sz="2400"/>
              <a:t>de</a:t>
            </a:r>
            <a:r>
              <a:rPr dirty="0" sz="2400" spc="-15"/>
              <a:t> </a:t>
            </a:r>
            <a:r>
              <a:rPr dirty="0" sz="2400"/>
              <a:t>oficio</a:t>
            </a:r>
            <a:r>
              <a:rPr dirty="0" sz="2400" spc="-60"/>
              <a:t> </a:t>
            </a:r>
            <a:r>
              <a:rPr dirty="0" sz="2400"/>
              <a:t>por</a:t>
            </a:r>
            <a:r>
              <a:rPr dirty="0" sz="2400" spc="-10"/>
              <a:t> </a:t>
            </a:r>
            <a:r>
              <a:rPr dirty="0" sz="2400"/>
              <a:t>los</a:t>
            </a:r>
            <a:r>
              <a:rPr dirty="0" sz="2400" spc="-25"/>
              <a:t> </a:t>
            </a:r>
            <a:r>
              <a:rPr dirty="0" sz="2400" spc="-10"/>
              <a:t>Tribunales.</a:t>
            </a:r>
            <a:endParaRPr sz="2400">
              <a:latin typeface="Wingdings 3"/>
              <a:cs typeface="Wingdings 3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308" y="25401"/>
            <a:ext cx="7541259" cy="8788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b="0">
                <a:latin typeface="Century Gothic"/>
                <a:cs typeface="Century Gothic"/>
              </a:rPr>
              <a:t>Derecho,</a:t>
            </a:r>
            <a:r>
              <a:rPr dirty="0" spc="-65" b="0">
                <a:latin typeface="Century Gothic"/>
                <a:cs typeface="Century Gothic"/>
              </a:rPr>
              <a:t> </a:t>
            </a:r>
            <a:r>
              <a:rPr dirty="0" b="0">
                <a:latin typeface="Century Gothic"/>
                <a:cs typeface="Century Gothic"/>
              </a:rPr>
              <a:t>ética</a:t>
            </a:r>
            <a:r>
              <a:rPr dirty="0" spc="-100" b="0">
                <a:latin typeface="Century Gothic"/>
                <a:cs typeface="Century Gothic"/>
              </a:rPr>
              <a:t> </a:t>
            </a:r>
            <a:r>
              <a:rPr dirty="0" b="0">
                <a:latin typeface="Century Gothic"/>
                <a:cs typeface="Century Gothic"/>
              </a:rPr>
              <a:t>y</a:t>
            </a:r>
            <a:r>
              <a:rPr dirty="0" spc="-95" b="0">
                <a:latin typeface="Century Gothic"/>
                <a:cs typeface="Century Gothic"/>
              </a:rPr>
              <a:t> </a:t>
            </a:r>
            <a:r>
              <a:rPr dirty="0" b="0">
                <a:latin typeface="Century Gothic"/>
                <a:cs typeface="Century Gothic"/>
              </a:rPr>
              <a:t>normas</a:t>
            </a:r>
            <a:r>
              <a:rPr dirty="0" spc="-95" b="0">
                <a:latin typeface="Century Gothic"/>
                <a:cs typeface="Century Gothic"/>
              </a:rPr>
              <a:t> </a:t>
            </a:r>
            <a:r>
              <a:rPr dirty="0" b="0">
                <a:latin typeface="Century Gothic"/>
                <a:cs typeface="Century Gothic"/>
              </a:rPr>
              <a:t>deontológicas:</a:t>
            </a:r>
            <a:r>
              <a:rPr dirty="0" spc="-80" b="0">
                <a:latin typeface="Century Gothic"/>
                <a:cs typeface="Century Gothic"/>
              </a:rPr>
              <a:t> </a:t>
            </a:r>
            <a:r>
              <a:rPr dirty="0" spc="-25" b="0">
                <a:latin typeface="Century Gothic"/>
                <a:cs typeface="Century Gothic"/>
              </a:rPr>
              <a:t>los </a:t>
            </a:r>
            <a:r>
              <a:rPr dirty="0" b="0">
                <a:latin typeface="Century Gothic"/>
                <a:cs typeface="Century Gothic"/>
              </a:rPr>
              <a:t>sistemas</a:t>
            </a:r>
            <a:r>
              <a:rPr dirty="0" spc="-105" b="0">
                <a:latin typeface="Century Gothic"/>
                <a:cs typeface="Century Gothic"/>
              </a:rPr>
              <a:t> </a:t>
            </a:r>
            <a:r>
              <a:rPr dirty="0" spc="-10" b="0">
                <a:latin typeface="Century Gothic"/>
                <a:cs typeface="Century Gothic"/>
              </a:rPr>
              <a:t>normativos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546033" y="1314122"/>
            <a:ext cx="9974580" cy="5233035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20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Deontología</a:t>
            </a:r>
            <a:r>
              <a:rPr dirty="0" sz="19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profesional,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ética</a:t>
            </a:r>
            <a:r>
              <a:rPr dirty="0" sz="19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profesional</a:t>
            </a:r>
            <a:r>
              <a:rPr dirty="0" sz="1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9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Códigos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deontológicos.</a:t>
            </a:r>
            <a:endParaRPr sz="19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540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Deontología</a:t>
            </a:r>
            <a:r>
              <a:rPr dirty="0" sz="19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profesional: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9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deber</a:t>
            </a:r>
            <a:r>
              <a:rPr dirty="0" sz="19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19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profesional</a:t>
            </a:r>
            <a:r>
              <a:rPr dirty="0" sz="19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=</a:t>
            </a:r>
            <a:r>
              <a:rPr dirty="0" sz="19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normas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éticas.</a:t>
            </a:r>
            <a:endParaRPr sz="1900">
              <a:latin typeface="Century Gothic"/>
              <a:cs typeface="Century Gothic"/>
            </a:endParaRPr>
          </a:p>
          <a:p>
            <a:pPr marL="698500" marR="5080" indent="-229235">
              <a:lnSpc>
                <a:spcPct val="80000"/>
              </a:lnSpc>
              <a:spcBef>
                <a:spcPts val="1005"/>
              </a:spcBef>
              <a:tabLst>
                <a:tab pos="1104900" algn="l"/>
                <a:tab pos="1844039" algn="l"/>
                <a:tab pos="3263265" algn="l"/>
                <a:tab pos="4145279" algn="l"/>
                <a:tab pos="4482465" algn="l"/>
                <a:tab pos="5081270" algn="l"/>
                <a:tab pos="5464175" algn="l"/>
                <a:tab pos="6369050" algn="l"/>
                <a:tab pos="6658609" algn="l"/>
                <a:tab pos="7386955" algn="l"/>
                <a:tab pos="7807959" algn="l"/>
                <a:tab pos="9191625" algn="l"/>
              </a:tabLst>
            </a:pPr>
            <a:r>
              <a:rPr dirty="0" sz="19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ética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profesional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define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es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bueno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5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malo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sin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establecer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norma alguna.</a:t>
            </a:r>
            <a:endParaRPr sz="1900">
              <a:latin typeface="Century Gothic"/>
              <a:cs typeface="Century Gothic"/>
            </a:endParaRPr>
          </a:p>
          <a:p>
            <a:pPr marL="698500" marR="5715" indent="-229235">
              <a:lnSpc>
                <a:spcPct val="80000"/>
              </a:lnSpc>
              <a:spcBef>
                <a:spcPts val="1000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19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Códigos</a:t>
            </a:r>
            <a:r>
              <a:rPr dirty="0" sz="19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deontológicos:</a:t>
            </a:r>
            <a:r>
              <a:rPr dirty="0" sz="19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normas</a:t>
            </a:r>
            <a:r>
              <a:rPr dirty="0" sz="19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9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9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correspondiente</a:t>
            </a:r>
            <a:r>
              <a:rPr dirty="0" sz="1900" spc="2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sanción</a:t>
            </a:r>
            <a:r>
              <a:rPr dirty="0" sz="1900" spc="1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para</a:t>
            </a:r>
            <a:r>
              <a:rPr dirty="0" sz="1900" spc="2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un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determinado</a:t>
            </a:r>
            <a:r>
              <a:rPr dirty="0" sz="19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grupo</a:t>
            </a:r>
            <a:r>
              <a:rPr dirty="0" sz="19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profesionales.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Vinculación</a:t>
            </a:r>
            <a:r>
              <a:rPr dirty="0" sz="19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19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9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derecho.</a:t>
            </a:r>
            <a:endParaRPr sz="19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Justicia,</a:t>
            </a:r>
            <a:r>
              <a:rPr dirty="0" sz="19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ética,</a:t>
            </a:r>
            <a:r>
              <a:rPr dirty="0" sz="1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moral</a:t>
            </a:r>
            <a:r>
              <a:rPr dirty="0" sz="19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derecho.</a:t>
            </a:r>
            <a:endParaRPr sz="19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550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Justicia=</a:t>
            </a:r>
            <a:r>
              <a:rPr dirty="0" sz="19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¿Qué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corresponde</a:t>
            </a:r>
            <a:r>
              <a:rPr dirty="0" sz="19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cada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uno?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¿Por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qué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le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corresponde?</a:t>
            </a:r>
            <a:endParaRPr sz="1900">
              <a:latin typeface="Century Gothic"/>
              <a:cs typeface="Century Gothic"/>
            </a:endParaRPr>
          </a:p>
          <a:p>
            <a:pPr marL="1155700" marR="5715" indent="-229235">
              <a:lnSpc>
                <a:spcPct val="80000"/>
              </a:lnSpc>
              <a:spcBef>
                <a:spcPts val="994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Justicia</a:t>
            </a:r>
            <a:r>
              <a:rPr dirty="0" sz="19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19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valor</a:t>
            </a:r>
            <a:r>
              <a:rPr dirty="0" sz="19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moral.</a:t>
            </a:r>
            <a:r>
              <a:rPr dirty="0" sz="19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9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inspira</a:t>
            </a:r>
            <a:r>
              <a:rPr dirty="0" sz="19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19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valores</a:t>
            </a:r>
            <a:r>
              <a:rPr dirty="0" sz="1900" spc="2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éticos.</a:t>
            </a:r>
            <a:r>
              <a:rPr dirty="0" sz="1900" spc="2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1900" spc="3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1900" spc="2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¿es</a:t>
            </a:r>
            <a:r>
              <a:rPr dirty="0" sz="1900" spc="2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justo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reclamar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servicios</a:t>
            </a:r>
            <a:r>
              <a:rPr dirty="0" sz="19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sin</a:t>
            </a:r>
            <a:r>
              <a:rPr dirty="0" sz="19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pagar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impuestos?).</a:t>
            </a:r>
            <a:endParaRPr sz="1900">
              <a:latin typeface="Century Gothic"/>
              <a:cs typeface="Century Gothic"/>
            </a:endParaRPr>
          </a:p>
          <a:p>
            <a:pPr marL="1155700" marR="5080" indent="-229235">
              <a:lnSpc>
                <a:spcPct val="80000"/>
              </a:lnSpc>
              <a:spcBef>
                <a:spcPts val="994"/>
              </a:spcBef>
              <a:tabLst>
                <a:tab pos="2155190" algn="l"/>
                <a:tab pos="2996565" algn="l"/>
                <a:tab pos="4331335" algn="l"/>
                <a:tab pos="4753610" algn="l"/>
                <a:tab pos="5805170" algn="l"/>
                <a:tab pos="6114415" algn="l"/>
                <a:tab pos="6471285" algn="l"/>
                <a:tab pos="6949440" algn="l"/>
                <a:tab pos="7576184" algn="l"/>
                <a:tab pos="8060690" algn="l"/>
                <a:tab pos="8807450" algn="l"/>
              </a:tabLst>
            </a:pPr>
            <a:r>
              <a:rPr dirty="0" sz="19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Justicia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legalidad.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adapta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5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¿una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sentencia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judicial</a:t>
            </a:r>
            <a:r>
              <a:rPr dirty="0" sz="19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es</a:t>
            </a:r>
            <a:r>
              <a:rPr dirty="0" sz="19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justa?)</a:t>
            </a:r>
            <a:endParaRPr sz="1900">
              <a:latin typeface="Century Gothic"/>
              <a:cs typeface="Century Gothic"/>
            </a:endParaRPr>
          </a:p>
          <a:p>
            <a:pPr marL="1155065" marR="5080" indent="-228600">
              <a:lnSpc>
                <a:spcPct val="80000"/>
              </a:lnSpc>
              <a:spcBef>
                <a:spcPts val="1010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Justicia</a:t>
            </a:r>
            <a:r>
              <a:rPr dirty="0" sz="1900" spc="3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1900" spc="3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poder.</a:t>
            </a:r>
            <a:r>
              <a:rPr dirty="0" sz="1900" spc="3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900" spc="3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Poder</a:t>
            </a:r>
            <a:r>
              <a:rPr dirty="0" sz="1900" spc="3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Judicial.</a:t>
            </a:r>
            <a:r>
              <a:rPr dirty="0" sz="19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Impartir</a:t>
            </a:r>
            <a:r>
              <a:rPr dirty="0" sz="1900" spc="3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justicia</a:t>
            </a:r>
            <a:r>
              <a:rPr dirty="0" sz="1900" spc="3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1900" spc="3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1900" spc="3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¿el</a:t>
            </a:r>
            <a:r>
              <a:rPr dirty="0" sz="1900" spc="3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0">
                <a:solidFill>
                  <a:srgbClr val="404040"/>
                </a:solidFill>
                <a:latin typeface="Century Gothic"/>
                <a:cs typeface="Century Gothic"/>
              </a:rPr>
              <a:t>Juez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debe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dictar</a:t>
            </a:r>
            <a:r>
              <a:rPr dirty="0" sz="19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una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sentencia</a:t>
            </a:r>
            <a:r>
              <a:rPr dirty="0" sz="19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acuerdo</a:t>
            </a:r>
            <a:r>
              <a:rPr dirty="0" sz="19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1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19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moral?</a:t>
            </a:r>
            <a:endParaRPr sz="1900">
              <a:latin typeface="Century Gothic"/>
              <a:cs typeface="Century Gothic"/>
            </a:endParaRPr>
          </a:p>
          <a:p>
            <a:pPr algn="just" marL="1155065" marR="5080" indent="-228600">
              <a:lnSpc>
                <a:spcPct val="80000"/>
              </a:lnSpc>
              <a:spcBef>
                <a:spcPts val="994"/>
              </a:spcBef>
            </a:pPr>
            <a:r>
              <a:rPr dirty="0" sz="19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Justicia</a:t>
            </a:r>
            <a:r>
              <a:rPr dirty="0" sz="19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como</a:t>
            </a:r>
            <a:r>
              <a:rPr dirty="0" sz="19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servicio</a:t>
            </a:r>
            <a:r>
              <a:rPr dirty="0" sz="19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público.</a:t>
            </a:r>
            <a:r>
              <a:rPr dirty="0" sz="19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Está</a:t>
            </a:r>
            <a:r>
              <a:rPr dirty="0" sz="19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19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mismo</a:t>
            </a:r>
            <a:r>
              <a:rPr dirty="0" sz="19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nivel</a:t>
            </a:r>
            <a:r>
              <a:rPr dirty="0" sz="1900" spc="1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19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educación</a:t>
            </a:r>
            <a:r>
              <a:rPr dirty="0" sz="19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1900" spc="1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sanidad.</a:t>
            </a:r>
            <a:r>
              <a:rPr dirty="0" sz="1900" spc="4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1900" spc="43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beneficio</a:t>
            </a:r>
            <a:r>
              <a:rPr dirty="0" sz="1900" spc="4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19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1900" spc="4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justicia</a:t>
            </a:r>
            <a:r>
              <a:rPr dirty="0" sz="1900" spc="4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gratuita</a:t>
            </a:r>
            <a:r>
              <a:rPr dirty="0" sz="19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(por</a:t>
            </a:r>
            <a:r>
              <a:rPr dirty="0" sz="1900" spc="4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ej.,</a:t>
            </a:r>
            <a:r>
              <a:rPr dirty="0" sz="1900" spc="434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¿para</a:t>
            </a:r>
            <a:r>
              <a:rPr dirty="0" sz="1900" spc="4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qué</a:t>
            </a:r>
            <a:r>
              <a:rPr dirty="0" sz="1900" spc="4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sirve</a:t>
            </a:r>
            <a:r>
              <a:rPr dirty="0" sz="1900" spc="4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justicia</a:t>
            </a:r>
            <a:r>
              <a:rPr dirty="0" sz="19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>
                <a:solidFill>
                  <a:srgbClr val="404040"/>
                </a:solidFill>
                <a:latin typeface="Century Gothic"/>
                <a:cs typeface="Century Gothic"/>
              </a:rPr>
              <a:t>como servicio</a:t>
            </a:r>
            <a:r>
              <a:rPr dirty="0" sz="19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1900" spc="-10">
                <a:solidFill>
                  <a:srgbClr val="404040"/>
                </a:solidFill>
                <a:latin typeface="Century Gothic"/>
                <a:cs typeface="Century Gothic"/>
              </a:rPr>
              <a:t>público?).</a:t>
            </a:r>
            <a:endParaRPr sz="1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28775" y="1599708"/>
            <a:ext cx="180340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b="1">
                <a:solidFill>
                  <a:srgbClr val="252525"/>
                </a:solidFill>
                <a:latin typeface="Century Gothic"/>
                <a:cs typeface="Century Gothic"/>
              </a:rPr>
              <a:t>Tema</a:t>
            </a:r>
            <a:r>
              <a:rPr dirty="0" sz="4000" spc="-114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4000" spc="-50" b="1">
                <a:solidFill>
                  <a:srgbClr val="252525"/>
                </a:solidFill>
                <a:latin typeface="Century Gothic"/>
                <a:cs typeface="Century Gothic"/>
              </a:rPr>
              <a:t>3</a:t>
            </a:r>
            <a:endParaRPr sz="40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951283" y="3148479"/>
            <a:ext cx="428942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1">
                <a:solidFill>
                  <a:srgbClr val="585858"/>
                </a:solidFill>
                <a:latin typeface="Century Gothic"/>
                <a:cs typeface="Century Gothic"/>
              </a:rPr>
              <a:t>LA</a:t>
            </a:r>
            <a:r>
              <a:rPr dirty="0" sz="3600" spc="-95" b="1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dirty="0" sz="3600" b="1">
                <a:solidFill>
                  <a:srgbClr val="585858"/>
                </a:solidFill>
                <a:latin typeface="Century Gothic"/>
                <a:cs typeface="Century Gothic"/>
              </a:rPr>
              <a:t>PERSONA</a:t>
            </a:r>
            <a:r>
              <a:rPr dirty="0" sz="3600" spc="-100" b="1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dirty="0" sz="3600" spc="-10" b="1">
                <a:solidFill>
                  <a:srgbClr val="585858"/>
                </a:solidFill>
                <a:latin typeface="Century Gothic"/>
                <a:cs typeface="Century Gothic"/>
              </a:rPr>
              <a:t>FÍSICA</a:t>
            </a:r>
            <a:endParaRPr sz="3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6232" y="829920"/>
            <a:ext cx="381635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LA PERSONA</a:t>
            </a:r>
            <a:r>
              <a:rPr dirty="0" sz="3200" spc="-50"/>
              <a:t> </a:t>
            </a:r>
            <a:r>
              <a:rPr dirty="0" sz="3200" spc="-10"/>
              <a:t>FÍSICA</a:t>
            </a:r>
            <a:endParaRPr sz="3200"/>
          </a:p>
        </p:txBody>
      </p:sp>
      <p:grpSp>
        <p:nvGrpSpPr>
          <p:cNvPr id="3" name="object 3" descr=""/>
          <p:cNvGrpSpPr/>
          <p:nvPr/>
        </p:nvGrpSpPr>
        <p:grpSpPr>
          <a:xfrm>
            <a:off x="2461185" y="1692871"/>
            <a:ext cx="6299200" cy="3947160"/>
            <a:chOff x="2461185" y="1692871"/>
            <a:chExt cx="6299200" cy="3947160"/>
          </a:xfrm>
        </p:grpSpPr>
        <p:sp>
          <p:nvSpPr>
            <p:cNvPr id="4" name="object 4" descr=""/>
            <p:cNvSpPr/>
            <p:nvPr/>
          </p:nvSpPr>
          <p:spPr>
            <a:xfrm>
              <a:off x="6203825" y="2628833"/>
              <a:ext cx="2548255" cy="335915"/>
            </a:xfrm>
            <a:custGeom>
              <a:avLst/>
              <a:gdLst/>
              <a:ahLst/>
              <a:cxnLst/>
              <a:rect l="l" t="t" r="r" b="b"/>
              <a:pathLst>
                <a:path w="2548254" h="335914">
                  <a:moveTo>
                    <a:pt x="0" y="0"/>
                  </a:moveTo>
                  <a:lnTo>
                    <a:pt x="0" y="140906"/>
                  </a:lnTo>
                  <a:lnTo>
                    <a:pt x="2548039" y="140906"/>
                  </a:lnTo>
                  <a:lnTo>
                    <a:pt x="2548039" y="335788"/>
                  </a:lnTo>
                </a:path>
              </a:pathLst>
            </a:custGeom>
            <a:ln w="1587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469122" y="4600675"/>
              <a:ext cx="690245" cy="1031240"/>
            </a:xfrm>
            <a:custGeom>
              <a:avLst/>
              <a:gdLst/>
              <a:ahLst/>
              <a:cxnLst/>
              <a:rect l="l" t="t" r="r" b="b"/>
              <a:pathLst>
                <a:path w="690244" h="1031239">
                  <a:moveTo>
                    <a:pt x="0" y="0"/>
                  </a:moveTo>
                  <a:lnTo>
                    <a:pt x="0" y="1031036"/>
                  </a:lnTo>
                  <a:lnTo>
                    <a:pt x="689914" y="1031036"/>
                  </a:lnTo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308896" y="2628833"/>
              <a:ext cx="1895475" cy="390525"/>
            </a:xfrm>
            <a:custGeom>
              <a:avLst/>
              <a:gdLst/>
              <a:ahLst/>
              <a:cxnLst/>
              <a:rect l="l" t="t" r="r" b="b"/>
              <a:pathLst>
                <a:path w="1895475" h="390525">
                  <a:moveTo>
                    <a:pt x="1894928" y="0"/>
                  </a:moveTo>
                  <a:lnTo>
                    <a:pt x="1894928" y="195110"/>
                  </a:lnTo>
                  <a:lnTo>
                    <a:pt x="0" y="195110"/>
                  </a:lnTo>
                  <a:lnTo>
                    <a:pt x="0" y="389991"/>
                  </a:lnTo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889652" y="1700809"/>
              <a:ext cx="2628900" cy="928369"/>
            </a:xfrm>
            <a:custGeom>
              <a:avLst/>
              <a:gdLst/>
              <a:ahLst/>
              <a:cxnLst/>
              <a:rect l="l" t="t" r="r" b="b"/>
              <a:pathLst>
                <a:path w="2628900" h="928369">
                  <a:moveTo>
                    <a:pt x="2628353" y="0"/>
                  </a:moveTo>
                  <a:lnTo>
                    <a:pt x="0" y="0"/>
                  </a:lnTo>
                  <a:lnTo>
                    <a:pt x="0" y="928027"/>
                  </a:lnTo>
                  <a:lnTo>
                    <a:pt x="2628353" y="928027"/>
                  </a:lnTo>
                  <a:lnTo>
                    <a:pt x="26283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889652" y="1700809"/>
              <a:ext cx="2628900" cy="928369"/>
            </a:xfrm>
            <a:custGeom>
              <a:avLst/>
              <a:gdLst/>
              <a:ahLst/>
              <a:cxnLst/>
              <a:rect l="l" t="t" r="r" b="b"/>
              <a:pathLst>
                <a:path w="2628900" h="928369">
                  <a:moveTo>
                    <a:pt x="0" y="0"/>
                  </a:moveTo>
                  <a:lnTo>
                    <a:pt x="2628353" y="0"/>
                  </a:lnTo>
                  <a:lnTo>
                    <a:pt x="2628353" y="928027"/>
                  </a:lnTo>
                  <a:lnTo>
                    <a:pt x="0" y="928027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4923475" y="1873928"/>
            <a:ext cx="2558415" cy="55118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421005" marR="5080" indent="-408940">
              <a:lnSpc>
                <a:spcPts val="1980"/>
              </a:lnSpc>
              <a:spcBef>
                <a:spcPts val="315"/>
              </a:spcBef>
            </a:pPr>
            <a:r>
              <a:rPr dirty="0" sz="1800">
                <a:latin typeface="Century Gothic"/>
                <a:cs typeface="Century Gothic"/>
              </a:rPr>
              <a:t>COMIENZO</a:t>
            </a:r>
            <a:r>
              <a:rPr dirty="0" sz="1800" spc="-5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Y</a:t>
            </a:r>
            <a:r>
              <a:rPr dirty="0" sz="1800" spc="-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FIN</a:t>
            </a:r>
            <a:r>
              <a:rPr dirty="0" sz="1800" spc="-4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DE</a:t>
            </a:r>
            <a:r>
              <a:rPr dirty="0" sz="1800" spc="-30">
                <a:latin typeface="Century Gothic"/>
                <a:cs typeface="Century Gothic"/>
              </a:rPr>
              <a:t> </a:t>
            </a:r>
            <a:r>
              <a:rPr dirty="0" sz="1800" spc="-25">
                <a:latin typeface="Century Gothic"/>
                <a:cs typeface="Century Gothic"/>
              </a:rPr>
              <a:t>LA </a:t>
            </a:r>
            <a:r>
              <a:rPr dirty="0" sz="1800" spc="-10">
                <a:latin typeface="Century Gothic"/>
                <a:cs typeface="Century Gothic"/>
              </a:rPr>
              <a:t>PERSONALIDAD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2001240" y="3010890"/>
            <a:ext cx="4615815" cy="1598295"/>
            <a:chOff x="2001240" y="3010890"/>
            <a:chExt cx="4615815" cy="1598295"/>
          </a:xfrm>
        </p:grpSpPr>
        <p:sp>
          <p:nvSpPr>
            <p:cNvPr id="11" name="object 11" descr=""/>
            <p:cNvSpPr/>
            <p:nvPr/>
          </p:nvSpPr>
          <p:spPr>
            <a:xfrm>
              <a:off x="2009178" y="3018828"/>
              <a:ext cx="4599940" cy="1582420"/>
            </a:xfrm>
            <a:custGeom>
              <a:avLst/>
              <a:gdLst/>
              <a:ahLst/>
              <a:cxnLst/>
              <a:rect l="l" t="t" r="r" b="b"/>
              <a:pathLst>
                <a:path w="4599940" h="1582420">
                  <a:moveTo>
                    <a:pt x="4599444" y="0"/>
                  </a:moveTo>
                  <a:lnTo>
                    <a:pt x="0" y="0"/>
                  </a:lnTo>
                  <a:lnTo>
                    <a:pt x="0" y="1581848"/>
                  </a:lnTo>
                  <a:lnTo>
                    <a:pt x="4599444" y="1581848"/>
                  </a:lnTo>
                  <a:lnTo>
                    <a:pt x="45994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009178" y="3018828"/>
              <a:ext cx="4599940" cy="1582420"/>
            </a:xfrm>
            <a:custGeom>
              <a:avLst/>
              <a:gdLst/>
              <a:ahLst/>
              <a:cxnLst/>
              <a:rect l="l" t="t" r="r" b="b"/>
              <a:pathLst>
                <a:path w="4599940" h="1582420">
                  <a:moveTo>
                    <a:pt x="0" y="0"/>
                  </a:moveTo>
                  <a:lnTo>
                    <a:pt x="4599444" y="0"/>
                  </a:lnTo>
                  <a:lnTo>
                    <a:pt x="4599444" y="1581848"/>
                  </a:lnTo>
                  <a:lnTo>
                    <a:pt x="0" y="1581848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2133084" y="3437766"/>
            <a:ext cx="4352925" cy="716915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algn="ctr" marL="12065" marR="5080" indent="-635">
              <a:lnSpc>
                <a:spcPts val="1760"/>
              </a:lnSpc>
              <a:spcBef>
                <a:spcPts val="285"/>
              </a:spcBef>
            </a:pPr>
            <a:r>
              <a:rPr dirty="0" sz="1600">
                <a:latin typeface="Century Gothic"/>
                <a:cs typeface="Century Gothic"/>
              </a:rPr>
              <a:t>Según</a:t>
            </a:r>
            <a:r>
              <a:rPr dirty="0" sz="1600" spc="-15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el</a:t>
            </a:r>
            <a:r>
              <a:rPr dirty="0" sz="1600" spc="-3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artículo</a:t>
            </a:r>
            <a:r>
              <a:rPr dirty="0" sz="1600" spc="-3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29</a:t>
            </a:r>
            <a:r>
              <a:rPr dirty="0" sz="1600" spc="-4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C.</a:t>
            </a:r>
            <a:r>
              <a:rPr dirty="0" sz="1600" spc="-25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c.,</a:t>
            </a:r>
            <a:r>
              <a:rPr dirty="0" sz="1600" spc="-2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“El</a:t>
            </a:r>
            <a:r>
              <a:rPr dirty="0" sz="1600" spc="-25">
                <a:latin typeface="Century Gothic"/>
                <a:cs typeface="Century Gothic"/>
              </a:rPr>
              <a:t> </a:t>
            </a:r>
            <a:r>
              <a:rPr dirty="0" sz="1600" spc="-10" i="1">
                <a:latin typeface="Century Gothic"/>
                <a:cs typeface="Century Gothic"/>
              </a:rPr>
              <a:t>nacimiento</a:t>
            </a:r>
            <a:r>
              <a:rPr dirty="0" sz="1600" spc="-10" i="1">
                <a:latin typeface="Century Gothic"/>
                <a:cs typeface="Century Gothic"/>
              </a:rPr>
              <a:t> </a:t>
            </a:r>
            <a:r>
              <a:rPr dirty="0" sz="1600" i="1">
                <a:latin typeface="Century Gothic"/>
                <a:cs typeface="Century Gothic"/>
              </a:rPr>
              <a:t>determina</a:t>
            </a:r>
            <a:r>
              <a:rPr dirty="0" sz="1600" spc="-30" i="1">
                <a:latin typeface="Century Gothic"/>
                <a:cs typeface="Century Gothic"/>
              </a:rPr>
              <a:t> </a:t>
            </a:r>
            <a:r>
              <a:rPr dirty="0" sz="1600" i="1">
                <a:latin typeface="Century Gothic"/>
                <a:cs typeface="Century Gothic"/>
              </a:rPr>
              <a:t>la</a:t>
            </a:r>
            <a:r>
              <a:rPr dirty="0" sz="1600" spc="-35" i="1">
                <a:latin typeface="Century Gothic"/>
                <a:cs typeface="Century Gothic"/>
              </a:rPr>
              <a:t> </a:t>
            </a:r>
            <a:r>
              <a:rPr dirty="0" sz="1600" spc="-10" i="1">
                <a:latin typeface="Century Gothic"/>
                <a:cs typeface="Century Gothic"/>
              </a:rPr>
              <a:t>personalidad”,</a:t>
            </a:r>
            <a:r>
              <a:rPr dirty="0" sz="1600" spc="-15" i="1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siempre</a:t>
            </a:r>
            <a:r>
              <a:rPr dirty="0" sz="1600" spc="-4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que</a:t>
            </a:r>
            <a:r>
              <a:rPr dirty="0" sz="1600" spc="-30">
                <a:latin typeface="Century Gothic"/>
                <a:cs typeface="Century Gothic"/>
              </a:rPr>
              <a:t> </a:t>
            </a:r>
            <a:r>
              <a:rPr dirty="0" sz="1600" spc="-25">
                <a:latin typeface="Century Gothic"/>
                <a:cs typeface="Century Gothic"/>
              </a:rPr>
              <a:t>se </a:t>
            </a:r>
            <a:r>
              <a:rPr dirty="0" sz="1600">
                <a:latin typeface="Century Gothic"/>
                <a:cs typeface="Century Gothic"/>
              </a:rPr>
              <a:t>dé</a:t>
            </a:r>
            <a:r>
              <a:rPr dirty="0" sz="1600" spc="-25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con</a:t>
            </a:r>
            <a:r>
              <a:rPr dirty="0" sz="1600" spc="-15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las</a:t>
            </a:r>
            <a:r>
              <a:rPr dirty="0" sz="1600" spc="-45">
                <a:latin typeface="Century Gothic"/>
                <a:cs typeface="Century Gothic"/>
              </a:rPr>
              <a:t> </a:t>
            </a:r>
            <a:r>
              <a:rPr dirty="0" sz="1600" spc="-10">
                <a:latin typeface="Century Gothic"/>
                <a:cs typeface="Century Gothic"/>
              </a:rPr>
              <a:t>condiciones</a:t>
            </a:r>
            <a:r>
              <a:rPr dirty="0" sz="1600" spc="-5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del</a:t>
            </a:r>
            <a:r>
              <a:rPr dirty="0" sz="1600" spc="-1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artículo</a:t>
            </a:r>
            <a:r>
              <a:rPr dirty="0" sz="1600" spc="-4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30</a:t>
            </a:r>
            <a:r>
              <a:rPr dirty="0" sz="1600" spc="-3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C.</a:t>
            </a:r>
            <a:r>
              <a:rPr dirty="0" sz="1600" spc="-20">
                <a:latin typeface="Century Gothic"/>
                <a:cs typeface="Century Gothic"/>
              </a:rPr>
              <a:t> </a:t>
            </a:r>
            <a:r>
              <a:rPr dirty="0" sz="1600" spc="-25">
                <a:latin typeface="Century Gothic"/>
                <a:cs typeface="Century Gothic"/>
              </a:rPr>
              <a:t>c</a:t>
            </a:r>
            <a:r>
              <a:rPr dirty="0" sz="1400" spc="-25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3151098" y="4982502"/>
            <a:ext cx="5487670" cy="1298575"/>
            <a:chOff x="3151098" y="4982502"/>
            <a:chExt cx="5487670" cy="1298575"/>
          </a:xfrm>
        </p:grpSpPr>
        <p:sp>
          <p:nvSpPr>
            <p:cNvPr id="15" name="object 15" descr=""/>
            <p:cNvSpPr/>
            <p:nvPr/>
          </p:nvSpPr>
          <p:spPr>
            <a:xfrm>
              <a:off x="3159036" y="4990439"/>
              <a:ext cx="5471795" cy="1282700"/>
            </a:xfrm>
            <a:custGeom>
              <a:avLst/>
              <a:gdLst/>
              <a:ahLst/>
              <a:cxnLst/>
              <a:rect l="l" t="t" r="r" b="b"/>
              <a:pathLst>
                <a:path w="5471795" h="1282700">
                  <a:moveTo>
                    <a:pt x="5471604" y="0"/>
                  </a:moveTo>
                  <a:lnTo>
                    <a:pt x="0" y="0"/>
                  </a:lnTo>
                  <a:lnTo>
                    <a:pt x="0" y="1282534"/>
                  </a:lnTo>
                  <a:lnTo>
                    <a:pt x="5471604" y="1282534"/>
                  </a:lnTo>
                  <a:lnTo>
                    <a:pt x="54716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3159036" y="4990439"/>
              <a:ext cx="5471795" cy="1282700"/>
            </a:xfrm>
            <a:custGeom>
              <a:avLst/>
              <a:gdLst/>
              <a:ahLst/>
              <a:cxnLst/>
              <a:rect l="l" t="t" r="r" b="b"/>
              <a:pathLst>
                <a:path w="5471795" h="1282700">
                  <a:moveTo>
                    <a:pt x="0" y="0"/>
                  </a:moveTo>
                  <a:lnTo>
                    <a:pt x="5471604" y="0"/>
                  </a:lnTo>
                  <a:lnTo>
                    <a:pt x="5471604" y="1282534"/>
                  </a:lnTo>
                  <a:lnTo>
                    <a:pt x="0" y="1282534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3243111" y="5088535"/>
            <a:ext cx="5302250" cy="1056005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algn="ctr" marL="12700" marR="5080">
              <a:lnSpc>
                <a:spcPct val="91900"/>
              </a:lnSpc>
              <a:spcBef>
                <a:spcPts val="275"/>
              </a:spcBef>
            </a:pPr>
            <a:r>
              <a:rPr dirty="0" sz="1800">
                <a:latin typeface="Century Gothic"/>
                <a:cs typeface="Century Gothic"/>
              </a:rPr>
              <a:t>No</a:t>
            </a:r>
            <a:r>
              <a:rPr dirty="0" sz="1800" spc="-5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obstante,</a:t>
            </a:r>
            <a:r>
              <a:rPr dirty="0" sz="1800" spc="-1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se</a:t>
            </a:r>
            <a:r>
              <a:rPr dirty="0" sz="1800" spc="-5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protege</a:t>
            </a:r>
            <a:r>
              <a:rPr dirty="0" sz="1800" spc="-3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al</a:t>
            </a:r>
            <a:r>
              <a:rPr dirty="0" sz="1800" spc="-5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concebido</a:t>
            </a:r>
            <a:r>
              <a:rPr dirty="0" sz="1800" spc="-65">
                <a:latin typeface="Century Gothic"/>
                <a:cs typeface="Century Gothic"/>
              </a:rPr>
              <a:t> </a:t>
            </a:r>
            <a:r>
              <a:rPr dirty="0" sz="1800" spc="-25">
                <a:latin typeface="Century Gothic"/>
                <a:cs typeface="Century Gothic"/>
              </a:rPr>
              <a:t>no </a:t>
            </a:r>
            <a:r>
              <a:rPr dirty="0" sz="1800">
                <a:latin typeface="Century Gothic"/>
                <a:cs typeface="Century Gothic"/>
              </a:rPr>
              <a:t>nacido,</a:t>
            </a:r>
            <a:r>
              <a:rPr dirty="0" sz="1800" spc="-4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sólo</a:t>
            </a:r>
            <a:r>
              <a:rPr dirty="0" sz="1800" spc="-3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para</a:t>
            </a:r>
            <a:r>
              <a:rPr dirty="0" sz="1800" spc="-2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los</a:t>
            </a:r>
            <a:r>
              <a:rPr dirty="0" sz="1800" spc="-4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efectos</a:t>
            </a:r>
            <a:r>
              <a:rPr dirty="0" sz="1800" spc="-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que</a:t>
            </a:r>
            <a:r>
              <a:rPr dirty="0" sz="1800" spc="-1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le</a:t>
            </a:r>
            <a:r>
              <a:rPr dirty="0" sz="1800" spc="-45">
                <a:latin typeface="Century Gothic"/>
                <a:cs typeface="Century Gothic"/>
              </a:rPr>
              <a:t> </a:t>
            </a:r>
            <a:r>
              <a:rPr dirty="0" sz="1800" spc="-20">
                <a:latin typeface="Century Gothic"/>
                <a:cs typeface="Century Gothic"/>
              </a:rPr>
              <a:t>sean </a:t>
            </a:r>
            <a:r>
              <a:rPr dirty="0" sz="1800">
                <a:latin typeface="Century Gothic"/>
                <a:cs typeface="Century Gothic"/>
              </a:rPr>
              <a:t>favorables,</a:t>
            </a:r>
            <a:r>
              <a:rPr dirty="0" sz="1800" spc="-5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siempre</a:t>
            </a:r>
            <a:r>
              <a:rPr dirty="0" sz="1800" spc="-5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que</a:t>
            </a:r>
            <a:r>
              <a:rPr dirty="0" sz="1800" spc="-4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después</a:t>
            </a:r>
            <a:r>
              <a:rPr dirty="0" sz="1800" spc="-3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nazca</a:t>
            </a:r>
            <a:r>
              <a:rPr dirty="0" sz="1800" spc="-3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con</a:t>
            </a:r>
            <a:r>
              <a:rPr dirty="0" sz="1800" spc="-45">
                <a:latin typeface="Century Gothic"/>
                <a:cs typeface="Century Gothic"/>
              </a:rPr>
              <a:t> </a:t>
            </a:r>
            <a:r>
              <a:rPr dirty="0" sz="1800" spc="-25">
                <a:latin typeface="Century Gothic"/>
                <a:cs typeface="Century Gothic"/>
              </a:rPr>
              <a:t>las </a:t>
            </a:r>
            <a:r>
              <a:rPr dirty="0" sz="1800">
                <a:latin typeface="Century Gothic"/>
                <a:cs typeface="Century Gothic"/>
              </a:rPr>
              <a:t>condiciones</a:t>
            </a:r>
            <a:r>
              <a:rPr dirty="0" sz="1800" spc="-5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del</a:t>
            </a:r>
            <a:r>
              <a:rPr dirty="0" sz="1800" spc="-4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artículo</a:t>
            </a:r>
            <a:r>
              <a:rPr dirty="0" sz="1800" spc="-3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30</a:t>
            </a:r>
            <a:r>
              <a:rPr dirty="0" sz="1800" spc="-3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C.</a:t>
            </a:r>
            <a:r>
              <a:rPr dirty="0" sz="1800" spc="-40">
                <a:latin typeface="Century Gothic"/>
                <a:cs typeface="Century Gothic"/>
              </a:rPr>
              <a:t> </a:t>
            </a:r>
            <a:r>
              <a:rPr dirty="0" sz="1800" spc="-25">
                <a:latin typeface="Century Gothic"/>
                <a:cs typeface="Century Gothic"/>
              </a:rPr>
              <a:t>c.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18" name="object 18" descr=""/>
          <p:cNvGrpSpPr/>
          <p:nvPr/>
        </p:nvGrpSpPr>
        <p:grpSpPr>
          <a:xfrm>
            <a:off x="7038302" y="2956686"/>
            <a:ext cx="3427729" cy="1749425"/>
            <a:chOff x="7038302" y="2956686"/>
            <a:chExt cx="3427729" cy="1749425"/>
          </a:xfrm>
        </p:grpSpPr>
        <p:sp>
          <p:nvSpPr>
            <p:cNvPr id="19" name="object 19" descr=""/>
            <p:cNvSpPr/>
            <p:nvPr/>
          </p:nvSpPr>
          <p:spPr>
            <a:xfrm>
              <a:off x="7046239" y="2964624"/>
              <a:ext cx="3411854" cy="1733550"/>
            </a:xfrm>
            <a:custGeom>
              <a:avLst/>
              <a:gdLst/>
              <a:ahLst/>
              <a:cxnLst/>
              <a:rect l="l" t="t" r="r" b="b"/>
              <a:pathLst>
                <a:path w="3411854" h="1733550">
                  <a:moveTo>
                    <a:pt x="3411258" y="0"/>
                  </a:moveTo>
                  <a:lnTo>
                    <a:pt x="0" y="0"/>
                  </a:lnTo>
                  <a:lnTo>
                    <a:pt x="0" y="1733334"/>
                  </a:lnTo>
                  <a:lnTo>
                    <a:pt x="3411258" y="1733334"/>
                  </a:lnTo>
                  <a:lnTo>
                    <a:pt x="34112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7046239" y="2964624"/>
              <a:ext cx="3411854" cy="1733550"/>
            </a:xfrm>
            <a:custGeom>
              <a:avLst/>
              <a:gdLst/>
              <a:ahLst/>
              <a:cxnLst/>
              <a:rect l="l" t="t" r="r" b="b"/>
              <a:pathLst>
                <a:path w="3411854" h="1733550">
                  <a:moveTo>
                    <a:pt x="0" y="0"/>
                  </a:moveTo>
                  <a:lnTo>
                    <a:pt x="3411258" y="0"/>
                  </a:lnTo>
                  <a:lnTo>
                    <a:pt x="3411258" y="1733334"/>
                  </a:lnTo>
                  <a:lnTo>
                    <a:pt x="0" y="1733334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7083259" y="3235020"/>
            <a:ext cx="3336925" cy="116522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algn="ctr" marL="12700" marR="5080" indent="-635">
              <a:lnSpc>
                <a:spcPct val="91900"/>
              </a:lnSpc>
              <a:spcBef>
                <a:spcPts val="250"/>
              </a:spcBef>
            </a:pPr>
            <a:r>
              <a:rPr dirty="0" sz="1600">
                <a:latin typeface="Century Gothic"/>
                <a:cs typeface="Century Gothic"/>
              </a:rPr>
              <a:t>Según</a:t>
            </a:r>
            <a:r>
              <a:rPr dirty="0" sz="1600" spc="-3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el</a:t>
            </a:r>
            <a:r>
              <a:rPr dirty="0" sz="1600" spc="-3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artículo</a:t>
            </a:r>
            <a:r>
              <a:rPr dirty="0" sz="1600" spc="-4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32</a:t>
            </a:r>
            <a:r>
              <a:rPr dirty="0" sz="1600" spc="-4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C.</a:t>
            </a:r>
            <a:r>
              <a:rPr dirty="0" sz="1600" spc="-2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c.:</a:t>
            </a:r>
            <a:r>
              <a:rPr dirty="0" sz="1600" spc="-25">
                <a:latin typeface="Century Gothic"/>
                <a:cs typeface="Century Gothic"/>
              </a:rPr>
              <a:t> </a:t>
            </a:r>
            <a:r>
              <a:rPr dirty="0" sz="1600" spc="-25" i="1">
                <a:latin typeface="Century Gothic"/>
                <a:cs typeface="Century Gothic"/>
              </a:rPr>
              <a:t>“La</a:t>
            </a:r>
            <a:r>
              <a:rPr dirty="0" sz="1600" spc="-25" i="1">
                <a:latin typeface="Century Gothic"/>
                <a:cs typeface="Century Gothic"/>
              </a:rPr>
              <a:t> </a:t>
            </a:r>
            <a:r>
              <a:rPr dirty="0" sz="1600" spc="-10" i="1">
                <a:latin typeface="Century Gothic"/>
                <a:cs typeface="Century Gothic"/>
              </a:rPr>
              <a:t>personalidad</a:t>
            </a:r>
            <a:r>
              <a:rPr dirty="0" sz="1600" spc="-20" i="1">
                <a:latin typeface="Century Gothic"/>
                <a:cs typeface="Century Gothic"/>
              </a:rPr>
              <a:t> </a:t>
            </a:r>
            <a:r>
              <a:rPr dirty="0" sz="1600" i="1">
                <a:latin typeface="Century Gothic"/>
                <a:cs typeface="Century Gothic"/>
              </a:rPr>
              <a:t>…</a:t>
            </a:r>
            <a:r>
              <a:rPr dirty="0" sz="1600" spc="-20" i="1">
                <a:latin typeface="Century Gothic"/>
                <a:cs typeface="Century Gothic"/>
              </a:rPr>
              <a:t> </a:t>
            </a:r>
            <a:r>
              <a:rPr dirty="0" sz="1600" i="1">
                <a:latin typeface="Century Gothic"/>
                <a:cs typeface="Century Gothic"/>
              </a:rPr>
              <a:t>se</a:t>
            </a:r>
            <a:r>
              <a:rPr dirty="0" sz="1600" spc="-35" i="1">
                <a:latin typeface="Century Gothic"/>
                <a:cs typeface="Century Gothic"/>
              </a:rPr>
              <a:t> </a:t>
            </a:r>
            <a:r>
              <a:rPr dirty="0" sz="1600" i="1">
                <a:latin typeface="Century Gothic"/>
                <a:cs typeface="Century Gothic"/>
              </a:rPr>
              <a:t>extingue</a:t>
            </a:r>
            <a:r>
              <a:rPr dirty="0" sz="1600" spc="-20" i="1">
                <a:latin typeface="Century Gothic"/>
                <a:cs typeface="Century Gothic"/>
              </a:rPr>
              <a:t> </a:t>
            </a:r>
            <a:r>
              <a:rPr dirty="0" sz="1600" spc="-25" i="1">
                <a:latin typeface="Century Gothic"/>
                <a:cs typeface="Century Gothic"/>
              </a:rPr>
              <a:t>por</a:t>
            </a:r>
            <a:r>
              <a:rPr dirty="0" sz="1600" spc="500" i="1">
                <a:latin typeface="Century Gothic"/>
                <a:cs typeface="Century Gothic"/>
              </a:rPr>
              <a:t> </a:t>
            </a:r>
            <a:r>
              <a:rPr dirty="0" sz="1600" i="1">
                <a:latin typeface="Century Gothic"/>
                <a:cs typeface="Century Gothic"/>
              </a:rPr>
              <a:t>la</a:t>
            </a:r>
            <a:r>
              <a:rPr dirty="0" sz="1600" spc="-15" i="1">
                <a:latin typeface="Century Gothic"/>
                <a:cs typeface="Century Gothic"/>
              </a:rPr>
              <a:t> </a:t>
            </a:r>
            <a:r>
              <a:rPr dirty="0" sz="1600" i="1">
                <a:latin typeface="Century Gothic"/>
                <a:cs typeface="Century Gothic"/>
              </a:rPr>
              <a:t>muerte</a:t>
            </a:r>
            <a:r>
              <a:rPr dirty="0" sz="1600" spc="-20" i="1">
                <a:latin typeface="Century Gothic"/>
                <a:cs typeface="Century Gothic"/>
              </a:rPr>
              <a:t> </a:t>
            </a:r>
            <a:r>
              <a:rPr dirty="0" sz="1600" i="1">
                <a:latin typeface="Century Gothic"/>
                <a:cs typeface="Century Gothic"/>
              </a:rPr>
              <a:t>…”</a:t>
            </a:r>
            <a:r>
              <a:rPr dirty="0" sz="1600" spc="-10" i="1">
                <a:latin typeface="Century Gothic"/>
                <a:cs typeface="Century Gothic"/>
              </a:rPr>
              <a:t> </a:t>
            </a:r>
            <a:r>
              <a:rPr dirty="0" sz="1600" i="1">
                <a:latin typeface="Century Gothic"/>
                <a:cs typeface="Century Gothic"/>
              </a:rPr>
              <a:t>.</a:t>
            </a:r>
            <a:r>
              <a:rPr dirty="0" sz="1600" spc="-15" i="1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La</a:t>
            </a:r>
            <a:r>
              <a:rPr dirty="0" sz="1600" spc="-5">
                <a:latin typeface="Century Gothic"/>
                <a:cs typeface="Century Gothic"/>
              </a:rPr>
              <a:t> </a:t>
            </a:r>
            <a:r>
              <a:rPr dirty="0" sz="1600" spc="-10">
                <a:latin typeface="Century Gothic"/>
                <a:cs typeface="Century Gothic"/>
              </a:rPr>
              <a:t>declaración</a:t>
            </a:r>
            <a:r>
              <a:rPr dirty="0" sz="1600" spc="-20">
                <a:latin typeface="Century Gothic"/>
                <a:cs typeface="Century Gothic"/>
              </a:rPr>
              <a:t> </a:t>
            </a:r>
            <a:r>
              <a:rPr dirty="0" sz="1600" spc="-25">
                <a:latin typeface="Century Gothic"/>
                <a:cs typeface="Century Gothic"/>
              </a:rPr>
              <a:t>de </a:t>
            </a:r>
            <a:r>
              <a:rPr dirty="0" sz="1600">
                <a:latin typeface="Century Gothic"/>
                <a:cs typeface="Century Gothic"/>
              </a:rPr>
              <a:t>fallecimiento</a:t>
            </a:r>
            <a:r>
              <a:rPr dirty="0" sz="1600" spc="-55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también</a:t>
            </a:r>
            <a:r>
              <a:rPr dirty="0" sz="1600" spc="-35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la</a:t>
            </a:r>
            <a:r>
              <a:rPr dirty="0" sz="1600" spc="-60">
                <a:latin typeface="Century Gothic"/>
                <a:cs typeface="Century Gothic"/>
              </a:rPr>
              <a:t> </a:t>
            </a:r>
            <a:r>
              <a:rPr dirty="0" sz="1600" spc="-10">
                <a:latin typeface="Century Gothic"/>
                <a:cs typeface="Century Gothic"/>
              </a:rPr>
              <a:t>extingue </a:t>
            </a:r>
            <a:r>
              <a:rPr dirty="0" sz="1600">
                <a:latin typeface="Century Gothic"/>
                <a:cs typeface="Century Gothic"/>
              </a:rPr>
              <a:t>cuando</a:t>
            </a:r>
            <a:r>
              <a:rPr dirty="0" sz="1600" spc="-5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no</a:t>
            </a:r>
            <a:r>
              <a:rPr dirty="0" sz="1600" spc="-45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tenemos</a:t>
            </a:r>
            <a:r>
              <a:rPr dirty="0" sz="1600" spc="-2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el</a:t>
            </a:r>
            <a:r>
              <a:rPr dirty="0" sz="1600" spc="-50">
                <a:latin typeface="Century Gothic"/>
                <a:cs typeface="Century Gothic"/>
              </a:rPr>
              <a:t> </a:t>
            </a:r>
            <a:r>
              <a:rPr dirty="0" sz="1600" spc="-10">
                <a:latin typeface="Century Gothic"/>
                <a:cs typeface="Century Gothic"/>
              </a:rPr>
              <a:t>cadáver</a:t>
            </a:r>
            <a:r>
              <a:rPr dirty="0" sz="1400" spc="-10">
                <a:latin typeface="Century Gothic"/>
                <a:cs typeface="Century Gothic"/>
              </a:rPr>
              <a:t>.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73376" rIns="0" bIns="0" rtlCol="0" vert="horz">
            <a:spAutoFit/>
          </a:bodyPr>
          <a:lstStyle/>
          <a:p>
            <a:pPr marL="2779395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LA PERSONA</a:t>
            </a:r>
            <a:r>
              <a:rPr dirty="0" sz="3200" spc="-50"/>
              <a:t> </a:t>
            </a:r>
            <a:r>
              <a:rPr dirty="0" sz="3200" spc="-10"/>
              <a:t>FÍSICA</a:t>
            </a:r>
            <a:endParaRPr sz="3200"/>
          </a:p>
        </p:txBody>
      </p:sp>
      <p:sp>
        <p:nvSpPr>
          <p:cNvPr id="3" name="object 3" descr=""/>
          <p:cNvSpPr/>
          <p:nvPr/>
        </p:nvSpPr>
        <p:spPr>
          <a:xfrm>
            <a:off x="6830749" y="4666386"/>
            <a:ext cx="1351280" cy="958215"/>
          </a:xfrm>
          <a:custGeom>
            <a:avLst/>
            <a:gdLst/>
            <a:ahLst/>
            <a:cxnLst/>
            <a:rect l="l" t="t" r="r" b="b"/>
            <a:pathLst>
              <a:path w="1351279" h="958214">
                <a:moveTo>
                  <a:pt x="1041031" y="0"/>
                </a:moveTo>
                <a:lnTo>
                  <a:pt x="1041031" y="957656"/>
                </a:lnTo>
                <a:lnTo>
                  <a:pt x="1350899" y="957656"/>
                </a:lnTo>
              </a:path>
              <a:path w="1351279" h="958214">
                <a:moveTo>
                  <a:pt x="1041031" y="0"/>
                </a:moveTo>
                <a:lnTo>
                  <a:pt x="1041031" y="957656"/>
                </a:lnTo>
                <a:lnTo>
                  <a:pt x="0" y="957656"/>
                </a:lnTo>
              </a:path>
            </a:pathLst>
          </a:custGeom>
          <a:ln w="15875">
            <a:solidFill>
              <a:srgbClr val="0F11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4683871" y="2942609"/>
            <a:ext cx="1397635" cy="1118235"/>
          </a:xfrm>
          <a:custGeom>
            <a:avLst/>
            <a:gdLst/>
            <a:ahLst/>
            <a:cxnLst/>
            <a:rect l="l" t="t" r="r" b="b"/>
            <a:pathLst>
              <a:path w="1397635" h="1118235">
                <a:moveTo>
                  <a:pt x="1082802" y="0"/>
                </a:moveTo>
                <a:lnTo>
                  <a:pt x="1082802" y="1117714"/>
                </a:lnTo>
                <a:lnTo>
                  <a:pt x="1397584" y="1117714"/>
                </a:lnTo>
              </a:path>
              <a:path w="1397635" h="1118235">
                <a:moveTo>
                  <a:pt x="1082802" y="0"/>
                </a:moveTo>
                <a:lnTo>
                  <a:pt x="1082802" y="1117714"/>
                </a:lnTo>
                <a:lnTo>
                  <a:pt x="0" y="1117714"/>
                </a:lnTo>
              </a:path>
            </a:pathLst>
          </a:custGeom>
          <a:ln w="15875">
            <a:solidFill>
              <a:srgbClr val="0F11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4554537" y="1730476"/>
            <a:ext cx="2424430" cy="1212215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15"/>
              </a:spcBef>
            </a:pPr>
            <a:endParaRPr sz="1400">
              <a:latin typeface="Times New Roman"/>
              <a:cs typeface="Times New Roman"/>
            </a:endParaRPr>
          </a:p>
          <a:p>
            <a:pPr marL="662305">
              <a:lnSpc>
                <a:spcPct val="100000"/>
              </a:lnSpc>
            </a:pPr>
            <a:r>
              <a:rPr dirty="0" sz="1400" spc="-10">
                <a:latin typeface="Century Gothic"/>
                <a:cs typeface="Century Gothic"/>
              </a:rPr>
              <a:t>CAPACIDAD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259622" y="3454260"/>
            <a:ext cx="2424430" cy="1212215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</a:ln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43815" marR="35560">
              <a:lnSpc>
                <a:spcPct val="91900"/>
              </a:lnSpc>
              <a:spcBef>
                <a:spcPts val="5"/>
              </a:spcBef>
            </a:pPr>
            <a:r>
              <a:rPr dirty="0" sz="1400">
                <a:latin typeface="Century Gothic"/>
                <a:cs typeface="Century Gothic"/>
              </a:rPr>
              <a:t>Capacidad</a:t>
            </a:r>
            <a:r>
              <a:rPr dirty="0" sz="1400" spc="-6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jurídica=</a:t>
            </a:r>
            <a:r>
              <a:rPr dirty="0" sz="1400" spc="-65">
                <a:latin typeface="Century Gothic"/>
                <a:cs typeface="Century Gothic"/>
              </a:rPr>
              <a:t> </a:t>
            </a:r>
            <a:r>
              <a:rPr dirty="0" sz="1400" spc="-10">
                <a:latin typeface="Century Gothic"/>
                <a:cs typeface="Century Gothic"/>
              </a:rPr>
              <a:t>titular </a:t>
            </a:r>
            <a:r>
              <a:rPr dirty="0" sz="1400">
                <a:latin typeface="Century Gothic"/>
                <a:cs typeface="Century Gothic"/>
              </a:rPr>
              <a:t>de</a:t>
            </a:r>
            <a:r>
              <a:rPr dirty="0" sz="1400" spc="-2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bienes</a:t>
            </a:r>
            <a:r>
              <a:rPr dirty="0" sz="1400" spc="-4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y</a:t>
            </a:r>
            <a:r>
              <a:rPr dirty="0" sz="1400" spc="-2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derechos.</a:t>
            </a:r>
            <a:r>
              <a:rPr dirty="0" sz="1400" spc="-20">
                <a:latin typeface="Century Gothic"/>
                <a:cs typeface="Century Gothic"/>
              </a:rPr>
              <a:t> </a:t>
            </a:r>
            <a:r>
              <a:rPr dirty="0" sz="1400" spc="-25">
                <a:latin typeface="Century Gothic"/>
                <a:cs typeface="Century Gothic"/>
              </a:rPr>
              <a:t>Se </a:t>
            </a:r>
            <a:r>
              <a:rPr dirty="0" sz="1400">
                <a:latin typeface="Century Gothic"/>
                <a:cs typeface="Century Gothic"/>
              </a:rPr>
              <a:t>adquiere</a:t>
            </a:r>
            <a:r>
              <a:rPr dirty="0" sz="1400" spc="-5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con</a:t>
            </a:r>
            <a:r>
              <a:rPr dirty="0" sz="1400" spc="-40">
                <a:latin typeface="Century Gothic"/>
                <a:cs typeface="Century Gothic"/>
              </a:rPr>
              <a:t> </a:t>
            </a:r>
            <a:r>
              <a:rPr dirty="0" sz="1400" spc="-25">
                <a:latin typeface="Century Gothic"/>
                <a:cs typeface="Century Gothic"/>
              </a:rPr>
              <a:t>el </a:t>
            </a:r>
            <a:r>
              <a:rPr dirty="0" sz="1400" spc="-10">
                <a:latin typeface="Century Gothic"/>
                <a:cs typeface="Century Gothic"/>
              </a:rPr>
              <a:t>nacimiento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6081445" y="3454260"/>
            <a:ext cx="3580765" cy="1212215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52705" marR="45720" indent="158115">
              <a:lnSpc>
                <a:spcPts val="1550"/>
              </a:lnSpc>
            </a:pPr>
            <a:r>
              <a:rPr dirty="0" sz="1400">
                <a:latin typeface="Century Gothic"/>
                <a:cs typeface="Century Gothic"/>
              </a:rPr>
              <a:t>Capacidad</a:t>
            </a:r>
            <a:r>
              <a:rPr dirty="0" sz="1400" spc="-7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de</a:t>
            </a:r>
            <a:r>
              <a:rPr dirty="0" sz="1400" spc="-4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obrar=posibilidad</a:t>
            </a:r>
            <a:r>
              <a:rPr dirty="0" sz="1400" spc="-85">
                <a:latin typeface="Century Gothic"/>
                <a:cs typeface="Century Gothic"/>
              </a:rPr>
              <a:t> </a:t>
            </a:r>
            <a:r>
              <a:rPr dirty="0" sz="1400" spc="-25">
                <a:latin typeface="Century Gothic"/>
                <a:cs typeface="Century Gothic"/>
              </a:rPr>
              <a:t>de </a:t>
            </a:r>
            <a:r>
              <a:rPr dirty="0" sz="1400">
                <a:latin typeface="Century Gothic"/>
                <a:cs typeface="Century Gothic"/>
              </a:rPr>
              <a:t>realizar</a:t>
            </a:r>
            <a:r>
              <a:rPr dirty="0" sz="1400" spc="-5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actos</a:t>
            </a:r>
            <a:r>
              <a:rPr dirty="0" sz="1400" spc="-2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jurídicos</a:t>
            </a:r>
            <a:r>
              <a:rPr dirty="0" sz="1400" spc="-4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válidos</a:t>
            </a:r>
            <a:r>
              <a:rPr dirty="0" sz="1400" spc="-4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y</a:t>
            </a:r>
            <a:r>
              <a:rPr dirty="0" sz="1400" spc="-20">
                <a:latin typeface="Century Gothic"/>
                <a:cs typeface="Century Gothic"/>
              </a:rPr>
              <a:t> </a:t>
            </a:r>
            <a:r>
              <a:rPr dirty="0" sz="1400" spc="-10">
                <a:latin typeface="Century Gothic"/>
                <a:cs typeface="Century Gothic"/>
              </a:rPr>
              <a:t>eficaces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406493" y="5017973"/>
            <a:ext cx="2424430" cy="1212215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</a:ln>
        </p:spPr>
        <p:txBody>
          <a:bodyPr wrap="square" lIns="0" tIns="1066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840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98425" marR="90805" indent="-1905">
              <a:lnSpc>
                <a:spcPts val="1550"/>
              </a:lnSpc>
            </a:pPr>
            <a:r>
              <a:rPr dirty="0" sz="1400">
                <a:latin typeface="Century Gothic"/>
                <a:cs typeface="Century Gothic"/>
              </a:rPr>
              <a:t>Capacidad</a:t>
            </a:r>
            <a:r>
              <a:rPr dirty="0" sz="1400" spc="-6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de</a:t>
            </a:r>
            <a:r>
              <a:rPr dirty="0" sz="1400" spc="-40">
                <a:latin typeface="Century Gothic"/>
                <a:cs typeface="Century Gothic"/>
              </a:rPr>
              <a:t> </a:t>
            </a:r>
            <a:r>
              <a:rPr dirty="0" sz="1400" spc="-10">
                <a:latin typeface="Century Gothic"/>
                <a:cs typeface="Century Gothic"/>
              </a:rPr>
              <a:t>obrar </a:t>
            </a:r>
            <a:r>
              <a:rPr dirty="0" sz="1400">
                <a:latin typeface="Century Gothic"/>
                <a:cs typeface="Century Gothic"/>
              </a:rPr>
              <a:t>plena:</a:t>
            </a:r>
            <a:r>
              <a:rPr dirty="0" sz="1400" spc="-5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se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adquiere</a:t>
            </a:r>
            <a:r>
              <a:rPr dirty="0" sz="1400" spc="-5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con</a:t>
            </a:r>
            <a:r>
              <a:rPr dirty="0" sz="1400" spc="-20">
                <a:latin typeface="Century Gothic"/>
                <a:cs typeface="Century Gothic"/>
              </a:rPr>
              <a:t> </a:t>
            </a:r>
            <a:r>
              <a:rPr dirty="0" sz="1400" spc="-25">
                <a:latin typeface="Century Gothic"/>
                <a:cs typeface="Century Gothic"/>
              </a:rPr>
              <a:t>la </a:t>
            </a:r>
            <a:r>
              <a:rPr dirty="0" sz="1400">
                <a:latin typeface="Century Gothic"/>
                <a:cs typeface="Century Gothic"/>
              </a:rPr>
              <a:t>mayoría</a:t>
            </a:r>
            <a:r>
              <a:rPr dirty="0" sz="1400" spc="-6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de</a:t>
            </a:r>
            <a:r>
              <a:rPr dirty="0" sz="1400" spc="-25">
                <a:latin typeface="Century Gothic"/>
                <a:cs typeface="Century Gothic"/>
              </a:rPr>
              <a:t> </a:t>
            </a:r>
            <a:r>
              <a:rPr dirty="0" sz="1400" spc="-20">
                <a:latin typeface="Century Gothic"/>
                <a:cs typeface="Century Gothic"/>
              </a:rPr>
              <a:t>edad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8181644" y="5017973"/>
            <a:ext cx="2424430" cy="1212215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</a:ln>
        </p:spPr>
        <p:txBody>
          <a:bodyPr wrap="square" lIns="0" tIns="111760" rIns="0" bIns="0" rtlCol="0" vert="horz">
            <a:spAutoFit/>
          </a:bodyPr>
          <a:lstStyle/>
          <a:p>
            <a:pPr algn="ctr" marL="31750" marR="25400">
              <a:lnSpc>
                <a:spcPct val="92000"/>
              </a:lnSpc>
              <a:spcBef>
                <a:spcPts val="880"/>
              </a:spcBef>
            </a:pPr>
            <a:r>
              <a:rPr dirty="0" sz="1400">
                <a:latin typeface="Century Gothic"/>
                <a:cs typeface="Century Gothic"/>
              </a:rPr>
              <a:t>Capacidad</a:t>
            </a:r>
            <a:r>
              <a:rPr dirty="0" sz="1400" spc="-6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de</a:t>
            </a:r>
            <a:r>
              <a:rPr dirty="0" sz="1400" spc="-40">
                <a:latin typeface="Century Gothic"/>
                <a:cs typeface="Century Gothic"/>
              </a:rPr>
              <a:t> </a:t>
            </a:r>
            <a:r>
              <a:rPr dirty="0" sz="1400" spc="-10">
                <a:latin typeface="Century Gothic"/>
                <a:cs typeface="Century Gothic"/>
              </a:rPr>
              <a:t>obrar </a:t>
            </a:r>
            <a:r>
              <a:rPr dirty="0" sz="1400">
                <a:latin typeface="Century Gothic"/>
                <a:cs typeface="Century Gothic"/>
              </a:rPr>
              <a:t>limitada:</a:t>
            </a:r>
            <a:r>
              <a:rPr dirty="0" sz="1400" spc="-6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menores</a:t>
            </a:r>
            <a:r>
              <a:rPr dirty="0" sz="1400" spc="-5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de</a:t>
            </a:r>
            <a:r>
              <a:rPr dirty="0" sz="1400" spc="-30">
                <a:latin typeface="Century Gothic"/>
                <a:cs typeface="Century Gothic"/>
              </a:rPr>
              <a:t> </a:t>
            </a:r>
            <a:r>
              <a:rPr dirty="0" sz="1400" spc="-20">
                <a:latin typeface="Century Gothic"/>
                <a:cs typeface="Century Gothic"/>
              </a:rPr>
              <a:t>edad </a:t>
            </a:r>
            <a:r>
              <a:rPr dirty="0" sz="1400">
                <a:latin typeface="Century Gothic"/>
                <a:cs typeface="Century Gothic"/>
              </a:rPr>
              <a:t>Requieren</a:t>
            </a:r>
            <a:r>
              <a:rPr dirty="0" sz="1400" spc="-50">
                <a:latin typeface="Century Gothic"/>
                <a:cs typeface="Century Gothic"/>
              </a:rPr>
              <a:t> </a:t>
            </a:r>
            <a:r>
              <a:rPr dirty="0" sz="1400" spc="-25">
                <a:latin typeface="Century Gothic"/>
                <a:cs typeface="Century Gothic"/>
              </a:rPr>
              <a:t>un </a:t>
            </a:r>
            <a:r>
              <a:rPr dirty="0" sz="1400">
                <a:latin typeface="Century Gothic"/>
                <a:cs typeface="Century Gothic"/>
              </a:rPr>
              <a:t>representante</a:t>
            </a:r>
            <a:r>
              <a:rPr dirty="0" sz="1400" spc="-4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legal</a:t>
            </a:r>
            <a:r>
              <a:rPr dirty="0" sz="1400" spc="-70">
                <a:latin typeface="Century Gothic"/>
                <a:cs typeface="Century Gothic"/>
              </a:rPr>
              <a:t> </a:t>
            </a:r>
            <a:r>
              <a:rPr dirty="0" sz="1400" spc="-50">
                <a:latin typeface="Century Gothic"/>
                <a:cs typeface="Century Gothic"/>
              </a:rPr>
              <a:t>o </a:t>
            </a:r>
            <a:r>
              <a:rPr dirty="0" sz="1400">
                <a:latin typeface="Century Gothic"/>
                <a:cs typeface="Century Gothic"/>
              </a:rPr>
              <a:t>necesario</a:t>
            </a:r>
            <a:r>
              <a:rPr dirty="0" sz="1400" spc="-6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(padres</a:t>
            </a:r>
            <a:r>
              <a:rPr dirty="0" sz="1400" spc="-2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o</a:t>
            </a:r>
            <a:r>
              <a:rPr dirty="0" sz="1400" spc="-25">
                <a:latin typeface="Century Gothic"/>
                <a:cs typeface="Century Gothic"/>
              </a:rPr>
              <a:t> </a:t>
            </a:r>
            <a:r>
              <a:rPr dirty="0" sz="1400" spc="-10">
                <a:latin typeface="Century Gothic"/>
                <a:cs typeface="Century Gothic"/>
              </a:rPr>
              <a:t>tutor).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93854" y="649509"/>
            <a:ext cx="7510145" cy="1001394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020695" marR="5080" indent="-300863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LOS</a:t>
            </a:r>
            <a:r>
              <a:rPr dirty="0" sz="3200" spc="-20"/>
              <a:t> </a:t>
            </a:r>
            <a:r>
              <a:rPr dirty="0" sz="3200"/>
              <a:t>ESTADOS</a:t>
            </a:r>
            <a:r>
              <a:rPr dirty="0" sz="3200" spc="-45"/>
              <a:t> </a:t>
            </a:r>
            <a:r>
              <a:rPr dirty="0" sz="3200"/>
              <a:t>CIVILES</a:t>
            </a:r>
            <a:r>
              <a:rPr dirty="0" sz="3200" spc="-30"/>
              <a:t> </a:t>
            </a:r>
            <a:r>
              <a:rPr dirty="0" sz="3200"/>
              <a:t>DE</a:t>
            </a:r>
            <a:r>
              <a:rPr dirty="0" sz="3200" spc="-30"/>
              <a:t> </a:t>
            </a:r>
            <a:r>
              <a:rPr dirty="0" sz="3200"/>
              <a:t>LAS</a:t>
            </a:r>
            <a:r>
              <a:rPr dirty="0" sz="3200" spc="-30"/>
              <a:t> </a:t>
            </a:r>
            <a:r>
              <a:rPr dirty="0" sz="3200" spc="-10"/>
              <a:t>PERSONA FÍSICAS</a:t>
            </a:r>
            <a:endParaRPr sz="3200"/>
          </a:p>
        </p:txBody>
      </p:sp>
      <p:grpSp>
        <p:nvGrpSpPr>
          <p:cNvPr id="3" name="object 3" descr=""/>
          <p:cNvGrpSpPr/>
          <p:nvPr/>
        </p:nvGrpSpPr>
        <p:grpSpPr>
          <a:xfrm>
            <a:off x="2647273" y="3377705"/>
            <a:ext cx="7940040" cy="1040765"/>
            <a:chOff x="2647273" y="3377705"/>
            <a:chExt cx="7940040" cy="1040765"/>
          </a:xfrm>
        </p:grpSpPr>
        <p:sp>
          <p:nvSpPr>
            <p:cNvPr id="4" name="object 4" descr=""/>
            <p:cNvSpPr/>
            <p:nvPr/>
          </p:nvSpPr>
          <p:spPr>
            <a:xfrm>
              <a:off x="6491689" y="3385643"/>
              <a:ext cx="4087495" cy="970280"/>
            </a:xfrm>
            <a:custGeom>
              <a:avLst/>
              <a:gdLst/>
              <a:ahLst/>
              <a:cxnLst/>
              <a:rect l="l" t="t" r="r" b="b"/>
              <a:pathLst>
                <a:path w="4087495" h="970279">
                  <a:moveTo>
                    <a:pt x="0" y="0"/>
                  </a:moveTo>
                  <a:lnTo>
                    <a:pt x="0" y="756627"/>
                  </a:lnTo>
                  <a:lnTo>
                    <a:pt x="4087355" y="756627"/>
                  </a:lnTo>
                  <a:lnTo>
                    <a:pt x="4087355" y="970216"/>
                  </a:lnTo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491689" y="3385643"/>
              <a:ext cx="1220470" cy="1015365"/>
            </a:xfrm>
            <a:custGeom>
              <a:avLst/>
              <a:gdLst/>
              <a:ahLst/>
              <a:cxnLst/>
              <a:rect l="l" t="t" r="r" b="b"/>
              <a:pathLst>
                <a:path w="1220470" h="1015364">
                  <a:moveTo>
                    <a:pt x="0" y="0"/>
                  </a:moveTo>
                  <a:lnTo>
                    <a:pt x="0" y="801624"/>
                  </a:lnTo>
                  <a:lnTo>
                    <a:pt x="1220216" y="801624"/>
                  </a:lnTo>
                  <a:lnTo>
                    <a:pt x="1220216" y="1015225"/>
                  </a:lnTo>
                </a:path>
              </a:pathLst>
            </a:custGeom>
            <a:ln w="15875">
              <a:solidFill>
                <a:srgbClr val="0F110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314171" y="3385643"/>
              <a:ext cx="1177925" cy="1024890"/>
            </a:xfrm>
            <a:custGeom>
              <a:avLst/>
              <a:gdLst/>
              <a:ahLst/>
              <a:cxnLst/>
              <a:rect l="l" t="t" r="r" b="b"/>
              <a:pathLst>
                <a:path w="1177925" h="1024889">
                  <a:moveTo>
                    <a:pt x="1177518" y="0"/>
                  </a:moveTo>
                  <a:lnTo>
                    <a:pt x="1177518" y="810983"/>
                  </a:lnTo>
                  <a:lnTo>
                    <a:pt x="0" y="810983"/>
                  </a:lnTo>
                  <a:lnTo>
                    <a:pt x="0" y="1024585"/>
                  </a:lnTo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655210" y="3385643"/>
              <a:ext cx="3836670" cy="970280"/>
            </a:xfrm>
            <a:custGeom>
              <a:avLst/>
              <a:gdLst/>
              <a:ahLst/>
              <a:cxnLst/>
              <a:rect l="l" t="t" r="r" b="b"/>
              <a:pathLst>
                <a:path w="3836670" h="970279">
                  <a:moveTo>
                    <a:pt x="3836479" y="0"/>
                  </a:moveTo>
                  <a:lnTo>
                    <a:pt x="3836479" y="756627"/>
                  </a:lnTo>
                  <a:lnTo>
                    <a:pt x="0" y="756627"/>
                  </a:lnTo>
                  <a:lnTo>
                    <a:pt x="0" y="970216"/>
                  </a:lnTo>
                </a:path>
              </a:pathLst>
            </a:custGeom>
            <a:ln w="15875">
              <a:solidFill>
                <a:srgbClr val="0F110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5051374" y="2368537"/>
            <a:ext cx="2880995" cy="1017269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</a:ln>
        </p:spPr>
        <p:txBody>
          <a:bodyPr wrap="square" lIns="0" tIns="933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735"/>
              </a:spcBef>
            </a:pPr>
            <a:endParaRPr sz="1800">
              <a:latin typeface="Times New Roman"/>
              <a:cs typeface="Times New Roman"/>
            </a:endParaRPr>
          </a:p>
          <a:p>
            <a:pPr marL="442595">
              <a:lnSpc>
                <a:spcPct val="100000"/>
              </a:lnSpc>
            </a:pPr>
            <a:r>
              <a:rPr dirty="0" sz="1800" spc="-10">
                <a:latin typeface="Century Gothic"/>
                <a:cs typeface="Century Gothic"/>
              </a:rPr>
              <a:t>CARACTERÍSTICAS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1364945" y="4355858"/>
            <a:ext cx="2580640" cy="1017269"/>
          </a:xfrm>
          <a:custGeom>
            <a:avLst/>
            <a:gdLst/>
            <a:ahLst/>
            <a:cxnLst/>
            <a:rect l="l" t="t" r="r" b="b"/>
            <a:pathLst>
              <a:path w="2580640" h="1017270">
                <a:moveTo>
                  <a:pt x="0" y="0"/>
                </a:moveTo>
                <a:lnTo>
                  <a:pt x="2580551" y="0"/>
                </a:lnTo>
                <a:lnTo>
                  <a:pt x="2580551" y="1017104"/>
                </a:lnTo>
                <a:lnTo>
                  <a:pt x="0" y="1017104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1364945" y="4355858"/>
            <a:ext cx="2580640" cy="1017269"/>
          </a:xfrm>
          <a:prstGeom prst="rect">
            <a:avLst/>
          </a:prstGeom>
          <a:solidFill>
            <a:srgbClr val="FFFFFF"/>
          </a:solidFill>
        </p:spPr>
        <p:txBody>
          <a:bodyPr wrap="square" lIns="0" tIns="257810" rIns="0" bIns="0" rtlCol="0" vert="horz">
            <a:spAutoFit/>
          </a:bodyPr>
          <a:lstStyle/>
          <a:p>
            <a:pPr marL="1009650" marR="39370" indent="-962025">
              <a:lnSpc>
                <a:spcPts val="1980"/>
              </a:lnSpc>
              <a:spcBef>
                <a:spcPts val="2030"/>
              </a:spcBef>
            </a:pPr>
            <a:r>
              <a:rPr dirty="0" sz="1800">
                <a:latin typeface="Century Gothic"/>
                <a:cs typeface="Century Gothic"/>
              </a:rPr>
              <a:t>Atributo</a:t>
            </a:r>
            <a:r>
              <a:rPr dirty="0" sz="1800" spc="-4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de</a:t>
            </a:r>
            <a:r>
              <a:rPr dirty="0" sz="1800" spc="-2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la</a:t>
            </a:r>
            <a:r>
              <a:rPr dirty="0" sz="1800" spc="-30">
                <a:latin typeface="Century Gothic"/>
                <a:cs typeface="Century Gothic"/>
              </a:rPr>
              <a:t> </a:t>
            </a:r>
            <a:r>
              <a:rPr dirty="0" sz="1800" spc="-10">
                <a:latin typeface="Century Gothic"/>
                <a:cs typeface="Century Gothic"/>
              </a:rPr>
              <a:t>persona física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4297070" y="4410227"/>
            <a:ext cx="2034539" cy="1017269"/>
          </a:xfrm>
          <a:custGeom>
            <a:avLst/>
            <a:gdLst/>
            <a:ahLst/>
            <a:cxnLst/>
            <a:rect l="l" t="t" r="r" b="b"/>
            <a:pathLst>
              <a:path w="2034539" h="1017270">
                <a:moveTo>
                  <a:pt x="0" y="0"/>
                </a:moveTo>
                <a:lnTo>
                  <a:pt x="2034209" y="0"/>
                </a:lnTo>
                <a:lnTo>
                  <a:pt x="2034209" y="1017104"/>
                </a:lnTo>
                <a:lnTo>
                  <a:pt x="0" y="1017104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4297070" y="4410227"/>
            <a:ext cx="2034539" cy="1017269"/>
          </a:xfrm>
          <a:prstGeom prst="rect">
            <a:avLst/>
          </a:prstGeom>
          <a:solidFill>
            <a:srgbClr val="FFFFFF"/>
          </a:solidFill>
        </p:spPr>
        <p:txBody>
          <a:bodyPr wrap="square" lIns="0" tIns="125730" rIns="0" bIns="0" rtlCol="0" vert="horz">
            <a:spAutoFit/>
          </a:bodyPr>
          <a:lstStyle/>
          <a:p>
            <a:pPr algn="ctr" marL="84455" marR="75565" indent="-2540">
              <a:lnSpc>
                <a:spcPct val="92000"/>
              </a:lnSpc>
              <a:spcBef>
                <a:spcPts val="990"/>
              </a:spcBef>
            </a:pPr>
            <a:r>
              <a:rPr dirty="0" sz="1800" spc="-10">
                <a:latin typeface="Century Gothic"/>
                <a:cs typeface="Century Gothic"/>
              </a:rPr>
              <a:t>Normas </a:t>
            </a:r>
            <a:r>
              <a:rPr dirty="0" sz="1800">
                <a:latin typeface="Century Gothic"/>
                <a:cs typeface="Century Gothic"/>
              </a:rPr>
              <a:t>imperativas</a:t>
            </a:r>
            <a:r>
              <a:rPr dirty="0" sz="1800" spc="-5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o</a:t>
            </a:r>
            <a:r>
              <a:rPr dirty="0" sz="1800" spc="-15">
                <a:latin typeface="Century Gothic"/>
                <a:cs typeface="Century Gothic"/>
              </a:rPr>
              <a:t> </a:t>
            </a:r>
            <a:r>
              <a:rPr dirty="0" sz="1800" spc="-25">
                <a:latin typeface="Century Gothic"/>
                <a:cs typeface="Century Gothic"/>
              </a:rPr>
              <a:t>de </a:t>
            </a:r>
            <a:r>
              <a:rPr dirty="0" sz="1800">
                <a:latin typeface="Century Gothic"/>
                <a:cs typeface="Century Gothic"/>
              </a:rPr>
              <a:t>orden</a:t>
            </a:r>
            <a:r>
              <a:rPr dirty="0" sz="1800" spc="-55">
                <a:latin typeface="Century Gothic"/>
                <a:cs typeface="Century Gothic"/>
              </a:rPr>
              <a:t> </a:t>
            </a:r>
            <a:r>
              <a:rPr dirty="0" sz="1800" spc="-10">
                <a:latin typeface="Century Gothic"/>
                <a:cs typeface="Century Gothic"/>
              </a:rPr>
              <a:t>público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6561569" y="4380703"/>
            <a:ext cx="2301240" cy="1042035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</a:ln>
        </p:spPr>
        <p:txBody>
          <a:bodyPr wrap="square" lIns="0" tIns="250190" rIns="0" bIns="0" rtlCol="0" vert="horz">
            <a:spAutoFit/>
          </a:bodyPr>
          <a:lstStyle/>
          <a:p>
            <a:pPr algn="ctr">
              <a:lnSpc>
                <a:spcPts val="2070"/>
              </a:lnSpc>
              <a:spcBef>
                <a:spcPts val="1970"/>
              </a:spcBef>
            </a:pPr>
            <a:r>
              <a:rPr dirty="0" sz="1800">
                <a:latin typeface="Century Gothic"/>
                <a:cs typeface="Century Gothic"/>
              </a:rPr>
              <a:t>Efectos</a:t>
            </a:r>
            <a:r>
              <a:rPr dirty="0" sz="1800" spc="-35">
                <a:latin typeface="Century Gothic"/>
                <a:cs typeface="Century Gothic"/>
              </a:rPr>
              <a:t> </a:t>
            </a:r>
            <a:r>
              <a:rPr dirty="0" sz="1800" i="1">
                <a:latin typeface="Century Gothic"/>
                <a:cs typeface="Century Gothic"/>
              </a:rPr>
              <a:t>erga</a:t>
            </a:r>
            <a:r>
              <a:rPr dirty="0" sz="1800" spc="-60" i="1">
                <a:latin typeface="Century Gothic"/>
                <a:cs typeface="Century Gothic"/>
              </a:rPr>
              <a:t> </a:t>
            </a:r>
            <a:r>
              <a:rPr dirty="0" sz="1800" spc="-10" i="1">
                <a:latin typeface="Century Gothic"/>
                <a:cs typeface="Century Gothic"/>
              </a:rPr>
              <a:t>omnes</a:t>
            </a:r>
            <a:endParaRPr sz="1800">
              <a:latin typeface="Century Gothic"/>
              <a:cs typeface="Century Gothic"/>
            </a:endParaRPr>
          </a:p>
          <a:p>
            <a:pPr algn="ctr">
              <a:lnSpc>
                <a:spcPts val="2070"/>
              </a:lnSpc>
            </a:pPr>
            <a:r>
              <a:rPr dirty="0" sz="1800">
                <a:latin typeface="Century Gothic"/>
                <a:cs typeface="Century Gothic"/>
              </a:rPr>
              <a:t>o</a:t>
            </a:r>
            <a:r>
              <a:rPr dirty="0" sz="1800" spc="-2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frente</a:t>
            </a:r>
            <a:r>
              <a:rPr dirty="0" sz="1800" spc="-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a</a:t>
            </a:r>
            <a:r>
              <a:rPr dirty="0" sz="1800" spc="-20">
                <a:latin typeface="Century Gothic"/>
                <a:cs typeface="Century Gothic"/>
              </a:rPr>
              <a:t> </a:t>
            </a:r>
            <a:r>
              <a:rPr dirty="0" sz="1800" spc="-10">
                <a:latin typeface="Century Gothic"/>
                <a:cs typeface="Century Gothic"/>
              </a:rPr>
              <a:t>todos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/>
          <p:nvPr/>
        </p:nvSpPr>
        <p:spPr>
          <a:xfrm>
            <a:off x="9561944" y="4355858"/>
            <a:ext cx="2034539" cy="1017269"/>
          </a:xfrm>
          <a:custGeom>
            <a:avLst/>
            <a:gdLst/>
            <a:ahLst/>
            <a:cxnLst/>
            <a:rect l="l" t="t" r="r" b="b"/>
            <a:pathLst>
              <a:path w="2034540" h="1017270">
                <a:moveTo>
                  <a:pt x="0" y="0"/>
                </a:moveTo>
                <a:lnTo>
                  <a:pt x="2034209" y="0"/>
                </a:lnTo>
                <a:lnTo>
                  <a:pt x="2034209" y="1017104"/>
                </a:lnTo>
                <a:lnTo>
                  <a:pt x="0" y="1017104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 txBox="1"/>
          <p:nvPr/>
        </p:nvSpPr>
        <p:spPr>
          <a:xfrm>
            <a:off x="9561944" y="4355858"/>
            <a:ext cx="2034539" cy="1017269"/>
          </a:xfrm>
          <a:prstGeom prst="rect">
            <a:avLst/>
          </a:prstGeom>
          <a:solidFill>
            <a:srgbClr val="FFFFFF"/>
          </a:solidFill>
        </p:spPr>
        <p:txBody>
          <a:bodyPr wrap="square" lIns="0" tIns="933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735"/>
              </a:spcBef>
            </a:pPr>
            <a:endParaRPr sz="1800">
              <a:latin typeface="Times New Roman"/>
              <a:cs typeface="Times New Roman"/>
            </a:endParaRPr>
          </a:p>
          <a:p>
            <a:pPr marL="206375">
              <a:lnSpc>
                <a:spcPct val="100000"/>
              </a:lnSpc>
            </a:pPr>
            <a:r>
              <a:rPr dirty="0" sz="1800">
                <a:latin typeface="Century Gothic"/>
                <a:cs typeface="Century Gothic"/>
              </a:rPr>
              <a:t>El</a:t>
            </a:r>
            <a:r>
              <a:rPr dirty="0" sz="1800" spc="-3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Registro</a:t>
            </a:r>
            <a:r>
              <a:rPr dirty="0" sz="1800" spc="-40">
                <a:latin typeface="Century Gothic"/>
                <a:cs typeface="Century Gothic"/>
              </a:rPr>
              <a:t> </a:t>
            </a:r>
            <a:r>
              <a:rPr dirty="0" sz="1800" spc="-20">
                <a:latin typeface="Century Gothic"/>
                <a:cs typeface="Century Gothic"/>
              </a:rPr>
              <a:t>Civil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5418" y="574080"/>
            <a:ext cx="6563995" cy="1001394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472565" marR="5080" indent="-14605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POSIBLES</a:t>
            </a:r>
            <a:r>
              <a:rPr dirty="0" sz="3200" spc="-60"/>
              <a:t> </a:t>
            </a:r>
            <a:r>
              <a:rPr dirty="0" sz="3200"/>
              <a:t>ESTADOS</a:t>
            </a:r>
            <a:r>
              <a:rPr dirty="0" sz="3200" spc="-55"/>
              <a:t> </a:t>
            </a:r>
            <a:r>
              <a:rPr dirty="0" sz="3200"/>
              <a:t>CIVILES</a:t>
            </a:r>
            <a:r>
              <a:rPr dirty="0" sz="3200" spc="-40"/>
              <a:t> </a:t>
            </a:r>
            <a:r>
              <a:rPr dirty="0" sz="3200"/>
              <a:t>DE</a:t>
            </a:r>
            <a:r>
              <a:rPr dirty="0" sz="3200" spc="-40"/>
              <a:t> </a:t>
            </a:r>
            <a:r>
              <a:rPr dirty="0" sz="3200" spc="-25"/>
              <a:t>LAS </a:t>
            </a:r>
            <a:r>
              <a:rPr dirty="0" sz="3200"/>
              <a:t>PERSONAS</a:t>
            </a:r>
            <a:r>
              <a:rPr dirty="0" sz="3200" spc="-75"/>
              <a:t> </a:t>
            </a:r>
            <a:r>
              <a:rPr dirty="0" sz="3200" spc="-10"/>
              <a:t>FÍSICAS</a:t>
            </a:r>
            <a:endParaRPr sz="3200"/>
          </a:p>
        </p:txBody>
      </p:sp>
      <p:grpSp>
        <p:nvGrpSpPr>
          <p:cNvPr id="3" name="object 3" descr=""/>
          <p:cNvGrpSpPr/>
          <p:nvPr/>
        </p:nvGrpSpPr>
        <p:grpSpPr>
          <a:xfrm>
            <a:off x="1911604" y="2187237"/>
            <a:ext cx="8585200" cy="695325"/>
            <a:chOff x="1911604" y="2187237"/>
            <a:chExt cx="8585200" cy="695325"/>
          </a:xfrm>
        </p:grpSpPr>
        <p:sp>
          <p:nvSpPr>
            <p:cNvPr id="4" name="object 4" descr=""/>
            <p:cNvSpPr/>
            <p:nvPr/>
          </p:nvSpPr>
          <p:spPr>
            <a:xfrm>
              <a:off x="1919541" y="2446096"/>
              <a:ext cx="8569325" cy="428625"/>
            </a:xfrm>
            <a:custGeom>
              <a:avLst/>
              <a:gdLst/>
              <a:ahLst/>
              <a:cxnLst/>
              <a:rect l="l" t="t" r="r" b="b"/>
              <a:pathLst>
                <a:path w="8569325" h="428625">
                  <a:moveTo>
                    <a:pt x="8568956" y="0"/>
                  </a:moveTo>
                  <a:lnTo>
                    <a:pt x="0" y="0"/>
                  </a:lnTo>
                  <a:lnTo>
                    <a:pt x="0" y="428396"/>
                  </a:lnTo>
                  <a:lnTo>
                    <a:pt x="8568956" y="428396"/>
                  </a:lnTo>
                  <a:lnTo>
                    <a:pt x="8568956" y="0"/>
                  </a:lnTo>
                  <a:close/>
                </a:path>
              </a:pathLst>
            </a:custGeom>
            <a:solidFill>
              <a:srgbClr val="CACACA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919541" y="2446096"/>
              <a:ext cx="8569325" cy="428625"/>
            </a:xfrm>
            <a:custGeom>
              <a:avLst/>
              <a:gdLst/>
              <a:ahLst/>
              <a:cxnLst/>
              <a:rect l="l" t="t" r="r" b="b"/>
              <a:pathLst>
                <a:path w="8569325" h="428625">
                  <a:moveTo>
                    <a:pt x="0" y="0"/>
                  </a:moveTo>
                  <a:lnTo>
                    <a:pt x="8568956" y="0"/>
                  </a:lnTo>
                  <a:lnTo>
                    <a:pt x="8568956" y="428396"/>
                  </a:lnTo>
                  <a:lnTo>
                    <a:pt x="0" y="428396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347983" y="2195174"/>
              <a:ext cx="5998845" cy="502284"/>
            </a:xfrm>
            <a:custGeom>
              <a:avLst/>
              <a:gdLst/>
              <a:ahLst/>
              <a:cxnLst/>
              <a:rect l="l" t="t" r="r" b="b"/>
              <a:pathLst>
                <a:path w="5998845" h="502285">
                  <a:moveTo>
                    <a:pt x="5914618" y="0"/>
                  </a:moveTo>
                  <a:lnTo>
                    <a:pt x="83642" y="0"/>
                  </a:lnTo>
                  <a:lnTo>
                    <a:pt x="51086" y="6573"/>
                  </a:lnTo>
                  <a:lnTo>
                    <a:pt x="24499" y="24499"/>
                  </a:lnTo>
                  <a:lnTo>
                    <a:pt x="6573" y="51086"/>
                  </a:lnTo>
                  <a:lnTo>
                    <a:pt x="0" y="83642"/>
                  </a:lnTo>
                  <a:lnTo>
                    <a:pt x="0" y="418198"/>
                  </a:lnTo>
                  <a:lnTo>
                    <a:pt x="6573" y="450753"/>
                  </a:lnTo>
                  <a:lnTo>
                    <a:pt x="24499" y="477340"/>
                  </a:lnTo>
                  <a:lnTo>
                    <a:pt x="51086" y="495266"/>
                  </a:lnTo>
                  <a:lnTo>
                    <a:pt x="83642" y="501840"/>
                  </a:lnTo>
                  <a:lnTo>
                    <a:pt x="5914618" y="501840"/>
                  </a:lnTo>
                  <a:lnTo>
                    <a:pt x="5947179" y="495266"/>
                  </a:lnTo>
                  <a:lnTo>
                    <a:pt x="5973765" y="477340"/>
                  </a:lnTo>
                  <a:lnTo>
                    <a:pt x="5991688" y="450753"/>
                  </a:lnTo>
                  <a:lnTo>
                    <a:pt x="5998260" y="418198"/>
                  </a:lnTo>
                  <a:lnTo>
                    <a:pt x="5998260" y="83642"/>
                  </a:lnTo>
                  <a:lnTo>
                    <a:pt x="5991688" y="51086"/>
                  </a:lnTo>
                  <a:lnTo>
                    <a:pt x="5973765" y="24499"/>
                  </a:lnTo>
                  <a:lnTo>
                    <a:pt x="5947179" y="6573"/>
                  </a:lnTo>
                  <a:lnTo>
                    <a:pt x="59146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347983" y="2195174"/>
              <a:ext cx="5998845" cy="502284"/>
            </a:xfrm>
            <a:custGeom>
              <a:avLst/>
              <a:gdLst/>
              <a:ahLst/>
              <a:cxnLst/>
              <a:rect l="l" t="t" r="r" b="b"/>
              <a:pathLst>
                <a:path w="5998845" h="502285">
                  <a:moveTo>
                    <a:pt x="0" y="83642"/>
                  </a:moveTo>
                  <a:lnTo>
                    <a:pt x="6573" y="51086"/>
                  </a:lnTo>
                  <a:lnTo>
                    <a:pt x="24499" y="24499"/>
                  </a:lnTo>
                  <a:lnTo>
                    <a:pt x="51086" y="6573"/>
                  </a:lnTo>
                  <a:lnTo>
                    <a:pt x="83642" y="0"/>
                  </a:lnTo>
                  <a:lnTo>
                    <a:pt x="5914618" y="0"/>
                  </a:lnTo>
                  <a:lnTo>
                    <a:pt x="5947179" y="6573"/>
                  </a:lnTo>
                  <a:lnTo>
                    <a:pt x="5973765" y="24499"/>
                  </a:lnTo>
                  <a:lnTo>
                    <a:pt x="5991688" y="51086"/>
                  </a:lnTo>
                  <a:lnTo>
                    <a:pt x="5998260" y="83642"/>
                  </a:lnTo>
                  <a:lnTo>
                    <a:pt x="5998260" y="418198"/>
                  </a:lnTo>
                  <a:lnTo>
                    <a:pt x="5991688" y="450753"/>
                  </a:lnTo>
                  <a:lnTo>
                    <a:pt x="5973765" y="477340"/>
                  </a:lnTo>
                  <a:lnTo>
                    <a:pt x="5947179" y="495266"/>
                  </a:lnTo>
                  <a:lnTo>
                    <a:pt x="5914618" y="501840"/>
                  </a:lnTo>
                  <a:lnTo>
                    <a:pt x="83642" y="501840"/>
                  </a:lnTo>
                  <a:lnTo>
                    <a:pt x="51086" y="495266"/>
                  </a:lnTo>
                  <a:lnTo>
                    <a:pt x="24499" y="477340"/>
                  </a:lnTo>
                  <a:lnTo>
                    <a:pt x="6573" y="450753"/>
                  </a:lnTo>
                  <a:lnTo>
                    <a:pt x="0" y="418198"/>
                  </a:lnTo>
                  <a:lnTo>
                    <a:pt x="0" y="83642"/>
                  </a:lnTo>
                  <a:close/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 descr=""/>
          <p:cNvGrpSpPr/>
          <p:nvPr/>
        </p:nvGrpSpPr>
        <p:grpSpPr>
          <a:xfrm>
            <a:off x="1911604" y="2958357"/>
            <a:ext cx="8585200" cy="695325"/>
            <a:chOff x="1911604" y="2958357"/>
            <a:chExt cx="8585200" cy="695325"/>
          </a:xfrm>
        </p:grpSpPr>
        <p:sp>
          <p:nvSpPr>
            <p:cNvPr id="9" name="object 9" descr=""/>
            <p:cNvSpPr/>
            <p:nvPr/>
          </p:nvSpPr>
          <p:spPr>
            <a:xfrm>
              <a:off x="1919541" y="3217214"/>
              <a:ext cx="8569325" cy="428625"/>
            </a:xfrm>
            <a:custGeom>
              <a:avLst/>
              <a:gdLst/>
              <a:ahLst/>
              <a:cxnLst/>
              <a:rect l="l" t="t" r="r" b="b"/>
              <a:pathLst>
                <a:path w="8569325" h="428625">
                  <a:moveTo>
                    <a:pt x="8568956" y="0"/>
                  </a:moveTo>
                  <a:lnTo>
                    <a:pt x="0" y="0"/>
                  </a:lnTo>
                  <a:lnTo>
                    <a:pt x="0" y="428396"/>
                  </a:lnTo>
                  <a:lnTo>
                    <a:pt x="8568956" y="428396"/>
                  </a:lnTo>
                  <a:lnTo>
                    <a:pt x="8568956" y="0"/>
                  </a:lnTo>
                  <a:close/>
                </a:path>
              </a:pathLst>
            </a:custGeom>
            <a:solidFill>
              <a:srgbClr val="CACACA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919541" y="3217214"/>
              <a:ext cx="8569325" cy="428625"/>
            </a:xfrm>
            <a:custGeom>
              <a:avLst/>
              <a:gdLst/>
              <a:ahLst/>
              <a:cxnLst/>
              <a:rect l="l" t="t" r="r" b="b"/>
              <a:pathLst>
                <a:path w="8569325" h="428625">
                  <a:moveTo>
                    <a:pt x="0" y="0"/>
                  </a:moveTo>
                  <a:lnTo>
                    <a:pt x="8568956" y="0"/>
                  </a:lnTo>
                  <a:lnTo>
                    <a:pt x="8568956" y="428396"/>
                  </a:lnTo>
                  <a:lnTo>
                    <a:pt x="0" y="428396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347983" y="2966294"/>
              <a:ext cx="5998845" cy="502284"/>
            </a:xfrm>
            <a:custGeom>
              <a:avLst/>
              <a:gdLst/>
              <a:ahLst/>
              <a:cxnLst/>
              <a:rect l="l" t="t" r="r" b="b"/>
              <a:pathLst>
                <a:path w="5998845" h="502285">
                  <a:moveTo>
                    <a:pt x="5914618" y="0"/>
                  </a:moveTo>
                  <a:lnTo>
                    <a:pt x="83642" y="0"/>
                  </a:lnTo>
                  <a:lnTo>
                    <a:pt x="51086" y="6573"/>
                  </a:lnTo>
                  <a:lnTo>
                    <a:pt x="24499" y="24499"/>
                  </a:lnTo>
                  <a:lnTo>
                    <a:pt x="6573" y="51086"/>
                  </a:lnTo>
                  <a:lnTo>
                    <a:pt x="0" y="83642"/>
                  </a:lnTo>
                  <a:lnTo>
                    <a:pt x="0" y="418198"/>
                  </a:lnTo>
                  <a:lnTo>
                    <a:pt x="6573" y="450753"/>
                  </a:lnTo>
                  <a:lnTo>
                    <a:pt x="24499" y="477340"/>
                  </a:lnTo>
                  <a:lnTo>
                    <a:pt x="51086" y="495266"/>
                  </a:lnTo>
                  <a:lnTo>
                    <a:pt x="83642" y="501840"/>
                  </a:lnTo>
                  <a:lnTo>
                    <a:pt x="5914618" y="501840"/>
                  </a:lnTo>
                  <a:lnTo>
                    <a:pt x="5947179" y="495266"/>
                  </a:lnTo>
                  <a:lnTo>
                    <a:pt x="5973765" y="477340"/>
                  </a:lnTo>
                  <a:lnTo>
                    <a:pt x="5991688" y="450753"/>
                  </a:lnTo>
                  <a:lnTo>
                    <a:pt x="5998260" y="418198"/>
                  </a:lnTo>
                  <a:lnTo>
                    <a:pt x="5998260" y="83642"/>
                  </a:lnTo>
                  <a:lnTo>
                    <a:pt x="5991688" y="51086"/>
                  </a:lnTo>
                  <a:lnTo>
                    <a:pt x="5973765" y="24499"/>
                  </a:lnTo>
                  <a:lnTo>
                    <a:pt x="5947179" y="6573"/>
                  </a:lnTo>
                  <a:lnTo>
                    <a:pt x="59146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347983" y="2966294"/>
              <a:ext cx="5998845" cy="502284"/>
            </a:xfrm>
            <a:custGeom>
              <a:avLst/>
              <a:gdLst/>
              <a:ahLst/>
              <a:cxnLst/>
              <a:rect l="l" t="t" r="r" b="b"/>
              <a:pathLst>
                <a:path w="5998845" h="502285">
                  <a:moveTo>
                    <a:pt x="0" y="83642"/>
                  </a:moveTo>
                  <a:lnTo>
                    <a:pt x="6573" y="51086"/>
                  </a:lnTo>
                  <a:lnTo>
                    <a:pt x="24499" y="24499"/>
                  </a:lnTo>
                  <a:lnTo>
                    <a:pt x="51086" y="6573"/>
                  </a:lnTo>
                  <a:lnTo>
                    <a:pt x="83642" y="0"/>
                  </a:lnTo>
                  <a:lnTo>
                    <a:pt x="5914618" y="0"/>
                  </a:lnTo>
                  <a:lnTo>
                    <a:pt x="5947179" y="6573"/>
                  </a:lnTo>
                  <a:lnTo>
                    <a:pt x="5973765" y="24499"/>
                  </a:lnTo>
                  <a:lnTo>
                    <a:pt x="5991688" y="51086"/>
                  </a:lnTo>
                  <a:lnTo>
                    <a:pt x="5998260" y="83642"/>
                  </a:lnTo>
                  <a:lnTo>
                    <a:pt x="5998260" y="418198"/>
                  </a:lnTo>
                  <a:lnTo>
                    <a:pt x="5991688" y="450753"/>
                  </a:lnTo>
                  <a:lnTo>
                    <a:pt x="5973765" y="477340"/>
                  </a:lnTo>
                  <a:lnTo>
                    <a:pt x="5947179" y="495266"/>
                  </a:lnTo>
                  <a:lnTo>
                    <a:pt x="5914618" y="501840"/>
                  </a:lnTo>
                  <a:lnTo>
                    <a:pt x="83642" y="501840"/>
                  </a:lnTo>
                  <a:lnTo>
                    <a:pt x="51086" y="495266"/>
                  </a:lnTo>
                  <a:lnTo>
                    <a:pt x="24499" y="477340"/>
                  </a:lnTo>
                  <a:lnTo>
                    <a:pt x="6573" y="450753"/>
                  </a:lnTo>
                  <a:lnTo>
                    <a:pt x="0" y="418198"/>
                  </a:lnTo>
                  <a:lnTo>
                    <a:pt x="0" y="83642"/>
                  </a:lnTo>
                  <a:close/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 descr=""/>
          <p:cNvGrpSpPr/>
          <p:nvPr/>
        </p:nvGrpSpPr>
        <p:grpSpPr>
          <a:xfrm>
            <a:off x="1911604" y="3729477"/>
            <a:ext cx="8585200" cy="695325"/>
            <a:chOff x="1911604" y="3729477"/>
            <a:chExt cx="8585200" cy="695325"/>
          </a:xfrm>
        </p:grpSpPr>
        <p:sp>
          <p:nvSpPr>
            <p:cNvPr id="14" name="object 14" descr=""/>
            <p:cNvSpPr/>
            <p:nvPr/>
          </p:nvSpPr>
          <p:spPr>
            <a:xfrm>
              <a:off x="1919541" y="3988333"/>
              <a:ext cx="8569325" cy="428625"/>
            </a:xfrm>
            <a:custGeom>
              <a:avLst/>
              <a:gdLst/>
              <a:ahLst/>
              <a:cxnLst/>
              <a:rect l="l" t="t" r="r" b="b"/>
              <a:pathLst>
                <a:path w="8569325" h="428625">
                  <a:moveTo>
                    <a:pt x="8568956" y="0"/>
                  </a:moveTo>
                  <a:lnTo>
                    <a:pt x="0" y="0"/>
                  </a:lnTo>
                  <a:lnTo>
                    <a:pt x="0" y="428396"/>
                  </a:lnTo>
                  <a:lnTo>
                    <a:pt x="8568956" y="428396"/>
                  </a:lnTo>
                  <a:lnTo>
                    <a:pt x="8568956" y="0"/>
                  </a:lnTo>
                  <a:close/>
                </a:path>
              </a:pathLst>
            </a:custGeom>
            <a:solidFill>
              <a:srgbClr val="CACACA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919541" y="3988333"/>
              <a:ext cx="8569325" cy="428625"/>
            </a:xfrm>
            <a:custGeom>
              <a:avLst/>
              <a:gdLst/>
              <a:ahLst/>
              <a:cxnLst/>
              <a:rect l="l" t="t" r="r" b="b"/>
              <a:pathLst>
                <a:path w="8569325" h="428625">
                  <a:moveTo>
                    <a:pt x="0" y="0"/>
                  </a:moveTo>
                  <a:lnTo>
                    <a:pt x="8568956" y="0"/>
                  </a:lnTo>
                  <a:lnTo>
                    <a:pt x="8568956" y="428396"/>
                  </a:lnTo>
                  <a:lnTo>
                    <a:pt x="0" y="428396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2347983" y="3737414"/>
              <a:ext cx="5998845" cy="502284"/>
            </a:xfrm>
            <a:custGeom>
              <a:avLst/>
              <a:gdLst/>
              <a:ahLst/>
              <a:cxnLst/>
              <a:rect l="l" t="t" r="r" b="b"/>
              <a:pathLst>
                <a:path w="5998845" h="502285">
                  <a:moveTo>
                    <a:pt x="5914618" y="0"/>
                  </a:moveTo>
                  <a:lnTo>
                    <a:pt x="83642" y="0"/>
                  </a:lnTo>
                  <a:lnTo>
                    <a:pt x="51086" y="6573"/>
                  </a:lnTo>
                  <a:lnTo>
                    <a:pt x="24499" y="24499"/>
                  </a:lnTo>
                  <a:lnTo>
                    <a:pt x="6573" y="51086"/>
                  </a:lnTo>
                  <a:lnTo>
                    <a:pt x="0" y="83642"/>
                  </a:lnTo>
                  <a:lnTo>
                    <a:pt x="0" y="418198"/>
                  </a:lnTo>
                  <a:lnTo>
                    <a:pt x="6573" y="450753"/>
                  </a:lnTo>
                  <a:lnTo>
                    <a:pt x="24499" y="477340"/>
                  </a:lnTo>
                  <a:lnTo>
                    <a:pt x="51086" y="495266"/>
                  </a:lnTo>
                  <a:lnTo>
                    <a:pt x="83642" y="501840"/>
                  </a:lnTo>
                  <a:lnTo>
                    <a:pt x="5914618" y="501840"/>
                  </a:lnTo>
                  <a:lnTo>
                    <a:pt x="5947179" y="495266"/>
                  </a:lnTo>
                  <a:lnTo>
                    <a:pt x="5973765" y="477340"/>
                  </a:lnTo>
                  <a:lnTo>
                    <a:pt x="5991688" y="450753"/>
                  </a:lnTo>
                  <a:lnTo>
                    <a:pt x="5998260" y="418198"/>
                  </a:lnTo>
                  <a:lnTo>
                    <a:pt x="5998260" y="83642"/>
                  </a:lnTo>
                  <a:lnTo>
                    <a:pt x="5991688" y="51086"/>
                  </a:lnTo>
                  <a:lnTo>
                    <a:pt x="5973765" y="24499"/>
                  </a:lnTo>
                  <a:lnTo>
                    <a:pt x="5947179" y="6573"/>
                  </a:lnTo>
                  <a:lnTo>
                    <a:pt x="59146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2347983" y="3737414"/>
              <a:ext cx="5998845" cy="502284"/>
            </a:xfrm>
            <a:custGeom>
              <a:avLst/>
              <a:gdLst/>
              <a:ahLst/>
              <a:cxnLst/>
              <a:rect l="l" t="t" r="r" b="b"/>
              <a:pathLst>
                <a:path w="5998845" h="502285">
                  <a:moveTo>
                    <a:pt x="0" y="83642"/>
                  </a:moveTo>
                  <a:lnTo>
                    <a:pt x="6573" y="51086"/>
                  </a:lnTo>
                  <a:lnTo>
                    <a:pt x="24499" y="24499"/>
                  </a:lnTo>
                  <a:lnTo>
                    <a:pt x="51086" y="6573"/>
                  </a:lnTo>
                  <a:lnTo>
                    <a:pt x="83642" y="0"/>
                  </a:lnTo>
                  <a:lnTo>
                    <a:pt x="5914618" y="0"/>
                  </a:lnTo>
                  <a:lnTo>
                    <a:pt x="5947179" y="6573"/>
                  </a:lnTo>
                  <a:lnTo>
                    <a:pt x="5973765" y="24499"/>
                  </a:lnTo>
                  <a:lnTo>
                    <a:pt x="5991688" y="51086"/>
                  </a:lnTo>
                  <a:lnTo>
                    <a:pt x="5998260" y="83642"/>
                  </a:lnTo>
                  <a:lnTo>
                    <a:pt x="5998260" y="418198"/>
                  </a:lnTo>
                  <a:lnTo>
                    <a:pt x="5991688" y="450753"/>
                  </a:lnTo>
                  <a:lnTo>
                    <a:pt x="5973765" y="477340"/>
                  </a:lnTo>
                  <a:lnTo>
                    <a:pt x="5947179" y="495266"/>
                  </a:lnTo>
                  <a:lnTo>
                    <a:pt x="5914618" y="501840"/>
                  </a:lnTo>
                  <a:lnTo>
                    <a:pt x="83642" y="501840"/>
                  </a:lnTo>
                  <a:lnTo>
                    <a:pt x="51086" y="495266"/>
                  </a:lnTo>
                  <a:lnTo>
                    <a:pt x="24499" y="477340"/>
                  </a:lnTo>
                  <a:lnTo>
                    <a:pt x="6573" y="450753"/>
                  </a:lnTo>
                  <a:lnTo>
                    <a:pt x="0" y="418198"/>
                  </a:lnTo>
                  <a:lnTo>
                    <a:pt x="0" y="83642"/>
                  </a:lnTo>
                  <a:close/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 descr=""/>
          <p:cNvGrpSpPr/>
          <p:nvPr/>
        </p:nvGrpSpPr>
        <p:grpSpPr>
          <a:xfrm>
            <a:off x="1911604" y="4500596"/>
            <a:ext cx="8585200" cy="695325"/>
            <a:chOff x="1911604" y="4500596"/>
            <a:chExt cx="8585200" cy="695325"/>
          </a:xfrm>
        </p:grpSpPr>
        <p:sp>
          <p:nvSpPr>
            <p:cNvPr id="19" name="object 19" descr=""/>
            <p:cNvSpPr/>
            <p:nvPr/>
          </p:nvSpPr>
          <p:spPr>
            <a:xfrm>
              <a:off x="1919541" y="4759451"/>
              <a:ext cx="8569325" cy="428625"/>
            </a:xfrm>
            <a:custGeom>
              <a:avLst/>
              <a:gdLst/>
              <a:ahLst/>
              <a:cxnLst/>
              <a:rect l="l" t="t" r="r" b="b"/>
              <a:pathLst>
                <a:path w="8569325" h="428625">
                  <a:moveTo>
                    <a:pt x="8568956" y="0"/>
                  </a:moveTo>
                  <a:lnTo>
                    <a:pt x="0" y="0"/>
                  </a:lnTo>
                  <a:lnTo>
                    <a:pt x="0" y="428396"/>
                  </a:lnTo>
                  <a:lnTo>
                    <a:pt x="8568956" y="428396"/>
                  </a:lnTo>
                  <a:lnTo>
                    <a:pt x="8568956" y="0"/>
                  </a:lnTo>
                  <a:close/>
                </a:path>
              </a:pathLst>
            </a:custGeom>
            <a:solidFill>
              <a:srgbClr val="CACACA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1919541" y="4759451"/>
              <a:ext cx="8569325" cy="428625"/>
            </a:xfrm>
            <a:custGeom>
              <a:avLst/>
              <a:gdLst/>
              <a:ahLst/>
              <a:cxnLst/>
              <a:rect l="l" t="t" r="r" b="b"/>
              <a:pathLst>
                <a:path w="8569325" h="428625">
                  <a:moveTo>
                    <a:pt x="0" y="0"/>
                  </a:moveTo>
                  <a:lnTo>
                    <a:pt x="8568956" y="0"/>
                  </a:lnTo>
                  <a:lnTo>
                    <a:pt x="8568956" y="428396"/>
                  </a:lnTo>
                  <a:lnTo>
                    <a:pt x="0" y="428396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2347983" y="4508534"/>
              <a:ext cx="5998845" cy="502284"/>
            </a:xfrm>
            <a:custGeom>
              <a:avLst/>
              <a:gdLst/>
              <a:ahLst/>
              <a:cxnLst/>
              <a:rect l="l" t="t" r="r" b="b"/>
              <a:pathLst>
                <a:path w="5998845" h="502285">
                  <a:moveTo>
                    <a:pt x="5914618" y="0"/>
                  </a:moveTo>
                  <a:lnTo>
                    <a:pt x="83642" y="0"/>
                  </a:lnTo>
                  <a:lnTo>
                    <a:pt x="51086" y="6573"/>
                  </a:lnTo>
                  <a:lnTo>
                    <a:pt x="24499" y="24499"/>
                  </a:lnTo>
                  <a:lnTo>
                    <a:pt x="6573" y="51086"/>
                  </a:lnTo>
                  <a:lnTo>
                    <a:pt x="0" y="83642"/>
                  </a:lnTo>
                  <a:lnTo>
                    <a:pt x="0" y="418198"/>
                  </a:lnTo>
                  <a:lnTo>
                    <a:pt x="6573" y="450753"/>
                  </a:lnTo>
                  <a:lnTo>
                    <a:pt x="24499" y="477340"/>
                  </a:lnTo>
                  <a:lnTo>
                    <a:pt x="51086" y="495266"/>
                  </a:lnTo>
                  <a:lnTo>
                    <a:pt x="83642" y="501840"/>
                  </a:lnTo>
                  <a:lnTo>
                    <a:pt x="5914618" y="501840"/>
                  </a:lnTo>
                  <a:lnTo>
                    <a:pt x="5947179" y="495266"/>
                  </a:lnTo>
                  <a:lnTo>
                    <a:pt x="5973765" y="477340"/>
                  </a:lnTo>
                  <a:lnTo>
                    <a:pt x="5991688" y="450753"/>
                  </a:lnTo>
                  <a:lnTo>
                    <a:pt x="5998260" y="418198"/>
                  </a:lnTo>
                  <a:lnTo>
                    <a:pt x="5998260" y="83642"/>
                  </a:lnTo>
                  <a:lnTo>
                    <a:pt x="5991688" y="51086"/>
                  </a:lnTo>
                  <a:lnTo>
                    <a:pt x="5973765" y="24499"/>
                  </a:lnTo>
                  <a:lnTo>
                    <a:pt x="5947179" y="6573"/>
                  </a:lnTo>
                  <a:lnTo>
                    <a:pt x="59146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2347983" y="4508534"/>
              <a:ext cx="5998845" cy="502284"/>
            </a:xfrm>
            <a:custGeom>
              <a:avLst/>
              <a:gdLst/>
              <a:ahLst/>
              <a:cxnLst/>
              <a:rect l="l" t="t" r="r" b="b"/>
              <a:pathLst>
                <a:path w="5998845" h="502285">
                  <a:moveTo>
                    <a:pt x="0" y="83642"/>
                  </a:moveTo>
                  <a:lnTo>
                    <a:pt x="6573" y="51086"/>
                  </a:lnTo>
                  <a:lnTo>
                    <a:pt x="24499" y="24499"/>
                  </a:lnTo>
                  <a:lnTo>
                    <a:pt x="51086" y="6573"/>
                  </a:lnTo>
                  <a:lnTo>
                    <a:pt x="83642" y="0"/>
                  </a:lnTo>
                  <a:lnTo>
                    <a:pt x="5914618" y="0"/>
                  </a:lnTo>
                  <a:lnTo>
                    <a:pt x="5947179" y="6573"/>
                  </a:lnTo>
                  <a:lnTo>
                    <a:pt x="5973765" y="24499"/>
                  </a:lnTo>
                  <a:lnTo>
                    <a:pt x="5991688" y="51086"/>
                  </a:lnTo>
                  <a:lnTo>
                    <a:pt x="5998260" y="83642"/>
                  </a:lnTo>
                  <a:lnTo>
                    <a:pt x="5998260" y="418198"/>
                  </a:lnTo>
                  <a:lnTo>
                    <a:pt x="5991688" y="450753"/>
                  </a:lnTo>
                  <a:lnTo>
                    <a:pt x="5973765" y="477340"/>
                  </a:lnTo>
                  <a:lnTo>
                    <a:pt x="5947179" y="495266"/>
                  </a:lnTo>
                  <a:lnTo>
                    <a:pt x="5914618" y="501840"/>
                  </a:lnTo>
                  <a:lnTo>
                    <a:pt x="83642" y="501840"/>
                  </a:lnTo>
                  <a:lnTo>
                    <a:pt x="51086" y="495266"/>
                  </a:lnTo>
                  <a:lnTo>
                    <a:pt x="24499" y="477340"/>
                  </a:lnTo>
                  <a:lnTo>
                    <a:pt x="6573" y="450753"/>
                  </a:lnTo>
                  <a:lnTo>
                    <a:pt x="0" y="418198"/>
                  </a:lnTo>
                  <a:lnTo>
                    <a:pt x="0" y="83642"/>
                  </a:lnTo>
                  <a:close/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3" name="object 23" descr=""/>
          <p:cNvGrpSpPr/>
          <p:nvPr/>
        </p:nvGrpSpPr>
        <p:grpSpPr>
          <a:xfrm>
            <a:off x="1911604" y="5271716"/>
            <a:ext cx="8585200" cy="695325"/>
            <a:chOff x="1911604" y="5271716"/>
            <a:chExt cx="8585200" cy="695325"/>
          </a:xfrm>
        </p:grpSpPr>
        <p:sp>
          <p:nvSpPr>
            <p:cNvPr id="24" name="object 24" descr=""/>
            <p:cNvSpPr/>
            <p:nvPr/>
          </p:nvSpPr>
          <p:spPr>
            <a:xfrm>
              <a:off x="1919541" y="5530570"/>
              <a:ext cx="8569325" cy="428625"/>
            </a:xfrm>
            <a:custGeom>
              <a:avLst/>
              <a:gdLst/>
              <a:ahLst/>
              <a:cxnLst/>
              <a:rect l="l" t="t" r="r" b="b"/>
              <a:pathLst>
                <a:path w="8569325" h="428625">
                  <a:moveTo>
                    <a:pt x="8568956" y="0"/>
                  </a:moveTo>
                  <a:lnTo>
                    <a:pt x="0" y="0"/>
                  </a:lnTo>
                  <a:lnTo>
                    <a:pt x="0" y="428396"/>
                  </a:lnTo>
                  <a:lnTo>
                    <a:pt x="8568956" y="428396"/>
                  </a:lnTo>
                  <a:lnTo>
                    <a:pt x="8568956" y="0"/>
                  </a:lnTo>
                  <a:close/>
                </a:path>
              </a:pathLst>
            </a:custGeom>
            <a:solidFill>
              <a:srgbClr val="CACACA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1919541" y="5530570"/>
              <a:ext cx="8569325" cy="428625"/>
            </a:xfrm>
            <a:custGeom>
              <a:avLst/>
              <a:gdLst/>
              <a:ahLst/>
              <a:cxnLst/>
              <a:rect l="l" t="t" r="r" b="b"/>
              <a:pathLst>
                <a:path w="8569325" h="428625">
                  <a:moveTo>
                    <a:pt x="0" y="0"/>
                  </a:moveTo>
                  <a:lnTo>
                    <a:pt x="8568956" y="0"/>
                  </a:lnTo>
                  <a:lnTo>
                    <a:pt x="8568956" y="428396"/>
                  </a:lnTo>
                  <a:lnTo>
                    <a:pt x="0" y="428396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2347983" y="5279654"/>
              <a:ext cx="5998845" cy="502284"/>
            </a:xfrm>
            <a:custGeom>
              <a:avLst/>
              <a:gdLst/>
              <a:ahLst/>
              <a:cxnLst/>
              <a:rect l="l" t="t" r="r" b="b"/>
              <a:pathLst>
                <a:path w="5998845" h="502285">
                  <a:moveTo>
                    <a:pt x="5914618" y="0"/>
                  </a:moveTo>
                  <a:lnTo>
                    <a:pt x="83642" y="0"/>
                  </a:lnTo>
                  <a:lnTo>
                    <a:pt x="51086" y="6573"/>
                  </a:lnTo>
                  <a:lnTo>
                    <a:pt x="24499" y="24499"/>
                  </a:lnTo>
                  <a:lnTo>
                    <a:pt x="6573" y="51086"/>
                  </a:lnTo>
                  <a:lnTo>
                    <a:pt x="0" y="83642"/>
                  </a:lnTo>
                  <a:lnTo>
                    <a:pt x="0" y="418198"/>
                  </a:lnTo>
                  <a:lnTo>
                    <a:pt x="6573" y="450753"/>
                  </a:lnTo>
                  <a:lnTo>
                    <a:pt x="24499" y="477340"/>
                  </a:lnTo>
                  <a:lnTo>
                    <a:pt x="51086" y="495266"/>
                  </a:lnTo>
                  <a:lnTo>
                    <a:pt x="83642" y="501840"/>
                  </a:lnTo>
                  <a:lnTo>
                    <a:pt x="5914618" y="501840"/>
                  </a:lnTo>
                  <a:lnTo>
                    <a:pt x="5947179" y="495266"/>
                  </a:lnTo>
                  <a:lnTo>
                    <a:pt x="5973765" y="477340"/>
                  </a:lnTo>
                  <a:lnTo>
                    <a:pt x="5991688" y="450753"/>
                  </a:lnTo>
                  <a:lnTo>
                    <a:pt x="5998260" y="418198"/>
                  </a:lnTo>
                  <a:lnTo>
                    <a:pt x="5998260" y="83642"/>
                  </a:lnTo>
                  <a:lnTo>
                    <a:pt x="5991688" y="51086"/>
                  </a:lnTo>
                  <a:lnTo>
                    <a:pt x="5973765" y="24499"/>
                  </a:lnTo>
                  <a:lnTo>
                    <a:pt x="5947179" y="6573"/>
                  </a:lnTo>
                  <a:lnTo>
                    <a:pt x="59146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2347983" y="5279654"/>
              <a:ext cx="5998845" cy="502284"/>
            </a:xfrm>
            <a:custGeom>
              <a:avLst/>
              <a:gdLst/>
              <a:ahLst/>
              <a:cxnLst/>
              <a:rect l="l" t="t" r="r" b="b"/>
              <a:pathLst>
                <a:path w="5998845" h="502285">
                  <a:moveTo>
                    <a:pt x="0" y="83642"/>
                  </a:moveTo>
                  <a:lnTo>
                    <a:pt x="6573" y="51086"/>
                  </a:lnTo>
                  <a:lnTo>
                    <a:pt x="24499" y="24499"/>
                  </a:lnTo>
                  <a:lnTo>
                    <a:pt x="51086" y="6573"/>
                  </a:lnTo>
                  <a:lnTo>
                    <a:pt x="83642" y="0"/>
                  </a:lnTo>
                  <a:lnTo>
                    <a:pt x="5914618" y="0"/>
                  </a:lnTo>
                  <a:lnTo>
                    <a:pt x="5947179" y="6573"/>
                  </a:lnTo>
                  <a:lnTo>
                    <a:pt x="5973765" y="24499"/>
                  </a:lnTo>
                  <a:lnTo>
                    <a:pt x="5991688" y="51086"/>
                  </a:lnTo>
                  <a:lnTo>
                    <a:pt x="5998260" y="83642"/>
                  </a:lnTo>
                  <a:lnTo>
                    <a:pt x="5998260" y="418198"/>
                  </a:lnTo>
                  <a:lnTo>
                    <a:pt x="5991688" y="450753"/>
                  </a:lnTo>
                  <a:lnTo>
                    <a:pt x="5973765" y="477340"/>
                  </a:lnTo>
                  <a:lnTo>
                    <a:pt x="5947179" y="495266"/>
                  </a:lnTo>
                  <a:lnTo>
                    <a:pt x="5914618" y="501840"/>
                  </a:lnTo>
                  <a:lnTo>
                    <a:pt x="83642" y="501840"/>
                  </a:lnTo>
                  <a:lnTo>
                    <a:pt x="51086" y="495266"/>
                  </a:lnTo>
                  <a:lnTo>
                    <a:pt x="24499" y="477340"/>
                  </a:lnTo>
                  <a:lnTo>
                    <a:pt x="6573" y="450753"/>
                  </a:lnTo>
                  <a:lnTo>
                    <a:pt x="0" y="418198"/>
                  </a:lnTo>
                  <a:lnTo>
                    <a:pt x="0" y="83642"/>
                  </a:lnTo>
                  <a:close/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 txBox="1"/>
          <p:nvPr/>
        </p:nvSpPr>
        <p:spPr>
          <a:xfrm>
            <a:off x="2586501" y="2262734"/>
            <a:ext cx="3055620" cy="34156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Century Gothic"/>
                <a:cs typeface="Century Gothic"/>
              </a:rPr>
              <a:t>La</a:t>
            </a:r>
            <a:r>
              <a:rPr dirty="0" sz="2000" spc="-1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edad</a:t>
            </a:r>
            <a:r>
              <a:rPr dirty="0" sz="2000" spc="-1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</a:t>
            </a:r>
            <a:r>
              <a:rPr dirty="0" sz="2000" spc="-2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las</a:t>
            </a:r>
            <a:r>
              <a:rPr dirty="0" sz="2000" spc="-20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personas</a:t>
            </a:r>
            <a:endParaRPr sz="2000">
              <a:latin typeface="Century Gothic"/>
              <a:cs typeface="Century Gothic"/>
            </a:endParaRPr>
          </a:p>
          <a:p>
            <a:pPr marL="12700" marR="1370965">
              <a:lnSpc>
                <a:spcPct val="252999"/>
              </a:lnSpc>
            </a:pPr>
            <a:r>
              <a:rPr dirty="0" sz="2000">
                <a:latin typeface="Century Gothic"/>
                <a:cs typeface="Century Gothic"/>
              </a:rPr>
              <a:t>La</a:t>
            </a:r>
            <a:r>
              <a:rPr dirty="0" sz="2000" spc="-10">
                <a:latin typeface="Century Gothic"/>
                <a:cs typeface="Century Gothic"/>
              </a:rPr>
              <a:t> ausencia </a:t>
            </a:r>
            <a:r>
              <a:rPr dirty="0" sz="2000">
                <a:latin typeface="Century Gothic"/>
                <a:cs typeface="Century Gothic"/>
              </a:rPr>
              <a:t>El</a:t>
            </a:r>
            <a:r>
              <a:rPr dirty="0" sz="2000" spc="-20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matrimonio</a:t>
            </a:r>
            <a:endParaRPr sz="2000">
              <a:latin typeface="Century Gothic"/>
              <a:cs typeface="Century Gothic"/>
            </a:endParaRPr>
          </a:p>
          <a:p>
            <a:pPr marL="12700" marR="945515">
              <a:lnSpc>
                <a:spcPct val="252999"/>
              </a:lnSpc>
            </a:pPr>
            <a:r>
              <a:rPr dirty="0" sz="2000">
                <a:latin typeface="Century Gothic"/>
                <a:cs typeface="Century Gothic"/>
              </a:rPr>
              <a:t>La</a:t>
            </a:r>
            <a:r>
              <a:rPr dirty="0" sz="2000" spc="-10">
                <a:latin typeface="Century Gothic"/>
                <a:cs typeface="Century Gothic"/>
              </a:rPr>
              <a:t> nacionalidad </a:t>
            </a:r>
            <a:r>
              <a:rPr dirty="0" sz="2000">
                <a:latin typeface="Century Gothic"/>
                <a:cs typeface="Century Gothic"/>
              </a:rPr>
              <a:t>La</a:t>
            </a:r>
            <a:r>
              <a:rPr dirty="0" sz="2000" spc="-4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vecindad</a:t>
            </a:r>
            <a:r>
              <a:rPr dirty="0" sz="2000" spc="-65">
                <a:latin typeface="Century Gothic"/>
                <a:cs typeface="Century Gothic"/>
              </a:rPr>
              <a:t> </a:t>
            </a:r>
            <a:r>
              <a:rPr dirty="0" sz="2000" spc="-20">
                <a:latin typeface="Century Gothic"/>
                <a:cs typeface="Century Gothic"/>
              </a:rPr>
              <a:t>civil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5268" rIns="0" bIns="0" rtlCol="0" vert="horz">
            <a:spAutoFit/>
          </a:bodyPr>
          <a:lstStyle/>
          <a:p>
            <a:pPr marL="210693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LA</a:t>
            </a:r>
            <a:r>
              <a:rPr dirty="0" sz="3200" spc="-5"/>
              <a:t> </a:t>
            </a:r>
            <a:r>
              <a:rPr dirty="0" sz="3200"/>
              <a:t>EDAD</a:t>
            </a:r>
            <a:r>
              <a:rPr dirty="0" sz="3200" spc="-45"/>
              <a:t> </a:t>
            </a:r>
            <a:r>
              <a:rPr dirty="0" sz="3200"/>
              <a:t>DE</a:t>
            </a:r>
            <a:r>
              <a:rPr dirty="0" sz="3200" spc="-15"/>
              <a:t> </a:t>
            </a:r>
            <a:r>
              <a:rPr dirty="0" sz="3200"/>
              <a:t>LA </a:t>
            </a:r>
            <a:r>
              <a:rPr dirty="0" sz="3200" spc="-10"/>
              <a:t>PERSONA</a:t>
            </a:r>
            <a:endParaRPr sz="3200"/>
          </a:p>
        </p:txBody>
      </p:sp>
      <p:grpSp>
        <p:nvGrpSpPr>
          <p:cNvPr id="3" name="object 3" descr=""/>
          <p:cNvGrpSpPr/>
          <p:nvPr/>
        </p:nvGrpSpPr>
        <p:grpSpPr>
          <a:xfrm>
            <a:off x="2218162" y="3305963"/>
            <a:ext cx="3067685" cy="1541780"/>
            <a:chOff x="2218162" y="3305963"/>
            <a:chExt cx="3067685" cy="1541780"/>
          </a:xfrm>
        </p:grpSpPr>
        <p:sp>
          <p:nvSpPr>
            <p:cNvPr id="4" name="object 4" descr=""/>
            <p:cNvSpPr/>
            <p:nvPr/>
          </p:nvSpPr>
          <p:spPr>
            <a:xfrm>
              <a:off x="2226100" y="3313901"/>
              <a:ext cx="3051810" cy="1525905"/>
            </a:xfrm>
            <a:custGeom>
              <a:avLst/>
              <a:gdLst/>
              <a:ahLst/>
              <a:cxnLst/>
              <a:rect l="l" t="t" r="r" b="b"/>
              <a:pathLst>
                <a:path w="3051810" h="1525904">
                  <a:moveTo>
                    <a:pt x="2898978" y="0"/>
                  </a:moveTo>
                  <a:lnTo>
                    <a:pt x="152577" y="0"/>
                  </a:lnTo>
                  <a:lnTo>
                    <a:pt x="104352" y="7778"/>
                  </a:lnTo>
                  <a:lnTo>
                    <a:pt x="62468" y="29439"/>
                  </a:lnTo>
                  <a:lnTo>
                    <a:pt x="29439" y="62468"/>
                  </a:lnTo>
                  <a:lnTo>
                    <a:pt x="7778" y="104352"/>
                  </a:lnTo>
                  <a:lnTo>
                    <a:pt x="0" y="152577"/>
                  </a:lnTo>
                  <a:lnTo>
                    <a:pt x="0" y="1373200"/>
                  </a:lnTo>
                  <a:lnTo>
                    <a:pt x="7778" y="1421425"/>
                  </a:lnTo>
                  <a:lnTo>
                    <a:pt x="29439" y="1463309"/>
                  </a:lnTo>
                  <a:lnTo>
                    <a:pt x="62468" y="1496338"/>
                  </a:lnTo>
                  <a:lnTo>
                    <a:pt x="104352" y="1517999"/>
                  </a:lnTo>
                  <a:lnTo>
                    <a:pt x="152577" y="1525778"/>
                  </a:lnTo>
                  <a:lnTo>
                    <a:pt x="2898978" y="1525778"/>
                  </a:lnTo>
                  <a:lnTo>
                    <a:pt x="2947208" y="1517999"/>
                  </a:lnTo>
                  <a:lnTo>
                    <a:pt x="2989093" y="1496338"/>
                  </a:lnTo>
                  <a:lnTo>
                    <a:pt x="3022120" y="1463309"/>
                  </a:lnTo>
                  <a:lnTo>
                    <a:pt x="3043778" y="1421425"/>
                  </a:lnTo>
                  <a:lnTo>
                    <a:pt x="3051556" y="1373200"/>
                  </a:lnTo>
                  <a:lnTo>
                    <a:pt x="3051556" y="152577"/>
                  </a:lnTo>
                  <a:lnTo>
                    <a:pt x="3043778" y="104352"/>
                  </a:lnTo>
                  <a:lnTo>
                    <a:pt x="3022120" y="62468"/>
                  </a:lnTo>
                  <a:lnTo>
                    <a:pt x="2989093" y="29439"/>
                  </a:lnTo>
                  <a:lnTo>
                    <a:pt x="2947208" y="7778"/>
                  </a:lnTo>
                  <a:lnTo>
                    <a:pt x="2898978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226100" y="3313901"/>
              <a:ext cx="3051810" cy="1525905"/>
            </a:xfrm>
            <a:custGeom>
              <a:avLst/>
              <a:gdLst/>
              <a:ahLst/>
              <a:cxnLst/>
              <a:rect l="l" t="t" r="r" b="b"/>
              <a:pathLst>
                <a:path w="3051810" h="1525904">
                  <a:moveTo>
                    <a:pt x="0" y="152577"/>
                  </a:moveTo>
                  <a:lnTo>
                    <a:pt x="7778" y="104352"/>
                  </a:lnTo>
                  <a:lnTo>
                    <a:pt x="29439" y="62468"/>
                  </a:lnTo>
                  <a:lnTo>
                    <a:pt x="62468" y="29439"/>
                  </a:lnTo>
                  <a:lnTo>
                    <a:pt x="104352" y="7778"/>
                  </a:lnTo>
                  <a:lnTo>
                    <a:pt x="152577" y="0"/>
                  </a:lnTo>
                  <a:lnTo>
                    <a:pt x="2898978" y="0"/>
                  </a:lnTo>
                  <a:lnTo>
                    <a:pt x="2947208" y="7778"/>
                  </a:lnTo>
                  <a:lnTo>
                    <a:pt x="2989093" y="29439"/>
                  </a:lnTo>
                  <a:lnTo>
                    <a:pt x="3022120" y="62468"/>
                  </a:lnTo>
                  <a:lnTo>
                    <a:pt x="3043778" y="104352"/>
                  </a:lnTo>
                  <a:lnTo>
                    <a:pt x="3051556" y="152577"/>
                  </a:lnTo>
                  <a:lnTo>
                    <a:pt x="3051556" y="1373200"/>
                  </a:lnTo>
                  <a:lnTo>
                    <a:pt x="3043778" y="1421425"/>
                  </a:lnTo>
                  <a:lnTo>
                    <a:pt x="3022120" y="1463309"/>
                  </a:lnTo>
                  <a:lnTo>
                    <a:pt x="2989093" y="1496338"/>
                  </a:lnTo>
                  <a:lnTo>
                    <a:pt x="2947208" y="1517999"/>
                  </a:lnTo>
                  <a:lnTo>
                    <a:pt x="2898978" y="1525778"/>
                  </a:lnTo>
                  <a:lnTo>
                    <a:pt x="152577" y="1525778"/>
                  </a:lnTo>
                  <a:lnTo>
                    <a:pt x="104352" y="1517999"/>
                  </a:lnTo>
                  <a:lnTo>
                    <a:pt x="62468" y="1496338"/>
                  </a:lnTo>
                  <a:lnTo>
                    <a:pt x="29439" y="1463309"/>
                  </a:lnTo>
                  <a:lnTo>
                    <a:pt x="7778" y="1421425"/>
                  </a:lnTo>
                  <a:lnTo>
                    <a:pt x="0" y="1373200"/>
                  </a:lnTo>
                  <a:lnTo>
                    <a:pt x="0" y="152577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2945938" y="3893435"/>
            <a:ext cx="161226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SITUACIONES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5269725" y="1551315"/>
            <a:ext cx="4288155" cy="2533650"/>
            <a:chOff x="5269725" y="1551315"/>
            <a:chExt cx="4288155" cy="2533650"/>
          </a:xfrm>
        </p:grpSpPr>
        <p:sp>
          <p:nvSpPr>
            <p:cNvPr id="8" name="object 8" descr=""/>
            <p:cNvSpPr/>
            <p:nvPr/>
          </p:nvSpPr>
          <p:spPr>
            <a:xfrm>
              <a:off x="5277662" y="2322146"/>
              <a:ext cx="1221105" cy="1755139"/>
            </a:xfrm>
            <a:custGeom>
              <a:avLst/>
              <a:gdLst/>
              <a:ahLst/>
              <a:cxnLst/>
              <a:rect l="l" t="t" r="r" b="b"/>
              <a:pathLst>
                <a:path w="1221104" h="1755139">
                  <a:moveTo>
                    <a:pt x="0" y="1754644"/>
                  </a:moveTo>
                  <a:lnTo>
                    <a:pt x="1220622" y="0"/>
                  </a:lnTo>
                </a:path>
              </a:pathLst>
            </a:custGeom>
            <a:ln w="15875">
              <a:solidFill>
                <a:srgbClr val="0A0D0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498287" y="1559252"/>
              <a:ext cx="3051810" cy="1525905"/>
            </a:xfrm>
            <a:custGeom>
              <a:avLst/>
              <a:gdLst/>
              <a:ahLst/>
              <a:cxnLst/>
              <a:rect l="l" t="t" r="r" b="b"/>
              <a:pathLst>
                <a:path w="3051809" h="1525905">
                  <a:moveTo>
                    <a:pt x="2898978" y="0"/>
                  </a:moveTo>
                  <a:lnTo>
                    <a:pt x="152577" y="0"/>
                  </a:lnTo>
                  <a:lnTo>
                    <a:pt x="104352" y="7778"/>
                  </a:lnTo>
                  <a:lnTo>
                    <a:pt x="62468" y="29439"/>
                  </a:lnTo>
                  <a:lnTo>
                    <a:pt x="29439" y="62468"/>
                  </a:lnTo>
                  <a:lnTo>
                    <a:pt x="7778" y="104352"/>
                  </a:lnTo>
                  <a:lnTo>
                    <a:pt x="0" y="152577"/>
                  </a:lnTo>
                  <a:lnTo>
                    <a:pt x="0" y="1373200"/>
                  </a:lnTo>
                  <a:lnTo>
                    <a:pt x="7778" y="1421425"/>
                  </a:lnTo>
                  <a:lnTo>
                    <a:pt x="29439" y="1463309"/>
                  </a:lnTo>
                  <a:lnTo>
                    <a:pt x="62468" y="1496338"/>
                  </a:lnTo>
                  <a:lnTo>
                    <a:pt x="104352" y="1517999"/>
                  </a:lnTo>
                  <a:lnTo>
                    <a:pt x="152577" y="1525778"/>
                  </a:lnTo>
                  <a:lnTo>
                    <a:pt x="2898978" y="1525778"/>
                  </a:lnTo>
                  <a:lnTo>
                    <a:pt x="2947208" y="1517999"/>
                  </a:lnTo>
                  <a:lnTo>
                    <a:pt x="2989093" y="1496338"/>
                  </a:lnTo>
                  <a:lnTo>
                    <a:pt x="3022120" y="1463309"/>
                  </a:lnTo>
                  <a:lnTo>
                    <a:pt x="3043778" y="1421425"/>
                  </a:lnTo>
                  <a:lnTo>
                    <a:pt x="3051556" y="1373200"/>
                  </a:lnTo>
                  <a:lnTo>
                    <a:pt x="3051556" y="152577"/>
                  </a:lnTo>
                  <a:lnTo>
                    <a:pt x="3043778" y="104352"/>
                  </a:lnTo>
                  <a:lnTo>
                    <a:pt x="3022120" y="62468"/>
                  </a:lnTo>
                  <a:lnTo>
                    <a:pt x="2989093" y="29439"/>
                  </a:lnTo>
                  <a:lnTo>
                    <a:pt x="2947208" y="7778"/>
                  </a:lnTo>
                  <a:lnTo>
                    <a:pt x="2898978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6498287" y="1559252"/>
              <a:ext cx="3051810" cy="1525905"/>
            </a:xfrm>
            <a:custGeom>
              <a:avLst/>
              <a:gdLst/>
              <a:ahLst/>
              <a:cxnLst/>
              <a:rect l="l" t="t" r="r" b="b"/>
              <a:pathLst>
                <a:path w="3051809" h="1525905">
                  <a:moveTo>
                    <a:pt x="0" y="152577"/>
                  </a:moveTo>
                  <a:lnTo>
                    <a:pt x="7778" y="104352"/>
                  </a:lnTo>
                  <a:lnTo>
                    <a:pt x="29439" y="62468"/>
                  </a:lnTo>
                  <a:lnTo>
                    <a:pt x="62468" y="29439"/>
                  </a:lnTo>
                  <a:lnTo>
                    <a:pt x="104352" y="7778"/>
                  </a:lnTo>
                  <a:lnTo>
                    <a:pt x="152577" y="0"/>
                  </a:lnTo>
                  <a:lnTo>
                    <a:pt x="2898978" y="0"/>
                  </a:lnTo>
                  <a:lnTo>
                    <a:pt x="2947208" y="7778"/>
                  </a:lnTo>
                  <a:lnTo>
                    <a:pt x="2989093" y="29439"/>
                  </a:lnTo>
                  <a:lnTo>
                    <a:pt x="3022120" y="62468"/>
                  </a:lnTo>
                  <a:lnTo>
                    <a:pt x="3043778" y="104352"/>
                  </a:lnTo>
                  <a:lnTo>
                    <a:pt x="3051556" y="152577"/>
                  </a:lnTo>
                  <a:lnTo>
                    <a:pt x="3051556" y="1373200"/>
                  </a:lnTo>
                  <a:lnTo>
                    <a:pt x="3043778" y="1421425"/>
                  </a:lnTo>
                  <a:lnTo>
                    <a:pt x="3022120" y="1463309"/>
                  </a:lnTo>
                  <a:lnTo>
                    <a:pt x="2989093" y="1496338"/>
                  </a:lnTo>
                  <a:lnTo>
                    <a:pt x="2947208" y="1517999"/>
                  </a:lnTo>
                  <a:lnTo>
                    <a:pt x="2898978" y="1525778"/>
                  </a:lnTo>
                  <a:lnTo>
                    <a:pt x="152577" y="1525778"/>
                  </a:lnTo>
                  <a:lnTo>
                    <a:pt x="104352" y="1517999"/>
                  </a:lnTo>
                  <a:lnTo>
                    <a:pt x="62468" y="1496338"/>
                  </a:lnTo>
                  <a:lnTo>
                    <a:pt x="29439" y="1463309"/>
                  </a:lnTo>
                  <a:lnTo>
                    <a:pt x="7778" y="1421425"/>
                  </a:lnTo>
                  <a:lnTo>
                    <a:pt x="0" y="1373200"/>
                  </a:lnTo>
                  <a:lnTo>
                    <a:pt x="0" y="152577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6588627" y="1718258"/>
            <a:ext cx="2871470" cy="117221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algn="ctr" marL="12700" marR="5080" indent="-635">
              <a:lnSpc>
                <a:spcPts val="2210"/>
              </a:lnSpc>
              <a:spcBef>
                <a:spcPts val="335"/>
              </a:spcBef>
              <a:tabLst>
                <a:tab pos="1388745" algn="l"/>
              </a:tabLst>
            </a:pP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Mayoría</a:t>
            </a:r>
            <a:r>
              <a:rPr dirty="0" sz="20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edad: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plena</a:t>
            </a:r>
            <a:r>
              <a:rPr dirty="0" sz="20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capacidad</a:t>
            </a:r>
            <a:r>
              <a:rPr dirty="0" sz="20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de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obrar</a:t>
            </a:r>
            <a:r>
              <a:rPr dirty="0" sz="2000" spc="-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Century Gothic"/>
                <a:cs typeface="Century Gothic"/>
              </a:rPr>
              <a:t>(art.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	240</a:t>
            </a:r>
            <a:r>
              <a:rPr dirty="0" sz="20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y</a:t>
            </a:r>
            <a:r>
              <a:rPr dirty="0" sz="20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246</a:t>
            </a:r>
            <a:r>
              <a:rPr dirty="0" sz="20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C. c.)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5269725" y="3305963"/>
            <a:ext cx="4288155" cy="1541780"/>
            <a:chOff x="5269725" y="3305963"/>
            <a:chExt cx="4288155" cy="1541780"/>
          </a:xfrm>
        </p:grpSpPr>
        <p:sp>
          <p:nvSpPr>
            <p:cNvPr id="13" name="object 13" descr=""/>
            <p:cNvSpPr/>
            <p:nvPr/>
          </p:nvSpPr>
          <p:spPr>
            <a:xfrm>
              <a:off x="5277662" y="4076790"/>
              <a:ext cx="1221105" cy="0"/>
            </a:xfrm>
            <a:custGeom>
              <a:avLst/>
              <a:gdLst/>
              <a:ahLst/>
              <a:cxnLst/>
              <a:rect l="l" t="t" r="r" b="b"/>
              <a:pathLst>
                <a:path w="1221104" h="0">
                  <a:moveTo>
                    <a:pt x="0" y="0"/>
                  </a:moveTo>
                  <a:lnTo>
                    <a:pt x="1220622" y="0"/>
                  </a:lnTo>
                </a:path>
              </a:pathLst>
            </a:custGeom>
            <a:ln w="15875">
              <a:solidFill>
                <a:srgbClr val="0A0D0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6498287" y="3313901"/>
              <a:ext cx="3051810" cy="1525905"/>
            </a:xfrm>
            <a:custGeom>
              <a:avLst/>
              <a:gdLst/>
              <a:ahLst/>
              <a:cxnLst/>
              <a:rect l="l" t="t" r="r" b="b"/>
              <a:pathLst>
                <a:path w="3051809" h="1525904">
                  <a:moveTo>
                    <a:pt x="2898978" y="0"/>
                  </a:moveTo>
                  <a:lnTo>
                    <a:pt x="152577" y="0"/>
                  </a:lnTo>
                  <a:lnTo>
                    <a:pt x="104352" y="7778"/>
                  </a:lnTo>
                  <a:lnTo>
                    <a:pt x="62468" y="29439"/>
                  </a:lnTo>
                  <a:lnTo>
                    <a:pt x="29439" y="62468"/>
                  </a:lnTo>
                  <a:lnTo>
                    <a:pt x="7778" y="104352"/>
                  </a:lnTo>
                  <a:lnTo>
                    <a:pt x="0" y="152577"/>
                  </a:lnTo>
                  <a:lnTo>
                    <a:pt x="0" y="1373200"/>
                  </a:lnTo>
                  <a:lnTo>
                    <a:pt x="7778" y="1421425"/>
                  </a:lnTo>
                  <a:lnTo>
                    <a:pt x="29439" y="1463309"/>
                  </a:lnTo>
                  <a:lnTo>
                    <a:pt x="62468" y="1496338"/>
                  </a:lnTo>
                  <a:lnTo>
                    <a:pt x="104352" y="1517999"/>
                  </a:lnTo>
                  <a:lnTo>
                    <a:pt x="152577" y="1525778"/>
                  </a:lnTo>
                  <a:lnTo>
                    <a:pt x="2898978" y="1525778"/>
                  </a:lnTo>
                  <a:lnTo>
                    <a:pt x="2947208" y="1517999"/>
                  </a:lnTo>
                  <a:lnTo>
                    <a:pt x="2989093" y="1496338"/>
                  </a:lnTo>
                  <a:lnTo>
                    <a:pt x="3022120" y="1463309"/>
                  </a:lnTo>
                  <a:lnTo>
                    <a:pt x="3043778" y="1421425"/>
                  </a:lnTo>
                  <a:lnTo>
                    <a:pt x="3051556" y="1373200"/>
                  </a:lnTo>
                  <a:lnTo>
                    <a:pt x="3051556" y="152577"/>
                  </a:lnTo>
                  <a:lnTo>
                    <a:pt x="3043778" y="104352"/>
                  </a:lnTo>
                  <a:lnTo>
                    <a:pt x="3022120" y="62468"/>
                  </a:lnTo>
                  <a:lnTo>
                    <a:pt x="2989093" y="29439"/>
                  </a:lnTo>
                  <a:lnTo>
                    <a:pt x="2947208" y="7778"/>
                  </a:lnTo>
                  <a:lnTo>
                    <a:pt x="2898978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6498287" y="3313901"/>
              <a:ext cx="3051810" cy="1525905"/>
            </a:xfrm>
            <a:custGeom>
              <a:avLst/>
              <a:gdLst/>
              <a:ahLst/>
              <a:cxnLst/>
              <a:rect l="l" t="t" r="r" b="b"/>
              <a:pathLst>
                <a:path w="3051809" h="1525904">
                  <a:moveTo>
                    <a:pt x="0" y="152577"/>
                  </a:moveTo>
                  <a:lnTo>
                    <a:pt x="7778" y="104352"/>
                  </a:lnTo>
                  <a:lnTo>
                    <a:pt x="29439" y="62468"/>
                  </a:lnTo>
                  <a:lnTo>
                    <a:pt x="62468" y="29439"/>
                  </a:lnTo>
                  <a:lnTo>
                    <a:pt x="104352" y="7778"/>
                  </a:lnTo>
                  <a:lnTo>
                    <a:pt x="152577" y="0"/>
                  </a:lnTo>
                  <a:lnTo>
                    <a:pt x="2898978" y="0"/>
                  </a:lnTo>
                  <a:lnTo>
                    <a:pt x="2947208" y="7778"/>
                  </a:lnTo>
                  <a:lnTo>
                    <a:pt x="2989093" y="29439"/>
                  </a:lnTo>
                  <a:lnTo>
                    <a:pt x="3022120" y="62468"/>
                  </a:lnTo>
                  <a:lnTo>
                    <a:pt x="3043778" y="104352"/>
                  </a:lnTo>
                  <a:lnTo>
                    <a:pt x="3051556" y="152577"/>
                  </a:lnTo>
                  <a:lnTo>
                    <a:pt x="3051556" y="1373200"/>
                  </a:lnTo>
                  <a:lnTo>
                    <a:pt x="3043778" y="1421425"/>
                  </a:lnTo>
                  <a:lnTo>
                    <a:pt x="3022120" y="1463309"/>
                  </a:lnTo>
                  <a:lnTo>
                    <a:pt x="2989093" y="1496338"/>
                  </a:lnTo>
                  <a:lnTo>
                    <a:pt x="2947208" y="1517999"/>
                  </a:lnTo>
                  <a:lnTo>
                    <a:pt x="2898978" y="1525778"/>
                  </a:lnTo>
                  <a:lnTo>
                    <a:pt x="152577" y="1525778"/>
                  </a:lnTo>
                  <a:lnTo>
                    <a:pt x="104352" y="1517999"/>
                  </a:lnTo>
                  <a:lnTo>
                    <a:pt x="62468" y="1496338"/>
                  </a:lnTo>
                  <a:lnTo>
                    <a:pt x="29439" y="1463309"/>
                  </a:lnTo>
                  <a:lnTo>
                    <a:pt x="7778" y="1421425"/>
                  </a:lnTo>
                  <a:lnTo>
                    <a:pt x="0" y="1373200"/>
                  </a:lnTo>
                  <a:lnTo>
                    <a:pt x="0" y="152577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6549071" y="3332729"/>
            <a:ext cx="2950210" cy="145288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algn="ctr" marL="190500" marR="183515" indent="1905">
              <a:lnSpc>
                <a:spcPts val="2210"/>
              </a:lnSpc>
              <a:spcBef>
                <a:spcPts val="335"/>
              </a:spcBef>
            </a:pP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Minoría</a:t>
            </a:r>
            <a:r>
              <a:rPr dirty="0" sz="20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20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Century Gothic"/>
                <a:cs typeface="Century Gothic"/>
              </a:rPr>
              <a:t>edad: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capacidad</a:t>
            </a:r>
            <a:r>
              <a:rPr dirty="0" sz="2000" spc="-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20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Century Gothic"/>
                <a:cs typeface="Century Gothic"/>
              </a:rPr>
              <a:t>obrar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limitada.</a:t>
            </a:r>
            <a:endParaRPr sz="2000">
              <a:latin typeface="Century Gothic"/>
              <a:cs typeface="Century Gothic"/>
            </a:endParaRPr>
          </a:p>
          <a:p>
            <a:pPr algn="ctr" marL="1270">
              <a:lnSpc>
                <a:spcPts val="2065"/>
              </a:lnSpc>
            </a:pP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Representación</a:t>
            </a:r>
            <a:r>
              <a:rPr dirty="0" sz="2000" spc="-1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legal:</a:t>
            </a:r>
            <a:endParaRPr sz="2000">
              <a:latin typeface="Century Gothic"/>
              <a:cs typeface="Century Gothic"/>
            </a:endParaRPr>
          </a:p>
          <a:p>
            <a:pPr algn="ctr">
              <a:lnSpc>
                <a:spcPts val="2305"/>
              </a:lnSpc>
            </a:pP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patria</a:t>
            </a:r>
            <a:r>
              <a:rPr dirty="0" sz="20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potestad</a:t>
            </a:r>
            <a:r>
              <a:rPr dirty="0" sz="20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y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 tutela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5269725" y="4068853"/>
            <a:ext cx="4288155" cy="2533650"/>
            <a:chOff x="5269725" y="4068853"/>
            <a:chExt cx="4288155" cy="2533650"/>
          </a:xfrm>
        </p:grpSpPr>
        <p:sp>
          <p:nvSpPr>
            <p:cNvPr id="18" name="object 18" descr=""/>
            <p:cNvSpPr/>
            <p:nvPr/>
          </p:nvSpPr>
          <p:spPr>
            <a:xfrm>
              <a:off x="5277662" y="4076791"/>
              <a:ext cx="1221105" cy="1755139"/>
            </a:xfrm>
            <a:custGeom>
              <a:avLst/>
              <a:gdLst/>
              <a:ahLst/>
              <a:cxnLst/>
              <a:rect l="l" t="t" r="r" b="b"/>
              <a:pathLst>
                <a:path w="1221104" h="1755139">
                  <a:moveTo>
                    <a:pt x="0" y="0"/>
                  </a:moveTo>
                  <a:lnTo>
                    <a:pt x="1220622" y="1754644"/>
                  </a:lnTo>
                </a:path>
              </a:pathLst>
            </a:custGeom>
            <a:ln w="15875">
              <a:solidFill>
                <a:srgbClr val="0A0D0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6498287" y="5068549"/>
              <a:ext cx="3051810" cy="1525905"/>
            </a:xfrm>
            <a:custGeom>
              <a:avLst/>
              <a:gdLst/>
              <a:ahLst/>
              <a:cxnLst/>
              <a:rect l="l" t="t" r="r" b="b"/>
              <a:pathLst>
                <a:path w="3051809" h="1525904">
                  <a:moveTo>
                    <a:pt x="2898978" y="0"/>
                  </a:moveTo>
                  <a:lnTo>
                    <a:pt x="152577" y="0"/>
                  </a:lnTo>
                  <a:lnTo>
                    <a:pt x="104352" y="7778"/>
                  </a:lnTo>
                  <a:lnTo>
                    <a:pt x="62468" y="29439"/>
                  </a:lnTo>
                  <a:lnTo>
                    <a:pt x="29439" y="62468"/>
                  </a:lnTo>
                  <a:lnTo>
                    <a:pt x="7778" y="104352"/>
                  </a:lnTo>
                  <a:lnTo>
                    <a:pt x="0" y="152577"/>
                  </a:lnTo>
                  <a:lnTo>
                    <a:pt x="0" y="1373200"/>
                  </a:lnTo>
                  <a:lnTo>
                    <a:pt x="7778" y="1421425"/>
                  </a:lnTo>
                  <a:lnTo>
                    <a:pt x="29439" y="1463309"/>
                  </a:lnTo>
                  <a:lnTo>
                    <a:pt x="62468" y="1496338"/>
                  </a:lnTo>
                  <a:lnTo>
                    <a:pt x="104352" y="1517999"/>
                  </a:lnTo>
                  <a:lnTo>
                    <a:pt x="152577" y="1525778"/>
                  </a:lnTo>
                  <a:lnTo>
                    <a:pt x="2898978" y="1525778"/>
                  </a:lnTo>
                  <a:lnTo>
                    <a:pt x="2947208" y="1517999"/>
                  </a:lnTo>
                  <a:lnTo>
                    <a:pt x="2989093" y="1496338"/>
                  </a:lnTo>
                  <a:lnTo>
                    <a:pt x="3022120" y="1463309"/>
                  </a:lnTo>
                  <a:lnTo>
                    <a:pt x="3043778" y="1421425"/>
                  </a:lnTo>
                  <a:lnTo>
                    <a:pt x="3051556" y="1373200"/>
                  </a:lnTo>
                  <a:lnTo>
                    <a:pt x="3051556" y="152577"/>
                  </a:lnTo>
                  <a:lnTo>
                    <a:pt x="3043778" y="104352"/>
                  </a:lnTo>
                  <a:lnTo>
                    <a:pt x="3022120" y="62468"/>
                  </a:lnTo>
                  <a:lnTo>
                    <a:pt x="2989093" y="29439"/>
                  </a:lnTo>
                  <a:lnTo>
                    <a:pt x="2947208" y="7778"/>
                  </a:lnTo>
                  <a:lnTo>
                    <a:pt x="2898978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6498287" y="5068549"/>
              <a:ext cx="3051810" cy="1525905"/>
            </a:xfrm>
            <a:custGeom>
              <a:avLst/>
              <a:gdLst/>
              <a:ahLst/>
              <a:cxnLst/>
              <a:rect l="l" t="t" r="r" b="b"/>
              <a:pathLst>
                <a:path w="3051809" h="1525904">
                  <a:moveTo>
                    <a:pt x="0" y="152577"/>
                  </a:moveTo>
                  <a:lnTo>
                    <a:pt x="7778" y="104352"/>
                  </a:lnTo>
                  <a:lnTo>
                    <a:pt x="29439" y="62468"/>
                  </a:lnTo>
                  <a:lnTo>
                    <a:pt x="62468" y="29439"/>
                  </a:lnTo>
                  <a:lnTo>
                    <a:pt x="104352" y="7778"/>
                  </a:lnTo>
                  <a:lnTo>
                    <a:pt x="152577" y="0"/>
                  </a:lnTo>
                  <a:lnTo>
                    <a:pt x="2898978" y="0"/>
                  </a:lnTo>
                  <a:lnTo>
                    <a:pt x="2947208" y="7778"/>
                  </a:lnTo>
                  <a:lnTo>
                    <a:pt x="2989093" y="29439"/>
                  </a:lnTo>
                  <a:lnTo>
                    <a:pt x="3022120" y="62468"/>
                  </a:lnTo>
                  <a:lnTo>
                    <a:pt x="3043778" y="104352"/>
                  </a:lnTo>
                  <a:lnTo>
                    <a:pt x="3051556" y="152577"/>
                  </a:lnTo>
                  <a:lnTo>
                    <a:pt x="3051556" y="1373200"/>
                  </a:lnTo>
                  <a:lnTo>
                    <a:pt x="3043778" y="1421425"/>
                  </a:lnTo>
                  <a:lnTo>
                    <a:pt x="3022120" y="1463309"/>
                  </a:lnTo>
                  <a:lnTo>
                    <a:pt x="2989093" y="1496338"/>
                  </a:lnTo>
                  <a:lnTo>
                    <a:pt x="2947208" y="1517999"/>
                  </a:lnTo>
                  <a:lnTo>
                    <a:pt x="2898978" y="1525778"/>
                  </a:lnTo>
                  <a:lnTo>
                    <a:pt x="152577" y="1525778"/>
                  </a:lnTo>
                  <a:lnTo>
                    <a:pt x="104352" y="1517999"/>
                  </a:lnTo>
                  <a:lnTo>
                    <a:pt x="62468" y="1496338"/>
                  </a:lnTo>
                  <a:lnTo>
                    <a:pt x="29439" y="1463309"/>
                  </a:lnTo>
                  <a:lnTo>
                    <a:pt x="7778" y="1421425"/>
                  </a:lnTo>
                  <a:lnTo>
                    <a:pt x="0" y="1373200"/>
                  </a:lnTo>
                  <a:lnTo>
                    <a:pt x="0" y="152577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7108366" y="5648082"/>
            <a:ext cx="183007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Emancipación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221865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LA</a:t>
            </a:r>
            <a:r>
              <a:rPr dirty="0" sz="3200" spc="-5"/>
              <a:t> </a:t>
            </a:r>
            <a:r>
              <a:rPr dirty="0" sz="3200"/>
              <a:t>EDAD</a:t>
            </a:r>
            <a:r>
              <a:rPr dirty="0" sz="3200" spc="-45"/>
              <a:t> </a:t>
            </a:r>
            <a:r>
              <a:rPr dirty="0" sz="3200"/>
              <a:t>DE</a:t>
            </a:r>
            <a:r>
              <a:rPr dirty="0" sz="3200" spc="-25"/>
              <a:t> </a:t>
            </a:r>
            <a:r>
              <a:rPr dirty="0" sz="3200"/>
              <a:t>LA </a:t>
            </a:r>
            <a:r>
              <a:rPr dirty="0" sz="3200" spc="-10"/>
              <a:t>PERSONA</a:t>
            </a:r>
            <a:endParaRPr sz="3200"/>
          </a:p>
        </p:txBody>
      </p:sp>
      <p:grpSp>
        <p:nvGrpSpPr>
          <p:cNvPr id="3" name="object 3" descr=""/>
          <p:cNvGrpSpPr/>
          <p:nvPr/>
        </p:nvGrpSpPr>
        <p:grpSpPr>
          <a:xfrm>
            <a:off x="4914836" y="1462849"/>
            <a:ext cx="3970654" cy="4097020"/>
            <a:chOff x="4914836" y="1462849"/>
            <a:chExt cx="3970654" cy="4097020"/>
          </a:xfrm>
        </p:grpSpPr>
        <p:sp>
          <p:nvSpPr>
            <p:cNvPr id="4" name="object 4" descr=""/>
            <p:cNvSpPr/>
            <p:nvPr/>
          </p:nvSpPr>
          <p:spPr>
            <a:xfrm>
              <a:off x="6659986" y="2518526"/>
              <a:ext cx="460375" cy="3033395"/>
            </a:xfrm>
            <a:custGeom>
              <a:avLst/>
              <a:gdLst/>
              <a:ahLst/>
              <a:cxnLst/>
              <a:rect l="l" t="t" r="r" b="b"/>
              <a:pathLst>
                <a:path w="460375" h="3033395">
                  <a:moveTo>
                    <a:pt x="239991" y="0"/>
                  </a:moveTo>
                  <a:lnTo>
                    <a:pt x="239991" y="3023006"/>
                  </a:lnTo>
                  <a:lnTo>
                    <a:pt x="460019" y="3023006"/>
                  </a:lnTo>
                </a:path>
                <a:path w="460375" h="3033395">
                  <a:moveTo>
                    <a:pt x="239991" y="0"/>
                  </a:moveTo>
                  <a:lnTo>
                    <a:pt x="239991" y="3033242"/>
                  </a:lnTo>
                  <a:lnTo>
                    <a:pt x="0" y="3033242"/>
                  </a:lnTo>
                </a:path>
              </a:pathLst>
            </a:custGeom>
            <a:ln w="15875">
              <a:solidFill>
                <a:srgbClr val="8323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606760" y="2518526"/>
              <a:ext cx="513715" cy="963930"/>
            </a:xfrm>
            <a:custGeom>
              <a:avLst/>
              <a:gdLst/>
              <a:ahLst/>
              <a:cxnLst/>
              <a:rect l="l" t="t" r="r" b="b"/>
              <a:pathLst>
                <a:path w="513715" h="963929">
                  <a:moveTo>
                    <a:pt x="293217" y="0"/>
                  </a:moveTo>
                  <a:lnTo>
                    <a:pt x="293217" y="963917"/>
                  </a:lnTo>
                  <a:lnTo>
                    <a:pt x="513245" y="963917"/>
                  </a:lnTo>
                </a:path>
                <a:path w="513715" h="963929">
                  <a:moveTo>
                    <a:pt x="293217" y="0"/>
                  </a:moveTo>
                  <a:lnTo>
                    <a:pt x="293217" y="963917"/>
                  </a:lnTo>
                  <a:lnTo>
                    <a:pt x="0" y="963917"/>
                  </a:lnTo>
                </a:path>
              </a:pathLst>
            </a:custGeom>
            <a:ln w="15875">
              <a:solidFill>
                <a:srgbClr val="0A0D0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922773" y="1470786"/>
              <a:ext cx="3954779" cy="1047750"/>
            </a:xfrm>
            <a:custGeom>
              <a:avLst/>
              <a:gdLst/>
              <a:ahLst/>
              <a:cxnLst/>
              <a:rect l="l" t="t" r="r" b="b"/>
              <a:pathLst>
                <a:path w="3954779" h="1047750">
                  <a:moveTo>
                    <a:pt x="3954411" y="0"/>
                  </a:moveTo>
                  <a:lnTo>
                    <a:pt x="0" y="0"/>
                  </a:lnTo>
                  <a:lnTo>
                    <a:pt x="0" y="1047737"/>
                  </a:lnTo>
                  <a:lnTo>
                    <a:pt x="3954411" y="1047737"/>
                  </a:lnTo>
                  <a:lnTo>
                    <a:pt x="3954411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922773" y="1470786"/>
              <a:ext cx="3954779" cy="1047750"/>
            </a:xfrm>
            <a:custGeom>
              <a:avLst/>
              <a:gdLst/>
              <a:ahLst/>
              <a:cxnLst/>
              <a:rect l="l" t="t" r="r" b="b"/>
              <a:pathLst>
                <a:path w="3954779" h="1047750">
                  <a:moveTo>
                    <a:pt x="0" y="0"/>
                  </a:moveTo>
                  <a:lnTo>
                    <a:pt x="3954411" y="0"/>
                  </a:lnTo>
                  <a:lnTo>
                    <a:pt x="3954411" y="1047737"/>
                  </a:lnTo>
                  <a:lnTo>
                    <a:pt x="0" y="1047737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5347467" y="1442366"/>
            <a:ext cx="3105785" cy="10636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905">
              <a:lnSpc>
                <a:spcPts val="276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MINORIA</a:t>
            </a:r>
            <a:r>
              <a:rPr dirty="0" sz="24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24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EDAD:</a:t>
            </a:r>
            <a:endParaRPr sz="2400">
              <a:latin typeface="Century Gothic"/>
              <a:cs typeface="Century Gothic"/>
            </a:endParaRPr>
          </a:p>
          <a:p>
            <a:pPr algn="ctr" marL="12700" marR="5080">
              <a:lnSpc>
                <a:spcPts val="2650"/>
              </a:lnSpc>
              <a:spcBef>
                <a:spcPts val="160"/>
              </a:spcBef>
            </a:pP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capacidad</a:t>
            </a:r>
            <a:r>
              <a:rPr dirty="0" sz="2400" spc="-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24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20">
                <a:solidFill>
                  <a:srgbClr val="FFFFFF"/>
                </a:solidFill>
                <a:latin typeface="Century Gothic"/>
                <a:cs typeface="Century Gothic"/>
              </a:rPr>
              <a:t>obrar </a:t>
            </a: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limitada.</a:t>
            </a:r>
            <a:endParaRPr sz="2400">
              <a:latin typeface="Century Gothic"/>
              <a:cs typeface="Century Gothic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2288705" y="2950641"/>
            <a:ext cx="4326255" cy="1063625"/>
            <a:chOff x="2288705" y="2950641"/>
            <a:chExt cx="4326255" cy="1063625"/>
          </a:xfrm>
        </p:grpSpPr>
        <p:sp>
          <p:nvSpPr>
            <p:cNvPr id="10" name="object 10" descr=""/>
            <p:cNvSpPr/>
            <p:nvPr/>
          </p:nvSpPr>
          <p:spPr>
            <a:xfrm>
              <a:off x="2296642" y="2958579"/>
              <a:ext cx="4310380" cy="1047750"/>
            </a:xfrm>
            <a:custGeom>
              <a:avLst/>
              <a:gdLst/>
              <a:ahLst/>
              <a:cxnLst/>
              <a:rect l="l" t="t" r="r" b="b"/>
              <a:pathLst>
                <a:path w="4310380" h="1047750">
                  <a:moveTo>
                    <a:pt x="4310113" y="0"/>
                  </a:moveTo>
                  <a:lnTo>
                    <a:pt x="0" y="0"/>
                  </a:lnTo>
                  <a:lnTo>
                    <a:pt x="0" y="1047737"/>
                  </a:lnTo>
                  <a:lnTo>
                    <a:pt x="4310113" y="1047737"/>
                  </a:lnTo>
                  <a:lnTo>
                    <a:pt x="4310113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296642" y="2958579"/>
              <a:ext cx="4310380" cy="1047750"/>
            </a:xfrm>
            <a:custGeom>
              <a:avLst/>
              <a:gdLst/>
              <a:ahLst/>
              <a:cxnLst/>
              <a:rect l="l" t="t" r="r" b="b"/>
              <a:pathLst>
                <a:path w="4310380" h="1047750">
                  <a:moveTo>
                    <a:pt x="0" y="0"/>
                  </a:moveTo>
                  <a:lnTo>
                    <a:pt x="4310113" y="0"/>
                  </a:lnTo>
                  <a:lnTo>
                    <a:pt x="4310113" y="1047737"/>
                  </a:lnTo>
                  <a:lnTo>
                    <a:pt x="0" y="1047737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2523742" y="3018736"/>
            <a:ext cx="3856990" cy="89217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algn="ctr" marL="12700" marR="5080">
              <a:lnSpc>
                <a:spcPts val="2210"/>
              </a:lnSpc>
              <a:spcBef>
                <a:spcPts val="335"/>
              </a:spcBef>
            </a:pP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Acto</a:t>
            </a:r>
            <a:r>
              <a:rPr dirty="0" sz="2000" spc="-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jurídico</a:t>
            </a:r>
            <a:r>
              <a:rPr dirty="0" sz="20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realizado</a:t>
            </a:r>
            <a:r>
              <a:rPr dirty="0" sz="20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dirty="0" sz="20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través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del</a:t>
            </a:r>
            <a:r>
              <a:rPr dirty="0" sz="20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representante</a:t>
            </a:r>
            <a:r>
              <a:rPr dirty="0" sz="2000" spc="-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legal: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plenamente</a:t>
            </a:r>
            <a:r>
              <a:rPr dirty="0" sz="2000" spc="-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válido</a:t>
            </a:r>
            <a:r>
              <a:rPr dirty="0" sz="2000" spc="-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y</a:t>
            </a:r>
            <a:r>
              <a:rPr dirty="0" sz="2000" spc="-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eficaz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7112063" y="2950641"/>
            <a:ext cx="3134995" cy="1063625"/>
            <a:chOff x="7112063" y="2950641"/>
            <a:chExt cx="3134995" cy="1063625"/>
          </a:xfrm>
        </p:grpSpPr>
        <p:sp>
          <p:nvSpPr>
            <p:cNvPr id="14" name="object 14" descr=""/>
            <p:cNvSpPr/>
            <p:nvPr/>
          </p:nvSpPr>
          <p:spPr>
            <a:xfrm>
              <a:off x="7120001" y="2958579"/>
              <a:ext cx="3119120" cy="1047750"/>
            </a:xfrm>
            <a:custGeom>
              <a:avLst/>
              <a:gdLst/>
              <a:ahLst/>
              <a:cxnLst/>
              <a:rect l="l" t="t" r="r" b="b"/>
              <a:pathLst>
                <a:path w="3119120" h="1047750">
                  <a:moveTo>
                    <a:pt x="3118993" y="0"/>
                  </a:moveTo>
                  <a:lnTo>
                    <a:pt x="0" y="0"/>
                  </a:lnTo>
                  <a:lnTo>
                    <a:pt x="0" y="1047737"/>
                  </a:lnTo>
                  <a:lnTo>
                    <a:pt x="3118993" y="1047737"/>
                  </a:lnTo>
                  <a:lnTo>
                    <a:pt x="3118993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7120001" y="2958579"/>
              <a:ext cx="3119120" cy="1047750"/>
            </a:xfrm>
            <a:custGeom>
              <a:avLst/>
              <a:gdLst/>
              <a:ahLst/>
              <a:cxnLst/>
              <a:rect l="l" t="t" r="r" b="b"/>
              <a:pathLst>
                <a:path w="3119120" h="1047750">
                  <a:moveTo>
                    <a:pt x="0" y="0"/>
                  </a:moveTo>
                  <a:lnTo>
                    <a:pt x="3118993" y="0"/>
                  </a:lnTo>
                  <a:lnTo>
                    <a:pt x="3118993" y="1047737"/>
                  </a:lnTo>
                  <a:lnTo>
                    <a:pt x="0" y="1047737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7232714" y="3018736"/>
            <a:ext cx="2896235" cy="89217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algn="ctr" marL="12065" marR="5080" indent="-1905">
              <a:lnSpc>
                <a:spcPts val="2210"/>
              </a:lnSpc>
              <a:spcBef>
                <a:spcPts val="335"/>
              </a:spcBef>
            </a:pP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Acto</a:t>
            </a:r>
            <a:r>
              <a:rPr dirty="0" sz="2000" spc="-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jurídico</a:t>
            </a:r>
            <a:r>
              <a:rPr dirty="0" sz="2000" spc="-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realizado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sin</a:t>
            </a:r>
            <a:r>
              <a:rPr dirty="0" sz="20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representante</a:t>
            </a:r>
            <a:r>
              <a:rPr dirty="0" sz="20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legal: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acto</a:t>
            </a:r>
            <a:r>
              <a:rPr dirty="0" sz="20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anulable.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2268727" y="4455401"/>
            <a:ext cx="4399280" cy="2193290"/>
            <a:chOff x="2268727" y="4455401"/>
            <a:chExt cx="4399280" cy="2193290"/>
          </a:xfrm>
        </p:grpSpPr>
        <p:sp>
          <p:nvSpPr>
            <p:cNvPr id="18" name="object 18" descr=""/>
            <p:cNvSpPr/>
            <p:nvPr/>
          </p:nvSpPr>
          <p:spPr>
            <a:xfrm>
              <a:off x="2276665" y="4463338"/>
              <a:ext cx="4383405" cy="2177415"/>
            </a:xfrm>
            <a:custGeom>
              <a:avLst/>
              <a:gdLst/>
              <a:ahLst/>
              <a:cxnLst/>
              <a:rect l="l" t="t" r="r" b="b"/>
              <a:pathLst>
                <a:path w="4383405" h="2177415">
                  <a:moveTo>
                    <a:pt x="4383316" y="0"/>
                  </a:moveTo>
                  <a:lnTo>
                    <a:pt x="0" y="0"/>
                  </a:lnTo>
                  <a:lnTo>
                    <a:pt x="0" y="2176868"/>
                  </a:lnTo>
                  <a:lnTo>
                    <a:pt x="4383316" y="2176868"/>
                  </a:lnTo>
                  <a:lnTo>
                    <a:pt x="4383316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2276665" y="4463338"/>
              <a:ext cx="4383405" cy="2177415"/>
            </a:xfrm>
            <a:custGeom>
              <a:avLst/>
              <a:gdLst/>
              <a:ahLst/>
              <a:cxnLst/>
              <a:rect l="l" t="t" r="r" b="b"/>
              <a:pathLst>
                <a:path w="4383405" h="2177415">
                  <a:moveTo>
                    <a:pt x="0" y="0"/>
                  </a:moveTo>
                  <a:lnTo>
                    <a:pt x="4383316" y="0"/>
                  </a:lnTo>
                  <a:lnTo>
                    <a:pt x="4383316" y="2176868"/>
                  </a:lnTo>
                  <a:lnTo>
                    <a:pt x="0" y="2176868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2386280" y="4387176"/>
            <a:ext cx="4165600" cy="229425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algn="ctr" marL="12065" marR="5080" indent="-2540">
              <a:lnSpc>
                <a:spcPts val="2210"/>
              </a:lnSpc>
              <a:spcBef>
                <a:spcPts val="335"/>
              </a:spcBef>
            </a:pP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Capacidad</a:t>
            </a:r>
            <a:r>
              <a:rPr dirty="0" sz="20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del</a:t>
            </a:r>
            <a:r>
              <a:rPr dirty="0" sz="20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menor:</a:t>
            </a:r>
            <a:r>
              <a:rPr dirty="0" sz="20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actos</a:t>
            </a:r>
            <a:r>
              <a:rPr dirty="0" sz="20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de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Derecho</a:t>
            </a:r>
            <a:r>
              <a:rPr dirty="0" sz="20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2000" spc="-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familia,</a:t>
            </a:r>
            <a:r>
              <a:rPr dirty="0" sz="20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otorgar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testamento</a:t>
            </a:r>
            <a:r>
              <a:rPr dirty="0" sz="2000" spc="-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(art.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663</a:t>
            </a:r>
            <a:r>
              <a:rPr dirty="0" sz="2000" spc="-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C.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Century Gothic"/>
                <a:cs typeface="Century Gothic"/>
              </a:rPr>
              <a:t>c.),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protección</a:t>
            </a:r>
            <a:r>
              <a:rPr dirty="0" sz="2000" spc="-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2000" spc="-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sus</a:t>
            </a:r>
            <a:r>
              <a:rPr dirty="0" sz="20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derechos</a:t>
            </a:r>
            <a:r>
              <a:rPr dirty="0" sz="20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20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la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personalidad</a:t>
            </a:r>
            <a:r>
              <a:rPr dirty="0" sz="20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(art.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162</a:t>
            </a:r>
            <a:r>
              <a:rPr dirty="0" sz="20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C.</a:t>
            </a:r>
            <a:r>
              <a:rPr dirty="0" sz="20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Century Gothic"/>
                <a:cs typeface="Century Gothic"/>
              </a:rPr>
              <a:t>c.),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administración</a:t>
            </a:r>
            <a:r>
              <a:rPr dirty="0" sz="20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sus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bienes</a:t>
            </a:r>
            <a:r>
              <a:rPr dirty="0" sz="20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(art.</a:t>
            </a:r>
            <a:endParaRPr sz="2000">
              <a:latin typeface="Century Gothic"/>
              <a:cs typeface="Century Gothic"/>
            </a:endParaRPr>
          </a:p>
          <a:p>
            <a:pPr algn="ctr">
              <a:lnSpc>
                <a:spcPts val="2065"/>
              </a:lnSpc>
            </a:pP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164</a:t>
            </a:r>
            <a:r>
              <a:rPr dirty="0" sz="20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C.</a:t>
            </a:r>
            <a:r>
              <a:rPr dirty="0" sz="2000" spc="-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c.)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y</a:t>
            </a:r>
            <a:r>
              <a:rPr dirty="0" sz="20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capacidad</a:t>
            </a:r>
            <a:endParaRPr sz="2000">
              <a:latin typeface="Century Gothic"/>
              <a:cs typeface="Century Gothic"/>
            </a:endParaRPr>
          </a:p>
          <a:p>
            <a:pPr algn="ctr" marL="1270">
              <a:lnSpc>
                <a:spcPts val="2305"/>
              </a:lnSpc>
            </a:pP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contractual(art.</a:t>
            </a:r>
            <a:r>
              <a:rPr dirty="0" sz="2000" spc="-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1263</a:t>
            </a:r>
            <a:r>
              <a:rPr dirty="0" sz="2000" spc="-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C.</a:t>
            </a:r>
            <a:r>
              <a:rPr dirty="0" sz="2000" spc="-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Century Gothic"/>
                <a:cs typeface="Century Gothic"/>
              </a:rPr>
              <a:t>c.).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21" name="object 21" descr=""/>
          <p:cNvGrpSpPr/>
          <p:nvPr/>
        </p:nvGrpSpPr>
        <p:grpSpPr>
          <a:xfrm>
            <a:off x="7112063" y="4438421"/>
            <a:ext cx="3730625" cy="2206625"/>
            <a:chOff x="7112063" y="4438421"/>
            <a:chExt cx="3730625" cy="2206625"/>
          </a:xfrm>
        </p:grpSpPr>
        <p:sp>
          <p:nvSpPr>
            <p:cNvPr id="22" name="object 22" descr=""/>
            <p:cNvSpPr/>
            <p:nvPr/>
          </p:nvSpPr>
          <p:spPr>
            <a:xfrm>
              <a:off x="7120001" y="4446358"/>
              <a:ext cx="3714750" cy="2190750"/>
            </a:xfrm>
            <a:custGeom>
              <a:avLst/>
              <a:gdLst/>
              <a:ahLst/>
              <a:cxnLst/>
              <a:rect l="l" t="t" r="r" b="b"/>
              <a:pathLst>
                <a:path w="3714750" h="2190750">
                  <a:moveTo>
                    <a:pt x="3714559" y="0"/>
                  </a:moveTo>
                  <a:lnTo>
                    <a:pt x="0" y="0"/>
                  </a:lnTo>
                  <a:lnTo>
                    <a:pt x="0" y="2190330"/>
                  </a:lnTo>
                  <a:lnTo>
                    <a:pt x="3714559" y="2190330"/>
                  </a:lnTo>
                  <a:lnTo>
                    <a:pt x="3714559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7120001" y="4446358"/>
              <a:ext cx="3714750" cy="2190750"/>
            </a:xfrm>
            <a:custGeom>
              <a:avLst/>
              <a:gdLst/>
              <a:ahLst/>
              <a:cxnLst/>
              <a:rect l="l" t="t" r="r" b="b"/>
              <a:pathLst>
                <a:path w="3714750" h="2190750">
                  <a:moveTo>
                    <a:pt x="0" y="0"/>
                  </a:moveTo>
                  <a:lnTo>
                    <a:pt x="3714559" y="0"/>
                  </a:lnTo>
                  <a:lnTo>
                    <a:pt x="3714559" y="2190330"/>
                  </a:lnTo>
                  <a:lnTo>
                    <a:pt x="0" y="2190330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 txBox="1"/>
          <p:nvPr/>
        </p:nvSpPr>
        <p:spPr>
          <a:xfrm>
            <a:off x="7191700" y="4937647"/>
            <a:ext cx="3574415" cy="117221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algn="ctr" marL="12700" marR="5080" indent="-1270">
              <a:lnSpc>
                <a:spcPts val="2210"/>
              </a:lnSpc>
              <a:spcBef>
                <a:spcPts val="335"/>
              </a:spcBef>
            </a:pP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Actos</a:t>
            </a:r>
            <a:r>
              <a:rPr dirty="0" sz="20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en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los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que</a:t>
            </a:r>
            <a:r>
              <a:rPr dirty="0" sz="20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interviene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un</a:t>
            </a:r>
            <a:r>
              <a:rPr dirty="0" sz="20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menor:</a:t>
            </a:r>
            <a:r>
              <a:rPr dirty="0" sz="20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su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emancipación,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acogimiento,</a:t>
            </a:r>
            <a:r>
              <a:rPr dirty="0" sz="20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adopción,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tutela,</a:t>
            </a:r>
            <a:r>
              <a:rPr dirty="0" sz="20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proceso</a:t>
            </a:r>
            <a:r>
              <a:rPr dirty="0" sz="2000" spc="-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20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divorcio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10693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LA</a:t>
            </a:r>
            <a:r>
              <a:rPr dirty="0" sz="3200" spc="-5"/>
              <a:t> </a:t>
            </a:r>
            <a:r>
              <a:rPr dirty="0" sz="3200"/>
              <a:t>EDAD</a:t>
            </a:r>
            <a:r>
              <a:rPr dirty="0" sz="3200" spc="-45"/>
              <a:t> </a:t>
            </a:r>
            <a:r>
              <a:rPr dirty="0" sz="3200"/>
              <a:t>DE</a:t>
            </a:r>
            <a:r>
              <a:rPr dirty="0" sz="3200" spc="-15"/>
              <a:t> </a:t>
            </a:r>
            <a:r>
              <a:rPr dirty="0" sz="3200"/>
              <a:t>LA </a:t>
            </a:r>
            <a:r>
              <a:rPr dirty="0" sz="3200" spc="-10"/>
              <a:t>PERSONA</a:t>
            </a:r>
            <a:endParaRPr sz="3200"/>
          </a:p>
        </p:txBody>
      </p:sp>
      <p:grpSp>
        <p:nvGrpSpPr>
          <p:cNvPr id="3" name="object 3" descr=""/>
          <p:cNvGrpSpPr/>
          <p:nvPr/>
        </p:nvGrpSpPr>
        <p:grpSpPr>
          <a:xfrm>
            <a:off x="3264484" y="2279573"/>
            <a:ext cx="6008370" cy="2778125"/>
            <a:chOff x="3264484" y="2279573"/>
            <a:chExt cx="6008370" cy="2778125"/>
          </a:xfrm>
        </p:grpSpPr>
        <p:sp>
          <p:nvSpPr>
            <p:cNvPr id="4" name="object 4" descr=""/>
            <p:cNvSpPr/>
            <p:nvPr/>
          </p:nvSpPr>
          <p:spPr>
            <a:xfrm>
              <a:off x="5993509" y="3596481"/>
              <a:ext cx="549910" cy="1453515"/>
            </a:xfrm>
            <a:custGeom>
              <a:avLst/>
              <a:gdLst/>
              <a:ahLst/>
              <a:cxnLst/>
              <a:rect l="l" t="t" r="r" b="b"/>
              <a:pathLst>
                <a:path w="549909" h="1453514">
                  <a:moveTo>
                    <a:pt x="274878" y="0"/>
                  </a:moveTo>
                  <a:lnTo>
                    <a:pt x="274878" y="1449489"/>
                  </a:lnTo>
                  <a:lnTo>
                    <a:pt x="549757" y="1449489"/>
                  </a:lnTo>
                </a:path>
                <a:path w="549909" h="1453514">
                  <a:moveTo>
                    <a:pt x="274878" y="0"/>
                  </a:moveTo>
                  <a:lnTo>
                    <a:pt x="274878" y="1453083"/>
                  </a:lnTo>
                  <a:lnTo>
                    <a:pt x="0" y="1453083"/>
                  </a:lnTo>
                </a:path>
              </a:pathLst>
            </a:custGeom>
            <a:ln w="15875">
              <a:solidFill>
                <a:srgbClr val="0A0D0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272421" y="2287511"/>
              <a:ext cx="5992495" cy="1309370"/>
            </a:xfrm>
            <a:custGeom>
              <a:avLst/>
              <a:gdLst/>
              <a:ahLst/>
              <a:cxnLst/>
              <a:rect l="l" t="t" r="r" b="b"/>
              <a:pathLst>
                <a:path w="5992495" h="1309370">
                  <a:moveTo>
                    <a:pt x="5991923" y="0"/>
                  </a:moveTo>
                  <a:lnTo>
                    <a:pt x="0" y="0"/>
                  </a:lnTo>
                  <a:lnTo>
                    <a:pt x="0" y="1308963"/>
                  </a:lnTo>
                  <a:lnTo>
                    <a:pt x="5991923" y="1308963"/>
                  </a:lnTo>
                  <a:lnTo>
                    <a:pt x="5991923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272421" y="2287511"/>
              <a:ext cx="5992495" cy="1309370"/>
            </a:xfrm>
            <a:custGeom>
              <a:avLst/>
              <a:gdLst/>
              <a:ahLst/>
              <a:cxnLst/>
              <a:rect l="l" t="t" r="r" b="b"/>
              <a:pathLst>
                <a:path w="5992495" h="1309370">
                  <a:moveTo>
                    <a:pt x="0" y="0"/>
                  </a:moveTo>
                  <a:lnTo>
                    <a:pt x="5991923" y="0"/>
                  </a:lnTo>
                  <a:lnTo>
                    <a:pt x="5991923" y="1308963"/>
                  </a:lnTo>
                  <a:lnTo>
                    <a:pt x="0" y="1308963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3319162" y="2726066"/>
            <a:ext cx="58972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MINORIA</a:t>
            </a:r>
            <a:r>
              <a:rPr dirty="0" sz="24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2400" spc="-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EDAD:</a:t>
            </a:r>
            <a:r>
              <a:rPr dirty="0" sz="24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responsabilidad</a:t>
            </a:r>
            <a:r>
              <a:rPr dirty="0" sz="2400" spc="-8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civil</a:t>
            </a:r>
            <a:endParaRPr sz="2400">
              <a:latin typeface="Century Gothic"/>
              <a:cs typeface="Century Gothic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1974557" y="4138307"/>
            <a:ext cx="4027170" cy="1823085"/>
            <a:chOff x="1974557" y="4138307"/>
            <a:chExt cx="4027170" cy="1823085"/>
          </a:xfrm>
        </p:grpSpPr>
        <p:sp>
          <p:nvSpPr>
            <p:cNvPr id="9" name="object 9" descr=""/>
            <p:cNvSpPr/>
            <p:nvPr/>
          </p:nvSpPr>
          <p:spPr>
            <a:xfrm>
              <a:off x="1982495" y="4146245"/>
              <a:ext cx="4011295" cy="1807210"/>
            </a:xfrm>
            <a:custGeom>
              <a:avLst/>
              <a:gdLst/>
              <a:ahLst/>
              <a:cxnLst/>
              <a:rect l="l" t="t" r="r" b="b"/>
              <a:pathLst>
                <a:path w="4011295" h="1807210">
                  <a:moveTo>
                    <a:pt x="4011015" y="0"/>
                  </a:moveTo>
                  <a:lnTo>
                    <a:pt x="0" y="0"/>
                  </a:lnTo>
                  <a:lnTo>
                    <a:pt x="0" y="1806638"/>
                  </a:lnTo>
                  <a:lnTo>
                    <a:pt x="4011015" y="1806638"/>
                  </a:lnTo>
                  <a:lnTo>
                    <a:pt x="4011015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982495" y="4146245"/>
              <a:ext cx="4011295" cy="1807210"/>
            </a:xfrm>
            <a:custGeom>
              <a:avLst/>
              <a:gdLst/>
              <a:ahLst/>
              <a:cxnLst/>
              <a:rect l="l" t="t" r="r" b="b"/>
              <a:pathLst>
                <a:path w="4011295" h="1807210">
                  <a:moveTo>
                    <a:pt x="0" y="0"/>
                  </a:moveTo>
                  <a:lnTo>
                    <a:pt x="4011015" y="0"/>
                  </a:lnTo>
                  <a:lnTo>
                    <a:pt x="4011015" y="1806638"/>
                  </a:lnTo>
                  <a:lnTo>
                    <a:pt x="0" y="1806638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2162341" y="4726032"/>
            <a:ext cx="3653790" cy="61150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603885" marR="5080" indent="-591820">
              <a:lnSpc>
                <a:spcPts val="2210"/>
              </a:lnSpc>
              <a:spcBef>
                <a:spcPts val="335"/>
              </a:spcBef>
            </a:pP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Responsabilidad</a:t>
            </a:r>
            <a:r>
              <a:rPr dirty="0" sz="2000" spc="-1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contractual: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contratos</a:t>
            </a:r>
            <a:r>
              <a:rPr dirty="0" sz="2000" spc="-10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anulables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6535331" y="4138307"/>
            <a:ext cx="3912870" cy="1815464"/>
            <a:chOff x="6535331" y="4138307"/>
            <a:chExt cx="3912870" cy="1815464"/>
          </a:xfrm>
        </p:grpSpPr>
        <p:sp>
          <p:nvSpPr>
            <p:cNvPr id="13" name="object 13" descr=""/>
            <p:cNvSpPr/>
            <p:nvPr/>
          </p:nvSpPr>
          <p:spPr>
            <a:xfrm>
              <a:off x="6543268" y="4146245"/>
              <a:ext cx="3896995" cy="1799589"/>
            </a:xfrm>
            <a:custGeom>
              <a:avLst/>
              <a:gdLst/>
              <a:ahLst/>
              <a:cxnLst/>
              <a:rect l="l" t="t" r="r" b="b"/>
              <a:pathLst>
                <a:path w="3896995" h="1799589">
                  <a:moveTo>
                    <a:pt x="3896639" y="0"/>
                  </a:moveTo>
                  <a:lnTo>
                    <a:pt x="0" y="0"/>
                  </a:lnTo>
                  <a:lnTo>
                    <a:pt x="0" y="1799437"/>
                  </a:lnTo>
                  <a:lnTo>
                    <a:pt x="3896639" y="1799437"/>
                  </a:lnTo>
                  <a:lnTo>
                    <a:pt x="3896639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6543268" y="4146245"/>
              <a:ext cx="3896995" cy="1799589"/>
            </a:xfrm>
            <a:custGeom>
              <a:avLst/>
              <a:gdLst/>
              <a:ahLst/>
              <a:cxnLst/>
              <a:rect l="l" t="t" r="r" b="b"/>
              <a:pathLst>
                <a:path w="3896995" h="1799589">
                  <a:moveTo>
                    <a:pt x="0" y="0"/>
                  </a:moveTo>
                  <a:lnTo>
                    <a:pt x="3896639" y="0"/>
                  </a:lnTo>
                  <a:lnTo>
                    <a:pt x="3896639" y="1799437"/>
                  </a:lnTo>
                  <a:lnTo>
                    <a:pt x="0" y="1799437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6595179" y="4442078"/>
            <a:ext cx="3791585" cy="117221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algn="ctr" marL="12700" marR="5080" indent="635">
              <a:lnSpc>
                <a:spcPts val="2210"/>
              </a:lnSpc>
              <a:spcBef>
                <a:spcPts val="335"/>
              </a:spcBef>
            </a:pP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Responsabilidad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extracontractual</a:t>
            </a:r>
            <a:r>
              <a:rPr dirty="0" sz="2000" spc="-9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(art.</a:t>
            </a:r>
            <a:r>
              <a:rPr dirty="0" sz="20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1903</a:t>
            </a:r>
            <a:r>
              <a:rPr dirty="0" sz="2000" spc="-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C.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c.):</a:t>
            </a:r>
            <a:r>
              <a:rPr dirty="0" sz="20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responsabilidad</a:t>
            </a:r>
            <a:r>
              <a:rPr dirty="0" sz="20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20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padres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y</a:t>
            </a:r>
            <a:r>
              <a:rPr dirty="0" sz="2000" spc="-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tutores</a:t>
            </a:r>
            <a:r>
              <a:rPr dirty="0" sz="20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por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hechos</a:t>
            </a:r>
            <a:r>
              <a:rPr dirty="0" sz="2000" spc="-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ajenos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73376" rIns="0" bIns="0" rtlCol="0" vert="horz">
            <a:spAutoFit/>
          </a:bodyPr>
          <a:lstStyle/>
          <a:p>
            <a:pPr marL="228727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LA</a:t>
            </a:r>
            <a:r>
              <a:rPr dirty="0" sz="3200" spc="-5"/>
              <a:t> </a:t>
            </a:r>
            <a:r>
              <a:rPr dirty="0" sz="3200"/>
              <a:t>EDAD</a:t>
            </a:r>
            <a:r>
              <a:rPr dirty="0" sz="3200" spc="-45"/>
              <a:t> </a:t>
            </a:r>
            <a:r>
              <a:rPr dirty="0" sz="3200"/>
              <a:t>DE</a:t>
            </a:r>
            <a:r>
              <a:rPr dirty="0" sz="3200" spc="-15"/>
              <a:t> </a:t>
            </a:r>
            <a:r>
              <a:rPr dirty="0" sz="3200"/>
              <a:t>LA </a:t>
            </a:r>
            <a:r>
              <a:rPr dirty="0" sz="3200" spc="-10"/>
              <a:t>PERSONA</a:t>
            </a:r>
            <a:endParaRPr sz="3200"/>
          </a:p>
        </p:txBody>
      </p:sp>
      <p:grpSp>
        <p:nvGrpSpPr>
          <p:cNvPr id="3" name="object 3" descr=""/>
          <p:cNvGrpSpPr/>
          <p:nvPr/>
        </p:nvGrpSpPr>
        <p:grpSpPr>
          <a:xfrm>
            <a:off x="5584011" y="1620862"/>
            <a:ext cx="3441065" cy="595630"/>
            <a:chOff x="5584011" y="1620862"/>
            <a:chExt cx="3441065" cy="595630"/>
          </a:xfrm>
        </p:grpSpPr>
        <p:sp>
          <p:nvSpPr>
            <p:cNvPr id="4" name="object 4" descr=""/>
            <p:cNvSpPr/>
            <p:nvPr/>
          </p:nvSpPr>
          <p:spPr>
            <a:xfrm>
              <a:off x="5591948" y="1628800"/>
              <a:ext cx="3425190" cy="579755"/>
            </a:xfrm>
            <a:custGeom>
              <a:avLst/>
              <a:gdLst/>
              <a:ahLst/>
              <a:cxnLst/>
              <a:rect l="l" t="t" r="r" b="b"/>
              <a:pathLst>
                <a:path w="3425190" h="579755">
                  <a:moveTo>
                    <a:pt x="3367176" y="0"/>
                  </a:moveTo>
                  <a:lnTo>
                    <a:pt x="57937" y="0"/>
                  </a:lnTo>
                  <a:lnTo>
                    <a:pt x="35388" y="4552"/>
                  </a:lnTo>
                  <a:lnTo>
                    <a:pt x="16971" y="16967"/>
                  </a:lnTo>
                  <a:lnTo>
                    <a:pt x="4553" y="35382"/>
                  </a:lnTo>
                  <a:lnTo>
                    <a:pt x="0" y="57937"/>
                  </a:lnTo>
                  <a:lnTo>
                    <a:pt x="0" y="521436"/>
                  </a:lnTo>
                  <a:lnTo>
                    <a:pt x="4553" y="543991"/>
                  </a:lnTo>
                  <a:lnTo>
                    <a:pt x="16971" y="562406"/>
                  </a:lnTo>
                  <a:lnTo>
                    <a:pt x="35388" y="574821"/>
                  </a:lnTo>
                  <a:lnTo>
                    <a:pt x="57937" y="579374"/>
                  </a:lnTo>
                  <a:lnTo>
                    <a:pt x="3367176" y="579374"/>
                  </a:lnTo>
                  <a:lnTo>
                    <a:pt x="3389730" y="574821"/>
                  </a:lnTo>
                  <a:lnTo>
                    <a:pt x="3408146" y="562406"/>
                  </a:lnTo>
                  <a:lnTo>
                    <a:pt x="3420561" y="543991"/>
                  </a:lnTo>
                  <a:lnTo>
                    <a:pt x="3425113" y="521436"/>
                  </a:lnTo>
                  <a:lnTo>
                    <a:pt x="3425113" y="57937"/>
                  </a:lnTo>
                  <a:lnTo>
                    <a:pt x="3420561" y="35382"/>
                  </a:lnTo>
                  <a:lnTo>
                    <a:pt x="3408146" y="16967"/>
                  </a:lnTo>
                  <a:lnTo>
                    <a:pt x="3389730" y="4552"/>
                  </a:lnTo>
                  <a:lnTo>
                    <a:pt x="3367176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591948" y="1628800"/>
              <a:ext cx="3425190" cy="579755"/>
            </a:xfrm>
            <a:custGeom>
              <a:avLst/>
              <a:gdLst/>
              <a:ahLst/>
              <a:cxnLst/>
              <a:rect l="l" t="t" r="r" b="b"/>
              <a:pathLst>
                <a:path w="3425190" h="579755">
                  <a:moveTo>
                    <a:pt x="0" y="57937"/>
                  </a:moveTo>
                  <a:lnTo>
                    <a:pt x="4553" y="35382"/>
                  </a:lnTo>
                  <a:lnTo>
                    <a:pt x="16971" y="16967"/>
                  </a:lnTo>
                  <a:lnTo>
                    <a:pt x="35388" y="4552"/>
                  </a:lnTo>
                  <a:lnTo>
                    <a:pt x="57937" y="0"/>
                  </a:lnTo>
                  <a:lnTo>
                    <a:pt x="3367176" y="0"/>
                  </a:lnTo>
                  <a:lnTo>
                    <a:pt x="3389730" y="4552"/>
                  </a:lnTo>
                  <a:lnTo>
                    <a:pt x="3408146" y="16967"/>
                  </a:lnTo>
                  <a:lnTo>
                    <a:pt x="3420561" y="35382"/>
                  </a:lnTo>
                  <a:lnTo>
                    <a:pt x="3425113" y="57937"/>
                  </a:lnTo>
                  <a:lnTo>
                    <a:pt x="3425113" y="521436"/>
                  </a:lnTo>
                  <a:lnTo>
                    <a:pt x="3420561" y="543991"/>
                  </a:lnTo>
                  <a:lnTo>
                    <a:pt x="3408146" y="562406"/>
                  </a:lnTo>
                  <a:lnTo>
                    <a:pt x="3389730" y="574821"/>
                  </a:lnTo>
                  <a:lnTo>
                    <a:pt x="3367176" y="579374"/>
                  </a:lnTo>
                  <a:lnTo>
                    <a:pt x="57937" y="579374"/>
                  </a:lnTo>
                  <a:lnTo>
                    <a:pt x="35388" y="574821"/>
                  </a:lnTo>
                  <a:lnTo>
                    <a:pt x="16971" y="562406"/>
                  </a:lnTo>
                  <a:lnTo>
                    <a:pt x="4553" y="543991"/>
                  </a:lnTo>
                  <a:lnTo>
                    <a:pt x="0" y="521436"/>
                  </a:lnTo>
                  <a:lnTo>
                    <a:pt x="0" y="57937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5602163" y="1702554"/>
            <a:ext cx="340487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90855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EMANCIPACIÓN</a:t>
            </a:r>
            <a:endParaRPr sz="2400">
              <a:latin typeface="Century Gothic"/>
              <a:cs typeface="Century Gothic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2991716" y="2200238"/>
            <a:ext cx="4321175" cy="1645920"/>
            <a:chOff x="2991716" y="2200238"/>
            <a:chExt cx="4321175" cy="1645920"/>
          </a:xfrm>
        </p:grpSpPr>
        <p:sp>
          <p:nvSpPr>
            <p:cNvPr id="8" name="object 8" descr=""/>
            <p:cNvSpPr/>
            <p:nvPr/>
          </p:nvSpPr>
          <p:spPr>
            <a:xfrm>
              <a:off x="5025682" y="2208175"/>
              <a:ext cx="2279015" cy="572770"/>
            </a:xfrm>
            <a:custGeom>
              <a:avLst/>
              <a:gdLst/>
              <a:ahLst/>
              <a:cxnLst/>
              <a:rect l="l" t="t" r="r" b="b"/>
              <a:pathLst>
                <a:path w="2279015" h="572769">
                  <a:moveTo>
                    <a:pt x="2278824" y="0"/>
                  </a:moveTo>
                  <a:lnTo>
                    <a:pt x="2278824" y="286372"/>
                  </a:lnTo>
                  <a:lnTo>
                    <a:pt x="0" y="286372"/>
                  </a:lnTo>
                  <a:lnTo>
                    <a:pt x="0" y="572757"/>
                  </a:lnTo>
                </a:path>
              </a:pathLst>
            </a:custGeom>
            <a:ln w="15875">
              <a:solidFill>
                <a:srgbClr val="8323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999653" y="2780930"/>
              <a:ext cx="4052570" cy="1057275"/>
            </a:xfrm>
            <a:custGeom>
              <a:avLst/>
              <a:gdLst/>
              <a:ahLst/>
              <a:cxnLst/>
              <a:rect l="l" t="t" r="r" b="b"/>
              <a:pathLst>
                <a:path w="4052570" h="1057275">
                  <a:moveTo>
                    <a:pt x="3946359" y="0"/>
                  </a:moveTo>
                  <a:lnTo>
                    <a:pt x="105676" y="0"/>
                  </a:lnTo>
                  <a:lnTo>
                    <a:pt x="64545" y="8303"/>
                  </a:lnTo>
                  <a:lnTo>
                    <a:pt x="30954" y="30949"/>
                  </a:lnTo>
                  <a:lnTo>
                    <a:pt x="8305" y="64540"/>
                  </a:lnTo>
                  <a:lnTo>
                    <a:pt x="0" y="105676"/>
                  </a:lnTo>
                  <a:lnTo>
                    <a:pt x="0" y="951115"/>
                  </a:lnTo>
                  <a:lnTo>
                    <a:pt x="8305" y="992252"/>
                  </a:lnTo>
                  <a:lnTo>
                    <a:pt x="30954" y="1025842"/>
                  </a:lnTo>
                  <a:lnTo>
                    <a:pt x="64545" y="1048488"/>
                  </a:lnTo>
                  <a:lnTo>
                    <a:pt x="105676" y="1056792"/>
                  </a:lnTo>
                  <a:lnTo>
                    <a:pt x="3946359" y="1056792"/>
                  </a:lnTo>
                  <a:lnTo>
                    <a:pt x="3987498" y="1048488"/>
                  </a:lnTo>
                  <a:lnTo>
                    <a:pt x="4021093" y="1025842"/>
                  </a:lnTo>
                  <a:lnTo>
                    <a:pt x="4043743" y="992252"/>
                  </a:lnTo>
                  <a:lnTo>
                    <a:pt x="4052049" y="951115"/>
                  </a:lnTo>
                  <a:lnTo>
                    <a:pt x="4052049" y="105676"/>
                  </a:lnTo>
                  <a:lnTo>
                    <a:pt x="4043743" y="64540"/>
                  </a:lnTo>
                  <a:lnTo>
                    <a:pt x="4021093" y="30949"/>
                  </a:lnTo>
                  <a:lnTo>
                    <a:pt x="3987498" y="8303"/>
                  </a:lnTo>
                  <a:lnTo>
                    <a:pt x="3946359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999653" y="2780930"/>
              <a:ext cx="4052570" cy="1057275"/>
            </a:xfrm>
            <a:custGeom>
              <a:avLst/>
              <a:gdLst/>
              <a:ahLst/>
              <a:cxnLst/>
              <a:rect l="l" t="t" r="r" b="b"/>
              <a:pathLst>
                <a:path w="4052570" h="1057275">
                  <a:moveTo>
                    <a:pt x="0" y="105676"/>
                  </a:moveTo>
                  <a:lnTo>
                    <a:pt x="8305" y="64540"/>
                  </a:lnTo>
                  <a:lnTo>
                    <a:pt x="30954" y="30949"/>
                  </a:lnTo>
                  <a:lnTo>
                    <a:pt x="64545" y="8303"/>
                  </a:lnTo>
                  <a:lnTo>
                    <a:pt x="105676" y="0"/>
                  </a:lnTo>
                  <a:lnTo>
                    <a:pt x="3946359" y="0"/>
                  </a:lnTo>
                  <a:lnTo>
                    <a:pt x="3987498" y="8303"/>
                  </a:lnTo>
                  <a:lnTo>
                    <a:pt x="4021093" y="30949"/>
                  </a:lnTo>
                  <a:lnTo>
                    <a:pt x="4043743" y="64540"/>
                  </a:lnTo>
                  <a:lnTo>
                    <a:pt x="4052049" y="105676"/>
                  </a:lnTo>
                  <a:lnTo>
                    <a:pt x="4052049" y="951115"/>
                  </a:lnTo>
                  <a:lnTo>
                    <a:pt x="4043743" y="992252"/>
                  </a:lnTo>
                  <a:lnTo>
                    <a:pt x="4021093" y="1025842"/>
                  </a:lnTo>
                  <a:lnTo>
                    <a:pt x="3987498" y="1048488"/>
                  </a:lnTo>
                  <a:lnTo>
                    <a:pt x="3946359" y="1056792"/>
                  </a:lnTo>
                  <a:lnTo>
                    <a:pt x="105676" y="1056792"/>
                  </a:lnTo>
                  <a:lnTo>
                    <a:pt x="64545" y="1048488"/>
                  </a:lnTo>
                  <a:lnTo>
                    <a:pt x="30954" y="1025842"/>
                  </a:lnTo>
                  <a:lnTo>
                    <a:pt x="8305" y="992252"/>
                  </a:lnTo>
                  <a:lnTo>
                    <a:pt x="0" y="951115"/>
                  </a:lnTo>
                  <a:lnTo>
                    <a:pt x="0" y="105676"/>
                  </a:lnTo>
                  <a:close/>
                </a:path>
              </a:pathLst>
            </a:custGeom>
            <a:ln w="158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3155092" y="2985794"/>
            <a:ext cx="3742054" cy="6115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2305"/>
              </a:lnSpc>
              <a:spcBef>
                <a:spcPts val="105"/>
              </a:spcBef>
            </a:pP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Modos</a:t>
            </a:r>
            <a:r>
              <a:rPr dirty="0" sz="20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20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emancipación</a:t>
            </a:r>
            <a:r>
              <a:rPr dirty="0" sz="2000" spc="-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(art.</a:t>
            </a:r>
            <a:endParaRPr sz="2000">
              <a:latin typeface="Century Gothic"/>
              <a:cs typeface="Century Gothic"/>
            </a:endParaRPr>
          </a:p>
          <a:p>
            <a:pPr algn="ctr">
              <a:lnSpc>
                <a:spcPts val="2305"/>
              </a:lnSpc>
            </a:pP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239</a:t>
            </a:r>
            <a:r>
              <a:rPr dirty="0" sz="2000" spc="-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C.</a:t>
            </a:r>
            <a:r>
              <a:rPr dirty="0" sz="2000" spc="-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c.)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1695811" y="3829786"/>
            <a:ext cx="4354195" cy="2454275"/>
            <a:chOff x="1695811" y="3829786"/>
            <a:chExt cx="4354195" cy="2454275"/>
          </a:xfrm>
        </p:grpSpPr>
        <p:sp>
          <p:nvSpPr>
            <p:cNvPr id="13" name="object 13" descr=""/>
            <p:cNvSpPr/>
            <p:nvPr/>
          </p:nvSpPr>
          <p:spPr>
            <a:xfrm>
              <a:off x="3872668" y="3837724"/>
              <a:ext cx="1153160" cy="613410"/>
            </a:xfrm>
            <a:custGeom>
              <a:avLst/>
              <a:gdLst/>
              <a:ahLst/>
              <a:cxnLst/>
              <a:rect l="l" t="t" r="r" b="b"/>
              <a:pathLst>
                <a:path w="1153160" h="613410">
                  <a:moveTo>
                    <a:pt x="1153007" y="0"/>
                  </a:moveTo>
                  <a:lnTo>
                    <a:pt x="1153007" y="306578"/>
                  </a:lnTo>
                  <a:lnTo>
                    <a:pt x="0" y="306578"/>
                  </a:lnTo>
                  <a:lnTo>
                    <a:pt x="0" y="613168"/>
                  </a:lnTo>
                </a:path>
              </a:pathLst>
            </a:custGeom>
            <a:ln w="15875">
              <a:solidFill>
                <a:srgbClr val="942A0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703749" y="4450890"/>
              <a:ext cx="4338320" cy="1824989"/>
            </a:xfrm>
            <a:custGeom>
              <a:avLst/>
              <a:gdLst/>
              <a:ahLst/>
              <a:cxnLst/>
              <a:rect l="l" t="t" r="r" b="b"/>
              <a:pathLst>
                <a:path w="4338320" h="1824989">
                  <a:moveTo>
                    <a:pt x="4155338" y="0"/>
                  </a:moveTo>
                  <a:lnTo>
                    <a:pt x="182499" y="0"/>
                  </a:lnTo>
                  <a:lnTo>
                    <a:pt x="133985" y="6519"/>
                  </a:lnTo>
                  <a:lnTo>
                    <a:pt x="90390" y="24917"/>
                  </a:lnTo>
                  <a:lnTo>
                    <a:pt x="53454" y="53454"/>
                  </a:lnTo>
                  <a:lnTo>
                    <a:pt x="24917" y="90390"/>
                  </a:lnTo>
                  <a:lnTo>
                    <a:pt x="6519" y="133985"/>
                  </a:lnTo>
                  <a:lnTo>
                    <a:pt x="0" y="182499"/>
                  </a:lnTo>
                  <a:lnTo>
                    <a:pt x="0" y="1642478"/>
                  </a:lnTo>
                  <a:lnTo>
                    <a:pt x="6519" y="1690996"/>
                  </a:lnTo>
                  <a:lnTo>
                    <a:pt x="24917" y="1734592"/>
                  </a:lnTo>
                  <a:lnTo>
                    <a:pt x="53454" y="1771527"/>
                  </a:lnTo>
                  <a:lnTo>
                    <a:pt x="90390" y="1800062"/>
                  </a:lnTo>
                  <a:lnTo>
                    <a:pt x="133985" y="1818458"/>
                  </a:lnTo>
                  <a:lnTo>
                    <a:pt x="182499" y="1824977"/>
                  </a:lnTo>
                  <a:lnTo>
                    <a:pt x="4155338" y="1824977"/>
                  </a:lnTo>
                  <a:lnTo>
                    <a:pt x="4203856" y="1818458"/>
                  </a:lnTo>
                  <a:lnTo>
                    <a:pt x="4247452" y="1800062"/>
                  </a:lnTo>
                  <a:lnTo>
                    <a:pt x="4284387" y="1771527"/>
                  </a:lnTo>
                  <a:lnTo>
                    <a:pt x="4312922" y="1734592"/>
                  </a:lnTo>
                  <a:lnTo>
                    <a:pt x="4331318" y="1690996"/>
                  </a:lnTo>
                  <a:lnTo>
                    <a:pt x="4337837" y="1642478"/>
                  </a:lnTo>
                  <a:lnTo>
                    <a:pt x="4337837" y="182499"/>
                  </a:lnTo>
                  <a:lnTo>
                    <a:pt x="4331318" y="133985"/>
                  </a:lnTo>
                  <a:lnTo>
                    <a:pt x="4312922" y="90390"/>
                  </a:lnTo>
                  <a:lnTo>
                    <a:pt x="4284387" y="53454"/>
                  </a:lnTo>
                  <a:lnTo>
                    <a:pt x="4247452" y="24917"/>
                  </a:lnTo>
                  <a:lnTo>
                    <a:pt x="4203856" y="6519"/>
                  </a:lnTo>
                  <a:lnTo>
                    <a:pt x="4155338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703749" y="4450890"/>
              <a:ext cx="4338320" cy="1824989"/>
            </a:xfrm>
            <a:custGeom>
              <a:avLst/>
              <a:gdLst/>
              <a:ahLst/>
              <a:cxnLst/>
              <a:rect l="l" t="t" r="r" b="b"/>
              <a:pathLst>
                <a:path w="4338320" h="1824989">
                  <a:moveTo>
                    <a:pt x="0" y="182499"/>
                  </a:moveTo>
                  <a:lnTo>
                    <a:pt x="6519" y="133985"/>
                  </a:lnTo>
                  <a:lnTo>
                    <a:pt x="24917" y="90390"/>
                  </a:lnTo>
                  <a:lnTo>
                    <a:pt x="53454" y="53454"/>
                  </a:lnTo>
                  <a:lnTo>
                    <a:pt x="90390" y="24917"/>
                  </a:lnTo>
                  <a:lnTo>
                    <a:pt x="133985" y="6519"/>
                  </a:lnTo>
                  <a:lnTo>
                    <a:pt x="182499" y="0"/>
                  </a:lnTo>
                  <a:lnTo>
                    <a:pt x="4155338" y="0"/>
                  </a:lnTo>
                  <a:lnTo>
                    <a:pt x="4203856" y="6519"/>
                  </a:lnTo>
                  <a:lnTo>
                    <a:pt x="4247452" y="24917"/>
                  </a:lnTo>
                  <a:lnTo>
                    <a:pt x="4284387" y="53454"/>
                  </a:lnTo>
                  <a:lnTo>
                    <a:pt x="4312922" y="90390"/>
                  </a:lnTo>
                  <a:lnTo>
                    <a:pt x="4331318" y="133985"/>
                  </a:lnTo>
                  <a:lnTo>
                    <a:pt x="4337837" y="182499"/>
                  </a:lnTo>
                  <a:lnTo>
                    <a:pt x="4337837" y="1642478"/>
                  </a:lnTo>
                  <a:lnTo>
                    <a:pt x="4331318" y="1690996"/>
                  </a:lnTo>
                  <a:lnTo>
                    <a:pt x="4312922" y="1734592"/>
                  </a:lnTo>
                  <a:lnTo>
                    <a:pt x="4284387" y="1771527"/>
                  </a:lnTo>
                  <a:lnTo>
                    <a:pt x="4247452" y="1800062"/>
                  </a:lnTo>
                  <a:lnTo>
                    <a:pt x="4203856" y="1818458"/>
                  </a:lnTo>
                  <a:lnTo>
                    <a:pt x="4155338" y="1824977"/>
                  </a:lnTo>
                  <a:lnTo>
                    <a:pt x="182499" y="1824977"/>
                  </a:lnTo>
                  <a:lnTo>
                    <a:pt x="133985" y="1818458"/>
                  </a:lnTo>
                  <a:lnTo>
                    <a:pt x="90390" y="1800062"/>
                  </a:lnTo>
                  <a:lnTo>
                    <a:pt x="53454" y="1771527"/>
                  </a:lnTo>
                  <a:lnTo>
                    <a:pt x="24917" y="1734592"/>
                  </a:lnTo>
                  <a:lnTo>
                    <a:pt x="6519" y="1690996"/>
                  </a:lnTo>
                  <a:lnTo>
                    <a:pt x="0" y="1642478"/>
                  </a:lnTo>
                  <a:lnTo>
                    <a:pt x="0" y="182499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2262689" y="5039847"/>
            <a:ext cx="3220085" cy="61150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3970" marR="5080" indent="-1905">
              <a:lnSpc>
                <a:spcPts val="2210"/>
              </a:lnSpc>
              <a:spcBef>
                <a:spcPts val="335"/>
              </a:spcBef>
            </a:pP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Por</a:t>
            </a:r>
            <a:r>
              <a:rPr dirty="0" sz="20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concesión</a:t>
            </a:r>
            <a:r>
              <a:rPr dirty="0" sz="2000" spc="-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20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quienes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ejerzan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la</a:t>
            </a:r>
            <a:r>
              <a:rPr dirty="0" sz="2000" spc="-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patria</a:t>
            </a:r>
            <a:r>
              <a:rPr dirty="0" sz="2000" spc="-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potestad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5017739" y="3829786"/>
            <a:ext cx="4632325" cy="2378710"/>
            <a:chOff x="5017739" y="3829786"/>
            <a:chExt cx="4632325" cy="2378710"/>
          </a:xfrm>
        </p:grpSpPr>
        <p:sp>
          <p:nvSpPr>
            <p:cNvPr id="18" name="object 18" descr=""/>
            <p:cNvSpPr/>
            <p:nvPr/>
          </p:nvSpPr>
          <p:spPr>
            <a:xfrm>
              <a:off x="5025676" y="3837724"/>
              <a:ext cx="3053715" cy="613410"/>
            </a:xfrm>
            <a:custGeom>
              <a:avLst/>
              <a:gdLst/>
              <a:ahLst/>
              <a:cxnLst/>
              <a:rect l="l" t="t" r="r" b="b"/>
              <a:pathLst>
                <a:path w="3053715" h="613410">
                  <a:moveTo>
                    <a:pt x="0" y="0"/>
                  </a:moveTo>
                  <a:lnTo>
                    <a:pt x="0" y="306578"/>
                  </a:lnTo>
                  <a:lnTo>
                    <a:pt x="3053664" y="306578"/>
                  </a:lnTo>
                  <a:lnTo>
                    <a:pt x="3053664" y="613168"/>
                  </a:lnTo>
                </a:path>
              </a:pathLst>
            </a:custGeom>
            <a:ln w="15875">
              <a:solidFill>
                <a:srgbClr val="942A0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6517148" y="4450895"/>
              <a:ext cx="3124835" cy="1750060"/>
            </a:xfrm>
            <a:custGeom>
              <a:avLst/>
              <a:gdLst/>
              <a:ahLst/>
              <a:cxnLst/>
              <a:rect l="l" t="t" r="r" b="b"/>
              <a:pathLst>
                <a:path w="3124834" h="1750060">
                  <a:moveTo>
                    <a:pt x="2949435" y="0"/>
                  </a:moveTo>
                  <a:lnTo>
                    <a:pt x="174942" y="0"/>
                  </a:lnTo>
                  <a:lnTo>
                    <a:pt x="128434" y="6248"/>
                  </a:lnTo>
                  <a:lnTo>
                    <a:pt x="86644" y="23883"/>
                  </a:lnTo>
                  <a:lnTo>
                    <a:pt x="51238" y="51238"/>
                  </a:lnTo>
                  <a:lnTo>
                    <a:pt x="23883" y="86644"/>
                  </a:lnTo>
                  <a:lnTo>
                    <a:pt x="6248" y="128434"/>
                  </a:lnTo>
                  <a:lnTo>
                    <a:pt x="0" y="174942"/>
                  </a:lnTo>
                  <a:lnTo>
                    <a:pt x="0" y="1574507"/>
                  </a:lnTo>
                  <a:lnTo>
                    <a:pt x="6248" y="1621016"/>
                  </a:lnTo>
                  <a:lnTo>
                    <a:pt x="23883" y="1662809"/>
                  </a:lnTo>
                  <a:lnTo>
                    <a:pt x="51238" y="1698218"/>
                  </a:lnTo>
                  <a:lnTo>
                    <a:pt x="86644" y="1725575"/>
                  </a:lnTo>
                  <a:lnTo>
                    <a:pt x="128434" y="1743213"/>
                  </a:lnTo>
                  <a:lnTo>
                    <a:pt x="174942" y="1749463"/>
                  </a:lnTo>
                  <a:lnTo>
                    <a:pt x="2949435" y="1749463"/>
                  </a:lnTo>
                  <a:lnTo>
                    <a:pt x="2995944" y="1743213"/>
                  </a:lnTo>
                  <a:lnTo>
                    <a:pt x="3037736" y="1725575"/>
                  </a:lnTo>
                  <a:lnTo>
                    <a:pt x="3073146" y="1698218"/>
                  </a:lnTo>
                  <a:lnTo>
                    <a:pt x="3100503" y="1662809"/>
                  </a:lnTo>
                  <a:lnTo>
                    <a:pt x="3118140" y="1621016"/>
                  </a:lnTo>
                  <a:lnTo>
                    <a:pt x="3124390" y="1574507"/>
                  </a:lnTo>
                  <a:lnTo>
                    <a:pt x="3124390" y="174942"/>
                  </a:lnTo>
                  <a:lnTo>
                    <a:pt x="3118140" y="128434"/>
                  </a:lnTo>
                  <a:lnTo>
                    <a:pt x="3100503" y="86644"/>
                  </a:lnTo>
                  <a:lnTo>
                    <a:pt x="3073146" y="51238"/>
                  </a:lnTo>
                  <a:lnTo>
                    <a:pt x="3037736" y="23883"/>
                  </a:lnTo>
                  <a:lnTo>
                    <a:pt x="2995944" y="6248"/>
                  </a:lnTo>
                  <a:lnTo>
                    <a:pt x="2949435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6517148" y="4450895"/>
              <a:ext cx="3124835" cy="1750060"/>
            </a:xfrm>
            <a:custGeom>
              <a:avLst/>
              <a:gdLst/>
              <a:ahLst/>
              <a:cxnLst/>
              <a:rect l="l" t="t" r="r" b="b"/>
              <a:pathLst>
                <a:path w="3124834" h="1750060">
                  <a:moveTo>
                    <a:pt x="0" y="174942"/>
                  </a:moveTo>
                  <a:lnTo>
                    <a:pt x="6248" y="128434"/>
                  </a:lnTo>
                  <a:lnTo>
                    <a:pt x="23883" y="86644"/>
                  </a:lnTo>
                  <a:lnTo>
                    <a:pt x="51238" y="51238"/>
                  </a:lnTo>
                  <a:lnTo>
                    <a:pt x="86644" y="23883"/>
                  </a:lnTo>
                  <a:lnTo>
                    <a:pt x="128434" y="6248"/>
                  </a:lnTo>
                  <a:lnTo>
                    <a:pt x="174942" y="0"/>
                  </a:lnTo>
                  <a:lnTo>
                    <a:pt x="2949435" y="0"/>
                  </a:lnTo>
                  <a:lnTo>
                    <a:pt x="2995944" y="6248"/>
                  </a:lnTo>
                  <a:lnTo>
                    <a:pt x="3037736" y="23883"/>
                  </a:lnTo>
                  <a:lnTo>
                    <a:pt x="3073146" y="51238"/>
                  </a:lnTo>
                  <a:lnTo>
                    <a:pt x="3100503" y="86644"/>
                  </a:lnTo>
                  <a:lnTo>
                    <a:pt x="3118140" y="128434"/>
                  </a:lnTo>
                  <a:lnTo>
                    <a:pt x="3124390" y="174942"/>
                  </a:lnTo>
                  <a:lnTo>
                    <a:pt x="3124390" y="1574507"/>
                  </a:lnTo>
                  <a:lnTo>
                    <a:pt x="3118140" y="1621016"/>
                  </a:lnTo>
                  <a:lnTo>
                    <a:pt x="3100503" y="1662809"/>
                  </a:lnTo>
                  <a:lnTo>
                    <a:pt x="3073146" y="1698218"/>
                  </a:lnTo>
                  <a:lnTo>
                    <a:pt x="3037736" y="1725575"/>
                  </a:lnTo>
                  <a:lnTo>
                    <a:pt x="2995944" y="1743213"/>
                  </a:lnTo>
                  <a:lnTo>
                    <a:pt x="2949435" y="1749463"/>
                  </a:lnTo>
                  <a:lnTo>
                    <a:pt x="174942" y="1749463"/>
                  </a:lnTo>
                  <a:lnTo>
                    <a:pt x="128434" y="1743213"/>
                  </a:lnTo>
                  <a:lnTo>
                    <a:pt x="86644" y="1725575"/>
                  </a:lnTo>
                  <a:lnTo>
                    <a:pt x="51238" y="1698218"/>
                  </a:lnTo>
                  <a:lnTo>
                    <a:pt x="23883" y="1662809"/>
                  </a:lnTo>
                  <a:lnTo>
                    <a:pt x="6248" y="1621016"/>
                  </a:lnTo>
                  <a:lnTo>
                    <a:pt x="0" y="1574507"/>
                  </a:lnTo>
                  <a:lnTo>
                    <a:pt x="0" y="174942"/>
                  </a:lnTo>
                  <a:close/>
                </a:path>
              </a:pathLst>
            </a:custGeom>
            <a:ln w="158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6720282" y="5142265"/>
            <a:ext cx="271653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Por</a:t>
            </a:r>
            <a:r>
              <a:rPr dirty="0" sz="20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concesión</a:t>
            </a:r>
            <a:r>
              <a:rPr dirty="0" sz="2000" spc="-8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judicial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22" name="object 22" descr=""/>
          <p:cNvGrpSpPr/>
          <p:nvPr/>
        </p:nvGrpSpPr>
        <p:grpSpPr>
          <a:xfrm>
            <a:off x="7296569" y="2200238"/>
            <a:ext cx="3138170" cy="1748789"/>
            <a:chOff x="7296569" y="2200238"/>
            <a:chExt cx="3138170" cy="1748789"/>
          </a:xfrm>
        </p:grpSpPr>
        <p:sp>
          <p:nvSpPr>
            <p:cNvPr id="23" name="object 23" descr=""/>
            <p:cNvSpPr/>
            <p:nvPr/>
          </p:nvSpPr>
          <p:spPr>
            <a:xfrm>
              <a:off x="7304506" y="2208175"/>
              <a:ext cx="1784985" cy="572770"/>
            </a:xfrm>
            <a:custGeom>
              <a:avLst/>
              <a:gdLst/>
              <a:ahLst/>
              <a:cxnLst/>
              <a:rect l="l" t="t" r="r" b="b"/>
              <a:pathLst>
                <a:path w="1784984" h="572769">
                  <a:moveTo>
                    <a:pt x="0" y="0"/>
                  </a:moveTo>
                  <a:lnTo>
                    <a:pt x="0" y="286372"/>
                  </a:lnTo>
                  <a:lnTo>
                    <a:pt x="1784705" y="286372"/>
                  </a:lnTo>
                  <a:lnTo>
                    <a:pt x="1784705" y="572757"/>
                  </a:lnTo>
                </a:path>
              </a:pathLst>
            </a:custGeom>
            <a:ln w="15875">
              <a:solidFill>
                <a:srgbClr val="8323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7752181" y="2780931"/>
              <a:ext cx="2674620" cy="1160145"/>
            </a:xfrm>
            <a:custGeom>
              <a:avLst/>
              <a:gdLst/>
              <a:ahLst/>
              <a:cxnLst/>
              <a:rect l="l" t="t" r="r" b="b"/>
              <a:pathLst>
                <a:path w="2674620" h="1160145">
                  <a:moveTo>
                    <a:pt x="2558110" y="0"/>
                  </a:moveTo>
                  <a:lnTo>
                    <a:pt x="115951" y="0"/>
                  </a:lnTo>
                  <a:lnTo>
                    <a:pt x="70819" y="9110"/>
                  </a:lnTo>
                  <a:lnTo>
                    <a:pt x="33962" y="33958"/>
                  </a:lnTo>
                  <a:lnTo>
                    <a:pt x="9112" y="70814"/>
                  </a:lnTo>
                  <a:lnTo>
                    <a:pt x="0" y="115950"/>
                  </a:lnTo>
                  <a:lnTo>
                    <a:pt x="0" y="1043584"/>
                  </a:lnTo>
                  <a:lnTo>
                    <a:pt x="9112" y="1088715"/>
                  </a:lnTo>
                  <a:lnTo>
                    <a:pt x="33962" y="1125572"/>
                  </a:lnTo>
                  <a:lnTo>
                    <a:pt x="70819" y="1150422"/>
                  </a:lnTo>
                  <a:lnTo>
                    <a:pt x="115951" y="1159535"/>
                  </a:lnTo>
                  <a:lnTo>
                    <a:pt x="2558110" y="1159535"/>
                  </a:lnTo>
                  <a:lnTo>
                    <a:pt x="2603246" y="1150422"/>
                  </a:lnTo>
                  <a:lnTo>
                    <a:pt x="2640102" y="1125572"/>
                  </a:lnTo>
                  <a:lnTo>
                    <a:pt x="2664950" y="1088715"/>
                  </a:lnTo>
                  <a:lnTo>
                    <a:pt x="2674061" y="1043584"/>
                  </a:lnTo>
                  <a:lnTo>
                    <a:pt x="2674073" y="115950"/>
                  </a:lnTo>
                  <a:lnTo>
                    <a:pt x="2664961" y="70814"/>
                  </a:lnTo>
                  <a:lnTo>
                    <a:pt x="2640109" y="33958"/>
                  </a:lnTo>
                  <a:lnTo>
                    <a:pt x="2603248" y="9110"/>
                  </a:lnTo>
                  <a:lnTo>
                    <a:pt x="2558110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7752181" y="2780931"/>
              <a:ext cx="2674620" cy="1160145"/>
            </a:xfrm>
            <a:custGeom>
              <a:avLst/>
              <a:gdLst/>
              <a:ahLst/>
              <a:cxnLst/>
              <a:rect l="l" t="t" r="r" b="b"/>
              <a:pathLst>
                <a:path w="2674620" h="1160145">
                  <a:moveTo>
                    <a:pt x="0" y="115950"/>
                  </a:moveTo>
                  <a:lnTo>
                    <a:pt x="9112" y="70814"/>
                  </a:lnTo>
                  <a:lnTo>
                    <a:pt x="33962" y="33958"/>
                  </a:lnTo>
                  <a:lnTo>
                    <a:pt x="70819" y="9110"/>
                  </a:lnTo>
                  <a:lnTo>
                    <a:pt x="115951" y="0"/>
                  </a:lnTo>
                  <a:lnTo>
                    <a:pt x="2558110" y="0"/>
                  </a:lnTo>
                  <a:lnTo>
                    <a:pt x="2603248" y="9110"/>
                  </a:lnTo>
                  <a:lnTo>
                    <a:pt x="2640109" y="33958"/>
                  </a:lnTo>
                  <a:lnTo>
                    <a:pt x="2664961" y="70814"/>
                  </a:lnTo>
                  <a:lnTo>
                    <a:pt x="2674073" y="115950"/>
                  </a:lnTo>
                  <a:lnTo>
                    <a:pt x="2674061" y="1043584"/>
                  </a:lnTo>
                  <a:lnTo>
                    <a:pt x="2664950" y="1088715"/>
                  </a:lnTo>
                  <a:lnTo>
                    <a:pt x="2640102" y="1125572"/>
                  </a:lnTo>
                  <a:lnTo>
                    <a:pt x="2603246" y="1150422"/>
                  </a:lnTo>
                  <a:lnTo>
                    <a:pt x="2558110" y="1159535"/>
                  </a:lnTo>
                  <a:lnTo>
                    <a:pt x="115951" y="1159535"/>
                  </a:lnTo>
                  <a:lnTo>
                    <a:pt x="70819" y="1150422"/>
                  </a:lnTo>
                  <a:lnTo>
                    <a:pt x="33962" y="1125572"/>
                  </a:lnTo>
                  <a:lnTo>
                    <a:pt x="9112" y="1088715"/>
                  </a:lnTo>
                  <a:lnTo>
                    <a:pt x="0" y="1043584"/>
                  </a:lnTo>
                  <a:lnTo>
                    <a:pt x="0" y="115950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 descr=""/>
          <p:cNvSpPr txBox="1"/>
          <p:nvPr/>
        </p:nvSpPr>
        <p:spPr>
          <a:xfrm>
            <a:off x="8027919" y="2756811"/>
            <a:ext cx="2123440" cy="89217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algn="ctr" marL="12065" marR="5080">
              <a:lnSpc>
                <a:spcPts val="2210"/>
              </a:lnSpc>
              <a:spcBef>
                <a:spcPts val="335"/>
              </a:spcBef>
            </a:pP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Efectos:</a:t>
            </a:r>
            <a:r>
              <a:rPr dirty="0" sz="20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actúa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como</a:t>
            </a:r>
            <a:r>
              <a:rPr dirty="0" sz="20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mayor</a:t>
            </a:r>
            <a:r>
              <a:rPr dirty="0" sz="20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de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edad</a:t>
            </a:r>
            <a:r>
              <a:rPr dirty="0" sz="20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(art.</a:t>
            </a:r>
            <a:r>
              <a:rPr dirty="0" sz="2000" spc="-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247</a:t>
            </a:r>
            <a:r>
              <a:rPr dirty="0" sz="2000" spc="-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C.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8913352" y="3598215"/>
            <a:ext cx="35306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c.)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48805" rIns="0" bIns="0" rtlCol="0" vert="horz">
            <a:spAutoFit/>
          </a:bodyPr>
          <a:lstStyle/>
          <a:p>
            <a:pPr marL="3058795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LA</a:t>
            </a:r>
            <a:r>
              <a:rPr dirty="0" sz="3200" spc="-5"/>
              <a:t> </a:t>
            </a:r>
            <a:r>
              <a:rPr dirty="0" sz="3200"/>
              <a:t>EDAD</a:t>
            </a:r>
            <a:r>
              <a:rPr dirty="0" sz="3200" spc="-45"/>
              <a:t> </a:t>
            </a:r>
            <a:r>
              <a:rPr dirty="0" sz="3200"/>
              <a:t>DE</a:t>
            </a:r>
            <a:r>
              <a:rPr dirty="0" sz="3200" spc="-25"/>
              <a:t> </a:t>
            </a:r>
            <a:r>
              <a:rPr dirty="0" sz="3200"/>
              <a:t>LA </a:t>
            </a:r>
            <a:r>
              <a:rPr dirty="0" sz="3200" spc="-10"/>
              <a:t>PERSONA</a:t>
            </a:r>
            <a:endParaRPr sz="3200"/>
          </a:p>
        </p:txBody>
      </p:sp>
      <p:grpSp>
        <p:nvGrpSpPr>
          <p:cNvPr id="3" name="object 3" descr=""/>
          <p:cNvGrpSpPr/>
          <p:nvPr/>
        </p:nvGrpSpPr>
        <p:grpSpPr>
          <a:xfrm>
            <a:off x="2438901" y="2590145"/>
            <a:ext cx="7545070" cy="1158875"/>
            <a:chOff x="2438901" y="2590145"/>
            <a:chExt cx="7545070" cy="1158875"/>
          </a:xfrm>
        </p:grpSpPr>
        <p:sp>
          <p:nvSpPr>
            <p:cNvPr id="4" name="object 4" descr=""/>
            <p:cNvSpPr/>
            <p:nvPr/>
          </p:nvSpPr>
          <p:spPr>
            <a:xfrm>
              <a:off x="2446839" y="2598083"/>
              <a:ext cx="7529195" cy="1143000"/>
            </a:xfrm>
            <a:custGeom>
              <a:avLst/>
              <a:gdLst/>
              <a:ahLst/>
              <a:cxnLst/>
              <a:rect l="l" t="t" r="r" b="b"/>
              <a:pathLst>
                <a:path w="7529195" h="1143000">
                  <a:moveTo>
                    <a:pt x="7414475" y="0"/>
                  </a:moveTo>
                  <a:lnTo>
                    <a:pt x="114236" y="0"/>
                  </a:lnTo>
                  <a:lnTo>
                    <a:pt x="69769" y="8976"/>
                  </a:lnTo>
                  <a:lnTo>
                    <a:pt x="33458" y="33458"/>
                  </a:lnTo>
                  <a:lnTo>
                    <a:pt x="8976" y="69769"/>
                  </a:lnTo>
                  <a:lnTo>
                    <a:pt x="0" y="114236"/>
                  </a:lnTo>
                  <a:lnTo>
                    <a:pt x="0" y="1028166"/>
                  </a:lnTo>
                  <a:lnTo>
                    <a:pt x="8976" y="1072633"/>
                  </a:lnTo>
                  <a:lnTo>
                    <a:pt x="33458" y="1108944"/>
                  </a:lnTo>
                  <a:lnTo>
                    <a:pt x="69769" y="1133426"/>
                  </a:lnTo>
                  <a:lnTo>
                    <a:pt x="114236" y="1142403"/>
                  </a:lnTo>
                  <a:lnTo>
                    <a:pt x="7414475" y="1142403"/>
                  </a:lnTo>
                  <a:lnTo>
                    <a:pt x="7458944" y="1133426"/>
                  </a:lnTo>
                  <a:lnTo>
                    <a:pt x="7495260" y="1108944"/>
                  </a:lnTo>
                  <a:lnTo>
                    <a:pt x="7519746" y="1072633"/>
                  </a:lnTo>
                  <a:lnTo>
                    <a:pt x="7528725" y="1028166"/>
                  </a:lnTo>
                  <a:lnTo>
                    <a:pt x="7528725" y="114236"/>
                  </a:lnTo>
                  <a:lnTo>
                    <a:pt x="7519746" y="69769"/>
                  </a:lnTo>
                  <a:lnTo>
                    <a:pt x="7495260" y="33458"/>
                  </a:lnTo>
                  <a:lnTo>
                    <a:pt x="7458944" y="8976"/>
                  </a:lnTo>
                  <a:lnTo>
                    <a:pt x="7414475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446839" y="2598083"/>
              <a:ext cx="7529195" cy="1143000"/>
            </a:xfrm>
            <a:custGeom>
              <a:avLst/>
              <a:gdLst/>
              <a:ahLst/>
              <a:cxnLst/>
              <a:rect l="l" t="t" r="r" b="b"/>
              <a:pathLst>
                <a:path w="7529195" h="1143000">
                  <a:moveTo>
                    <a:pt x="0" y="114236"/>
                  </a:moveTo>
                  <a:lnTo>
                    <a:pt x="8976" y="69769"/>
                  </a:lnTo>
                  <a:lnTo>
                    <a:pt x="33458" y="33458"/>
                  </a:lnTo>
                  <a:lnTo>
                    <a:pt x="69769" y="8976"/>
                  </a:lnTo>
                  <a:lnTo>
                    <a:pt x="114236" y="0"/>
                  </a:lnTo>
                  <a:lnTo>
                    <a:pt x="7414475" y="0"/>
                  </a:lnTo>
                  <a:lnTo>
                    <a:pt x="7458944" y="8976"/>
                  </a:lnTo>
                  <a:lnTo>
                    <a:pt x="7495260" y="33458"/>
                  </a:lnTo>
                  <a:lnTo>
                    <a:pt x="7519746" y="69769"/>
                  </a:lnTo>
                  <a:lnTo>
                    <a:pt x="7528725" y="114236"/>
                  </a:lnTo>
                  <a:lnTo>
                    <a:pt x="7528725" y="1028166"/>
                  </a:lnTo>
                  <a:lnTo>
                    <a:pt x="7519746" y="1072633"/>
                  </a:lnTo>
                  <a:lnTo>
                    <a:pt x="7495260" y="1108944"/>
                  </a:lnTo>
                  <a:lnTo>
                    <a:pt x="7458944" y="1133426"/>
                  </a:lnTo>
                  <a:lnTo>
                    <a:pt x="7414475" y="1142403"/>
                  </a:lnTo>
                  <a:lnTo>
                    <a:pt x="114236" y="1142403"/>
                  </a:lnTo>
                  <a:lnTo>
                    <a:pt x="69769" y="1133426"/>
                  </a:lnTo>
                  <a:lnTo>
                    <a:pt x="33458" y="1108944"/>
                  </a:lnTo>
                  <a:lnTo>
                    <a:pt x="8976" y="1072633"/>
                  </a:lnTo>
                  <a:lnTo>
                    <a:pt x="0" y="1028166"/>
                  </a:lnTo>
                  <a:lnTo>
                    <a:pt x="0" y="114236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2688598" y="2813177"/>
            <a:ext cx="7044055" cy="67246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2555875" marR="5080" indent="-2543810">
              <a:lnSpc>
                <a:spcPct val="92400"/>
              </a:lnSpc>
              <a:spcBef>
                <a:spcPts val="315"/>
              </a:spcBef>
            </a:pP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EMANCIPACIÓN</a:t>
            </a:r>
            <a:r>
              <a:rPr dirty="0" sz="24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p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r>
              <a:rPr dirty="0" sz="20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concesión</a:t>
            </a:r>
            <a:r>
              <a:rPr dirty="0" sz="2000" spc="-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20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quienes</a:t>
            </a:r>
            <a:r>
              <a:rPr dirty="0" sz="20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ejerzan</a:t>
            </a:r>
            <a:r>
              <a:rPr dirty="0" sz="2000" spc="-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la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patria</a:t>
            </a:r>
            <a:r>
              <a:rPr dirty="0" sz="20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potestad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1973463" y="3732553"/>
            <a:ext cx="4246245" cy="1520825"/>
            <a:chOff x="1973463" y="3732553"/>
            <a:chExt cx="4246245" cy="1520825"/>
          </a:xfrm>
        </p:grpSpPr>
        <p:sp>
          <p:nvSpPr>
            <p:cNvPr id="8" name="object 8" descr=""/>
            <p:cNvSpPr/>
            <p:nvPr/>
          </p:nvSpPr>
          <p:spPr>
            <a:xfrm>
              <a:off x="2948048" y="3740491"/>
              <a:ext cx="3263265" cy="387350"/>
            </a:xfrm>
            <a:custGeom>
              <a:avLst/>
              <a:gdLst/>
              <a:ahLst/>
              <a:cxnLst/>
              <a:rect l="l" t="t" r="r" b="b"/>
              <a:pathLst>
                <a:path w="3263265" h="387350">
                  <a:moveTo>
                    <a:pt x="3263150" y="0"/>
                  </a:moveTo>
                  <a:lnTo>
                    <a:pt x="3263150" y="193598"/>
                  </a:lnTo>
                  <a:lnTo>
                    <a:pt x="0" y="193598"/>
                  </a:lnTo>
                  <a:lnTo>
                    <a:pt x="0" y="387197"/>
                  </a:lnTo>
                </a:path>
              </a:pathLst>
            </a:custGeom>
            <a:ln w="15875">
              <a:solidFill>
                <a:srgbClr val="8323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981400" y="4127692"/>
              <a:ext cx="1933575" cy="1117600"/>
            </a:xfrm>
            <a:custGeom>
              <a:avLst/>
              <a:gdLst/>
              <a:ahLst/>
              <a:cxnLst/>
              <a:rect l="l" t="t" r="r" b="b"/>
              <a:pathLst>
                <a:path w="1933575" h="1117600">
                  <a:moveTo>
                    <a:pt x="1821573" y="0"/>
                  </a:moveTo>
                  <a:lnTo>
                    <a:pt x="111721" y="0"/>
                  </a:lnTo>
                  <a:lnTo>
                    <a:pt x="68237" y="8778"/>
                  </a:lnTo>
                  <a:lnTo>
                    <a:pt x="32724" y="32719"/>
                  </a:lnTo>
                  <a:lnTo>
                    <a:pt x="8780" y="68231"/>
                  </a:lnTo>
                  <a:lnTo>
                    <a:pt x="0" y="111721"/>
                  </a:lnTo>
                  <a:lnTo>
                    <a:pt x="0" y="1005509"/>
                  </a:lnTo>
                  <a:lnTo>
                    <a:pt x="8780" y="1048994"/>
                  </a:lnTo>
                  <a:lnTo>
                    <a:pt x="32724" y="1084506"/>
                  </a:lnTo>
                  <a:lnTo>
                    <a:pt x="68237" y="1108451"/>
                  </a:lnTo>
                  <a:lnTo>
                    <a:pt x="111721" y="1117231"/>
                  </a:lnTo>
                  <a:lnTo>
                    <a:pt x="1821561" y="1117231"/>
                  </a:lnTo>
                  <a:lnTo>
                    <a:pt x="1865053" y="1108453"/>
                  </a:lnTo>
                  <a:lnTo>
                    <a:pt x="1900569" y="1084511"/>
                  </a:lnTo>
                  <a:lnTo>
                    <a:pt x="1924514" y="1048999"/>
                  </a:lnTo>
                  <a:lnTo>
                    <a:pt x="1933295" y="1005509"/>
                  </a:lnTo>
                  <a:lnTo>
                    <a:pt x="1933295" y="111721"/>
                  </a:lnTo>
                  <a:lnTo>
                    <a:pt x="1924515" y="68231"/>
                  </a:lnTo>
                  <a:lnTo>
                    <a:pt x="1900570" y="32719"/>
                  </a:lnTo>
                  <a:lnTo>
                    <a:pt x="1865058" y="8778"/>
                  </a:lnTo>
                  <a:lnTo>
                    <a:pt x="1821573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981400" y="4127694"/>
              <a:ext cx="1933575" cy="1117600"/>
            </a:xfrm>
            <a:custGeom>
              <a:avLst/>
              <a:gdLst/>
              <a:ahLst/>
              <a:cxnLst/>
              <a:rect l="l" t="t" r="r" b="b"/>
              <a:pathLst>
                <a:path w="1933575" h="1117600">
                  <a:moveTo>
                    <a:pt x="0" y="111721"/>
                  </a:moveTo>
                  <a:lnTo>
                    <a:pt x="8780" y="68231"/>
                  </a:lnTo>
                  <a:lnTo>
                    <a:pt x="32724" y="32719"/>
                  </a:lnTo>
                  <a:lnTo>
                    <a:pt x="68237" y="8778"/>
                  </a:lnTo>
                  <a:lnTo>
                    <a:pt x="111721" y="0"/>
                  </a:lnTo>
                  <a:lnTo>
                    <a:pt x="1821573" y="0"/>
                  </a:lnTo>
                  <a:lnTo>
                    <a:pt x="1865058" y="8778"/>
                  </a:lnTo>
                  <a:lnTo>
                    <a:pt x="1900570" y="32719"/>
                  </a:lnTo>
                  <a:lnTo>
                    <a:pt x="1924515" y="68231"/>
                  </a:lnTo>
                  <a:lnTo>
                    <a:pt x="1933295" y="111721"/>
                  </a:lnTo>
                  <a:lnTo>
                    <a:pt x="1933295" y="1005509"/>
                  </a:lnTo>
                  <a:lnTo>
                    <a:pt x="1924514" y="1048999"/>
                  </a:lnTo>
                  <a:lnTo>
                    <a:pt x="1900569" y="1084511"/>
                  </a:lnTo>
                  <a:lnTo>
                    <a:pt x="1865053" y="1108453"/>
                  </a:lnTo>
                  <a:lnTo>
                    <a:pt x="1821561" y="1117231"/>
                  </a:lnTo>
                  <a:lnTo>
                    <a:pt x="111721" y="1117231"/>
                  </a:lnTo>
                  <a:lnTo>
                    <a:pt x="68237" y="1108451"/>
                  </a:lnTo>
                  <a:lnTo>
                    <a:pt x="32724" y="1084506"/>
                  </a:lnTo>
                  <a:lnTo>
                    <a:pt x="8780" y="1048994"/>
                  </a:lnTo>
                  <a:lnTo>
                    <a:pt x="0" y="1005509"/>
                  </a:lnTo>
                  <a:lnTo>
                    <a:pt x="0" y="111721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2108024" y="4082422"/>
            <a:ext cx="1680845" cy="117221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algn="ctr" marL="12700" marR="5080">
              <a:lnSpc>
                <a:spcPts val="2210"/>
              </a:lnSpc>
              <a:spcBef>
                <a:spcPts val="335"/>
              </a:spcBef>
            </a:pP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Mayor</a:t>
            </a:r>
            <a:r>
              <a:rPr dirty="0" sz="2000" spc="-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20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16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años</a:t>
            </a:r>
            <a:r>
              <a:rPr dirty="0" sz="2000" spc="-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y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 su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consentimien 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to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4342353" y="3732553"/>
            <a:ext cx="2331720" cy="1917700"/>
            <a:chOff x="4342353" y="3732553"/>
            <a:chExt cx="2331720" cy="1917700"/>
          </a:xfrm>
        </p:grpSpPr>
        <p:sp>
          <p:nvSpPr>
            <p:cNvPr id="13" name="object 13" descr=""/>
            <p:cNvSpPr/>
            <p:nvPr/>
          </p:nvSpPr>
          <p:spPr>
            <a:xfrm>
              <a:off x="5508051" y="3740491"/>
              <a:ext cx="703580" cy="387350"/>
            </a:xfrm>
            <a:custGeom>
              <a:avLst/>
              <a:gdLst/>
              <a:ahLst/>
              <a:cxnLst/>
              <a:rect l="l" t="t" r="r" b="b"/>
              <a:pathLst>
                <a:path w="703579" h="387350">
                  <a:moveTo>
                    <a:pt x="703148" y="0"/>
                  </a:moveTo>
                  <a:lnTo>
                    <a:pt x="703148" y="193598"/>
                  </a:lnTo>
                  <a:lnTo>
                    <a:pt x="0" y="193598"/>
                  </a:lnTo>
                  <a:lnTo>
                    <a:pt x="0" y="387197"/>
                  </a:lnTo>
                </a:path>
              </a:pathLst>
            </a:custGeom>
            <a:ln w="15875">
              <a:solidFill>
                <a:srgbClr val="8323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4350291" y="4127694"/>
              <a:ext cx="2315845" cy="1515110"/>
            </a:xfrm>
            <a:custGeom>
              <a:avLst/>
              <a:gdLst/>
              <a:ahLst/>
              <a:cxnLst/>
              <a:rect l="l" t="t" r="r" b="b"/>
              <a:pathLst>
                <a:path w="2315845" h="1515110">
                  <a:moveTo>
                    <a:pt x="2164054" y="0"/>
                  </a:moveTo>
                  <a:lnTo>
                    <a:pt x="151460" y="0"/>
                  </a:lnTo>
                  <a:lnTo>
                    <a:pt x="103589" y="7720"/>
                  </a:lnTo>
                  <a:lnTo>
                    <a:pt x="62012" y="29221"/>
                  </a:lnTo>
                  <a:lnTo>
                    <a:pt x="29225" y="62007"/>
                  </a:lnTo>
                  <a:lnTo>
                    <a:pt x="7722" y="103584"/>
                  </a:lnTo>
                  <a:lnTo>
                    <a:pt x="0" y="151460"/>
                  </a:lnTo>
                  <a:lnTo>
                    <a:pt x="0" y="1363154"/>
                  </a:lnTo>
                  <a:lnTo>
                    <a:pt x="7722" y="1411031"/>
                  </a:lnTo>
                  <a:lnTo>
                    <a:pt x="29225" y="1452611"/>
                  </a:lnTo>
                  <a:lnTo>
                    <a:pt x="62012" y="1485401"/>
                  </a:lnTo>
                  <a:lnTo>
                    <a:pt x="103589" y="1506905"/>
                  </a:lnTo>
                  <a:lnTo>
                    <a:pt x="151460" y="1514627"/>
                  </a:lnTo>
                  <a:lnTo>
                    <a:pt x="2164054" y="1514627"/>
                  </a:lnTo>
                  <a:lnTo>
                    <a:pt x="2211925" y="1506905"/>
                  </a:lnTo>
                  <a:lnTo>
                    <a:pt x="2253502" y="1485401"/>
                  </a:lnTo>
                  <a:lnTo>
                    <a:pt x="2286289" y="1452611"/>
                  </a:lnTo>
                  <a:lnTo>
                    <a:pt x="2307792" y="1411031"/>
                  </a:lnTo>
                  <a:lnTo>
                    <a:pt x="2315514" y="1363154"/>
                  </a:lnTo>
                  <a:lnTo>
                    <a:pt x="2315514" y="151460"/>
                  </a:lnTo>
                  <a:lnTo>
                    <a:pt x="2307792" y="103584"/>
                  </a:lnTo>
                  <a:lnTo>
                    <a:pt x="2286289" y="62007"/>
                  </a:lnTo>
                  <a:lnTo>
                    <a:pt x="2253502" y="29221"/>
                  </a:lnTo>
                  <a:lnTo>
                    <a:pt x="2211925" y="7720"/>
                  </a:lnTo>
                  <a:lnTo>
                    <a:pt x="2164054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4350291" y="4127694"/>
              <a:ext cx="2315845" cy="1515110"/>
            </a:xfrm>
            <a:custGeom>
              <a:avLst/>
              <a:gdLst/>
              <a:ahLst/>
              <a:cxnLst/>
              <a:rect l="l" t="t" r="r" b="b"/>
              <a:pathLst>
                <a:path w="2315845" h="1515110">
                  <a:moveTo>
                    <a:pt x="0" y="151460"/>
                  </a:moveTo>
                  <a:lnTo>
                    <a:pt x="7722" y="103584"/>
                  </a:lnTo>
                  <a:lnTo>
                    <a:pt x="29225" y="62007"/>
                  </a:lnTo>
                  <a:lnTo>
                    <a:pt x="62012" y="29221"/>
                  </a:lnTo>
                  <a:lnTo>
                    <a:pt x="103589" y="7720"/>
                  </a:lnTo>
                  <a:lnTo>
                    <a:pt x="151460" y="0"/>
                  </a:lnTo>
                  <a:lnTo>
                    <a:pt x="2164054" y="0"/>
                  </a:lnTo>
                  <a:lnTo>
                    <a:pt x="2211925" y="7720"/>
                  </a:lnTo>
                  <a:lnTo>
                    <a:pt x="2253502" y="29221"/>
                  </a:lnTo>
                  <a:lnTo>
                    <a:pt x="2286289" y="62007"/>
                  </a:lnTo>
                  <a:lnTo>
                    <a:pt x="2307792" y="103584"/>
                  </a:lnTo>
                  <a:lnTo>
                    <a:pt x="2315514" y="151460"/>
                  </a:lnTo>
                  <a:lnTo>
                    <a:pt x="2315514" y="1363154"/>
                  </a:lnTo>
                  <a:lnTo>
                    <a:pt x="2307792" y="1411031"/>
                  </a:lnTo>
                  <a:lnTo>
                    <a:pt x="2286289" y="1452611"/>
                  </a:lnTo>
                  <a:lnTo>
                    <a:pt x="2253502" y="1485401"/>
                  </a:lnTo>
                  <a:lnTo>
                    <a:pt x="2211925" y="1506905"/>
                  </a:lnTo>
                  <a:lnTo>
                    <a:pt x="2164054" y="1514627"/>
                  </a:lnTo>
                  <a:lnTo>
                    <a:pt x="151460" y="1514627"/>
                  </a:lnTo>
                  <a:lnTo>
                    <a:pt x="103589" y="1506905"/>
                  </a:lnTo>
                  <a:lnTo>
                    <a:pt x="62012" y="1485401"/>
                  </a:lnTo>
                  <a:lnTo>
                    <a:pt x="29225" y="1452611"/>
                  </a:lnTo>
                  <a:lnTo>
                    <a:pt x="7722" y="1411031"/>
                  </a:lnTo>
                  <a:lnTo>
                    <a:pt x="0" y="1363154"/>
                  </a:lnTo>
                  <a:lnTo>
                    <a:pt x="0" y="151460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4504397" y="4281119"/>
            <a:ext cx="200787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Escritura</a:t>
            </a:r>
            <a:r>
              <a:rPr dirty="0" sz="2000" spc="-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Pública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5424953" y="4561587"/>
            <a:ext cx="16700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000" spc="-5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490654" y="4842054"/>
            <a:ext cx="2035175" cy="61150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272415" indent="-273050">
              <a:lnSpc>
                <a:spcPts val="2210"/>
              </a:lnSpc>
              <a:spcBef>
                <a:spcPts val="335"/>
              </a:spcBef>
            </a:pP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comparecencia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ante</a:t>
            </a:r>
            <a:r>
              <a:rPr dirty="0" sz="2000" spc="-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el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Century Gothic"/>
                <a:cs typeface="Century Gothic"/>
              </a:rPr>
              <a:t>Juez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6203262" y="3732553"/>
            <a:ext cx="2358390" cy="1593850"/>
            <a:chOff x="6203262" y="3732553"/>
            <a:chExt cx="2358390" cy="1593850"/>
          </a:xfrm>
        </p:grpSpPr>
        <p:sp>
          <p:nvSpPr>
            <p:cNvPr id="20" name="object 20" descr=""/>
            <p:cNvSpPr/>
            <p:nvPr/>
          </p:nvSpPr>
          <p:spPr>
            <a:xfrm>
              <a:off x="6211200" y="3740491"/>
              <a:ext cx="1616710" cy="387350"/>
            </a:xfrm>
            <a:custGeom>
              <a:avLst/>
              <a:gdLst/>
              <a:ahLst/>
              <a:cxnLst/>
              <a:rect l="l" t="t" r="r" b="b"/>
              <a:pathLst>
                <a:path w="1616709" h="387350">
                  <a:moveTo>
                    <a:pt x="0" y="0"/>
                  </a:moveTo>
                  <a:lnTo>
                    <a:pt x="0" y="193598"/>
                  </a:lnTo>
                  <a:lnTo>
                    <a:pt x="1616202" y="193598"/>
                  </a:lnTo>
                  <a:lnTo>
                    <a:pt x="1616202" y="387197"/>
                  </a:lnTo>
                </a:path>
              </a:pathLst>
            </a:custGeom>
            <a:ln w="15875">
              <a:solidFill>
                <a:srgbClr val="8323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7101403" y="4127692"/>
              <a:ext cx="1452245" cy="1190625"/>
            </a:xfrm>
            <a:custGeom>
              <a:avLst/>
              <a:gdLst/>
              <a:ahLst/>
              <a:cxnLst/>
              <a:rect l="l" t="t" r="r" b="b"/>
              <a:pathLst>
                <a:path w="1452245" h="1190625">
                  <a:moveTo>
                    <a:pt x="1332941" y="0"/>
                  </a:moveTo>
                  <a:lnTo>
                    <a:pt x="119049" y="0"/>
                  </a:lnTo>
                  <a:lnTo>
                    <a:pt x="72710" y="9355"/>
                  </a:lnTo>
                  <a:lnTo>
                    <a:pt x="34869" y="34869"/>
                  </a:lnTo>
                  <a:lnTo>
                    <a:pt x="9355" y="72710"/>
                  </a:lnTo>
                  <a:lnTo>
                    <a:pt x="0" y="119049"/>
                  </a:lnTo>
                  <a:lnTo>
                    <a:pt x="0" y="1071460"/>
                  </a:lnTo>
                  <a:lnTo>
                    <a:pt x="9355" y="1117799"/>
                  </a:lnTo>
                  <a:lnTo>
                    <a:pt x="34869" y="1155641"/>
                  </a:lnTo>
                  <a:lnTo>
                    <a:pt x="72710" y="1181154"/>
                  </a:lnTo>
                  <a:lnTo>
                    <a:pt x="119049" y="1190510"/>
                  </a:lnTo>
                  <a:lnTo>
                    <a:pt x="1332941" y="1190510"/>
                  </a:lnTo>
                  <a:lnTo>
                    <a:pt x="1379285" y="1181154"/>
                  </a:lnTo>
                  <a:lnTo>
                    <a:pt x="1417126" y="1155641"/>
                  </a:lnTo>
                  <a:lnTo>
                    <a:pt x="1442637" y="1117799"/>
                  </a:lnTo>
                  <a:lnTo>
                    <a:pt x="1451991" y="1071460"/>
                  </a:lnTo>
                  <a:lnTo>
                    <a:pt x="1451991" y="119049"/>
                  </a:lnTo>
                  <a:lnTo>
                    <a:pt x="1442637" y="72710"/>
                  </a:lnTo>
                  <a:lnTo>
                    <a:pt x="1417126" y="34869"/>
                  </a:lnTo>
                  <a:lnTo>
                    <a:pt x="1379285" y="9355"/>
                  </a:lnTo>
                  <a:lnTo>
                    <a:pt x="1332941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7101403" y="4127692"/>
              <a:ext cx="1452245" cy="1190625"/>
            </a:xfrm>
            <a:custGeom>
              <a:avLst/>
              <a:gdLst/>
              <a:ahLst/>
              <a:cxnLst/>
              <a:rect l="l" t="t" r="r" b="b"/>
              <a:pathLst>
                <a:path w="1452245" h="1190625">
                  <a:moveTo>
                    <a:pt x="0" y="119049"/>
                  </a:moveTo>
                  <a:lnTo>
                    <a:pt x="9355" y="72710"/>
                  </a:lnTo>
                  <a:lnTo>
                    <a:pt x="34869" y="34869"/>
                  </a:lnTo>
                  <a:lnTo>
                    <a:pt x="72710" y="9355"/>
                  </a:lnTo>
                  <a:lnTo>
                    <a:pt x="119049" y="0"/>
                  </a:lnTo>
                  <a:lnTo>
                    <a:pt x="1332941" y="0"/>
                  </a:lnTo>
                  <a:lnTo>
                    <a:pt x="1379285" y="9355"/>
                  </a:lnTo>
                  <a:lnTo>
                    <a:pt x="1417126" y="34869"/>
                  </a:lnTo>
                  <a:lnTo>
                    <a:pt x="1442637" y="72710"/>
                  </a:lnTo>
                  <a:lnTo>
                    <a:pt x="1451991" y="119049"/>
                  </a:lnTo>
                  <a:lnTo>
                    <a:pt x="1451991" y="1071460"/>
                  </a:lnTo>
                  <a:lnTo>
                    <a:pt x="1442637" y="1117799"/>
                  </a:lnTo>
                  <a:lnTo>
                    <a:pt x="1417126" y="1155641"/>
                  </a:lnTo>
                  <a:lnTo>
                    <a:pt x="1379285" y="1181154"/>
                  </a:lnTo>
                  <a:lnTo>
                    <a:pt x="1332941" y="1190510"/>
                  </a:lnTo>
                  <a:lnTo>
                    <a:pt x="119049" y="1190510"/>
                  </a:lnTo>
                  <a:lnTo>
                    <a:pt x="72710" y="1181154"/>
                  </a:lnTo>
                  <a:lnTo>
                    <a:pt x="34869" y="1155641"/>
                  </a:lnTo>
                  <a:lnTo>
                    <a:pt x="9355" y="1117799"/>
                  </a:lnTo>
                  <a:lnTo>
                    <a:pt x="0" y="1071460"/>
                  </a:lnTo>
                  <a:lnTo>
                    <a:pt x="0" y="119049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7234850" y="4259236"/>
            <a:ext cx="1186180" cy="89217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algn="ctr" marL="12700" marR="5080">
              <a:lnSpc>
                <a:spcPts val="2210"/>
              </a:lnSpc>
              <a:spcBef>
                <a:spcPts val="335"/>
              </a:spcBef>
            </a:pP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Inscripció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dirty="0" sz="20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en</a:t>
            </a:r>
            <a:r>
              <a:rPr dirty="0" sz="20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el RC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24" name="object 24" descr=""/>
          <p:cNvGrpSpPr/>
          <p:nvPr/>
        </p:nvGrpSpPr>
        <p:grpSpPr>
          <a:xfrm>
            <a:off x="6203262" y="3732553"/>
            <a:ext cx="4246245" cy="1371600"/>
            <a:chOff x="6203262" y="3732553"/>
            <a:chExt cx="4246245" cy="1371600"/>
          </a:xfrm>
        </p:grpSpPr>
        <p:sp>
          <p:nvSpPr>
            <p:cNvPr id="25" name="object 25" descr=""/>
            <p:cNvSpPr/>
            <p:nvPr/>
          </p:nvSpPr>
          <p:spPr>
            <a:xfrm>
              <a:off x="6211200" y="3740491"/>
              <a:ext cx="3503929" cy="387350"/>
            </a:xfrm>
            <a:custGeom>
              <a:avLst/>
              <a:gdLst/>
              <a:ahLst/>
              <a:cxnLst/>
              <a:rect l="l" t="t" r="r" b="b"/>
              <a:pathLst>
                <a:path w="3503929" h="387350">
                  <a:moveTo>
                    <a:pt x="0" y="0"/>
                  </a:moveTo>
                  <a:lnTo>
                    <a:pt x="0" y="193598"/>
                  </a:lnTo>
                  <a:lnTo>
                    <a:pt x="3503803" y="193598"/>
                  </a:lnTo>
                  <a:lnTo>
                    <a:pt x="3503803" y="387197"/>
                  </a:lnTo>
                </a:path>
              </a:pathLst>
            </a:custGeom>
            <a:ln w="15875">
              <a:solidFill>
                <a:srgbClr val="8323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8989000" y="4127691"/>
              <a:ext cx="1452245" cy="968375"/>
            </a:xfrm>
            <a:custGeom>
              <a:avLst/>
              <a:gdLst/>
              <a:ahLst/>
              <a:cxnLst/>
              <a:rect l="l" t="t" r="r" b="b"/>
              <a:pathLst>
                <a:path w="1452245" h="968375">
                  <a:moveTo>
                    <a:pt x="1355191" y="0"/>
                  </a:moveTo>
                  <a:lnTo>
                    <a:pt x="96799" y="0"/>
                  </a:lnTo>
                  <a:lnTo>
                    <a:pt x="59118" y="7606"/>
                  </a:lnTo>
                  <a:lnTo>
                    <a:pt x="28349" y="28349"/>
                  </a:lnTo>
                  <a:lnTo>
                    <a:pt x="7606" y="59118"/>
                  </a:lnTo>
                  <a:lnTo>
                    <a:pt x="0" y="96799"/>
                  </a:lnTo>
                  <a:lnTo>
                    <a:pt x="0" y="871194"/>
                  </a:lnTo>
                  <a:lnTo>
                    <a:pt x="7606" y="908875"/>
                  </a:lnTo>
                  <a:lnTo>
                    <a:pt x="28349" y="939644"/>
                  </a:lnTo>
                  <a:lnTo>
                    <a:pt x="59118" y="960387"/>
                  </a:lnTo>
                  <a:lnTo>
                    <a:pt x="96799" y="967993"/>
                  </a:lnTo>
                  <a:lnTo>
                    <a:pt x="1355191" y="967993"/>
                  </a:lnTo>
                  <a:lnTo>
                    <a:pt x="1392872" y="960387"/>
                  </a:lnTo>
                  <a:lnTo>
                    <a:pt x="1423641" y="939644"/>
                  </a:lnTo>
                  <a:lnTo>
                    <a:pt x="1444384" y="908875"/>
                  </a:lnTo>
                  <a:lnTo>
                    <a:pt x="1451991" y="871194"/>
                  </a:lnTo>
                  <a:lnTo>
                    <a:pt x="1451991" y="96799"/>
                  </a:lnTo>
                  <a:lnTo>
                    <a:pt x="1444384" y="59118"/>
                  </a:lnTo>
                  <a:lnTo>
                    <a:pt x="1423641" y="28349"/>
                  </a:lnTo>
                  <a:lnTo>
                    <a:pt x="1392872" y="7606"/>
                  </a:lnTo>
                  <a:lnTo>
                    <a:pt x="1355191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8989000" y="4127691"/>
              <a:ext cx="1452245" cy="968375"/>
            </a:xfrm>
            <a:custGeom>
              <a:avLst/>
              <a:gdLst/>
              <a:ahLst/>
              <a:cxnLst/>
              <a:rect l="l" t="t" r="r" b="b"/>
              <a:pathLst>
                <a:path w="1452245" h="968375">
                  <a:moveTo>
                    <a:pt x="0" y="96799"/>
                  </a:moveTo>
                  <a:lnTo>
                    <a:pt x="7606" y="59118"/>
                  </a:lnTo>
                  <a:lnTo>
                    <a:pt x="28349" y="28349"/>
                  </a:lnTo>
                  <a:lnTo>
                    <a:pt x="59118" y="7606"/>
                  </a:lnTo>
                  <a:lnTo>
                    <a:pt x="96799" y="0"/>
                  </a:lnTo>
                  <a:lnTo>
                    <a:pt x="1355191" y="0"/>
                  </a:lnTo>
                  <a:lnTo>
                    <a:pt x="1392872" y="7606"/>
                  </a:lnTo>
                  <a:lnTo>
                    <a:pt x="1423641" y="28349"/>
                  </a:lnTo>
                  <a:lnTo>
                    <a:pt x="1444384" y="59118"/>
                  </a:lnTo>
                  <a:lnTo>
                    <a:pt x="1451991" y="96799"/>
                  </a:lnTo>
                  <a:lnTo>
                    <a:pt x="1451991" y="871194"/>
                  </a:lnTo>
                  <a:lnTo>
                    <a:pt x="1444384" y="908875"/>
                  </a:lnTo>
                  <a:lnTo>
                    <a:pt x="1423641" y="939644"/>
                  </a:lnTo>
                  <a:lnTo>
                    <a:pt x="1392872" y="960387"/>
                  </a:lnTo>
                  <a:lnTo>
                    <a:pt x="1355191" y="967993"/>
                  </a:lnTo>
                  <a:lnTo>
                    <a:pt x="96799" y="967993"/>
                  </a:lnTo>
                  <a:lnTo>
                    <a:pt x="59118" y="960387"/>
                  </a:lnTo>
                  <a:lnTo>
                    <a:pt x="28349" y="939644"/>
                  </a:lnTo>
                  <a:lnTo>
                    <a:pt x="7606" y="908875"/>
                  </a:lnTo>
                  <a:lnTo>
                    <a:pt x="0" y="871194"/>
                  </a:lnTo>
                  <a:lnTo>
                    <a:pt x="0" y="96799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 txBox="1"/>
          <p:nvPr/>
        </p:nvSpPr>
        <p:spPr>
          <a:xfrm>
            <a:off x="9080739" y="4147981"/>
            <a:ext cx="1266825" cy="89217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algn="ctr" marL="12700" marR="5080" indent="1270">
              <a:lnSpc>
                <a:spcPts val="2210"/>
              </a:lnSpc>
              <a:spcBef>
                <a:spcPts val="335"/>
              </a:spcBef>
            </a:pP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Carácter irrevocabl </a:t>
            </a:r>
            <a:r>
              <a:rPr dirty="0" sz="2000" spc="-5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308" y="25401"/>
            <a:ext cx="7541259" cy="8788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b="0">
                <a:latin typeface="Century Gothic"/>
                <a:cs typeface="Century Gothic"/>
              </a:rPr>
              <a:t>Derecho,</a:t>
            </a:r>
            <a:r>
              <a:rPr dirty="0" spc="-65" b="0">
                <a:latin typeface="Century Gothic"/>
                <a:cs typeface="Century Gothic"/>
              </a:rPr>
              <a:t> </a:t>
            </a:r>
            <a:r>
              <a:rPr dirty="0" b="0">
                <a:latin typeface="Century Gothic"/>
                <a:cs typeface="Century Gothic"/>
              </a:rPr>
              <a:t>ética</a:t>
            </a:r>
            <a:r>
              <a:rPr dirty="0" spc="-100" b="0">
                <a:latin typeface="Century Gothic"/>
                <a:cs typeface="Century Gothic"/>
              </a:rPr>
              <a:t> </a:t>
            </a:r>
            <a:r>
              <a:rPr dirty="0" b="0">
                <a:latin typeface="Century Gothic"/>
                <a:cs typeface="Century Gothic"/>
              </a:rPr>
              <a:t>y</a:t>
            </a:r>
            <a:r>
              <a:rPr dirty="0" spc="-95" b="0">
                <a:latin typeface="Century Gothic"/>
                <a:cs typeface="Century Gothic"/>
              </a:rPr>
              <a:t> </a:t>
            </a:r>
            <a:r>
              <a:rPr dirty="0" b="0">
                <a:latin typeface="Century Gothic"/>
                <a:cs typeface="Century Gothic"/>
              </a:rPr>
              <a:t>normas</a:t>
            </a:r>
            <a:r>
              <a:rPr dirty="0" spc="-95" b="0">
                <a:latin typeface="Century Gothic"/>
                <a:cs typeface="Century Gothic"/>
              </a:rPr>
              <a:t> </a:t>
            </a:r>
            <a:r>
              <a:rPr dirty="0" b="0">
                <a:latin typeface="Century Gothic"/>
                <a:cs typeface="Century Gothic"/>
              </a:rPr>
              <a:t>deontológicas:</a:t>
            </a:r>
            <a:r>
              <a:rPr dirty="0" spc="-80" b="0">
                <a:latin typeface="Century Gothic"/>
                <a:cs typeface="Century Gothic"/>
              </a:rPr>
              <a:t> </a:t>
            </a:r>
            <a:r>
              <a:rPr dirty="0" spc="-25" b="0">
                <a:latin typeface="Century Gothic"/>
                <a:cs typeface="Century Gothic"/>
              </a:rPr>
              <a:t>los </a:t>
            </a:r>
            <a:r>
              <a:rPr dirty="0" b="0">
                <a:latin typeface="Century Gothic"/>
                <a:cs typeface="Century Gothic"/>
              </a:rPr>
              <a:t>sistemas</a:t>
            </a:r>
            <a:r>
              <a:rPr dirty="0" spc="-105" b="0">
                <a:latin typeface="Century Gothic"/>
                <a:cs typeface="Century Gothic"/>
              </a:rPr>
              <a:t> </a:t>
            </a:r>
            <a:r>
              <a:rPr dirty="0" spc="-10" b="0">
                <a:latin typeface="Century Gothic"/>
                <a:cs typeface="Century Gothic"/>
              </a:rPr>
              <a:t>normativos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928804" y="1023044"/>
            <a:ext cx="9754235" cy="4603750"/>
          </a:xfrm>
          <a:prstGeom prst="rect">
            <a:avLst/>
          </a:prstGeom>
        </p:spPr>
        <p:txBody>
          <a:bodyPr wrap="square" lIns="0" tIns="14033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105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Justicia,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ética,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moral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Derecho:</a:t>
            </a:r>
            <a:endParaRPr sz="2200">
              <a:latin typeface="Century Gothic"/>
              <a:cs typeface="Century Gothic"/>
            </a:endParaRPr>
          </a:p>
          <a:p>
            <a:pPr algn="just" marL="697865" marR="5715" indent="-228600">
              <a:lnSpc>
                <a:spcPct val="100000"/>
              </a:lnSpc>
              <a:spcBef>
                <a:spcPts val="1010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Iusnaturalismo: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justicia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es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rasgo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esencial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del Derecho.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existe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injusto.</a:t>
            </a:r>
            <a:endParaRPr sz="2200">
              <a:latin typeface="Century Gothic"/>
              <a:cs typeface="Century Gothic"/>
            </a:endParaRPr>
          </a:p>
          <a:p>
            <a:pPr algn="just" marL="698500" marR="5080" indent="-229235">
              <a:lnSpc>
                <a:spcPct val="100000"/>
              </a:lnSpc>
              <a:spcBef>
                <a:spcPts val="994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Positivismo</a:t>
            </a:r>
            <a:r>
              <a:rPr dirty="0" sz="22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jurídico:</a:t>
            </a:r>
            <a:r>
              <a:rPr dirty="0" sz="22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hay</a:t>
            </a:r>
            <a:r>
              <a:rPr dirty="0" sz="2200" spc="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2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justo</a:t>
            </a:r>
            <a:r>
              <a:rPr dirty="0" sz="22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2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injusto.</a:t>
            </a:r>
            <a:r>
              <a:rPr dirty="0" sz="2200" spc="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Hay</a:t>
            </a:r>
            <a:r>
              <a:rPr dirty="0" sz="2200" spc="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200" spc="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buscar</a:t>
            </a:r>
            <a:r>
              <a:rPr dirty="0" sz="2200" spc="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justicia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200" spc="-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Derecho.</a:t>
            </a:r>
            <a:endParaRPr sz="22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994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moral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refuerza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Justicia</a:t>
            </a:r>
            <a:r>
              <a:rPr dirty="0" sz="22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2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Derecho:</a:t>
            </a:r>
            <a:endParaRPr sz="2200">
              <a:latin typeface="Century Gothic"/>
              <a:cs typeface="Century Gothic"/>
            </a:endParaRPr>
          </a:p>
          <a:p>
            <a:pPr algn="just" marL="469900">
              <a:lnSpc>
                <a:spcPct val="100000"/>
              </a:lnSpc>
              <a:spcBef>
                <a:spcPts val="1010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Deber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conocerlo.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ignorancia</a:t>
            </a:r>
            <a:r>
              <a:rPr dirty="0" sz="22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no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excusa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su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incumplimiento.</a:t>
            </a:r>
            <a:endParaRPr sz="2200">
              <a:latin typeface="Century Gothic"/>
              <a:cs typeface="Century Gothic"/>
            </a:endParaRPr>
          </a:p>
          <a:p>
            <a:pPr algn="just" marL="469900">
              <a:lnSpc>
                <a:spcPct val="100000"/>
              </a:lnSpc>
              <a:spcBef>
                <a:spcPts val="994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Deber</a:t>
            </a:r>
            <a:r>
              <a:rPr dirty="0" sz="22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obedecerlo.</a:t>
            </a:r>
            <a:r>
              <a:rPr dirty="0" sz="22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imperativo.</a:t>
            </a:r>
            <a:endParaRPr sz="2200">
              <a:latin typeface="Century Gothic"/>
              <a:cs typeface="Century Gothic"/>
            </a:endParaRPr>
          </a:p>
          <a:p>
            <a:pPr algn="just" marL="697865" marR="6350" indent="-228600">
              <a:lnSpc>
                <a:spcPct val="100000"/>
              </a:lnSpc>
              <a:spcBef>
                <a:spcPts val="994"/>
              </a:spcBef>
            </a:pPr>
            <a:r>
              <a:rPr dirty="0" sz="22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Obligaciones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ciudadanos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poderes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públicos.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2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art.</a:t>
            </a:r>
            <a:r>
              <a:rPr dirty="0" sz="22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9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CE</a:t>
            </a:r>
            <a:r>
              <a:rPr dirty="0" sz="2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somete</a:t>
            </a:r>
            <a:r>
              <a:rPr dirty="0" sz="2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lo</a:t>
            </a:r>
            <a:r>
              <a:rPr dirty="0" sz="2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dispuesto</a:t>
            </a:r>
            <a:r>
              <a:rPr dirty="0" sz="22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CE</a:t>
            </a:r>
            <a:r>
              <a:rPr dirty="0" sz="2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200" spc="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resto</a:t>
            </a:r>
            <a:r>
              <a:rPr dirty="0" sz="22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200" spc="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Ordenamiento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Jurídico</a:t>
            </a:r>
            <a:r>
              <a:rPr dirty="0" sz="22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=</a:t>
            </a:r>
            <a:r>
              <a:rPr dirty="0" sz="22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vida</a:t>
            </a:r>
            <a:r>
              <a:rPr dirty="0" sz="22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>
                <a:solidFill>
                  <a:srgbClr val="404040"/>
                </a:solidFill>
                <a:latin typeface="Century Gothic"/>
                <a:cs typeface="Century Gothic"/>
              </a:rPr>
              <a:t>social</a:t>
            </a:r>
            <a:r>
              <a:rPr dirty="0" sz="22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200" spc="-10">
                <a:solidFill>
                  <a:srgbClr val="404040"/>
                </a:solidFill>
                <a:latin typeface="Century Gothic"/>
                <a:cs typeface="Century Gothic"/>
              </a:rPr>
              <a:t>justa.</a:t>
            </a:r>
            <a:endParaRPr sz="2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221865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LA</a:t>
            </a:r>
            <a:r>
              <a:rPr dirty="0" sz="3200" spc="-5"/>
              <a:t> </a:t>
            </a:r>
            <a:r>
              <a:rPr dirty="0" sz="3200"/>
              <a:t>EDAD</a:t>
            </a:r>
            <a:r>
              <a:rPr dirty="0" sz="3200" spc="-45"/>
              <a:t> </a:t>
            </a:r>
            <a:r>
              <a:rPr dirty="0" sz="3200"/>
              <a:t>DE</a:t>
            </a:r>
            <a:r>
              <a:rPr dirty="0" sz="3200" spc="-25"/>
              <a:t> </a:t>
            </a:r>
            <a:r>
              <a:rPr dirty="0" sz="3200"/>
              <a:t>LA </a:t>
            </a:r>
            <a:r>
              <a:rPr dirty="0" sz="3200" spc="-10"/>
              <a:t>PERSONA</a:t>
            </a:r>
            <a:endParaRPr sz="3200"/>
          </a:p>
        </p:txBody>
      </p:sp>
      <p:grpSp>
        <p:nvGrpSpPr>
          <p:cNvPr id="3" name="object 3" descr=""/>
          <p:cNvGrpSpPr/>
          <p:nvPr/>
        </p:nvGrpSpPr>
        <p:grpSpPr>
          <a:xfrm>
            <a:off x="3049236" y="1764871"/>
            <a:ext cx="6536055" cy="771525"/>
            <a:chOff x="3049236" y="1764871"/>
            <a:chExt cx="6536055" cy="771525"/>
          </a:xfrm>
        </p:grpSpPr>
        <p:sp>
          <p:nvSpPr>
            <p:cNvPr id="4" name="object 4" descr=""/>
            <p:cNvSpPr/>
            <p:nvPr/>
          </p:nvSpPr>
          <p:spPr>
            <a:xfrm>
              <a:off x="3057174" y="1772809"/>
              <a:ext cx="6520180" cy="755650"/>
            </a:xfrm>
            <a:custGeom>
              <a:avLst/>
              <a:gdLst/>
              <a:ahLst/>
              <a:cxnLst/>
              <a:rect l="l" t="t" r="r" b="b"/>
              <a:pathLst>
                <a:path w="6520180" h="755650">
                  <a:moveTo>
                    <a:pt x="6444399" y="0"/>
                  </a:moveTo>
                  <a:lnTo>
                    <a:pt x="75539" y="0"/>
                  </a:lnTo>
                  <a:lnTo>
                    <a:pt x="46136" y="5938"/>
                  </a:lnTo>
                  <a:lnTo>
                    <a:pt x="22124" y="22131"/>
                  </a:lnTo>
                  <a:lnTo>
                    <a:pt x="5936" y="46146"/>
                  </a:lnTo>
                  <a:lnTo>
                    <a:pt x="0" y="75552"/>
                  </a:lnTo>
                  <a:lnTo>
                    <a:pt x="0" y="679945"/>
                  </a:lnTo>
                  <a:lnTo>
                    <a:pt x="5936" y="709356"/>
                  </a:lnTo>
                  <a:lnTo>
                    <a:pt x="22124" y="733371"/>
                  </a:lnTo>
                  <a:lnTo>
                    <a:pt x="46136" y="749561"/>
                  </a:lnTo>
                  <a:lnTo>
                    <a:pt x="75539" y="755497"/>
                  </a:lnTo>
                  <a:lnTo>
                    <a:pt x="6444399" y="755497"/>
                  </a:lnTo>
                  <a:lnTo>
                    <a:pt x="6473804" y="749561"/>
                  </a:lnTo>
                  <a:lnTo>
                    <a:pt x="6497820" y="733371"/>
                  </a:lnTo>
                  <a:lnTo>
                    <a:pt x="6514013" y="709356"/>
                  </a:lnTo>
                  <a:lnTo>
                    <a:pt x="6519951" y="679945"/>
                  </a:lnTo>
                  <a:lnTo>
                    <a:pt x="6519951" y="75552"/>
                  </a:lnTo>
                  <a:lnTo>
                    <a:pt x="6514013" y="46146"/>
                  </a:lnTo>
                  <a:lnTo>
                    <a:pt x="6497820" y="22131"/>
                  </a:lnTo>
                  <a:lnTo>
                    <a:pt x="6473804" y="5938"/>
                  </a:lnTo>
                  <a:lnTo>
                    <a:pt x="6444399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057174" y="1772809"/>
              <a:ext cx="6520180" cy="755650"/>
            </a:xfrm>
            <a:custGeom>
              <a:avLst/>
              <a:gdLst/>
              <a:ahLst/>
              <a:cxnLst/>
              <a:rect l="l" t="t" r="r" b="b"/>
              <a:pathLst>
                <a:path w="6520180" h="755650">
                  <a:moveTo>
                    <a:pt x="0" y="75552"/>
                  </a:moveTo>
                  <a:lnTo>
                    <a:pt x="5936" y="46146"/>
                  </a:lnTo>
                  <a:lnTo>
                    <a:pt x="22124" y="22131"/>
                  </a:lnTo>
                  <a:lnTo>
                    <a:pt x="46136" y="5938"/>
                  </a:lnTo>
                  <a:lnTo>
                    <a:pt x="75539" y="0"/>
                  </a:lnTo>
                  <a:lnTo>
                    <a:pt x="6444399" y="0"/>
                  </a:lnTo>
                  <a:lnTo>
                    <a:pt x="6473804" y="5938"/>
                  </a:lnTo>
                  <a:lnTo>
                    <a:pt x="6497820" y="22131"/>
                  </a:lnTo>
                  <a:lnTo>
                    <a:pt x="6514013" y="46146"/>
                  </a:lnTo>
                  <a:lnTo>
                    <a:pt x="6519951" y="75552"/>
                  </a:lnTo>
                  <a:lnTo>
                    <a:pt x="6519951" y="679945"/>
                  </a:lnTo>
                  <a:lnTo>
                    <a:pt x="6514013" y="709356"/>
                  </a:lnTo>
                  <a:lnTo>
                    <a:pt x="6497820" y="733371"/>
                  </a:lnTo>
                  <a:lnTo>
                    <a:pt x="6473804" y="749561"/>
                  </a:lnTo>
                  <a:lnTo>
                    <a:pt x="6444399" y="755497"/>
                  </a:lnTo>
                  <a:lnTo>
                    <a:pt x="75539" y="755497"/>
                  </a:lnTo>
                  <a:lnTo>
                    <a:pt x="46136" y="749561"/>
                  </a:lnTo>
                  <a:lnTo>
                    <a:pt x="22124" y="733371"/>
                  </a:lnTo>
                  <a:lnTo>
                    <a:pt x="5936" y="709356"/>
                  </a:lnTo>
                  <a:lnTo>
                    <a:pt x="0" y="679945"/>
                  </a:lnTo>
                  <a:lnTo>
                    <a:pt x="0" y="75552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3555850" y="1934629"/>
            <a:ext cx="55219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EMANCIPACIÓN</a:t>
            </a:r>
            <a:r>
              <a:rPr dirty="0" sz="24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p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r>
              <a:rPr dirty="0" sz="20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autorización</a:t>
            </a:r>
            <a:r>
              <a:rPr dirty="0" sz="2000" spc="-8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judicial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1973262" y="2520369"/>
            <a:ext cx="4352290" cy="2542540"/>
            <a:chOff x="1973262" y="2520369"/>
            <a:chExt cx="4352290" cy="2542540"/>
          </a:xfrm>
        </p:grpSpPr>
        <p:sp>
          <p:nvSpPr>
            <p:cNvPr id="8" name="object 8" descr=""/>
            <p:cNvSpPr/>
            <p:nvPr/>
          </p:nvSpPr>
          <p:spPr>
            <a:xfrm>
              <a:off x="2521306" y="2528307"/>
              <a:ext cx="3796029" cy="1073150"/>
            </a:xfrm>
            <a:custGeom>
              <a:avLst/>
              <a:gdLst/>
              <a:ahLst/>
              <a:cxnLst/>
              <a:rect l="l" t="t" r="r" b="b"/>
              <a:pathLst>
                <a:path w="3796029" h="1073150">
                  <a:moveTo>
                    <a:pt x="3795839" y="0"/>
                  </a:moveTo>
                  <a:lnTo>
                    <a:pt x="3795839" y="536308"/>
                  </a:lnTo>
                  <a:lnTo>
                    <a:pt x="0" y="536308"/>
                  </a:lnTo>
                  <a:lnTo>
                    <a:pt x="0" y="1072629"/>
                  </a:lnTo>
                </a:path>
              </a:pathLst>
            </a:custGeom>
            <a:ln w="15874">
              <a:solidFill>
                <a:srgbClr val="8323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981200" y="3600932"/>
              <a:ext cx="1080770" cy="1454150"/>
            </a:xfrm>
            <a:custGeom>
              <a:avLst/>
              <a:gdLst/>
              <a:ahLst/>
              <a:cxnLst/>
              <a:rect l="l" t="t" r="r" b="b"/>
              <a:pathLst>
                <a:path w="1080770" h="1454150">
                  <a:moveTo>
                    <a:pt x="972197" y="0"/>
                  </a:moveTo>
                  <a:lnTo>
                    <a:pt x="108026" y="0"/>
                  </a:lnTo>
                  <a:lnTo>
                    <a:pt x="65976" y="8488"/>
                  </a:lnTo>
                  <a:lnTo>
                    <a:pt x="31638" y="31638"/>
                  </a:lnTo>
                  <a:lnTo>
                    <a:pt x="8488" y="65976"/>
                  </a:lnTo>
                  <a:lnTo>
                    <a:pt x="0" y="108026"/>
                  </a:lnTo>
                  <a:lnTo>
                    <a:pt x="0" y="1345628"/>
                  </a:lnTo>
                  <a:lnTo>
                    <a:pt x="8488" y="1387678"/>
                  </a:lnTo>
                  <a:lnTo>
                    <a:pt x="31638" y="1422015"/>
                  </a:lnTo>
                  <a:lnTo>
                    <a:pt x="65976" y="1445165"/>
                  </a:lnTo>
                  <a:lnTo>
                    <a:pt x="108026" y="1453654"/>
                  </a:lnTo>
                  <a:lnTo>
                    <a:pt x="972197" y="1453654"/>
                  </a:lnTo>
                  <a:lnTo>
                    <a:pt x="1014242" y="1445165"/>
                  </a:lnTo>
                  <a:lnTo>
                    <a:pt x="1048580" y="1422015"/>
                  </a:lnTo>
                  <a:lnTo>
                    <a:pt x="1071733" y="1387678"/>
                  </a:lnTo>
                  <a:lnTo>
                    <a:pt x="1080223" y="1345628"/>
                  </a:lnTo>
                  <a:lnTo>
                    <a:pt x="1080223" y="108026"/>
                  </a:lnTo>
                  <a:lnTo>
                    <a:pt x="1071733" y="65976"/>
                  </a:lnTo>
                  <a:lnTo>
                    <a:pt x="1048580" y="31638"/>
                  </a:lnTo>
                  <a:lnTo>
                    <a:pt x="1014242" y="8488"/>
                  </a:lnTo>
                  <a:lnTo>
                    <a:pt x="972197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981200" y="3600932"/>
              <a:ext cx="1080770" cy="1454150"/>
            </a:xfrm>
            <a:custGeom>
              <a:avLst/>
              <a:gdLst/>
              <a:ahLst/>
              <a:cxnLst/>
              <a:rect l="l" t="t" r="r" b="b"/>
              <a:pathLst>
                <a:path w="1080770" h="1454150">
                  <a:moveTo>
                    <a:pt x="0" y="108026"/>
                  </a:moveTo>
                  <a:lnTo>
                    <a:pt x="8488" y="65976"/>
                  </a:lnTo>
                  <a:lnTo>
                    <a:pt x="31638" y="31638"/>
                  </a:lnTo>
                  <a:lnTo>
                    <a:pt x="65976" y="8488"/>
                  </a:lnTo>
                  <a:lnTo>
                    <a:pt x="108026" y="0"/>
                  </a:lnTo>
                  <a:lnTo>
                    <a:pt x="972197" y="0"/>
                  </a:lnTo>
                  <a:lnTo>
                    <a:pt x="1014242" y="8488"/>
                  </a:lnTo>
                  <a:lnTo>
                    <a:pt x="1048580" y="31638"/>
                  </a:lnTo>
                  <a:lnTo>
                    <a:pt x="1071733" y="65976"/>
                  </a:lnTo>
                  <a:lnTo>
                    <a:pt x="1080223" y="108026"/>
                  </a:lnTo>
                  <a:lnTo>
                    <a:pt x="1080223" y="1345628"/>
                  </a:lnTo>
                  <a:lnTo>
                    <a:pt x="1071733" y="1387678"/>
                  </a:lnTo>
                  <a:lnTo>
                    <a:pt x="1048580" y="1422015"/>
                  </a:lnTo>
                  <a:lnTo>
                    <a:pt x="1014242" y="1445165"/>
                  </a:lnTo>
                  <a:lnTo>
                    <a:pt x="972197" y="1453654"/>
                  </a:lnTo>
                  <a:lnTo>
                    <a:pt x="108026" y="1453654"/>
                  </a:lnTo>
                  <a:lnTo>
                    <a:pt x="65976" y="1445165"/>
                  </a:lnTo>
                  <a:lnTo>
                    <a:pt x="31638" y="1422015"/>
                  </a:lnTo>
                  <a:lnTo>
                    <a:pt x="8488" y="1387678"/>
                  </a:lnTo>
                  <a:lnTo>
                    <a:pt x="0" y="1345628"/>
                  </a:lnTo>
                  <a:lnTo>
                    <a:pt x="0" y="108026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2114433" y="3731496"/>
            <a:ext cx="813435" cy="1164590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algn="ctr" marL="12700" marR="5080">
              <a:lnSpc>
                <a:spcPts val="1760"/>
              </a:lnSpc>
              <a:spcBef>
                <a:spcPts val="285"/>
              </a:spcBef>
            </a:pPr>
            <a:r>
              <a:rPr dirty="0" sz="1600" spc="-10">
                <a:solidFill>
                  <a:srgbClr val="FFFFFF"/>
                </a:solidFill>
                <a:latin typeface="Century Gothic"/>
                <a:cs typeface="Century Gothic"/>
              </a:rPr>
              <a:t>Petición </a:t>
            </a:r>
            <a:r>
              <a:rPr dirty="0" sz="1600" spc="-25">
                <a:solidFill>
                  <a:srgbClr val="FFFFFF"/>
                </a:solidFill>
                <a:latin typeface="Century Gothic"/>
                <a:cs typeface="Century Gothic"/>
              </a:rPr>
              <a:t>del </a:t>
            </a:r>
            <a:r>
              <a:rPr dirty="0" sz="1600" spc="-10">
                <a:solidFill>
                  <a:srgbClr val="FFFFFF"/>
                </a:solidFill>
                <a:latin typeface="Century Gothic"/>
                <a:cs typeface="Century Gothic"/>
              </a:rPr>
              <a:t>mayor </a:t>
            </a:r>
            <a:r>
              <a:rPr dirty="0" sz="16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1600" spc="-25">
                <a:solidFill>
                  <a:srgbClr val="FFFFFF"/>
                </a:solidFill>
                <a:latin typeface="Century Gothic"/>
                <a:cs typeface="Century Gothic"/>
              </a:rPr>
              <a:t> 16 </a:t>
            </a:r>
            <a:r>
              <a:rPr dirty="0" sz="1600" spc="-20">
                <a:solidFill>
                  <a:srgbClr val="FFFFFF"/>
                </a:solidFill>
                <a:latin typeface="Century Gothic"/>
                <a:cs typeface="Century Gothic"/>
              </a:rPr>
              <a:t>años</a:t>
            </a:r>
            <a:endParaRPr sz="1600">
              <a:latin typeface="Century Gothic"/>
              <a:cs typeface="Century Gothic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3134151" y="2520369"/>
            <a:ext cx="3191510" cy="2408555"/>
            <a:chOff x="3134151" y="2520369"/>
            <a:chExt cx="3191510" cy="2408555"/>
          </a:xfrm>
        </p:grpSpPr>
        <p:sp>
          <p:nvSpPr>
            <p:cNvPr id="13" name="object 13" descr=""/>
            <p:cNvSpPr/>
            <p:nvPr/>
          </p:nvSpPr>
          <p:spPr>
            <a:xfrm>
              <a:off x="3904146" y="2528307"/>
              <a:ext cx="2413000" cy="1110615"/>
            </a:xfrm>
            <a:custGeom>
              <a:avLst/>
              <a:gdLst/>
              <a:ahLst/>
              <a:cxnLst/>
              <a:rect l="l" t="t" r="r" b="b"/>
              <a:pathLst>
                <a:path w="2413000" h="1110614">
                  <a:moveTo>
                    <a:pt x="2413000" y="0"/>
                  </a:moveTo>
                  <a:lnTo>
                    <a:pt x="2413000" y="555066"/>
                  </a:lnTo>
                  <a:lnTo>
                    <a:pt x="0" y="555066"/>
                  </a:lnTo>
                  <a:lnTo>
                    <a:pt x="0" y="1110132"/>
                  </a:lnTo>
                </a:path>
              </a:pathLst>
            </a:custGeom>
            <a:ln w="15875">
              <a:solidFill>
                <a:srgbClr val="8323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142089" y="3638428"/>
              <a:ext cx="1524635" cy="1282700"/>
            </a:xfrm>
            <a:custGeom>
              <a:avLst/>
              <a:gdLst/>
              <a:ahLst/>
              <a:cxnLst/>
              <a:rect l="l" t="t" r="r" b="b"/>
              <a:pathLst>
                <a:path w="1524635" h="1282700">
                  <a:moveTo>
                    <a:pt x="1395869" y="0"/>
                  </a:moveTo>
                  <a:lnTo>
                    <a:pt x="128257" y="0"/>
                  </a:lnTo>
                  <a:lnTo>
                    <a:pt x="78331" y="10080"/>
                  </a:lnTo>
                  <a:lnTo>
                    <a:pt x="37563" y="37568"/>
                  </a:lnTo>
                  <a:lnTo>
                    <a:pt x="10078" y="78336"/>
                  </a:lnTo>
                  <a:lnTo>
                    <a:pt x="0" y="128257"/>
                  </a:lnTo>
                  <a:lnTo>
                    <a:pt x="0" y="1154277"/>
                  </a:lnTo>
                  <a:lnTo>
                    <a:pt x="10078" y="1204196"/>
                  </a:lnTo>
                  <a:lnTo>
                    <a:pt x="37563" y="1244960"/>
                  </a:lnTo>
                  <a:lnTo>
                    <a:pt x="78331" y="1272444"/>
                  </a:lnTo>
                  <a:lnTo>
                    <a:pt x="128257" y="1282522"/>
                  </a:lnTo>
                  <a:lnTo>
                    <a:pt x="1395869" y="1282522"/>
                  </a:lnTo>
                  <a:lnTo>
                    <a:pt x="1445795" y="1272444"/>
                  </a:lnTo>
                  <a:lnTo>
                    <a:pt x="1486563" y="1244960"/>
                  </a:lnTo>
                  <a:lnTo>
                    <a:pt x="1514048" y="1204196"/>
                  </a:lnTo>
                  <a:lnTo>
                    <a:pt x="1524127" y="1154277"/>
                  </a:lnTo>
                  <a:lnTo>
                    <a:pt x="1524127" y="128257"/>
                  </a:lnTo>
                  <a:lnTo>
                    <a:pt x="1514048" y="78336"/>
                  </a:lnTo>
                  <a:lnTo>
                    <a:pt x="1486563" y="37568"/>
                  </a:lnTo>
                  <a:lnTo>
                    <a:pt x="1445795" y="10080"/>
                  </a:lnTo>
                  <a:lnTo>
                    <a:pt x="1395869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142089" y="3638428"/>
              <a:ext cx="1524635" cy="1282700"/>
            </a:xfrm>
            <a:custGeom>
              <a:avLst/>
              <a:gdLst/>
              <a:ahLst/>
              <a:cxnLst/>
              <a:rect l="l" t="t" r="r" b="b"/>
              <a:pathLst>
                <a:path w="1524635" h="1282700">
                  <a:moveTo>
                    <a:pt x="0" y="128257"/>
                  </a:moveTo>
                  <a:lnTo>
                    <a:pt x="10078" y="78336"/>
                  </a:lnTo>
                  <a:lnTo>
                    <a:pt x="37563" y="37568"/>
                  </a:lnTo>
                  <a:lnTo>
                    <a:pt x="78331" y="10080"/>
                  </a:lnTo>
                  <a:lnTo>
                    <a:pt x="128257" y="0"/>
                  </a:lnTo>
                  <a:lnTo>
                    <a:pt x="1395869" y="0"/>
                  </a:lnTo>
                  <a:lnTo>
                    <a:pt x="1445795" y="10080"/>
                  </a:lnTo>
                  <a:lnTo>
                    <a:pt x="1486563" y="37568"/>
                  </a:lnTo>
                  <a:lnTo>
                    <a:pt x="1514048" y="78336"/>
                  </a:lnTo>
                  <a:lnTo>
                    <a:pt x="1524127" y="128257"/>
                  </a:lnTo>
                  <a:lnTo>
                    <a:pt x="1524127" y="1154277"/>
                  </a:lnTo>
                  <a:lnTo>
                    <a:pt x="1514048" y="1204196"/>
                  </a:lnTo>
                  <a:lnTo>
                    <a:pt x="1486563" y="1244960"/>
                  </a:lnTo>
                  <a:lnTo>
                    <a:pt x="1445795" y="1272444"/>
                  </a:lnTo>
                  <a:lnTo>
                    <a:pt x="1395869" y="1282522"/>
                  </a:lnTo>
                  <a:lnTo>
                    <a:pt x="128257" y="1282522"/>
                  </a:lnTo>
                  <a:lnTo>
                    <a:pt x="78331" y="1272444"/>
                  </a:lnTo>
                  <a:lnTo>
                    <a:pt x="37563" y="1244960"/>
                  </a:lnTo>
                  <a:lnTo>
                    <a:pt x="10078" y="1204196"/>
                  </a:lnTo>
                  <a:lnTo>
                    <a:pt x="0" y="1154277"/>
                  </a:lnTo>
                  <a:lnTo>
                    <a:pt x="0" y="128257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3252323" y="3815986"/>
            <a:ext cx="1303020" cy="89217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algn="ctr" marL="12700" marR="5080">
              <a:lnSpc>
                <a:spcPts val="2210"/>
              </a:lnSpc>
              <a:spcBef>
                <a:spcPts val="335"/>
              </a:spcBef>
            </a:pP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Audiencia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2000" spc="-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los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padres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4897459" y="2520369"/>
            <a:ext cx="3185795" cy="3283585"/>
            <a:chOff x="4897459" y="2520369"/>
            <a:chExt cx="3185795" cy="3283585"/>
          </a:xfrm>
        </p:grpSpPr>
        <p:sp>
          <p:nvSpPr>
            <p:cNvPr id="18" name="object 18" descr=""/>
            <p:cNvSpPr/>
            <p:nvPr/>
          </p:nvSpPr>
          <p:spPr>
            <a:xfrm>
              <a:off x="6317146" y="2528307"/>
              <a:ext cx="173355" cy="991235"/>
            </a:xfrm>
            <a:custGeom>
              <a:avLst/>
              <a:gdLst/>
              <a:ahLst/>
              <a:cxnLst/>
              <a:rect l="l" t="t" r="r" b="b"/>
              <a:pathLst>
                <a:path w="173354" h="991235">
                  <a:moveTo>
                    <a:pt x="0" y="0"/>
                  </a:moveTo>
                  <a:lnTo>
                    <a:pt x="0" y="495465"/>
                  </a:lnTo>
                  <a:lnTo>
                    <a:pt x="173151" y="495465"/>
                  </a:lnTo>
                  <a:lnTo>
                    <a:pt x="173151" y="990942"/>
                  </a:lnTo>
                </a:path>
              </a:pathLst>
            </a:custGeom>
            <a:ln w="15875">
              <a:solidFill>
                <a:srgbClr val="8323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4905396" y="3519250"/>
              <a:ext cx="3169920" cy="2277110"/>
            </a:xfrm>
            <a:custGeom>
              <a:avLst/>
              <a:gdLst/>
              <a:ahLst/>
              <a:cxnLst/>
              <a:rect l="l" t="t" r="r" b="b"/>
              <a:pathLst>
                <a:path w="3169920" h="2277110">
                  <a:moveTo>
                    <a:pt x="2942132" y="0"/>
                  </a:moveTo>
                  <a:lnTo>
                    <a:pt x="227672" y="0"/>
                  </a:lnTo>
                  <a:lnTo>
                    <a:pt x="181788" y="4625"/>
                  </a:lnTo>
                  <a:lnTo>
                    <a:pt x="139051" y="17891"/>
                  </a:lnTo>
                  <a:lnTo>
                    <a:pt x="100377" y="38882"/>
                  </a:lnTo>
                  <a:lnTo>
                    <a:pt x="66682" y="66682"/>
                  </a:lnTo>
                  <a:lnTo>
                    <a:pt x="38882" y="100377"/>
                  </a:lnTo>
                  <a:lnTo>
                    <a:pt x="17891" y="139051"/>
                  </a:lnTo>
                  <a:lnTo>
                    <a:pt x="4625" y="181788"/>
                  </a:lnTo>
                  <a:lnTo>
                    <a:pt x="0" y="227672"/>
                  </a:lnTo>
                  <a:lnTo>
                    <a:pt x="0" y="2049056"/>
                  </a:lnTo>
                  <a:lnTo>
                    <a:pt x="4625" y="2094940"/>
                  </a:lnTo>
                  <a:lnTo>
                    <a:pt x="17891" y="2137677"/>
                  </a:lnTo>
                  <a:lnTo>
                    <a:pt x="38882" y="2176351"/>
                  </a:lnTo>
                  <a:lnTo>
                    <a:pt x="66682" y="2210046"/>
                  </a:lnTo>
                  <a:lnTo>
                    <a:pt x="100377" y="2237846"/>
                  </a:lnTo>
                  <a:lnTo>
                    <a:pt x="139051" y="2258837"/>
                  </a:lnTo>
                  <a:lnTo>
                    <a:pt x="181788" y="2272103"/>
                  </a:lnTo>
                  <a:lnTo>
                    <a:pt x="227672" y="2276729"/>
                  </a:lnTo>
                  <a:lnTo>
                    <a:pt x="2942132" y="2276729"/>
                  </a:lnTo>
                  <a:lnTo>
                    <a:pt x="2988017" y="2272103"/>
                  </a:lnTo>
                  <a:lnTo>
                    <a:pt x="3030754" y="2258837"/>
                  </a:lnTo>
                  <a:lnTo>
                    <a:pt x="3069427" y="2237846"/>
                  </a:lnTo>
                  <a:lnTo>
                    <a:pt x="3103122" y="2210046"/>
                  </a:lnTo>
                  <a:lnTo>
                    <a:pt x="3130923" y="2176351"/>
                  </a:lnTo>
                  <a:lnTo>
                    <a:pt x="3151914" y="2137677"/>
                  </a:lnTo>
                  <a:lnTo>
                    <a:pt x="3165180" y="2094940"/>
                  </a:lnTo>
                  <a:lnTo>
                    <a:pt x="3169805" y="2049056"/>
                  </a:lnTo>
                  <a:lnTo>
                    <a:pt x="3169805" y="227672"/>
                  </a:lnTo>
                  <a:lnTo>
                    <a:pt x="3165180" y="181788"/>
                  </a:lnTo>
                  <a:lnTo>
                    <a:pt x="3151914" y="139051"/>
                  </a:lnTo>
                  <a:lnTo>
                    <a:pt x="3130923" y="100377"/>
                  </a:lnTo>
                  <a:lnTo>
                    <a:pt x="3103122" y="66682"/>
                  </a:lnTo>
                  <a:lnTo>
                    <a:pt x="3069427" y="38882"/>
                  </a:lnTo>
                  <a:lnTo>
                    <a:pt x="3030754" y="17891"/>
                  </a:lnTo>
                  <a:lnTo>
                    <a:pt x="2988017" y="4625"/>
                  </a:lnTo>
                  <a:lnTo>
                    <a:pt x="2942132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4905396" y="3519250"/>
              <a:ext cx="3169920" cy="2277110"/>
            </a:xfrm>
            <a:custGeom>
              <a:avLst/>
              <a:gdLst/>
              <a:ahLst/>
              <a:cxnLst/>
              <a:rect l="l" t="t" r="r" b="b"/>
              <a:pathLst>
                <a:path w="3169920" h="2277110">
                  <a:moveTo>
                    <a:pt x="0" y="227672"/>
                  </a:moveTo>
                  <a:lnTo>
                    <a:pt x="4625" y="181788"/>
                  </a:lnTo>
                  <a:lnTo>
                    <a:pt x="17891" y="139051"/>
                  </a:lnTo>
                  <a:lnTo>
                    <a:pt x="38882" y="100377"/>
                  </a:lnTo>
                  <a:lnTo>
                    <a:pt x="66682" y="66682"/>
                  </a:lnTo>
                  <a:lnTo>
                    <a:pt x="100377" y="38882"/>
                  </a:lnTo>
                  <a:lnTo>
                    <a:pt x="139051" y="17891"/>
                  </a:lnTo>
                  <a:lnTo>
                    <a:pt x="181788" y="4625"/>
                  </a:lnTo>
                  <a:lnTo>
                    <a:pt x="227672" y="0"/>
                  </a:lnTo>
                  <a:lnTo>
                    <a:pt x="2942132" y="0"/>
                  </a:lnTo>
                  <a:lnTo>
                    <a:pt x="2988017" y="4625"/>
                  </a:lnTo>
                  <a:lnTo>
                    <a:pt x="3030754" y="17891"/>
                  </a:lnTo>
                  <a:lnTo>
                    <a:pt x="3069427" y="38882"/>
                  </a:lnTo>
                  <a:lnTo>
                    <a:pt x="3103122" y="66682"/>
                  </a:lnTo>
                  <a:lnTo>
                    <a:pt x="3130923" y="100377"/>
                  </a:lnTo>
                  <a:lnTo>
                    <a:pt x="3151914" y="139051"/>
                  </a:lnTo>
                  <a:lnTo>
                    <a:pt x="3165180" y="181788"/>
                  </a:lnTo>
                  <a:lnTo>
                    <a:pt x="3169805" y="227672"/>
                  </a:lnTo>
                  <a:lnTo>
                    <a:pt x="3169805" y="2049056"/>
                  </a:lnTo>
                  <a:lnTo>
                    <a:pt x="3165180" y="2094940"/>
                  </a:lnTo>
                  <a:lnTo>
                    <a:pt x="3151914" y="2137677"/>
                  </a:lnTo>
                  <a:lnTo>
                    <a:pt x="3130923" y="2176351"/>
                  </a:lnTo>
                  <a:lnTo>
                    <a:pt x="3103122" y="2210046"/>
                  </a:lnTo>
                  <a:lnTo>
                    <a:pt x="3069427" y="2237846"/>
                  </a:lnTo>
                  <a:lnTo>
                    <a:pt x="3030754" y="2258837"/>
                  </a:lnTo>
                  <a:lnTo>
                    <a:pt x="2988017" y="2272103"/>
                  </a:lnTo>
                  <a:lnTo>
                    <a:pt x="2942132" y="2276729"/>
                  </a:lnTo>
                  <a:lnTo>
                    <a:pt x="227672" y="2276729"/>
                  </a:lnTo>
                  <a:lnTo>
                    <a:pt x="181788" y="2272103"/>
                  </a:lnTo>
                  <a:lnTo>
                    <a:pt x="139051" y="2258837"/>
                  </a:lnTo>
                  <a:lnTo>
                    <a:pt x="100377" y="2237846"/>
                  </a:lnTo>
                  <a:lnTo>
                    <a:pt x="66682" y="2210046"/>
                  </a:lnTo>
                  <a:lnTo>
                    <a:pt x="38882" y="2176351"/>
                  </a:lnTo>
                  <a:lnTo>
                    <a:pt x="17891" y="2137677"/>
                  </a:lnTo>
                  <a:lnTo>
                    <a:pt x="4625" y="2094940"/>
                  </a:lnTo>
                  <a:lnTo>
                    <a:pt x="0" y="2049056"/>
                  </a:lnTo>
                  <a:lnTo>
                    <a:pt x="0" y="227672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5046608" y="3212671"/>
            <a:ext cx="2886710" cy="285559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algn="ctr" marL="12700" marR="5080" indent="635">
              <a:lnSpc>
                <a:spcPts val="2210"/>
              </a:lnSpc>
              <a:spcBef>
                <a:spcPts val="335"/>
              </a:spcBef>
              <a:tabLst>
                <a:tab pos="976630" algn="l"/>
              </a:tabLst>
            </a:pP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Sup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	os</a:t>
            </a:r>
            <a:r>
              <a:rPr dirty="0" sz="20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legales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(art.244</a:t>
            </a:r>
            <a:r>
              <a:rPr dirty="0" sz="20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C.</a:t>
            </a:r>
            <a:r>
              <a:rPr dirty="0" sz="20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c.):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Century Gothic"/>
                <a:cs typeface="Century Gothic"/>
              </a:rPr>
              <a:t>nuevo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matrimonio</a:t>
            </a:r>
            <a:r>
              <a:rPr dirty="0" sz="20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dirty="0" sz="2000" spc="-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pareja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20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hecho</a:t>
            </a:r>
            <a:r>
              <a:rPr dirty="0" sz="2000" spc="-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del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progenitor</a:t>
            </a:r>
            <a:r>
              <a:rPr dirty="0" sz="2000" spc="-9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con</a:t>
            </a:r>
            <a:r>
              <a:rPr dirty="0" sz="20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Century Gothic"/>
                <a:cs typeface="Century Gothic"/>
              </a:rPr>
              <a:t>quien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conviva,</a:t>
            </a:r>
            <a:r>
              <a:rPr dirty="0" sz="20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separación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del</a:t>
            </a:r>
            <a:r>
              <a:rPr dirty="0" sz="2000" spc="-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padres</a:t>
            </a:r>
            <a:r>
              <a:rPr dirty="0" sz="20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0">
                <a:solidFill>
                  <a:srgbClr val="FFFFFF"/>
                </a:solidFill>
                <a:latin typeface="Century Gothic"/>
                <a:cs typeface="Century Gothic"/>
              </a:rPr>
              <a:t>o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problemas</a:t>
            </a:r>
            <a:r>
              <a:rPr dirty="0" sz="20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en</a:t>
            </a:r>
            <a:r>
              <a:rPr dirty="0" sz="20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cuanto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al</a:t>
            </a:r>
            <a:r>
              <a:rPr dirty="0" sz="2000" spc="-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ejercicio</a:t>
            </a:r>
            <a:r>
              <a:rPr dirty="0" sz="2000" spc="-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2000" spc="-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la</a:t>
            </a:r>
            <a:r>
              <a:rPr dirty="0" sz="20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patria potestad.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22" name="object 22" descr=""/>
          <p:cNvGrpSpPr/>
          <p:nvPr/>
        </p:nvGrpSpPr>
        <p:grpSpPr>
          <a:xfrm>
            <a:off x="6309208" y="2520369"/>
            <a:ext cx="3642360" cy="2670810"/>
            <a:chOff x="6309208" y="2520369"/>
            <a:chExt cx="3642360" cy="2670810"/>
          </a:xfrm>
        </p:grpSpPr>
        <p:sp>
          <p:nvSpPr>
            <p:cNvPr id="23" name="object 23" descr=""/>
            <p:cNvSpPr/>
            <p:nvPr/>
          </p:nvSpPr>
          <p:spPr>
            <a:xfrm>
              <a:off x="6317146" y="2528307"/>
              <a:ext cx="2773045" cy="1075055"/>
            </a:xfrm>
            <a:custGeom>
              <a:avLst/>
              <a:gdLst/>
              <a:ahLst/>
              <a:cxnLst/>
              <a:rect l="l" t="t" r="r" b="b"/>
              <a:pathLst>
                <a:path w="2773045" h="1075054">
                  <a:moveTo>
                    <a:pt x="0" y="0"/>
                  </a:moveTo>
                  <a:lnTo>
                    <a:pt x="0" y="537324"/>
                  </a:lnTo>
                  <a:lnTo>
                    <a:pt x="2772435" y="537324"/>
                  </a:lnTo>
                  <a:lnTo>
                    <a:pt x="2772435" y="1074661"/>
                  </a:lnTo>
                </a:path>
              </a:pathLst>
            </a:custGeom>
            <a:ln w="15875">
              <a:solidFill>
                <a:srgbClr val="8323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8235811" y="3602965"/>
              <a:ext cx="1708150" cy="1580515"/>
            </a:xfrm>
            <a:custGeom>
              <a:avLst/>
              <a:gdLst/>
              <a:ahLst/>
              <a:cxnLst/>
              <a:rect l="l" t="t" r="r" b="b"/>
              <a:pathLst>
                <a:path w="1708150" h="1580514">
                  <a:moveTo>
                    <a:pt x="1549539" y="0"/>
                  </a:moveTo>
                  <a:lnTo>
                    <a:pt x="158000" y="0"/>
                  </a:lnTo>
                  <a:lnTo>
                    <a:pt x="108060" y="8054"/>
                  </a:lnTo>
                  <a:lnTo>
                    <a:pt x="64687" y="30484"/>
                  </a:lnTo>
                  <a:lnTo>
                    <a:pt x="30484" y="64687"/>
                  </a:lnTo>
                  <a:lnTo>
                    <a:pt x="8054" y="108060"/>
                  </a:lnTo>
                  <a:lnTo>
                    <a:pt x="0" y="158000"/>
                  </a:lnTo>
                  <a:lnTo>
                    <a:pt x="0" y="1421993"/>
                  </a:lnTo>
                  <a:lnTo>
                    <a:pt x="8054" y="1471934"/>
                  </a:lnTo>
                  <a:lnTo>
                    <a:pt x="30484" y="1515306"/>
                  </a:lnTo>
                  <a:lnTo>
                    <a:pt x="64687" y="1549509"/>
                  </a:lnTo>
                  <a:lnTo>
                    <a:pt x="108060" y="1571939"/>
                  </a:lnTo>
                  <a:lnTo>
                    <a:pt x="158000" y="1579994"/>
                  </a:lnTo>
                  <a:lnTo>
                    <a:pt x="1549539" y="1579994"/>
                  </a:lnTo>
                  <a:lnTo>
                    <a:pt x="1599480" y="1571939"/>
                  </a:lnTo>
                  <a:lnTo>
                    <a:pt x="1642853" y="1549509"/>
                  </a:lnTo>
                  <a:lnTo>
                    <a:pt x="1677055" y="1515306"/>
                  </a:lnTo>
                  <a:lnTo>
                    <a:pt x="1699485" y="1471934"/>
                  </a:lnTo>
                  <a:lnTo>
                    <a:pt x="1707540" y="1421993"/>
                  </a:lnTo>
                  <a:lnTo>
                    <a:pt x="1707540" y="158000"/>
                  </a:lnTo>
                  <a:lnTo>
                    <a:pt x="1699485" y="108060"/>
                  </a:lnTo>
                  <a:lnTo>
                    <a:pt x="1677055" y="64687"/>
                  </a:lnTo>
                  <a:lnTo>
                    <a:pt x="1642853" y="30484"/>
                  </a:lnTo>
                  <a:lnTo>
                    <a:pt x="1599480" y="8054"/>
                  </a:lnTo>
                  <a:lnTo>
                    <a:pt x="1549539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8235811" y="3602965"/>
              <a:ext cx="1708150" cy="1580515"/>
            </a:xfrm>
            <a:custGeom>
              <a:avLst/>
              <a:gdLst/>
              <a:ahLst/>
              <a:cxnLst/>
              <a:rect l="l" t="t" r="r" b="b"/>
              <a:pathLst>
                <a:path w="1708150" h="1580514">
                  <a:moveTo>
                    <a:pt x="0" y="158000"/>
                  </a:moveTo>
                  <a:lnTo>
                    <a:pt x="8054" y="108060"/>
                  </a:lnTo>
                  <a:lnTo>
                    <a:pt x="30484" y="64687"/>
                  </a:lnTo>
                  <a:lnTo>
                    <a:pt x="64687" y="30484"/>
                  </a:lnTo>
                  <a:lnTo>
                    <a:pt x="108060" y="8054"/>
                  </a:lnTo>
                  <a:lnTo>
                    <a:pt x="158000" y="0"/>
                  </a:lnTo>
                  <a:lnTo>
                    <a:pt x="1549539" y="0"/>
                  </a:lnTo>
                  <a:lnTo>
                    <a:pt x="1599480" y="8054"/>
                  </a:lnTo>
                  <a:lnTo>
                    <a:pt x="1642853" y="30484"/>
                  </a:lnTo>
                  <a:lnTo>
                    <a:pt x="1677055" y="64687"/>
                  </a:lnTo>
                  <a:lnTo>
                    <a:pt x="1699485" y="108060"/>
                  </a:lnTo>
                  <a:lnTo>
                    <a:pt x="1707540" y="158000"/>
                  </a:lnTo>
                  <a:lnTo>
                    <a:pt x="1707540" y="1421993"/>
                  </a:lnTo>
                  <a:lnTo>
                    <a:pt x="1699485" y="1471934"/>
                  </a:lnTo>
                  <a:lnTo>
                    <a:pt x="1677055" y="1515306"/>
                  </a:lnTo>
                  <a:lnTo>
                    <a:pt x="1642853" y="1549509"/>
                  </a:lnTo>
                  <a:lnTo>
                    <a:pt x="1599480" y="1571939"/>
                  </a:lnTo>
                  <a:lnTo>
                    <a:pt x="1549539" y="1579994"/>
                  </a:lnTo>
                  <a:lnTo>
                    <a:pt x="158000" y="1579994"/>
                  </a:lnTo>
                  <a:lnTo>
                    <a:pt x="108060" y="1571939"/>
                  </a:lnTo>
                  <a:lnTo>
                    <a:pt x="64687" y="1549509"/>
                  </a:lnTo>
                  <a:lnTo>
                    <a:pt x="30484" y="1515306"/>
                  </a:lnTo>
                  <a:lnTo>
                    <a:pt x="8054" y="1471934"/>
                  </a:lnTo>
                  <a:lnTo>
                    <a:pt x="0" y="1421993"/>
                  </a:lnTo>
                  <a:lnTo>
                    <a:pt x="0" y="158000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 descr=""/>
          <p:cNvSpPr txBox="1"/>
          <p:nvPr/>
        </p:nvSpPr>
        <p:spPr>
          <a:xfrm>
            <a:off x="8372922" y="3789079"/>
            <a:ext cx="1433195" cy="117221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algn="ctr" marL="12700" marR="5080" indent="-1270">
              <a:lnSpc>
                <a:spcPts val="2210"/>
              </a:lnSpc>
              <a:spcBef>
                <a:spcPts val="335"/>
              </a:spcBef>
            </a:pP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Inscripción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en</a:t>
            </a:r>
            <a:r>
              <a:rPr dirty="0" sz="20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el</a:t>
            </a:r>
            <a:r>
              <a:rPr dirty="0" sz="2000" spc="-1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RC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50">
                <a:solidFill>
                  <a:srgbClr val="FFFFFF"/>
                </a:solidFill>
                <a:latin typeface="Century Gothic"/>
                <a:cs typeface="Century Gothic"/>
              </a:rPr>
              <a:t>y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carácter irrevocable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10693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LA</a:t>
            </a:r>
            <a:r>
              <a:rPr dirty="0" sz="3200" spc="-5"/>
              <a:t> </a:t>
            </a:r>
            <a:r>
              <a:rPr dirty="0" sz="3200"/>
              <a:t>EDAD</a:t>
            </a:r>
            <a:r>
              <a:rPr dirty="0" sz="3200" spc="-45"/>
              <a:t> </a:t>
            </a:r>
            <a:r>
              <a:rPr dirty="0" sz="3200"/>
              <a:t>DE</a:t>
            </a:r>
            <a:r>
              <a:rPr dirty="0" sz="3200" spc="-15"/>
              <a:t> </a:t>
            </a:r>
            <a:r>
              <a:rPr dirty="0" sz="3200"/>
              <a:t>LA </a:t>
            </a:r>
            <a:r>
              <a:rPr dirty="0" sz="3200" spc="-10"/>
              <a:t>PERSONA</a:t>
            </a:r>
            <a:endParaRPr sz="3200"/>
          </a:p>
        </p:txBody>
      </p:sp>
      <p:grpSp>
        <p:nvGrpSpPr>
          <p:cNvPr id="3" name="object 3" descr=""/>
          <p:cNvGrpSpPr/>
          <p:nvPr/>
        </p:nvGrpSpPr>
        <p:grpSpPr>
          <a:xfrm>
            <a:off x="2955860" y="2076066"/>
            <a:ext cx="6179820" cy="2350770"/>
            <a:chOff x="2955860" y="2076066"/>
            <a:chExt cx="6179820" cy="2350770"/>
          </a:xfrm>
        </p:grpSpPr>
        <p:sp>
          <p:nvSpPr>
            <p:cNvPr id="4" name="object 4" descr=""/>
            <p:cNvSpPr/>
            <p:nvPr/>
          </p:nvSpPr>
          <p:spPr>
            <a:xfrm>
              <a:off x="2963799" y="3685080"/>
              <a:ext cx="6163945" cy="733425"/>
            </a:xfrm>
            <a:custGeom>
              <a:avLst/>
              <a:gdLst/>
              <a:ahLst/>
              <a:cxnLst/>
              <a:rect l="l" t="t" r="r" b="b"/>
              <a:pathLst>
                <a:path w="6163945" h="733425">
                  <a:moveTo>
                    <a:pt x="3081680" y="0"/>
                  </a:moveTo>
                  <a:lnTo>
                    <a:pt x="3081680" y="499719"/>
                  </a:lnTo>
                  <a:lnTo>
                    <a:pt x="6163360" y="499719"/>
                  </a:lnTo>
                  <a:lnTo>
                    <a:pt x="6163360" y="733297"/>
                  </a:lnTo>
                </a:path>
                <a:path w="6163945" h="733425">
                  <a:moveTo>
                    <a:pt x="3081680" y="0"/>
                  </a:moveTo>
                  <a:lnTo>
                    <a:pt x="3081680" y="733297"/>
                  </a:lnTo>
                </a:path>
                <a:path w="6163945" h="733425">
                  <a:moveTo>
                    <a:pt x="3081680" y="0"/>
                  </a:moveTo>
                  <a:lnTo>
                    <a:pt x="3081680" y="499719"/>
                  </a:lnTo>
                  <a:lnTo>
                    <a:pt x="0" y="499719"/>
                  </a:lnTo>
                  <a:lnTo>
                    <a:pt x="0" y="733297"/>
                  </a:lnTo>
                </a:path>
              </a:pathLst>
            </a:custGeom>
            <a:ln w="15875">
              <a:solidFill>
                <a:srgbClr val="8323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4784791" y="2084003"/>
              <a:ext cx="2521585" cy="1601470"/>
            </a:xfrm>
            <a:custGeom>
              <a:avLst/>
              <a:gdLst/>
              <a:ahLst/>
              <a:cxnLst/>
              <a:rect l="l" t="t" r="r" b="b"/>
              <a:pathLst>
                <a:path w="2521584" h="1601470">
                  <a:moveTo>
                    <a:pt x="2361272" y="0"/>
                  </a:moveTo>
                  <a:lnTo>
                    <a:pt x="160108" y="0"/>
                  </a:lnTo>
                  <a:lnTo>
                    <a:pt x="109500" y="8162"/>
                  </a:lnTo>
                  <a:lnTo>
                    <a:pt x="65548" y="30890"/>
                  </a:lnTo>
                  <a:lnTo>
                    <a:pt x="30890" y="65548"/>
                  </a:lnTo>
                  <a:lnTo>
                    <a:pt x="8162" y="109500"/>
                  </a:lnTo>
                  <a:lnTo>
                    <a:pt x="0" y="160108"/>
                  </a:lnTo>
                  <a:lnTo>
                    <a:pt x="0" y="1440967"/>
                  </a:lnTo>
                  <a:lnTo>
                    <a:pt x="8162" y="1491575"/>
                  </a:lnTo>
                  <a:lnTo>
                    <a:pt x="30890" y="1535527"/>
                  </a:lnTo>
                  <a:lnTo>
                    <a:pt x="65548" y="1570185"/>
                  </a:lnTo>
                  <a:lnTo>
                    <a:pt x="109500" y="1592914"/>
                  </a:lnTo>
                  <a:lnTo>
                    <a:pt x="160108" y="1601076"/>
                  </a:lnTo>
                  <a:lnTo>
                    <a:pt x="2361272" y="1601076"/>
                  </a:lnTo>
                  <a:lnTo>
                    <a:pt x="2411875" y="1592914"/>
                  </a:lnTo>
                  <a:lnTo>
                    <a:pt x="2455823" y="1570185"/>
                  </a:lnTo>
                  <a:lnTo>
                    <a:pt x="2490479" y="1535527"/>
                  </a:lnTo>
                  <a:lnTo>
                    <a:pt x="2513207" y="1491575"/>
                  </a:lnTo>
                  <a:lnTo>
                    <a:pt x="2521369" y="1440967"/>
                  </a:lnTo>
                  <a:lnTo>
                    <a:pt x="2521369" y="160108"/>
                  </a:lnTo>
                  <a:lnTo>
                    <a:pt x="2513207" y="109500"/>
                  </a:lnTo>
                  <a:lnTo>
                    <a:pt x="2490479" y="65548"/>
                  </a:lnTo>
                  <a:lnTo>
                    <a:pt x="2455823" y="30890"/>
                  </a:lnTo>
                  <a:lnTo>
                    <a:pt x="2411875" y="8162"/>
                  </a:lnTo>
                  <a:lnTo>
                    <a:pt x="2361272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784791" y="2084003"/>
              <a:ext cx="2521585" cy="1601470"/>
            </a:xfrm>
            <a:custGeom>
              <a:avLst/>
              <a:gdLst/>
              <a:ahLst/>
              <a:cxnLst/>
              <a:rect l="l" t="t" r="r" b="b"/>
              <a:pathLst>
                <a:path w="2521584" h="1601470">
                  <a:moveTo>
                    <a:pt x="0" y="160108"/>
                  </a:moveTo>
                  <a:lnTo>
                    <a:pt x="8162" y="109500"/>
                  </a:lnTo>
                  <a:lnTo>
                    <a:pt x="30890" y="65548"/>
                  </a:lnTo>
                  <a:lnTo>
                    <a:pt x="65548" y="30890"/>
                  </a:lnTo>
                  <a:lnTo>
                    <a:pt x="109500" y="8162"/>
                  </a:lnTo>
                  <a:lnTo>
                    <a:pt x="160108" y="0"/>
                  </a:lnTo>
                  <a:lnTo>
                    <a:pt x="2361272" y="0"/>
                  </a:lnTo>
                  <a:lnTo>
                    <a:pt x="2411875" y="8162"/>
                  </a:lnTo>
                  <a:lnTo>
                    <a:pt x="2455823" y="30890"/>
                  </a:lnTo>
                  <a:lnTo>
                    <a:pt x="2490479" y="65548"/>
                  </a:lnTo>
                  <a:lnTo>
                    <a:pt x="2513207" y="109500"/>
                  </a:lnTo>
                  <a:lnTo>
                    <a:pt x="2521369" y="160108"/>
                  </a:lnTo>
                  <a:lnTo>
                    <a:pt x="2521369" y="1440967"/>
                  </a:lnTo>
                  <a:lnTo>
                    <a:pt x="2513207" y="1491575"/>
                  </a:lnTo>
                  <a:lnTo>
                    <a:pt x="2490479" y="1535527"/>
                  </a:lnTo>
                  <a:lnTo>
                    <a:pt x="2455823" y="1570185"/>
                  </a:lnTo>
                  <a:lnTo>
                    <a:pt x="2411875" y="1592914"/>
                  </a:lnTo>
                  <a:lnTo>
                    <a:pt x="2361272" y="1601076"/>
                  </a:lnTo>
                  <a:lnTo>
                    <a:pt x="160108" y="1601076"/>
                  </a:lnTo>
                  <a:lnTo>
                    <a:pt x="109500" y="1592914"/>
                  </a:lnTo>
                  <a:lnTo>
                    <a:pt x="65548" y="1570185"/>
                  </a:lnTo>
                  <a:lnTo>
                    <a:pt x="30890" y="1535527"/>
                  </a:lnTo>
                  <a:lnTo>
                    <a:pt x="8162" y="1491575"/>
                  </a:lnTo>
                  <a:lnTo>
                    <a:pt x="0" y="1440967"/>
                  </a:lnTo>
                  <a:lnTo>
                    <a:pt x="0" y="160108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064944" y="2350150"/>
              <a:ext cx="2521585" cy="1601470"/>
            </a:xfrm>
            <a:custGeom>
              <a:avLst/>
              <a:gdLst/>
              <a:ahLst/>
              <a:cxnLst/>
              <a:rect l="l" t="t" r="r" b="b"/>
              <a:pathLst>
                <a:path w="2521584" h="1601470">
                  <a:moveTo>
                    <a:pt x="2361272" y="0"/>
                  </a:moveTo>
                  <a:lnTo>
                    <a:pt x="160108" y="0"/>
                  </a:lnTo>
                  <a:lnTo>
                    <a:pt x="109500" y="8162"/>
                  </a:lnTo>
                  <a:lnTo>
                    <a:pt x="65548" y="30890"/>
                  </a:lnTo>
                  <a:lnTo>
                    <a:pt x="30890" y="65548"/>
                  </a:lnTo>
                  <a:lnTo>
                    <a:pt x="8162" y="109500"/>
                  </a:lnTo>
                  <a:lnTo>
                    <a:pt x="0" y="160108"/>
                  </a:lnTo>
                  <a:lnTo>
                    <a:pt x="0" y="1440967"/>
                  </a:lnTo>
                  <a:lnTo>
                    <a:pt x="8162" y="1491575"/>
                  </a:lnTo>
                  <a:lnTo>
                    <a:pt x="30890" y="1535527"/>
                  </a:lnTo>
                  <a:lnTo>
                    <a:pt x="65548" y="1570185"/>
                  </a:lnTo>
                  <a:lnTo>
                    <a:pt x="109500" y="1592914"/>
                  </a:lnTo>
                  <a:lnTo>
                    <a:pt x="160108" y="1601076"/>
                  </a:lnTo>
                  <a:lnTo>
                    <a:pt x="2361272" y="1601076"/>
                  </a:lnTo>
                  <a:lnTo>
                    <a:pt x="2411875" y="1592914"/>
                  </a:lnTo>
                  <a:lnTo>
                    <a:pt x="2455823" y="1570185"/>
                  </a:lnTo>
                  <a:lnTo>
                    <a:pt x="2490479" y="1535527"/>
                  </a:lnTo>
                  <a:lnTo>
                    <a:pt x="2513207" y="1491575"/>
                  </a:lnTo>
                  <a:lnTo>
                    <a:pt x="2521369" y="1440967"/>
                  </a:lnTo>
                  <a:lnTo>
                    <a:pt x="2521369" y="160108"/>
                  </a:lnTo>
                  <a:lnTo>
                    <a:pt x="2513207" y="109500"/>
                  </a:lnTo>
                  <a:lnTo>
                    <a:pt x="2490479" y="65548"/>
                  </a:lnTo>
                  <a:lnTo>
                    <a:pt x="2455823" y="30890"/>
                  </a:lnTo>
                  <a:lnTo>
                    <a:pt x="2411875" y="8162"/>
                  </a:lnTo>
                  <a:lnTo>
                    <a:pt x="236127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5064944" y="2350150"/>
              <a:ext cx="2521585" cy="1601470"/>
            </a:xfrm>
            <a:custGeom>
              <a:avLst/>
              <a:gdLst/>
              <a:ahLst/>
              <a:cxnLst/>
              <a:rect l="l" t="t" r="r" b="b"/>
              <a:pathLst>
                <a:path w="2521584" h="1601470">
                  <a:moveTo>
                    <a:pt x="0" y="160108"/>
                  </a:moveTo>
                  <a:lnTo>
                    <a:pt x="8162" y="109500"/>
                  </a:lnTo>
                  <a:lnTo>
                    <a:pt x="30890" y="65548"/>
                  </a:lnTo>
                  <a:lnTo>
                    <a:pt x="65548" y="30890"/>
                  </a:lnTo>
                  <a:lnTo>
                    <a:pt x="109500" y="8162"/>
                  </a:lnTo>
                  <a:lnTo>
                    <a:pt x="160108" y="0"/>
                  </a:lnTo>
                  <a:lnTo>
                    <a:pt x="2361272" y="0"/>
                  </a:lnTo>
                  <a:lnTo>
                    <a:pt x="2411875" y="8162"/>
                  </a:lnTo>
                  <a:lnTo>
                    <a:pt x="2455823" y="30890"/>
                  </a:lnTo>
                  <a:lnTo>
                    <a:pt x="2490479" y="65548"/>
                  </a:lnTo>
                  <a:lnTo>
                    <a:pt x="2513207" y="109500"/>
                  </a:lnTo>
                  <a:lnTo>
                    <a:pt x="2521369" y="160108"/>
                  </a:lnTo>
                  <a:lnTo>
                    <a:pt x="2521369" y="1440967"/>
                  </a:lnTo>
                  <a:lnTo>
                    <a:pt x="2513207" y="1491575"/>
                  </a:lnTo>
                  <a:lnTo>
                    <a:pt x="2490479" y="1535527"/>
                  </a:lnTo>
                  <a:lnTo>
                    <a:pt x="2455823" y="1570185"/>
                  </a:lnTo>
                  <a:lnTo>
                    <a:pt x="2411875" y="1592914"/>
                  </a:lnTo>
                  <a:lnTo>
                    <a:pt x="2361272" y="1601076"/>
                  </a:lnTo>
                  <a:lnTo>
                    <a:pt x="160108" y="1601076"/>
                  </a:lnTo>
                  <a:lnTo>
                    <a:pt x="109500" y="1592914"/>
                  </a:lnTo>
                  <a:lnTo>
                    <a:pt x="65548" y="1570185"/>
                  </a:lnTo>
                  <a:lnTo>
                    <a:pt x="30890" y="1535527"/>
                  </a:lnTo>
                  <a:lnTo>
                    <a:pt x="8162" y="1491575"/>
                  </a:lnTo>
                  <a:lnTo>
                    <a:pt x="0" y="1440967"/>
                  </a:lnTo>
                  <a:lnTo>
                    <a:pt x="0" y="160108"/>
                  </a:lnTo>
                  <a:close/>
                </a:path>
              </a:pathLst>
            </a:custGeom>
            <a:ln w="15875">
              <a:solidFill>
                <a:srgbClr val="A42F1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5190600" y="2626402"/>
            <a:ext cx="2269490" cy="10096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ts val="2760"/>
              </a:lnSpc>
              <a:spcBef>
                <a:spcPts val="100"/>
              </a:spcBef>
            </a:pPr>
            <a:r>
              <a:rPr dirty="0" sz="2400" spc="-10">
                <a:latin typeface="Century Gothic"/>
                <a:cs typeface="Century Gothic"/>
              </a:rPr>
              <a:t>EMANCIPACIÓ</a:t>
            </a:r>
            <a:endParaRPr sz="2400">
              <a:latin typeface="Century Gothic"/>
              <a:cs typeface="Century Gothic"/>
            </a:endParaRPr>
          </a:p>
          <a:p>
            <a:pPr algn="ctr" marL="12065" marR="5080">
              <a:lnSpc>
                <a:spcPts val="2300"/>
              </a:lnSpc>
              <a:spcBef>
                <a:spcPts val="439"/>
              </a:spcBef>
            </a:pPr>
            <a:r>
              <a:rPr dirty="0" sz="2400">
                <a:latin typeface="Century Gothic"/>
                <a:cs typeface="Century Gothic"/>
              </a:rPr>
              <a:t>N:</a:t>
            </a:r>
            <a:r>
              <a:rPr dirty="0" sz="2400" spc="-4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Beneficio</a:t>
            </a:r>
            <a:r>
              <a:rPr dirty="0" sz="2000" spc="-50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de</a:t>
            </a:r>
            <a:r>
              <a:rPr dirty="0" sz="2000" spc="-30">
                <a:latin typeface="Century Gothic"/>
                <a:cs typeface="Century Gothic"/>
              </a:rPr>
              <a:t> </a:t>
            </a:r>
            <a:r>
              <a:rPr dirty="0" sz="2000" spc="-25">
                <a:latin typeface="Century Gothic"/>
                <a:cs typeface="Century Gothic"/>
              </a:rPr>
              <a:t>la </a:t>
            </a:r>
            <a:r>
              <a:rPr dirty="0" sz="2000">
                <a:latin typeface="Century Gothic"/>
                <a:cs typeface="Century Gothic"/>
              </a:rPr>
              <a:t>mayor</a:t>
            </a:r>
            <a:r>
              <a:rPr dirty="0" sz="2000" spc="-45">
                <a:latin typeface="Century Gothic"/>
                <a:cs typeface="Century Gothic"/>
              </a:rPr>
              <a:t> </a:t>
            </a:r>
            <a:r>
              <a:rPr dirty="0" sz="2000" spc="-20">
                <a:latin typeface="Century Gothic"/>
                <a:cs typeface="Century Gothic"/>
              </a:rPr>
              <a:t>edad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1695171" y="4410440"/>
            <a:ext cx="2817495" cy="1883410"/>
            <a:chOff x="1695171" y="4410440"/>
            <a:chExt cx="2817495" cy="1883410"/>
          </a:xfrm>
        </p:grpSpPr>
        <p:sp>
          <p:nvSpPr>
            <p:cNvPr id="11" name="object 11" descr=""/>
            <p:cNvSpPr/>
            <p:nvPr/>
          </p:nvSpPr>
          <p:spPr>
            <a:xfrm>
              <a:off x="1703109" y="4418378"/>
              <a:ext cx="2521585" cy="1601470"/>
            </a:xfrm>
            <a:custGeom>
              <a:avLst/>
              <a:gdLst/>
              <a:ahLst/>
              <a:cxnLst/>
              <a:rect l="l" t="t" r="r" b="b"/>
              <a:pathLst>
                <a:path w="2521585" h="1601470">
                  <a:moveTo>
                    <a:pt x="2361272" y="0"/>
                  </a:moveTo>
                  <a:lnTo>
                    <a:pt x="160108" y="0"/>
                  </a:lnTo>
                  <a:lnTo>
                    <a:pt x="109500" y="8162"/>
                  </a:lnTo>
                  <a:lnTo>
                    <a:pt x="65548" y="30890"/>
                  </a:lnTo>
                  <a:lnTo>
                    <a:pt x="30890" y="65548"/>
                  </a:lnTo>
                  <a:lnTo>
                    <a:pt x="8162" y="109500"/>
                  </a:lnTo>
                  <a:lnTo>
                    <a:pt x="0" y="160108"/>
                  </a:lnTo>
                  <a:lnTo>
                    <a:pt x="0" y="1440967"/>
                  </a:lnTo>
                  <a:lnTo>
                    <a:pt x="8162" y="1491575"/>
                  </a:lnTo>
                  <a:lnTo>
                    <a:pt x="30890" y="1535527"/>
                  </a:lnTo>
                  <a:lnTo>
                    <a:pt x="65548" y="1570185"/>
                  </a:lnTo>
                  <a:lnTo>
                    <a:pt x="109500" y="1592914"/>
                  </a:lnTo>
                  <a:lnTo>
                    <a:pt x="160108" y="1601076"/>
                  </a:lnTo>
                  <a:lnTo>
                    <a:pt x="2361272" y="1601076"/>
                  </a:lnTo>
                  <a:lnTo>
                    <a:pt x="2411875" y="1592914"/>
                  </a:lnTo>
                  <a:lnTo>
                    <a:pt x="2455823" y="1570185"/>
                  </a:lnTo>
                  <a:lnTo>
                    <a:pt x="2490479" y="1535527"/>
                  </a:lnTo>
                  <a:lnTo>
                    <a:pt x="2513207" y="1491575"/>
                  </a:lnTo>
                  <a:lnTo>
                    <a:pt x="2521369" y="1440967"/>
                  </a:lnTo>
                  <a:lnTo>
                    <a:pt x="2521369" y="160108"/>
                  </a:lnTo>
                  <a:lnTo>
                    <a:pt x="2513207" y="109500"/>
                  </a:lnTo>
                  <a:lnTo>
                    <a:pt x="2490479" y="65548"/>
                  </a:lnTo>
                  <a:lnTo>
                    <a:pt x="2455823" y="30890"/>
                  </a:lnTo>
                  <a:lnTo>
                    <a:pt x="2411875" y="8162"/>
                  </a:lnTo>
                  <a:lnTo>
                    <a:pt x="2361272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703109" y="4418378"/>
              <a:ext cx="2521585" cy="1601470"/>
            </a:xfrm>
            <a:custGeom>
              <a:avLst/>
              <a:gdLst/>
              <a:ahLst/>
              <a:cxnLst/>
              <a:rect l="l" t="t" r="r" b="b"/>
              <a:pathLst>
                <a:path w="2521585" h="1601470">
                  <a:moveTo>
                    <a:pt x="0" y="160108"/>
                  </a:moveTo>
                  <a:lnTo>
                    <a:pt x="8162" y="109500"/>
                  </a:lnTo>
                  <a:lnTo>
                    <a:pt x="30890" y="65548"/>
                  </a:lnTo>
                  <a:lnTo>
                    <a:pt x="65548" y="30890"/>
                  </a:lnTo>
                  <a:lnTo>
                    <a:pt x="109500" y="8162"/>
                  </a:lnTo>
                  <a:lnTo>
                    <a:pt x="160108" y="0"/>
                  </a:lnTo>
                  <a:lnTo>
                    <a:pt x="2361272" y="0"/>
                  </a:lnTo>
                  <a:lnTo>
                    <a:pt x="2411875" y="8162"/>
                  </a:lnTo>
                  <a:lnTo>
                    <a:pt x="2455823" y="30890"/>
                  </a:lnTo>
                  <a:lnTo>
                    <a:pt x="2490479" y="65548"/>
                  </a:lnTo>
                  <a:lnTo>
                    <a:pt x="2513207" y="109500"/>
                  </a:lnTo>
                  <a:lnTo>
                    <a:pt x="2521369" y="160108"/>
                  </a:lnTo>
                  <a:lnTo>
                    <a:pt x="2521369" y="1440967"/>
                  </a:lnTo>
                  <a:lnTo>
                    <a:pt x="2513207" y="1491575"/>
                  </a:lnTo>
                  <a:lnTo>
                    <a:pt x="2490479" y="1535527"/>
                  </a:lnTo>
                  <a:lnTo>
                    <a:pt x="2455823" y="1570185"/>
                  </a:lnTo>
                  <a:lnTo>
                    <a:pt x="2411875" y="1592914"/>
                  </a:lnTo>
                  <a:lnTo>
                    <a:pt x="2361272" y="1601076"/>
                  </a:lnTo>
                  <a:lnTo>
                    <a:pt x="160108" y="1601076"/>
                  </a:lnTo>
                  <a:lnTo>
                    <a:pt x="109500" y="1592914"/>
                  </a:lnTo>
                  <a:lnTo>
                    <a:pt x="65548" y="1570185"/>
                  </a:lnTo>
                  <a:lnTo>
                    <a:pt x="30890" y="1535527"/>
                  </a:lnTo>
                  <a:lnTo>
                    <a:pt x="8162" y="1491575"/>
                  </a:lnTo>
                  <a:lnTo>
                    <a:pt x="0" y="1440967"/>
                  </a:lnTo>
                  <a:lnTo>
                    <a:pt x="0" y="160108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983262" y="4684523"/>
              <a:ext cx="2521585" cy="1601470"/>
            </a:xfrm>
            <a:custGeom>
              <a:avLst/>
              <a:gdLst/>
              <a:ahLst/>
              <a:cxnLst/>
              <a:rect l="l" t="t" r="r" b="b"/>
              <a:pathLst>
                <a:path w="2521585" h="1601470">
                  <a:moveTo>
                    <a:pt x="2361272" y="0"/>
                  </a:moveTo>
                  <a:lnTo>
                    <a:pt x="160108" y="0"/>
                  </a:lnTo>
                  <a:lnTo>
                    <a:pt x="109500" y="8162"/>
                  </a:lnTo>
                  <a:lnTo>
                    <a:pt x="65548" y="30890"/>
                  </a:lnTo>
                  <a:lnTo>
                    <a:pt x="30890" y="65548"/>
                  </a:lnTo>
                  <a:lnTo>
                    <a:pt x="8162" y="109500"/>
                  </a:lnTo>
                  <a:lnTo>
                    <a:pt x="0" y="160108"/>
                  </a:lnTo>
                  <a:lnTo>
                    <a:pt x="0" y="1440967"/>
                  </a:lnTo>
                  <a:lnTo>
                    <a:pt x="8162" y="1491575"/>
                  </a:lnTo>
                  <a:lnTo>
                    <a:pt x="30890" y="1535527"/>
                  </a:lnTo>
                  <a:lnTo>
                    <a:pt x="65548" y="1570185"/>
                  </a:lnTo>
                  <a:lnTo>
                    <a:pt x="109500" y="1592914"/>
                  </a:lnTo>
                  <a:lnTo>
                    <a:pt x="160108" y="1601076"/>
                  </a:lnTo>
                  <a:lnTo>
                    <a:pt x="2361272" y="1601076"/>
                  </a:lnTo>
                  <a:lnTo>
                    <a:pt x="2411875" y="1592914"/>
                  </a:lnTo>
                  <a:lnTo>
                    <a:pt x="2455823" y="1570185"/>
                  </a:lnTo>
                  <a:lnTo>
                    <a:pt x="2490479" y="1535527"/>
                  </a:lnTo>
                  <a:lnTo>
                    <a:pt x="2513207" y="1491575"/>
                  </a:lnTo>
                  <a:lnTo>
                    <a:pt x="2521369" y="1440967"/>
                  </a:lnTo>
                  <a:lnTo>
                    <a:pt x="2521369" y="160108"/>
                  </a:lnTo>
                  <a:lnTo>
                    <a:pt x="2513207" y="109500"/>
                  </a:lnTo>
                  <a:lnTo>
                    <a:pt x="2490479" y="65548"/>
                  </a:lnTo>
                  <a:lnTo>
                    <a:pt x="2455823" y="30890"/>
                  </a:lnTo>
                  <a:lnTo>
                    <a:pt x="2411875" y="8162"/>
                  </a:lnTo>
                  <a:lnTo>
                    <a:pt x="236127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983262" y="4684523"/>
              <a:ext cx="2521585" cy="1601470"/>
            </a:xfrm>
            <a:custGeom>
              <a:avLst/>
              <a:gdLst/>
              <a:ahLst/>
              <a:cxnLst/>
              <a:rect l="l" t="t" r="r" b="b"/>
              <a:pathLst>
                <a:path w="2521585" h="1601470">
                  <a:moveTo>
                    <a:pt x="0" y="160108"/>
                  </a:moveTo>
                  <a:lnTo>
                    <a:pt x="8162" y="109500"/>
                  </a:lnTo>
                  <a:lnTo>
                    <a:pt x="30890" y="65548"/>
                  </a:lnTo>
                  <a:lnTo>
                    <a:pt x="65548" y="30890"/>
                  </a:lnTo>
                  <a:lnTo>
                    <a:pt x="109500" y="8162"/>
                  </a:lnTo>
                  <a:lnTo>
                    <a:pt x="160108" y="0"/>
                  </a:lnTo>
                  <a:lnTo>
                    <a:pt x="2361272" y="0"/>
                  </a:lnTo>
                  <a:lnTo>
                    <a:pt x="2411875" y="8162"/>
                  </a:lnTo>
                  <a:lnTo>
                    <a:pt x="2455823" y="30890"/>
                  </a:lnTo>
                  <a:lnTo>
                    <a:pt x="2490479" y="65548"/>
                  </a:lnTo>
                  <a:lnTo>
                    <a:pt x="2513207" y="109500"/>
                  </a:lnTo>
                  <a:lnTo>
                    <a:pt x="2521369" y="160108"/>
                  </a:lnTo>
                  <a:lnTo>
                    <a:pt x="2521369" y="1440967"/>
                  </a:lnTo>
                  <a:lnTo>
                    <a:pt x="2513207" y="1491575"/>
                  </a:lnTo>
                  <a:lnTo>
                    <a:pt x="2490479" y="1535527"/>
                  </a:lnTo>
                  <a:lnTo>
                    <a:pt x="2455823" y="1570185"/>
                  </a:lnTo>
                  <a:lnTo>
                    <a:pt x="2411875" y="1592914"/>
                  </a:lnTo>
                  <a:lnTo>
                    <a:pt x="2361272" y="1601076"/>
                  </a:lnTo>
                  <a:lnTo>
                    <a:pt x="160108" y="1601076"/>
                  </a:lnTo>
                  <a:lnTo>
                    <a:pt x="109500" y="1592914"/>
                  </a:lnTo>
                  <a:lnTo>
                    <a:pt x="65548" y="1570185"/>
                  </a:lnTo>
                  <a:lnTo>
                    <a:pt x="30890" y="1535527"/>
                  </a:lnTo>
                  <a:lnTo>
                    <a:pt x="8162" y="1491575"/>
                  </a:lnTo>
                  <a:lnTo>
                    <a:pt x="0" y="1440967"/>
                  </a:lnTo>
                  <a:lnTo>
                    <a:pt x="0" y="160108"/>
                  </a:lnTo>
                  <a:close/>
                </a:path>
              </a:pathLst>
            </a:custGeom>
            <a:ln w="15875">
              <a:solidFill>
                <a:srgbClr val="A42F1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2346629" y="5337361"/>
            <a:ext cx="17926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entury Gothic"/>
                <a:cs typeface="Century Gothic"/>
              </a:rPr>
              <a:t>Mayor</a:t>
            </a:r>
            <a:r>
              <a:rPr dirty="0" sz="1600" spc="-3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de</a:t>
            </a:r>
            <a:r>
              <a:rPr dirty="0" sz="1600" spc="-25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16</a:t>
            </a:r>
            <a:r>
              <a:rPr dirty="0" sz="1600" spc="-30">
                <a:latin typeface="Century Gothic"/>
                <a:cs typeface="Century Gothic"/>
              </a:rPr>
              <a:t> </a:t>
            </a:r>
            <a:r>
              <a:rPr dirty="0" sz="1600" spc="-20">
                <a:latin typeface="Century Gothic"/>
                <a:cs typeface="Century Gothic"/>
              </a:rPr>
              <a:t>años</a:t>
            </a:r>
            <a:endParaRPr sz="1600">
              <a:latin typeface="Century Gothic"/>
              <a:cs typeface="Century Gothic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4776853" y="4410440"/>
            <a:ext cx="2817495" cy="1883410"/>
            <a:chOff x="4776853" y="4410440"/>
            <a:chExt cx="2817495" cy="1883410"/>
          </a:xfrm>
        </p:grpSpPr>
        <p:sp>
          <p:nvSpPr>
            <p:cNvPr id="17" name="object 17" descr=""/>
            <p:cNvSpPr/>
            <p:nvPr/>
          </p:nvSpPr>
          <p:spPr>
            <a:xfrm>
              <a:off x="4784790" y="4418378"/>
              <a:ext cx="2521585" cy="1601470"/>
            </a:xfrm>
            <a:custGeom>
              <a:avLst/>
              <a:gdLst/>
              <a:ahLst/>
              <a:cxnLst/>
              <a:rect l="l" t="t" r="r" b="b"/>
              <a:pathLst>
                <a:path w="2521584" h="1601470">
                  <a:moveTo>
                    <a:pt x="2361272" y="0"/>
                  </a:moveTo>
                  <a:lnTo>
                    <a:pt x="160108" y="0"/>
                  </a:lnTo>
                  <a:lnTo>
                    <a:pt x="109500" y="8162"/>
                  </a:lnTo>
                  <a:lnTo>
                    <a:pt x="65548" y="30890"/>
                  </a:lnTo>
                  <a:lnTo>
                    <a:pt x="30890" y="65548"/>
                  </a:lnTo>
                  <a:lnTo>
                    <a:pt x="8162" y="109500"/>
                  </a:lnTo>
                  <a:lnTo>
                    <a:pt x="0" y="160108"/>
                  </a:lnTo>
                  <a:lnTo>
                    <a:pt x="0" y="1440967"/>
                  </a:lnTo>
                  <a:lnTo>
                    <a:pt x="8162" y="1491575"/>
                  </a:lnTo>
                  <a:lnTo>
                    <a:pt x="30890" y="1535527"/>
                  </a:lnTo>
                  <a:lnTo>
                    <a:pt x="65548" y="1570185"/>
                  </a:lnTo>
                  <a:lnTo>
                    <a:pt x="109500" y="1592914"/>
                  </a:lnTo>
                  <a:lnTo>
                    <a:pt x="160108" y="1601076"/>
                  </a:lnTo>
                  <a:lnTo>
                    <a:pt x="2361272" y="1601076"/>
                  </a:lnTo>
                  <a:lnTo>
                    <a:pt x="2411875" y="1592914"/>
                  </a:lnTo>
                  <a:lnTo>
                    <a:pt x="2455823" y="1570185"/>
                  </a:lnTo>
                  <a:lnTo>
                    <a:pt x="2490479" y="1535527"/>
                  </a:lnTo>
                  <a:lnTo>
                    <a:pt x="2513207" y="1491575"/>
                  </a:lnTo>
                  <a:lnTo>
                    <a:pt x="2521369" y="1440967"/>
                  </a:lnTo>
                  <a:lnTo>
                    <a:pt x="2521369" y="160108"/>
                  </a:lnTo>
                  <a:lnTo>
                    <a:pt x="2513207" y="109500"/>
                  </a:lnTo>
                  <a:lnTo>
                    <a:pt x="2490479" y="65548"/>
                  </a:lnTo>
                  <a:lnTo>
                    <a:pt x="2455823" y="30890"/>
                  </a:lnTo>
                  <a:lnTo>
                    <a:pt x="2411875" y="8162"/>
                  </a:lnTo>
                  <a:lnTo>
                    <a:pt x="2361272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4784790" y="4418378"/>
              <a:ext cx="2521585" cy="1601470"/>
            </a:xfrm>
            <a:custGeom>
              <a:avLst/>
              <a:gdLst/>
              <a:ahLst/>
              <a:cxnLst/>
              <a:rect l="l" t="t" r="r" b="b"/>
              <a:pathLst>
                <a:path w="2521584" h="1601470">
                  <a:moveTo>
                    <a:pt x="0" y="160108"/>
                  </a:moveTo>
                  <a:lnTo>
                    <a:pt x="8162" y="109500"/>
                  </a:lnTo>
                  <a:lnTo>
                    <a:pt x="30890" y="65548"/>
                  </a:lnTo>
                  <a:lnTo>
                    <a:pt x="65548" y="30890"/>
                  </a:lnTo>
                  <a:lnTo>
                    <a:pt x="109500" y="8162"/>
                  </a:lnTo>
                  <a:lnTo>
                    <a:pt x="160108" y="0"/>
                  </a:lnTo>
                  <a:lnTo>
                    <a:pt x="2361272" y="0"/>
                  </a:lnTo>
                  <a:lnTo>
                    <a:pt x="2411875" y="8162"/>
                  </a:lnTo>
                  <a:lnTo>
                    <a:pt x="2455823" y="30890"/>
                  </a:lnTo>
                  <a:lnTo>
                    <a:pt x="2490479" y="65548"/>
                  </a:lnTo>
                  <a:lnTo>
                    <a:pt x="2513207" y="109500"/>
                  </a:lnTo>
                  <a:lnTo>
                    <a:pt x="2521369" y="160108"/>
                  </a:lnTo>
                  <a:lnTo>
                    <a:pt x="2521369" y="1440967"/>
                  </a:lnTo>
                  <a:lnTo>
                    <a:pt x="2513207" y="1491575"/>
                  </a:lnTo>
                  <a:lnTo>
                    <a:pt x="2490479" y="1535527"/>
                  </a:lnTo>
                  <a:lnTo>
                    <a:pt x="2455823" y="1570185"/>
                  </a:lnTo>
                  <a:lnTo>
                    <a:pt x="2411875" y="1592914"/>
                  </a:lnTo>
                  <a:lnTo>
                    <a:pt x="2361272" y="1601076"/>
                  </a:lnTo>
                  <a:lnTo>
                    <a:pt x="160108" y="1601076"/>
                  </a:lnTo>
                  <a:lnTo>
                    <a:pt x="109500" y="1592914"/>
                  </a:lnTo>
                  <a:lnTo>
                    <a:pt x="65548" y="1570185"/>
                  </a:lnTo>
                  <a:lnTo>
                    <a:pt x="30890" y="1535527"/>
                  </a:lnTo>
                  <a:lnTo>
                    <a:pt x="8162" y="1491575"/>
                  </a:lnTo>
                  <a:lnTo>
                    <a:pt x="0" y="1440967"/>
                  </a:lnTo>
                  <a:lnTo>
                    <a:pt x="0" y="160108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5064943" y="4684523"/>
              <a:ext cx="2521585" cy="1601470"/>
            </a:xfrm>
            <a:custGeom>
              <a:avLst/>
              <a:gdLst/>
              <a:ahLst/>
              <a:cxnLst/>
              <a:rect l="l" t="t" r="r" b="b"/>
              <a:pathLst>
                <a:path w="2521584" h="1601470">
                  <a:moveTo>
                    <a:pt x="2361272" y="0"/>
                  </a:moveTo>
                  <a:lnTo>
                    <a:pt x="160108" y="0"/>
                  </a:lnTo>
                  <a:lnTo>
                    <a:pt x="109500" y="8162"/>
                  </a:lnTo>
                  <a:lnTo>
                    <a:pt x="65548" y="30890"/>
                  </a:lnTo>
                  <a:lnTo>
                    <a:pt x="30890" y="65548"/>
                  </a:lnTo>
                  <a:lnTo>
                    <a:pt x="8162" y="109500"/>
                  </a:lnTo>
                  <a:lnTo>
                    <a:pt x="0" y="160108"/>
                  </a:lnTo>
                  <a:lnTo>
                    <a:pt x="0" y="1440967"/>
                  </a:lnTo>
                  <a:lnTo>
                    <a:pt x="8162" y="1491575"/>
                  </a:lnTo>
                  <a:lnTo>
                    <a:pt x="30890" y="1535527"/>
                  </a:lnTo>
                  <a:lnTo>
                    <a:pt x="65548" y="1570185"/>
                  </a:lnTo>
                  <a:lnTo>
                    <a:pt x="109500" y="1592914"/>
                  </a:lnTo>
                  <a:lnTo>
                    <a:pt x="160108" y="1601076"/>
                  </a:lnTo>
                  <a:lnTo>
                    <a:pt x="2361272" y="1601076"/>
                  </a:lnTo>
                  <a:lnTo>
                    <a:pt x="2411875" y="1592914"/>
                  </a:lnTo>
                  <a:lnTo>
                    <a:pt x="2455823" y="1570185"/>
                  </a:lnTo>
                  <a:lnTo>
                    <a:pt x="2490479" y="1535527"/>
                  </a:lnTo>
                  <a:lnTo>
                    <a:pt x="2513207" y="1491575"/>
                  </a:lnTo>
                  <a:lnTo>
                    <a:pt x="2521369" y="1440967"/>
                  </a:lnTo>
                  <a:lnTo>
                    <a:pt x="2521369" y="160108"/>
                  </a:lnTo>
                  <a:lnTo>
                    <a:pt x="2513207" y="109500"/>
                  </a:lnTo>
                  <a:lnTo>
                    <a:pt x="2490479" y="65548"/>
                  </a:lnTo>
                  <a:lnTo>
                    <a:pt x="2455823" y="30890"/>
                  </a:lnTo>
                  <a:lnTo>
                    <a:pt x="2411875" y="8162"/>
                  </a:lnTo>
                  <a:lnTo>
                    <a:pt x="236127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5064943" y="4684523"/>
              <a:ext cx="2521585" cy="1601470"/>
            </a:xfrm>
            <a:custGeom>
              <a:avLst/>
              <a:gdLst/>
              <a:ahLst/>
              <a:cxnLst/>
              <a:rect l="l" t="t" r="r" b="b"/>
              <a:pathLst>
                <a:path w="2521584" h="1601470">
                  <a:moveTo>
                    <a:pt x="0" y="160108"/>
                  </a:moveTo>
                  <a:lnTo>
                    <a:pt x="8162" y="109500"/>
                  </a:lnTo>
                  <a:lnTo>
                    <a:pt x="30890" y="65548"/>
                  </a:lnTo>
                  <a:lnTo>
                    <a:pt x="65548" y="30890"/>
                  </a:lnTo>
                  <a:lnTo>
                    <a:pt x="109500" y="8162"/>
                  </a:lnTo>
                  <a:lnTo>
                    <a:pt x="160108" y="0"/>
                  </a:lnTo>
                  <a:lnTo>
                    <a:pt x="2361272" y="0"/>
                  </a:lnTo>
                  <a:lnTo>
                    <a:pt x="2411875" y="8162"/>
                  </a:lnTo>
                  <a:lnTo>
                    <a:pt x="2455823" y="30890"/>
                  </a:lnTo>
                  <a:lnTo>
                    <a:pt x="2490479" y="65548"/>
                  </a:lnTo>
                  <a:lnTo>
                    <a:pt x="2513207" y="109500"/>
                  </a:lnTo>
                  <a:lnTo>
                    <a:pt x="2521369" y="160108"/>
                  </a:lnTo>
                  <a:lnTo>
                    <a:pt x="2521369" y="1440967"/>
                  </a:lnTo>
                  <a:lnTo>
                    <a:pt x="2513207" y="1491575"/>
                  </a:lnTo>
                  <a:lnTo>
                    <a:pt x="2490479" y="1535527"/>
                  </a:lnTo>
                  <a:lnTo>
                    <a:pt x="2455823" y="1570185"/>
                  </a:lnTo>
                  <a:lnTo>
                    <a:pt x="2411875" y="1592914"/>
                  </a:lnTo>
                  <a:lnTo>
                    <a:pt x="2361272" y="1601076"/>
                  </a:lnTo>
                  <a:lnTo>
                    <a:pt x="160108" y="1601076"/>
                  </a:lnTo>
                  <a:lnTo>
                    <a:pt x="109500" y="1592914"/>
                  </a:lnTo>
                  <a:lnTo>
                    <a:pt x="65548" y="1570185"/>
                  </a:lnTo>
                  <a:lnTo>
                    <a:pt x="30890" y="1535527"/>
                  </a:lnTo>
                  <a:lnTo>
                    <a:pt x="8162" y="1491575"/>
                  </a:lnTo>
                  <a:lnTo>
                    <a:pt x="0" y="1440967"/>
                  </a:lnTo>
                  <a:lnTo>
                    <a:pt x="0" y="160108"/>
                  </a:lnTo>
                  <a:close/>
                </a:path>
              </a:pathLst>
            </a:custGeom>
            <a:ln w="15875">
              <a:solidFill>
                <a:srgbClr val="A42F1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5602048" y="5337361"/>
            <a:ext cx="14471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entury Gothic"/>
                <a:cs typeface="Century Gothic"/>
              </a:rPr>
              <a:t>Sujeto</a:t>
            </a:r>
            <a:r>
              <a:rPr dirty="0" sz="1600" spc="-1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a</a:t>
            </a:r>
            <a:r>
              <a:rPr dirty="0" sz="1600" spc="-40">
                <a:latin typeface="Century Gothic"/>
                <a:cs typeface="Century Gothic"/>
              </a:rPr>
              <a:t> </a:t>
            </a:r>
            <a:r>
              <a:rPr dirty="0" sz="1600" spc="-10">
                <a:latin typeface="Century Gothic"/>
                <a:cs typeface="Century Gothic"/>
              </a:rPr>
              <a:t>tutela</a:t>
            </a:r>
            <a:endParaRPr sz="1600">
              <a:latin typeface="Century Gothic"/>
              <a:cs typeface="Century Gothic"/>
            </a:endParaRPr>
          </a:p>
        </p:txBody>
      </p:sp>
      <p:grpSp>
        <p:nvGrpSpPr>
          <p:cNvPr id="22" name="object 22" descr=""/>
          <p:cNvGrpSpPr/>
          <p:nvPr/>
        </p:nvGrpSpPr>
        <p:grpSpPr>
          <a:xfrm>
            <a:off x="7858534" y="4410440"/>
            <a:ext cx="2817495" cy="1883410"/>
            <a:chOff x="7858534" y="4410440"/>
            <a:chExt cx="2817495" cy="1883410"/>
          </a:xfrm>
        </p:grpSpPr>
        <p:sp>
          <p:nvSpPr>
            <p:cNvPr id="23" name="object 23" descr=""/>
            <p:cNvSpPr/>
            <p:nvPr/>
          </p:nvSpPr>
          <p:spPr>
            <a:xfrm>
              <a:off x="7866471" y="4418378"/>
              <a:ext cx="2521585" cy="1601470"/>
            </a:xfrm>
            <a:custGeom>
              <a:avLst/>
              <a:gdLst/>
              <a:ahLst/>
              <a:cxnLst/>
              <a:rect l="l" t="t" r="r" b="b"/>
              <a:pathLst>
                <a:path w="2521584" h="1601470">
                  <a:moveTo>
                    <a:pt x="2361272" y="0"/>
                  </a:moveTo>
                  <a:lnTo>
                    <a:pt x="160108" y="0"/>
                  </a:lnTo>
                  <a:lnTo>
                    <a:pt x="109500" y="8162"/>
                  </a:lnTo>
                  <a:lnTo>
                    <a:pt x="65548" y="30890"/>
                  </a:lnTo>
                  <a:lnTo>
                    <a:pt x="30890" y="65548"/>
                  </a:lnTo>
                  <a:lnTo>
                    <a:pt x="8162" y="109500"/>
                  </a:lnTo>
                  <a:lnTo>
                    <a:pt x="0" y="160108"/>
                  </a:lnTo>
                  <a:lnTo>
                    <a:pt x="0" y="1440967"/>
                  </a:lnTo>
                  <a:lnTo>
                    <a:pt x="8162" y="1491575"/>
                  </a:lnTo>
                  <a:lnTo>
                    <a:pt x="30890" y="1535527"/>
                  </a:lnTo>
                  <a:lnTo>
                    <a:pt x="65548" y="1570185"/>
                  </a:lnTo>
                  <a:lnTo>
                    <a:pt x="109500" y="1592914"/>
                  </a:lnTo>
                  <a:lnTo>
                    <a:pt x="160108" y="1601076"/>
                  </a:lnTo>
                  <a:lnTo>
                    <a:pt x="2361272" y="1601076"/>
                  </a:lnTo>
                  <a:lnTo>
                    <a:pt x="2411875" y="1592914"/>
                  </a:lnTo>
                  <a:lnTo>
                    <a:pt x="2455823" y="1570185"/>
                  </a:lnTo>
                  <a:lnTo>
                    <a:pt x="2490479" y="1535527"/>
                  </a:lnTo>
                  <a:lnTo>
                    <a:pt x="2513207" y="1491575"/>
                  </a:lnTo>
                  <a:lnTo>
                    <a:pt x="2521369" y="1440967"/>
                  </a:lnTo>
                  <a:lnTo>
                    <a:pt x="2521369" y="160108"/>
                  </a:lnTo>
                  <a:lnTo>
                    <a:pt x="2513207" y="109500"/>
                  </a:lnTo>
                  <a:lnTo>
                    <a:pt x="2490479" y="65548"/>
                  </a:lnTo>
                  <a:lnTo>
                    <a:pt x="2455823" y="30890"/>
                  </a:lnTo>
                  <a:lnTo>
                    <a:pt x="2411875" y="8162"/>
                  </a:lnTo>
                  <a:lnTo>
                    <a:pt x="2361272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7866471" y="4418378"/>
              <a:ext cx="2521585" cy="1601470"/>
            </a:xfrm>
            <a:custGeom>
              <a:avLst/>
              <a:gdLst/>
              <a:ahLst/>
              <a:cxnLst/>
              <a:rect l="l" t="t" r="r" b="b"/>
              <a:pathLst>
                <a:path w="2521584" h="1601470">
                  <a:moveTo>
                    <a:pt x="0" y="160108"/>
                  </a:moveTo>
                  <a:lnTo>
                    <a:pt x="8162" y="109500"/>
                  </a:lnTo>
                  <a:lnTo>
                    <a:pt x="30890" y="65548"/>
                  </a:lnTo>
                  <a:lnTo>
                    <a:pt x="65548" y="30890"/>
                  </a:lnTo>
                  <a:lnTo>
                    <a:pt x="109500" y="8162"/>
                  </a:lnTo>
                  <a:lnTo>
                    <a:pt x="160108" y="0"/>
                  </a:lnTo>
                  <a:lnTo>
                    <a:pt x="2361272" y="0"/>
                  </a:lnTo>
                  <a:lnTo>
                    <a:pt x="2411875" y="8162"/>
                  </a:lnTo>
                  <a:lnTo>
                    <a:pt x="2455823" y="30890"/>
                  </a:lnTo>
                  <a:lnTo>
                    <a:pt x="2490479" y="65548"/>
                  </a:lnTo>
                  <a:lnTo>
                    <a:pt x="2513207" y="109500"/>
                  </a:lnTo>
                  <a:lnTo>
                    <a:pt x="2521369" y="160108"/>
                  </a:lnTo>
                  <a:lnTo>
                    <a:pt x="2521369" y="1440967"/>
                  </a:lnTo>
                  <a:lnTo>
                    <a:pt x="2513207" y="1491575"/>
                  </a:lnTo>
                  <a:lnTo>
                    <a:pt x="2490479" y="1535527"/>
                  </a:lnTo>
                  <a:lnTo>
                    <a:pt x="2455823" y="1570185"/>
                  </a:lnTo>
                  <a:lnTo>
                    <a:pt x="2411875" y="1592914"/>
                  </a:lnTo>
                  <a:lnTo>
                    <a:pt x="2361272" y="1601076"/>
                  </a:lnTo>
                  <a:lnTo>
                    <a:pt x="160108" y="1601076"/>
                  </a:lnTo>
                  <a:lnTo>
                    <a:pt x="109500" y="1592914"/>
                  </a:lnTo>
                  <a:lnTo>
                    <a:pt x="65548" y="1570185"/>
                  </a:lnTo>
                  <a:lnTo>
                    <a:pt x="30890" y="1535527"/>
                  </a:lnTo>
                  <a:lnTo>
                    <a:pt x="8162" y="1491575"/>
                  </a:lnTo>
                  <a:lnTo>
                    <a:pt x="0" y="1440967"/>
                  </a:lnTo>
                  <a:lnTo>
                    <a:pt x="0" y="160108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8146626" y="4684523"/>
              <a:ext cx="2521585" cy="1601470"/>
            </a:xfrm>
            <a:custGeom>
              <a:avLst/>
              <a:gdLst/>
              <a:ahLst/>
              <a:cxnLst/>
              <a:rect l="l" t="t" r="r" b="b"/>
              <a:pathLst>
                <a:path w="2521584" h="1601470">
                  <a:moveTo>
                    <a:pt x="2361272" y="0"/>
                  </a:moveTo>
                  <a:lnTo>
                    <a:pt x="160108" y="0"/>
                  </a:lnTo>
                  <a:lnTo>
                    <a:pt x="109500" y="8162"/>
                  </a:lnTo>
                  <a:lnTo>
                    <a:pt x="65548" y="30890"/>
                  </a:lnTo>
                  <a:lnTo>
                    <a:pt x="30890" y="65548"/>
                  </a:lnTo>
                  <a:lnTo>
                    <a:pt x="8162" y="109500"/>
                  </a:lnTo>
                  <a:lnTo>
                    <a:pt x="0" y="160108"/>
                  </a:lnTo>
                  <a:lnTo>
                    <a:pt x="0" y="1440967"/>
                  </a:lnTo>
                  <a:lnTo>
                    <a:pt x="8162" y="1491575"/>
                  </a:lnTo>
                  <a:lnTo>
                    <a:pt x="30890" y="1535527"/>
                  </a:lnTo>
                  <a:lnTo>
                    <a:pt x="65548" y="1570185"/>
                  </a:lnTo>
                  <a:lnTo>
                    <a:pt x="109500" y="1592914"/>
                  </a:lnTo>
                  <a:lnTo>
                    <a:pt x="160108" y="1601076"/>
                  </a:lnTo>
                  <a:lnTo>
                    <a:pt x="2361272" y="1601076"/>
                  </a:lnTo>
                  <a:lnTo>
                    <a:pt x="2411875" y="1592914"/>
                  </a:lnTo>
                  <a:lnTo>
                    <a:pt x="2455823" y="1570185"/>
                  </a:lnTo>
                  <a:lnTo>
                    <a:pt x="2490479" y="1535527"/>
                  </a:lnTo>
                  <a:lnTo>
                    <a:pt x="2513207" y="1491575"/>
                  </a:lnTo>
                  <a:lnTo>
                    <a:pt x="2521369" y="1440967"/>
                  </a:lnTo>
                  <a:lnTo>
                    <a:pt x="2521369" y="160108"/>
                  </a:lnTo>
                  <a:lnTo>
                    <a:pt x="2513207" y="109500"/>
                  </a:lnTo>
                  <a:lnTo>
                    <a:pt x="2490479" y="65548"/>
                  </a:lnTo>
                  <a:lnTo>
                    <a:pt x="2455823" y="30890"/>
                  </a:lnTo>
                  <a:lnTo>
                    <a:pt x="2411875" y="8162"/>
                  </a:lnTo>
                  <a:lnTo>
                    <a:pt x="236127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8146626" y="4684523"/>
              <a:ext cx="2521585" cy="1601470"/>
            </a:xfrm>
            <a:custGeom>
              <a:avLst/>
              <a:gdLst/>
              <a:ahLst/>
              <a:cxnLst/>
              <a:rect l="l" t="t" r="r" b="b"/>
              <a:pathLst>
                <a:path w="2521584" h="1601470">
                  <a:moveTo>
                    <a:pt x="0" y="160108"/>
                  </a:moveTo>
                  <a:lnTo>
                    <a:pt x="8162" y="109500"/>
                  </a:lnTo>
                  <a:lnTo>
                    <a:pt x="30890" y="65548"/>
                  </a:lnTo>
                  <a:lnTo>
                    <a:pt x="65548" y="30890"/>
                  </a:lnTo>
                  <a:lnTo>
                    <a:pt x="109500" y="8162"/>
                  </a:lnTo>
                  <a:lnTo>
                    <a:pt x="160108" y="0"/>
                  </a:lnTo>
                  <a:lnTo>
                    <a:pt x="2361272" y="0"/>
                  </a:lnTo>
                  <a:lnTo>
                    <a:pt x="2411875" y="8162"/>
                  </a:lnTo>
                  <a:lnTo>
                    <a:pt x="2455823" y="30890"/>
                  </a:lnTo>
                  <a:lnTo>
                    <a:pt x="2490479" y="65548"/>
                  </a:lnTo>
                  <a:lnTo>
                    <a:pt x="2513207" y="109500"/>
                  </a:lnTo>
                  <a:lnTo>
                    <a:pt x="2521369" y="160108"/>
                  </a:lnTo>
                  <a:lnTo>
                    <a:pt x="2521369" y="1440967"/>
                  </a:lnTo>
                  <a:lnTo>
                    <a:pt x="2513207" y="1491575"/>
                  </a:lnTo>
                  <a:lnTo>
                    <a:pt x="2490479" y="1535527"/>
                  </a:lnTo>
                  <a:lnTo>
                    <a:pt x="2455823" y="1570185"/>
                  </a:lnTo>
                  <a:lnTo>
                    <a:pt x="2411875" y="1592914"/>
                  </a:lnTo>
                  <a:lnTo>
                    <a:pt x="2361272" y="1601076"/>
                  </a:lnTo>
                  <a:lnTo>
                    <a:pt x="160108" y="1601076"/>
                  </a:lnTo>
                  <a:lnTo>
                    <a:pt x="109500" y="1592914"/>
                  </a:lnTo>
                  <a:lnTo>
                    <a:pt x="65548" y="1570185"/>
                  </a:lnTo>
                  <a:lnTo>
                    <a:pt x="30890" y="1535527"/>
                  </a:lnTo>
                  <a:lnTo>
                    <a:pt x="8162" y="1491575"/>
                  </a:lnTo>
                  <a:lnTo>
                    <a:pt x="0" y="1440967"/>
                  </a:lnTo>
                  <a:lnTo>
                    <a:pt x="0" y="160108"/>
                  </a:lnTo>
                  <a:close/>
                </a:path>
              </a:pathLst>
            </a:custGeom>
            <a:ln w="15875">
              <a:solidFill>
                <a:srgbClr val="A42F1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 descr=""/>
          <p:cNvSpPr txBox="1"/>
          <p:nvPr/>
        </p:nvSpPr>
        <p:spPr>
          <a:xfrm>
            <a:off x="8485640" y="5337361"/>
            <a:ext cx="18402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entury Gothic"/>
                <a:cs typeface="Century Gothic"/>
              </a:rPr>
              <a:t>Concesión</a:t>
            </a:r>
            <a:r>
              <a:rPr dirty="0" sz="1600" spc="-105">
                <a:latin typeface="Century Gothic"/>
                <a:cs typeface="Century Gothic"/>
              </a:rPr>
              <a:t> </a:t>
            </a:r>
            <a:r>
              <a:rPr dirty="0" sz="1600" spc="-10">
                <a:latin typeface="Century Gothic"/>
                <a:cs typeface="Century Gothic"/>
              </a:rPr>
              <a:t>judicial</a:t>
            </a:r>
            <a:endParaRPr sz="1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75387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LA</a:t>
            </a:r>
            <a:r>
              <a:rPr dirty="0" sz="3200" spc="-5"/>
              <a:t> </a:t>
            </a:r>
            <a:r>
              <a:rPr dirty="0" sz="3200"/>
              <a:t>EDAD</a:t>
            </a:r>
            <a:r>
              <a:rPr dirty="0" sz="3200" spc="-45"/>
              <a:t> </a:t>
            </a:r>
            <a:r>
              <a:rPr dirty="0" sz="3200"/>
              <a:t>DE</a:t>
            </a:r>
            <a:r>
              <a:rPr dirty="0" sz="3200" spc="-15"/>
              <a:t> </a:t>
            </a:r>
            <a:r>
              <a:rPr dirty="0" sz="3200"/>
              <a:t>LA </a:t>
            </a:r>
            <a:r>
              <a:rPr dirty="0" sz="3200" spc="-10"/>
              <a:t>PERSONA</a:t>
            </a:r>
            <a:endParaRPr sz="3200"/>
          </a:p>
        </p:txBody>
      </p:sp>
      <p:grpSp>
        <p:nvGrpSpPr>
          <p:cNvPr id="3" name="object 3" descr=""/>
          <p:cNvGrpSpPr/>
          <p:nvPr/>
        </p:nvGrpSpPr>
        <p:grpSpPr>
          <a:xfrm>
            <a:off x="2636996" y="2550707"/>
            <a:ext cx="6896734" cy="1769745"/>
            <a:chOff x="2636996" y="2550707"/>
            <a:chExt cx="6896734" cy="1769745"/>
          </a:xfrm>
        </p:grpSpPr>
        <p:sp>
          <p:nvSpPr>
            <p:cNvPr id="4" name="object 4" descr=""/>
            <p:cNvSpPr/>
            <p:nvPr/>
          </p:nvSpPr>
          <p:spPr>
            <a:xfrm>
              <a:off x="2644932" y="3743103"/>
              <a:ext cx="6880859" cy="569595"/>
            </a:xfrm>
            <a:custGeom>
              <a:avLst/>
              <a:gdLst/>
              <a:ahLst/>
              <a:cxnLst/>
              <a:rect l="l" t="t" r="r" b="b"/>
              <a:pathLst>
                <a:path w="6880859" h="569595">
                  <a:moveTo>
                    <a:pt x="3460838" y="0"/>
                  </a:moveTo>
                  <a:lnTo>
                    <a:pt x="3460838" y="369697"/>
                  </a:lnTo>
                  <a:lnTo>
                    <a:pt x="6880555" y="369697"/>
                  </a:lnTo>
                  <a:lnTo>
                    <a:pt x="6880555" y="542493"/>
                  </a:lnTo>
                </a:path>
                <a:path w="6880859" h="569595">
                  <a:moveTo>
                    <a:pt x="3460838" y="0"/>
                  </a:moveTo>
                  <a:lnTo>
                    <a:pt x="3460838" y="369697"/>
                  </a:lnTo>
                  <a:lnTo>
                    <a:pt x="4600740" y="369697"/>
                  </a:lnTo>
                  <a:lnTo>
                    <a:pt x="4600740" y="542493"/>
                  </a:lnTo>
                </a:path>
                <a:path w="6880859" h="569595">
                  <a:moveTo>
                    <a:pt x="3460838" y="0"/>
                  </a:moveTo>
                  <a:lnTo>
                    <a:pt x="3460838" y="369697"/>
                  </a:lnTo>
                  <a:lnTo>
                    <a:pt x="2320937" y="369697"/>
                  </a:lnTo>
                  <a:lnTo>
                    <a:pt x="2320937" y="542493"/>
                  </a:lnTo>
                </a:path>
                <a:path w="6880859" h="569595">
                  <a:moveTo>
                    <a:pt x="3460838" y="0"/>
                  </a:moveTo>
                  <a:lnTo>
                    <a:pt x="3460838" y="396328"/>
                  </a:lnTo>
                  <a:lnTo>
                    <a:pt x="0" y="396328"/>
                  </a:lnTo>
                  <a:lnTo>
                    <a:pt x="0" y="569125"/>
                  </a:lnTo>
                </a:path>
              </a:pathLst>
            </a:custGeom>
            <a:ln w="15875">
              <a:solidFill>
                <a:srgbClr val="8323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4018541" y="2558644"/>
              <a:ext cx="4174490" cy="1184910"/>
            </a:xfrm>
            <a:custGeom>
              <a:avLst/>
              <a:gdLst/>
              <a:ahLst/>
              <a:cxnLst/>
              <a:rect l="l" t="t" r="r" b="b"/>
              <a:pathLst>
                <a:path w="4174490" h="1184910">
                  <a:moveTo>
                    <a:pt x="4056011" y="0"/>
                  </a:moveTo>
                  <a:lnTo>
                    <a:pt x="118440" y="0"/>
                  </a:lnTo>
                  <a:lnTo>
                    <a:pt x="72341" y="9306"/>
                  </a:lnTo>
                  <a:lnTo>
                    <a:pt x="34693" y="34688"/>
                  </a:lnTo>
                  <a:lnTo>
                    <a:pt x="9308" y="72335"/>
                  </a:lnTo>
                  <a:lnTo>
                    <a:pt x="0" y="118440"/>
                  </a:lnTo>
                  <a:lnTo>
                    <a:pt x="0" y="1066012"/>
                  </a:lnTo>
                  <a:lnTo>
                    <a:pt x="9308" y="1112116"/>
                  </a:lnTo>
                  <a:lnTo>
                    <a:pt x="34693" y="1149764"/>
                  </a:lnTo>
                  <a:lnTo>
                    <a:pt x="72341" y="1175145"/>
                  </a:lnTo>
                  <a:lnTo>
                    <a:pt x="118440" y="1184452"/>
                  </a:lnTo>
                  <a:lnTo>
                    <a:pt x="4056011" y="1184452"/>
                  </a:lnTo>
                  <a:lnTo>
                    <a:pt x="4102118" y="1175145"/>
                  </a:lnTo>
                  <a:lnTo>
                    <a:pt x="4139769" y="1149764"/>
                  </a:lnTo>
                  <a:lnTo>
                    <a:pt x="4165155" y="1112116"/>
                  </a:lnTo>
                  <a:lnTo>
                    <a:pt x="4174464" y="1066012"/>
                  </a:lnTo>
                  <a:lnTo>
                    <a:pt x="4174464" y="118440"/>
                  </a:lnTo>
                  <a:lnTo>
                    <a:pt x="4165155" y="72335"/>
                  </a:lnTo>
                  <a:lnTo>
                    <a:pt x="4139769" y="34688"/>
                  </a:lnTo>
                  <a:lnTo>
                    <a:pt x="4102118" y="9306"/>
                  </a:lnTo>
                  <a:lnTo>
                    <a:pt x="4056011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018541" y="2558644"/>
              <a:ext cx="4174490" cy="1184910"/>
            </a:xfrm>
            <a:custGeom>
              <a:avLst/>
              <a:gdLst/>
              <a:ahLst/>
              <a:cxnLst/>
              <a:rect l="l" t="t" r="r" b="b"/>
              <a:pathLst>
                <a:path w="4174490" h="1184910">
                  <a:moveTo>
                    <a:pt x="0" y="118440"/>
                  </a:moveTo>
                  <a:lnTo>
                    <a:pt x="9308" y="72335"/>
                  </a:lnTo>
                  <a:lnTo>
                    <a:pt x="34693" y="34688"/>
                  </a:lnTo>
                  <a:lnTo>
                    <a:pt x="72341" y="9306"/>
                  </a:lnTo>
                  <a:lnTo>
                    <a:pt x="118440" y="0"/>
                  </a:lnTo>
                  <a:lnTo>
                    <a:pt x="4056011" y="0"/>
                  </a:lnTo>
                  <a:lnTo>
                    <a:pt x="4102118" y="9306"/>
                  </a:lnTo>
                  <a:lnTo>
                    <a:pt x="4139769" y="34688"/>
                  </a:lnTo>
                  <a:lnTo>
                    <a:pt x="4165155" y="72335"/>
                  </a:lnTo>
                  <a:lnTo>
                    <a:pt x="4174464" y="118440"/>
                  </a:lnTo>
                  <a:lnTo>
                    <a:pt x="4174464" y="1066012"/>
                  </a:lnTo>
                  <a:lnTo>
                    <a:pt x="4165155" y="1112116"/>
                  </a:lnTo>
                  <a:lnTo>
                    <a:pt x="4139769" y="1149764"/>
                  </a:lnTo>
                  <a:lnTo>
                    <a:pt x="4102118" y="1175145"/>
                  </a:lnTo>
                  <a:lnTo>
                    <a:pt x="4056011" y="1184452"/>
                  </a:lnTo>
                  <a:lnTo>
                    <a:pt x="118440" y="1184452"/>
                  </a:lnTo>
                  <a:lnTo>
                    <a:pt x="72341" y="1175145"/>
                  </a:lnTo>
                  <a:lnTo>
                    <a:pt x="34693" y="1149764"/>
                  </a:lnTo>
                  <a:lnTo>
                    <a:pt x="9308" y="1112116"/>
                  </a:lnTo>
                  <a:lnTo>
                    <a:pt x="0" y="1066012"/>
                  </a:lnTo>
                  <a:lnTo>
                    <a:pt x="0" y="118440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225796" y="2755537"/>
              <a:ext cx="4174490" cy="1184910"/>
            </a:xfrm>
            <a:custGeom>
              <a:avLst/>
              <a:gdLst/>
              <a:ahLst/>
              <a:cxnLst/>
              <a:rect l="l" t="t" r="r" b="b"/>
              <a:pathLst>
                <a:path w="4174490" h="1184910">
                  <a:moveTo>
                    <a:pt x="4056011" y="0"/>
                  </a:moveTo>
                  <a:lnTo>
                    <a:pt x="118440" y="0"/>
                  </a:lnTo>
                  <a:lnTo>
                    <a:pt x="72341" y="9306"/>
                  </a:lnTo>
                  <a:lnTo>
                    <a:pt x="34693" y="34688"/>
                  </a:lnTo>
                  <a:lnTo>
                    <a:pt x="9308" y="72335"/>
                  </a:lnTo>
                  <a:lnTo>
                    <a:pt x="0" y="118440"/>
                  </a:lnTo>
                  <a:lnTo>
                    <a:pt x="0" y="1066012"/>
                  </a:lnTo>
                  <a:lnTo>
                    <a:pt x="9308" y="1112116"/>
                  </a:lnTo>
                  <a:lnTo>
                    <a:pt x="34693" y="1149764"/>
                  </a:lnTo>
                  <a:lnTo>
                    <a:pt x="72341" y="1175145"/>
                  </a:lnTo>
                  <a:lnTo>
                    <a:pt x="118440" y="1184452"/>
                  </a:lnTo>
                  <a:lnTo>
                    <a:pt x="4056011" y="1184452"/>
                  </a:lnTo>
                  <a:lnTo>
                    <a:pt x="4102118" y="1175145"/>
                  </a:lnTo>
                  <a:lnTo>
                    <a:pt x="4139769" y="1149764"/>
                  </a:lnTo>
                  <a:lnTo>
                    <a:pt x="4165155" y="1112116"/>
                  </a:lnTo>
                  <a:lnTo>
                    <a:pt x="4174464" y="1066012"/>
                  </a:lnTo>
                  <a:lnTo>
                    <a:pt x="4174464" y="118440"/>
                  </a:lnTo>
                  <a:lnTo>
                    <a:pt x="4165155" y="72335"/>
                  </a:lnTo>
                  <a:lnTo>
                    <a:pt x="4139769" y="34688"/>
                  </a:lnTo>
                  <a:lnTo>
                    <a:pt x="4102118" y="9306"/>
                  </a:lnTo>
                  <a:lnTo>
                    <a:pt x="4056011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225796" y="2755537"/>
              <a:ext cx="4174490" cy="1184910"/>
            </a:xfrm>
            <a:custGeom>
              <a:avLst/>
              <a:gdLst/>
              <a:ahLst/>
              <a:cxnLst/>
              <a:rect l="l" t="t" r="r" b="b"/>
              <a:pathLst>
                <a:path w="4174490" h="1184910">
                  <a:moveTo>
                    <a:pt x="0" y="118440"/>
                  </a:moveTo>
                  <a:lnTo>
                    <a:pt x="9308" y="72335"/>
                  </a:lnTo>
                  <a:lnTo>
                    <a:pt x="34693" y="34688"/>
                  </a:lnTo>
                  <a:lnTo>
                    <a:pt x="72341" y="9306"/>
                  </a:lnTo>
                  <a:lnTo>
                    <a:pt x="118440" y="0"/>
                  </a:lnTo>
                  <a:lnTo>
                    <a:pt x="4056011" y="0"/>
                  </a:lnTo>
                  <a:lnTo>
                    <a:pt x="4102118" y="9306"/>
                  </a:lnTo>
                  <a:lnTo>
                    <a:pt x="4139769" y="34688"/>
                  </a:lnTo>
                  <a:lnTo>
                    <a:pt x="4165155" y="72335"/>
                  </a:lnTo>
                  <a:lnTo>
                    <a:pt x="4174464" y="118440"/>
                  </a:lnTo>
                  <a:lnTo>
                    <a:pt x="4174464" y="1066012"/>
                  </a:lnTo>
                  <a:lnTo>
                    <a:pt x="4165155" y="1112116"/>
                  </a:lnTo>
                  <a:lnTo>
                    <a:pt x="4139769" y="1149764"/>
                  </a:lnTo>
                  <a:lnTo>
                    <a:pt x="4102118" y="1175145"/>
                  </a:lnTo>
                  <a:lnTo>
                    <a:pt x="4056011" y="1184452"/>
                  </a:lnTo>
                  <a:lnTo>
                    <a:pt x="118440" y="1184452"/>
                  </a:lnTo>
                  <a:lnTo>
                    <a:pt x="72341" y="1175145"/>
                  </a:lnTo>
                  <a:lnTo>
                    <a:pt x="34693" y="1149764"/>
                  </a:lnTo>
                  <a:lnTo>
                    <a:pt x="9308" y="1112116"/>
                  </a:lnTo>
                  <a:lnTo>
                    <a:pt x="0" y="1066012"/>
                  </a:lnTo>
                  <a:lnTo>
                    <a:pt x="0" y="118440"/>
                  </a:lnTo>
                  <a:close/>
                </a:path>
              </a:pathLst>
            </a:custGeom>
            <a:ln w="15875">
              <a:solidFill>
                <a:srgbClr val="A42F1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4340674" y="2851480"/>
            <a:ext cx="3943985" cy="95313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algn="ctr" marL="12065" marR="5080">
              <a:lnSpc>
                <a:spcPct val="92200"/>
              </a:lnSpc>
              <a:spcBef>
                <a:spcPts val="325"/>
              </a:spcBef>
            </a:pPr>
            <a:r>
              <a:rPr dirty="0" sz="2400">
                <a:latin typeface="Century Gothic"/>
                <a:cs typeface="Century Gothic"/>
              </a:rPr>
              <a:t>EMANCIPACIÓN:</a:t>
            </a:r>
            <a:r>
              <a:rPr dirty="0" sz="2400" spc="-3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El</a:t>
            </a:r>
            <a:r>
              <a:rPr dirty="0" sz="2000" spc="-45">
                <a:latin typeface="Century Gothic"/>
                <a:cs typeface="Century Gothic"/>
              </a:rPr>
              <a:t> </a:t>
            </a:r>
            <a:r>
              <a:rPr dirty="0" sz="2000" spc="-10">
                <a:latin typeface="Century Gothic"/>
                <a:cs typeface="Century Gothic"/>
              </a:rPr>
              <a:t>menor </a:t>
            </a:r>
            <a:r>
              <a:rPr dirty="0" sz="2000">
                <a:latin typeface="Century Gothic"/>
                <a:cs typeface="Century Gothic"/>
              </a:rPr>
              <a:t>de</a:t>
            </a:r>
            <a:r>
              <a:rPr dirty="0" sz="2000" spc="-4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vida</a:t>
            </a:r>
            <a:r>
              <a:rPr dirty="0" sz="2000" spc="-7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independiente</a:t>
            </a:r>
            <a:r>
              <a:rPr dirty="0" sz="2000" spc="-85">
                <a:latin typeface="Century Gothic"/>
                <a:cs typeface="Century Gothic"/>
              </a:rPr>
              <a:t> </a:t>
            </a:r>
            <a:r>
              <a:rPr dirty="0" sz="2000">
                <a:latin typeface="Century Gothic"/>
                <a:cs typeface="Century Gothic"/>
              </a:rPr>
              <a:t>(art.</a:t>
            </a:r>
            <a:r>
              <a:rPr dirty="0" sz="2000" spc="-30">
                <a:latin typeface="Century Gothic"/>
                <a:cs typeface="Century Gothic"/>
              </a:rPr>
              <a:t> </a:t>
            </a:r>
            <a:r>
              <a:rPr dirty="0" sz="2000" spc="-25">
                <a:latin typeface="Century Gothic"/>
                <a:cs typeface="Century Gothic"/>
              </a:rPr>
              <a:t>243 </a:t>
            </a:r>
            <a:r>
              <a:rPr dirty="0" sz="2000">
                <a:latin typeface="Century Gothic"/>
                <a:cs typeface="Century Gothic"/>
              </a:rPr>
              <a:t>C.</a:t>
            </a:r>
            <a:r>
              <a:rPr dirty="0" sz="2000" spc="-5">
                <a:latin typeface="Century Gothic"/>
                <a:cs typeface="Century Gothic"/>
              </a:rPr>
              <a:t> </a:t>
            </a:r>
            <a:r>
              <a:rPr dirty="0" sz="2000" spc="-25">
                <a:latin typeface="Century Gothic"/>
                <a:cs typeface="Century Gothic"/>
              </a:rPr>
              <a:t>c.)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1704344" y="4304300"/>
            <a:ext cx="2088514" cy="1397635"/>
            <a:chOff x="1704344" y="4304300"/>
            <a:chExt cx="2088514" cy="1397635"/>
          </a:xfrm>
        </p:grpSpPr>
        <p:sp>
          <p:nvSpPr>
            <p:cNvPr id="11" name="object 11" descr=""/>
            <p:cNvSpPr/>
            <p:nvPr/>
          </p:nvSpPr>
          <p:spPr>
            <a:xfrm>
              <a:off x="1712282" y="4312237"/>
              <a:ext cx="1865630" cy="1184910"/>
            </a:xfrm>
            <a:custGeom>
              <a:avLst/>
              <a:gdLst/>
              <a:ahLst/>
              <a:cxnLst/>
              <a:rect l="l" t="t" r="r" b="b"/>
              <a:pathLst>
                <a:path w="1865629" h="1184910">
                  <a:moveTo>
                    <a:pt x="1746846" y="0"/>
                  </a:moveTo>
                  <a:lnTo>
                    <a:pt x="118440" y="0"/>
                  </a:lnTo>
                  <a:lnTo>
                    <a:pt x="72341" y="9306"/>
                  </a:lnTo>
                  <a:lnTo>
                    <a:pt x="34693" y="34688"/>
                  </a:lnTo>
                  <a:lnTo>
                    <a:pt x="9308" y="72335"/>
                  </a:lnTo>
                  <a:lnTo>
                    <a:pt x="0" y="118440"/>
                  </a:lnTo>
                  <a:lnTo>
                    <a:pt x="0" y="1066012"/>
                  </a:lnTo>
                  <a:lnTo>
                    <a:pt x="9308" y="1112118"/>
                  </a:lnTo>
                  <a:lnTo>
                    <a:pt x="34693" y="1149770"/>
                  </a:lnTo>
                  <a:lnTo>
                    <a:pt x="72341" y="1175156"/>
                  </a:lnTo>
                  <a:lnTo>
                    <a:pt x="118440" y="1184465"/>
                  </a:lnTo>
                  <a:lnTo>
                    <a:pt x="1746846" y="1184465"/>
                  </a:lnTo>
                  <a:lnTo>
                    <a:pt x="1792953" y="1175156"/>
                  </a:lnTo>
                  <a:lnTo>
                    <a:pt x="1830604" y="1149770"/>
                  </a:lnTo>
                  <a:lnTo>
                    <a:pt x="1855990" y="1112118"/>
                  </a:lnTo>
                  <a:lnTo>
                    <a:pt x="1865299" y="1066012"/>
                  </a:lnTo>
                  <a:lnTo>
                    <a:pt x="1865299" y="118440"/>
                  </a:lnTo>
                  <a:lnTo>
                    <a:pt x="1855990" y="72335"/>
                  </a:lnTo>
                  <a:lnTo>
                    <a:pt x="1830604" y="34688"/>
                  </a:lnTo>
                  <a:lnTo>
                    <a:pt x="1792953" y="9306"/>
                  </a:lnTo>
                  <a:lnTo>
                    <a:pt x="1746846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712282" y="4312237"/>
              <a:ext cx="1865630" cy="1184910"/>
            </a:xfrm>
            <a:custGeom>
              <a:avLst/>
              <a:gdLst/>
              <a:ahLst/>
              <a:cxnLst/>
              <a:rect l="l" t="t" r="r" b="b"/>
              <a:pathLst>
                <a:path w="1865629" h="1184910">
                  <a:moveTo>
                    <a:pt x="0" y="118440"/>
                  </a:moveTo>
                  <a:lnTo>
                    <a:pt x="9308" y="72335"/>
                  </a:lnTo>
                  <a:lnTo>
                    <a:pt x="34693" y="34688"/>
                  </a:lnTo>
                  <a:lnTo>
                    <a:pt x="72341" y="9306"/>
                  </a:lnTo>
                  <a:lnTo>
                    <a:pt x="118440" y="0"/>
                  </a:lnTo>
                  <a:lnTo>
                    <a:pt x="1746846" y="0"/>
                  </a:lnTo>
                  <a:lnTo>
                    <a:pt x="1792953" y="9306"/>
                  </a:lnTo>
                  <a:lnTo>
                    <a:pt x="1830604" y="34688"/>
                  </a:lnTo>
                  <a:lnTo>
                    <a:pt x="1855990" y="72335"/>
                  </a:lnTo>
                  <a:lnTo>
                    <a:pt x="1865299" y="118440"/>
                  </a:lnTo>
                  <a:lnTo>
                    <a:pt x="1865299" y="1066012"/>
                  </a:lnTo>
                  <a:lnTo>
                    <a:pt x="1855990" y="1112118"/>
                  </a:lnTo>
                  <a:lnTo>
                    <a:pt x="1830604" y="1149770"/>
                  </a:lnTo>
                  <a:lnTo>
                    <a:pt x="1792953" y="1175156"/>
                  </a:lnTo>
                  <a:lnTo>
                    <a:pt x="1746846" y="1184465"/>
                  </a:lnTo>
                  <a:lnTo>
                    <a:pt x="118440" y="1184465"/>
                  </a:lnTo>
                  <a:lnTo>
                    <a:pt x="72341" y="1175156"/>
                  </a:lnTo>
                  <a:lnTo>
                    <a:pt x="34693" y="1149770"/>
                  </a:lnTo>
                  <a:lnTo>
                    <a:pt x="9308" y="1112118"/>
                  </a:lnTo>
                  <a:lnTo>
                    <a:pt x="0" y="1066012"/>
                  </a:lnTo>
                  <a:lnTo>
                    <a:pt x="0" y="118440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919536" y="4509131"/>
              <a:ext cx="1865630" cy="1184910"/>
            </a:xfrm>
            <a:custGeom>
              <a:avLst/>
              <a:gdLst/>
              <a:ahLst/>
              <a:cxnLst/>
              <a:rect l="l" t="t" r="r" b="b"/>
              <a:pathLst>
                <a:path w="1865629" h="1184910">
                  <a:moveTo>
                    <a:pt x="1746846" y="0"/>
                  </a:moveTo>
                  <a:lnTo>
                    <a:pt x="118440" y="0"/>
                  </a:lnTo>
                  <a:lnTo>
                    <a:pt x="72341" y="9306"/>
                  </a:lnTo>
                  <a:lnTo>
                    <a:pt x="34693" y="34688"/>
                  </a:lnTo>
                  <a:lnTo>
                    <a:pt x="9308" y="72335"/>
                  </a:lnTo>
                  <a:lnTo>
                    <a:pt x="0" y="118440"/>
                  </a:lnTo>
                  <a:lnTo>
                    <a:pt x="0" y="1066012"/>
                  </a:lnTo>
                  <a:lnTo>
                    <a:pt x="9308" y="1112118"/>
                  </a:lnTo>
                  <a:lnTo>
                    <a:pt x="34693" y="1149770"/>
                  </a:lnTo>
                  <a:lnTo>
                    <a:pt x="72341" y="1175156"/>
                  </a:lnTo>
                  <a:lnTo>
                    <a:pt x="118440" y="1184465"/>
                  </a:lnTo>
                  <a:lnTo>
                    <a:pt x="1746846" y="1184465"/>
                  </a:lnTo>
                  <a:lnTo>
                    <a:pt x="1792953" y="1175156"/>
                  </a:lnTo>
                  <a:lnTo>
                    <a:pt x="1830604" y="1149770"/>
                  </a:lnTo>
                  <a:lnTo>
                    <a:pt x="1855990" y="1112118"/>
                  </a:lnTo>
                  <a:lnTo>
                    <a:pt x="1865299" y="1066012"/>
                  </a:lnTo>
                  <a:lnTo>
                    <a:pt x="1865299" y="118440"/>
                  </a:lnTo>
                  <a:lnTo>
                    <a:pt x="1855990" y="72335"/>
                  </a:lnTo>
                  <a:lnTo>
                    <a:pt x="1830604" y="34688"/>
                  </a:lnTo>
                  <a:lnTo>
                    <a:pt x="1792953" y="9306"/>
                  </a:lnTo>
                  <a:lnTo>
                    <a:pt x="1746846" y="0"/>
                  </a:lnTo>
                  <a:close/>
                </a:path>
              </a:pathLst>
            </a:custGeom>
            <a:solidFill>
              <a:srgbClr val="DE7D1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919536" y="4509131"/>
              <a:ext cx="1865630" cy="1184910"/>
            </a:xfrm>
            <a:custGeom>
              <a:avLst/>
              <a:gdLst/>
              <a:ahLst/>
              <a:cxnLst/>
              <a:rect l="l" t="t" r="r" b="b"/>
              <a:pathLst>
                <a:path w="1865629" h="1184910">
                  <a:moveTo>
                    <a:pt x="0" y="118440"/>
                  </a:moveTo>
                  <a:lnTo>
                    <a:pt x="9308" y="72335"/>
                  </a:lnTo>
                  <a:lnTo>
                    <a:pt x="34693" y="34688"/>
                  </a:lnTo>
                  <a:lnTo>
                    <a:pt x="72341" y="9306"/>
                  </a:lnTo>
                  <a:lnTo>
                    <a:pt x="118440" y="0"/>
                  </a:lnTo>
                  <a:lnTo>
                    <a:pt x="1746846" y="0"/>
                  </a:lnTo>
                  <a:lnTo>
                    <a:pt x="1792953" y="9306"/>
                  </a:lnTo>
                  <a:lnTo>
                    <a:pt x="1830604" y="34688"/>
                  </a:lnTo>
                  <a:lnTo>
                    <a:pt x="1855990" y="72335"/>
                  </a:lnTo>
                  <a:lnTo>
                    <a:pt x="1865299" y="118440"/>
                  </a:lnTo>
                  <a:lnTo>
                    <a:pt x="1865299" y="1066012"/>
                  </a:lnTo>
                  <a:lnTo>
                    <a:pt x="1855990" y="1112118"/>
                  </a:lnTo>
                  <a:lnTo>
                    <a:pt x="1830604" y="1149770"/>
                  </a:lnTo>
                  <a:lnTo>
                    <a:pt x="1792953" y="1175156"/>
                  </a:lnTo>
                  <a:lnTo>
                    <a:pt x="1746846" y="1184465"/>
                  </a:lnTo>
                  <a:lnTo>
                    <a:pt x="118440" y="1184465"/>
                  </a:lnTo>
                  <a:lnTo>
                    <a:pt x="72341" y="1175156"/>
                  </a:lnTo>
                  <a:lnTo>
                    <a:pt x="34693" y="1149770"/>
                  </a:lnTo>
                  <a:lnTo>
                    <a:pt x="9308" y="1112118"/>
                  </a:lnTo>
                  <a:lnTo>
                    <a:pt x="0" y="1066012"/>
                  </a:lnTo>
                  <a:lnTo>
                    <a:pt x="0" y="118440"/>
                  </a:lnTo>
                  <a:close/>
                </a:path>
              </a:pathLst>
            </a:custGeom>
            <a:ln w="15875">
              <a:solidFill>
                <a:srgbClr val="A42F1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2220455" y="4841515"/>
            <a:ext cx="1262380" cy="492759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393700" marR="5080" indent="-381635">
              <a:lnSpc>
                <a:spcPts val="1760"/>
              </a:lnSpc>
              <a:spcBef>
                <a:spcPts val="285"/>
              </a:spcBef>
            </a:pPr>
            <a:r>
              <a:rPr dirty="0" sz="1600">
                <a:latin typeface="Century Gothic"/>
                <a:cs typeface="Century Gothic"/>
              </a:rPr>
              <a:t>Mayor</a:t>
            </a:r>
            <a:r>
              <a:rPr dirty="0" sz="1600" spc="-35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de</a:t>
            </a:r>
            <a:r>
              <a:rPr dirty="0" sz="1600" spc="-35">
                <a:latin typeface="Century Gothic"/>
                <a:cs typeface="Century Gothic"/>
              </a:rPr>
              <a:t> </a:t>
            </a:r>
            <a:r>
              <a:rPr dirty="0" sz="1600" spc="-25">
                <a:latin typeface="Century Gothic"/>
                <a:cs typeface="Century Gothic"/>
              </a:rPr>
              <a:t>16 </a:t>
            </a:r>
            <a:r>
              <a:rPr dirty="0" sz="1600" spc="-20">
                <a:latin typeface="Century Gothic"/>
                <a:cs typeface="Century Gothic"/>
              </a:rPr>
              <a:t>años</a:t>
            </a:r>
            <a:endParaRPr sz="1600">
              <a:latin typeface="Century Gothic"/>
              <a:cs typeface="Century Gothic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4025282" y="4277663"/>
            <a:ext cx="2088514" cy="1397635"/>
            <a:chOff x="4025282" y="4277663"/>
            <a:chExt cx="2088514" cy="1397635"/>
          </a:xfrm>
        </p:grpSpPr>
        <p:sp>
          <p:nvSpPr>
            <p:cNvPr id="17" name="object 17" descr=""/>
            <p:cNvSpPr/>
            <p:nvPr/>
          </p:nvSpPr>
          <p:spPr>
            <a:xfrm>
              <a:off x="4033220" y="4285601"/>
              <a:ext cx="1865630" cy="1184910"/>
            </a:xfrm>
            <a:custGeom>
              <a:avLst/>
              <a:gdLst/>
              <a:ahLst/>
              <a:cxnLst/>
              <a:rect l="l" t="t" r="r" b="b"/>
              <a:pathLst>
                <a:path w="1865629" h="1184910">
                  <a:moveTo>
                    <a:pt x="1746846" y="0"/>
                  </a:moveTo>
                  <a:lnTo>
                    <a:pt x="118440" y="0"/>
                  </a:lnTo>
                  <a:lnTo>
                    <a:pt x="72341" y="9306"/>
                  </a:lnTo>
                  <a:lnTo>
                    <a:pt x="34693" y="34688"/>
                  </a:lnTo>
                  <a:lnTo>
                    <a:pt x="9308" y="72335"/>
                  </a:lnTo>
                  <a:lnTo>
                    <a:pt x="0" y="118440"/>
                  </a:lnTo>
                  <a:lnTo>
                    <a:pt x="0" y="1066012"/>
                  </a:lnTo>
                  <a:lnTo>
                    <a:pt x="9308" y="1112118"/>
                  </a:lnTo>
                  <a:lnTo>
                    <a:pt x="34693" y="1149770"/>
                  </a:lnTo>
                  <a:lnTo>
                    <a:pt x="72341" y="1175156"/>
                  </a:lnTo>
                  <a:lnTo>
                    <a:pt x="118440" y="1184465"/>
                  </a:lnTo>
                  <a:lnTo>
                    <a:pt x="1746846" y="1184465"/>
                  </a:lnTo>
                  <a:lnTo>
                    <a:pt x="1792953" y="1175156"/>
                  </a:lnTo>
                  <a:lnTo>
                    <a:pt x="1830604" y="1149770"/>
                  </a:lnTo>
                  <a:lnTo>
                    <a:pt x="1855990" y="1112118"/>
                  </a:lnTo>
                  <a:lnTo>
                    <a:pt x="1865299" y="1066012"/>
                  </a:lnTo>
                  <a:lnTo>
                    <a:pt x="1865299" y="118440"/>
                  </a:lnTo>
                  <a:lnTo>
                    <a:pt x="1855990" y="72335"/>
                  </a:lnTo>
                  <a:lnTo>
                    <a:pt x="1830604" y="34688"/>
                  </a:lnTo>
                  <a:lnTo>
                    <a:pt x="1792953" y="9306"/>
                  </a:lnTo>
                  <a:lnTo>
                    <a:pt x="1746846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4033220" y="4285601"/>
              <a:ext cx="1865630" cy="1184910"/>
            </a:xfrm>
            <a:custGeom>
              <a:avLst/>
              <a:gdLst/>
              <a:ahLst/>
              <a:cxnLst/>
              <a:rect l="l" t="t" r="r" b="b"/>
              <a:pathLst>
                <a:path w="1865629" h="1184910">
                  <a:moveTo>
                    <a:pt x="0" y="118440"/>
                  </a:moveTo>
                  <a:lnTo>
                    <a:pt x="9308" y="72335"/>
                  </a:lnTo>
                  <a:lnTo>
                    <a:pt x="34693" y="34688"/>
                  </a:lnTo>
                  <a:lnTo>
                    <a:pt x="72341" y="9306"/>
                  </a:lnTo>
                  <a:lnTo>
                    <a:pt x="118440" y="0"/>
                  </a:lnTo>
                  <a:lnTo>
                    <a:pt x="1746846" y="0"/>
                  </a:lnTo>
                  <a:lnTo>
                    <a:pt x="1792953" y="9306"/>
                  </a:lnTo>
                  <a:lnTo>
                    <a:pt x="1830604" y="34688"/>
                  </a:lnTo>
                  <a:lnTo>
                    <a:pt x="1855990" y="72335"/>
                  </a:lnTo>
                  <a:lnTo>
                    <a:pt x="1865299" y="118440"/>
                  </a:lnTo>
                  <a:lnTo>
                    <a:pt x="1865299" y="1066012"/>
                  </a:lnTo>
                  <a:lnTo>
                    <a:pt x="1855990" y="1112118"/>
                  </a:lnTo>
                  <a:lnTo>
                    <a:pt x="1830604" y="1149770"/>
                  </a:lnTo>
                  <a:lnTo>
                    <a:pt x="1792953" y="1175156"/>
                  </a:lnTo>
                  <a:lnTo>
                    <a:pt x="1746846" y="1184465"/>
                  </a:lnTo>
                  <a:lnTo>
                    <a:pt x="118440" y="1184465"/>
                  </a:lnTo>
                  <a:lnTo>
                    <a:pt x="72341" y="1175156"/>
                  </a:lnTo>
                  <a:lnTo>
                    <a:pt x="34693" y="1149770"/>
                  </a:lnTo>
                  <a:lnTo>
                    <a:pt x="9308" y="1112118"/>
                  </a:lnTo>
                  <a:lnTo>
                    <a:pt x="0" y="1066012"/>
                  </a:lnTo>
                  <a:lnTo>
                    <a:pt x="0" y="118440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4240475" y="4482493"/>
              <a:ext cx="1865630" cy="1184910"/>
            </a:xfrm>
            <a:custGeom>
              <a:avLst/>
              <a:gdLst/>
              <a:ahLst/>
              <a:cxnLst/>
              <a:rect l="l" t="t" r="r" b="b"/>
              <a:pathLst>
                <a:path w="1865629" h="1184910">
                  <a:moveTo>
                    <a:pt x="1746846" y="0"/>
                  </a:moveTo>
                  <a:lnTo>
                    <a:pt x="118440" y="0"/>
                  </a:lnTo>
                  <a:lnTo>
                    <a:pt x="72341" y="9306"/>
                  </a:lnTo>
                  <a:lnTo>
                    <a:pt x="34693" y="34688"/>
                  </a:lnTo>
                  <a:lnTo>
                    <a:pt x="9308" y="72335"/>
                  </a:lnTo>
                  <a:lnTo>
                    <a:pt x="0" y="118440"/>
                  </a:lnTo>
                  <a:lnTo>
                    <a:pt x="0" y="1066012"/>
                  </a:lnTo>
                  <a:lnTo>
                    <a:pt x="9308" y="1112118"/>
                  </a:lnTo>
                  <a:lnTo>
                    <a:pt x="34693" y="1149770"/>
                  </a:lnTo>
                  <a:lnTo>
                    <a:pt x="72341" y="1175156"/>
                  </a:lnTo>
                  <a:lnTo>
                    <a:pt x="118440" y="1184465"/>
                  </a:lnTo>
                  <a:lnTo>
                    <a:pt x="1746846" y="1184465"/>
                  </a:lnTo>
                  <a:lnTo>
                    <a:pt x="1792953" y="1175156"/>
                  </a:lnTo>
                  <a:lnTo>
                    <a:pt x="1830604" y="1149770"/>
                  </a:lnTo>
                  <a:lnTo>
                    <a:pt x="1855990" y="1112118"/>
                  </a:lnTo>
                  <a:lnTo>
                    <a:pt x="1865299" y="1066012"/>
                  </a:lnTo>
                  <a:lnTo>
                    <a:pt x="1865299" y="118440"/>
                  </a:lnTo>
                  <a:lnTo>
                    <a:pt x="1855990" y="72335"/>
                  </a:lnTo>
                  <a:lnTo>
                    <a:pt x="1830604" y="34688"/>
                  </a:lnTo>
                  <a:lnTo>
                    <a:pt x="1792953" y="9306"/>
                  </a:lnTo>
                  <a:lnTo>
                    <a:pt x="1746846" y="0"/>
                  </a:lnTo>
                  <a:close/>
                </a:path>
              </a:pathLst>
            </a:custGeom>
            <a:solidFill>
              <a:srgbClr val="DE7D1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4240475" y="4482491"/>
              <a:ext cx="1865630" cy="1184910"/>
            </a:xfrm>
            <a:custGeom>
              <a:avLst/>
              <a:gdLst/>
              <a:ahLst/>
              <a:cxnLst/>
              <a:rect l="l" t="t" r="r" b="b"/>
              <a:pathLst>
                <a:path w="1865629" h="1184910">
                  <a:moveTo>
                    <a:pt x="0" y="118440"/>
                  </a:moveTo>
                  <a:lnTo>
                    <a:pt x="9308" y="72335"/>
                  </a:lnTo>
                  <a:lnTo>
                    <a:pt x="34693" y="34688"/>
                  </a:lnTo>
                  <a:lnTo>
                    <a:pt x="72341" y="9306"/>
                  </a:lnTo>
                  <a:lnTo>
                    <a:pt x="118440" y="0"/>
                  </a:lnTo>
                  <a:lnTo>
                    <a:pt x="1746846" y="0"/>
                  </a:lnTo>
                  <a:lnTo>
                    <a:pt x="1792953" y="9306"/>
                  </a:lnTo>
                  <a:lnTo>
                    <a:pt x="1830604" y="34688"/>
                  </a:lnTo>
                  <a:lnTo>
                    <a:pt x="1855990" y="72335"/>
                  </a:lnTo>
                  <a:lnTo>
                    <a:pt x="1865299" y="118440"/>
                  </a:lnTo>
                  <a:lnTo>
                    <a:pt x="1865299" y="1066012"/>
                  </a:lnTo>
                  <a:lnTo>
                    <a:pt x="1855990" y="1112118"/>
                  </a:lnTo>
                  <a:lnTo>
                    <a:pt x="1830604" y="1149770"/>
                  </a:lnTo>
                  <a:lnTo>
                    <a:pt x="1792953" y="1175156"/>
                  </a:lnTo>
                  <a:lnTo>
                    <a:pt x="1746846" y="1184465"/>
                  </a:lnTo>
                  <a:lnTo>
                    <a:pt x="118440" y="1184465"/>
                  </a:lnTo>
                  <a:lnTo>
                    <a:pt x="72341" y="1175156"/>
                  </a:lnTo>
                  <a:lnTo>
                    <a:pt x="34693" y="1149770"/>
                  </a:lnTo>
                  <a:lnTo>
                    <a:pt x="9308" y="1112118"/>
                  </a:lnTo>
                  <a:lnTo>
                    <a:pt x="0" y="1066012"/>
                  </a:lnTo>
                  <a:lnTo>
                    <a:pt x="0" y="118440"/>
                  </a:lnTo>
                  <a:close/>
                </a:path>
              </a:pathLst>
            </a:custGeom>
            <a:ln w="15875">
              <a:solidFill>
                <a:srgbClr val="A42F1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4430174" y="4702735"/>
            <a:ext cx="1485900" cy="716915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algn="ctr" marL="12700" marR="5080" indent="-2540">
              <a:lnSpc>
                <a:spcPts val="1760"/>
              </a:lnSpc>
              <a:spcBef>
                <a:spcPts val="285"/>
              </a:spcBef>
            </a:pPr>
            <a:r>
              <a:rPr dirty="0" sz="1600" spc="-20">
                <a:latin typeface="Century Gothic"/>
                <a:cs typeface="Century Gothic"/>
              </a:rPr>
              <a:t>Vida </a:t>
            </a:r>
            <a:r>
              <a:rPr dirty="0" sz="1600" spc="-10">
                <a:latin typeface="Century Gothic"/>
                <a:cs typeface="Century Gothic"/>
              </a:rPr>
              <a:t>independiente </a:t>
            </a:r>
            <a:r>
              <a:rPr dirty="0" sz="1600">
                <a:latin typeface="Century Gothic"/>
                <a:cs typeface="Century Gothic"/>
              </a:rPr>
              <a:t>de</a:t>
            </a:r>
            <a:r>
              <a:rPr dirty="0" sz="1600" spc="-2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los</a:t>
            </a:r>
            <a:r>
              <a:rPr dirty="0" sz="1600" spc="-25">
                <a:latin typeface="Century Gothic"/>
                <a:cs typeface="Century Gothic"/>
              </a:rPr>
              <a:t> </a:t>
            </a:r>
            <a:r>
              <a:rPr dirty="0" sz="1600" spc="-10">
                <a:latin typeface="Century Gothic"/>
                <a:cs typeface="Century Gothic"/>
              </a:rPr>
              <a:t>padres</a:t>
            </a:r>
            <a:endParaRPr sz="1600">
              <a:latin typeface="Century Gothic"/>
              <a:cs typeface="Century Gothic"/>
            </a:endParaRPr>
          </a:p>
        </p:txBody>
      </p:sp>
      <p:grpSp>
        <p:nvGrpSpPr>
          <p:cNvPr id="22" name="object 22" descr=""/>
          <p:cNvGrpSpPr/>
          <p:nvPr/>
        </p:nvGrpSpPr>
        <p:grpSpPr>
          <a:xfrm>
            <a:off x="6305089" y="4277663"/>
            <a:ext cx="2088514" cy="1397635"/>
            <a:chOff x="6305089" y="4277663"/>
            <a:chExt cx="2088514" cy="1397635"/>
          </a:xfrm>
        </p:grpSpPr>
        <p:sp>
          <p:nvSpPr>
            <p:cNvPr id="23" name="object 23" descr=""/>
            <p:cNvSpPr/>
            <p:nvPr/>
          </p:nvSpPr>
          <p:spPr>
            <a:xfrm>
              <a:off x="6313026" y="4285601"/>
              <a:ext cx="1865630" cy="1184910"/>
            </a:xfrm>
            <a:custGeom>
              <a:avLst/>
              <a:gdLst/>
              <a:ahLst/>
              <a:cxnLst/>
              <a:rect l="l" t="t" r="r" b="b"/>
              <a:pathLst>
                <a:path w="1865629" h="1184910">
                  <a:moveTo>
                    <a:pt x="1746846" y="0"/>
                  </a:moveTo>
                  <a:lnTo>
                    <a:pt x="118440" y="0"/>
                  </a:lnTo>
                  <a:lnTo>
                    <a:pt x="72341" y="9306"/>
                  </a:lnTo>
                  <a:lnTo>
                    <a:pt x="34693" y="34688"/>
                  </a:lnTo>
                  <a:lnTo>
                    <a:pt x="9308" y="72335"/>
                  </a:lnTo>
                  <a:lnTo>
                    <a:pt x="0" y="118440"/>
                  </a:lnTo>
                  <a:lnTo>
                    <a:pt x="0" y="1066012"/>
                  </a:lnTo>
                  <a:lnTo>
                    <a:pt x="9308" y="1112118"/>
                  </a:lnTo>
                  <a:lnTo>
                    <a:pt x="34693" y="1149770"/>
                  </a:lnTo>
                  <a:lnTo>
                    <a:pt x="72341" y="1175156"/>
                  </a:lnTo>
                  <a:lnTo>
                    <a:pt x="118440" y="1184465"/>
                  </a:lnTo>
                  <a:lnTo>
                    <a:pt x="1746846" y="1184465"/>
                  </a:lnTo>
                  <a:lnTo>
                    <a:pt x="1792953" y="1175156"/>
                  </a:lnTo>
                  <a:lnTo>
                    <a:pt x="1830604" y="1149770"/>
                  </a:lnTo>
                  <a:lnTo>
                    <a:pt x="1855990" y="1112118"/>
                  </a:lnTo>
                  <a:lnTo>
                    <a:pt x="1865299" y="1066012"/>
                  </a:lnTo>
                  <a:lnTo>
                    <a:pt x="1865299" y="118440"/>
                  </a:lnTo>
                  <a:lnTo>
                    <a:pt x="1855990" y="72335"/>
                  </a:lnTo>
                  <a:lnTo>
                    <a:pt x="1830604" y="34688"/>
                  </a:lnTo>
                  <a:lnTo>
                    <a:pt x="1792953" y="9306"/>
                  </a:lnTo>
                  <a:lnTo>
                    <a:pt x="1746846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6313026" y="4285601"/>
              <a:ext cx="1865630" cy="1184910"/>
            </a:xfrm>
            <a:custGeom>
              <a:avLst/>
              <a:gdLst/>
              <a:ahLst/>
              <a:cxnLst/>
              <a:rect l="l" t="t" r="r" b="b"/>
              <a:pathLst>
                <a:path w="1865629" h="1184910">
                  <a:moveTo>
                    <a:pt x="0" y="118440"/>
                  </a:moveTo>
                  <a:lnTo>
                    <a:pt x="9308" y="72335"/>
                  </a:lnTo>
                  <a:lnTo>
                    <a:pt x="34693" y="34688"/>
                  </a:lnTo>
                  <a:lnTo>
                    <a:pt x="72341" y="9306"/>
                  </a:lnTo>
                  <a:lnTo>
                    <a:pt x="118440" y="0"/>
                  </a:lnTo>
                  <a:lnTo>
                    <a:pt x="1746846" y="0"/>
                  </a:lnTo>
                  <a:lnTo>
                    <a:pt x="1792953" y="9306"/>
                  </a:lnTo>
                  <a:lnTo>
                    <a:pt x="1830604" y="34688"/>
                  </a:lnTo>
                  <a:lnTo>
                    <a:pt x="1855990" y="72335"/>
                  </a:lnTo>
                  <a:lnTo>
                    <a:pt x="1865299" y="118440"/>
                  </a:lnTo>
                  <a:lnTo>
                    <a:pt x="1865299" y="1066012"/>
                  </a:lnTo>
                  <a:lnTo>
                    <a:pt x="1855990" y="1112118"/>
                  </a:lnTo>
                  <a:lnTo>
                    <a:pt x="1830604" y="1149770"/>
                  </a:lnTo>
                  <a:lnTo>
                    <a:pt x="1792953" y="1175156"/>
                  </a:lnTo>
                  <a:lnTo>
                    <a:pt x="1746846" y="1184465"/>
                  </a:lnTo>
                  <a:lnTo>
                    <a:pt x="118440" y="1184465"/>
                  </a:lnTo>
                  <a:lnTo>
                    <a:pt x="72341" y="1175156"/>
                  </a:lnTo>
                  <a:lnTo>
                    <a:pt x="34693" y="1149770"/>
                  </a:lnTo>
                  <a:lnTo>
                    <a:pt x="9308" y="1112118"/>
                  </a:lnTo>
                  <a:lnTo>
                    <a:pt x="0" y="1066012"/>
                  </a:lnTo>
                  <a:lnTo>
                    <a:pt x="0" y="118440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6520281" y="4482493"/>
              <a:ext cx="1865630" cy="1184910"/>
            </a:xfrm>
            <a:custGeom>
              <a:avLst/>
              <a:gdLst/>
              <a:ahLst/>
              <a:cxnLst/>
              <a:rect l="l" t="t" r="r" b="b"/>
              <a:pathLst>
                <a:path w="1865629" h="1184910">
                  <a:moveTo>
                    <a:pt x="1746846" y="0"/>
                  </a:moveTo>
                  <a:lnTo>
                    <a:pt x="118440" y="0"/>
                  </a:lnTo>
                  <a:lnTo>
                    <a:pt x="72341" y="9306"/>
                  </a:lnTo>
                  <a:lnTo>
                    <a:pt x="34693" y="34688"/>
                  </a:lnTo>
                  <a:lnTo>
                    <a:pt x="9308" y="72335"/>
                  </a:lnTo>
                  <a:lnTo>
                    <a:pt x="0" y="118440"/>
                  </a:lnTo>
                  <a:lnTo>
                    <a:pt x="0" y="1066012"/>
                  </a:lnTo>
                  <a:lnTo>
                    <a:pt x="9308" y="1112118"/>
                  </a:lnTo>
                  <a:lnTo>
                    <a:pt x="34693" y="1149770"/>
                  </a:lnTo>
                  <a:lnTo>
                    <a:pt x="72341" y="1175156"/>
                  </a:lnTo>
                  <a:lnTo>
                    <a:pt x="118440" y="1184465"/>
                  </a:lnTo>
                  <a:lnTo>
                    <a:pt x="1746846" y="1184465"/>
                  </a:lnTo>
                  <a:lnTo>
                    <a:pt x="1792953" y="1175156"/>
                  </a:lnTo>
                  <a:lnTo>
                    <a:pt x="1830604" y="1149770"/>
                  </a:lnTo>
                  <a:lnTo>
                    <a:pt x="1855990" y="1112118"/>
                  </a:lnTo>
                  <a:lnTo>
                    <a:pt x="1865299" y="1066012"/>
                  </a:lnTo>
                  <a:lnTo>
                    <a:pt x="1865299" y="118440"/>
                  </a:lnTo>
                  <a:lnTo>
                    <a:pt x="1855990" y="72335"/>
                  </a:lnTo>
                  <a:lnTo>
                    <a:pt x="1830604" y="34688"/>
                  </a:lnTo>
                  <a:lnTo>
                    <a:pt x="1792953" y="9306"/>
                  </a:lnTo>
                  <a:lnTo>
                    <a:pt x="1746846" y="0"/>
                  </a:lnTo>
                  <a:close/>
                </a:path>
              </a:pathLst>
            </a:custGeom>
            <a:solidFill>
              <a:srgbClr val="DE7D1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6520281" y="4482491"/>
              <a:ext cx="1865630" cy="1184910"/>
            </a:xfrm>
            <a:custGeom>
              <a:avLst/>
              <a:gdLst/>
              <a:ahLst/>
              <a:cxnLst/>
              <a:rect l="l" t="t" r="r" b="b"/>
              <a:pathLst>
                <a:path w="1865629" h="1184910">
                  <a:moveTo>
                    <a:pt x="0" y="118440"/>
                  </a:moveTo>
                  <a:lnTo>
                    <a:pt x="9308" y="72335"/>
                  </a:lnTo>
                  <a:lnTo>
                    <a:pt x="34693" y="34688"/>
                  </a:lnTo>
                  <a:lnTo>
                    <a:pt x="72341" y="9306"/>
                  </a:lnTo>
                  <a:lnTo>
                    <a:pt x="118440" y="0"/>
                  </a:lnTo>
                  <a:lnTo>
                    <a:pt x="1746846" y="0"/>
                  </a:lnTo>
                  <a:lnTo>
                    <a:pt x="1792953" y="9306"/>
                  </a:lnTo>
                  <a:lnTo>
                    <a:pt x="1830604" y="34688"/>
                  </a:lnTo>
                  <a:lnTo>
                    <a:pt x="1855990" y="72335"/>
                  </a:lnTo>
                  <a:lnTo>
                    <a:pt x="1865299" y="118440"/>
                  </a:lnTo>
                  <a:lnTo>
                    <a:pt x="1865299" y="1066012"/>
                  </a:lnTo>
                  <a:lnTo>
                    <a:pt x="1855990" y="1112118"/>
                  </a:lnTo>
                  <a:lnTo>
                    <a:pt x="1830604" y="1149770"/>
                  </a:lnTo>
                  <a:lnTo>
                    <a:pt x="1792953" y="1175156"/>
                  </a:lnTo>
                  <a:lnTo>
                    <a:pt x="1746846" y="1184465"/>
                  </a:lnTo>
                  <a:lnTo>
                    <a:pt x="118440" y="1184465"/>
                  </a:lnTo>
                  <a:lnTo>
                    <a:pt x="72341" y="1175156"/>
                  </a:lnTo>
                  <a:lnTo>
                    <a:pt x="34693" y="1149770"/>
                  </a:lnTo>
                  <a:lnTo>
                    <a:pt x="9308" y="1112118"/>
                  </a:lnTo>
                  <a:lnTo>
                    <a:pt x="0" y="1066012"/>
                  </a:lnTo>
                  <a:lnTo>
                    <a:pt x="0" y="118440"/>
                  </a:lnTo>
                  <a:close/>
                </a:path>
              </a:pathLst>
            </a:custGeom>
            <a:ln w="15875">
              <a:solidFill>
                <a:srgbClr val="A42F1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 descr=""/>
          <p:cNvSpPr txBox="1"/>
          <p:nvPr/>
        </p:nvSpPr>
        <p:spPr>
          <a:xfrm>
            <a:off x="6665721" y="4814876"/>
            <a:ext cx="1574165" cy="492759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123825" marR="5080" indent="-111760">
              <a:lnSpc>
                <a:spcPts val="1760"/>
              </a:lnSpc>
              <a:spcBef>
                <a:spcPts val="285"/>
              </a:spcBef>
            </a:pPr>
            <a:r>
              <a:rPr dirty="0" sz="1600" spc="-10">
                <a:latin typeface="Century Gothic"/>
                <a:cs typeface="Century Gothic"/>
              </a:rPr>
              <a:t>Consentimiento </a:t>
            </a:r>
            <a:r>
              <a:rPr dirty="0" sz="1600">
                <a:latin typeface="Century Gothic"/>
                <a:cs typeface="Century Gothic"/>
              </a:rPr>
              <a:t>de</a:t>
            </a:r>
            <a:r>
              <a:rPr dirty="0" sz="1600" spc="-20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los</a:t>
            </a:r>
            <a:r>
              <a:rPr dirty="0" sz="1600" spc="-25">
                <a:latin typeface="Century Gothic"/>
                <a:cs typeface="Century Gothic"/>
              </a:rPr>
              <a:t> </a:t>
            </a:r>
            <a:r>
              <a:rPr dirty="0" sz="1600" spc="-10">
                <a:latin typeface="Century Gothic"/>
                <a:cs typeface="Century Gothic"/>
              </a:rPr>
              <a:t>padres</a:t>
            </a:r>
            <a:endParaRPr sz="1600">
              <a:latin typeface="Century Gothic"/>
              <a:cs typeface="Century Gothic"/>
            </a:endParaRPr>
          </a:p>
        </p:txBody>
      </p:sp>
      <p:grpSp>
        <p:nvGrpSpPr>
          <p:cNvPr id="28" name="object 28" descr=""/>
          <p:cNvGrpSpPr/>
          <p:nvPr/>
        </p:nvGrpSpPr>
        <p:grpSpPr>
          <a:xfrm>
            <a:off x="8584897" y="4277663"/>
            <a:ext cx="2088514" cy="1397635"/>
            <a:chOff x="8584897" y="4277663"/>
            <a:chExt cx="2088514" cy="1397635"/>
          </a:xfrm>
        </p:grpSpPr>
        <p:sp>
          <p:nvSpPr>
            <p:cNvPr id="29" name="object 29" descr=""/>
            <p:cNvSpPr/>
            <p:nvPr/>
          </p:nvSpPr>
          <p:spPr>
            <a:xfrm>
              <a:off x="8592835" y="4285601"/>
              <a:ext cx="1865630" cy="1184910"/>
            </a:xfrm>
            <a:custGeom>
              <a:avLst/>
              <a:gdLst/>
              <a:ahLst/>
              <a:cxnLst/>
              <a:rect l="l" t="t" r="r" b="b"/>
              <a:pathLst>
                <a:path w="1865629" h="1184910">
                  <a:moveTo>
                    <a:pt x="1746846" y="0"/>
                  </a:moveTo>
                  <a:lnTo>
                    <a:pt x="118440" y="0"/>
                  </a:lnTo>
                  <a:lnTo>
                    <a:pt x="72341" y="9306"/>
                  </a:lnTo>
                  <a:lnTo>
                    <a:pt x="34693" y="34688"/>
                  </a:lnTo>
                  <a:lnTo>
                    <a:pt x="9308" y="72335"/>
                  </a:lnTo>
                  <a:lnTo>
                    <a:pt x="0" y="118440"/>
                  </a:lnTo>
                  <a:lnTo>
                    <a:pt x="0" y="1066012"/>
                  </a:lnTo>
                  <a:lnTo>
                    <a:pt x="9308" y="1112118"/>
                  </a:lnTo>
                  <a:lnTo>
                    <a:pt x="34693" y="1149770"/>
                  </a:lnTo>
                  <a:lnTo>
                    <a:pt x="72341" y="1175156"/>
                  </a:lnTo>
                  <a:lnTo>
                    <a:pt x="118440" y="1184465"/>
                  </a:lnTo>
                  <a:lnTo>
                    <a:pt x="1746846" y="1184465"/>
                  </a:lnTo>
                  <a:lnTo>
                    <a:pt x="1792953" y="1175156"/>
                  </a:lnTo>
                  <a:lnTo>
                    <a:pt x="1830604" y="1149770"/>
                  </a:lnTo>
                  <a:lnTo>
                    <a:pt x="1855990" y="1112118"/>
                  </a:lnTo>
                  <a:lnTo>
                    <a:pt x="1865299" y="1066012"/>
                  </a:lnTo>
                  <a:lnTo>
                    <a:pt x="1865299" y="118440"/>
                  </a:lnTo>
                  <a:lnTo>
                    <a:pt x="1855990" y="72335"/>
                  </a:lnTo>
                  <a:lnTo>
                    <a:pt x="1830604" y="34688"/>
                  </a:lnTo>
                  <a:lnTo>
                    <a:pt x="1792953" y="9306"/>
                  </a:lnTo>
                  <a:lnTo>
                    <a:pt x="1746846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8592835" y="4285601"/>
              <a:ext cx="1865630" cy="1184910"/>
            </a:xfrm>
            <a:custGeom>
              <a:avLst/>
              <a:gdLst/>
              <a:ahLst/>
              <a:cxnLst/>
              <a:rect l="l" t="t" r="r" b="b"/>
              <a:pathLst>
                <a:path w="1865629" h="1184910">
                  <a:moveTo>
                    <a:pt x="0" y="118440"/>
                  </a:moveTo>
                  <a:lnTo>
                    <a:pt x="9308" y="72335"/>
                  </a:lnTo>
                  <a:lnTo>
                    <a:pt x="34693" y="34688"/>
                  </a:lnTo>
                  <a:lnTo>
                    <a:pt x="72341" y="9306"/>
                  </a:lnTo>
                  <a:lnTo>
                    <a:pt x="118440" y="0"/>
                  </a:lnTo>
                  <a:lnTo>
                    <a:pt x="1746846" y="0"/>
                  </a:lnTo>
                  <a:lnTo>
                    <a:pt x="1792953" y="9306"/>
                  </a:lnTo>
                  <a:lnTo>
                    <a:pt x="1830604" y="34688"/>
                  </a:lnTo>
                  <a:lnTo>
                    <a:pt x="1855990" y="72335"/>
                  </a:lnTo>
                  <a:lnTo>
                    <a:pt x="1865299" y="118440"/>
                  </a:lnTo>
                  <a:lnTo>
                    <a:pt x="1865299" y="1066012"/>
                  </a:lnTo>
                  <a:lnTo>
                    <a:pt x="1855990" y="1112118"/>
                  </a:lnTo>
                  <a:lnTo>
                    <a:pt x="1830604" y="1149770"/>
                  </a:lnTo>
                  <a:lnTo>
                    <a:pt x="1792953" y="1175156"/>
                  </a:lnTo>
                  <a:lnTo>
                    <a:pt x="1746846" y="1184465"/>
                  </a:lnTo>
                  <a:lnTo>
                    <a:pt x="118440" y="1184465"/>
                  </a:lnTo>
                  <a:lnTo>
                    <a:pt x="72341" y="1175156"/>
                  </a:lnTo>
                  <a:lnTo>
                    <a:pt x="34693" y="1149770"/>
                  </a:lnTo>
                  <a:lnTo>
                    <a:pt x="9308" y="1112118"/>
                  </a:lnTo>
                  <a:lnTo>
                    <a:pt x="0" y="1066012"/>
                  </a:lnTo>
                  <a:lnTo>
                    <a:pt x="0" y="118440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8800090" y="4482493"/>
              <a:ext cx="1865630" cy="1184910"/>
            </a:xfrm>
            <a:custGeom>
              <a:avLst/>
              <a:gdLst/>
              <a:ahLst/>
              <a:cxnLst/>
              <a:rect l="l" t="t" r="r" b="b"/>
              <a:pathLst>
                <a:path w="1865629" h="1184910">
                  <a:moveTo>
                    <a:pt x="1746846" y="0"/>
                  </a:moveTo>
                  <a:lnTo>
                    <a:pt x="118440" y="0"/>
                  </a:lnTo>
                  <a:lnTo>
                    <a:pt x="72341" y="9306"/>
                  </a:lnTo>
                  <a:lnTo>
                    <a:pt x="34693" y="34688"/>
                  </a:lnTo>
                  <a:lnTo>
                    <a:pt x="9308" y="72335"/>
                  </a:lnTo>
                  <a:lnTo>
                    <a:pt x="0" y="118440"/>
                  </a:lnTo>
                  <a:lnTo>
                    <a:pt x="0" y="1066012"/>
                  </a:lnTo>
                  <a:lnTo>
                    <a:pt x="9308" y="1112118"/>
                  </a:lnTo>
                  <a:lnTo>
                    <a:pt x="34693" y="1149770"/>
                  </a:lnTo>
                  <a:lnTo>
                    <a:pt x="72341" y="1175156"/>
                  </a:lnTo>
                  <a:lnTo>
                    <a:pt x="118440" y="1184465"/>
                  </a:lnTo>
                  <a:lnTo>
                    <a:pt x="1746846" y="1184465"/>
                  </a:lnTo>
                  <a:lnTo>
                    <a:pt x="1792953" y="1175156"/>
                  </a:lnTo>
                  <a:lnTo>
                    <a:pt x="1830604" y="1149770"/>
                  </a:lnTo>
                  <a:lnTo>
                    <a:pt x="1855990" y="1112118"/>
                  </a:lnTo>
                  <a:lnTo>
                    <a:pt x="1865299" y="1066012"/>
                  </a:lnTo>
                  <a:lnTo>
                    <a:pt x="1865299" y="118440"/>
                  </a:lnTo>
                  <a:lnTo>
                    <a:pt x="1855990" y="72335"/>
                  </a:lnTo>
                  <a:lnTo>
                    <a:pt x="1830604" y="34688"/>
                  </a:lnTo>
                  <a:lnTo>
                    <a:pt x="1792953" y="9306"/>
                  </a:lnTo>
                  <a:lnTo>
                    <a:pt x="1746846" y="0"/>
                  </a:lnTo>
                  <a:close/>
                </a:path>
              </a:pathLst>
            </a:custGeom>
            <a:solidFill>
              <a:srgbClr val="DE7D1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8800090" y="4482491"/>
              <a:ext cx="1865630" cy="1184910"/>
            </a:xfrm>
            <a:custGeom>
              <a:avLst/>
              <a:gdLst/>
              <a:ahLst/>
              <a:cxnLst/>
              <a:rect l="l" t="t" r="r" b="b"/>
              <a:pathLst>
                <a:path w="1865629" h="1184910">
                  <a:moveTo>
                    <a:pt x="0" y="118440"/>
                  </a:moveTo>
                  <a:lnTo>
                    <a:pt x="9308" y="72335"/>
                  </a:lnTo>
                  <a:lnTo>
                    <a:pt x="34693" y="34688"/>
                  </a:lnTo>
                  <a:lnTo>
                    <a:pt x="72341" y="9306"/>
                  </a:lnTo>
                  <a:lnTo>
                    <a:pt x="118440" y="0"/>
                  </a:lnTo>
                  <a:lnTo>
                    <a:pt x="1746846" y="0"/>
                  </a:lnTo>
                  <a:lnTo>
                    <a:pt x="1792953" y="9306"/>
                  </a:lnTo>
                  <a:lnTo>
                    <a:pt x="1830604" y="34688"/>
                  </a:lnTo>
                  <a:lnTo>
                    <a:pt x="1855990" y="72335"/>
                  </a:lnTo>
                  <a:lnTo>
                    <a:pt x="1865299" y="118440"/>
                  </a:lnTo>
                  <a:lnTo>
                    <a:pt x="1865299" y="1066012"/>
                  </a:lnTo>
                  <a:lnTo>
                    <a:pt x="1855990" y="1112118"/>
                  </a:lnTo>
                  <a:lnTo>
                    <a:pt x="1830604" y="1149770"/>
                  </a:lnTo>
                  <a:lnTo>
                    <a:pt x="1792953" y="1175156"/>
                  </a:lnTo>
                  <a:lnTo>
                    <a:pt x="1746846" y="1184465"/>
                  </a:lnTo>
                  <a:lnTo>
                    <a:pt x="118440" y="1184465"/>
                  </a:lnTo>
                  <a:lnTo>
                    <a:pt x="72341" y="1175156"/>
                  </a:lnTo>
                  <a:lnTo>
                    <a:pt x="34693" y="1149770"/>
                  </a:lnTo>
                  <a:lnTo>
                    <a:pt x="9308" y="1112118"/>
                  </a:lnTo>
                  <a:lnTo>
                    <a:pt x="0" y="1066012"/>
                  </a:lnTo>
                  <a:lnTo>
                    <a:pt x="0" y="118440"/>
                  </a:lnTo>
                  <a:close/>
                </a:path>
              </a:pathLst>
            </a:custGeom>
            <a:ln w="15875">
              <a:solidFill>
                <a:srgbClr val="A42F1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 descr=""/>
          <p:cNvSpPr txBox="1"/>
          <p:nvPr/>
        </p:nvSpPr>
        <p:spPr>
          <a:xfrm>
            <a:off x="8953148" y="4814876"/>
            <a:ext cx="1558925" cy="49275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839"/>
              </a:lnSpc>
              <a:spcBef>
                <a:spcPts val="95"/>
              </a:spcBef>
            </a:pPr>
            <a:r>
              <a:rPr dirty="0" sz="1600">
                <a:latin typeface="Century Gothic"/>
                <a:cs typeface="Century Gothic"/>
              </a:rPr>
              <a:t>Revocable</a:t>
            </a:r>
            <a:r>
              <a:rPr dirty="0" sz="1600" spc="-90">
                <a:latin typeface="Century Gothic"/>
                <a:cs typeface="Century Gothic"/>
              </a:rPr>
              <a:t> </a:t>
            </a:r>
            <a:r>
              <a:rPr dirty="0" sz="1600" spc="-20">
                <a:latin typeface="Century Gothic"/>
                <a:cs typeface="Century Gothic"/>
              </a:rPr>
              <a:t>(art.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ts val="1839"/>
              </a:lnSpc>
            </a:pPr>
            <a:r>
              <a:rPr dirty="0" sz="1600">
                <a:latin typeface="Century Gothic"/>
                <a:cs typeface="Century Gothic"/>
              </a:rPr>
              <a:t>319</a:t>
            </a:r>
            <a:r>
              <a:rPr dirty="0" sz="1600" spc="-25">
                <a:latin typeface="Century Gothic"/>
                <a:cs typeface="Century Gothic"/>
              </a:rPr>
              <a:t> </a:t>
            </a:r>
            <a:r>
              <a:rPr dirty="0" sz="1600">
                <a:latin typeface="Century Gothic"/>
                <a:cs typeface="Century Gothic"/>
              </a:rPr>
              <a:t>C.</a:t>
            </a:r>
            <a:r>
              <a:rPr dirty="0" sz="1600" spc="-20">
                <a:latin typeface="Century Gothic"/>
                <a:cs typeface="Century Gothic"/>
              </a:rPr>
              <a:t> </a:t>
            </a:r>
            <a:r>
              <a:rPr dirty="0" sz="1600" spc="-25">
                <a:latin typeface="Century Gothic"/>
                <a:cs typeface="Century Gothic"/>
              </a:rPr>
              <a:t>c.)</a:t>
            </a:r>
            <a:endParaRPr sz="1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7351" rIns="0" bIns="0" rtlCol="0" vert="horz">
            <a:spAutoFit/>
          </a:bodyPr>
          <a:lstStyle/>
          <a:p>
            <a:pPr marL="1729105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LA</a:t>
            </a:r>
            <a:r>
              <a:rPr dirty="0" sz="3200" spc="-5"/>
              <a:t> </a:t>
            </a:r>
            <a:r>
              <a:rPr dirty="0" sz="3200"/>
              <a:t>EDAD</a:t>
            </a:r>
            <a:r>
              <a:rPr dirty="0" sz="3200" spc="-45"/>
              <a:t> </a:t>
            </a:r>
            <a:r>
              <a:rPr dirty="0" sz="3200"/>
              <a:t>DE</a:t>
            </a:r>
            <a:r>
              <a:rPr dirty="0" sz="3200" spc="-15"/>
              <a:t> </a:t>
            </a:r>
            <a:r>
              <a:rPr dirty="0" sz="3200"/>
              <a:t>LA </a:t>
            </a:r>
            <a:r>
              <a:rPr dirty="0" sz="3200" spc="-10"/>
              <a:t>PERSONA</a:t>
            </a:r>
            <a:endParaRPr sz="3200"/>
          </a:p>
        </p:txBody>
      </p:sp>
      <p:grpSp>
        <p:nvGrpSpPr>
          <p:cNvPr id="3" name="object 3" descr=""/>
          <p:cNvGrpSpPr/>
          <p:nvPr/>
        </p:nvGrpSpPr>
        <p:grpSpPr>
          <a:xfrm>
            <a:off x="2731468" y="2122002"/>
            <a:ext cx="6718934" cy="1199515"/>
            <a:chOff x="2731468" y="2122002"/>
            <a:chExt cx="6718934" cy="1199515"/>
          </a:xfrm>
        </p:grpSpPr>
        <p:sp>
          <p:nvSpPr>
            <p:cNvPr id="4" name="object 4" descr=""/>
            <p:cNvSpPr/>
            <p:nvPr/>
          </p:nvSpPr>
          <p:spPr>
            <a:xfrm>
              <a:off x="2739406" y="2129939"/>
              <a:ext cx="6703059" cy="1183640"/>
            </a:xfrm>
            <a:custGeom>
              <a:avLst/>
              <a:gdLst/>
              <a:ahLst/>
              <a:cxnLst/>
              <a:rect l="l" t="t" r="r" b="b"/>
              <a:pathLst>
                <a:path w="6703059" h="1183639">
                  <a:moveTo>
                    <a:pt x="6584734" y="0"/>
                  </a:moveTo>
                  <a:lnTo>
                    <a:pt x="118325" y="0"/>
                  </a:lnTo>
                  <a:lnTo>
                    <a:pt x="72266" y="9297"/>
                  </a:lnTo>
                  <a:lnTo>
                    <a:pt x="34655" y="34655"/>
                  </a:lnTo>
                  <a:lnTo>
                    <a:pt x="9297" y="72266"/>
                  </a:lnTo>
                  <a:lnTo>
                    <a:pt x="0" y="118325"/>
                  </a:lnTo>
                  <a:lnTo>
                    <a:pt x="0" y="1064920"/>
                  </a:lnTo>
                  <a:lnTo>
                    <a:pt x="9297" y="1110972"/>
                  </a:lnTo>
                  <a:lnTo>
                    <a:pt x="34655" y="1148580"/>
                  </a:lnTo>
                  <a:lnTo>
                    <a:pt x="72266" y="1173935"/>
                  </a:lnTo>
                  <a:lnTo>
                    <a:pt x="118325" y="1183233"/>
                  </a:lnTo>
                  <a:lnTo>
                    <a:pt x="6584734" y="1183233"/>
                  </a:lnTo>
                  <a:lnTo>
                    <a:pt x="6630793" y="1173935"/>
                  </a:lnTo>
                  <a:lnTo>
                    <a:pt x="6668404" y="1148580"/>
                  </a:lnTo>
                  <a:lnTo>
                    <a:pt x="6693762" y="1110972"/>
                  </a:lnTo>
                  <a:lnTo>
                    <a:pt x="6703059" y="1064920"/>
                  </a:lnTo>
                  <a:lnTo>
                    <a:pt x="6703059" y="118325"/>
                  </a:lnTo>
                  <a:lnTo>
                    <a:pt x="6693762" y="72266"/>
                  </a:lnTo>
                  <a:lnTo>
                    <a:pt x="6668404" y="34655"/>
                  </a:lnTo>
                  <a:lnTo>
                    <a:pt x="6630793" y="9297"/>
                  </a:lnTo>
                  <a:lnTo>
                    <a:pt x="6584734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739406" y="2129939"/>
              <a:ext cx="6703059" cy="1183640"/>
            </a:xfrm>
            <a:custGeom>
              <a:avLst/>
              <a:gdLst/>
              <a:ahLst/>
              <a:cxnLst/>
              <a:rect l="l" t="t" r="r" b="b"/>
              <a:pathLst>
                <a:path w="6703059" h="1183639">
                  <a:moveTo>
                    <a:pt x="0" y="118325"/>
                  </a:moveTo>
                  <a:lnTo>
                    <a:pt x="9297" y="72266"/>
                  </a:lnTo>
                  <a:lnTo>
                    <a:pt x="34655" y="34655"/>
                  </a:lnTo>
                  <a:lnTo>
                    <a:pt x="72266" y="9297"/>
                  </a:lnTo>
                  <a:lnTo>
                    <a:pt x="118325" y="0"/>
                  </a:lnTo>
                  <a:lnTo>
                    <a:pt x="6584734" y="0"/>
                  </a:lnTo>
                  <a:lnTo>
                    <a:pt x="6630793" y="9297"/>
                  </a:lnTo>
                  <a:lnTo>
                    <a:pt x="6668404" y="34655"/>
                  </a:lnTo>
                  <a:lnTo>
                    <a:pt x="6693762" y="72266"/>
                  </a:lnTo>
                  <a:lnTo>
                    <a:pt x="6703059" y="118325"/>
                  </a:lnTo>
                  <a:lnTo>
                    <a:pt x="6703059" y="1064920"/>
                  </a:lnTo>
                  <a:lnTo>
                    <a:pt x="6693762" y="1110972"/>
                  </a:lnTo>
                  <a:lnTo>
                    <a:pt x="6668404" y="1148580"/>
                  </a:lnTo>
                  <a:lnTo>
                    <a:pt x="6630793" y="1173935"/>
                  </a:lnTo>
                  <a:lnTo>
                    <a:pt x="6584734" y="1183233"/>
                  </a:lnTo>
                  <a:lnTo>
                    <a:pt x="118325" y="1183233"/>
                  </a:lnTo>
                  <a:lnTo>
                    <a:pt x="72266" y="1173935"/>
                  </a:lnTo>
                  <a:lnTo>
                    <a:pt x="34655" y="1148580"/>
                  </a:lnTo>
                  <a:lnTo>
                    <a:pt x="9297" y="1110972"/>
                  </a:lnTo>
                  <a:lnTo>
                    <a:pt x="0" y="1064920"/>
                  </a:lnTo>
                  <a:lnTo>
                    <a:pt x="0" y="118325"/>
                  </a:lnTo>
                  <a:close/>
                </a:path>
              </a:pathLst>
            </a:custGeom>
            <a:ln w="158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2977784" y="2365453"/>
            <a:ext cx="6225540" cy="67246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2612390" marR="5080" indent="-2600325">
              <a:lnSpc>
                <a:spcPct val="92400"/>
              </a:lnSpc>
              <a:spcBef>
                <a:spcPts val="315"/>
              </a:spcBef>
            </a:pPr>
            <a:r>
              <a:rPr dirty="0" sz="2400">
                <a:solidFill>
                  <a:srgbClr val="FFFFFF"/>
                </a:solidFill>
                <a:latin typeface="Century Gothic"/>
                <a:cs typeface="Century Gothic"/>
              </a:rPr>
              <a:t>EMANCIPACIÓN:</a:t>
            </a:r>
            <a:r>
              <a:rPr dirty="0" sz="2400" spc="-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Límites</a:t>
            </a:r>
            <a:r>
              <a:rPr dirty="0" sz="20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previstos</a:t>
            </a:r>
            <a:r>
              <a:rPr dirty="0" sz="20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en</a:t>
            </a:r>
            <a:r>
              <a:rPr dirty="0" sz="2000" spc="-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el</a:t>
            </a:r>
            <a:r>
              <a:rPr dirty="0" sz="20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entury Gothic"/>
                <a:cs typeface="Century Gothic"/>
              </a:rPr>
              <a:t>artículo </a:t>
            </a:r>
            <a:r>
              <a:rPr dirty="0" sz="2000">
                <a:solidFill>
                  <a:srgbClr val="FFFFFF"/>
                </a:solidFill>
                <a:latin typeface="Century Gothic"/>
                <a:cs typeface="Century Gothic"/>
              </a:rPr>
              <a:t>247</a:t>
            </a:r>
            <a:r>
              <a:rPr dirty="0" sz="20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Century Gothic"/>
                <a:cs typeface="Century Gothic"/>
              </a:rPr>
              <a:t>C.c.</a:t>
            </a:r>
            <a:endParaRPr sz="2000">
              <a:latin typeface="Century Gothic"/>
              <a:cs typeface="Century Gothic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1506046" y="3305242"/>
            <a:ext cx="4592955" cy="2409825"/>
            <a:chOff x="1506046" y="3305242"/>
            <a:chExt cx="4592955" cy="2409825"/>
          </a:xfrm>
        </p:grpSpPr>
        <p:sp>
          <p:nvSpPr>
            <p:cNvPr id="8" name="object 8" descr=""/>
            <p:cNvSpPr/>
            <p:nvPr/>
          </p:nvSpPr>
          <p:spPr>
            <a:xfrm>
              <a:off x="3624430" y="3313179"/>
              <a:ext cx="2466975" cy="373380"/>
            </a:xfrm>
            <a:custGeom>
              <a:avLst/>
              <a:gdLst/>
              <a:ahLst/>
              <a:cxnLst/>
              <a:rect l="l" t="t" r="r" b="b"/>
              <a:pathLst>
                <a:path w="2466975" h="373379">
                  <a:moveTo>
                    <a:pt x="2466505" y="0"/>
                  </a:moveTo>
                  <a:lnTo>
                    <a:pt x="2466505" y="186537"/>
                  </a:lnTo>
                  <a:lnTo>
                    <a:pt x="0" y="186537"/>
                  </a:lnTo>
                  <a:lnTo>
                    <a:pt x="0" y="373075"/>
                  </a:lnTo>
                </a:path>
              </a:pathLst>
            </a:custGeom>
            <a:ln w="15875">
              <a:solidFill>
                <a:srgbClr val="8323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513983" y="3686264"/>
              <a:ext cx="4221480" cy="2021205"/>
            </a:xfrm>
            <a:custGeom>
              <a:avLst/>
              <a:gdLst/>
              <a:ahLst/>
              <a:cxnLst/>
              <a:rect l="l" t="t" r="r" b="b"/>
              <a:pathLst>
                <a:path w="4221480" h="2021204">
                  <a:moveTo>
                    <a:pt x="4018813" y="0"/>
                  </a:moveTo>
                  <a:lnTo>
                    <a:pt x="202069" y="0"/>
                  </a:lnTo>
                  <a:lnTo>
                    <a:pt x="155738" y="5336"/>
                  </a:lnTo>
                  <a:lnTo>
                    <a:pt x="113206" y="20537"/>
                  </a:lnTo>
                  <a:lnTo>
                    <a:pt x="75687" y="44390"/>
                  </a:lnTo>
                  <a:lnTo>
                    <a:pt x="44394" y="75682"/>
                  </a:lnTo>
                  <a:lnTo>
                    <a:pt x="20539" y="113201"/>
                  </a:lnTo>
                  <a:lnTo>
                    <a:pt x="5337" y="155734"/>
                  </a:lnTo>
                  <a:lnTo>
                    <a:pt x="0" y="202069"/>
                  </a:lnTo>
                  <a:lnTo>
                    <a:pt x="0" y="1818665"/>
                  </a:lnTo>
                  <a:lnTo>
                    <a:pt x="5337" y="1865001"/>
                  </a:lnTo>
                  <a:lnTo>
                    <a:pt x="20539" y="1907536"/>
                  </a:lnTo>
                  <a:lnTo>
                    <a:pt x="44394" y="1945057"/>
                  </a:lnTo>
                  <a:lnTo>
                    <a:pt x="75687" y="1976352"/>
                  </a:lnTo>
                  <a:lnTo>
                    <a:pt x="113206" y="2000208"/>
                  </a:lnTo>
                  <a:lnTo>
                    <a:pt x="155738" y="2015410"/>
                  </a:lnTo>
                  <a:lnTo>
                    <a:pt x="202069" y="2020747"/>
                  </a:lnTo>
                  <a:lnTo>
                    <a:pt x="4018813" y="2020747"/>
                  </a:lnTo>
                  <a:lnTo>
                    <a:pt x="4065148" y="2015410"/>
                  </a:lnTo>
                  <a:lnTo>
                    <a:pt x="4107681" y="2000208"/>
                  </a:lnTo>
                  <a:lnTo>
                    <a:pt x="4145200" y="1976352"/>
                  </a:lnTo>
                  <a:lnTo>
                    <a:pt x="4176493" y="1945057"/>
                  </a:lnTo>
                  <a:lnTo>
                    <a:pt x="4200345" y="1907536"/>
                  </a:lnTo>
                  <a:lnTo>
                    <a:pt x="4215546" y="1865001"/>
                  </a:lnTo>
                  <a:lnTo>
                    <a:pt x="4220883" y="1818665"/>
                  </a:lnTo>
                  <a:lnTo>
                    <a:pt x="4220883" y="202069"/>
                  </a:lnTo>
                  <a:lnTo>
                    <a:pt x="4215546" y="155734"/>
                  </a:lnTo>
                  <a:lnTo>
                    <a:pt x="4200345" y="113201"/>
                  </a:lnTo>
                  <a:lnTo>
                    <a:pt x="4176493" y="75682"/>
                  </a:lnTo>
                  <a:lnTo>
                    <a:pt x="4145200" y="44390"/>
                  </a:lnTo>
                  <a:lnTo>
                    <a:pt x="4107681" y="20537"/>
                  </a:lnTo>
                  <a:lnTo>
                    <a:pt x="4065148" y="5336"/>
                  </a:lnTo>
                  <a:lnTo>
                    <a:pt x="4018813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513983" y="3686264"/>
              <a:ext cx="4221480" cy="2021205"/>
            </a:xfrm>
            <a:custGeom>
              <a:avLst/>
              <a:gdLst/>
              <a:ahLst/>
              <a:cxnLst/>
              <a:rect l="l" t="t" r="r" b="b"/>
              <a:pathLst>
                <a:path w="4221480" h="2021204">
                  <a:moveTo>
                    <a:pt x="0" y="202069"/>
                  </a:moveTo>
                  <a:lnTo>
                    <a:pt x="5337" y="155734"/>
                  </a:lnTo>
                  <a:lnTo>
                    <a:pt x="20539" y="113201"/>
                  </a:lnTo>
                  <a:lnTo>
                    <a:pt x="44394" y="75682"/>
                  </a:lnTo>
                  <a:lnTo>
                    <a:pt x="75687" y="44390"/>
                  </a:lnTo>
                  <a:lnTo>
                    <a:pt x="113206" y="20537"/>
                  </a:lnTo>
                  <a:lnTo>
                    <a:pt x="155738" y="5336"/>
                  </a:lnTo>
                  <a:lnTo>
                    <a:pt x="202069" y="0"/>
                  </a:lnTo>
                  <a:lnTo>
                    <a:pt x="4018813" y="0"/>
                  </a:lnTo>
                  <a:lnTo>
                    <a:pt x="4065148" y="5336"/>
                  </a:lnTo>
                  <a:lnTo>
                    <a:pt x="4107681" y="20537"/>
                  </a:lnTo>
                  <a:lnTo>
                    <a:pt x="4145200" y="44390"/>
                  </a:lnTo>
                  <a:lnTo>
                    <a:pt x="4176493" y="75682"/>
                  </a:lnTo>
                  <a:lnTo>
                    <a:pt x="4200345" y="113201"/>
                  </a:lnTo>
                  <a:lnTo>
                    <a:pt x="4215546" y="155734"/>
                  </a:lnTo>
                  <a:lnTo>
                    <a:pt x="4220883" y="202069"/>
                  </a:lnTo>
                  <a:lnTo>
                    <a:pt x="4220883" y="1818665"/>
                  </a:lnTo>
                  <a:lnTo>
                    <a:pt x="4215546" y="1865001"/>
                  </a:lnTo>
                  <a:lnTo>
                    <a:pt x="4200345" y="1907536"/>
                  </a:lnTo>
                  <a:lnTo>
                    <a:pt x="4176493" y="1945057"/>
                  </a:lnTo>
                  <a:lnTo>
                    <a:pt x="4145200" y="1976352"/>
                  </a:lnTo>
                  <a:lnTo>
                    <a:pt x="4107681" y="2000208"/>
                  </a:lnTo>
                  <a:lnTo>
                    <a:pt x="4065148" y="2015410"/>
                  </a:lnTo>
                  <a:lnTo>
                    <a:pt x="4018813" y="2020747"/>
                  </a:lnTo>
                  <a:lnTo>
                    <a:pt x="202069" y="2020747"/>
                  </a:lnTo>
                  <a:lnTo>
                    <a:pt x="155738" y="2015410"/>
                  </a:lnTo>
                  <a:lnTo>
                    <a:pt x="113206" y="2000208"/>
                  </a:lnTo>
                  <a:lnTo>
                    <a:pt x="75687" y="1976352"/>
                  </a:lnTo>
                  <a:lnTo>
                    <a:pt x="44394" y="1945057"/>
                  </a:lnTo>
                  <a:lnTo>
                    <a:pt x="20539" y="1907536"/>
                  </a:lnTo>
                  <a:lnTo>
                    <a:pt x="5337" y="1865001"/>
                  </a:lnTo>
                  <a:lnTo>
                    <a:pt x="0" y="1818665"/>
                  </a:lnTo>
                  <a:lnTo>
                    <a:pt x="0" y="202069"/>
                  </a:lnTo>
                  <a:close/>
                </a:path>
              </a:pathLst>
            </a:custGeom>
            <a:ln w="1587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1693043" y="4027310"/>
            <a:ext cx="3863975" cy="130937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algn="ctr" marL="12065" marR="5080" indent="1905">
              <a:lnSpc>
                <a:spcPct val="92000"/>
              </a:lnSpc>
              <a:spcBef>
                <a:spcPts val="270"/>
              </a:spcBef>
            </a:pP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Límites:</a:t>
            </a:r>
            <a:r>
              <a:rPr dirty="0" sz="18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tomar</a:t>
            </a:r>
            <a:r>
              <a:rPr dirty="0" sz="18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dinero</a:t>
            </a:r>
            <a:r>
              <a:rPr dirty="0" sz="1800" spc="-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dirty="0" sz="1800" spc="-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entury Gothic"/>
                <a:cs typeface="Century Gothic"/>
              </a:rPr>
              <a:t>préstamo,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gravar</a:t>
            </a:r>
            <a:r>
              <a:rPr dirty="0" sz="18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dirty="0" sz="1800" spc="-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enajenar</a:t>
            </a:r>
            <a:r>
              <a:rPr dirty="0" sz="1800" spc="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entury Gothic"/>
                <a:cs typeface="Century Gothic"/>
              </a:rPr>
              <a:t>bienes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inmuebles,</a:t>
            </a:r>
            <a:r>
              <a:rPr dirty="0" sz="1800" spc="-12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entury Gothic"/>
                <a:cs typeface="Century Gothic"/>
              </a:rPr>
              <a:t>establecimientos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mercantiles</a:t>
            </a:r>
            <a:r>
              <a:rPr dirty="0" sz="18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dirty="0" sz="18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industriales</a:t>
            </a:r>
            <a:r>
              <a:rPr dirty="0" sz="1800" spc="-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u</a:t>
            </a:r>
            <a:r>
              <a:rPr dirty="0" sz="1800" spc="-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entury Gothic"/>
                <a:cs typeface="Century Gothic"/>
              </a:rPr>
              <a:t>objetos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1800" spc="-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extraordinario</a:t>
            </a:r>
            <a:r>
              <a:rPr dirty="0" sz="1800" spc="-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20">
                <a:solidFill>
                  <a:srgbClr val="FFFFFF"/>
                </a:solidFill>
                <a:latin typeface="Century Gothic"/>
                <a:cs typeface="Century Gothic"/>
              </a:rPr>
              <a:t>valor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6082998" y="3305242"/>
            <a:ext cx="2192655" cy="1635760"/>
            <a:chOff x="6082998" y="3305242"/>
            <a:chExt cx="2192655" cy="1635760"/>
          </a:xfrm>
        </p:grpSpPr>
        <p:sp>
          <p:nvSpPr>
            <p:cNvPr id="13" name="object 13" descr=""/>
            <p:cNvSpPr/>
            <p:nvPr/>
          </p:nvSpPr>
          <p:spPr>
            <a:xfrm>
              <a:off x="6090936" y="3313179"/>
              <a:ext cx="1120140" cy="373380"/>
            </a:xfrm>
            <a:custGeom>
              <a:avLst/>
              <a:gdLst/>
              <a:ahLst/>
              <a:cxnLst/>
              <a:rect l="l" t="t" r="r" b="b"/>
              <a:pathLst>
                <a:path w="1120140" h="373379">
                  <a:moveTo>
                    <a:pt x="0" y="0"/>
                  </a:moveTo>
                  <a:lnTo>
                    <a:pt x="0" y="186537"/>
                  </a:lnTo>
                  <a:lnTo>
                    <a:pt x="1119911" y="186537"/>
                  </a:lnTo>
                  <a:lnTo>
                    <a:pt x="1119911" y="373075"/>
                  </a:lnTo>
                </a:path>
              </a:pathLst>
            </a:custGeom>
            <a:ln w="15875">
              <a:solidFill>
                <a:srgbClr val="8323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6154584" y="3686255"/>
              <a:ext cx="2112645" cy="1246505"/>
            </a:xfrm>
            <a:custGeom>
              <a:avLst/>
              <a:gdLst/>
              <a:ahLst/>
              <a:cxnLst/>
              <a:rect l="l" t="t" r="r" b="b"/>
              <a:pathLst>
                <a:path w="2112645" h="1246504">
                  <a:moveTo>
                    <a:pt x="1987905" y="0"/>
                  </a:moveTo>
                  <a:lnTo>
                    <a:pt x="124625" y="0"/>
                  </a:lnTo>
                  <a:lnTo>
                    <a:pt x="76113" y="9794"/>
                  </a:lnTo>
                  <a:lnTo>
                    <a:pt x="36499" y="36504"/>
                  </a:lnTo>
                  <a:lnTo>
                    <a:pt x="9792" y="76118"/>
                  </a:lnTo>
                  <a:lnTo>
                    <a:pt x="0" y="124625"/>
                  </a:lnTo>
                  <a:lnTo>
                    <a:pt x="0" y="1121600"/>
                  </a:lnTo>
                  <a:lnTo>
                    <a:pt x="9792" y="1170112"/>
                  </a:lnTo>
                  <a:lnTo>
                    <a:pt x="36499" y="1209725"/>
                  </a:lnTo>
                  <a:lnTo>
                    <a:pt x="76113" y="1236432"/>
                  </a:lnTo>
                  <a:lnTo>
                    <a:pt x="124625" y="1246225"/>
                  </a:lnTo>
                  <a:lnTo>
                    <a:pt x="1987905" y="1246225"/>
                  </a:lnTo>
                  <a:lnTo>
                    <a:pt x="2036412" y="1236432"/>
                  </a:lnTo>
                  <a:lnTo>
                    <a:pt x="2076026" y="1209725"/>
                  </a:lnTo>
                  <a:lnTo>
                    <a:pt x="2102736" y="1170112"/>
                  </a:lnTo>
                  <a:lnTo>
                    <a:pt x="2112530" y="1121600"/>
                  </a:lnTo>
                  <a:lnTo>
                    <a:pt x="2112530" y="124625"/>
                  </a:lnTo>
                  <a:lnTo>
                    <a:pt x="2102736" y="76118"/>
                  </a:lnTo>
                  <a:lnTo>
                    <a:pt x="2076026" y="36504"/>
                  </a:lnTo>
                  <a:lnTo>
                    <a:pt x="2036412" y="9794"/>
                  </a:lnTo>
                  <a:lnTo>
                    <a:pt x="1987905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6154584" y="3686255"/>
              <a:ext cx="2112645" cy="1246505"/>
            </a:xfrm>
            <a:custGeom>
              <a:avLst/>
              <a:gdLst/>
              <a:ahLst/>
              <a:cxnLst/>
              <a:rect l="l" t="t" r="r" b="b"/>
              <a:pathLst>
                <a:path w="2112645" h="1246504">
                  <a:moveTo>
                    <a:pt x="0" y="124625"/>
                  </a:moveTo>
                  <a:lnTo>
                    <a:pt x="9792" y="76118"/>
                  </a:lnTo>
                  <a:lnTo>
                    <a:pt x="36499" y="36504"/>
                  </a:lnTo>
                  <a:lnTo>
                    <a:pt x="76113" y="9794"/>
                  </a:lnTo>
                  <a:lnTo>
                    <a:pt x="124625" y="0"/>
                  </a:lnTo>
                  <a:lnTo>
                    <a:pt x="1987905" y="0"/>
                  </a:lnTo>
                  <a:lnTo>
                    <a:pt x="2036412" y="9794"/>
                  </a:lnTo>
                  <a:lnTo>
                    <a:pt x="2076026" y="36504"/>
                  </a:lnTo>
                  <a:lnTo>
                    <a:pt x="2102736" y="76118"/>
                  </a:lnTo>
                  <a:lnTo>
                    <a:pt x="2112530" y="124625"/>
                  </a:lnTo>
                  <a:lnTo>
                    <a:pt x="2112530" y="1121600"/>
                  </a:lnTo>
                  <a:lnTo>
                    <a:pt x="2102736" y="1170112"/>
                  </a:lnTo>
                  <a:lnTo>
                    <a:pt x="2076026" y="1209725"/>
                  </a:lnTo>
                  <a:lnTo>
                    <a:pt x="2036412" y="1236432"/>
                  </a:lnTo>
                  <a:lnTo>
                    <a:pt x="1987905" y="1246225"/>
                  </a:lnTo>
                  <a:lnTo>
                    <a:pt x="124625" y="1246225"/>
                  </a:lnTo>
                  <a:lnTo>
                    <a:pt x="76113" y="1236432"/>
                  </a:lnTo>
                  <a:lnTo>
                    <a:pt x="36499" y="1209725"/>
                  </a:lnTo>
                  <a:lnTo>
                    <a:pt x="9792" y="1170112"/>
                  </a:lnTo>
                  <a:lnTo>
                    <a:pt x="0" y="1121600"/>
                  </a:lnTo>
                  <a:lnTo>
                    <a:pt x="0" y="124625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6316978" y="3640046"/>
            <a:ext cx="1787525" cy="130937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algn="ctr" marL="12700" marR="5080">
              <a:lnSpc>
                <a:spcPct val="92000"/>
              </a:lnSpc>
              <a:spcBef>
                <a:spcPts val="270"/>
              </a:spcBef>
            </a:pPr>
            <a:r>
              <a:rPr dirty="0" sz="1800" spc="-10">
                <a:solidFill>
                  <a:srgbClr val="FFFFFF"/>
                </a:solidFill>
                <a:latin typeface="Century Gothic"/>
                <a:cs typeface="Century Gothic"/>
              </a:rPr>
              <a:t>Consentimiento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18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entury Gothic"/>
                <a:cs typeface="Century Gothic"/>
              </a:rPr>
              <a:t>progenitores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o </a:t>
            </a:r>
            <a:r>
              <a:rPr dirty="0" sz="1800" spc="-10">
                <a:solidFill>
                  <a:srgbClr val="FFFFFF"/>
                </a:solidFill>
                <a:latin typeface="Century Gothic"/>
                <a:cs typeface="Century Gothic"/>
              </a:rPr>
              <a:t>defensor judicial=acto valido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6082998" y="3305242"/>
            <a:ext cx="4592955" cy="1658620"/>
            <a:chOff x="6082998" y="3305242"/>
            <a:chExt cx="4592955" cy="1658620"/>
          </a:xfrm>
        </p:grpSpPr>
        <p:sp>
          <p:nvSpPr>
            <p:cNvPr id="18" name="object 18" descr=""/>
            <p:cNvSpPr/>
            <p:nvPr/>
          </p:nvSpPr>
          <p:spPr>
            <a:xfrm>
              <a:off x="6090936" y="3313179"/>
              <a:ext cx="3586479" cy="373380"/>
            </a:xfrm>
            <a:custGeom>
              <a:avLst/>
              <a:gdLst/>
              <a:ahLst/>
              <a:cxnLst/>
              <a:rect l="l" t="t" r="r" b="b"/>
              <a:pathLst>
                <a:path w="3586479" h="373379">
                  <a:moveTo>
                    <a:pt x="0" y="0"/>
                  </a:moveTo>
                  <a:lnTo>
                    <a:pt x="0" y="186537"/>
                  </a:lnTo>
                  <a:lnTo>
                    <a:pt x="3586416" y="186537"/>
                  </a:lnTo>
                  <a:lnTo>
                    <a:pt x="3586416" y="373075"/>
                  </a:lnTo>
                </a:path>
              </a:pathLst>
            </a:custGeom>
            <a:ln w="15874">
              <a:solidFill>
                <a:srgbClr val="83230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8686826" y="3686253"/>
              <a:ext cx="1981200" cy="1269365"/>
            </a:xfrm>
            <a:custGeom>
              <a:avLst/>
              <a:gdLst/>
              <a:ahLst/>
              <a:cxnLst/>
              <a:rect l="l" t="t" r="r" b="b"/>
              <a:pathLst>
                <a:path w="1981200" h="1269364">
                  <a:moveTo>
                    <a:pt x="1854123" y="0"/>
                  </a:moveTo>
                  <a:lnTo>
                    <a:pt x="126936" y="0"/>
                  </a:lnTo>
                  <a:lnTo>
                    <a:pt x="77527" y="9975"/>
                  </a:lnTo>
                  <a:lnTo>
                    <a:pt x="37179" y="37179"/>
                  </a:lnTo>
                  <a:lnTo>
                    <a:pt x="9975" y="77527"/>
                  </a:lnTo>
                  <a:lnTo>
                    <a:pt x="0" y="126936"/>
                  </a:lnTo>
                  <a:lnTo>
                    <a:pt x="0" y="1142403"/>
                  </a:lnTo>
                  <a:lnTo>
                    <a:pt x="9975" y="1191804"/>
                  </a:lnTo>
                  <a:lnTo>
                    <a:pt x="37179" y="1232149"/>
                  </a:lnTo>
                  <a:lnTo>
                    <a:pt x="77527" y="1259351"/>
                  </a:lnTo>
                  <a:lnTo>
                    <a:pt x="126936" y="1269326"/>
                  </a:lnTo>
                  <a:lnTo>
                    <a:pt x="1854123" y="1269326"/>
                  </a:lnTo>
                  <a:lnTo>
                    <a:pt x="1903532" y="1259351"/>
                  </a:lnTo>
                  <a:lnTo>
                    <a:pt x="1943881" y="1232149"/>
                  </a:lnTo>
                  <a:lnTo>
                    <a:pt x="1971084" y="1191804"/>
                  </a:lnTo>
                  <a:lnTo>
                    <a:pt x="1981060" y="1142403"/>
                  </a:lnTo>
                  <a:lnTo>
                    <a:pt x="1981060" y="126936"/>
                  </a:lnTo>
                  <a:lnTo>
                    <a:pt x="1971084" y="77527"/>
                  </a:lnTo>
                  <a:lnTo>
                    <a:pt x="1943881" y="37179"/>
                  </a:lnTo>
                  <a:lnTo>
                    <a:pt x="1903532" y="9975"/>
                  </a:lnTo>
                  <a:lnTo>
                    <a:pt x="1854123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8686826" y="3686253"/>
              <a:ext cx="1981200" cy="1269365"/>
            </a:xfrm>
            <a:custGeom>
              <a:avLst/>
              <a:gdLst/>
              <a:ahLst/>
              <a:cxnLst/>
              <a:rect l="l" t="t" r="r" b="b"/>
              <a:pathLst>
                <a:path w="1981200" h="1269364">
                  <a:moveTo>
                    <a:pt x="0" y="126936"/>
                  </a:moveTo>
                  <a:lnTo>
                    <a:pt x="9975" y="77527"/>
                  </a:lnTo>
                  <a:lnTo>
                    <a:pt x="37179" y="37179"/>
                  </a:lnTo>
                  <a:lnTo>
                    <a:pt x="77527" y="9975"/>
                  </a:lnTo>
                  <a:lnTo>
                    <a:pt x="126936" y="0"/>
                  </a:lnTo>
                  <a:lnTo>
                    <a:pt x="1854123" y="0"/>
                  </a:lnTo>
                  <a:lnTo>
                    <a:pt x="1903532" y="9975"/>
                  </a:lnTo>
                  <a:lnTo>
                    <a:pt x="1943881" y="37179"/>
                  </a:lnTo>
                  <a:lnTo>
                    <a:pt x="1971084" y="77527"/>
                  </a:lnTo>
                  <a:lnTo>
                    <a:pt x="1981060" y="126936"/>
                  </a:lnTo>
                  <a:lnTo>
                    <a:pt x="1981060" y="1142403"/>
                  </a:lnTo>
                  <a:lnTo>
                    <a:pt x="1971084" y="1191804"/>
                  </a:lnTo>
                  <a:lnTo>
                    <a:pt x="1943881" y="1232149"/>
                  </a:lnTo>
                  <a:lnTo>
                    <a:pt x="1903532" y="1259351"/>
                  </a:lnTo>
                  <a:lnTo>
                    <a:pt x="1854123" y="1269326"/>
                  </a:lnTo>
                  <a:lnTo>
                    <a:pt x="126936" y="1269326"/>
                  </a:lnTo>
                  <a:lnTo>
                    <a:pt x="77527" y="1259351"/>
                  </a:lnTo>
                  <a:lnTo>
                    <a:pt x="37179" y="1232149"/>
                  </a:lnTo>
                  <a:lnTo>
                    <a:pt x="9975" y="1191804"/>
                  </a:lnTo>
                  <a:lnTo>
                    <a:pt x="0" y="1142403"/>
                  </a:lnTo>
                  <a:lnTo>
                    <a:pt x="0" y="126936"/>
                  </a:lnTo>
                  <a:close/>
                </a:path>
              </a:pathLst>
            </a:custGeom>
            <a:ln w="158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8783003" y="3525455"/>
            <a:ext cx="1787525" cy="156083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algn="ctr" marL="12065" marR="5080">
              <a:lnSpc>
                <a:spcPct val="91900"/>
              </a:lnSpc>
              <a:spcBef>
                <a:spcPts val="275"/>
              </a:spcBef>
            </a:pPr>
            <a:r>
              <a:rPr dirty="0" sz="1800" spc="-25">
                <a:solidFill>
                  <a:srgbClr val="FFFFFF"/>
                </a:solidFill>
                <a:latin typeface="Century Gothic"/>
                <a:cs typeface="Century Gothic"/>
              </a:rPr>
              <a:t>Sin </a:t>
            </a:r>
            <a:r>
              <a:rPr dirty="0" sz="1800" spc="-10">
                <a:solidFill>
                  <a:srgbClr val="FFFFFF"/>
                </a:solidFill>
                <a:latin typeface="Century Gothic"/>
                <a:cs typeface="Century Gothic"/>
              </a:rPr>
              <a:t>consentimiento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dirty="0" sz="18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entury Gothic"/>
                <a:cs typeface="Century Gothic"/>
              </a:rPr>
              <a:t>progenitores </a:t>
            </a:r>
            <a:r>
              <a:rPr dirty="0" sz="1800">
                <a:solidFill>
                  <a:srgbClr val="FFFFFF"/>
                </a:solidFill>
                <a:latin typeface="Century Gothic"/>
                <a:cs typeface="Century Gothic"/>
              </a:rPr>
              <a:t>o </a:t>
            </a:r>
            <a:r>
              <a:rPr dirty="0" sz="1800" spc="-10">
                <a:solidFill>
                  <a:srgbClr val="FFFFFF"/>
                </a:solidFill>
                <a:latin typeface="Century Gothic"/>
                <a:cs typeface="Century Gothic"/>
              </a:rPr>
              <a:t>defensor judicial=acto anulable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8242" rIns="0" bIns="0" rtlCol="0" vert="horz">
            <a:spAutoFit/>
          </a:bodyPr>
          <a:lstStyle/>
          <a:p>
            <a:pPr marL="708660" marR="5080" indent="-356870"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PERSONAS</a:t>
            </a:r>
            <a:r>
              <a:rPr dirty="0" sz="2400" spc="-60"/>
              <a:t> </a:t>
            </a:r>
            <a:r>
              <a:rPr dirty="0" sz="2400"/>
              <a:t>CON</a:t>
            </a:r>
            <a:r>
              <a:rPr dirty="0" sz="2400" spc="-55"/>
              <a:t> </a:t>
            </a:r>
            <a:r>
              <a:rPr dirty="0" sz="2400" spc="-10"/>
              <a:t>DISCAPACIDAD</a:t>
            </a:r>
            <a:r>
              <a:rPr dirty="0" sz="2400" spc="-60"/>
              <a:t> </a:t>
            </a:r>
            <a:r>
              <a:rPr dirty="0" sz="2400"/>
              <a:t>QUE</a:t>
            </a:r>
            <a:r>
              <a:rPr dirty="0" sz="2400" spc="-60"/>
              <a:t> </a:t>
            </a:r>
            <a:r>
              <a:rPr dirty="0" sz="2400"/>
              <a:t>NECESITAN</a:t>
            </a:r>
            <a:r>
              <a:rPr dirty="0" sz="2400" spc="-35"/>
              <a:t> </a:t>
            </a:r>
            <a:r>
              <a:rPr dirty="0" sz="2400"/>
              <a:t>MEDIDAS</a:t>
            </a:r>
            <a:r>
              <a:rPr dirty="0" sz="2400" spc="-60"/>
              <a:t> </a:t>
            </a:r>
            <a:r>
              <a:rPr dirty="0" sz="2400" spc="-25"/>
              <a:t>DE </a:t>
            </a:r>
            <a:r>
              <a:rPr dirty="0" sz="2400"/>
              <a:t>APOYO</a:t>
            </a:r>
            <a:r>
              <a:rPr dirty="0" sz="2400" spc="-40"/>
              <a:t> </a:t>
            </a:r>
            <a:r>
              <a:rPr dirty="0" sz="2400"/>
              <a:t>PARA</a:t>
            </a:r>
            <a:r>
              <a:rPr dirty="0" sz="2400" spc="-35"/>
              <a:t> </a:t>
            </a:r>
            <a:r>
              <a:rPr dirty="0" sz="2400"/>
              <a:t>EL</a:t>
            </a:r>
            <a:r>
              <a:rPr dirty="0" sz="2400" spc="-35"/>
              <a:t> </a:t>
            </a:r>
            <a:r>
              <a:rPr dirty="0" sz="2400"/>
              <a:t>EJERCICIO</a:t>
            </a:r>
            <a:r>
              <a:rPr dirty="0" sz="2400" spc="-25"/>
              <a:t> </a:t>
            </a:r>
            <a:r>
              <a:rPr dirty="0" sz="2400"/>
              <a:t>DE</a:t>
            </a:r>
            <a:r>
              <a:rPr dirty="0" sz="2400" spc="-35"/>
              <a:t> </a:t>
            </a:r>
            <a:r>
              <a:rPr dirty="0" sz="2400"/>
              <a:t>SU</a:t>
            </a:r>
            <a:r>
              <a:rPr dirty="0" sz="2400" spc="-35"/>
              <a:t> </a:t>
            </a:r>
            <a:r>
              <a:rPr dirty="0" sz="2400" spc="-10"/>
              <a:t>CAPACIDAD</a:t>
            </a:r>
            <a:r>
              <a:rPr dirty="0" sz="2400" spc="-25"/>
              <a:t> </a:t>
            </a:r>
            <a:r>
              <a:rPr dirty="0" sz="2400" spc="-10"/>
              <a:t>JURÍDICA</a:t>
            </a:r>
            <a:endParaRPr sz="2400"/>
          </a:p>
        </p:txBody>
      </p:sp>
      <p:sp>
        <p:nvSpPr>
          <p:cNvPr id="3" name="object 3" descr=""/>
          <p:cNvSpPr/>
          <p:nvPr/>
        </p:nvSpPr>
        <p:spPr>
          <a:xfrm>
            <a:off x="5088377" y="4692334"/>
            <a:ext cx="255904" cy="1487805"/>
          </a:xfrm>
          <a:custGeom>
            <a:avLst/>
            <a:gdLst/>
            <a:ahLst/>
            <a:cxnLst/>
            <a:rect l="l" t="t" r="r" b="b"/>
            <a:pathLst>
              <a:path w="255904" h="1487804">
                <a:moveTo>
                  <a:pt x="127673" y="0"/>
                </a:moveTo>
                <a:lnTo>
                  <a:pt x="127673" y="1487766"/>
                </a:lnTo>
                <a:lnTo>
                  <a:pt x="0" y="1487766"/>
                </a:lnTo>
              </a:path>
              <a:path w="255904" h="1487804">
                <a:moveTo>
                  <a:pt x="127673" y="0"/>
                </a:moveTo>
                <a:lnTo>
                  <a:pt x="127673" y="591883"/>
                </a:lnTo>
                <a:lnTo>
                  <a:pt x="255346" y="591883"/>
                </a:lnTo>
              </a:path>
              <a:path w="255904" h="1487804">
                <a:moveTo>
                  <a:pt x="127673" y="0"/>
                </a:moveTo>
                <a:lnTo>
                  <a:pt x="127673" y="559358"/>
                </a:lnTo>
                <a:lnTo>
                  <a:pt x="0" y="559358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2145694" y="4692334"/>
            <a:ext cx="255904" cy="1423035"/>
          </a:xfrm>
          <a:custGeom>
            <a:avLst/>
            <a:gdLst/>
            <a:ahLst/>
            <a:cxnLst/>
            <a:rect l="l" t="t" r="r" b="b"/>
            <a:pathLst>
              <a:path w="255905" h="1423035">
                <a:moveTo>
                  <a:pt x="127673" y="0"/>
                </a:moveTo>
                <a:lnTo>
                  <a:pt x="127673" y="1422704"/>
                </a:lnTo>
                <a:lnTo>
                  <a:pt x="0" y="1422704"/>
                </a:lnTo>
              </a:path>
              <a:path w="255905" h="1423035">
                <a:moveTo>
                  <a:pt x="127673" y="0"/>
                </a:moveTo>
                <a:lnTo>
                  <a:pt x="127673" y="559358"/>
                </a:lnTo>
                <a:lnTo>
                  <a:pt x="255346" y="559358"/>
                </a:lnTo>
              </a:path>
              <a:path w="255905" h="1423035">
                <a:moveTo>
                  <a:pt x="127673" y="0"/>
                </a:moveTo>
                <a:lnTo>
                  <a:pt x="127673" y="559358"/>
                </a:lnTo>
                <a:lnTo>
                  <a:pt x="0" y="559358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5" name="object 5" descr=""/>
          <p:cNvGrpSpPr/>
          <p:nvPr/>
        </p:nvGrpSpPr>
        <p:grpSpPr>
          <a:xfrm>
            <a:off x="3170516" y="3821047"/>
            <a:ext cx="1402715" cy="575310"/>
            <a:chOff x="3170516" y="3821047"/>
            <a:chExt cx="1402715" cy="575310"/>
          </a:xfrm>
        </p:grpSpPr>
        <p:sp>
          <p:nvSpPr>
            <p:cNvPr id="6" name="object 6" descr=""/>
            <p:cNvSpPr/>
            <p:nvPr/>
          </p:nvSpPr>
          <p:spPr>
            <a:xfrm>
              <a:off x="3744709" y="3828985"/>
              <a:ext cx="820419" cy="559435"/>
            </a:xfrm>
            <a:custGeom>
              <a:avLst/>
              <a:gdLst/>
              <a:ahLst/>
              <a:cxnLst/>
              <a:rect l="l" t="t" r="r" b="b"/>
              <a:pathLst>
                <a:path w="820420" h="559435">
                  <a:moveTo>
                    <a:pt x="0" y="0"/>
                  </a:moveTo>
                  <a:lnTo>
                    <a:pt x="0" y="559358"/>
                  </a:lnTo>
                  <a:lnTo>
                    <a:pt x="820115" y="559358"/>
                  </a:lnTo>
                </a:path>
              </a:pathLst>
            </a:custGeom>
            <a:ln w="15875">
              <a:solidFill>
                <a:srgbClr val="0F110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178454" y="3828985"/>
              <a:ext cx="566420" cy="559435"/>
            </a:xfrm>
            <a:custGeom>
              <a:avLst/>
              <a:gdLst/>
              <a:ahLst/>
              <a:cxnLst/>
              <a:rect l="l" t="t" r="r" b="b"/>
              <a:pathLst>
                <a:path w="566420" h="559435">
                  <a:moveTo>
                    <a:pt x="566254" y="0"/>
                  </a:moveTo>
                  <a:lnTo>
                    <a:pt x="566254" y="559358"/>
                  </a:lnTo>
                  <a:lnTo>
                    <a:pt x="0" y="559358"/>
                  </a:lnTo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/>
          <p:nvPr/>
        </p:nvSpPr>
        <p:spPr>
          <a:xfrm>
            <a:off x="5237434" y="1979592"/>
            <a:ext cx="1017269" cy="1239520"/>
          </a:xfrm>
          <a:custGeom>
            <a:avLst/>
            <a:gdLst/>
            <a:ahLst/>
            <a:cxnLst/>
            <a:rect l="l" t="t" r="r" b="b"/>
            <a:pathLst>
              <a:path w="1017270" h="1239520">
                <a:moveTo>
                  <a:pt x="1017092" y="0"/>
                </a:moveTo>
                <a:lnTo>
                  <a:pt x="1017092" y="1239329"/>
                </a:lnTo>
                <a:lnTo>
                  <a:pt x="0" y="1239329"/>
                </a:lnTo>
              </a:path>
            </a:pathLst>
          </a:custGeom>
          <a:ln w="15875">
            <a:solidFill>
              <a:srgbClr val="0F11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3533812" y="1371600"/>
            <a:ext cx="5441950" cy="608330"/>
          </a:xfrm>
          <a:prstGeom prst="rect">
            <a:avLst/>
          </a:prstGeom>
          <a:solidFill>
            <a:srgbClr val="F8CFC3"/>
          </a:solidFill>
          <a:ln w="15875">
            <a:solidFill>
              <a:srgbClr val="000000"/>
            </a:solidFill>
          </a:ln>
        </p:spPr>
        <p:txBody>
          <a:bodyPr wrap="square" lIns="0" tIns="2603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4"/>
              </a:spcBef>
            </a:pPr>
            <a:endParaRPr sz="1200">
              <a:latin typeface="Times New Roman"/>
              <a:cs typeface="Times New Roman"/>
            </a:endParaRPr>
          </a:p>
          <a:p>
            <a:pPr marL="386715">
              <a:lnSpc>
                <a:spcPct val="100000"/>
              </a:lnSpc>
            </a:pPr>
            <a:r>
              <a:rPr dirty="0" sz="1200">
                <a:latin typeface="Century Gothic"/>
                <a:cs typeface="Century Gothic"/>
              </a:rPr>
              <a:t>PERSONA</a:t>
            </a:r>
            <a:r>
              <a:rPr dirty="0" sz="1200" spc="-25">
                <a:latin typeface="Century Gothic"/>
                <a:cs typeface="Century Gothic"/>
              </a:rPr>
              <a:t> </a:t>
            </a:r>
            <a:r>
              <a:rPr dirty="0" sz="1200">
                <a:latin typeface="Century Gothic"/>
                <a:cs typeface="Century Gothic"/>
              </a:rPr>
              <a:t>CON</a:t>
            </a:r>
            <a:r>
              <a:rPr dirty="0" sz="1200" spc="-15">
                <a:latin typeface="Century Gothic"/>
                <a:cs typeface="Century Gothic"/>
              </a:rPr>
              <a:t> </a:t>
            </a:r>
            <a:r>
              <a:rPr dirty="0" sz="1200">
                <a:latin typeface="Century Gothic"/>
                <a:cs typeface="Century Gothic"/>
              </a:rPr>
              <a:t>DISCAPACIDAD</a:t>
            </a:r>
            <a:r>
              <a:rPr dirty="0" sz="1200" spc="-55">
                <a:latin typeface="Century Gothic"/>
                <a:cs typeface="Century Gothic"/>
              </a:rPr>
              <a:t> </a:t>
            </a:r>
            <a:r>
              <a:rPr dirty="0" sz="1200">
                <a:latin typeface="Century Gothic"/>
                <a:cs typeface="Century Gothic"/>
              </a:rPr>
              <a:t>=</a:t>
            </a:r>
            <a:r>
              <a:rPr dirty="0" sz="1200" spc="-20">
                <a:latin typeface="Century Gothic"/>
                <a:cs typeface="Century Gothic"/>
              </a:rPr>
              <a:t> </a:t>
            </a:r>
            <a:r>
              <a:rPr dirty="0" sz="1200">
                <a:latin typeface="Century Gothic"/>
                <a:cs typeface="Century Gothic"/>
              </a:rPr>
              <a:t>PLENA</a:t>
            </a:r>
            <a:r>
              <a:rPr dirty="0" sz="1200" spc="-15">
                <a:latin typeface="Century Gothic"/>
                <a:cs typeface="Century Gothic"/>
              </a:rPr>
              <a:t> </a:t>
            </a:r>
            <a:r>
              <a:rPr dirty="0" sz="1200">
                <a:latin typeface="Century Gothic"/>
                <a:cs typeface="Century Gothic"/>
              </a:rPr>
              <a:t>CAPACIDAD</a:t>
            </a:r>
            <a:r>
              <a:rPr dirty="0" sz="1200" spc="-25">
                <a:latin typeface="Century Gothic"/>
                <a:cs typeface="Century Gothic"/>
              </a:rPr>
              <a:t> </a:t>
            </a:r>
            <a:r>
              <a:rPr dirty="0" sz="1200" spc="-10">
                <a:latin typeface="Century Gothic"/>
                <a:cs typeface="Century Gothic"/>
              </a:rPr>
              <a:t>JURÍDICA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2262678" y="2608859"/>
            <a:ext cx="2964180" cy="1220470"/>
          </a:xfrm>
          <a:prstGeom prst="rect">
            <a:avLst/>
          </a:prstGeom>
          <a:solidFill>
            <a:srgbClr val="ECE6DB"/>
          </a:solidFill>
          <a:ln w="158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45"/>
              </a:spcBef>
            </a:pPr>
            <a:endParaRPr sz="1400">
              <a:latin typeface="Times New Roman"/>
              <a:cs typeface="Times New Roman"/>
            </a:endParaRPr>
          </a:p>
          <a:p>
            <a:pPr marL="651510">
              <a:lnSpc>
                <a:spcPct val="100000"/>
              </a:lnSpc>
            </a:pPr>
            <a:r>
              <a:rPr dirty="0" sz="1400">
                <a:latin typeface="Century Gothic"/>
                <a:cs typeface="Century Gothic"/>
              </a:rPr>
              <a:t>Medidas</a:t>
            </a:r>
            <a:r>
              <a:rPr dirty="0" sz="1400" spc="-5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de</a:t>
            </a:r>
            <a:r>
              <a:rPr dirty="0" sz="1400" spc="-30">
                <a:latin typeface="Century Gothic"/>
                <a:cs typeface="Century Gothic"/>
              </a:rPr>
              <a:t> </a:t>
            </a:r>
            <a:r>
              <a:rPr dirty="0" sz="1400" spc="-20">
                <a:latin typeface="Century Gothic"/>
                <a:cs typeface="Century Gothic"/>
              </a:rPr>
              <a:t>apoyo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68285" y="4084345"/>
            <a:ext cx="1810385" cy="608330"/>
          </a:xfrm>
          <a:prstGeom prst="rect">
            <a:avLst/>
          </a:prstGeom>
          <a:solidFill>
            <a:srgbClr val="92D050"/>
          </a:solidFill>
          <a:ln w="15875">
            <a:solidFill>
              <a:srgbClr val="000000"/>
            </a:solidFill>
          </a:ln>
        </p:spPr>
        <p:txBody>
          <a:bodyPr wrap="square" lIns="0" tIns="2603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4"/>
              </a:spcBef>
            </a:pPr>
            <a:endParaRPr sz="1200">
              <a:latin typeface="Times New Roman"/>
              <a:cs typeface="Times New Roman"/>
            </a:endParaRPr>
          </a:p>
          <a:p>
            <a:pPr marL="188595">
              <a:lnSpc>
                <a:spcPct val="100000"/>
              </a:lnSpc>
            </a:pPr>
            <a:r>
              <a:rPr dirty="0" sz="1200">
                <a:latin typeface="Century Gothic"/>
                <a:cs typeface="Century Gothic"/>
              </a:rPr>
              <a:t>Legales</a:t>
            </a:r>
            <a:r>
              <a:rPr dirty="0" sz="1200" spc="-35">
                <a:latin typeface="Century Gothic"/>
                <a:cs typeface="Century Gothic"/>
              </a:rPr>
              <a:t> </a:t>
            </a:r>
            <a:r>
              <a:rPr dirty="0" sz="1200">
                <a:latin typeface="Century Gothic"/>
                <a:cs typeface="Century Gothic"/>
              </a:rPr>
              <a:t>o</a:t>
            </a:r>
            <a:r>
              <a:rPr dirty="0" sz="1200" spc="-20">
                <a:latin typeface="Century Gothic"/>
                <a:cs typeface="Century Gothic"/>
              </a:rPr>
              <a:t> </a:t>
            </a:r>
            <a:r>
              <a:rPr dirty="0" sz="1200" spc="-10">
                <a:latin typeface="Century Gothic"/>
                <a:cs typeface="Century Gothic"/>
              </a:rPr>
              <a:t>judiciales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929703" y="4947691"/>
            <a:ext cx="1216025" cy="608330"/>
          </a:xfrm>
          <a:prstGeom prst="rect">
            <a:avLst/>
          </a:prstGeom>
          <a:solidFill>
            <a:srgbClr val="92D050"/>
          </a:solidFill>
          <a:ln w="15875">
            <a:solidFill>
              <a:srgbClr val="000000"/>
            </a:solidFill>
          </a:ln>
        </p:spPr>
        <p:txBody>
          <a:bodyPr wrap="square" lIns="0" tIns="134620" rIns="0" bIns="0" rtlCol="0" vert="horz">
            <a:spAutoFit/>
          </a:bodyPr>
          <a:lstStyle/>
          <a:p>
            <a:pPr marL="365760" marR="185420" indent="-173990">
              <a:lnSpc>
                <a:spcPts val="1330"/>
              </a:lnSpc>
              <a:spcBef>
                <a:spcPts val="1060"/>
              </a:spcBef>
            </a:pPr>
            <a:r>
              <a:rPr dirty="0" sz="1200">
                <a:latin typeface="Century Gothic"/>
                <a:cs typeface="Century Gothic"/>
              </a:rPr>
              <a:t>Guarda</a:t>
            </a:r>
            <a:r>
              <a:rPr dirty="0" sz="1200" spc="-50">
                <a:latin typeface="Century Gothic"/>
                <a:cs typeface="Century Gothic"/>
              </a:rPr>
              <a:t> </a:t>
            </a:r>
            <a:r>
              <a:rPr dirty="0" sz="1200" spc="-25">
                <a:latin typeface="Century Gothic"/>
                <a:cs typeface="Century Gothic"/>
              </a:rPr>
              <a:t>de </a:t>
            </a:r>
            <a:r>
              <a:rPr dirty="0" sz="1200" spc="-10">
                <a:latin typeface="Century Gothic"/>
                <a:cs typeface="Century Gothic"/>
              </a:rPr>
              <a:t>hecho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401049" y="4947691"/>
            <a:ext cx="1216025" cy="608330"/>
          </a:xfrm>
          <a:prstGeom prst="rect">
            <a:avLst/>
          </a:prstGeom>
          <a:solidFill>
            <a:srgbClr val="92D050"/>
          </a:solidFill>
          <a:ln w="15875">
            <a:solidFill>
              <a:srgbClr val="000000"/>
            </a:solidFill>
          </a:ln>
        </p:spPr>
        <p:txBody>
          <a:bodyPr wrap="square" lIns="0" tIns="2603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4"/>
              </a:spcBef>
            </a:pPr>
            <a:endParaRPr sz="1200">
              <a:latin typeface="Times New Roman"/>
              <a:cs typeface="Times New Roman"/>
            </a:endParaRPr>
          </a:p>
          <a:p>
            <a:pPr marL="281940">
              <a:lnSpc>
                <a:spcPct val="100000"/>
              </a:lnSpc>
            </a:pPr>
            <a:r>
              <a:rPr dirty="0" sz="1200" spc="-10">
                <a:latin typeface="Century Gothic"/>
                <a:cs typeface="Century Gothic"/>
              </a:rPr>
              <a:t>Curatela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929703" y="5811037"/>
            <a:ext cx="1216025" cy="608330"/>
          </a:xfrm>
          <a:prstGeom prst="rect">
            <a:avLst/>
          </a:prstGeom>
          <a:solidFill>
            <a:srgbClr val="92D050"/>
          </a:solidFill>
          <a:ln w="15875">
            <a:solidFill>
              <a:srgbClr val="000000"/>
            </a:solidFill>
          </a:ln>
        </p:spPr>
        <p:txBody>
          <a:bodyPr wrap="square" lIns="0" tIns="134620" rIns="0" bIns="0" rtlCol="0" vert="horz">
            <a:spAutoFit/>
          </a:bodyPr>
          <a:lstStyle/>
          <a:p>
            <a:pPr marL="344170" marR="272415" indent="-64135">
              <a:lnSpc>
                <a:spcPts val="1330"/>
              </a:lnSpc>
              <a:spcBef>
                <a:spcPts val="1060"/>
              </a:spcBef>
            </a:pPr>
            <a:r>
              <a:rPr dirty="0" sz="1200" spc="-10">
                <a:latin typeface="Century Gothic"/>
                <a:cs typeface="Century Gothic"/>
              </a:rPr>
              <a:t>Defensor judicial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564824" y="4084345"/>
            <a:ext cx="1303020" cy="608330"/>
          </a:xfrm>
          <a:prstGeom prst="rect">
            <a:avLst/>
          </a:prstGeom>
          <a:solidFill>
            <a:srgbClr val="00AFEF"/>
          </a:solidFill>
          <a:ln w="15875">
            <a:solidFill>
              <a:srgbClr val="000000"/>
            </a:solidFill>
          </a:ln>
        </p:spPr>
        <p:txBody>
          <a:bodyPr wrap="square" lIns="0" tIns="2603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4"/>
              </a:spcBef>
            </a:pPr>
            <a:endParaRPr sz="1200">
              <a:latin typeface="Times New Roman"/>
              <a:cs typeface="Times New Roman"/>
            </a:endParaRPr>
          </a:p>
          <a:p>
            <a:pPr marL="243840">
              <a:lnSpc>
                <a:spcPct val="100000"/>
              </a:lnSpc>
            </a:pPr>
            <a:r>
              <a:rPr dirty="0" sz="1200" spc="-10">
                <a:latin typeface="Century Gothic"/>
                <a:cs typeface="Century Gothic"/>
              </a:rPr>
              <a:t>Voluntarias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872382" y="4947691"/>
            <a:ext cx="1216025" cy="608330"/>
          </a:xfrm>
          <a:prstGeom prst="rect">
            <a:avLst/>
          </a:prstGeom>
          <a:solidFill>
            <a:srgbClr val="00AFEF"/>
          </a:solidFill>
          <a:ln w="15875">
            <a:solidFill>
              <a:srgbClr val="000000"/>
            </a:solidFill>
          </a:ln>
        </p:spPr>
        <p:txBody>
          <a:bodyPr wrap="square" lIns="0" tIns="134620" rIns="0" bIns="0" rtlCol="0" vert="horz">
            <a:spAutoFit/>
          </a:bodyPr>
          <a:lstStyle/>
          <a:p>
            <a:pPr marL="214629" marR="7620" indent="-200025">
              <a:lnSpc>
                <a:spcPts val="1330"/>
              </a:lnSpc>
              <a:spcBef>
                <a:spcPts val="1060"/>
              </a:spcBef>
            </a:pPr>
            <a:r>
              <a:rPr dirty="0" sz="1200" spc="-10">
                <a:latin typeface="Century Gothic"/>
                <a:cs typeface="Century Gothic"/>
              </a:rPr>
              <a:t>Apoderamiento preventivo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5343728" y="4947691"/>
            <a:ext cx="3340100" cy="673100"/>
          </a:xfrm>
          <a:prstGeom prst="rect">
            <a:avLst/>
          </a:prstGeom>
          <a:solidFill>
            <a:srgbClr val="00AFEF"/>
          </a:solidFill>
          <a:ln w="15875">
            <a:solidFill>
              <a:srgbClr val="000000"/>
            </a:solidFill>
          </a:ln>
        </p:spPr>
        <p:txBody>
          <a:bodyPr wrap="square" lIns="0" tIns="58419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9"/>
              </a:spcBef>
            </a:pPr>
            <a:endParaRPr sz="1200">
              <a:latin typeface="Times New Roman"/>
              <a:cs typeface="Times New Roman"/>
            </a:endParaRPr>
          </a:p>
          <a:p>
            <a:pPr marL="398780">
              <a:lnSpc>
                <a:spcPct val="100000"/>
              </a:lnSpc>
            </a:pPr>
            <a:r>
              <a:rPr dirty="0" sz="1200">
                <a:latin typeface="Century Gothic"/>
                <a:cs typeface="Century Gothic"/>
              </a:rPr>
              <a:t>Escrituras</a:t>
            </a:r>
            <a:r>
              <a:rPr dirty="0" sz="1200" spc="-15">
                <a:latin typeface="Century Gothic"/>
                <a:cs typeface="Century Gothic"/>
              </a:rPr>
              <a:t> </a:t>
            </a:r>
            <a:r>
              <a:rPr dirty="0" sz="1200">
                <a:latin typeface="Century Gothic"/>
                <a:cs typeface="Century Gothic"/>
              </a:rPr>
              <a:t>de</a:t>
            </a:r>
            <a:r>
              <a:rPr dirty="0" sz="1200" spc="-40">
                <a:latin typeface="Century Gothic"/>
                <a:cs typeface="Century Gothic"/>
              </a:rPr>
              <a:t> </a:t>
            </a:r>
            <a:r>
              <a:rPr dirty="0" sz="1200">
                <a:latin typeface="Century Gothic"/>
                <a:cs typeface="Century Gothic"/>
              </a:rPr>
              <a:t>previsión</a:t>
            </a:r>
            <a:r>
              <a:rPr dirty="0" sz="1200" spc="-15">
                <a:latin typeface="Century Gothic"/>
                <a:cs typeface="Century Gothic"/>
              </a:rPr>
              <a:t> </a:t>
            </a:r>
            <a:r>
              <a:rPr dirty="0" sz="1200">
                <a:latin typeface="Century Gothic"/>
                <a:cs typeface="Century Gothic"/>
              </a:rPr>
              <a:t>de</a:t>
            </a:r>
            <a:r>
              <a:rPr dirty="0" sz="1200" spc="-35">
                <a:latin typeface="Century Gothic"/>
                <a:cs typeface="Century Gothic"/>
              </a:rPr>
              <a:t> </a:t>
            </a:r>
            <a:r>
              <a:rPr dirty="0" sz="1200" spc="-10">
                <a:latin typeface="Century Gothic"/>
                <a:cs typeface="Century Gothic"/>
              </a:rPr>
              <a:t>medidas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872382" y="5876099"/>
            <a:ext cx="1216025" cy="608330"/>
          </a:xfrm>
          <a:prstGeom prst="rect">
            <a:avLst/>
          </a:prstGeom>
          <a:solidFill>
            <a:srgbClr val="00AFEF"/>
          </a:solidFill>
          <a:ln w="15875">
            <a:solidFill>
              <a:srgbClr val="000000"/>
            </a:solidFill>
          </a:ln>
        </p:spPr>
        <p:txBody>
          <a:bodyPr wrap="square" lIns="0" tIns="2603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4"/>
              </a:spcBef>
            </a:pPr>
            <a:endParaRPr sz="1200">
              <a:latin typeface="Times New Roman"/>
              <a:cs typeface="Times New Roman"/>
            </a:endParaRPr>
          </a:p>
          <a:p>
            <a:pPr marL="116839">
              <a:lnSpc>
                <a:spcPct val="100000"/>
              </a:lnSpc>
            </a:pPr>
            <a:r>
              <a:rPr dirty="0" sz="1200" spc="-10">
                <a:latin typeface="Century Gothic"/>
                <a:cs typeface="Century Gothic"/>
              </a:rPr>
              <a:t>Autocuratela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28775" y="1599708"/>
            <a:ext cx="180340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b="1">
                <a:solidFill>
                  <a:srgbClr val="252525"/>
                </a:solidFill>
                <a:latin typeface="Century Gothic"/>
                <a:cs typeface="Century Gothic"/>
              </a:rPr>
              <a:t>Tema</a:t>
            </a:r>
            <a:r>
              <a:rPr dirty="0" sz="4000" spc="-114" b="1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dirty="0" sz="4000" spc="-50" b="1">
                <a:solidFill>
                  <a:srgbClr val="252525"/>
                </a:solidFill>
                <a:latin typeface="Century Gothic"/>
                <a:cs typeface="Century Gothic"/>
              </a:rPr>
              <a:t>4</a:t>
            </a:r>
            <a:endParaRPr sz="400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695251" y="3148479"/>
            <a:ext cx="480187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1">
                <a:solidFill>
                  <a:srgbClr val="585858"/>
                </a:solidFill>
                <a:latin typeface="Century Gothic"/>
                <a:cs typeface="Century Gothic"/>
              </a:rPr>
              <a:t>LAPERSONA</a:t>
            </a:r>
            <a:r>
              <a:rPr dirty="0" sz="3600" spc="-195" b="1">
                <a:solidFill>
                  <a:srgbClr val="585858"/>
                </a:solidFill>
                <a:latin typeface="Century Gothic"/>
                <a:cs typeface="Century Gothic"/>
              </a:rPr>
              <a:t> </a:t>
            </a:r>
            <a:r>
              <a:rPr dirty="0" sz="3600" spc="-10" b="1">
                <a:solidFill>
                  <a:srgbClr val="585858"/>
                </a:solidFill>
                <a:latin typeface="Century Gothic"/>
                <a:cs typeface="Century Gothic"/>
              </a:rPr>
              <a:t>JURÍDICA</a:t>
            </a:r>
            <a:endParaRPr sz="3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8101" rIns="0" bIns="0" rtlCol="0" vert="horz">
            <a:spAutoFit/>
          </a:bodyPr>
          <a:lstStyle/>
          <a:p>
            <a:pPr marL="3449954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LOS</a:t>
            </a:r>
            <a:r>
              <a:rPr dirty="0" sz="3200" spc="-25"/>
              <a:t> </a:t>
            </a:r>
            <a:r>
              <a:rPr dirty="0" sz="3200" spc="-10"/>
              <a:t>SUJETOS</a:t>
            </a:r>
            <a:endParaRPr sz="3200"/>
          </a:p>
        </p:txBody>
      </p:sp>
      <p:grpSp>
        <p:nvGrpSpPr>
          <p:cNvPr id="3" name="object 3" descr=""/>
          <p:cNvGrpSpPr/>
          <p:nvPr/>
        </p:nvGrpSpPr>
        <p:grpSpPr>
          <a:xfrm>
            <a:off x="3383195" y="1495348"/>
            <a:ext cx="8331200" cy="3332479"/>
            <a:chOff x="3383195" y="1495348"/>
            <a:chExt cx="8331200" cy="3332479"/>
          </a:xfrm>
        </p:grpSpPr>
        <p:sp>
          <p:nvSpPr>
            <p:cNvPr id="4" name="object 4" descr=""/>
            <p:cNvSpPr/>
            <p:nvPr/>
          </p:nvSpPr>
          <p:spPr>
            <a:xfrm>
              <a:off x="7868271" y="2344296"/>
              <a:ext cx="165735" cy="805815"/>
            </a:xfrm>
            <a:custGeom>
              <a:avLst/>
              <a:gdLst/>
              <a:ahLst/>
              <a:cxnLst/>
              <a:rect l="l" t="t" r="r" b="b"/>
              <a:pathLst>
                <a:path w="165734" h="805814">
                  <a:moveTo>
                    <a:pt x="0" y="0"/>
                  </a:moveTo>
                  <a:lnTo>
                    <a:pt x="0" y="805700"/>
                  </a:lnTo>
                  <a:lnTo>
                    <a:pt x="165430" y="805700"/>
                  </a:lnTo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391133" y="3570500"/>
              <a:ext cx="353695" cy="1249045"/>
            </a:xfrm>
            <a:custGeom>
              <a:avLst/>
              <a:gdLst/>
              <a:ahLst/>
              <a:cxnLst/>
              <a:rect l="l" t="t" r="r" b="b"/>
              <a:pathLst>
                <a:path w="353695" h="1249045">
                  <a:moveTo>
                    <a:pt x="176606" y="0"/>
                  </a:moveTo>
                  <a:lnTo>
                    <a:pt x="176606" y="1133271"/>
                  </a:lnTo>
                  <a:lnTo>
                    <a:pt x="353212" y="1133271"/>
                  </a:lnTo>
                </a:path>
                <a:path w="353695" h="1249045">
                  <a:moveTo>
                    <a:pt x="176606" y="0"/>
                  </a:moveTo>
                  <a:lnTo>
                    <a:pt x="176606" y="1248841"/>
                  </a:lnTo>
                  <a:lnTo>
                    <a:pt x="0" y="1248841"/>
                  </a:lnTo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990119" y="2344296"/>
              <a:ext cx="2878455" cy="805815"/>
            </a:xfrm>
            <a:custGeom>
              <a:avLst/>
              <a:gdLst/>
              <a:ahLst/>
              <a:cxnLst/>
              <a:rect l="l" t="t" r="r" b="b"/>
              <a:pathLst>
                <a:path w="2878454" h="805814">
                  <a:moveTo>
                    <a:pt x="2878150" y="0"/>
                  </a:moveTo>
                  <a:lnTo>
                    <a:pt x="2878150" y="805700"/>
                  </a:lnTo>
                  <a:lnTo>
                    <a:pt x="0" y="805700"/>
                  </a:lnTo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030091" y="1503286"/>
              <a:ext cx="7676515" cy="841375"/>
            </a:xfrm>
            <a:custGeom>
              <a:avLst/>
              <a:gdLst/>
              <a:ahLst/>
              <a:cxnLst/>
              <a:rect l="l" t="t" r="r" b="b"/>
              <a:pathLst>
                <a:path w="7676515" h="841375">
                  <a:moveTo>
                    <a:pt x="7676349" y="0"/>
                  </a:moveTo>
                  <a:lnTo>
                    <a:pt x="0" y="0"/>
                  </a:lnTo>
                  <a:lnTo>
                    <a:pt x="0" y="841006"/>
                  </a:lnTo>
                  <a:lnTo>
                    <a:pt x="7676349" y="841006"/>
                  </a:lnTo>
                  <a:lnTo>
                    <a:pt x="76763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030091" y="1503286"/>
              <a:ext cx="7676515" cy="841375"/>
            </a:xfrm>
            <a:custGeom>
              <a:avLst/>
              <a:gdLst/>
              <a:ahLst/>
              <a:cxnLst/>
              <a:rect l="l" t="t" r="r" b="b"/>
              <a:pathLst>
                <a:path w="7676515" h="841375">
                  <a:moveTo>
                    <a:pt x="0" y="0"/>
                  </a:moveTo>
                  <a:lnTo>
                    <a:pt x="7676349" y="0"/>
                  </a:lnTo>
                  <a:lnTo>
                    <a:pt x="7676349" y="841006"/>
                  </a:lnTo>
                  <a:lnTo>
                    <a:pt x="0" y="841006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6071029" y="1759042"/>
            <a:ext cx="35972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entury Gothic"/>
                <a:cs typeface="Century Gothic"/>
              </a:rPr>
              <a:t>PERSONA</a:t>
            </a:r>
            <a:r>
              <a:rPr dirty="0" sz="1800" spc="-4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JURÍDICA</a:t>
            </a:r>
            <a:r>
              <a:rPr dirty="0" sz="1800" spc="-7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(art. 35</a:t>
            </a:r>
            <a:r>
              <a:rPr dirty="0" sz="1800" spc="-45">
                <a:latin typeface="Century Gothic"/>
                <a:cs typeface="Century Gothic"/>
              </a:rPr>
              <a:t> </a:t>
            </a:r>
            <a:r>
              <a:rPr dirty="0" sz="1800" spc="-10">
                <a:latin typeface="Century Gothic"/>
                <a:cs typeface="Century Gothic"/>
              </a:rPr>
              <a:t>C.c.)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2137422" y="2721559"/>
            <a:ext cx="2860675" cy="857250"/>
            <a:chOff x="2137422" y="2721559"/>
            <a:chExt cx="2860675" cy="857250"/>
          </a:xfrm>
        </p:grpSpPr>
        <p:sp>
          <p:nvSpPr>
            <p:cNvPr id="11" name="object 11" descr=""/>
            <p:cNvSpPr/>
            <p:nvPr/>
          </p:nvSpPr>
          <p:spPr>
            <a:xfrm>
              <a:off x="2145360" y="2729496"/>
              <a:ext cx="2844800" cy="841375"/>
            </a:xfrm>
            <a:custGeom>
              <a:avLst/>
              <a:gdLst/>
              <a:ahLst/>
              <a:cxnLst/>
              <a:rect l="l" t="t" r="r" b="b"/>
              <a:pathLst>
                <a:path w="2844800" h="841375">
                  <a:moveTo>
                    <a:pt x="2844774" y="0"/>
                  </a:moveTo>
                  <a:lnTo>
                    <a:pt x="0" y="0"/>
                  </a:lnTo>
                  <a:lnTo>
                    <a:pt x="0" y="841006"/>
                  </a:lnTo>
                  <a:lnTo>
                    <a:pt x="2844774" y="841006"/>
                  </a:lnTo>
                  <a:lnTo>
                    <a:pt x="28447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145360" y="2729496"/>
              <a:ext cx="2844800" cy="841375"/>
            </a:xfrm>
            <a:custGeom>
              <a:avLst/>
              <a:gdLst/>
              <a:ahLst/>
              <a:cxnLst/>
              <a:rect l="l" t="t" r="r" b="b"/>
              <a:pathLst>
                <a:path w="2844800" h="841375">
                  <a:moveTo>
                    <a:pt x="0" y="0"/>
                  </a:moveTo>
                  <a:lnTo>
                    <a:pt x="2844774" y="0"/>
                  </a:lnTo>
                  <a:lnTo>
                    <a:pt x="2844774" y="841006"/>
                  </a:lnTo>
                  <a:lnTo>
                    <a:pt x="0" y="841006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2354380" y="2859104"/>
            <a:ext cx="2428240" cy="55118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716280" marR="5080" indent="-704215">
              <a:lnSpc>
                <a:spcPts val="1980"/>
              </a:lnSpc>
              <a:spcBef>
                <a:spcPts val="315"/>
              </a:spcBef>
            </a:pPr>
            <a:r>
              <a:rPr dirty="0" sz="1800">
                <a:latin typeface="Century Gothic"/>
                <a:cs typeface="Century Gothic"/>
              </a:rPr>
              <a:t>Asociación:</a:t>
            </a:r>
            <a:r>
              <a:rPr dirty="0" sz="1800" spc="-6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grupo</a:t>
            </a:r>
            <a:r>
              <a:rPr dirty="0" sz="1800" spc="-35">
                <a:latin typeface="Century Gothic"/>
                <a:cs typeface="Century Gothic"/>
              </a:rPr>
              <a:t> </a:t>
            </a:r>
            <a:r>
              <a:rPr dirty="0" sz="1800" spc="-25">
                <a:latin typeface="Century Gothic"/>
                <a:cs typeface="Century Gothic"/>
              </a:rPr>
              <a:t>de </a:t>
            </a:r>
            <a:r>
              <a:rPr dirty="0" sz="1800" spc="-10">
                <a:latin typeface="Century Gothic"/>
                <a:cs typeface="Century Gothic"/>
              </a:rPr>
              <a:t>personas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1701177" y="3915790"/>
            <a:ext cx="1697989" cy="1807210"/>
            <a:chOff x="1701177" y="3915790"/>
            <a:chExt cx="1697989" cy="1807210"/>
          </a:xfrm>
        </p:grpSpPr>
        <p:sp>
          <p:nvSpPr>
            <p:cNvPr id="15" name="object 15" descr=""/>
            <p:cNvSpPr/>
            <p:nvPr/>
          </p:nvSpPr>
          <p:spPr>
            <a:xfrm>
              <a:off x="1709115" y="3923728"/>
              <a:ext cx="1682114" cy="1791335"/>
            </a:xfrm>
            <a:custGeom>
              <a:avLst/>
              <a:gdLst/>
              <a:ahLst/>
              <a:cxnLst/>
              <a:rect l="l" t="t" r="r" b="b"/>
              <a:pathLst>
                <a:path w="1682114" h="1791335">
                  <a:moveTo>
                    <a:pt x="1682013" y="0"/>
                  </a:moveTo>
                  <a:lnTo>
                    <a:pt x="0" y="0"/>
                  </a:lnTo>
                  <a:lnTo>
                    <a:pt x="0" y="1791246"/>
                  </a:lnTo>
                  <a:lnTo>
                    <a:pt x="1682013" y="1791246"/>
                  </a:lnTo>
                  <a:lnTo>
                    <a:pt x="16820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709115" y="3923728"/>
              <a:ext cx="1682114" cy="1791335"/>
            </a:xfrm>
            <a:custGeom>
              <a:avLst/>
              <a:gdLst/>
              <a:ahLst/>
              <a:cxnLst/>
              <a:rect l="l" t="t" r="r" b="b"/>
              <a:pathLst>
                <a:path w="1682114" h="1791335">
                  <a:moveTo>
                    <a:pt x="0" y="0"/>
                  </a:moveTo>
                  <a:lnTo>
                    <a:pt x="1682013" y="0"/>
                  </a:lnTo>
                  <a:lnTo>
                    <a:pt x="1682013" y="1791246"/>
                  </a:lnTo>
                  <a:lnTo>
                    <a:pt x="0" y="1791246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1729270" y="4402307"/>
            <a:ext cx="1641475" cy="804545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algn="ctr" marL="12065" marR="5080" indent="-635">
              <a:lnSpc>
                <a:spcPct val="92000"/>
              </a:lnSpc>
              <a:spcBef>
                <a:spcPts val="270"/>
              </a:spcBef>
            </a:pPr>
            <a:r>
              <a:rPr dirty="0" sz="1800" spc="-10">
                <a:latin typeface="Century Gothic"/>
                <a:cs typeface="Century Gothic"/>
              </a:rPr>
              <a:t>Interés público: corporaciones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18" name="object 18" descr=""/>
          <p:cNvGrpSpPr/>
          <p:nvPr/>
        </p:nvGrpSpPr>
        <p:grpSpPr>
          <a:xfrm>
            <a:off x="3736416" y="3915790"/>
            <a:ext cx="3952240" cy="1576070"/>
            <a:chOff x="3736416" y="3915790"/>
            <a:chExt cx="3952240" cy="1576070"/>
          </a:xfrm>
        </p:grpSpPr>
        <p:sp>
          <p:nvSpPr>
            <p:cNvPr id="19" name="object 19" descr=""/>
            <p:cNvSpPr/>
            <p:nvPr/>
          </p:nvSpPr>
          <p:spPr>
            <a:xfrm>
              <a:off x="3744353" y="3923728"/>
              <a:ext cx="3936365" cy="1560195"/>
            </a:xfrm>
            <a:custGeom>
              <a:avLst/>
              <a:gdLst/>
              <a:ahLst/>
              <a:cxnLst/>
              <a:rect l="l" t="t" r="r" b="b"/>
              <a:pathLst>
                <a:path w="3936365" h="1560195">
                  <a:moveTo>
                    <a:pt x="3936123" y="0"/>
                  </a:moveTo>
                  <a:lnTo>
                    <a:pt x="0" y="0"/>
                  </a:lnTo>
                  <a:lnTo>
                    <a:pt x="0" y="1560093"/>
                  </a:lnTo>
                  <a:lnTo>
                    <a:pt x="3936123" y="1560093"/>
                  </a:lnTo>
                  <a:lnTo>
                    <a:pt x="39361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3744353" y="3923728"/>
              <a:ext cx="3936365" cy="1560195"/>
            </a:xfrm>
            <a:custGeom>
              <a:avLst/>
              <a:gdLst/>
              <a:ahLst/>
              <a:cxnLst/>
              <a:rect l="l" t="t" r="r" b="b"/>
              <a:pathLst>
                <a:path w="3936365" h="1560195">
                  <a:moveTo>
                    <a:pt x="0" y="0"/>
                  </a:moveTo>
                  <a:lnTo>
                    <a:pt x="3936123" y="0"/>
                  </a:lnTo>
                  <a:lnTo>
                    <a:pt x="3936123" y="1560093"/>
                  </a:lnTo>
                  <a:lnTo>
                    <a:pt x="0" y="1560093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3916855" y="4412880"/>
            <a:ext cx="3592829" cy="55118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 marR="5080" indent="100330">
              <a:lnSpc>
                <a:spcPts val="1980"/>
              </a:lnSpc>
              <a:spcBef>
                <a:spcPts val="315"/>
              </a:spcBef>
            </a:pPr>
            <a:r>
              <a:rPr dirty="0" sz="1800">
                <a:latin typeface="Century Gothic"/>
                <a:cs typeface="Century Gothic"/>
              </a:rPr>
              <a:t>Interés</a:t>
            </a:r>
            <a:r>
              <a:rPr dirty="0" sz="1800" spc="-4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privado:</a:t>
            </a:r>
            <a:r>
              <a:rPr dirty="0" sz="1800" spc="-8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sociedad</a:t>
            </a:r>
            <a:r>
              <a:rPr dirty="0" sz="1800" spc="-45">
                <a:latin typeface="Century Gothic"/>
                <a:cs typeface="Century Gothic"/>
              </a:rPr>
              <a:t> </a:t>
            </a:r>
            <a:r>
              <a:rPr dirty="0" sz="1800" spc="-10">
                <a:latin typeface="Century Gothic"/>
                <a:cs typeface="Century Gothic"/>
              </a:rPr>
              <a:t>civil, </a:t>
            </a:r>
            <a:r>
              <a:rPr dirty="0" sz="1800">
                <a:latin typeface="Century Gothic"/>
                <a:cs typeface="Century Gothic"/>
              </a:rPr>
              <a:t>asociaciones</a:t>
            </a:r>
            <a:r>
              <a:rPr dirty="0" sz="1800" spc="-7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sin</a:t>
            </a:r>
            <a:r>
              <a:rPr dirty="0" sz="1800" spc="-5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interés</a:t>
            </a:r>
            <a:r>
              <a:rPr dirty="0" sz="1800" spc="-4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de</a:t>
            </a:r>
            <a:r>
              <a:rPr dirty="0" sz="1800" spc="-40">
                <a:latin typeface="Century Gothic"/>
                <a:cs typeface="Century Gothic"/>
              </a:rPr>
              <a:t> </a:t>
            </a:r>
            <a:r>
              <a:rPr dirty="0" sz="1800" spc="-10">
                <a:latin typeface="Century Gothic"/>
                <a:cs typeface="Century Gothic"/>
              </a:rPr>
              <a:t>lucro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22" name="object 22" descr=""/>
          <p:cNvGrpSpPr/>
          <p:nvPr/>
        </p:nvGrpSpPr>
        <p:grpSpPr>
          <a:xfrm>
            <a:off x="8025765" y="2721559"/>
            <a:ext cx="3683635" cy="857250"/>
            <a:chOff x="8025765" y="2721559"/>
            <a:chExt cx="3683635" cy="857250"/>
          </a:xfrm>
        </p:grpSpPr>
        <p:sp>
          <p:nvSpPr>
            <p:cNvPr id="23" name="object 23" descr=""/>
            <p:cNvSpPr/>
            <p:nvPr/>
          </p:nvSpPr>
          <p:spPr>
            <a:xfrm>
              <a:off x="8033702" y="2729496"/>
              <a:ext cx="3667760" cy="841375"/>
            </a:xfrm>
            <a:custGeom>
              <a:avLst/>
              <a:gdLst/>
              <a:ahLst/>
              <a:cxnLst/>
              <a:rect l="l" t="t" r="r" b="b"/>
              <a:pathLst>
                <a:path w="3667759" h="841375">
                  <a:moveTo>
                    <a:pt x="3667137" y="0"/>
                  </a:moveTo>
                  <a:lnTo>
                    <a:pt x="0" y="0"/>
                  </a:lnTo>
                  <a:lnTo>
                    <a:pt x="0" y="841006"/>
                  </a:lnTo>
                  <a:lnTo>
                    <a:pt x="3667137" y="841006"/>
                  </a:lnTo>
                  <a:lnTo>
                    <a:pt x="36671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8033702" y="2729496"/>
              <a:ext cx="3667760" cy="841375"/>
            </a:xfrm>
            <a:custGeom>
              <a:avLst/>
              <a:gdLst/>
              <a:ahLst/>
              <a:cxnLst/>
              <a:rect l="l" t="t" r="r" b="b"/>
              <a:pathLst>
                <a:path w="3667759" h="841375">
                  <a:moveTo>
                    <a:pt x="0" y="0"/>
                  </a:moveTo>
                  <a:lnTo>
                    <a:pt x="3667137" y="0"/>
                  </a:lnTo>
                  <a:lnTo>
                    <a:pt x="3667137" y="841006"/>
                  </a:lnTo>
                  <a:lnTo>
                    <a:pt x="0" y="841006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 descr=""/>
          <p:cNvSpPr txBox="1"/>
          <p:nvPr/>
        </p:nvSpPr>
        <p:spPr>
          <a:xfrm>
            <a:off x="8254972" y="2859104"/>
            <a:ext cx="3227070" cy="551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2070"/>
              </a:lnSpc>
              <a:spcBef>
                <a:spcPts val="100"/>
              </a:spcBef>
            </a:pPr>
            <a:r>
              <a:rPr dirty="0" sz="1800">
                <a:latin typeface="Century Gothic"/>
                <a:cs typeface="Century Gothic"/>
              </a:rPr>
              <a:t>Fundación:</a:t>
            </a:r>
            <a:r>
              <a:rPr dirty="0" sz="1800" spc="-6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grupo</a:t>
            </a:r>
            <a:r>
              <a:rPr dirty="0" sz="1800" spc="-35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de</a:t>
            </a:r>
            <a:r>
              <a:rPr dirty="0" sz="1800" spc="-50">
                <a:latin typeface="Century Gothic"/>
                <a:cs typeface="Century Gothic"/>
              </a:rPr>
              <a:t> </a:t>
            </a:r>
            <a:r>
              <a:rPr dirty="0" sz="1800" spc="-10">
                <a:latin typeface="Century Gothic"/>
                <a:cs typeface="Century Gothic"/>
              </a:rPr>
              <a:t>bienes.</a:t>
            </a:r>
            <a:endParaRPr sz="1800">
              <a:latin typeface="Century Gothic"/>
              <a:cs typeface="Century Gothic"/>
            </a:endParaRPr>
          </a:p>
          <a:p>
            <a:pPr algn="ctr">
              <a:lnSpc>
                <a:spcPts val="2070"/>
              </a:lnSpc>
            </a:pPr>
            <a:r>
              <a:rPr dirty="0" sz="1800">
                <a:latin typeface="Century Gothic"/>
                <a:cs typeface="Century Gothic"/>
              </a:rPr>
              <a:t>Interés</a:t>
            </a:r>
            <a:r>
              <a:rPr dirty="0" sz="1800" spc="-80">
                <a:latin typeface="Century Gothic"/>
                <a:cs typeface="Century Gothic"/>
              </a:rPr>
              <a:t> </a:t>
            </a:r>
            <a:r>
              <a:rPr dirty="0" sz="1800" spc="-10">
                <a:latin typeface="Century Gothic"/>
                <a:cs typeface="Century Gothic"/>
              </a:rPr>
              <a:t>público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9359" rIns="0" bIns="0" rtlCol="0" vert="horz">
            <a:spAutoFit/>
          </a:bodyPr>
          <a:lstStyle/>
          <a:p>
            <a:pPr marL="2889885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LA</a:t>
            </a:r>
            <a:r>
              <a:rPr dirty="0" sz="3200" spc="-15"/>
              <a:t> </a:t>
            </a:r>
            <a:r>
              <a:rPr dirty="0" sz="3200" spc="-10"/>
              <a:t>ASOCIACIÓN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184526" y="1436376"/>
            <a:ext cx="10305415" cy="411607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algn="just" marL="354965" marR="5080" indent="-342900">
              <a:lnSpc>
                <a:spcPts val="2590"/>
              </a:lnSpc>
              <a:spcBef>
                <a:spcPts val="42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65">
                <a:solidFill>
                  <a:srgbClr val="A42F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4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24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Orgánica</a:t>
            </a:r>
            <a:r>
              <a:rPr dirty="0" sz="24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1/2002,</a:t>
            </a:r>
            <a:r>
              <a:rPr dirty="0" sz="2400" spc="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22</a:t>
            </a:r>
            <a:r>
              <a:rPr dirty="0" sz="24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marzo,</a:t>
            </a:r>
            <a:r>
              <a:rPr dirty="0" sz="2400" spc="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reguladora</a:t>
            </a:r>
            <a:r>
              <a:rPr dirty="0" sz="2400" spc="1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10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Derecho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Asociación:</a:t>
            </a:r>
            <a:r>
              <a:rPr dirty="0" sz="24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derecho</a:t>
            </a:r>
            <a:r>
              <a:rPr dirty="0" sz="24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asociación</a:t>
            </a:r>
            <a:r>
              <a:rPr dirty="0" sz="24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(art.</a:t>
            </a:r>
            <a:r>
              <a:rPr dirty="0" sz="2400" spc="2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22</a:t>
            </a:r>
            <a:r>
              <a:rPr dirty="0" sz="2400" spc="229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CE).</a:t>
            </a:r>
            <a:r>
              <a:rPr dirty="0" sz="2400" spc="2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Asociaciones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sin</a:t>
            </a:r>
            <a:r>
              <a:rPr dirty="0" sz="2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interés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lucro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Elementos:</a:t>
            </a:r>
            <a:endParaRPr sz="2400">
              <a:latin typeface="Century Gothic"/>
              <a:cs typeface="Century Gothic"/>
            </a:endParaRPr>
          </a:p>
          <a:p>
            <a:pPr marL="756285" marR="6985" indent="-287020">
              <a:lnSpc>
                <a:spcPts val="2590"/>
              </a:lnSpc>
              <a:spcBef>
                <a:spcPts val="1005"/>
              </a:spcBef>
              <a:tabLst>
                <a:tab pos="1702435" algn="l"/>
                <a:tab pos="3695700" algn="l"/>
                <a:tab pos="4634865" algn="l"/>
                <a:tab pos="6652259" algn="l"/>
                <a:tab pos="8750935" algn="l"/>
                <a:tab pos="10090785" algn="l"/>
              </a:tabLst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Acto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constitutivo: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acta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fundacional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(documento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público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400" spc="-50">
                <a:solidFill>
                  <a:srgbClr val="404040"/>
                </a:solidFill>
                <a:latin typeface="Century Gothic"/>
                <a:cs typeface="Century Gothic"/>
              </a:rPr>
              <a:t>o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privado).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67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Reglas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funcionamiento: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estatutos.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2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Sujetos:</a:t>
            </a:r>
            <a:r>
              <a:rPr dirty="0" sz="24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personas</a:t>
            </a:r>
            <a:r>
              <a:rPr dirty="0" sz="2400" spc="-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físicas</a:t>
            </a:r>
            <a:r>
              <a:rPr dirty="0" sz="24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capacidad</a:t>
            </a:r>
            <a:r>
              <a:rPr dirty="0" sz="24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plena</a:t>
            </a:r>
            <a:r>
              <a:rPr dirty="0" sz="24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obrar.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1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Pluralidad</a:t>
            </a:r>
            <a:r>
              <a:rPr dirty="0" sz="24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miembros:</a:t>
            </a:r>
            <a:r>
              <a:rPr dirty="0" sz="24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personas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físicas</a:t>
            </a:r>
            <a:r>
              <a:rPr dirty="0" sz="24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jurídicas.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05"/>
              </a:spcBef>
            </a:pPr>
            <a:r>
              <a:rPr dirty="0" sz="2400" spc="-1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Patrimonio</a:t>
            </a:r>
            <a:endParaRPr sz="24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72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Inscripción</a:t>
            </a:r>
            <a:r>
              <a:rPr dirty="0" sz="2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-3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Registro</a:t>
            </a:r>
            <a:r>
              <a:rPr dirty="0" sz="24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4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Asociaciones:</a:t>
            </a:r>
            <a:r>
              <a:rPr dirty="0" sz="24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publicidad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4256" rIns="0" bIns="0" rtlCol="0" vert="horz">
            <a:spAutoFit/>
          </a:bodyPr>
          <a:lstStyle/>
          <a:p>
            <a:pPr marL="3011805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LA</a:t>
            </a:r>
            <a:r>
              <a:rPr dirty="0" sz="3200" spc="-15"/>
              <a:t> </a:t>
            </a:r>
            <a:r>
              <a:rPr dirty="0" sz="3200" spc="-10"/>
              <a:t>FUNDACIÓN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1078199" y="1386366"/>
            <a:ext cx="10580370" cy="39477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86155" algn="l"/>
                <a:tab pos="1795780" algn="l"/>
                <a:tab pos="3455035" algn="l"/>
                <a:tab pos="4154804" algn="l"/>
                <a:tab pos="4772025" algn="l"/>
                <a:tab pos="5471160" algn="l"/>
                <a:tab pos="7555865" algn="l"/>
                <a:tab pos="8253730" algn="l"/>
              </a:tabLst>
            </a:pPr>
            <a:r>
              <a:rPr dirty="0" sz="2800" spc="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 spc="25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Ley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50/2002,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3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26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diciembre,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Fundaciones.</a:t>
            </a:r>
            <a:endParaRPr sz="2800">
              <a:latin typeface="Century Gothic"/>
              <a:cs typeface="Century Gothic"/>
            </a:endParaRPr>
          </a:p>
          <a:p>
            <a:pPr marL="354965">
              <a:lnSpc>
                <a:spcPct val="100000"/>
              </a:lnSpc>
            </a:pP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Elementos:</a:t>
            </a:r>
            <a:endParaRPr sz="28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1010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Substrato</a:t>
            </a:r>
            <a:r>
              <a:rPr dirty="0" sz="2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al</a:t>
            </a:r>
            <a:r>
              <a:rPr dirty="0" sz="28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se</a:t>
            </a:r>
            <a:r>
              <a:rPr dirty="0" sz="28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otorga</a:t>
            </a:r>
            <a:r>
              <a:rPr dirty="0" sz="2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personalidad:</a:t>
            </a:r>
            <a:r>
              <a:rPr dirty="0" sz="28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los</a:t>
            </a:r>
            <a:r>
              <a:rPr dirty="0" sz="28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bienes.</a:t>
            </a:r>
            <a:endParaRPr sz="2800">
              <a:latin typeface="Century Gothic"/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995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Órganos</a:t>
            </a:r>
            <a:r>
              <a:rPr dirty="0" sz="2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-7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fundación:</a:t>
            </a:r>
            <a:endParaRPr sz="2800">
              <a:latin typeface="Century Gothic"/>
              <a:cs typeface="Century Gothic"/>
            </a:endParaRPr>
          </a:p>
          <a:p>
            <a:pPr marL="1156970" marR="5080" indent="-230504">
              <a:lnSpc>
                <a:spcPct val="100000"/>
              </a:lnSpc>
              <a:spcBef>
                <a:spcPts val="994"/>
              </a:spcBef>
              <a:tabLst>
                <a:tab pos="1900555" algn="l"/>
                <a:tab pos="4123054" algn="l"/>
                <a:tab pos="5790565" algn="l"/>
                <a:tab pos="6659245" algn="l"/>
                <a:tab pos="8406130" algn="l"/>
                <a:tab pos="10376535" algn="l"/>
              </a:tabLst>
            </a:pPr>
            <a:r>
              <a:rPr dirty="0" sz="28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Patronato: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órgano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gestión,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gobierno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50">
                <a:solidFill>
                  <a:srgbClr val="404040"/>
                </a:solidFill>
                <a:latin typeface="Century Gothic"/>
                <a:cs typeface="Century Gothic"/>
              </a:rPr>
              <a:t>y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representación</a:t>
            </a:r>
            <a:r>
              <a:rPr dirty="0" sz="2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-10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800" spc="-9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fundación.</a:t>
            </a:r>
            <a:endParaRPr sz="2800">
              <a:latin typeface="Century Gothic"/>
              <a:cs typeface="Century Gothic"/>
            </a:endParaRPr>
          </a:p>
          <a:p>
            <a:pPr marL="1154430" marR="5080" indent="-227965">
              <a:lnSpc>
                <a:spcPct val="100000"/>
              </a:lnSpc>
              <a:spcBef>
                <a:spcPts val="1005"/>
              </a:spcBef>
              <a:tabLst>
                <a:tab pos="1722120" algn="l"/>
                <a:tab pos="4349115" algn="l"/>
                <a:tab pos="4879340" algn="l"/>
                <a:tab pos="7654290" algn="l"/>
                <a:tab pos="8559800" algn="l"/>
                <a:tab pos="9891395" algn="l"/>
              </a:tabLst>
            </a:pPr>
            <a:r>
              <a:rPr dirty="0" sz="2800" spc="-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Protectorado: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Administración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que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realiza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una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labor</a:t>
            </a:r>
            <a:r>
              <a:rPr dirty="0" sz="28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control</a:t>
            </a:r>
            <a:r>
              <a:rPr dirty="0" sz="28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inspección</a:t>
            </a:r>
            <a:r>
              <a:rPr dirty="0" sz="2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las</a:t>
            </a:r>
            <a:r>
              <a:rPr dirty="0" sz="2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fundaciones.</a:t>
            </a:r>
            <a:endParaRPr sz="2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35694" y="430063"/>
            <a:ext cx="5699125" cy="90995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07135" marR="5080" indent="-1195070">
              <a:lnSpc>
                <a:spcPct val="100000"/>
              </a:lnSpc>
              <a:spcBef>
                <a:spcPts val="105"/>
              </a:spcBef>
            </a:pPr>
            <a:r>
              <a:rPr dirty="0" sz="2900"/>
              <a:t>CREACIÓN</a:t>
            </a:r>
            <a:r>
              <a:rPr dirty="0" sz="2900" spc="-60"/>
              <a:t> </a:t>
            </a:r>
            <a:r>
              <a:rPr dirty="0" sz="2900"/>
              <a:t>Y</a:t>
            </a:r>
            <a:r>
              <a:rPr dirty="0" sz="2900" spc="-65"/>
              <a:t> </a:t>
            </a:r>
            <a:r>
              <a:rPr dirty="0" sz="2900" spc="-10"/>
              <a:t>FUNCIONAMIENTO </a:t>
            </a:r>
            <a:r>
              <a:rPr dirty="0" sz="2900"/>
              <a:t>DE</a:t>
            </a:r>
            <a:r>
              <a:rPr dirty="0" sz="2900" spc="-40"/>
              <a:t> </a:t>
            </a:r>
            <a:r>
              <a:rPr dirty="0" sz="2900"/>
              <a:t>LA</a:t>
            </a:r>
            <a:r>
              <a:rPr dirty="0" sz="2900" spc="-15"/>
              <a:t> </a:t>
            </a:r>
            <a:r>
              <a:rPr dirty="0" sz="2900" spc="-10"/>
              <a:t>FUNDACIÓN</a:t>
            </a:r>
            <a:endParaRPr sz="2900"/>
          </a:p>
        </p:txBody>
      </p:sp>
      <p:sp>
        <p:nvSpPr>
          <p:cNvPr id="3" name="object 3" descr=""/>
          <p:cNvSpPr txBox="1"/>
          <p:nvPr/>
        </p:nvSpPr>
        <p:spPr>
          <a:xfrm>
            <a:off x="1173892" y="1998461"/>
            <a:ext cx="10539095" cy="4178300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354330" marR="5715" indent="-342265">
              <a:lnSpc>
                <a:spcPts val="3030"/>
              </a:lnSpc>
              <a:spcBef>
                <a:spcPts val="470"/>
              </a:spcBef>
              <a:tabLst>
                <a:tab pos="900430" algn="l"/>
                <a:tab pos="2009775" algn="l"/>
                <a:tab pos="4359910" algn="l"/>
                <a:tab pos="4946015" algn="l"/>
                <a:tab pos="6055360" algn="l"/>
                <a:tab pos="6812915" algn="l"/>
                <a:tab pos="8233409" algn="l"/>
                <a:tab pos="10206990" algn="l"/>
              </a:tabLst>
            </a:pPr>
            <a:r>
              <a:rPr dirty="0" sz="2800" spc="25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 spc="25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20">
                <a:solidFill>
                  <a:srgbClr val="404040"/>
                </a:solidFill>
                <a:latin typeface="Century Gothic"/>
                <a:cs typeface="Century Gothic"/>
              </a:rPr>
              <a:t>acto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constitutivo: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20">
                <a:solidFill>
                  <a:srgbClr val="404040"/>
                </a:solidFill>
                <a:latin typeface="Century Gothic"/>
                <a:cs typeface="Century Gothic"/>
              </a:rPr>
              <a:t>acto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fundar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mediante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la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declaración</a:t>
            </a:r>
            <a:r>
              <a:rPr dirty="0" sz="28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-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voluntad</a:t>
            </a:r>
            <a:r>
              <a:rPr dirty="0" sz="2800" spc="-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800" spc="-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fundador.</a:t>
            </a:r>
            <a:endParaRPr sz="2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dirty="0" sz="2800" spc="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 spc="5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800" spc="-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dotación:</a:t>
            </a:r>
            <a:r>
              <a:rPr dirty="0" sz="28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la</a:t>
            </a:r>
            <a:r>
              <a:rPr dirty="0" sz="2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asignación</a:t>
            </a:r>
            <a:r>
              <a:rPr dirty="0" sz="2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dirty="0" sz="2800" spc="-5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capital.</a:t>
            </a:r>
            <a:endParaRPr sz="2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2800" spc="5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 spc="5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8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fin</a:t>
            </a:r>
            <a:r>
              <a:rPr dirty="0" sz="2800" spc="-5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perseguido:</a:t>
            </a:r>
            <a:r>
              <a:rPr dirty="0" sz="2800" spc="-4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-6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interés</a:t>
            </a:r>
            <a:r>
              <a:rPr dirty="0" sz="2800" spc="-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general.</a:t>
            </a:r>
            <a:endParaRPr sz="2800">
              <a:latin typeface="Century Gothic"/>
              <a:cs typeface="Century Gothic"/>
            </a:endParaRPr>
          </a:p>
          <a:p>
            <a:pPr marL="356235" marR="5080" indent="-344170">
              <a:lnSpc>
                <a:spcPts val="3030"/>
              </a:lnSpc>
              <a:spcBef>
                <a:spcPts val="1035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Adquisición</a:t>
            </a:r>
            <a:r>
              <a:rPr dirty="0" sz="28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17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personalidad:</a:t>
            </a:r>
            <a:r>
              <a:rPr dirty="0" sz="2800" spc="16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inscripción</a:t>
            </a:r>
            <a:r>
              <a:rPr dirty="0" sz="2800" spc="18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dirty="0" sz="2800" spc="18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8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Registro</a:t>
            </a:r>
            <a:r>
              <a:rPr dirty="0" sz="2800" spc="19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25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Fundaciones.</a:t>
            </a:r>
            <a:endParaRPr sz="2800">
              <a:latin typeface="Century Gothic"/>
              <a:cs typeface="Century Gothic"/>
            </a:endParaRPr>
          </a:p>
          <a:p>
            <a:pPr algn="ctr" marR="5506085">
              <a:lnSpc>
                <a:spcPct val="100000"/>
              </a:lnSpc>
              <a:spcBef>
                <a:spcPts val="620"/>
              </a:spcBef>
            </a:pPr>
            <a:r>
              <a:rPr dirty="0" sz="28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Reglas</a:t>
            </a:r>
            <a:r>
              <a:rPr dirty="0" sz="2800" spc="3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r>
              <a:rPr dirty="0" sz="2800" spc="2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entury Gothic"/>
                <a:cs typeface="Century Gothic"/>
              </a:rPr>
              <a:t>funcionamiento:</a:t>
            </a:r>
            <a:endParaRPr sz="2800">
              <a:latin typeface="Century Gothic"/>
              <a:cs typeface="Century Gothic"/>
            </a:endParaRPr>
          </a:p>
          <a:p>
            <a:pPr algn="ctr" marR="5443855">
              <a:lnSpc>
                <a:spcPct val="100000"/>
              </a:lnSpc>
              <a:spcBef>
                <a:spcPts val="715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La voluntad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del</a:t>
            </a:r>
            <a:r>
              <a:rPr dirty="0" sz="2400" spc="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fundador.</a:t>
            </a:r>
            <a:endParaRPr sz="2400">
              <a:latin typeface="Century Gothic"/>
              <a:cs typeface="Century Gothic"/>
            </a:endParaRPr>
          </a:p>
          <a:p>
            <a:pPr algn="ctr" marR="3161030">
              <a:lnSpc>
                <a:spcPct val="100000"/>
              </a:lnSpc>
              <a:spcBef>
                <a:spcPts val="720"/>
              </a:spcBef>
            </a:pPr>
            <a:r>
              <a:rPr dirty="0" sz="2400">
                <a:solidFill>
                  <a:srgbClr val="A42F10"/>
                </a:solidFill>
                <a:latin typeface="Wingdings 3"/>
                <a:cs typeface="Wingdings 3"/>
              </a:rPr>
              <a:t>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Control</a:t>
            </a:r>
            <a:r>
              <a:rPr dirty="0" sz="2400" spc="-2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dirty="0" sz="2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inspección</a:t>
            </a:r>
            <a:r>
              <a:rPr dirty="0" sz="2400" spc="-4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por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>
                <a:solidFill>
                  <a:srgbClr val="404040"/>
                </a:solidFill>
                <a:latin typeface="Century Gothic"/>
                <a:cs typeface="Century Gothic"/>
              </a:rPr>
              <a:t>el</a:t>
            </a:r>
            <a:r>
              <a:rPr dirty="0" sz="2400" spc="-15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dirty="0" sz="2400" spc="-10">
                <a:solidFill>
                  <a:srgbClr val="404040"/>
                </a:solidFill>
                <a:latin typeface="Century Gothic"/>
                <a:cs typeface="Century Gothic"/>
              </a:rPr>
              <a:t>Protectorado.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María Rosario</dc:creator>
  <dc:title>DRA. MARÍA ROSARIO MARTIN BRICEÑO PROFESORA DERECHO CIVIL UNIVERSIDAD REY JUAN CARLOS</dc:title>
  <dcterms:created xsi:type="dcterms:W3CDTF">2024-10-17T11:02:57Z</dcterms:created>
  <dcterms:modified xsi:type="dcterms:W3CDTF">2024-10-17T11:02:57Z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2024-10-16T00:00:00Z</vt:filetime>
  </property>
  <property fmtid="{D5CDD505-2E9C-101B-9397-08002B2CF9AE}" pid="3" name="Creator">
    <vt:lpwstr>Acrobat PDFMaker 24 para PowerPoint</vt:lpwstr>
  </property>
  <property fmtid="{D5CDD505-2E9C-101B-9397-08002B2CF9AE}" pid="4" name="LastSaved">
    <vt:filetime>2024-10-17T00:00:00Z</vt:filetime>
  </property>
  <property fmtid="{D5CDD505-2E9C-101B-9397-08002B2CF9AE}" pid="5" name="Producer">
    <vt:lpwstr>Adobe PDF Library 24.3.212</vt:lpwstr>
  </property>
</Properties>
</file>