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5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36" y="746"/>
            <a:ext cx="9144036" cy="102742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00007" y="0"/>
            <a:ext cx="4743992" cy="60007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087902" cy="10205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-813" y="52323"/>
            <a:ext cx="9145575" cy="90182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-36" y="746"/>
            <a:ext cx="9144036" cy="102742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00007" y="0"/>
            <a:ext cx="4743992" cy="60007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087902" cy="10205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-813" y="52323"/>
            <a:ext cx="9145575" cy="90182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26465"/>
            <a:ext cx="8255000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883790"/>
            <a:ext cx="8080375" cy="425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
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/Relationships>
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png"/></Relationships>
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png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png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3F5F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25851" y="1530083"/>
            <a:ext cx="4348734" cy="121845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938654" y="3669614"/>
            <a:ext cx="5772150" cy="1077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onstantia"/>
                <a:cs typeface="Constantia"/>
              </a:rPr>
              <a:t>MATERIAL</a:t>
            </a:r>
            <a:r>
              <a:rPr dirty="0" sz="1500" spc="-75" b="1">
                <a:latin typeface="Constantia"/>
                <a:cs typeface="Constantia"/>
              </a:rPr>
              <a:t> </a:t>
            </a:r>
            <a:r>
              <a:rPr dirty="0" sz="1500" spc="-10" b="1">
                <a:latin typeface="Constantia"/>
                <a:cs typeface="Constantia"/>
              </a:rPr>
              <a:t>DOCENTE</a:t>
            </a:r>
            <a:endParaRPr sz="15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690"/>
              </a:spcBef>
            </a:pPr>
            <a:endParaRPr sz="1500">
              <a:latin typeface="Constantia"/>
              <a:cs typeface="Constantia"/>
            </a:endParaRPr>
          </a:p>
          <a:p>
            <a:pPr algn="ctr" marL="635">
              <a:lnSpc>
                <a:spcPct val="100000"/>
              </a:lnSpc>
            </a:pPr>
            <a:r>
              <a:rPr dirty="0" sz="1500">
                <a:latin typeface="Constantia"/>
                <a:cs typeface="Constantia"/>
              </a:rPr>
              <a:t>GRADO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EN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DERECHO</a:t>
            </a:r>
            <a:endParaRPr sz="1500">
              <a:latin typeface="Constantia"/>
              <a:cs typeface="Constantia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dirty="0" sz="1500" spc="-10">
                <a:latin typeface="Constantia"/>
                <a:cs typeface="Constantia"/>
              </a:rPr>
              <a:t>ASIGNATURA: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DERECHO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CIVIL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II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(DERECHO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OBLIGACIONES)</a:t>
            </a:r>
            <a:endParaRPr sz="15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1021715">
              <a:lnSpc>
                <a:spcPct val="100000"/>
              </a:lnSpc>
              <a:spcBef>
                <a:spcPts val="105"/>
              </a:spcBef>
            </a:pPr>
            <a:r>
              <a:rPr dirty="0" sz="4000"/>
              <a:t>¿LA</a:t>
            </a:r>
            <a:r>
              <a:rPr dirty="0" sz="4000" spc="-55"/>
              <a:t> </a:t>
            </a:r>
            <a:r>
              <a:rPr dirty="0" sz="4000" spc="-65"/>
              <a:t>VOLUNTAD</a:t>
            </a:r>
            <a:r>
              <a:rPr dirty="0" sz="4000" spc="-55"/>
              <a:t> </a:t>
            </a:r>
            <a:r>
              <a:rPr dirty="0" sz="4000" spc="-20"/>
              <a:t>UNILATERAL</a:t>
            </a:r>
            <a:r>
              <a:rPr dirty="0" sz="5000" spc="-20" b="0">
                <a:latin typeface="Calibri"/>
                <a:cs typeface="Calibri"/>
              </a:rPr>
              <a:t>?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5246370" cy="3830954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¿Es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fuente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obligaciones?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Supuestos: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promesa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pública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recompensa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3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Pública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05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>
                <a:latin typeface="Constantia"/>
                <a:cs typeface="Constantia"/>
              </a:rPr>
              <a:t>La</a:t>
            </a:r>
            <a:r>
              <a:rPr dirty="0" sz="2100" spc="-70">
                <a:latin typeface="Constantia"/>
                <a:cs typeface="Constantia"/>
              </a:rPr>
              <a:t> </a:t>
            </a:r>
            <a:r>
              <a:rPr dirty="0" sz="2100" spc="-20">
                <a:latin typeface="Constantia"/>
                <a:cs typeface="Constantia"/>
              </a:rPr>
              <a:t>generalidad</a:t>
            </a:r>
            <a:r>
              <a:rPr dirty="0" sz="2100" spc="-50">
                <a:latin typeface="Constantia"/>
                <a:cs typeface="Constantia"/>
              </a:rPr>
              <a:t> </a:t>
            </a:r>
            <a:r>
              <a:rPr dirty="0" sz="2100" spc="-25">
                <a:latin typeface="Constantia"/>
                <a:cs typeface="Constantia"/>
              </a:rPr>
              <a:t>como</a:t>
            </a:r>
            <a:r>
              <a:rPr dirty="0" sz="2100" spc="-90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destinatario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05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>
                <a:latin typeface="Constantia"/>
                <a:cs typeface="Constantia"/>
              </a:rPr>
              <a:t>El</a:t>
            </a:r>
            <a:r>
              <a:rPr dirty="0" sz="2100" spc="-70">
                <a:latin typeface="Constantia"/>
                <a:cs typeface="Constantia"/>
              </a:rPr>
              <a:t> </a:t>
            </a:r>
            <a:r>
              <a:rPr dirty="0" sz="2100" spc="-20">
                <a:latin typeface="Constantia"/>
                <a:cs typeface="Constantia"/>
              </a:rPr>
              <a:t>objeto</a:t>
            </a:r>
            <a:r>
              <a:rPr dirty="0" sz="2100" spc="-11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es</a:t>
            </a:r>
            <a:r>
              <a:rPr dirty="0" sz="2100" spc="-8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una</a:t>
            </a:r>
            <a:r>
              <a:rPr dirty="0" sz="2100" spc="-80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prestación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05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Revocable</a:t>
            </a:r>
            <a:endParaRPr sz="21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5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Concursos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premio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oferta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contrato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4640" rIns="0" bIns="0" rtlCol="0" vert="horz">
            <a:spAutoFit/>
          </a:bodyPr>
          <a:lstStyle/>
          <a:p>
            <a:pPr marL="2760345" marR="5080" indent="-2268220">
              <a:lnSpc>
                <a:spcPct val="100000"/>
              </a:lnSpc>
              <a:spcBef>
                <a:spcPts val="100"/>
              </a:spcBef>
            </a:pPr>
            <a:r>
              <a:rPr dirty="0" sz="3600" spc="-50"/>
              <a:t>CONTRATOS</a:t>
            </a:r>
            <a:r>
              <a:rPr dirty="0" sz="3600" spc="-105"/>
              <a:t> </a:t>
            </a:r>
            <a:r>
              <a:rPr dirty="0" sz="3600"/>
              <a:t>ENTRE</a:t>
            </a:r>
            <a:r>
              <a:rPr dirty="0" sz="3600" spc="-90"/>
              <a:t> </a:t>
            </a:r>
            <a:r>
              <a:rPr dirty="0" sz="3600" spc="-10"/>
              <a:t>CONSUMIDORES</a:t>
            </a:r>
            <a:r>
              <a:rPr dirty="0" sz="3600" spc="-85"/>
              <a:t> </a:t>
            </a:r>
            <a:r>
              <a:rPr dirty="0" sz="3600" spc="-50"/>
              <a:t>Y </a:t>
            </a:r>
            <a:r>
              <a:rPr dirty="0" sz="3600" spc="-10"/>
              <a:t>EMPRESARIOS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76170"/>
            <a:ext cx="8081645" cy="435102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just" marL="28638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Definición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consumidor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empresario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(arts.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3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4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LGCU)</a:t>
            </a:r>
            <a:endParaRPr sz="2400">
              <a:latin typeface="Constantia"/>
              <a:cs typeface="Constantia"/>
            </a:endParaRPr>
          </a:p>
          <a:p>
            <a:pPr algn="just" marL="286385" marR="8890" indent="-274320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4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contratos</a:t>
            </a:r>
            <a:r>
              <a:rPr dirty="0" sz="2400" spc="4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4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adhesión:</a:t>
            </a:r>
            <a:r>
              <a:rPr dirty="0" sz="2400" spc="45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4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condiciones</a:t>
            </a:r>
            <a:r>
              <a:rPr dirty="0" sz="2400" spc="4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generales</a:t>
            </a:r>
            <a:r>
              <a:rPr dirty="0" sz="2400" spc="41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de </a:t>
            </a:r>
            <a:r>
              <a:rPr dirty="0" sz="2400">
                <a:latin typeface="Constantia"/>
                <a:cs typeface="Constantia"/>
              </a:rPr>
              <a:t>contratación</a:t>
            </a:r>
            <a:r>
              <a:rPr dirty="0" sz="2400" spc="3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3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cláusulas</a:t>
            </a:r>
            <a:r>
              <a:rPr dirty="0" sz="2400" spc="3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abusivas</a:t>
            </a:r>
            <a:r>
              <a:rPr dirty="0" sz="2400" spc="3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(arts.</a:t>
            </a:r>
            <a:r>
              <a:rPr dirty="0" sz="2400" spc="3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80</a:t>
            </a:r>
            <a:r>
              <a:rPr dirty="0" sz="2400" spc="4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3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ss</a:t>
            </a:r>
            <a:r>
              <a:rPr dirty="0" sz="2400" spc="3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LGCU</a:t>
            </a:r>
            <a:r>
              <a:rPr dirty="0" sz="2400" spc="40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16 noviembre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2007)</a:t>
            </a:r>
            <a:endParaRPr sz="2400">
              <a:latin typeface="Constantia"/>
              <a:cs typeface="Constantia"/>
            </a:endParaRPr>
          </a:p>
          <a:p>
            <a:pPr algn="just" marL="286385" marR="5080" indent="-274320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3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derecho</a:t>
            </a:r>
            <a:r>
              <a:rPr dirty="0" sz="2400" spc="2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2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desistimiento</a:t>
            </a:r>
            <a:r>
              <a:rPr dirty="0" sz="2400" spc="2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unilateral</a:t>
            </a:r>
            <a:r>
              <a:rPr dirty="0" sz="2400" spc="3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2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2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contratos</a:t>
            </a:r>
            <a:r>
              <a:rPr dirty="0" sz="2400" spc="285">
                <a:latin typeface="Constantia"/>
                <a:cs typeface="Constantia"/>
              </a:rPr>
              <a:t> </a:t>
            </a:r>
            <a:r>
              <a:rPr dirty="0" sz="2400" spc="-50">
                <a:latin typeface="Constantia"/>
                <a:cs typeface="Constantia"/>
              </a:rPr>
              <a:t>a </a:t>
            </a:r>
            <a:r>
              <a:rPr dirty="0" sz="2400">
                <a:latin typeface="Constantia"/>
                <a:cs typeface="Constantia"/>
              </a:rPr>
              <a:t>distancia</a:t>
            </a:r>
            <a:r>
              <a:rPr dirty="0" sz="2400" spc="1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2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3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3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celebrados</a:t>
            </a:r>
            <a:r>
              <a:rPr dirty="0" sz="2400" spc="2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fuera</a:t>
            </a:r>
            <a:r>
              <a:rPr dirty="0" sz="2400" spc="2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45">
                <a:latin typeface="Constantia"/>
                <a:cs typeface="Constantia"/>
              </a:rPr>
              <a:t>  </a:t>
            </a:r>
            <a:r>
              <a:rPr dirty="0" sz="2400" spc="-10">
                <a:latin typeface="Constantia"/>
                <a:cs typeface="Constantia"/>
              </a:rPr>
              <a:t>establecimiento </a:t>
            </a:r>
            <a:r>
              <a:rPr dirty="0" sz="2400">
                <a:latin typeface="Constantia"/>
                <a:cs typeface="Constantia"/>
              </a:rPr>
              <a:t>mercantil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empresario.</a:t>
            </a:r>
            <a:endParaRPr sz="2400">
              <a:latin typeface="Constantia"/>
              <a:cs typeface="Constantia"/>
            </a:endParaRPr>
          </a:p>
          <a:p>
            <a:pPr lvl="1" marL="652780" marR="11430" indent="-247015">
              <a:lnSpc>
                <a:spcPct val="100000"/>
              </a:lnSpc>
              <a:spcBef>
                <a:spcPts val="55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780" algn="l"/>
              </a:tabLst>
            </a:pPr>
            <a:r>
              <a:rPr dirty="0" sz="2200">
                <a:latin typeface="Constantia"/>
                <a:cs typeface="Constantia"/>
              </a:rPr>
              <a:t>Los</a:t>
            </a:r>
            <a:r>
              <a:rPr dirty="0" sz="2200" spc="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contratos</a:t>
            </a:r>
            <a:r>
              <a:rPr dirty="0" sz="2200" spc="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distancia</a:t>
            </a:r>
            <a:r>
              <a:rPr dirty="0" sz="2200" spc="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los</a:t>
            </a:r>
            <a:r>
              <a:rPr dirty="0" sz="2200" spc="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contratos</a:t>
            </a:r>
            <a:r>
              <a:rPr dirty="0" sz="2200" spc="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celebrados</a:t>
            </a:r>
            <a:r>
              <a:rPr dirty="0" sz="2200" spc="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fuera</a:t>
            </a:r>
            <a:r>
              <a:rPr dirty="0" sz="2200" spc="5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del </a:t>
            </a:r>
            <a:r>
              <a:rPr dirty="0" sz="2200" spc="-10">
                <a:latin typeface="Constantia"/>
                <a:cs typeface="Constantia"/>
              </a:rPr>
              <a:t>establecimiento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mercantil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empresario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92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LGCU)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2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Contratos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formales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(arts.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98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99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LGCU)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3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derecho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desistimiento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102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LGCU)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TRATOS</a:t>
            </a:r>
            <a:r>
              <a:rPr dirty="0" spc="-150"/>
              <a:t> </a:t>
            </a:r>
            <a:r>
              <a:rPr dirty="0" spc="-10"/>
              <a:t>PRELIMINARES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938134" cy="145224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5">
                <a:latin typeface="Constantia"/>
                <a:cs typeface="Constantia"/>
              </a:rPr>
              <a:t>Fase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preparatoria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Responsabilidad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precontractual: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culpa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in</a:t>
            </a:r>
            <a:r>
              <a:rPr dirty="0" sz="2600" spc="-5" i="1">
                <a:latin typeface="Constantia"/>
                <a:cs typeface="Constantia"/>
              </a:rPr>
              <a:t> </a:t>
            </a:r>
            <a:r>
              <a:rPr dirty="0" sz="2600" spc="-10" i="1">
                <a:latin typeface="Constantia"/>
                <a:cs typeface="Constantia"/>
              </a:rPr>
              <a:t>contrahendo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0">
                <a:latin typeface="Constantia"/>
                <a:cs typeface="Constantia"/>
              </a:rPr>
              <a:t>Alcance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del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resarcimiento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20243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CONCURSO</a:t>
            </a:r>
            <a:r>
              <a:rPr dirty="0" spc="-65"/>
              <a:t> </a:t>
            </a:r>
            <a:r>
              <a:rPr dirty="0" spc="-30"/>
              <a:t>OFERTA</a:t>
            </a:r>
            <a:r>
              <a:rPr dirty="0" spc="-65"/>
              <a:t> </a:t>
            </a:r>
            <a:r>
              <a:rPr dirty="0"/>
              <a:t>Y</a:t>
            </a:r>
            <a:r>
              <a:rPr dirty="0" spc="-65"/>
              <a:t> </a:t>
            </a:r>
            <a:r>
              <a:rPr dirty="0" spc="-30"/>
              <a:t>ACEPTACIÓN</a:t>
            </a:r>
            <a:r>
              <a:rPr dirty="0" spc="-75"/>
              <a:t> </a:t>
            </a:r>
            <a:r>
              <a:rPr dirty="0"/>
              <a:t>(art.</a:t>
            </a:r>
            <a:r>
              <a:rPr dirty="0" spc="-65"/>
              <a:t> </a:t>
            </a:r>
            <a:r>
              <a:rPr dirty="0" spc="-10"/>
              <a:t>1262,</a:t>
            </a:r>
          </a:p>
          <a:p>
            <a:pPr marL="12700">
              <a:lnSpc>
                <a:spcPct val="100000"/>
              </a:lnSpc>
            </a:pPr>
            <a:r>
              <a:rPr dirty="0" spc="-50"/>
              <a:t>pár.</a:t>
            </a:r>
            <a:r>
              <a:rPr dirty="0" spc="-65"/>
              <a:t> </a:t>
            </a:r>
            <a:r>
              <a:rPr dirty="0"/>
              <a:t>1º</a:t>
            </a:r>
            <a:r>
              <a:rPr dirty="0" spc="-50"/>
              <a:t> </a:t>
            </a:r>
            <a:r>
              <a:rPr dirty="0"/>
              <a:t>C.</a:t>
            </a:r>
            <a:r>
              <a:rPr dirty="0" spc="-35"/>
              <a:t> </a:t>
            </a:r>
            <a:r>
              <a:rPr dirty="0" spc="-25"/>
              <a:t>c.)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7436"/>
            <a:ext cx="7084695" cy="397891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3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oferta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Concepto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5">
                <a:latin typeface="Constantia"/>
                <a:cs typeface="Constantia"/>
              </a:rPr>
              <a:t>Vigencia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oferta: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muerte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incapacitación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del</a:t>
            </a:r>
            <a:endParaRPr sz="2400">
              <a:latin typeface="Constantia"/>
              <a:cs typeface="Constantia"/>
            </a:endParaRPr>
          </a:p>
          <a:p>
            <a:pPr marL="652780">
              <a:lnSpc>
                <a:spcPct val="100000"/>
              </a:lnSpc>
            </a:pPr>
            <a:r>
              <a:rPr dirty="0" sz="2400" spc="-10">
                <a:latin typeface="Constantia"/>
                <a:cs typeface="Constantia"/>
              </a:rPr>
              <a:t>oferente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oferta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irrevocable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Oferta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al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público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aceptación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Concepto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contraoferta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EL</a:t>
            </a:r>
            <a:r>
              <a:rPr dirty="0" spc="-10"/>
              <a:t> </a:t>
            </a:r>
            <a:r>
              <a:rPr dirty="0" spc="-40"/>
              <a:t>PRECONTRATO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767955" cy="361061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Concepto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Régimen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jurídico: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Requisitos: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consentimiento,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objeto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causa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 1261</a:t>
            </a:r>
            <a:r>
              <a:rPr dirty="0" sz="2400" spc="-1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</a:t>
            </a:r>
            <a:endParaRPr sz="2400">
              <a:latin typeface="Constantia"/>
              <a:cs typeface="Constantia"/>
            </a:endParaRPr>
          </a:p>
          <a:p>
            <a:pPr marL="652780">
              <a:lnSpc>
                <a:spcPct val="100000"/>
              </a:lnSpc>
            </a:pP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Contenido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Efectos: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promesa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 spc="-30">
                <a:latin typeface="Constantia"/>
                <a:cs typeface="Constantia"/>
              </a:rPr>
              <a:t>vender</a:t>
            </a:r>
            <a:r>
              <a:rPr dirty="0" sz="2600" spc="-1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o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comprar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1451</a:t>
            </a:r>
            <a:r>
              <a:rPr dirty="0" sz="2600" spc="-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5">
                <a:latin typeface="Constantia"/>
                <a:cs typeface="Constantia"/>
              </a:rPr>
              <a:t>Contrato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opción: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 spc="-30">
                <a:latin typeface="Constantia"/>
                <a:cs typeface="Constantia"/>
              </a:rPr>
              <a:t>concedente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optante)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0070" y="1256741"/>
            <a:ext cx="548576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LOS</a:t>
            </a:r>
            <a:r>
              <a:rPr dirty="0" sz="3600" spc="-90"/>
              <a:t> </a:t>
            </a:r>
            <a:r>
              <a:rPr dirty="0" sz="3600"/>
              <a:t>EFECTOS</a:t>
            </a:r>
            <a:r>
              <a:rPr dirty="0" sz="3600" spc="-105"/>
              <a:t> </a:t>
            </a:r>
            <a:r>
              <a:rPr dirty="0" sz="3600"/>
              <a:t>DEL</a:t>
            </a:r>
            <a:r>
              <a:rPr dirty="0" sz="3600" spc="-85"/>
              <a:t> </a:t>
            </a:r>
            <a:r>
              <a:rPr dirty="0" sz="3600" spc="-35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5048250" cy="97663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Vinculación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1257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1091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Las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partes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del</a:t>
            </a:r>
            <a:r>
              <a:rPr dirty="0" sz="2600" spc="-5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contrato: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864602" y="2893898"/>
            <a:ext cx="75247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onstantia"/>
                <a:cs typeface="Constantia"/>
              </a:rPr>
              <a:t>título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29436" y="2893898"/>
            <a:ext cx="6715125" cy="1196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246379" marR="63500" indent="-246379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246379" algn="l"/>
                <a:tab pos="2112010" algn="l"/>
                <a:tab pos="3720465" algn="l"/>
                <a:tab pos="4171315" algn="l"/>
                <a:tab pos="6483985" algn="l"/>
              </a:tabLst>
            </a:pPr>
            <a:r>
              <a:rPr dirty="0" sz="2400" spc="-10">
                <a:latin typeface="Constantia"/>
                <a:cs typeface="Constantia"/>
              </a:rPr>
              <a:t>Otorgantes,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herederos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60">
                <a:latin typeface="Constantia"/>
                <a:cs typeface="Constantia"/>
              </a:rPr>
              <a:t>y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causahabientes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50">
                <a:latin typeface="Constantia"/>
                <a:cs typeface="Constantia"/>
              </a:rPr>
              <a:t>a</a:t>
            </a:r>
            <a:endParaRPr sz="2400">
              <a:latin typeface="Constantia"/>
              <a:cs typeface="Constantia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2400" spc="-25">
                <a:latin typeface="Constantia"/>
                <a:cs typeface="Constantia"/>
              </a:rPr>
              <a:t>particular.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Excepciones: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derechos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intransmisibles</a:t>
            </a:r>
            <a:endParaRPr sz="2400">
              <a:latin typeface="Constantia"/>
              <a:cs typeface="Constantia"/>
            </a:endParaRPr>
          </a:p>
          <a:p>
            <a:pPr marL="259079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259079" algn="l"/>
              </a:tabLst>
            </a:pPr>
            <a:r>
              <a:rPr dirty="0" sz="2400" spc="-40">
                <a:latin typeface="Constantia"/>
                <a:cs typeface="Constantia"/>
              </a:rPr>
              <a:t>Terceros: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res</a:t>
            </a:r>
            <a:r>
              <a:rPr dirty="0" sz="2400" spc="-7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inter</a:t>
            </a:r>
            <a:r>
              <a:rPr dirty="0" sz="2400" spc="-7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alios</a:t>
            </a:r>
            <a:r>
              <a:rPr dirty="0" sz="2400" spc="-55" i="1">
                <a:latin typeface="Constantia"/>
                <a:cs typeface="Constantia"/>
              </a:rPr>
              <a:t> </a:t>
            </a:r>
            <a:r>
              <a:rPr dirty="0" sz="2400" spc="-20" i="1">
                <a:latin typeface="Constantia"/>
                <a:cs typeface="Constantia"/>
              </a:rPr>
              <a:t>acta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619369" y="4142308"/>
            <a:ext cx="2989580" cy="42290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62025" algn="l"/>
                <a:tab pos="1893570" algn="l"/>
                <a:tab pos="2533650" algn="l"/>
              </a:tabLst>
            </a:pPr>
            <a:r>
              <a:rPr dirty="0" sz="2600" spc="-10">
                <a:latin typeface="Constantia"/>
                <a:cs typeface="Constantia"/>
              </a:rPr>
              <a:t>(art.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0">
                <a:latin typeface="Constantia"/>
                <a:cs typeface="Constantia"/>
              </a:rPr>
              <a:t>1256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5">
                <a:latin typeface="Constantia"/>
                <a:cs typeface="Constantia"/>
              </a:rPr>
              <a:t>C.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0">
                <a:latin typeface="Constantia"/>
                <a:cs typeface="Constantia"/>
              </a:rPr>
              <a:t>c.).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35940" y="4142308"/>
            <a:ext cx="4778375" cy="169798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2783840" algn="l"/>
                <a:tab pos="3562350" algn="l"/>
              </a:tabLst>
            </a:pPr>
            <a:r>
              <a:rPr dirty="0" sz="2600" spc="-10">
                <a:latin typeface="Constantia"/>
                <a:cs typeface="Constantia"/>
              </a:rPr>
              <a:t>Irrevocabilidad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5">
                <a:latin typeface="Constantia"/>
                <a:cs typeface="Constantia"/>
              </a:rPr>
              <a:t>del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5">
                <a:latin typeface="Constantia"/>
                <a:cs typeface="Constantia"/>
              </a:rPr>
              <a:t>contrato </a:t>
            </a:r>
            <a:r>
              <a:rPr dirty="0" sz="2600" spc="-10">
                <a:latin typeface="Constantia"/>
                <a:cs typeface="Constantia"/>
              </a:rPr>
              <a:t>Excepciones: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5">
                <a:latin typeface="Constantia"/>
                <a:cs typeface="Constantia"/>
              </a:rPr>
              <a:t>Mutuo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disenso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desistimiento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unilateral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20243" rIns="0" bIns="0" rtlCol="0" vert="horz">
            <a:spAutoFit/>
          </a:bodyPr>
          <a:lstStyle/>
          <a:p>
            <a:pPr marL="3261995" marR="5080" indent="-2777490">
              <a:lnSpc>
                <a:spcPct val="100000"/>
              </a:lnSpc>
              <a:spcBef>
                <a:spcPts val="105"/>
              </a:spcBef>
            </a:pPr>
            <a:r>
              <a:rPr dirty="0"/>
              <a:t>EFICACIA</a:t>
            </a:r>
            <a:r>
              <a:rPr dirty="0" spc="-80"/>
              <a:t> </a:t>
            </a:r>
            <a:r>
              <a:rPr dirty="0"/>
              <a:t>DE</a:t>
            </a:r>
            <a:r>
              <a:rPr dirty="0" spc="-75"/>
              <a:t> </a:t>
            </a:r>
            <a:r>
              <a:rPr dirty="0"/>
              <a:t>LOS</a:t>
            </a:r>
            <a:r>
              <a:rPr dirty="0" spc="-90"/>
              <a:t> </a:t>
            </a:r>
            <a:r>
              <a:rPr dirty="0" spc="-30"/>
              <a:t>CONTRATOS</a:t>
            </a:r>
            <a:r>
              <a:rPr dirty="0" spc="-75"/>
              <a:t> </a:t>
            </a:r>
            <a:r>
              <a:rPr dirty="0" spc="-10"/>
              <a:t>RESPECTO</a:t>
            </a:r>
            <a:r>
              <a:rPr dirty="0" spc="-75"/>
              <a:t> </a:t>
            </a:r>
            <a:r>
              <a:rPr dirty="0" spc="-25"/>
              <a:t>DE </a:t>
            </a:r>
            <a:r>
              <a:rPr dirty="0" spc="-10"/>
              <a:t>TERCEROS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91411"/>
            <a:ext cx="8074659" cy="4201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20">
                <a:latin typeface="Constantia"/>
                <a:cs typeface="Constantia"/>
              </a:rPr>
              <a:t>Contratos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30">
                <a:latin typeface="Constantia"/>
                <a:cs typeface="Constantia"/>
              </a:rPr>
              <a:t>favor</a:t>
            </a:r>
            <a:r>
              <a:rPr dirty="0" sz="2200" spc="-1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terceros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1257.2.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Estipulación: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promitente</a:t>
            </a:r>
            <a:r>
              <a:rPr dirty="0" sz="2000" spc="-1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estipulante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Aceptación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tercero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beneficiario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ts val="2395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20">
                <a:latin typeface="Constantia"/>
                <a:cs typeface="Constantia"/>
              </a:rPr>
              <a:t>Revocación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estipulación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ts val="2635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20">
                <a:latin typeface="Constantia"/>
                <a:cs typeface="Constantia"/>
              </a:rPr>
              <a:t>Contratos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30">
                <a:latin typeface="Constantia"/>
                <a:cs typeface="Constantia"/>
              </a:rPr>
              <a:t>favor</a:t>
            </a:r>
            <a:r>
              <a:rPr dirty="0" sz="2200" spc="-1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persona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designará</a:t>
            </a:r>
            <a:endParaRPr sz="22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1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Finalidad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gestión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mediación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Requisitos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elección: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 spc="-20">
                <a:latin typeface="Constantia"/>
                <a:cs typeface="Constantia"/>
              </a:rPr>
              <a:t>Aceptación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1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tercero</a:t>
            </a:r>
            <a:endParaRPr sz="18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 spc="-10">
                <a:latin typeface="Constantia"/>
                <a:cs typeface="Constantia"/>
              </a:rPr>
              <a:t>Notificación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al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promitente</a:t>
            </a:r>
            <a:endParaRPr sz="1800">
              <a:latin typeface="Constantia"/>
              <a:cs typeface="Constantia"/>
            </a:endParaRPr>
          </a:p>
          <a:p>
            <a:pPr lvl="2" marL="927100" marR="5080" indent="-247015">
              <a:lnSpc>
                <a:spcPct val="80000"/>
              </a:lnSpc>
              <a:spcBef>
                <a:spcPts val="434"/>
              </a:spcBef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10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tercero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no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debe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incurrir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en</a:t>
            </a:r>
            <a:r>
              <a:rPr dirty="0" sz="1800" spc="-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alguna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las</a:t>
            </a:r>
            <a:r>
              <a:rPr dirty="0" sz="1800" spc="-4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prohibiciones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-1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art.</a:t>
            </a:r>
            <a:r>
              <a:rPr dirty="0" sz="1800" spc="-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1459</a:t>
            </a:r>
            <a:r>
              <a:rPr dirty="0" sz="1800" spc="-1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 c.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ts val="2625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25">
                <a:latin typeface="Constantia"/>
                <a:cs typeface="Constantia"/>
              </a:rPr>
              <a:t>Contrato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daño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terceros: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causa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ilícita</a:t>
            </a:r>
            <a:endParaRPr sz="2200">
              <a:latin typeface="Constantia"/>
              <a:cs typeface="Constantia"/>
            </a:endParaRPr>
          </a:p>
          <a:p>
            <a:pPr marL="286385" marR="5715" indent="-274320">
              <a:lnSpc>
                <a:spcPts val="2110"/>
              </a:lnSpc>
              <a:spcBef>
                <a:spcPts val="509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Contrato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cargo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tercero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(por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ej.,</a:t>
            </a:r>
            <a:r>
              <a:rPr dirty="0" sz="2200" spc="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garantías,</a:t>
            </a:r>
            <a:r>
              <a:rPr dirty="0" sz="2200" spc="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cláusulas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penales, etc.)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126682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LA</a:t>
            </a:r>
            <a:r>
              <a:rPr dirty="0" sz="3600" spc="-30"/>
              <a:t> </a:t>
            </a:r>
            <a:r>
              <a:rPr dirty="0" sz="3600"/>
              <a:t>INEFICACIA</a:t>
            </a:r>
            <a:r>
              <a:rPr dirty="0" sz="3600" spc="-50"/>
              <a:t> </a:t>
            </a:r>
            <a:r>
              <a:rPr dirty="0" sz="3600"/>
              <a:t>DEL</a:t>
            </a:r>
            <a:r>
              <a:rPr dirty="0" sz="3600" spc="-25"/>
              <a:t> </a:t>
            </a:r>
            <a:r>
              <a:rPr dirty="0" sz="3600" spc="-40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6303645" cy="364807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Ineficacia/invalidez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Tipos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ineficacia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Originaria/sobrevenida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Definitiva/provisional.</a:t>
            </a:r>
            <a:r>
              <a:rPr dirty="0" sz="2400" spc="1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Sanable/No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sanable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Modalidades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invalidez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Nulidad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Anulabilidad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Rescisión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100203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LA</a:t>
            </a:r>
            <a:r>
              <a:rPr dirty="0" sz="3600" spc="-60"/>
              <a:t> </a:t>
            </a:r>
            <a:r>
              <a:rPr dirty="0" sz="3600" spc="-10"/>
              <a:t>NULIDAD</a:t>
            </a:r>
            <a:r>
              <a:rPr dirty="0" sz="3600" spc="-55"/>
              <a:t> </a:t>
            </a:r>
            <a:r>
              <a:rPr dirty="0" sz="3600"/>
              <a:t>DE</a:t>
            </a:r>
            <a:r>
              <a:rPr dirty="0" sz="3600" spc="-60"/>
              <a:t> </a:t>
            </a:r>
            <a:r>
              <a:rPr dirty="0" sz="3600"/>
              <a:t>PLENO</a:t>
            </a:r>
            <a:r>
              <a:rPr dirty="0" sz="3600" spc="-80"/>
              <a:t> </a:t>
            </a:r>
            <a:r>
              <a:rPr dirty="0" sz="3600" spc="-10"/>
              <a:t>DERECHO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08175"/>
            <a:ext cx="8073390" cy="416623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286385" marR="5080" indent="-274320">
              <a:lnSpc>
                <a:spcPts val="2810"/>
              </a:lnSpc>
              <a:spcBef>
                <a:spcPts val="45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Nulidad</a:t>
            </a:r>
            <a:r>
              <a:rPr dirty="0" sz="2600" spc="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pleno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derecho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o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absoluta(arts.</a:t>
            </a:r>
            <a:r>
              <a:rPr dirty="0" sz="2600" spc="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1300</a:t>
            </a:r>
            <a:r>
              <a:rPr dirty="0" sz="2600" spc="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ss.</a:t>
            </a:r>
            <a:r>
              <a:rPr dirty="0" sz="2600" spc="2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 </a:t>
            </a:r>
            <a:r>
              <a:rPr dirty="0" sz="2600">
                <a:latin typeface="Constantia"/>
                <a:cs typeface="Constantia"/>
              </a:rPr>
              <a:t>c.).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Supuestos: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art.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6.3.,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1261,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1271-</a:t>
            </a:r>
            <a:r>
              <a:rPr dirty="0" sz="2600">
                <a:latin typeface="Constantia"/>
                <a:cs typeface="Constantia"/>
              </a:rPr>
              <a:t>1273,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1275,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etc.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6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Legitimación: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cualquier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persona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interesada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Apreciable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oficio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por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Tribunales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Imprescriptible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Efectos: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30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Restitución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recíproca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prestaciones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1303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Eficacia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ipso</a:t>
            </a:r>
            <a:r>
              <a:rPr dirty="0" sz="2400" spc="-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iure:</a:t>
            </a:r>
            <a:r>
              <a:rPr dirty="0" sz="2400" spc="-10" i="1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vía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acción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excepción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Efectos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frente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terceros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464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34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LH)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Nulidad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parcial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39839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LA</a:t>
            </a:r>
            <a:r>
              <a:rPr dirty="0" sz="3600" spc="-40"/>
              <a:t> </a:t>
            </a:r>
            <a:r>
              <a:rPr dirty="0" sz="3600" spc="-10"/>
              <a:t>ANULABILIDAD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49322"/>
            <a:ext cx="8081009" cy="40500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3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anulabilidad</a:t>
            </a:r>
            <a:r>
              <a:rPr dirty="0" sz="2400" spc="3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3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nulidad</a:t>
            </a:r>
            <a:r>
              <a:rPr dirty="0" sz="2400" spc="3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relativa</a:t>
            </a:r>
            <a:r>
              <a:rPr dirty="0" sz="2400" spc="3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(arts.</a:t>
            </a:r>
            <a:r>
              <a:rPr dirty="0" sz="2400" spc="3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1300</a:t>
            </a:r>
            <a:r>
              <a:rPr dirty="0" sz="2400" spc="3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3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ss.</a:t>
            </a:r>
            <a:r>
              <a:rPr dirty="0" sz="2400" spc="3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37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c.). </a:t>
            </a:r>
            <a:r>
              <a:rPr dirty="0" sz="2400">
                <a:latin typeface="Constantia"/>
                <a:cs typeface="Constantia"/>
              </a:rPr>
              <a:t>Supuestos:</a:t>
            </a:r>
            <a:r>
              <a:rPr dirty="0" sz="2400" spc="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vicios</a:t>
            </a:r>
            <a:r>
              <a:rPr dirty="0" sz="2400" spc="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consentimiento,</a:t>
            </a:r>
            <a:r>
              <a:rPr dirty="0" sz="2400" spc="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actos</a:t>
            </a:r>
            <a:r>
              <a:rPr dirty="0" sz="2400" spc="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realizados</a:t>
            </a:r>
            <a:r>
              <a:rPr dirty="0" sz="2400" spc="9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por </a:t>
            </a:r>
            <a:r>
              <a:rPr dirty="0" sz="2400">
                <a:latin typeface="Constantia"/>
                <a:cs typeface="Constantia"/>
              </a:rPr>
              <a:t>menores de</a:t>
            </a:r>
            <a:r>
              <a:rPr dirty="0" sz="2400" spc="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edad</a:t>
            </a:r>
            <a:r>
              <a:rPr dirty="0" sz="2400" spc="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 incapacitados,</a:t>
            </a:r>
            <a:r>
              <a:rPr dirty="0" sz="2400" spc="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algunos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actos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realizados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menores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edad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emancipados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323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Legitimación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relativa</a:t>
            </a:r>
            <a:endParaRPr sz="24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Apreciable</a:t>
            </a:r>
            <a:r>
              <a:rPr dirty="0" sz="2400" spc="-1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instancia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parte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Tribunales</a:t>
            </a:r>
            <a:endParaRPr sz="24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20">
                <a:latin typeface="Constantia"/>
                <a:cs typeface="Constantia"/>
              </a:rPr>
              <a:t>Plazo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caducidad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cuatro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años</a:t>
            </a:r>
            <a:endParaRPr sz="2400">
              <a:latin typeface="Constantia"/>
              <a:cs typeface="Constantia"/>
            </a:endParaRPr>
          </a:p>
          <a:p>
            <a:pPr algn="just" marL="286385" marR="12700" indent="-274320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Efectos:</a:t>
            </a:r>
            <a:r>
              <a:rPr dirty="0" sz="2400" spc="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restitución</a:t>
            </a:r>
            <a:r>
              <a:rPr dirty="0" sz="2400" spc="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recíproca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prestaciones</a:t>
            </a:r>
            <a:r>
              <a:rPr dirty="0" sz="2400" spc="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9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1303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Confirmación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1311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c.):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expresa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tácita.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8371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LA</a:t>
            </a:r>
            <a:r>
              <a:rPr dirty="0" sz="3600" spc="-40"/>
              <a:t> </a:t>
            </a:r>
            <a:r>
              <a:rPr dirty="0" sz="3600" spc="-10"/>
              <a:t>RESCISIÓN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72772"/>
            <a:ext cx="8077834" cy="4208780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414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rescisión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(arts.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1290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ss.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c.).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20">
                <a:latin typeface="Constantia"/>
                <a:cs typeface="Constantia"/>
              </a:rPr>
              <a:t>Perjuicio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económico.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Supuestos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establecidos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ley.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Acción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carácter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subsidiario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1294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marL="286385" marR="5080" indent="-274320">
              <a:lnSpc>
                <a:spcPts val="2590"/>
              </a:lnSpc>
              <a:spcBef>
                <a:spcPts val="6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  <a:tab pos="1786255" algn="l"/>
                <a:tab pos="2521585" algn="l"/>
                <a:tab pos="3196590" algn="l"/>
                <a:tab pos="3644900" algn="l"/>
                <a:tab pos="4225290" algn="l"/>
                <a:tab pos="4768215" algn="l"/>
                <a:tab pos="6172200" algn="l"/>
                <a:tab pos="7740015" algn="l"/>
              </a:tabLst>
            </a:pPr>
            <a:r>
              <a:rPr dirty="0" sz="2400" spc="-10">
                <a:latin typeface="Constantia"/>
                <a:cs typeface="Constantia"/>
              </a:rPr>
              <a:t>Supuestos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(art.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0">
                <a:latin typeface="Constantia"/>
                <a:cs typeface="Constantia"/>
              </a:rPr>
              <a:t>1291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C.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0">
                <a:latin typeface="Constantia"/>
                <a:cs typeface="Constantia"/>
              </a:rPr>
              <a:t>c.):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los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contratos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celebrados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en </a:t>
            </a:r>
            <a:r>
              <a:rPr dirty="0" sz="2400" spc="-20">
                <a:latin typeface="Constantia"/>
                <a:cs typeface="Constantia"/>
              </a:rPr>
              <a:t>fraude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acreedores.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5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Legitimación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relativa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9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Apreciable</a:t>
            </a:r>
            <a:r>
              <a:rPr dirty="0" sz="2400" spc="-1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instancia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parte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Tribunales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9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20">
                <a:latin typeface="Constantia"/>
                <a:cs typeface="Constantia"/>
              </a:rPr>
              <a:t>Plazo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caducidad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cuatro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años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1299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marR="11430" indent="-274320">
              <a:lnSpc>
                <a:spcPts val="2590"/>
              </a:lnSpc>
              <a:spcBef>
                <a:spcPts val="61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Efectos:</a:t>
            </a:r>
            <a:r>
              <a:rPr dirty="0" sz="2400" spc="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restitución</a:t>
            </a:r>
            <a:r>
              <a:rPr dirty="0" sz="2400" spc="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recíproca</a:t>
            </a:r>
            <a:r>
              <a:rPr dirty="0" sz="2400" spc="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prestaciones</a:t>
            </a:r>
            <a:r>
              <a:rPr dirty="0" sz="2400" spc="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8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1295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c.).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Situación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30">
                <a:latin typeface="Constantia"/>
                <a:cs typeface="Constantia"/>
              </a:rPr>
              <a:t>terceros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buena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fe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6352" y="2476487"/>
            <a:ext cx="1818894" cy="4198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66163" y="3016961"/>
            <a:ext cx="6164580" cy="2112645"/>
          </a:xfrm>
          <a:prstGeom prst="rect"/>
        </p:spPr>
        <p:txBody>
          <a:bodyPr wrap="square" lIns="0" tIns="68580" rIns="0" bIns="0" rtlCol="0" vert="horz">
            <a:spAutoFit/>
          </a:bodyPr>
          <a:lstStyle/>
          <a:p>
            <a:pPr algn="r" marL="12700" marR="5080" indent="1662430">
              <a:lnSpc>
                <a:spcPct val="90000"/>
              </a:lnSpc>
              <a:spcBef>
                <a:spcPts val="540"/>
              </a:spcBef>
            </a:pP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LOS</a:t>
            </a:r>
            <a:r>
              <a:rPr dirty="0" sz="3700" spc="-11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SUJETOS</a:t>
            </a:r>
            <a:r>
              <a:rPr dirty="0" sz="3700" spc="-7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DE</a:t>
            </a:r>
            <a:r>
              <a:rPr dirty="0" sz="3700" spc="-11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 spc="-25">
                <a:solidFill>
                  <a:srgbClr val="FFFFFF"/>
                </a:solidFill>
                <a:latin typeface="Constantia"/>
                <a:cs typeface="Constantia"/>
              </a:rPr>
              <a:t>LA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RELACIÓN</a:t>
            </a:r>
            <a:r>
              <a:rPr dirty="0" sz="3700" spc="-18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 spc="-10">
                <a:solidFill>
                  <a:srgbClr val="FFFFFF"/>
                </a:solidFill>
                <a:latin typeface="Constantia"/>
                <a:cs typeface="Constantia"/>
              </a:rPr>
              <a:t>OBLIGATORIA.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CLASES</a:t>
            </a:r>
            <a:r>
              <a:rPr dirty="0" sz="3700" spc="-6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DE</a:t>
            </a:r>
            <a:r>
              <a:rPr dirty="0" sz="3700" spc="-6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 spc="-10">
                <a:solidFill>
                  <a:srgbClr val="FFFFFF"/>
                </a:solidFill>
                <a:latin typeface="Constantia"/>
                <a:cs typeface="Constantia"/>
              </a:rPr>
              <a:t>OBLIGACIONES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EN</a:t>
            </a:r>
            <a:r>
              <a:rPr dirty="0" sz="3700" spc="-10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FUNCIÓN</a:t>
            </a:r>
            <a:r>
              <a:rPr dirty="0" sz="3700" spc="-7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DEL</a:t>
            </a:r>
            <a:r>
              <a:rPr dirty="0" sz="3700" spc="-14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 spc="-10">
                <a:solidFill>
                  <a:srgbClr val="FFFFFF"/>
                </a:solidFill>
                <a:latin typeface="Constantia"/>
                <a:cs typeface="Constantia"/>
              </a:rPr>
              <a:t>SUJETO</a:t>
            </a:r>
            <a:endParaRPr sz="37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78332" rIns="0" bIns="0" rtlCol="0" vert="horz">
            <a:spAutoFit/>
          </a:bodyPr>
          <a:lstStyle/>
          <a:p>
            <a:pPr marL="2430145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CASO</a:t>
            </a:r>
            <a:r>
              <a:rPr dirty="0" sz="4000" spc="-30"/>
              <a:t> </a:t>
            </a:r>
            <a:r>
              <a:rPr dirty="0" sz="4000" spc="-10"/>
              <a:t>PRÁCTICO</a:t>
            </a:r>
            <a:endParaRPr sz="40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883790"/>
            <a:ext cx="8080375" cy="280606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just" marL="286385" marR="5080" indent="-274320">
              <a:lnSpc>
                <a:spcPct val="80000"/>
              </a:lnSpc>
              <a:spcBef>
                <a:spcPts val="675"/>
              </a:spcBef>
              <a:buSzPct val="93750"/>
              <a:buFont typeface="Wingdings 2"/>
              <a:buChar char=""/>
              <a:tabLst>
                <a:tab pos="286385" algn="l"/>
                <a:tab pos="667385" algn="l"/>
              </a:tabLst>
            </a:pPr>
            <a:r>
              <a:rPr dirty="0" sz="24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400">
                <a:latin typeface="Constantia"/>
                <a:cs typeface="Constantia"/>
              </a:rPr>
              <a:t>Existía</a:t>
            </a:r>
            <a:r>
              <a:rPr dirty="0" sz="2400" spc="2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</a:t>
            </a:r>
            <a:r>
              <a:rPr dirty="0" sz="2400" spc="22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acuerdo</a:t>
            </a:r>
            <a:r>
              <a:rPr dirty="0" sz="2400" spc="2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inicial</a:t>
            </a:r>
            <a:r>
              <a:rPr dirty="0" sz="2400" spc="2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entre</a:t>
            </a:r>
            <a:r>
              <a:rPr dirty="0" sz="2400" spc="22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2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sociedad</a:t>
            </a:r>
            <a:r>
              <a:rPr dirty="0" sz="2400" spc="27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propietaria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17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hotel</a:t>
            </a:r>
            <a:r>
              <a:rPr dirty="0" sz="2400" spc="17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Gran</a:t>
            </a:r>
            <a:r>
              <a:rPr dirty="0" sz="2400" spc="16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Mediterráneo</a:t>
            </a:r>
            <a:r>
              <a:rPr dirty="0" sz="2400" spc="15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Palace</a:t>
            </a:r>
            <a:r>
              <a:rPr dirty="0" sz="2400" spc="15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(Tenerife)</a:t>
            </a:r>
            <a:r>
              <a:rPr dirty="0" sz="2400" spc="18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145">
                <a:latin typeface="Constantia"/>
                <a:cs typeface="Constantia"/>
              </a:rPr>
              <a:t>  </a:t>
            </a:r>
            <a:r>
              <a:rPr dirty="0" sz="2400" spc="-25">
                <a:latin typeface="Constantia"/>
                <a:cs typeface="Constantia"/>
              </a:rPr>
              <a:t>una </a:t>
            </a:r>
            <a:r>
              <a:rPr dirty="0" sz="2400">
                <a:latin typeface="Constantia"/>
                <a:cs typeface="Constantia"/>
              </a:rPr>
              <a:t>empresa</a:t>
            </a:r>
            <a:r>
              <a:rPr dirty="0" sz="2400" spc="43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4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sistemas</a:t>
            </a:r>
            <a:r>
              <a:rPr dirty="0" sz="2400" spc="4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eléctricos</a:t>
            </a:r>
            <a:r>
              <a:rPr dirty="0" sz="2400" spc="4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(Montero</a:t>
            </a:r>
            <a:r>
              <a:rPr dirty="0" sz="2400" spc="4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Iluminación</a:t>
            </a:r>
            <a:r>
              <a:rPr dirty="0" sz="2400" spc="459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S. </a:t>
            </a:r>
            <a:r>
              <a:rPr dirty="0" sz="2400">
                <a:latin typeface="Constantia"/>
                <a:cs typeface="Constantia"/>
              </a:rPr>
              <a:t>A.),</a:t>
            </a:r>
            <a:r>
              <a:rPr dirty="0" sz="2400" spc="14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114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iba</a:t>
            </a:r>
            <a:r>
              <a:rPr dirty="0" sz="2400" spc="114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2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llevar</a:t>
            </a:r>
            <a:r>
              <a:rPr dirty="0" sz="2400" spc="11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2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cabo</a:t>
            </a:r>
            <a:r>
              <a:rPr dirty="0" sz="2400" spc="12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ciertas</a:t>
            </a:r>
            <a:r>
              <a:rPr dirty="0" sz="2400" spc="12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instalaciones.</a:t>
            </a:r>
            <a:r>
              <a:rPr dirty="0" sz="2400" spc="145">
                <a:latin typeface="Constantia"/>
                <a:cs typeface="Constantia"/>
              </a:rPr>
              <a:t>  </a:t>
            </a:r>
            <a:r>
              <a:rPr dirty="0" sz="2400" spc="-25">
                <a:latin typeface="Constantia"/>
                <a:cs typeface="Constantia"/>
              </a:rPr>
              <a:t>Sin </a:t>
            </a:r>
            <a:r>
              <a:rPr dirty="0" sz="2400">
                <a:latin typeface="Constantia"/>
                <a:cs typeface="Constantia"/>
              </a:rPr>
              <a:t>embargo,</a:t>
            </a:r>
            <a:r>
              <a:rPr dirty="0" sz="2400" spc="265">
                <a:latin typeface="Constantia"/>
                <a:cs typeface="Constantia"/>
              </a:rPr>
              <a:t>  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265">
                <a:latin typeface="Constantia"/>
                <a:cs typeface="Constantia"/>
              </a:rPr>
              <a:t>   </a:t>
            </a:r>
            <a:r>
              <a:rPr dirty="0" sz="2400">
                <a:latin typeface="Constantia"/>
                <a:cs typeface="Constantia"/>
              </a:rPr>
              <a:t>precio</a:t>
            </a:r>
            <a:r>
              <a:rPr dirty="0" sz="2400" spc="245">
                <a:latin typeface="Constantia"/>
                <a:cs typeface="Constantia"/>
              </a:rPr>
              <a:t>   </a:t>
            </a:r>
            <a:r>
              <a:rPr dirty="0" sz="2400">
                <a:latin typeface="Constantia"/>
                <a:cs typeface="Constantia"/>
              </a:rPr>
              <a:t>inicialmente</a:t>
            </a:r>
            <a:r>
              <a:rPr dirty="0" sz="2400" spc="250">
                <a:latin typeface="Constantia"/>
                <a:cs typeface="Constantia"/>
              </a:rPr>
              <a:t>   </a:t>
            </a:r>
            <a:r>
              <a:rPr dirty="0" sz="2400">
                <a:latin typeface="Constantia"/>
                <a:cs typeface="Constantia"/>
              </a:rPr>
              <a:t>fijado</a:t>
            </a:r>
            <a:r>
              <a:rPr dirty="0" sz="2400" spc="245">
                <a:latin typeface="Constantia"/>
                <a:cs typeface="Constantia"/>
              </a:rPr>
              <a:t>  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254">
                <a:latin typeface="Constantia"/>
                <a:cs typeface="Constantia"/>
              </a:rPr>
              <a:t>   </a:t>
            </a:r>
            <a:r>
              <a:rPr dirty="0" sz="2400" spc="-10">
                <a:latin typeface="Constantia"/>
                <a:cs typeface="Constantia"/>
              </a:rPr>
              <a:t>tratos </a:t>
            </a:r>
            <a:r>
              <a:rPr dirty="0" sz="2400">
                <a:latin typeface="Constantia"/>
                <a:cs typeface="Constantia"/>
              </a:rPr>
              <a:t>prenegociales</a:t>
            </a:r>
            <a:r>
              <a:rPr dirty="0" sz="2400" spc="7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fue</a:t>
            </a:r>
            <a:r>
              <a:rPr dirty="0" sz="2400" spc="6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incrementado</a:t>
            </a:r>
            <a:r>
              <a:rPr dirty="0" sz="2400" spc="7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unilateralmente</a:t>
            </a:r>
            <a:r>
              <a:rPr dirty="0" sz="2400" spc="7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60">
                <a:latin typeface="Constantia"/>
                <a:cs typeface="Constantia"/>
              </a:rPr>
              <a:t>  </a:t>
            </a:r>
            <a:r>
              <a:rPr dirty="0" sz="2400" spc="-25">
                <a:latin typeface="Constantia"/>
                <a:cs typeface="Constantia"/>
              </a:rPr>
              <a:t>la </a:t>
            </a:r>
            <a:r>
              <a:rPr dirty="0" sz="2400">
                <a:latin typeface="Constantia"/>
                <a:cs typeface="Constantia"/>
              </a:rPr>
              <a:t>empresa</a:t>
            </a:r>
            <a:r>
              <a:rPr dirty="0" sz="2400" spc="13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instaladora.</a:t>
            </a:r>
            <a:r>
              <a:rPr dirty="0" sz="2400" spc="16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16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hotel</a:t>
            </a:r>
            <a:r>
              <a:rPr dirty="0" sz="2400" spc="17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rechazó</a:t>
            </a:r>
            <a:r>
              <a:rPr dirty="0" sz="2400" spc="13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14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oferta</a:t>
            </a:r>
            <a:r>
              <a:rPr dirty="0" sz="2400" spc="14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135">
                <a:latin typeface="Constantia"/>
                <a:cs typeface="Constantia"/>
              </a:rPr>
              <a:t>  </a:t>
            </a:r>
            <a:r>
              <a:rPr dirty="0" sz="2400" spc="-25">
                <a:latin typeface="Constantia"/>
                <a:cs typeface="Constantia"/>
              </a:rPr>
              <a:t>la </a:t>
            </a:r>
            <a:r>
              <a:rPr dirty="0" sz="2400" spc="-20">
                <a:latin typeface="Constantia"/>
                <a:cs typeface="Constantia"/>
              </a:rPr>
              <a:t>instaladora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esta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reclama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incumplimiento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contractual.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PREGUNTAS:_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10259" y="4956809"/>
            <a:ext cx="1355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onstantia"/>
                <a:cs typeface="Constantia"/>
              </a:rPr>
              <a:t>respuesta.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35940" y="5322519"/>
            <a:ext cx="31756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  <a:tab pos="788035" algn="l"/>
                <a:tab pos="2004695" algn="l"/>
              </a:tabLst>
            </a:pPr>
            <a:r>
              <a:rPr dirty="0" sz="2400" spc="-25">
                <a:latin typeface="Constantia"/>
                <a:cs typeface="Constantia"/>
              </a:rPr>
              <a:t>2.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¿Puede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reclamar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53383" y="5322519"/>
            <a:ext cx="8102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onstantia"/>
                <a:cs typeface="Constantia"/>
              </a:rPr>
              <a:t>daños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35940" y="4664202"/>
            <a:ext cx="8079105" cy="1049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  <a:tab pos="797560" algn="l"/>
                <a:tab pos="2039620" algn="l"/>
                <a:tab pos="4495165" algn="l"/>
                <a:tab pos="6463030" algn="l"/>
                <a:tab pos="7764780" algn="l"/>
              </a:tabLst>
            </a:pPr>
            <a:r>
              <a:rPr dirty="0" sz="2400" spc="-25">
                <a:latin typeface="Constantia"/>
                <a:cs typeface="Constantia"/>
              </a:rPr>
              <a:t>1.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¿Existe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incumplimiento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contractual?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Razone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su</a:t>
            </a:r>
            <a:endParaRPr sz="2400">
              <a:latin typeface="Constantia"/>
              <a:cs typeface="Constantia"/>
            </a:endParaRPr>
          </a:p>
          <a:p>
            <a:pPr marL="4485005">
              <a:lnSpc>
                <a:spcPct val="100000"/>
              </a:lnSpc>
              <a:spcBef>
                <a:spcPts val="2300"/>
              </a:spcBef>
              <a:tabLst>
                <a:tab pos="4899025" algn="l"/>
                <a:tab pos="6458585" algn="l"/>
                <a:tab pos="6958330" algn="l"/>
              </a:tabLst>
            </a:pPr>
            <a:r>
              <a:rPr dirty="0" sz="2400" spc="-50">
                <a:latin typeface="Constantia"/>
                <a:cs typeface="Constantia"/>
              </a:rPr>
              <a:t>y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perjuicios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la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empresa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10259" y="5614822"/>
            <a:ext cx="162877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onstantia"/>
                <a:cs typeface="Constantia"/>
              </a:rPr>
              <a:t>instaladora?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49322"/>
            <a:ext cx="8081009" cy="4269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86385" marR="5080" indent="-274320">
              <a:lnSpc>
                <a:spcPct val="100000"/>
              </a:lnSpc>
              <a:spcBef>
                <a:spcPts val="100"/>
              </a:spcBef>
              <a:buSzPct val="93750"/>
              <a:buFont typeface="Wingdings 2"/>
              <a:buChar char=""/>
              <a:tabLst>
                <a:tab pos="286385" algn="l"/>
                <a:tab pos="590550" algn="l"/>
              </a:tabLst>
            </a:pPr>
            <a:r>
              <a:rPr dirty="0" sz="24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46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Banco</a:t>
            </a:r>
            <a:r>
              <a:rPr dirty="0" sz="2400" spc="44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Santander</a:t>
            </a:r>
            <a:r>
              <a:rPr dirty="0" sz="2400" spc="43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pretendía</a:t>
            </a:r>
            <a:r>
              <a:rPr dirty="0" sz="2400" spc="44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cobrar</a:t>
            </a:r>
            <a:r>
              <a:rPr dirty="0" sz="2400" spc="434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un</a:t>
            </a:r>
            <a:r>
              <a:rPr dirty="0" sz="2400" spc="450">
                <a:latin typeface="Constantia"/>
                <a:cs typeface="Constantia"/>
              </a:rPr>
              <a:t>  </a:t>
            </a:r>
            <a:r>
              <a:rPr dirty="0" sz="2400" spc="-10">
                <a:latin typeface="Constantia"/>
                <a:cs typeface="Constantia"/>
              </a:rPr>
              <a:t>crédito </a:t>
            </a:r>
            <a:r>
              <a:rPr dirty="0" sz="2400">
                <a:latin typeface="Constantia"/>
                <a:cs typeface="Constantia"/>
              </a:rPr>
              <a:t>impagado</a:t>
            </a:r>
            <a:r>
              <a:rPr dirty="0" sz="2400" spc="4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4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siete</a:t>
            </a:r>
            <a:r>
              <a:rPr dirty="0" sz="2400" spc="4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fiadores</a:t>
            </a:r>
            <a:r>
              <a:rPr dirty="0" sz="2400" spc="4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solidarios.</a:t>
            </a:r>
            <a:r>
              <a:rPr dirty="0" sz="2400" spc="4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Sin</a:t>
            </a:r>
            <a:r>
              <a:rPr dirty="0" sz="2400" spc="4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embargo,</a:t>
            </a:r>
            <a:r>
              <a:rPr dirty="0" sz="2400" spc="4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45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la </a:t>
            </a:r>
            <a:r>
              <a:rPr dirty="0" sz="2400">
                <a:latin typeface="Constantia"/>
                <a:cs typeface="Constantia"/>
              </a:rPr>
              <a:t>citada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póliza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fianza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existía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contrato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perfeccionado </a:t>
            </a:r>
            <a:r>
              <a:rPr dirty="0" sz="2400">
                <a:latin typeface="Constantia"/>
                <a:cs typeface="Constantia"/>
              </a:rPr>
              <a:t>porque</a:t>
            </a:r>
            <a:r>
              <a:rPr dirty="0" sz="2400" spc="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solo</a:t>
            </a:r>
            <a:r>
              <a:rPr dirty="0" sz="2400" spc="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dos</a:t>
            </a:r>
            <a:r>
              <a:rPr dirty="0" sz="2400" spc="1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siete</a:t>
            </a:r>
            <a:r>
              <a:rPr dirty="0" sz="2400" spc="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personas</a:t>
            </a:r>
            <a:r>
              <a:rPr dirty="0" sz="2400" spc="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aparecían</a:t>
            </a:r>
            <a:r>
              <a:rPr dirty="0" sz="2400" spc="14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como </a:t>
            </a:r>
            <a:r>
              <a:rPr dirty="0" sz="2400">
                <a:latin typeface="Constantia"/>
                <a:cs typeface="Constantia"/>
              </a:rPr>
              <a:t>fiadoras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habían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firmado.</a:t>
            </a:r>
            <a:endParaRPr sz="24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PREGUNTAS:</a:t>
            </a:r>
            <a:endParaRPr sz="24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1.</a:t>
            </a:r>
            <a:r>
              <a:rPr dirty="0" sz="2400" spc="6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¿Qué</a:t>
            </a:r>
            <a:r>
              <a:rPr dirty="0" sz="2400" spc="3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implica</a:t>
            </a:r>
            <a:r>
              <a:rPr dirty="0" sz="2400" spc="3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ser</a:t>
            </a:r>
            <a:r>
              <a:rPr dirty="0" sz="2400" spc="2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fiador</a:t>
            </a:r>
            <a:r>
              <a:rPr dirty="0" sz="2400" spc="2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solidario</a:t>
            </a:r>
            <a:r>
              <a:rPr dirty="0" sz="2400" spc="3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4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relación</a:t>
            </a:r>
            <a:r>
              <a:rPr dirty="0" sz="2400" spc="4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con</a:t>
            </a:r>
            <a:r>
              <a:rPr dirty="0" sz="2400" spc="40">
                <a:latin typeface="Constantia"/>
                <a:cs typeface="Constantia"/>
              </a:rPr>
              <a:t>  </a:t>
            </a:r>
            <a:r>
              <a:rPr dirty="0" sz="2400" spc="-25">
                <a:latin typeface="Constantia"/>
                <a:cs typeface="Constantia"/>
              </a:rPr>
              <a:t>el</a:t>
            </a:r>
            <a:endParaRPr sz="2400">
              <a:latin typeface="Constantia"/>
              <a:cs typeface="Constantia"/>
            </a:endParaRPr>
          </a:p>
          <a:p>
            <a:pPr algn="just" marL="286385">
              <a:lnSpc>
                <a:spcPct val="100000"/>
              </a:lnSpc>
            </a:pPr>
            <a:r>
              <a:rPr dirty="0" sz="2400" spc="-10">
                <a:latin typeface="Constantia"/>
                <a:cs typeface="Constantia"/>
              </a:rPr>
              <a:t>crédito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impagado?</a:t>
            </a:r>
            <a:endParaRPr sz="2400">
              <a:latin typeface="Constantia"/>
              <a:cs typeface="Constantia"/>
            </a:endParaRPr>
          </a:p>
          <a:p>
            <a:pPr algn="just" marL="286385" marR="6350" indent="-274320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2.</a:t>
            </a:r>
            <a:r>
              <a:rPr dirty="0" sz="2400" spc="3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3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dos</a:t>
            </a:r>
            <a:r>
              <a:rPr dirty="0" sz="2400" spc="3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fiadores</a:t>
            </a:r>
            <a:r>
              <a:rPr dirty="0" sz="2400" spc="3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solidarios</a:t>
            </a:r>
            <a:r>
              <a:rPr dirty="0" sz="2400" spc="3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han</a:t>
            </a:r>
            <a:r>
              <a:rPr dirty="0" sz="2400" spc="3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firmado</a:t>
            </a:r>
            <a:r>
              <a:rPr dirty="0" sz="2400" spc="3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pensando</a:t>
            </a:r>
            <a:r>
              <a:rPr dirty="0" sz="2400" spc="31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que </a:t>
            </a:r>
            <a:r>
              <a:rPr dirty="0" sz="2400">
                <a:latin typeface="Constantia"/>
                <a:cs typeface="Constantia"/>
              </a:rPr>
              <a:t>eran</a:t>
            </a:r>
            <a:r>
              <a:rPr dirty="0" sz="2400" spc="6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siete</a:t>
            </a:r>
            <a:r>
              <a:rPr dirty="0" sz="2400" spc="4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6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fiadores</a:t>
            </a:r>
            <a:r>
              <a:rPr dirty="0" sz="2400" spc="6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solidarios.</a:t>
            </a:r>
            <a:r>
              <a:rPr dirty="0" sz="2400" spc="8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4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tanto,</a:t>
            </a:r>
            <a:r>
              <a:rPr dirty="0" sz="2400" spc="8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¿el</a:t>
            </a:r>
            <a:r>
              <a:rPr dirty="0" sz="2400" spc="80">
                <a:latin typeface="Constantia"/>
                <a:cs typeface="Constantia"/>
              </a:rPr>
              <a:t>  </a:t>
            </a:r>
            <a:r>
              <a:rPr dirty="0" sz="2400" spc="-10">
                <a:latin typeface="Constantia"/>
                <a:cs typeface="Constantia"/>
              </a:rPr>
              <a:t>Banco </a:t>
            </a:r>
            <a:r>
              <a:rPr dirty="0" sz="2400" spc="-20">
                <a:latin typeface="Constantia"/>
                <a:cs typeface="Constantia"/>
              </a:rPr>
              <a:t>Santander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podría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reclamarles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crédito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impagado?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47799"/>
            <a:ext cx="8081645" cy="29591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615315" algn="l"/>
              </a:tabLst>
            </a:pPr>
            <a:r>
              <a:rPr dirty="0" sz="2600">
                <a:latin typeface="Constantia"/>
                <a:cs typeface="Constantia"/>
              </a:rPr>
              <a:t>Juan</a:t>
            </a:r>
            <a:r>
              <a:rPr dirty="0" sz="2600" spc="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dona</a:t>
            </a:r>
            <a:r>
              <a:rPr dirty="0" sz="2600" spc="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María</a:t>
            </a:r>
            <a:r>
              <a:rPr dirty="0" sz="2600" spc="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</a:t>
            </a:r>
            <a:r>
              <a:rPr dirty="0" sz="2600" spc="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piso</a:t>
            </a:r>
            <a:r>
              <a:rPr dirty="0" sz="2600" spc="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mediante</a:t>
            </a:r>
            <a:r>
              <a:rPr dirty="0" sz="2600" spc="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</a:t>
            </a:r>
            <a:r>
              <a:rPr dirty="0" sz="2600" spc="8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documento </a:t>
            </a:r>
            <a:r>
              <a:rPr dirty="0" sz="2600">
                <a:latin typeface="Constantia"/>
                <a:cs typeface="Constantia"/>
              </a:rPr>
              <a:t>privado.</a:t>
            </a:r>
            <a:r>
              <a:rPr dirty="0" sz="2600" spc="229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Sin</a:t>
            </a:r>
            <a:r>
              <a:rPr dirty="0" sz="2600" spc="20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embargo,</a:t>
            </a:r>
            <a:r>
              <a:rPr dirty="0" sz="2600" spc="2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2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artículo</a:t>
            </a:r>
            <a:r>
              <a:rPr dirty="0" sz="2600" spc="1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633</a:t>
            </a:r>
            <a:r>
              <a:rPr dirty="0" sz="2600" spc="2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2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2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indica</a:t>
            </a:r>
            <a:r>
              <a:rPr dirty="0" sz="2600" spc="17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que </a:t>
            </a:r>
            <a:r>
              <a:rPr dirty="0" sz="2600" i="1">
                <a:latin typeface="Constantia"/>
                <a:cs typeface="Constantia"/>
              </a:rPr>
              <a:t>“Para</a:t>
            </a:r>
            <a:r>
              <a:rPr dirty="0" sz="2600" spc="270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que</a:t>
            </a:r>
            <a:r>
              <a:rPr dirty="0" sz="2600" spc="275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sea</a:t>
            </a:r>
            <a:r>
              <a:rPr dirty="0" sz="2600" spc="280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válida</a:t>
            </a:r>
            <a:r>
              <a:rPr dirty="0" sz="2600" spc="290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la</a:t>
            </a:r>
            <a:r>
              <a:rPr dirty="0" sz="2600" spc="280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donación</a:t>
            </a:r>
            <a:r>
              <a:rPr dirty="0" sz="2600" spc="285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de</a:t>
            </a:r>
            <a:r>
              <a:rPr dirty="0" sz="2600" spc="280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cosa</a:t>
            </a:r>
            <a:r>
              <a:rPr dirty="0" sz="2600" spc="270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inmueble</a:t>
            </a:r>
            <a:r>
              <a:rPr dirty="0" sz="2600" spc="285" i="1">
                <a:latin typeface="Constantia"/>
                <a:cs typeface="Constantia"/>
              </a:rPr>
              <a:t> </a:t>
            </a:r>
            <a:r>
              <a:rPr dirty="0" sz="2600" spc="-25" i="1">
                <a:latin typeface="Constantia"/>
                <a:cs typeface="Constantia"/>
              </a:rPr>
              <a:t>ha</a:t>
            </a:r>
            <a:r>
              <a:rPr dirty="0" sz="2600" spc="-25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de</a:t>
            </a:r>
            <a:r>
              <a:rPr dirty="0" sz="2600" spc="-50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hacerse</a:t>
            </a:r>
            <a:r>
              <a:rPr dirty="0" sz="2600" spc="-40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en</a:t>
            </a:r>
            <a:r>
              <a:rPr dirty="0" sz="2600" spc="-25" i="1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escritura</a:t>
            </a:r>
            <a:r>
              <a:rPr dirty="0" sz="2600" spc="-50" i="1">
                <a:latin typeface="Constantia"/>
                <a:cs typeface="Constantia"/>
              </a:rPr>
              <a:t> </a:t>
            </a:r>
            <a:r>
              <a:rPr dirty="0" sz="2600" spc="-10" i="1">
                <a:latin typeface="Constantia"/>
                <a:cs typeface="Constantia"/>
              </a:rPr>
              <a:t>pública”.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PREGUNTAS:</a:t>
            </a:r>
            <a:endParaRPr sz="2600">
              <a:latin typeface="Constantia"/>
              <a:cs typeface="Constantia"/>
            </a:endParaRPr>
          </a:p>
          <a:p>
            <a:pPr algn="just" marL="286385" marR="5080" indent="-27432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1.</a:t>
            </a:r>
            <a:r>
              <a:rPr dirty="0" sz="2600" spc="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María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pregunta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si</a:t>
            </a:r>
            <a:r>
              <a:rPr dirty="0" sz="2600" spc="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es</a:t>
            </a:r>
            <a:r>
              <a:rPr dirty="0" sz="2600" spc="-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propietaria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del</a:t>
            </a:r>
            <a:r>
              <a:rPr dirty="0" sz="2600" spc="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piso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donado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por </a:t>
            </a:r>
            <a:r>
              <a:rPr dirty="0" sz="2600">
                <a:latin typeface="Constantia"/>
                <a:cs typeface="Constantia"/>
              </a:rPr>
              <a:t>Juan.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Razone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respuesta.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08175"/>
            <a:ext cx="8081645" cy="405447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algn="just" marL="286385" marR="5080" indent="-274320">
              <a:lnSpc>
                <a:spcPct val="90000"/>
              </a:lnSpc>
              <a:spcBef>
                <a:spcPts val="415"/>
              </a:spcBef>
              <a:buSzPct val="94230"/>
              <a:buFont typeface="Wingdings 2"/>
              <a:buChar char=""/>
              <a:tabLst>
                <a:tab pos="286385" algn="l"/>
                <a:tab pos="450850" algn="l"/>
              </a:tabLst>
            </a:pPr>
            <a:r>
              <a:rPr dirty="0" sz="26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600">
                <a:latin typeface="Constantia"/>
                <a:cs typeface="Constantia"/>
              </a:rPr>
              <a:t>En</a:t>
            </a:r>
            <a:r>
              <a:rPr dirty="0" sz="2600" spc="1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</a:t>
            </a:r>
            <a:r>
              <a:rPr dirty="0" sz="2600" spc="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contrato</a:t>
            </a:r>
            <a:r>
              <a:rPr dirty="0" sz="2600" spc="1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compraventa,</a:t>
            </a:r>
            <a:r>
              <a:rPr dirty="0" sz="2600" spc="1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una</a:t>
            </a:r>
            <a:r>
              <a:rPr dirty="0" sz="2600" spc="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misma</a:t>
            </a:r>
            <a:r>
              <a:rPr dirty="0" sz="2600" spc="10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persona </a:t>
            </a:r>
            <a:r>
              <a:rPr dirty="0" sz="2600">
                <a:latin typeface="Constantia"/>
                <a:cs typeface="Constantia"/>
              </a:rPr>
              <a:t>ostenta</a:t>
            </a:r>
            <a:r>
              <a:rPr dirty="0" sz="2600" spc="3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3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condición</a:t>
            </a:r>
            <a:r>
              <a:rPr dirty="0" sz="2600" spc="3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3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apoderado</a:t>
            </a:r>
            <a:r>
              <a:rPr dirty="0" sz="2600" spc="3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3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los</a:t>
            </a:r>
            <a:r>
              <a:rPr dirty="0" sz="2600" spc="3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dueños</a:t>
            </a:r>
            <a:r>
              <a:rPr dirty="0" sz="2600" spc="37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de </a:t>
            </a:r>
            <a:r>
              <a:rPr dirty="0" sz="2600">
                <a:latin typeface="Constantia"/>
                <a:cs typeface="Constantia"/>
              </a:rPr>
              <a:t>unos</a:t>
            </a:r>
            <a:r>
              <a:rPr dirty="0" sz="2600" spc="2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bienes</a:t>
            </a:r>
            <a:r>
              <a:rPr dirty="0" sz="2600" spc="2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para</a:t>
            </a:r>
            <a:r>
              <a:rPr dirty="0" sz="2600" spc="2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venderlos,</a:t>
            </a:r>
            <a:r>
              <a:rPr dirty="0" sz="2600" spc="2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2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229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2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administrador</a:t>
            </a:r>
            <a:r>
              <a:rPr dirty="0" sz="2600" spc="19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de </a:t>
            </a:r>
            <a:r>
              <a:rPr dirty="0" sz="2600">
                <a:latin typeface="Constantia"/>
                <a:cs typeface="Constantia"/>
              </a:rPr>
              <a:t>una</a:t>
            </a:r>
            <a:r>
              <a:rPr dirty="0" sz="2600" spc="3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sociedad</a:t>
            </a:r>
            <a:r>
              <a:rPr dirty="0" sz="2600" spc="4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</a:t>
            </a:r>
            <a:r>
              <a:rPr dirty="0" sz="2600" spc="3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facultades</a:t>
            </a:r>
            <a:r>
              <a:rPr dirty="0" sz="2600" spc="3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para</a:t>
            </a:r>
            <a:r>
              <a:rPr dirty="0" sz="2600" spc="3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comprar</a:t>
            </a:r>
            <a:r>
              <a:rPr dirty="0" sz="2600" spc="3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4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mismo </a:t>
            </a:r>
            <a:r>
              <a:rPr dirty="0" sz="2600">
                <a:latin typeface="Constantia"/>
                <a:cs typeface="Constantia"/>
              </a:rPr>
              <a:t>tipo</a:t>
            </a:r>
            <a:r>
              <a:rPr dirty="0" sz="2600" spc="2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3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bienes.</a:t>
            </a:r>
            <a:r>
              <a:rPr dirty="0" sz="2600" spc="3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3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DGRN</a:t>
            </a:r>
            <a:r>
              <a:rPr dirty="0" sz="2600" spc="3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impide</a:t>
            </a:r>
            <a:r>
              <a:rPr dirty="0" sz="2600" spc="2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3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inscripción</a:t>
            </a:r>
            <a:r>
              <a:rPr dirty="0" sz="2600" spc="3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30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la </a:t>
            </a:r>
            <a:r>
              <a:rPr dirty="0" sz="2600">
                <a:latin typeface="Constantia"/>
                <a:cs typeface="Constantia"/>
              </a:rPr>
              <a:t>adquisición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los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bienes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favor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sociedad</a:t>
            </a:r>
            <a:r>
              <a:rPr dirty="0" sz="2600" spc="1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porque </a:t>
            </a:r>
            <a:r>
              <a:rPr dirty="0" sz="2600">
                <a:latin typeface="Constantia"/>
                <a:cs typeface="Constantia"/>
              </a:rPr>
              <a:t>se</a:t>
            </a:r>
            <a:r>
              <a:rPr dirty="0" sz="2600" spc="40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produce</a:t>
            </a:r>
            <a:r>
              <a:rPr dirty="0" sz="2600" spc="4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una</a:t>
            </a:r>
            <a:r>
              <a:rPr dirty="0" sz="2600" spc="4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autocontratación</a:t>
            </a:r>
            <a:r>
              <a:rPr dirty="0" sz="2600" spc="43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409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considera</a:t>
            </a:r>
            <a:r>
              <a:rPr dirty="0" sz="2600" spc="4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que</a:t>
            </a:r>
            <a:r>
              <a:rPr dirty="0" sz="2600" spc="409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el contrato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es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nulo.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PREGUNTA:</a:t>
            </a:r>
            <a:endParaRPr sz="2400">
              <a:latin typeface="Constantia"/>
              <a:cs typeface="Constantia"/>
            </a:endParaRPr>
          </a:p>
          <a:p>
            <a:pPr lvl="1" marL="652780" marR="14604" indent="-247015">
              <a:lnSpc>
                <a:spcPts val="2590"/>
              </a:lnSpc>
              <a:spcBef>
                <a:spcPts val="61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>
                <a:latin typeface="Constantia"/>
                <a:cs typeface="Constantia"/>
              </a:rPr>
              <a:t>Lea el</a:t>
            </a:r>
            <a:r>
              <a:rPr dirty="0" sz="2400" spc="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artículo 1459</a:t>
            </a:r>
            <a:r>
              <a:rPr dirty="0" sz="2400" spc="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determine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qué</a:t>
            </a:r>
            <a:r>
              <a:rPr dirty="0" sz="2400" spc="-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cree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usted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DGRN impide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inscripción.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5" name="object 5" descr=""/>
          <p:cNvSpPr txBox="1"/>
          <p:nvPr/>
        </p:nvSpPr>
        <p:spPr>
          <a:xfrm>
            <a:off x="535940" y="1918842"/>
            <a:ext cx="8079740" cy="1567815"/>
          </a:xfrm>
          <a:prstGeom prst="rect">
            <a:avLst/>
          </a:prstGeom>
        </p:spPr>
        <p:txBody>
          <a:bodyPr wrap="square" lIns="0" tIns="45719" rIns="0" bIns="0" rtlCol="0" vert="horz">
            <a:spAutoFit/>
          </a:bodyPr>
          <a:lstStyle/>
          <a:p>
            <a:pPr algn="just" marL="286385" marR="5080" indent="-274320">
              <a:lnSpc>
                <a:spcPct val="90000"/>
              </a:lnSpc>
              <a:spcBef>
                <a:spcPts val="359"/>
              </a:spcBef>
              <a:buSzPct val="93181"/>
              <a:buFont typeface="Wingdings 2"/>
              <a:buChar char=""/>
              <a:tabLst>
                <a:tab pos="286385" algn="l"/>
                <a:tab pos="426084" algn="l"/>
              </a:tabLst>
            </a:pPr>
            <a:r>
              <a:rPr dirty="0" sz="22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200">
                <a:latin typeface="Constantia"/>
                <a:cs typeface="Constantia"/>
              </a:rPr>
              <a:t>Doña</a:t>
            </a:r>
            <a:r>
              <a:rPr dirty="0" sz="2200" spc="3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Juana</a:t>
            </a:r>
            <a:r>
              <a:rPr dirty="0" sz="2200" spc="3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cede</a:t>
            </a:r>
            <a:r>
              <a:rPr dirty="0" sz="2200" spc="3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3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3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amigo</a:t>
            </a:r>
            <a:r>
              <a:rPr dirty="0" sz="2200" spc="3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don</a:t>
            </a:r>
            <a:r>
              <a:rPr dirty="0" sz="2200" spc="3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José</a:t>
            </a:r>
            <a:r>
              <a:rPr dirty="0" sz="2200" spc="3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Luis</a:t>
            </a:r>
            <a:r>
              <a:rPr dirty="0" sz="2200" spc="3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3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cuarta</a:t>
            </a:r>
            <a:r>
              <a:rPr dirty="0" sz="2200" spc="35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parte </a:t>
            </a:r>
            <a:r>
              <a:rPr dirty="0" sz="2200">
                <a:latin typeface="Constantia"/>
                <a:cs typeface="Constantia"/>
              </a:rPr>
              <a:t>indivisa</a:t>
            </a:r>
            <a:r>
              <a:rPr dirty="0" sz="2200" spc="46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459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47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finca</a:t>
            </a:r>
            <a:r>
              <a:rPr dirty="0" sz="2200" spc="4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4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80.000</a:t>
            </a:r>
            <a:r>
              <a:rPr dirty="0" sz="2200" spc="50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m</a:t>
            </a:r>
            <a:r>
              <a:rPr dirty="0" sz="2000">
                <a:latin typeface="Constantia"/>
                <a:cs typeface="Constantia"/>
              </a:rPr>
              <a:t>2</a:t>
            </a:r>
            <a:r>
              <a:rPr dirty="0" sz="2000" spc="195">
                <a:latin typeface="Constantia"/>
                <a:cs typeface="Constantia"/>
              </a:rPr>
              <a:t>   </a:t>
            </a:r>
            <a:r>
              <a:rPr dirty="0" sz="2200">
                <a:latin typeface="Constantia"/>
                <a:cs typeface="Constantia"/>
              </a:rPr>
              <a:t>para</a:t>
            </a:r>
            <a:r>
              <a:rPr dirty="0" sz="2200" spc="465">
                <a:latin typeface="Constantia"/>
                <a:cs typeface="Constantia"/>
              </a:rPr>
              <a:t>  </a:t>
            </a:r>
            <a:r>
              <a:rPr dirty="0" sz="2200" spc="-10">
                <a:latin typeface="Constantia"/>
                <a:cs typeface="Constantia"/>
              </a:rPr>
              <a:t>urbanizarla </a:t>
            </a:r>
            <a:r>
              <a:rPr dirty="0" sz="2200">
                <a:latin typeface="Constantia"/>
                <a:cs typeface="Constantia"/>
              </a:rPr>
              <a:t>conjuntamente.</a:t>
            </a:r>
            <a:r>
              <a:rPr dirty="0" sz="2200" spc="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Sin</a:t>
            </a:r>
            <a:r>
              <a:rPr dirty="0" sz="2200" spc="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embargo,</a:t>
            </a:r>
            <a:r>
              <a:rPr dirty="0" sz="2200" spc="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como</a:t>
            </a:r>
            <a:r>
              <a:rPr dirty="0" sz="2200" spc="6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comprador</a:t>
            </a:r>
            <a:r>
              <a:rPr dirty="0" sz="2200" spc="5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no</a:t>
            </a:r>
            <a:r>
              <a:rPr dirty="0" sz="2200" spc="60">
                <a:latin typeface="Constantia"/>
                <a:cs typeface="Constantia"/>
              </a:rPr>
              <a:t>  </a:t>
            </a:r>
            <a:r>
              <a:rPr dirty="0" sz="2200" spc="-10">
                <a:latin typeface="Constantia"/>
                <a:cs typeface="Constantia"/>
              </a:rPr>
              <a:t>podía </a:t>
            </a:r>
            <a:r>
              <a:rPr dirty="0" sz="2200">
                <a:latin typeface="Constantia"/>
                <a:cs typeface="Constantia"/>
              </a:rPr>
              <a:t>pagarla,</a:t>
            </a:r>
            <a:r>
              <a:rPr dirty="0" sz="2200" spc="4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resolvieron</a:t>
            </a:r>
            <a:r>
              <a:rPr dirty="0" sz="2200" spc="3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3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mutuo</a:t>
            </a:r>
            <a:r>
              <a:rPr dirty="0" sz="2200" spc="3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acuerdo</a:t>
            </a:r>
            <a:r>
              <a:rPr dirty="0" sz="2200" spc="3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4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contrato.</a:t>
            </a:r>
            <a:r>
              <a:rPr dirty="0" sz="2200" spc="4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Al</a:t>
            </a:r>
            <a:r>
              <a:rPr dirty="0" sz="2200" spc="4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mismo </a:t>
            </a:r>
            <a:r>
              <a:rPr dirty="0" sz="2200">
                <a:latin typeface="Constantia"/>
                <a:cs typeface="Constantia"/>
              </a:rPr>
              <a:t>tiempo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doña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Juana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ofrece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amigo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posibilidad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rescatar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su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10259" y="3427857"/>
            <a:ext cx="298513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36114" algn="l"/>
              </a:tabLst>
            </a:pPr>
            <a:r>
              <a:rPr dirty="0" sz="2200" spc="-10">
                <a:latin typeface="Constantia"/>
                <a:cs typeface="Constantia"/>
              </a:rPr>
              <a:t>participación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pagando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10259" y="3729609"/>
            <a:ext cx="308864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42770" algn="l"/>
                <a:tab pos="2446655" algn="l"/>
              </a:tabLst>
            </a:pPr>
            <a:r>
              <a:rPr dirty="0" sz="2200" spc="-10">
                <a:latin typeface="Constantia"/>
                <a:cs typeface="Constantia"/>
              </a:rPr>
              <a:t>Transcurridos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0">
                <a:latin typeface="Constantia"/>
                <a:cs typeface="Constantia"/>
              </a:rPr>
              <a:t>seis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0">
                <a:latin typeface="Constantia"/>
                <a:cs typeface="Constantia"/>
              </a:rPr>
              <a:t>años,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043298" y="3427857"/>
            <a:ext cx="4570095" cy="66230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 marR="5080" indent="54610">
              <a:lnSpc>
                <a:spcPts val="2380"/>
              </a:lnSpc>
              <a:spcBef>
                <a:spcPts val="390"/>
              </a:spcBef>
              <a:tabLst>
                <a:tab pos="388620" algn="l"/>
                <a:tab pos="615950" algn="l"/>
                <a:tab pos="1335405" algn="l"/>
                <a:tab pos="1696720" algn="l"/>
                <a:tab pos="2024380" algn="l"/>
                <a:tab pos="2399030" algn="l"/>
                <a:tab pos="3007360" algn="l"/>
                <a:tab pos="3486150" algn="l"/>
                <a:tab pos="3531870" algn="l"/>
                <a:tab pos="3894454" algn="l"/>
              </a:tabLst>
            </a:pPr>
            <a:r>
              <a:rPr dirty="0" sz="2200" spc="-25">
                <a:latin typeface="Constantia"/>
                <a:cs typeface="Constantia"/>
              </a:rPr>
              <a:t>el</a:t>
            </a:r>
            <a:r>
              <a:rPr dirty="0" sz="2200">
                <a:latin typeface="Constantia"/>
                <a:cs typeface="Constantia"/>
              </a:rPr>
              <a:t>		</a:t>
            </a:r>
            <a:r>
              <a:rPr dirty="0" sz="2200" spc="-10">
                <a:latin typeface="Constantia"/>
                <a:cs typeface="Constantia"/>
              </a:rPr>
              <a:t>precio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inicialmente</a:t>
            </a:r>
            <a:r>
              <a:rPr dirty="0" sz="2200">
                <a:latin typeface="Constantia"/>
                <a:cs typeface="Constantia"/>
              </a:rPr>
              <a:t>		</a:t>
            </a:r>
            <a:r>
              <a:rPr dirty="0" sz="2200" spc="-10">
                <a:latin typeface="Constantia"/>
                <a:cs typeface="Constantia"/>
              </a:rPr>
              <a:t>pactado. </a:t>
            </a:r>
            <a:r>
              <a:rPr dirty="0" sz="2200" spc="-25">
                <a:latin typeface="Constantia"/>
                <a:cs typeface="Constantia"/>
              </a:rPr>
              <a:t>la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oferta,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0">
                <a:latin typeface="Constantia"/>
                <a:cs typeface="Constantia"/>
              </a:rPr>
              <a:t>para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la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que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no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se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había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4031360"/>
            <a:ext cx="8077834" cy="207073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just" marL="286385" marR="5080">
              <a:lnSpc>
                <a:spcPct val="90100"/>
              </a:lnSpc>
              <a:spcBef>
                <a:spcPts val="355"/>
              </a:spcBef>
            </a:pPr>
            <a:r>
              <a:rPr dirty="0" sz="2200">
                <a:latin typeface="Constantia"/>
                <a:cs typeface="Constantia"/>
              </a:rPr>
              <a:t>establecido</a:t>
            </a:r>
            <a:r>
              <a:rPr dirty="0" sz="2200" spc="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plazo</a:t>
            </a:r>
            <a:r>
              <a:rPr dirty="0" sz="2200" spc="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concreto,</a:t>
            </a:r>
            <a:r>
              <a:rPr dirty="0" sz="2200" spc="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es</a:t>
            </a:r>
            <a:r>
              <a:rPr dirty="0" sz="2200" spc="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revocada</a:t>
            </a:r>
            <a:r>
              <a:rPr dirty="0" sz="2200" spc="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doña</a:t>
            </a:r>
            <a:r>
              <a:rPr dirty="0" sz="2200" spc="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Juana.</a:t>
            </a:r>
            <a:r>
              <a:rPr dirty="0" sz="2200" spc="7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Don </a:t>
            </a:r>
            <a:r>
              <a:rPr dirty="0" sz="2200">
                <a:latin typeface="Constantia"/>
                <a:cs typeface="Constantia"/>
              </a:rPr>
              <a:t>José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Luis,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después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notificarle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revocación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oferta,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acepta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oferta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rescate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reclama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cumplimiento.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6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PREGUNTA: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6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1.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 spc="-30">
                <a:latin typeface="Constantia"/>
                <a:cs typeface="Constantia"/>
              </a:rPr>
              <a:t>¿Por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qué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cree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usted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demanda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fue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desestimada?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6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2.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¿Podía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doña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Juana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revocar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oferta?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Razone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respuesta.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01284" y="2542019"/>
            <a:ext cx="2669286" cy="52503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94301" y="3241039"/>
            <a:ext cx="3643629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b="0">
                <a:solidFill>
                  <a:srgbClr val="FFFFFF"/>
                </a:solidFill>
                <a:latin typeface="Constantia"/>
                <a:cs typeface="Constantia"/>
              </a:rPr>
              <a:t>LOS</a:t>
            </a:r>
            <a:r>
              <a:rPr dirty="0" sz="2600" spc="-60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25" b="0">
                <a:solidFill>
                  <a:srgbClr val="FFFFFF"/>
                </a:solidFill>
                <a:latin typeface="Constantia"/>
                <a:cs typeface="Constantia"/>
              </a:rPr>
              <a:t>CUASICONTRATOS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1158875">
              <a:lnSpc>
                <a:spcPct val="100000"/>
              </a:lnSpc>
              <a:spcBef>
                <a:spcPts val="105"/>
              </a:spcBef>
            </a:pPr>
            <a:r>
              <a:rPr dirty="0" sz="5000"/>
              <a:t>LOS</a:t>
            </a:r>
            <a:r>
              <a:rPr dirty="0" sz="5000" spc="-90"/>
              <a:t> </a:t>
            </a:r>
            <a:r>
              <a:rPr dirty="0" sz="5000" spc="-50"/>
              <a:t>CUASICONTRATOS</a:t>
            </a:r>
            <a:endParaRPr sz="5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47799"/>
            <a:ext cx="7960359" cy="3343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0">
                <a:latin typeface="Constantia"/>
                <a:cs typeface="Constantia"/>
              </a:rPr>
              <a:t>Concepto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1887</a:t>
            </a:r>
            <a:r>
              <a:rPr dirty="0" sz="2600" spc="-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c.).</a:t>
            </a:r>
            <a:r>
              <a:rPr dirty="0" sz="2600" spc="-20">
                <a:latin typeface="Constantia"/>
                <a:cs typeface="Constantia"/>
              </a:rPr>
              <a:t> Fuente</a:t>
            </a:r>
            <a:r>
              <a:rPr dirty="0" sz="2600" spc="-1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(art. 1089).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Tipos</a:t>
            </a:r>
            <a:endParaRPr sz="2600">
              <a:latin typeface="Constantia"/>
              <a:cs typeface="Constantia"/>
            </a:endParaRPr>
          </a:p>
          <a:p>
            <a:pPr lvl="1" marL="652780" marR="110489" indent="-247015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gestión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negocios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ajenos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sin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mandato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1888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 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30">
                <a:latin typeface="Constantia"/>
                <a:cs typeface="Constantia"/>
              </a:rPr>
              <a:t>cobro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indebido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1895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780" marR="567055" indent="-247015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supuesto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30">
                <a:latin typeface="Constantia"/>
                <a:cs typeface="Constantia"/>
              </a:rPr>
              <a:t>genérico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enriquecimiento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sin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causa: principio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general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derecho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3889" y="501472"/>
            <a:ext cx="5318760" cy="4686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LA</a:t>
            </a:r>
            <a:r>
              <a:rPr dirty="0" sz="2900" spc="-50"/>
              <a:t> </a:t>
            </a:r>
            <a:r>
              <a:rPr dirty="0" sz="2900"/>
              <a:t>GESTIÓN</a:t>
            </a:r>
            <a:r>
              <a:rPr dirty="0" sz="2900" spc="-55"/>
              <a:t> </a:t>
            </a:r>
            <a:r>
              <a:rPr dirty="0" sz="2900"/>
              <a:t>DE</a:t>
            </a:r>
            <a:r>
              <a:rPr dirty="0" sz="2900" spc="-55"/>
              <a:t> </a:t>
            </a:r>
            <a:r>
              <a:rPr dirty="0" sz="2900"/>
              <a:t>NEGOCIOS</a:t>
            </a:r>
            <a:r>
              <a:rPr dirty="0" sz="2900" spc="-35"/>
              <a:t> </a:t>
            </a:r>
            <a:r>
              <a:rPr dirty="0" sz="2900" spc="-10"/>
              <a:t>AJENOS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008989"/>
            <a:ext cx="8013700" cy="545211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Concepto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1888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c.).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gestión</a:t>
            </a:r>
            <a:endParaRPr sz="20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2145" algn="l"/>
              </a:tabLst>
            </a:pPr>
            <a:r>
              <a:rPr dirty="0" sz="2000" spc="-20">
                <a:latin typeface="Constantia"/>
                <a:cs typeface="Constantia"/>
              </a:rPr>
              <a:t>Actos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sin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poder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1888</a:t>
            </a:r>
            <a:r>
              <a:rPr dirty="0" sz="2000" spc="-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20">
                <a:latin typeface="Constantia"/>
                <a:cs typeface="Constantia"/>
              </a:rPr>
              <a:t>Acto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voluntario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1888</a:t>
            </a:r>
            <a:r>
              <a:rPr dirty="0" sz="2000" spc="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Obligaciones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gestor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8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>
                <a:latin typeface="Constantia"/>
                <a:cs typeface="Constantia"/>
              </a:rPr>
              <a:t>Realizar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la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gestión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84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 spc="-10">
                <a:latin typeface="Constantia"/>
                <a:cs typeface="Constantia"/>
              </a:rPr>
              <a:t>Emplear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diligencia</a:t>
            </a:r>
            <a:r>
              <a:rPr dirty="0" sz="2000" spc="-1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debida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1889.1.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c.).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8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>
                <a:latin typeface="Constantia"/>
                <a:cs typeface="Constantia"/>
              </a:rPr>
              <a:t>Responsabilidad</a:t>
            </a:r>
            <a:r>
              <a:rPr dirty="0" sz="2000" spc="39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gestor(art.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1890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Obligaciones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dueño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negocio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8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 spc="-10">
                <a:latin typeface="Constantia"/>
                <a:cs typeface="Constantia"/>
              </a:rPr>
              <a:t>Vinculación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frente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terceros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1893 C.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8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 i="1">
                <a:latin typeface="Constantia"/>
                <a:cs typeface="Constantia"/>
              </a:rPr>
              <a:t>Animus</a:t>
            </a:r>
            <a:r>
              <a:rPr dirty="0" sz="2000" spc="-10" i="1">
                <a:latin typeface="Constantia"/>
                <a:cs typeface="Constantia"/>
              </a:rPr>
              <a:t> </a:t>
            </a:r>
            <a:r>
              <a:rPr dirty="0" sz="2000" i="1">
                <a:latin typeface="Constantia"/>
                <a:cs typeface="Constantia"/>
              </a:rPr>
              <a:t>donandi</a:t>
            </a:r>
            <a:r>
              <a:rPr dirty="0" sz="2000" spc="-50" i="1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gestor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8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>
                <a:latin typeface="Constantia"/>
                <a:cs typeface="Constantia"/>
              </a:rPr>
              <a:t>Ratificación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expresa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1892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c.)</a:t>
            </a:r>
            <a:r>
              <a:rPr dirty="0" sz="2000" spc="-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=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contrato</a:t>
            </a:r>
            <a:r>
              <a:rPr dirty="0" sz="2000" spc="-1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mandato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8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>
                <a:latin typeface="Constantia"/>
                <a:cs typeface="Constantia"/>
              </a:rPr>
              <a:t>Ratificación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tácita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1893.1.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8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>
                <a:latin typeface="Constantia"/>
                <a:cs typeface="Constantia"/>
              </a:rPr>
              <a:t>Circunstancias</a:t>
            </a:r>
            <a:r>
              <a:rPr dirty="0" sz="2000" spc="3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peligro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inminente</a:t>
            </a:r>
            <a:r>
              <a:rPr dirty="0" sz="2000" spc="3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manifiesto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1893.2.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</a:t>
            </a:r>
            <a:endParaRPr sz="2000">
              <a:latin typeface="Constantia"/>
              <a:cs typeface="Constantia"/>
            </a:endParaRPr>
          </a:p>
          <a:p>
            <a:pPr marL="927100">
              <a:lnSpc>
                <a:spcPct val="100000"/>
              </a:lnSpc>
            </a:pP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9105" y="645921"/>
            <a:ext cx="4147820" cy="4679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EL</a:t>
            </a:r>
            <a:r>
              <a:rPr dirty="0" sz="2900" spc="-45"/>
              <a:t> </a:t>
            </a:r>
            <a:r>
              <a:rPr dirty="0" sz="2900"/>
              <a:t>COBRO</a:t>
            </a:r>
            <a:r>
              <a:rPr dirty="0" sz="2900" spc="-45"/>
              <a:t> </a:t>
            </a:r>
            <a:r>
              <a:rPr dirty="0" sz="2900"/>
              <a:t>DE</a:t>
            </a:r>
            <a:r>
              <a:rPr dirty="0" sz="2900" spc="-50"/>
              <a:t> </a:t>
            </a:r>
            <a:r>
              <a:rPr dirty="0" sz="2900"/>
              <a:t>LO</a:t>
            </a:r>
            <a:r>
              <a:rPr dirty="0" sz="2900" spc="-35"/>
              <a:t> </a:t>
            </a:r>
            <a:r>
              <a:rPr dirty="0" sz="2900" spc="-10"/>
              <a:t>INDEBIDO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055874"/>
            <a:ext cx="8078470" cy="222313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4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0">
                <a:latin typeface="Constantia"/>
                <a:cs typeface="Constantia"/>
              </a:rPr>
              <a:t>Concepto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1895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c.):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 i="1">
                <a:latin typeface="Constantia"/>
                <a:cs typeface="Constantia"/>
              </a:rPr>
              <a:t>condictio</a:t>
            </a:r>
            <a:r>
              <a:rPr dirty="0" sz="2600" spc="-45" i="1">
                <a:latin typeface="Constantia"/>
                <a:cs typeface="Constantia"/>
              </a:rPr>
              <a:t> </a:t>
            </a:r>
            <a:r>
              <a:rPr dirty="0" sz="2600" spc="-10" i="1">
                <a:latin typeface="Constantia"/>
                <a:cs typeface="Constantia"/>
              </a:rPr>
              <a:t>indebiti.</a:t>
            </a:r>
            <a:endParaRPr sz="2600">
              <a:latin typeface="Constantia"/>
              <a:cs typeface="Constantia"/>
            </a:endParaRPr>
          </a:p>
          <a:p>
            <a:pPr lvl="1" marL="652780" marR="5080" indent="-247015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>
                <a:latin typeface="Constantia"/>
                <a:cs typeface="Constantia"/>
              </a:rPr>
              <a:t>Error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pago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realizado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1901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c.):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objeto</a:t>
            </a:r>
            <a:r>
              <a:rPr dirty="0" sz="2400" spc="-10">
                <a:latin typeface="Constantia"/>
                <a:cs typeface="Constantia"/>
              </a:rPr>
              <a:t> </a:t>
            </a:r>
            <a:r>
              <a:rPr dirty="0" sz="2400" spc="-50">
                <a:latin typeface="Constantia"/>
                <a:cs typeface="Constantia"/>
              </a:rPr>
              <a:t>o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persona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1163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1164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c.).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Prueba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1900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Efectos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660385" y="3327272"/>
            <a:ext cx="95694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0245" algn="l"/>
              </a:tabLst>
            </a:pPr>
            <a:r>
              <a:rPr dirty="0" sz="2400" spc="-25">
                <a:latin typeface="Constantia"/>
                <a:cs typeface="Constantia"/>
              </a:rPr>
              <a:t>de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lo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29436" y="3327272"/>
            <a:ext cx="6388735" cy="2700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9079" marR="5080" indent="-247015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259079" algn="l"/>
                <a:tab pos="1007744" algn="l"/>
                <a:tab pos="1830705" algn="l"/>
                <a:tab pos="3763645" algn="l"/>
                <a:tab pos="4441825" algn="l"/>
                <a:tab pos="5034280" algn="l"/>
              </a:tabLst>
            </a:pPr>
            <a:r>
              <a:rPr dirty="0" sz="2400" spc="-25">
                <a:latin typeface="Constantia"/>
                <a:cs typeface="Constantia"/>
              </a:rPr>
              <a:t>No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hay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transmisión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de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la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propiedad indebidamente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pagado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falta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causa</a:t>
            </a:r>
            <a:endParaRPr sz="2400">
              <a:latin typeface="Constantia"/>
              <a:cs typeface="Constantia"/>
            </a:endParaRPr>
          </a:p>
          <a:p>
            <a:pPr marL="259079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259079" algn="l"/>
              </a:tabLst>
            </a:pPr>
            <a:r>
              <a:rPr dirty="0" sz="2400" spc="-10">
                <a:latin typeface="Constantia"/>
                <a:cs typeface="Constantia"/>
              </a:rPr>
              <a:t>Derecho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repetición</a:t>
            </a:r>
            <a:endParaRPr sz="2400">
              <a:latin typeface="Constantia"/>
              <a:cs typeface="Constantia"/>
            </a:endParaRPr>
          </a:p>
          <a:p>
            <a:pPr lvl="1" marL="533400" indent="-246379">
              <a:lnSpc>
                <a:spcPct val="100000"/>
              </a:lnSpc>
              <a:spcBef>
                <a:spcPts val="53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533400" algn="l"/>
              </a:tabLst>
            </a:pPr>
            <a:r>
              <a:rPr dirty="0" sz="2100">
                <a:latin typeface="Constantia"/>
                <a:cs typeface="Constantia"/>
              </a:rPr>
              <a:t>Sujeto:</a:t>
            </a:r>
            <a:r>
              <a:rPr dirty="0" sz="2100" spc="-60">
                <a:latin typeface="Constantia"/>
                <a:cs typeface="Constantia"/>
              </a:rPr>
              <a:t> </a:t>
            </a:r>
            <a:r>
              <a:rPr dirty="0" sz="2100" spc="-20">
                <a:latin typeface="Constantia"/>
                <a:cs typeface="Constantia"/>
              </a:rPr>
              <a:t>frente</a:t>
            </a:r>
            <a:r>
              <a:rPr dirty="0" sz="2100" spc="-114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al</a:t>
            </a:r>
            <a:r>
              <a:rPr dirty="0" sz="2100" spc="-7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que</a:t>
            </a:r>
            <a:r>
              <a:rPr dirty="0" sz="2100" spc="-120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recibió</a:t>
            </a:r>
            <a:r>
              <a:rPr dirty="0" sz="2100" spc="-12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el</a:t>
            </a:r>
            <a:r>
              <a:rPr dirty="0" sz="2100" spc="-75">
                <a:latin typeface="Constantia"/>
                <a:cs typeface="Constantia"/>
              </a:rPr>
              <a:t> </a:t>
            </a:r>
            <a:r>
              <a:rPr dirty="0" sz="2100" spc="-20">
                <a:latin typeface="Constantia"/>
                <a:cs typeface="Constantia"/>
              </a:rPr>
              <a:t>pago</a:t>
            </a:r>
            <a:endParaRPr sz="2100">
              <a:latin typeface="Constantia"/>
              <a:cs typeface="Constantia"/>
            </a:endParaRPr>
          </a:p>
          <a:p>
            <a:pPr lvl="1" marL="533400" indent="-246379">
              <a:lnSpc>
                <a:spcPct val="100000"/>
              </a:lnSpc>
              <a:spcBef>
                <a:spcPts val="505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533400" algn="l"/>
              </a:tabLst>
            </a:pPr>
            <a:r>
              <a:rPr dirty="0" sz="2100">
                <a:latin typeface="Constantia"/>
                <a:cs typeface="Constantia"/>
              </a:rPr>
              <a:t>Objeto:</a:t>
            </a:r>
            <a:r>
              <a:rPr dirty="0" sz="2100" spc="-7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lo</a:t>
            </a:r>
            <a:r>
              <a:rPr dirty="0" sz="2100" spc="-130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pagado</a:t>
            </a:r>
            <a:endParaRPr sz="2100">
              <a:latin typeface="Constantia"/>
              <a:cs typeface="Constantia"/>
            </a:endParaRPr>
          </a:p>
          <a:p>
            <a:pPr lvl="2" marL="807085" indent="-209550">
              <a:lnSpc>
                <a:spcPct val="100000"/>
              </a:lnSpc>
              <a:spcBef>
                <a:spcPts val="484"/>
              </a:spcBef>
              <a:buClr>
                <a:srgbClr val="0AD0D9"/>
              </a:buClr>
              <a:buSzPct val="65000"/>
              <a:buFont typeface="Wingdings 2"/>
              <a:buChar char=""/>
              <a:tabLst>
                <a:tab pos="807085" algn="l"/>
              </a:tabLst>
            </a:pPr>
            <a:r>
              <a:rPr dirty="0" sz="2000">
                <a:latin typeface="Constantia"/>
                <a:cs typeface="Constantia"/>
              </a:rPr>
              <a:t>Buena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fe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1897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2" marL="807085" indent="-209550">
              <a:lnSpc>
                <a:spcPct val="100000"/>
              </a:lnSpc>
              <a:spcBef>
                <a:spcPts val="480"/>
              </a:spcBef>
              <a:buClr>
                <a:srgbClr val="0AD0D9"/>
              </a:buClr>
              <a:buSzPct val="65000"/>
              <a:buFont typeface="Wingdings 2"/>
              <a:buChar char=""/>
              <a:tabLst>
                <a:tab pos="807085" algn="l"/>
              </a:tabLst>
            </a:pPr>
            <a:r>
              <a:rPr dirty="0" sz="2000">
                <a:latin typeface="Constantia"/>
                <a:cs typeface="Constantia"/>
              </a:rPr>
              <a:t>Mala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fe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1896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9589" y="742264"/>
            <a:ext cx="554482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EL</a:t>
            </a:r>
            <a:r>
              <a:rPr dirty="0" spc="-45"/>
              <a:t> </a:t>
            </a:r>
            <a:r>
              <a:rPr dirty="0" spc="-10"/>
              <a:t>ENRIQUECIMENTO</a:t>
            </a:r>
            <a:r>
              <a:rPr dirty="0" spc="-15"/>
              <a:t> </a:t>
            </a:r>
            <a:r>
              <a:rPr dirty="0"/>
              <a:t>SIN</a:t>
            </a:r>
            <a:r>
              <a:rPr dirty="0" spc="-30"/>
              <a:t> </a:t>
            </a:r>
            <a:r>
              <a:rPr dirty="0" spc="-10"/>
              <a:t>CAUSA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336509"/>
            <a:ext cx="8081645" cy="480695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algn="just" marL="286385" indent="-273685">
              <a:lnSpc>
                <a:spcPct val="100000"/>
              </a:lnSpc>
              <a:spcBef>
                <a:spcPts val="7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Concepto:</a:t>
            </a:r>
            <a:endParaRPr sz="2800">
              <a:latin typeface="Constantia"/>
              <a:cs typeface="Constantia"/>
            </a:endParaRPr>
          </a:p>
          <a:p>
            <a:pPr algn="just"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20">
                <a:latin typeface="Constantia"/>
                <a:cs typeface="Constantia"/>
              </a:rPr>
              <a:t>Falta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justa</a:t>
            </a:r>
            <a:r>
              <a:rPr dirty="0" sz="2800" spc="-15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causa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en</a:t>
            </a:r>
            <a:r>
              <a:rPr dirty="0" sz="2800" spc="-9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-15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atribución.</a:t>
            </a:r>
            <a:endParaRPr sz="2800">
              <a:latin typeface="Constantia"/>
              <a:cs typeface="Constantia"/>
            </a:endParaRPr>
          </a:p>
          <a:p>
            <a:pPr algn="just" lvl="1" marL="651510" marR="508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780" algn="l"/>
              </a:tabLst>
            </a:pPr>
            <a:r>
              <a:rPr dirty="0" sz="2800">
                <a:latin typeface="Constantia"/>
                <a:cs typeface="Constantia"/>
              </a:rPr>
              <a:t>Principio</a:t>
            </a:r>
            <a:r>
              <a:rPr dirty="0" sz="2800" spc="2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general</a:t>
            </a:r>
            <a:r>
              <a:rPr dirty="0" sz="2800" spc="37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del</a:t>
            </a:r>
            <a:r>
              <a:rPr dirty="0" sz="2800" spc="37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derecho</a:t>
            </a:r>
            <a:r>
              <a:rPr dirty="0" sz="2800" spc="3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elaborado</a:t>
            </a:r>
            <a:r>
              <a:rPr dirty="0" sz="2800" spc="31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por</a:t>
            </a:r>
            <a:r>
              <a:rPr dirty="0" sz="2800" spc="29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la </a:t>
            </a:r>
            <a:r>
              <a:rPr dirty="0" sz="2800" spc="-25">
                <a:latin typeface="Constantia"/>
                <a:cs typeface="Constantia"/>
              </a:rPr>
              <a:t>	</a:t>
            </a:r>
            <a:r>
              <a:rPr dirty="0" sz="2800" spc="-10">
                <a:latin typeface="Constantia"/>
                <a:cs typeface="Constantia"/>
              </a:rPr>
              <a:t>jurisprudencia.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 spc="-35">
                <a:latin typeface="Constantia"/>
                <a:cs typeface="Constantia"/>
              </a:rPr>
              <a:t>No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existe</a:t>
            </a:r>
            <a:r>
              <a:rPr dirty="0" sz="2800" spc="-11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norma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específica.</a:t>
            </a:r>
            <a:endParaRPr sz="28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Reclamación</a:t>
            </a:r>
            <a:endParaRPr sz="2800">
              <a:latin typeface="Constantia"/>
              <a:cs typeface="Constantia"/>
            </a:endParaRPr>
          </a:p>
          <a:p>
            <a:pPr algn="just" lvl="1" marL="651510" marR="5715" indent="-245745">
              <a:lnSpc>
                <a:spcPct val="100000"/>
              </a:lnSpc>
              <a:spcBef>
                <a:spcPts val="670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780" algn="l"/>
              </a:tabLst>
            </a:pPr>
            <a:r>
              <a:rPr dirty="0" sz="2800">
                <a:latin typeface="Constantia"/>
                <a:cs typeface="Constantia"/>
              </a:rPr>
              <a:t>No</a:t>
            </a:r>
            <a:r>
              <a:rPr dirty="0" sz="2800" spc="2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tiene</a:t>
            </a:r>
            <a:r>
              <a:rPr dirty="0" sz="2800" spc="21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contenido</a:t>
            </a:r>
            <a:r>
              <a:rPr dirty="0" sz="2800" spc="17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fijo</a:t>
            </a:r>
            <a:r>
              <a:rPr dirty="0" sz="2800" spc="204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como</a:t>
            </a:r>
            <a:r>
              <a:rPr dirty="0" sz="2800" spc="2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en</a:t>
            </a:r>
            <a:r>
              <a:rPr dirty="0" sz="2800" spc="2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el</a:t>
            </a:r>
            <a:r>
              <a:rPr dirty="0" sz="2800" spc="27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cobro</a:t>
            </a:r>
            <a:r>
              <a:rPr dirty="0" sz="2800" spc="21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21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lo </a:t>
            </a:r>
            <a:r>
              <a:rPr dirty="0" sz="2800" spc="-25">
                <a:latin typeface="Constantia"/>
                <a:cs typeface="Constantia"/>
              </a:rPr>
              <a:t>	</a:t>
            </a:r>
            <a:r>
              <a:rPr dirty="0" sz="2800">
                <a:latin typeface="Constantia"/>
                <a:cs typeface="Constantia"/>
              </a:rPr>
              <a:t>indebido:</a:t>
            </a:r>
            <a:r>
              <a:rPr dirty="0" sz="2800" spc="7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hay</a:t>
            </a:r>
            <a:r>
              <a:rPr dirty="0" sz="2800" spc="1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que</a:t>
            </a:r>
            <a:r>
              <a:rPr dirty="0" sz="2800" spc="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probar el</a:t>
            </a:r>
            <a:r>
              <a:rPr dirty="0" sz="2800" spc="1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empobrecimiento</a:t>
            </a:r>
            <a:r>
              <a:rPr dirty="0" sz="2800" spc="25">
                <a:latin typeface="Constantia"/>
                <a:cs typeface="Constantia"/>
              </a:rPr>
              <a:t> </a:t>
            </a:r>
            <a:r>
              <a:rPr dirty="0" sz="2800" spc="-50">
                <a:latin typeface="Constantia"/>
                <a:cs typeface="Constantia"/>
              </a:rPr>
              <a:t>y </a:t>
            </a:r>
            <a:r>
              <a:rPr dirty="0" sz="2800" spc="-50">
                <a:latin typeface="Constantia"/>
                <a:cs typeface="Constantia"/>
              </a:rPr>
              <a:t>	</a:t>
            </a:r>
            <a:r>
              <a:rPr dirty="0" sz="2800">
                <a:latin typeface="Constantia"/>
                <a:cs typeface="Constantia"/>
              </a:rPr>
              <a:t>el</a:t>
            </a:r>
            <a:r>
              <a:rPr dirty="0" sz="2800" spc="-11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enriquecimiento</a:t>
            </a:r>
            <a:r>
              <a:rPr dirty="0" sz="2800" spc="-1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su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relación</a:t>
            </a:r>
            <a:r>
              <a:rPr dirty="0" sz="2800" spc="-12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6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causalidad</a:t>
            </a:r>
            <a:endParaRPr sz="2800">
              <a:latin typeface="Constantia"/>
              <a:cs typeface="Constantia"/>
            </a:endParaRPr>
          </a:p>
          <a:p>
            <a:pPr algn="just" lvl="1" marL="651510" marR="762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780" algn="l"/>
              </a:tabLst>
            </a:pPr>
            <a:r>
              <a:rPr dirty="0" sz="2800">
                <a:latin typeface="Constantia"/>
                <a:cs typeface="Constantia"/>
              </a:rPr>
              <a:t>Acción</a:t>
            </a:r>
            <a:r>
              <a:rPr dirty="0" sz="2800" spc="35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personal:</a:t>
            </a:r>
            <a:r>
              <a:rPr dirty="0" sz="2800" spc="65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prescribe</a:t>
            </a:r>
            <a:r>
              <a:rPr dirty="0" sz="2800" spc="30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a</a:t>
            </a:r>
            <a:r>
              <a:rPr dirty="0" sz="2800" spc="30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los</a:t>
            </a:r>
            <a:r>
              <a:rPr dirty="0" sz="2800" spc="40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quince</a:t>
            </a:r>
            <a:r>
              <a:rPr dirty="0" sz="2800" spc="25">
                <a:latin typeface="Constantia"/>
                <a:cs typeface="Constantia"/>
              </a:rPr>
              <a:t>  </a:t>
            </a:r>
            <a:r>
              <a:rPr dirty="0" sz="2800" spc="-20">
                <a:latin typeface="Constantia"/>
                <a:cs typeface="Constantia"/>
              </a:rPr>
              <a:t>años </a:t>
            </a:r>
            <a:r>
              <a:rPr dirty="0" sz="2800" spc="-20">
                <a:latin typeface="Constantia"/>
                <a:cs typeface="Constantia"/>
              </a:rPr>
              <a:t>	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1964</a:t>
            </a:r>
            <a:r>
              <a:rPr dirty="0" sz="2800" spc="-6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1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1746885">
              <a:lnSpc>
                <a:spcPct val="100000"/>
              </a:lnSpc>
              <a:spcBef>
                <a:spcPts val="100"/>
              </a:spcBef>
            </a:pPr>
            <a:r>
              <a:rPr dirty="0" sz="3600" spc="-25"/>
              <a:t>PLURALIDAD</a:t>
            </a:r>
            <a:r>
              <a:rPr dirty="0" sz="3600" spc="-60"/>
              <a:t> </a:t>
            </a:r>
            <a:r>
              <a:rPr dirty="0" sz="3600"/>
              <a:t>DE</a:t>
            </a:r>
            <a:r>
              <a:rPr dirty="0" sz="3600" spc="-55"/>
              <a:t> </a:t>
            </a:r>
            <a:r>
              <a:rPr dirty="0" sz="3600" spc="-10"/>
              <a:t>SUJETOS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7436"/>
            <a:ext cx="3339465" cy="317436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3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Pluralidad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sujetos: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Acreedores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Deudores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Régimen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jurídico: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Parciariedad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Mancomunidad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Solidaridad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479" y="2542032"/>
            <a:ext cx="3003042" cy="53111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0332" y="3241039"/>
            <a:ext cx="7101840" cy="8185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r" marR="9525">
              <a:lnSpc>
                <a:spcPct val="100000"/>
              </a:lnSpc>
              <a:spcBef>
                <a:spcPts val="105"/>
              </a:spcBef>
            </a:pPr>
            <a:r>
              <a:rPr dirty="0" sz="2600" b="0">
                <a:solidFill>
                  <a:srgbClr val="FFFFFF"/>
                </a:solidFill>
                <a:latin typeface="Constantia"/>
                <a:cs typeface="Constantia"/>
              </a:rPr>
              <a:t>LA</a:t>
            </a:r>
            <a:r>
              <a:rPr dirty="0" sz="2600" spc="-25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10" b="0">
                <a:solidFill>
                  <a:srgbClr val="FFFFFF"/>
                </a:solidFill>
                <a:latin typeface="Constantia"/>
                <a:cs typeface="Constantia"/>
              </a:rPr>
              <a:t>RESPONSABILIDAD</a:t>
            </a:r>
            <a:r>
              <a:rPr dirty="0" sz="2600" spc="-30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10" b="0">
                <a:solidFill>
                  <a:srgbClr val="FFFFFF"/>
                </a:solidFill>
                <a:latin typeface="Constantia"/>
                <a:cs typeface="Constantia"/>
              </a:rPr>
              <a:t>EXTRACONTRACTUAL.</a:t>
            </a:r>
            <a:endParaRPr sz="2600">
              <a:latin typeface="Constantia"/>
              <a:cs typeface="Constantia"/>
            </a:endParaRPr>
          </a:p>
          <a:p>
            <a:pPr algn="r" marR="5080">
              <a:lnSpc>
                <a:spcPct val="100000"/>
              </a:lnSpc>
            </a:pPr>
            <a:r>
              <a:rPr dirty="0" sz="2600" b="0">
                <a:solidFill>
                  <a:srgbClr val="FFFFFF"/>
                </a:solidFill>
                <a:latin typeface="Constantia"/>
                <a:cs typeface="Constantia"/>
              </a:rPr>
              <a:t>SUPUESTOS</a:t>
            </a:r>
            <a:r>
              <a:rPr dirty="0" sz="2600" spc="-120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10" b="0">
                <a:solidFill>
                  <a:srgbClr val="FFFFFF"/>
                </a:solidFill>
                <a:latin typeface="Constantia"/>
                <a:cs typeface="Constantia"/>
              </a:rPr>
              <a:t>ESPECIALES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152781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LA</a:t>
            </a:r>
            <a:r>
              <a:rPr dirty="0" sz="3600" spc="-50"/>
              <a:t> </a:t>
            </a:r>
            <a:r>
              <a:rPr dirty="0" sz="3600" spc="-20"/>
              <a:t>RESPONSABILIDAD</a:t>
            </a:r>
            <a:r>
              <a:rPr dirty="0" sz="3600" spc="-50"/>
              <a:t> </a:t>
            </a:r>
            <a:r>
              <a:rPr dirty="0" sz="3600" spc="-10"/>
              <a:t>CIVIL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70074"/>
            <a:ext cx="62185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Responsabilidad</a:t>
            </a:r>
            <a:r>
              <a:rPr dirty="0" sz="2800" spc="-16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contractual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1091)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927085" y="2296794"/>
            <a:ext cx="681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Constantia"/>
                <a:cs typeface="Constantia"/>
              </a:rPr>
              <a:t>(art.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192518" y="3065144"/>
            <a:ext cx="14135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7680" algn="l"/>
              </a:tabLst>
            </a:pPr>
            <a:r>
              <a:rPr dirty="0" sz="2800" spc="-50">
                <a:latin typeface="Constantia"/>
                <a:cs typeface="Constantia"/>
              </a:rPr>
              <a:t>o</a:t>
            </a:r>
            <a:r>
              <a:rPr dirty="0" sz="2800">
                <a:latin typeface="Constantia"/>
                <a:cs typeface="Constantia"/>
              </a:rPr>
              <a:t>	</a:t>
            </a:r>
            <a:r>
              <a:rPr dirty="0" sz="2800" spc="-10">
                <a:latin typeface="Constantia"/>
                <a:cs typeface="Constantia"/>
              </a:rPr>
              <a:t>faltas: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35940" y="2296794"/>
            <a:ext cx="6395720" cy="156146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86385" marR="27940" indent="-274320">
              <a:lnSpc>
                <a:spcPts val="2690"/>
              </a:lnSpc>
              <a:spcBef>
                <a:spcPts val="74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  <a:tab pos="3847465" algn="l"/>
              </a:tabLst>
            </a:pPr>
            <a:r>
              <a:rPr dirty="0" sz="2800" spc="-10">
                <a:latin typeface="Constantia"/>
                <a:cs typeface="Constantia"/>
              </a:rPr>
              <a:t>Responsabilidad</a:t>
            </a:r>
            <a:r>
              <a:rPr dirty="0" sz="2800">
                <a:latin typeface="Constantia"/>
                <a:cs typeface="Constantia"/>
              </a:rPr>
              <a:t>	</a:t>
            </a:r>
            <a:r>
              <a:rPr dirty="0" sz="2800" spc="-20">
                <a:latin typeface="Constantia"/>
                <a:cs typeface="Constantia"/>
              </a:rPr>
              <a:t>extracontractual </a:t>
            </a:r>
            <a:r>
              <a:rPr dirty="0" sz="2800" spc="-25">
                <a:latin typeface="Constantia"/>
                <a:cs typeface="Constantia"/>
              </a:rPr>
              <a:t>1093).Fuente</a:t>
            </a:r>
            <a:r>
              <a:rPr dirty="0" sz="2800" spc="-1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7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obligaciones</a:t>
            </a:r>
            <a:r>
              <a:rPr dirty="0" sz="2800" spc="-9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2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1089)</a:t>
            </a:r>
            <a:endParaRPr sz="2800">
              <a:latin typeface="Constantia"/>
              <a:cs typeface="Constantia"/>
            </a:endParaRPr>
          </a:p>
          <a:p>
            <a:pPr lvl="1" marL="651510" marR="5080" indent="-245745">
              <a:lnSpc>
                <a:spcPts val="269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780" algn="l"/>
                <a:tab pos="2951480" algn="l"/>
                <a:tab pos="4697730" algn="l"/>
                <a:tab pos="5354955" algn="l"/>
              </a:tabLst>
            </a:pPr>
            <a:r>
              <a:rPr dirty="0" sz="2800" spc="-10">
                <a:latin typeface="Constantia"/>
                <a:cs typeface="Constantia"/>
              </a:rPr>
              <a:t>Obligaciones</a:t>
            </a:r>
            <a:r>
              <a:rPr dirty="0" sz="2800">
                <a:latin typeface="Constantia"/>
                <a:cs typeface="Constantia"/>
              </a:rPr>
              <a:t>	</a:t>
            </a:r>
            <a:r>
              <a:rPr dirty="0" sz="2800" spc="-10">
                <a:latin typeface="Constantia"/>
                <a:cs typeface="Constantia"/>
              </a:rPr>
              <a:t>derivadas</a:t>
            </a:r>
            <a:r>
              <a:rPr dirty="0" sz="2800">
                <a:latin typeface="Constantia"/>
                <a:cs typeface="Constantia"/>
              </a:rPr>
              <a:t>	</a:t>
            </a:r>
            <a:r>
              <a:rPr dirty="0" sz="2800" spc="-25">
                <a:latin typeface="Constantia"/>
                <a:cs typeface="Constantia"/>
              </a:rPr>
              <a:t>de</a:t>
            </a:r>
            <a:r>
              <a:rPr dirty="0" sz="2800">
                <a:latin typeface="Constantia"/>
                <a:cs typeface="Constantia"/>
              </a:rPr>
              <a:t>	</a:t>
            </a:r>
            <a:r>
              <a:rPr dirty="0" sz="2800" spc="-20">
                <a:latin typeface="Constantia"/>
                <a:cs typeface="Constantia"/>
              </a:rPr>
              <a:t>delitos </a:t>
            </a:r>
            <a:r>
              <a:rPr dirty="0" sz="2800" spc="-20">
                <a:latin typeface="Constantia"/>
                <a:cs typeface="Constantia"/>
              </a:rPr>
              <a:t>	</a:t>
            </a:r>
            <a:r>
              <a:rPr dirty="0" sz="2800" spc="-10">
                <a:latin typeface="Constantia"/>
                <a:cs typeface="Constantia"/>
              </a:rPr>
              <a:t>regulación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por</a:t>
            </a:r>
            <a:r>
              <a:rPr dirty="0" sz="2800" spc="-17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el</a:t>
            </a:r>
            <a:r>
              <a:rPr dirty="0" sz="2800" spc="-45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Código</a:t>
            </a:r>
            <a:r>
              <a:rPr dirty="0" sz="2800" spc="-9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Penal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35940" y="3833240"/>
            <a:ext cx="8082280" cy="2329815"/>
          </a:xfrm>
          <a:prstGeom prst="rect">
            <a:avLst/>
          </a:prstGeom>
        </p:spPr>
        <p:txBody>
          <a:bodyPr wrap="square" lIns="0" tIns="97155" rIns="0" bIns="0" rtlCol="0" vert="horz">
            <a:spAutoFit/>
          </a:bodyPr>
          <a:lstStyle/>
          <a:p>
            <a:pPr algn="just" marL="651510" marR="5080" indent="-245745">
              <a:lnSpc>
                <a:spcPct val="80000"/>
              </a:lnSpc>
              <a:spcBef>
                <a:spcPts val="76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780" algn="l"/>
              </a:tabLst>
            </a:pPr>
            <a:r>
              <a:rPr dirty="0" sz="2800">
                <a:latin typeface="Constantia"/>
                <a:cs typeface="Constantia"/>
              </a:rPr>
              <a:t>Obligaciones</a:t>
            </a:r>
            <a:r>
              <a:rPr dirty="0" sz="2800" spc="9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derivadas</a:t>
            </a:r>
            <a:r>
              <a:rPr dirty="0" sz="2800" spc="1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actos</a:t>
            </a:r>
            <a:r>
              <a:rPr dirty="0" sz="2800" spc="8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7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omisiones</a:t>
            </a:r>
            <a:r>
              <a:rPr dirty="0" sz="2800" spc="8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no </a:t>
            </a:r>
            <a:r>
              <a:rPr dirty="0" sz="2800" spc="-25">
                <a:latin typeface="Constantia"/>
                <a:cs typeface="Constantia"/>
              </a:rPr>
              <a:t>	</a:t>
            </a:r>
            <a:r>
              <a:rPr dirty="0" sz="2800">
                <a:latin typeface="Constantia"/>
                <a:cs typeface="Constantia"/>
              </a:rPr>
              <a:t>constitutivos</a:t>
            </a:r>
            <a:r>
              <a:rPr dirty="0" sz="2800" spc="434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434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delitos:</a:t>
            </a:r>
            <a:r>
              <a:rPr dirty="0" sz="2800" spc="465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regulación</a:t>
            </a:r>
            <a:r>
              <a:rPr dirty="0" sz="2800" spc="455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por</a:t>
            </a:r>
            <a:r>
              <a:rPr dirty="0" sz="2800" spc="409">
                <a:latin typeface="Constantia"/>
                <a:cs typeface="Constantia"/>
              </a:rPr>
              <a:t>  </a:t>
            </a:r>
            <a:r>
              <a:rPr dirty="0" sz="2800" spc="-25">
                <a:latin typeface="Constantia"/>
                <a:cs typeface="Constantia"/>
              </a:rPr>
              <a:t>el </a:t>
            </a:r>
            <a:r>
              <a:rPr dirty="0" sz="2800" spc="-25">
                <a:latin typeface="Constantia"/>
                <a:cs typeface="Constantia"/>
              </a:rPr>
              <a:t>	</a:t>
            </a:r>
            <a:r>
              <a:rPr dirty="0" sz="2800" spc="-20">
                <a:latin typeface="Constantia"/>
                <a:cs typeface="Constantia"/>
              </a:rPr>
              <a:t>Código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Civil</a:t>
            </a:r>
            <a:endParaRPr sz="2800">
              <a:latin typeface="Constantia"/>
              <a:cs typeface="Constantia"/>
            </a:endParaRPr>
          </a:p>
          <a:p>
            <a:pPr algn="just" marL="286385" marR="6350" indent="-274320">
              <a:lnSpc>
                <a:spcPct val="8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Concurrencia</a:t>
            </a:r>
            <a:r>
              <a:rPr dirty="0" sz="2800" spc="2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27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27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responsabilidad</a:t>
            </a:r>
            <a:r>
              <a:rPr dirty="0" sz="2800" spc="34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contractual</a:t>
            </a:r>
            <a:r>
              <a:rPr dirty="0" sz="2800" spc="325">
                <a:latin typeface="Constantia"/>
                <a:cs typeface="Constantia"/>
              </a:rPr>
              <a:t> </a:t>
            </a:r>
            <a:r>
              <a:rPr dirty="0" sz="2800" spc="-50">
                <a:latin typeface="Constantia"/>
                <a:cs typeface="Constantia"/>
              </a:rPr>
              <a:t>y </a:t>
            </a:r>
            <a:r>
              <a:rPr dirty="0" sz="2800" spc="-10">
                <a:latin typeface="Constantia"/>
                <a:cs typeface="Constantia"/>
              </a:rPr>
              <a:t>extracontractual</a:t>
            </a:r>
            <a:endParaRPr sz="28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20">
                <a:latin typeface="Constantia"/>
                <a:cs typeface="Constantia"/>
              </a:rPr>
              <a:t>Evolución</a:t>
            </a:r>
            <a:r>
              <a:rPr dirty="0" sz="2800" spc="-7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hacia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el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seguro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responsabilidad</a:t>
            </a:r>
            <a:r>
              <a:rPr dirty="0" sz="2800" spc="-5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civil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86230" marR="5080" indent="-1495425">
              <a:lnSpc>
                <a:spcPct val="100000"/>
              </a:lnSpc>
              <a:spcBef>
                <a:spcPts val="100"/>
              </a:spcBef>
            </a:pPr>
            <a:r>
              <a:rPr dirty="0" sz="4500"/>
              <a:t>TIPOS</a:t>
            </a:r>
            <a:r>
              <a:rPr dirty="0" sz="4500" spc="-120"/>
              <a:t> </a:t>
            </a:r>
            <a:r>
              <a:rPr dirty="0" sz="4500"/>
              <a:t>DE</a:t>
            </a:r>
            <a:r>
              <a:rPr dirty="0" sz="4500" spc="-110"/>
              <a:t> </a:t>
            </a:r>
            <a:r>
              <a:rPr dirty="0" sz="4500" spc="-10"/>
              <a:t>RESPONSABILIDAD</a:t>
            </a:r>
            <a:r>
              <a:rPr dirty="0" sz="4500" spc="-100"/>
              <a:t> </a:t>
            </a:r>
            <a:r>
              <a:rPr dirty="0" sz="4500" spc="-10"/>
              <a:t>CIVIL EXTRACONTRACTUAL</a:t>
            </a:r>
            <a:endParaRPr sz="45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43226"/>
            <a:ext cx="8082915" cy="45135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6385" marR="1524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3200">
                <a:latin typeface="Constantia"/>
                <a:cs typeface="Constantia"/>
              </a:rPr>
              <a:t>Responsabilidad</a:t>
            </a:r>
            <a:r>
              <a:rPr dirty="0" sz="3200" spc="42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subjetiva</a:t>
            </a:r>
            <a:r>
              <a:rPr dirty="0" sz="3200" spc="37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o</a:t>
            </a:r>
            <a:r>
              <a:rPr dirty="0" sz="3200" spc="36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por</a:t>
            </a:r>
            <a:r>
              <a:rPr dirty="0" sz="3200" spc="32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culpa</a:t>
            </a:r>
            <a:r>
              <a:rPr dirty="0" sz="3200" spc="360">
                <a:latin typeface="Constantia"/>
                <a:cs typeface="Constantia"/>
              </a:rPr>
              <a:t> </a:t>
            </a:r>
            <a:r>
              <a:rPr dirty="0" sz="3200" spc="-10">
                <a:latin typeface="Constantia"/>
                <a:cs typeface="Constantia"/>
              </a:rPr>
              <a:t>(art. </a:t>
            </a:r>
            <a:r>
              <a:rPr dirty="0" sz="3200">
                <a:latin typeface="Constantia"/>
                <a:cs typeface="Constantia"/>
              </a:rPr>
              <a:t>1902</a:t>
            </a:r>
            <a:r>
              <a:rPr dirty="0" sz="3200" spc="-6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C.</a:t>
            </a:r>
            <a:r>
              <a:rPr dirty="0" sz="3200" spc="-12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c.).</a:t>
            </a:r>
            <a:r>
              <a:rPr dirty="0" sz="3200" spc="-75">
                <a:latin typeface="Constantia"/>
                <a:cs typeface="Constantia"/>
              </a:rPr>
              <a:t> </a:t>
            </a:r>
            <a:r>
              <a:rPr dirty="0" sz="3200" spc="-10">
                <a:latin typeface="Constantia"/>
                <a:cs typeface="Constantia"/>
              </a:rPr>
              <a:t>Título</a:t>
            </a:r>
            <a:r>
              <a:rPr dirty="0" sz="3200" spc="-19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de</a:t>
            </a:r>
            <a:r>
              <a:rPr dirty="0" sz="3200" spc="-11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imputabilidad:</a:t>
            </a:r>
            <a:r>
              <a:rPr dirty="0" sz="3200" spc="-2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la</a:t>
            </a:r>
            <a:r>
              <a:rPr dirty="0" sz="3200" spc="-180">
                <a:latin typeface="Constantia"/>
                <a:cs typeface="Constantia"/>
              </a:rPr>
              <a:t> </a:t>
            </a:r>
            <a:r>
              <a:rPr dirty="0" sz="3200" spc="-10">
                <a:latin typeface="Constantia"/>
                <a:cs typeface="Constantia"/>
              </a:rPr>
              <a:t>culpa</a:t>
            </a:r>
            <a:endParaRPr sz="3200">
              <a:latin typeface="Constantia"/>
              <a:cs typeface="Constantia"/>
            </a:endParaRPr>
          </a:p>
          <a:p>
            <a:pPr algn="just" marL="286385" marR="5080" indent="-274320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3200">
                <a:latin typeface="Constantia"/>
                <a:cs typeface="Constantia"/>
              </a:rPr>
              <a:t>Responsabilidad</a:t>
            </a:r>
            <a:r>
              <a:rPr dirty="0" sz="3200" spc="495">
                <a:latin typeface="Constantia"/>
                <a:cs typeface="Constantia"/>
              </a:rPr>
              <a:t>    </a:t>
            </a:r>
            <a:r>
              <a:rPr dirty="0" sz="3200">
                <a:latin typeface="Constantia"/>
                <a:cs typeface="Constantia"/>
              </a:rPr>
              <a:t>objetiva:</a:t>
            </a:r>
            <a:r>
              <a:rPr dirty="0" sz="3200" spc="500">
                <a:latin typeface="Constantia"/>
                <a:cs typeface="Constantia"/>
              </a:rPr>
              <a:t>    </a:t>
            </a:r>
            <a:r>
              <a:rPr dirty="0" sz="3200">
                <a:latin typeface="Constantia"/>
                <a:cs typeface="Constantia"/>
              </a:rPr>
              <a:t>título</a:t>
            </a:r>
            <a:r>
              <a:rPr dirty="0" sz="3200" spc="475">
                <a:latin typeface="Constantia"/>
                <a:cs typeface="Constantia"/>
              </a:rPr>
              <a:t>    </a:t>
            </a:r>
            <a:r>
              <a:rPr dirty="0" sz="3200" spc="-25">
                <a:latin typeface="Constantia"/>
                <a:cs typeface="Constantia"/>
              </a:rPr>
              <a:t>de </a:t>
            </a:r>
            <a:r>
              <a:rPr dirty="0" sz="3200">
                <a:latin typeface="Constantia"/>
                <a:cs typeface="Constantia"/>
              </a:rPr>
              <a:t>imputabilidad:</a:t>
            </a:r>
            <a:r>
              <a:rPr dirty="0" sz="3200" spc="254">
                <a:latin typeface="Constantia"/>
                <a:cs typeface="Constantia"/>
              </a:rPr>
              <a:t>  </a:t>
            </a:r>
            <a:r>
              <a:rPr dirty="0" sz="3200">
                <a:latin typeface="Constantia"/>
                <a:cs typeface="Constantia"/>
              </a:rPr>
              <a:t>el</a:t>
            </a:r>
            <a:r>
              <a:rPr dirty="0" sz="3200" spc="254">
                <a:latin typeface="Constantia"/>
                <a:cs typeface="Constantia"/>
              </a:rPr>
              <a:t>  </a:t>
            </a:r>
            <a:r>
              <a:rPr dirty="0" sz="3200">
                <a:latin typeface="Constantia"/>
                <a:cs typeface="Constantia"/>
              </a:rPr>
              <a:t>riesgo</a:t>
            </a:r>
            <a:r>
              <a:rPr dirty="0" sz="3200" spc="210">
                <a:latin typeface="Constantia"/>
                <a:cs typeface="Constantia"/>
              </a:rPr>
              <a:t>  </a:t>
            </a:r>
            <a:r>
              <a:rPr dirty="0" sz="3200">
                <a:latin typeface="Constantia"/>
                <a:cs typeface="Constantia"/>
              </a:rPr>
              <a:t>o</a:t>
            </a:r>
            <a:r>
              <a:rPr dirty="0" sz="3200" spc="220">
                <a:latin typeface="Constantia"/>
                <a:cs typeface="Constantia"/>
              </a:rPr>
              <a:t>  </a:t>
            </a:r>
            <a:r>
              <a:rPr dirty="0" sz="3200">
                <a:latin typeface="Constantia"/>
                <a:cs typeface="Constantia"/>
              </a:rPr>
              <a:t>las</a:t>
            </a:r>
            <a:r>
              <a:rPr dirty="0" sz="3200" spc="220">
                <a:latin typeface="Constantia"/>
                <a:cs typeface="Constantia"/>
              </a:rPr>
              <a:t>  </a:t>
            </a:r>
            <a:r>
              <a:rPr dirty="0" sz="3200" spc="-10">
                <a:latin typeface="Constantia"/>
                <a:cs typeface="Constantia"/>
              </a:rPr>
              <a:t>relaciones </a:t>
            </a:r>
            <a:r>
              <a:rPr dirty="0" sz="3200">
                <a:latin typeface="Constantia"/>
                <a:cs typeface="Constantia"/>
              </a:rPr>
              <a:t>familiares.</a:t>
            </a:r>
            <a:r>
              <a:rPr dirty="0" sz="3200" spc="580">
                <a:latin typeface="Constantia"/>
                <a:cs typeface="Constantia"/>
              </a:rPr>
              <a:t>    </a:t>
            </a:r>
            <a:r>
              <a:rPr dirty="0" sz="3200">
                <a:latin typeface="Constantia"/>
                <a:cs typeface="Constantia"/>
              </a:rPr>
              <a:t>Ejemplos:</a:t>
            </a:r>
            <a:r>
              <a:rPr dirty="0" sz="3200" spc="590">
                <a:latin typeface="Constantia"/>
                <a:cs typeface="Constantia"/>
              </a:rPr>
              <a:t>    </a:t>
            </a:r>
            <a:r>
              <a:rPr dirty="0" sz="3200" spc="-10">
                <a:latin typeface="Constantia"/>
                <a:cs typeface="Constantia"/>
              </a:rPr>
              <a:t>responsabilidad </a:t>
            </a:r>
            <a:r>
              <a:rPr dirty="0" sz="3200">
                <a:latin typeface="Constantia"/>
                <a:cs typeface="Constantia"/>
              </a:rPr>
              <a:t>derivada</a:t>
            </a:r>
            <a:r>
              <a:rPr dirty="0" sz="3200" spc="73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de</a:t>
            </a:r>
            <a:r>
              <a:rPr dirty="0" sz="3200" spc="75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la</a:t>
            </a:r>
            <a:r>
              <a:rPr dirty="0" sz="3200" spc="73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conducción</a:t>
            </a:r>
            <a:r>
              <a:rPr dirty="0" sz="3200" spc="76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de</a:t>
            </a:r>
            <a:r>
              <a:rPr dirty="0" sz="3200" spc="75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vehículos</a:t>
            </a:r>
            <a:r>
              <a:rPr dirty="0" sz="3200" spc="740">
                <a:latin typeface="Constantia"/>
                <a:cs typeface="Constantia"/>
              </a:rPr>
              <a:t> </a:t>
            </a:r>
            <a:r>
              <a:rPr dirty="0" sz="3200" spc="-50">
                <a:latin typeface="Constantia"/>
                <a:cs typeface="Constantia"/>
              </a:rPr>
              <a:t>a </a:t>
            </a:r>
            <a:r>
              <a:rPr dirty="0" sz="3200">
                <a:latin typeface="Constantia"/>
                <a:cs typeface="Constantia"/>
              </a:rPr>
              <a:t>motor,</a:t>
            </a:r>
            <a:r>
              <a:rPr dirty="0" sz="3200" spc="68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del</a:t>
            </a:r>
            <a:r>
              <a:rPr dirty="0" sz="3200" spc="68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cazador,</a:t>
            </a:r>
            <a:r>
              <a:rPr dirty="0" sz="3200" spc="68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de</a:t>
            </a:r>
            <a:r>
              <a:rPr dirty="0" sz="3200" spc="62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la</a:t>
            </a:r>
            <a:r>
              <a:rPr dirty="0" sz="3200" spc="62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energía</a:t>
            </a:r>
            <a:r>
              <a:rPr dirty="0" sz="3200" spc="625">
                <a:latin typeface="Constantia"/>
                <a:cs typeface="Constantia"/>
              </a:rPr>
              <a:t> </a:t>
            </a:r>
            <a:r>
              <a:rPr dirty="0" sz="3200" spc="-10">
                <a:latin typeface="Constantia"/>
                <a:cs typeface="Constantia"/>
              </a:rPr>
              <a:t>nuclear, </a:t>
            </a:r>
            <a:r>
              <a:rPr dirty="0" sz="3200">
                <a:latin typeface="Constantia"/>
                <a:cs typeface="Constantia"/>
              </a:rPr>
              <a:t>por</a:t>
            </a:r>
            <a:r>
              <a:rPr dirty="0" sz="3200" spc="45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posesión</a:t>
            </a:r>
            <a:r>
              <a:rPr dirty="0" sz="3200" spc="509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de</a:t>
            </a:r>
            <a:r>
              <a:rPr dirty="0" sz="3200" spc="49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animales</a:t>
            </a:r>
            <a:r>
              <a:rPr dirty="0" sz="3200" spc="509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(art.</a:t>
            </a:r>
            <a:r>
              <a:rPr dirty="0" sz="3200" spc="570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1905</a:t>
            </a:r>
            <a:r>
              <a:rPr dirty="0" sz="3200" spc="545">
                <a:latin typeface="Constantia"/>
                <a:cs typeface="Constantia"/>
              </a:rPr>
              <a:t> </a:t>
            </a:r>
            <a:r>
              <a:rPr dirty="0" sz="3200">
                <a:latin typeface="Constantia"/>
                <a:cs typeface="Constantia"/>
              </a:rPr>
              <a:t>C.</a:t>
            </a:r>
            <a:r>
              <a:rPr dirty="0" sz="3200" spc="560">
                <a:latin typeface="Constantia"/>
                <a:cs typeface="Constantia"/>
              </a:rPr>
              <a:t> </a:t>
            </a:r>
            <a:r>
              <a:rPr dirty="0" sz="3200" spc="-20">
                <a:latin typeface="Constantia"/>
                <a:cs typeface="Constantia"/>
              </a:rPr>
              <a:t>c.), etc.</a:t>
            </a:r>
            <a:endParaRPr sz="3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86230" marR="5080" indent="-1495425">
              <a:lnSpc>
                <a:spcPct val="100000"/>
              </a:lnSpc>
              <a:spcBef>
                <a:spcPts val="100"/>
              </a:spcBef>
            </a:pPr>
            <a:r>
              <a:rPr dirty="0" sz="4500"/>
              <a:t>TIPOS</a:t>
            </a:r>
            <a:r>
              <a:rPr dirty="0" sz="4500" spc="-120"/>
              <a:t> </a:t>
            </a:r>
            <a:r>
              <a:rPr dirty="0" sz="4500"/>
              <a:t>DE</a:t>
            </a:r>
            <a:r>
              <a:rPr dirty="0" sz="4500" spc="-110"/>
              <a:t> </a:t>
            </a:r>
            <a:r>
              <a:rPr dirty="0" sz="4500" spc="-10"/>
              <a:t>RESPONSABILIDAD</a:t>
            </a:r>
            <a:r>
              <a:rPr dirty="0" sz="4500" spc="-100"/>
              <a:t> </a:t>
            </a:r>
            <a:r>
              <a:rPr dirty="0" sz="4500" spc="-10"/>
              <a:t>CIVIL EXTRACONTRACTUAL</a:t>
            </a:r>
            <a:endParaRPr sz="45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43226"/>
            <a:ext cx="622427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3200" spc="-20">
                <a:latin typeface="Constantia"/>
                <a:cs typeface="Constantia"/>
              </a:rPr>
              <a:t>Responsabilidad</a:t>
            </a:r>
            <a:r>
              <a:rPr dirty="0" sz="3200" spc="-65">
                <a:latin typeface="Constantia"/>
                <a:cs typeface="Constantia"/>
              </a:rPr>
              <a:t> </a:t>
            </a:r>
            <a:r>
              <a:rPr dirty="0" sz="3200" spc="-10">
                <a:latin typeface="Constantia"/>
                <a:cs typeface="Constantia"/>
              </a:rPr>
              <a:t>directa/indirecta</a:t>
            </a:r>
            <a:endParaRPr sz="3200">
              <a:latin typeface="Constantia"/>
              <a:cs typeface="Constant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276471" y="2523871"/>
            <a:ext cx="433387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1000" algn="l"/>
                <a:tab pos="2378075" algn="l"/>
                <a:tab pos="4030345" algn="l"/>
              </a:tabLst>
            </a:pPr>
            <a:r>
              <a:rPr dirty="0" sz="3000" spc="-10">
                <a:latin typeface="Constantia"/>
                <a:cs typeface="Constantia"/>
              </a:rPr>
              <a:t>directa:</a:t>
            </a:r>
            <a:r>
              <a:rPr dirty="0" sz="3000">
                <a:latin typeface="Constantia"/>
                <a:cs typeface="Constantia"/>
              </a:rPr>
              <a:t>	</a:t>
            </a:r>
            <a:r>
              <a:rPr dirty="0" sz="3000" spc="-25">
                <a:latin typeface="Constantia"/>
                <a:cs typeface="Constantia"/>
              </a:rPr>
              <a:t>se</a:t>
            </a:r>
            <a:r>
              <a:rPr dirty="0" sz="3000">
                <a:latin typeface="Constantia"/>
                <a:cs typeface="Constantia"/>
              </a:rPr>
              <a:t>	</a:t>
            </a:r>
            <a:r>
              <a:rPr dirty="0" sz="3000" spc="-10">
                <a:latin typeface="Constantia"/>
                <a:cs typeface="Constantia"/>
              </a:rPr>
              <a:t>impone</a:t>
            </a:r>
            <a:r>
              <a:rPr dirty="0" sz="3000">
                <a:latin typeface="Constantia"/>
                <a:cs typeface="Constantia"/>
              </a:rPr>
              <a:t>	</a:t>
            </a:r>
            <a:r>
              <a:rPr dirty="0" sz="3000" spc="-25">
                <a:latin typeface="Constantia"/>
                <a:cs typeface="Constantia"/>
              </a:rPr>
              <a:t>al</a:t>
            </a:r>
            <a:endParaRPr sz="3000">
              <a:latin typeface="Constantia"/>
              <a:cs typeface="Constant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29436" y="2523871"/>
            <a:ext cx="2970530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9079" marR="5080" indent="-247015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259079" algn="l"/>
              </a:tabLst>
            </a:pPr>
            <a:r>
              <a:rPr dirty="0" sz="3000" spc="-10">
                <a:latin typeface="Constantia"/>
                <a:cs typeface="Constantia"/>
              </a:rPr>
              <a:t>Responsabilidad causante</a:t>
            </a:r>
            <a:endParaRPr sz="3000">
              <a:latin typeface="Constantia"/>
              <a:cs typeface="Constantia"/>
            </a:endParaRPr>
          </a:p>
          <a:p>
            <a:pPr marL="259079" indent="-246379">
              <a:lnSpc>
                <a:spcPct val="100000"/>
              </a:lnSpc>
              <a:spcBef>
                <a:spcPts val="72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259079" algn="l"/>
              </a:tabLst>
            </a:pPr>
            <a:r>
              <a:rPr dirty="0" sz="3000" spc="-10">
                <a:latin typeface="Constantia"/>
                <a:cs typeface="Constantia"/>
              </a:rPr>
              <a:t>Responsabilidad</a:t>
            </a:r>
            <a:endParaRPr sz="3000">
              <a:latin typeface="Constantia"/>
              <a:cs typeface="Constant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143883" y="3529965"/>
            <a:ext cx="44640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7214" algn="l"/>
              </a:tabLst>
            </a:pPr>
            <a:r>
              <a:rPr dirty="0" sz="3000" spc="-10">
                <a:latin typeface="Constantia"/>
                <a:cs typeface="Constantia"/>
              </a:rPr>
              <a:t>indirecta:</a:t>
            </a:r>
            <a:r>
              <a:rPr dirty="0" sz="3000">
                <a:latin typeface="Constantia"/>
                <a:cs typeface="Constantia"/>
              </a:rPr>
              <a:t>	</a:t>
            </a:r>
            <a:r>
              <a:rPr dirty="0" sz="3000" spc="-10">
                <a:latin typeface="Constantia"/>
                <a:cs typeface="Constantia"/>
              </a:rPr>
              <a:t>responsabilidad</a:t>
            </a:r>
            <a:endParaRPr sz="3000">
              <a:latin typeface="Constantia"/>
              <a:cs typeface="Constant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35940" y="3986860"/>
            <a:ext cx="8081645" cy="1525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52780" marR="508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latin typeface="Constantia"/>
                <a:cs typeface="Constantia"/>
              </a:rPr>
              <a:t>por</a:t>
            </a:r>
            <a:r>
              <a:rPr dirty="0" sz="3000" spc="-40">
                <a:latin typeface="Constantia"/>
                <a:cs typeface="Constantia"/>
              </a:rPr>
              <a:t> </a:t>
            </a:r>
            <a:r>
              <a:rPr dirty="0" sz="3000">
                <a:latin typeface="Constantia"/>
                <a:cs typeface="Constantia"/>
              </a:rPr>
              <a:t>hechos</a:t>
            </a:r>
            <a:r>
              <a:rPr dirty="0" sz="3000" spc="5">
                <a:latin typeface="Constantia"/>
                <a:cs typeface="Constantia"/>
              </a:rPr>
              <a:t> </a:t>
            </a:r>
            <a:r>
              <a:rPr dirty="0" sz="3000">
                <a:latin typeface="Constantia"/>
                <a:cs typeface="Constantia"/>
              </a:rPr>
              <a:t>ajenos</a:t>
            </a:r>
            <a:r>
              <a:rPr dirty="0" sz="3000" spc="15">
                <a:latin typeface="Constantia"/>
                <a:cs typeface="Constantia"/>
              </a:rPr>
              <a:t> </a:t>
            </a:r>
            <a:r>
              <a:rPr dirty="0" sz="3000">
                <a:latin typeface="Constantia"/>
                <a:cs typeface="Constantia"/>
              </a:rPr>
              <a:t>(art.</a:t>
            </a:r>
            <a:r>
              <a:rPr dirty="0" sz="3000" spc="55">
                <a:latin typeface="Constantia"/>
                <a:cs typeface="Constantia"/>
              </a:rPr>
              <a:t> </a:t>
            </a:r>
            <a:r>
              <a:rPr dirty="0" sz="3000">
                <a:latin typeface="Constantia"/>
                <a:cs typeface="Constantia"/>
              </a:rPr>
              <a:t>1903</a:t>
            </a:r>
            <a:r>
              <a:rPr dirty="0" sz="3000" spc="60">
                <a:latin typeface="Constantia"/>
                <a:cs typeface="Constantia"/>
              </a:rPr>
              <a:t> </a:t>
            </a:r>
            <a:r>
              <a:rPr dirty="0" sz="3000">
                <a:latin typeface="Constantia"/>
                <a:cs typeface="Constantia"/>
              </a:rPr>
              <a:t>C.</a:t>
            </a:r>
            <a:r>
              <a:rPr dirty="0" sz="3000" spc="65">
                <a:latin typeface="Constantia"/>
                <a:cs typeface="Constantia"/>
              </a:rPr>
              <a:t> </a:t>
            </a:r>
            <a:r>
              <a:rPr dirty="0" sz="3000">
                <a:latin typeface="Constantia"/>
                <a:cs typeface="Constantia"/>
              </a:rPr>
              <a:t>c.):</a:t>
            </a:r>
            <a:r>
              <a:rPr dirty="0" sz="3000" spc="55">
                <a:latin typeface="Constantia"/>
                <a:cs typeface="Constantia"/>
              </a:rPr>
              <a:t> </a:t>
            </a:r>
            <a:r>
              <a:rPr dirty="0" sz="3000">
                <a:latin typeface="Constantia"/>
                <a:cs typeface="Constantia"/>
              </a:rPr>
              <a:t>Por</a:t>
            </a:r>
            <a:r>
              <a:rPr dirty="0" sz="3000" spc="-35">
                <a:latin typeface="Constantia"/>
                <a:cs typeface="Constantia"/>
              </a:rPr>
              <a:t> </a:t>
            </a:r>
            <a:r>
              <a:rPr dirty="0" sz="3000">
                <a:latin typeface="Constantia"/>
                <a:cs typeface="Constantia"/>
              </a:rPr>
              <a:t>ej.,</a:t>
            </a:r>
            <a:r>
              <a:rPr dirty="0" sz="3000" spc="65">
                <a:latin typeface="Constantia"/>
                <a:cs typeface="Constantia"/>
              </a:rPr>
              <a:t> </a:t>
            </a:r>
            <a:r>
              <a:rPr dirty="0" sz="3000" spc="-25">
                <a:latin typeface="Constantia"/>
                <a:cs typeface="Constantia"/>
              </a:rPr>
              <a:t>de </a:t>
            </a:r>
            <a:r>
              <a:rPr dirty="0" sz="3000">
                <a:latin typeface="Constantia"/>
                <a:cs typeface="Constantia"/>
              </a:rPr>
              <a:t>padres,</a:t>
            </a:r>
            <a:r>
              <a:rPr dirty="0" sz="3000" spc="-95">
                <a:latin typeface="Constantia"/>
                <a:cs typeface="Constantia"/>
              </a:rPr>
              <a:t> </a:t>
            </a:r>
            <a:r>
              <a:rPr dirty="0" sz="3000" spc="-20">
                <a:latin typeface="Constantia"/>
                <a:cs typeface="Constantia"/>
              </a:rPr>
              <a:t>tutores,</a:t>
            </a:r>
            <a:r>
              <a:rPr dirty="0" sz="3000" spc="-90">
                <a:latin typeface="Constantia"/>
                <a:cs typeface="Constantia"/>
              </a:rPr>
              <a:t> </a:t>
            </a:r>
            <a:r>
              <a:rPr dirty="0" sz="3000">
                <a:latin typeface="Constantia"/>
                <a:cs typeface="Constantia"/>
              </a:rPr>
              <a:t>de</a:t>
            </a:r>
            <a:r>
              <a:rPr dirty="0" sz="3000" spc="-190">
                <a:latin typeface="Constantia"/>
                <a:cs typeface="Constantia"/>
              </a:rPr>
              <a:t> </a:t>
            </a:r>
            <a:r>
              <a:rPr dirty="0" sz="3000" spc="-10">
                <a:latin typeface="Constantia"/>
                <a:cs typeface="Constantia"/>
              </a:rPr>
              <a:t>empresarios,</a:t>
            </a:r>
            <a:r>
              <a:rPr dirty="0" sz="3000" spc="-135">
                <a:latin typeface="Constantia"/>
                <a:cs typeface="Constantia"/>
              </a:rPr>
              <a:t> </a:t>
            </a:r>
            <a:r>
              <a:rPr dirty="0" sz="3000" spc="-20">
                <a:latin typeface="Constantia"/>
                <a:cs typeface="Constantia"/>
              </a:rPr>
              <a:t>etc.</a:t>
            </a:r>
            <a:endParaRPr sz="3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76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3200" spc="-10">
                <a:latin typeface="Constantia"/>
                <a:cs typeface="Constantia"/>
              </a:rPr>
              <a:t>Responsabilidad</a:t>
            </a:r>
            <a:r>
              <a:rPr dirty="0" sz="3200" spc="-180">
                <a:latin typeface="Constantia"/>
                <a:cs typeface="Constantia"/>
              </a:rPr>
              <a:t> </a:t>
            </a:r>
            <a:r>
              <a:rPr dirty="0" sz="3200" spc="-10">
                <a:latin typeface="Constantia"/>
                <a:cs typeface="Constantia"/>
              </a:rPr>
              <a:t>principal/subsidiaria</a:t>
            </a:r>
            <a:endParaRPr sz="3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9476" y="7746"/>
            <a:ext cx="6645909" cy="9105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84655" marR="5080" indent="-1672589">
              <a:lnSpc>
                <a:spcPct val="100000"/>
              </a:lnSpc>
              <a:spcBef>
                <a:spcPts val="100"/>
              </a:spcBef>
            </a:pPr>
            <a:r>
              <a:rPr dirty="0" sz="2900" spc="-10"/>
              <a:t>ELEMENTOS</a:t>
            </a:r>
            <a:r>
              <a:rPr dirty="0" sz="2900" spc="-55"/>
              <a:t> </a:t>
            </a:r>
            <a:r>
              <a:rPr dirty="0" sz="2900"/>
              <a:t>DE</a:t>
            </a:r>
            <a:r>
              <a:rPr dirty="0" sz="2900" spc="-45"/>
              <a:t> </a:t>
            </a:r>
            <a:r>
              <a:rPr dirty="0" sz="2900"/>
              <a:t>LA</a:t>
            </a:r>
            <a:r>
              <a:rPr dirty="0" sz="2900" spc="-35"/>
              <a:t> </a:t>
            </a:r>
            <a:r>
              <a:rPr dirty="0" sz="2900" spc="-10"/>
              <a:t>RESPONSABILIDAD</a:t>
            </a:r>
            <a:r>
              <a:rPr dirty="0" sz="2900" spc="-70"/>
              <a:t> </a:t>
            </a:r>
            <a:r>
              <a:rPr dirty="0" sz="2900" spc="-10"/>
              <a:t>CIVIL EXTRACONTRACTUAL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873327"/>
            <a:ext cx="7728584" cy="5568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Acción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u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omisión: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acto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antijurídico: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produce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daños.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Cierto</a:t>
            </a:r>
            <a:r>
              <a:rPr dirty="0" sz="2000" spc="-1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actual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50">
                <a:latin typeface="Constantia"/>
                <a:cs typeface="Constantia"/>
              </a:rPr>
              <a:t>o</a:t>
            </a:r>
            <a:endParaRPr sz="2000">
              <a:latin typeface="Constantia"/>
              <a:cs typeface="Constantia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latin typeface="Constantia"/>
                <a:cs typeface="Constantia"/>
              </a:rPr>
              <a:t>futuro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1902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Daños</a:t>
            </a:r>
            <a:endParaRPr sz="20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dirty="0" sz="1800" spc="-10">
                <a:latin typeface="Constantia"/>
                <a:cs typeface="Constantia"/>
              </a:rPr>
              <a:t>Daños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patrimoniales/morales.</a:t>
            </a:r>
            <a:r>
              <a:rPr dirty="0" sz="18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Daños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por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privación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la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vida</a:t>
            </a:r>
            <a:endParaRPr sz="20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439"/>
              </a:spcBef>
              <a:buClr>
                <a:srgbClr val="0E6EC5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dirty="0" sz="1800" spc="-10">
                <a:latin typeface="Constantia"/>
                <a:cs typeface="Constantia"/>
              </a:rPr>
              <a:t>Prueba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-20">
                <a:latin typeface="Constantia"/>
                <a:cs typeface="Constantia"/>
              </a:rPr>
              <a:t> daño</a:t>
            </a:r>
            <a:endParaRPr sz="1800">
              <a:latin typeface="Constantia"/>
              <a:cs typeface="Constantia"/>
            </a:endParaRPr>
          </a:p>
          <a:p>
            <a:pPr marL="286385" marR="88900" indent="-274320">
              <a:lnSpc>
                <a:spcPct val="100000"/>
              </a:lnSpc>
              <a:spcBef>
                <a:spcPts val="47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Relación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causalidad: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</a:t>
            </a:r>
            <a:r>
              <a:rPr dirty="0" sz="1800" spc="-10">
                <a:latin typeface="Constantia"/>
                <a:cs typeface="Constantia"/>
              </a:rPr>
              <a:t>oncurrencia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causas.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Prueba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causalidad. </a:t>
            </a:r>
            <a:r>
              <a:rPr dirty="0" sz="1800">
                <a:latin typeface="Constantia"/>
                <a:cs typeface="Constantia"/>
              </a:rPr>
              <a:t>Causas</a:t>
            </a:r>
            <a:r>
              <a:rPr dirty="0" sz="1800" spc="-1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que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justifican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hecho</a:t>
            </a:r>
            <a:r>
              <a:rPr dirty="0" sz="1800" spc="-11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dañoso:</a:t>
            </a:r>
            <a:endParaRPr sz="1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Legítima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defensa,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Estado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necesidad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484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Consentimiento</a:t>
            </a:r>
            <a:r>
              <a:rPr dirty="0" sz="2000" spc="-1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la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víctima.</a:t>
            </a:r>
            <a:endParaRPr sz="2000">
              <a:latin typeface="Constantia"/>
              <a:cs typeface="Constantia"/>
            </a:endParaRPr>
          </a:p>
          <a:p>
            <a:pPr algn="r" marL="273685" marR="3964940" indent="-273685">
              <a:lnSpc>
                <a:spcPct val="1000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73685" algn="l"/>
              </a:tabLst>
            </a:pPr>
            <a:r>
              <a:rPr dirty="0" sz="2000" spc="-20">
                <a:latin typeface="Constantia"/>
                <a:cs typeface="Constantia"/>
              </a:rPr>
              <a:t>Ruptura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1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nexo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causalidad:</a:t>
            </a:r>
            <a:endParaRPr sz="2000">
              <a:latin typeface="Constantia"/>
              <a:cs typeface="Constantia"/>
            </a:endParaRPr>
          </a:p>
          <a:p>
            <a:pPr algn="r" lvl="1" marL="245745" marR="3966845" indent="-245745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245745" algn="l"/>
              </a:tabLst>
            </a:pPr>
            <a:r>
              <a:rPr dirty="0" sz="2000">
                <a:latin typeface="Constantia"/>
                <a:cs typeface="Constantia"/>
              </a:rPr>
              <a:t>Fuerza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30">
                <a:latin typeface="Constantia"/>
                <a:cs typeface="Constantia"/>
              </a:rPr>
              <a:t>mayor</a:t>
            </a:r>
            <a:r>
              <a:rPr dirty="0" sz="2000" spc="-1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caso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fortuito</a:t>
            </a:r>
            <a:endParaRPr sz="20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2145" algn="l"/>
              </a:tabLst>
            </a:pPr>
            <a:r>
              <a:rPr dirty="0" sz="2000" spc="-10">
                <a:latin typeface="Constantia"/>
                <a:cs typeface="Constantia"/>
              </a:rPr>
              <a:t>Culpa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víctima</a:t>
            </a:r>
            <a:endParaRPr sz="2000">
              <a:latin typeface="Constantia"/>
              <a:cs typeface="Constantia"/>
            </a:endParaRPr>
          </a:p>
          <a:p>
            <a:pPr marL="286385" marR="52069" indent="-274320">
              <a:lnSpc>
                <a:spcPct val="1000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Criterios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legales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imputación: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culpa,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dolo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u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otros</a:t>
            </a:r>
            <a:r>
              <a:rPr dirty="0" sz="2000" spc="-1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criterios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(por</a:t>
            </a:r>
            <a:r>
              <a:rPr dirty="0" sz="2000" spc="-13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ej., </a:t>
            </a:r>
            <a:r>
              <a:rPr dirty="0" sz="2000">
                <a:latin typeface="Constantia"/>
                <a:cs typeface="Constantia"/>
              </a:rPr>
              <a:t>actividad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riesgo)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Prescripción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las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acciones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rescisorias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1968.2.</a:t>
            </a:r>
            <a:r>
              <a:rPr dirty="0" sz="2000" spc="-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49403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RESPONSABILIDADES</a:t>
            </a:r>
            <a:r>
              <a:rPr dirty="0" spc="-100"/>
              <a:t> </a:t>
            </a:r>
            <a:r>
              <a:rPr dirty="0"/>
              <a:t>CIVILES</a:t>
            </a:r>
            <a:r>
              <a:rPr dirty="0" spc="-65"/>
              <a:t> </a:t>
            </a:r>
            <a:r>
              <a:rPr dirty="0" spc="-10"/>
              <a:t>CODIFICADAS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08175"/>
            <a:ext cx="7952740" cy="424370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286385" marR="1097915" indent="-274320">
              <a:lnSpc>
                <a:spcPts val="2810"/>
              </a:lnSpc>
              <a:spcBef>
                <a:spcPts val="45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responsabilidad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por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los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daños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causados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por </a:t>
            </a:r>
            <a:r>
              <a:rPr dirty="0" sz="2600" spc="-10">
                <a:latin typeface="Constantia"/>
                <a:cs typeface="Constantia"/>
              </a:rPr>
              <a:t>animales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5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Animales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bajo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posesión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20">
                <a:latin typeface="Constantia"/>
                <a:cs typeface="Constantia"/>
              </a:rPr>
              <a:t> hombre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1905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Animales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silvestres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objeto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caza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1906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marR="282575" indent="-274320">
              <a:lnSpc>
                <a:spcPts val="2810"/>
              </a:lnSpc>
              <a:spcBef>
                <a:spcPts val="65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responsabilidad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por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los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daños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causados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por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cosas inanimadas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54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Explosiones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inmisiones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1908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Cosas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arrojan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se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caen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1910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780" marR="5080" indent="-247015">
              <a:lnSpc>
                <a:spcPct val="9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 spc="-10">
                <a:latin typeface="Constantia"/>
                <a:cs typeface="Constantia"/>
              </a:rPr>
              <a:t>Sobre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ruina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edificios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1907,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1909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1591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la </a:t>
            </a:r>
            <a:r>
              <a:rPr dirty="0" sz="2400">
                <a:latin typeface="Constantia"/>
                <a:cs typeface="Constantia"/>
              </a:rPr>
              <a:t>Ley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38/1999,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5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noviembre,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sobre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Ordenación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la </a:t>
            </a:r>
            <a:r>
              <a:rPr dirty="0" sz="2400" spc="-10">
                <a:latin typeface="Constantia"/>
                <a:cs typeface="Constantia"/>
              </a:rPr>
              <a:t>Edificación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49403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RESPONSABILIDADES</a:t>
            </a:r>
            <a:r>
              <a:rPr dirty="0" spc="-100"/>
              <a:t> </a:t>
            </a:r>
            <a:r>
              <a:rPr dirty="0"/>
              <a:t>CIVILES</a:t>
            </a:r>
            <a:r>
              <a:rPr dirty="0" spc="-65"/>
              <a:t> </a:t>
            </a:r>
            <a:r>
              <a:rPr dirty="0" spc="-10"/>
              <a:t>CODIFICADAS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7436"/>
            <a:ext cx="8015605" cy="328422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3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responsabilidad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por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hecho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ajeno:</a:t>
            </a:r>
            <a:endParaRPr sz="2600">
              <a:latin typeface="Constantia"/>
              <a:cs typeface="Constantia"/>
            </a:endParaRPr>
          </a:p>
          <a:p>
            <a:pPr lvl="1" marL="652780" marR="5080" indent="-247015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responsabilidad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padres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tutores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1903,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par. </a:t>
            </a:r>
            <a:r>
              <a:rPr dirty="0" sz="2400">
                <a:latin typeface="Constantia"/>
                <a:cs typeface="Constantia"/>
              </a:rPr>
              <a:t>2º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3º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780" marR="192405" indent="-247015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responsabilidad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empresario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1903,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 spc="-30">
                <a:latin typeface="Constantia"/>
                <a:cs typeface="Constantia"/>
              </a:rPr>
              <a:t>pár.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4º,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 c.)</a:t>
            </a:r>
            <a:endParaRPr sz="2400">
              <a:latin typeface="Constantia"/>
              <a:cs typeface="Constantia"/>
            </a:endParaRPr>
          </a:p>
          <a:p>
            <a:pPr lvl="1" marL="652780" marR="289560" indent="-247015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responsabilidad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titulares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Centros </a:t>
            </a:r>
            <a:r>
              <a:rPr dirty="0" sz="2400" spc="-25">
                <a:latin typeface="Constantia"/>
                <a:cs typeface="Constantia"/>
              </a:rPr>
              <a:t>Docentes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enseñanza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superior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1903,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30">
                <a:latin typeface="Constantia"/>
                <a:cs typeface="Constantia"/>
              </a:rPr>
              <a:t>pár.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5º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50">
                <a:latin typeface="Constantia"/>
                <a:cs typeface="Constantia"/>
              </a:rPr>
              <a:t>y </a:t>
            </a:r>
            <a:r>
              <a:rPr dirty="0" sz="2400">
                <a:latin typeface="Constantia"/>
                <a:cs typeface="Constantia"/>
              </a:rPr>
              <a:t>1904,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35">
                <a:latin typeface="Constantia"/>
                <a:cs typeface="Constantia"/>
              </a:rPr>
              <a:t>pár.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2º).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20243" rIns="0" bIns="0" rtlCol="0" vert="horz">
            <a:spAutoFit/>
          </a:bodyPr>
          <a:lstStyle/>
          <a:p>
            <a:pPr marL="3166110" marR="5080" indent="-2157095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40"/>
              <a:t> </a:t>
            </a:r>
            <a:r>
              <a:rPr dirty="0" spc="-10"/>
              <a:t>RESPONSABILIDAD</a:t>
            </a:r>
            <a:r>
              <a:rPr dirty="0" spc="-65"/>
              <a:t> </a:t>
            </a:r>
            <a:r>
              <a:rPr dirty="0"/>
              <a:t>CIVIL</a:t>
            </a:r>
            <a:r>
              <a:rPr dirty="0" spc="-3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LEYES ESPECIALES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47799"/>
            <a:ext cx="7674609" cy="25025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protección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del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derecho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al</a:t>
            </a:r>
            <a:r>
              <a:rPr dirty="0" sz="2600" spc="-1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honor,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intimidad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la </a:t>
            </a:r>
            <a:r>
              <a:rPr dirty="0" sz="2600">
                <a:latin typeface="Constantia"/>
                <a:cs typeface="Constantia"/>
              </a:rPr>
              <a:t>imagen.</a:t>
            </a:r>
            <a:r>
              <a:rPr dirty="0" sz="2600" spc="-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Ley</a:t>
            </a:r>
            <a:r>
              <a:rPr dirty="0" sz="2600" spc="-1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5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 spc="-30">
                <a:latin typeface="Constantia"/>
                <a:cs typeface="Constantia"/>
              </a:rPr>
              <a:t>mayo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1982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Intromisión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ilegítima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Delimitación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negativa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intromisión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ilegítima</a:t>
            </a:r>
            <a:endParaRPr sz="2400">
              <a:latin typeface="Constantia"/>
              <a:cs typeface="Constantia"/>
            </a:endParaRPr>
          </a:p>
          <a:p>
            <a:pPr lvl="1" marL="652780" marR="113664" indent="-247015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 spc="-10">
                <a:latin typeface="Constantia"/>
                <a:cs typeface="Constantia"/>
              </a:rPr>
              <a:t>Límite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protección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estos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derechos: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derecho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la </a:t>
            </a:r>
            <a:r>
              <a:rPr dirty="0" sz="2400" spc="-10">
                <a:latin typeface="Constantia"/>
                <a:cs typeface="Constantia"/>
              </a:rPr>
              <a:t>información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20243" rIns="0" bIns="0" rtlCol="0" vert="horz">
            <a:spAutoFit/>
          </a:bodyPr>
          <a:lstStyle/>
          <a:p>
            <a:pPr marL="3166110" marR="5080" indent="-2157095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40"/>
              <a:t> </a:t>
            </a:r>
            <a:r>
              <a:rPr dirty="0" spc="-10"/>
              <a:t>RESPONSABILIDAD</a:t>
            </a:r>
            <a:r>
              <a:rPr dirty="0" spc="-65"/>
              <a:t> </a:t>
            </a:r>
            <a:r>
              <a:rPr dirty="0"/>
              <a:t>CIVIL</a:t>
            </a:r>
            <a:r>
              <a:rPr dirty="0" spc="-3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LEYES ESPECIALES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3820" rIns="0" bIns="0" rtlCol="0" vert="horz">
            <a:spAutoFit/>
          </a:bodyPr>
          <a:lstStyle/>
          <a:p>
            <a:pPr algn="just" marL="286385" marR="5715" indent="-274320">
              <a:lnSpc>
                <a:spcPts val="2300"/>
              </a:lnSpc>
              <a:spcBef>
                <a:spcPts val="66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/>
              <a:t>La</a:t>
            </a:r>
            <a:r>
              <a:rPr dirty="0" spc="170"/>
              <a:t>  </a:t>
            </a:r>
            <a:r>
              <a:rPr dirty="0"/>
              <a:t>responsabilidad</a:t>
            </a:r>
            <a:r>
              <a:rPr dirty="0" spc="200"/>
              <a:t>  </a:t>
            </a:r>
            <a:r>
              <a:rPr dirty="0"/>
              <a:t>derivada</a:t>
            </a:r>
            <a:r>
              <a:rPr dirty="0" spc="170"/>
              <a:t>  </a:t>
            </a:r>
            <a:r>
              <a:rPr dirty="0"/>
              <a:t>del</a:t>
            </a:r>
            <a:r>
              <a:rPr dirty="0" spc="200"/>
              <a:t>  </a:t>
            </a:r>
            <a:r>
              <a:rPr dirty="0"/>
              <a:t>uso</a:t>
            </a:r>
            <a:r>
              <a:rPr dirty="0" spc="170"/>
              <a:t>  </a:t>
            </a:r>
            <a:r>
              <a:rPr dirty="0"/>
              <a:t>y</a:t>
            </a:r>
            <a:r>
              <a:rPr dirty="0" spc="170"/>
              <a:t>  </a:t>
            </a:r>
            <a:r>
              <a:rPr dirty="0"/>
              <a:t>circulación</a:t>
            </a:r>
            <a:r>
              <a:rPr dirty="0" spc="175"/>
              <a:t>  </a:t>
            </a:r>
            <a:r>
              <a:rPr dirty="0" spc="-25"/>
              <a:t>de </a:t>
            </a:r>
            <a:r>
              <a:rPr dirty="0"/>
              <a:t>vehículos</a:t>
            </a:r>
            <a:r>
              <a:rPr dirty="0" spc="-60"/>
              <a:t> </a:t>
            </a:r>
            <a:r>
              <a:rPr dirty="0"/>
              <a:t>a</a:t>
            </a:r>
            <a:r>
              <a:rPr dirty="0" spc="-75"/>
              <a:t> </a:t>
            </a:r>
            <a:r>
              <a:rPr dirty="0"/>
              <a:t>motor</a:t>
            </a:r>
            <a:r>
              <a:rPr dirty="0" spc="-75"/>
              <a:t> </a:t>
            </a:r>
            <a:r>
              <a:rPr dirty="0"/>
              <a:t>(Ley</a:t>
            </a:r>
            <a:r>
              <a:rPr dirty="0" spc="-50"/>
              <a:t> </a:t>
            </a:r>
            <a:r>
              <a:rPr dirty="0"/>
              <a:t>sobre</a:t>
            </a:r>
            <a:r>
              <a:rPr dirty="0" spc="-55"/>
              <a:t> </a:t>
            </a:r>
            <a:r>
              <a:rPr dirty="0"/>
              <a:t>responsabilidad civil</a:t>
            </a:r>
            <a:r>
              <a:rPr dirty="0" spc="-5"/>
              <a:t> </a:t>
            </a:r>
            <a:r>
              <a:rPr dirty="0"/>
              <a:t>y</a:t>
            </a:r>
            <a:r>
              <a:rPr dirty="0" spc="-60"/>
              <a:t> </a:t>
            </a:r>
            <a:r>
              <a:rPr dirty="0" spc="-10"/>
              <a:t>seguro </a:t>
            </a:r>
            <a:r>
              <a:rPr dirty="0"/>
              <a:t>en</a:t>
            </a:r>
            <a:r>
              <a:rPr dirty="0" spc="30"/>
              <a:t> </a:t>
            </a:r>
            <a:r>
              <a:rPr dirty="0"/>
              <a:t>la</a:t>
            </a:r>
            <a:r>
              <a:rPr dirty="0" spc="15"/>
              <a:t> </a:t>
            </a:r>
            <a:r>
              <a:rPr dirty="0"/>
              <a:t>circulación</a:t>
            </a:r>
            <a:r>
              <a:rPr dirty="0" spc="35"/>
              <a:t> </a:t>
            </a:r>
            <a:r>
              <a:rPr dirty="0"/>
              <a:t>de</a:t>
            </a:r>
            <a:r>
              <a:rPr dirty="0" spc="15"/>
              <a:t> </a:t>
            </a:r>
            <a:r>
              <a:rPr dirty="0"/>
              <a:t>vehículos</a:t>
            </a:r>
            <a:r>
              <a:rPr dirty="0" spc="20"/>
              <a:t> </a:t>
            </a:r>
            <a:r>
              <a:rPr dirty="0"/>
              <a:t>a</a:t>
            </a:r>
            <a:r>
              <a:rPr dirty="0" spc="15"/>
              <a:t> </a:t>
            </a:r>
            <a:r>
              <a:rPr dirty="0"/>
              <a:t>motor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15"/>
              <a:t> </a:t>
            </a:r>
            <a:r>
              <a:rPr dirty="0"/>
              <a:t>29</a:t>
            </a:r>
            <a:r>
              <a:rPr dirty="0" spc="80"/>
              <a:t> </a:t>
            </a:r>
            <a:r>
              <a:rPr dirty="0"/>
              <a:t>de</a:t>
            </a:r>
            <a:r>
              <a:rPr dirty="0" spc="15"/>
              <a:t> </a:t>
            </a:r>
            <a:r>
              <a:rPr dirty="0"/>
              <a:t>octubre</a:t>
            </a:r>
            <a:r>
              <a:rPr dirty="0" spc="30"/>
              <a:t> </a:t>
            </a:r>
            <a:r>
              <a:rPr dirty="0" spc="-25"/>
              <a:t>de </a:t>
            </a:r>
            <a:r>
              <a:rPr dirty="0" spc="-10"/>
              <a:t>2004)</a:t>
            </a:r>
          </a:p>
          <a:p>
            <a:pPr lvl="1" marL="652145" indent="-246379">
              <a:lnSpc>
                <a:spcPct val="100000"/>
              </a:lnSpc>
              <a:spcBef>
                <a:spcPts val="4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responsabilidad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conductor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responsabilidad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propietario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no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conductor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ts val="2635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seguro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ts val="259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/>
              <a:t>La</a:t>
            </a:r>
            <a:r>
              <a:rPr dirty="0" spc="175"/>
              <a:t> </a:t>
            </a:r>
            <a:r>
              <a:rPr dirty="0"/>
              <a:t>responsabilidad</a:t>
            </a:r>
            <a:r>
              <a:rPr dirty="0" spc="229"/>
              <a:t> </a:t>
            </a:r>
            <a:r>
              <a:rPr dirty="0"/>
              <a:t>civil</a:t>
            </a:r>
            <a:r>
              <a:rPr dirty="0" spc="235"/>
              <a:t> </a:t>
            </a:r>
            <a:r>
              <a:rPr dirty="0"/>
              <a:t>del</a:t>
            </a:r>
            <a:r>
              <a:rPr dirty="0" spc="235"/>
              <a:t> </a:t>
            </a:r>
            <a:r>
              <a:rPr dirty="0"/>
              <a:t>cazador</a:t>
            </a:r>
            <a:r>
              <a:rPr dirty="0" spc="145"/>
              <a:t> </a:t>
            </a:r>
            <a:r>
              <a:rPr dirty="0"/>
              <a:t>armado</a:t>
            </a:r>
            <a:r>
              <a:rPr dirty="0" spc="180"/>
              <a:t> </a:t>
            </a:r>
            <a:r>
              <a:rPr dirty="0"/>
              <a:t>(Ley</a:t>
            </a:r>
            <a:r>
              <a:rPr dirty="0" spc="185"/>
              <a:t> </a:t>
            </a:r>
            <a:r>
              <a:rPr dirty="0"/>
              <a:t>de</a:t>
            </a:r>
            <a:r>
              <a:rPr dirty="0" spc="175"/>
              <a:t> </a:t>
            </a:r>
            <a:r>
              <a:rPr dirty="0" spc="-20"/>
              <a:t>Caza</a:t>
            </a:r>
          </a:p>
          <a:p>
            <a:pPr marL="286385">
              <a:lnSpc>
                <a:spcPts val="2595"/>
              </a:lnSpc>
            </a:pPr>
            <a:r>
              <a:rPr dirty="0"/>
              <a:t>de</a:t>
            </a:r>
            <a:r>
              <a:rPr dirty="0" spc="-85"/>
              <a:t> </a:t>
            </a:r>
            <a:r>
              <a:rPr dirty="0"/>
              <a:t>4</a:t>
            </a:r>
            <a:r>
              <a:rPr dirty="0" spc="-70"/>
              <a:t> </a:t>
            </a:r>
            <a:r>
              <a:rPr dirty="0" spc="-10"/>
              <a:t>de</a:t>
            </a:r>
            <a:r>
              <a:rPr dirty="0" spc="-140"/>
              <a:t> </a:t>
            </a:r>
            <a:r>
              <a:rPr dirty="0"/>
              <a:t>abril</a:t>
            </a:r>
            <a:r>
              <a:rPr dirty="0" spc="-75"/>
              <a:t> </a:t>
            </a:r>
            <a:r>
              <a:rPr dirty="0"/>
              <a:t>de</a:t>
            </a:r>
            <a:r>
              <a:rPr dirty="0" spc="-75"/>
              <a:t> </a:t>
            </a:r>
            <a:r>
              <a:rPr dirty="0" spc="-20"/>
              <a:t>1970)</a:t>
            </a:r>
          </a:p>
          <a:p>
            <a:pPr marL="286385" marR="6350" indent="-274320">
              <a:lnSpc>
                <a:spcPts val="2300"/>
              </a:lnSpc>
              <a:spcBef>
                <a:spcPts val="56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  <a:tab pos="745490" algn="l"/>
                <a:tab pos="2975610" algn="l"/>
                <a:tab pos="3664585" algn="l"/>
                <a:tab pos="4929505" algn="l"/>
                <a:tab pos="5385435" algn="l"/>
                <a:tab pos="5754370" algn="l"/>
                <a:tab pos="7368540" algn="l"/>
              </a:tabLst>
            </a:pPr>
            <a:r>
              <a:rPr dirty="0" spc="-25"/>
              <a:t>La</a:t>
            </a:r>
            <a:r>
              <a:rPr dirty="0"/>
              <a:t>	</a:t>
            </a:r>
            <a:r>
              <a:rPr dirty="0" spc="-10"/>
              <a:t>responsabilidad</a:t>
            </a:r>
            <a:r>
              <a:rPr dirty="0"/>
              <a:t>	</a:t>
            </a:r>
            <a:r>
              <a:rPr dirty="0" spc="-20"/>
              <a:t>civil</a:t>
            </a:r>
            <a:r>
              <a:rPr dirty="0"/>
              <a:t>	</a:t>
            </a:r>
            <a:r>
              <a:rPr dirty="0" spc="-10"/>
              <a:t>derivada</a:t>
            </a:r>
            <a:r>
              <a:rPr dirty="0"/>
              <a:t>	</a:t>
            </a:r>
            <a:r>
              <a:rPr dirty="0" spc="-25"/>
              <a:t>de</a:t>
            </a:r>
            <a:r>
              <a:rPr dirty="0"/>
              <a:t>	</a:t>
            </a:r>
            <a:r>
              <a:rPr dirty="0" spc="-25"/>
              <a:t>la</a:t>
            </a:r>
            <a:r>
              <a:rPr dirty="0"/>
              <a:t>	</a:t>
            </a:r>
            <a:r>
              <a:rPr dirty="0" spc="-10"/>
              <a:t>navegación</a:t>
            </a:r>
            <a:r>
              <a:rPr dirty="0"/>
              <a:t>	</a:t>
            </a:r>
            <a:r>
              <a:rPr dirty="0" spc="-20"/>
              <a:t>aérea </a:t>
            </a:r>
            <a:r>
              <a:rPr dirty="0"/>
              <a:t>(Ley</a:t>
            </a:r>
            <a:r>
              <a:rPr dirty="0" spc="-120"/>
              <a:t> </a:t>
            </a:r>
            <a:r>
              <a:rPr dirty="0" spc="-10"/>
              <a:t>sobre</a:t>
            </a:r>
            <a:r>
              <a:rPr dirty="0" spc="-60"/>
              <a:t> </a:t>
            </a:r>
            <a:r>
              <a:rPr dirty="0" spc="-30"/>
              <a:t>Navegación</a:t>
            </a:r>
            <a:r>
              <a:rPr dirty="0" spc="-105"/>
              <a:t> </a:t>
            </a:r>
            <a:r>
              <a:rPr dirty="0" spc="-20"/>
              <a:t>aérea</a:t>
            </a:r>
            <a:r>
              <a:rPr dirty="0" spc="-130"/>
              <a:t> </a:t>
            </a:r>
            <a:r>
              <a:rPr dirty="0"/>
              <a:t>de</a:t>
            </a:r>
            <a:r>
              <a:rPr dirty="0" spc="-80"/>
              <a:t> </a:t>
            </a:r>
            <a:r>
              <a:rPr dirty="0"/>
              <a:t>21</a:t>
            </a:r>
            <a:r>
              <a:rPr dirty="0" spc="-75"/>
              <a:t> </a:t>
            </a:r>
            <a:r>
              <a:rPr dirty="0"/>
              <a:t>de</a:t>
            </a:r>
            <a:r>
              <a:rPr dirty="0" spc="-80"/>
              <a:t> </a:t>
            </a:r>
            <a:r>
              <a:rPr dirty="0"/>
              <a:t>julio</a:t>
            </a:r>
            <a:r>
              <a:rPr dirty="0" spc="-135"/>
              <a:t> </a:t>
            </a:r>
            <a:r>
              <a:rPr dirty="0"/>
              <a:t>de</a:t>
            </a:r>
            <a:r>
              <a:rPr dirty="0" spc="-75"/>
              <a:t> </a:t>
            </a:r>
            <a:r>
              <a:rPr dirty="0" spc="-20"/>
              <a:t>1960)</a:t>
            </a:r>
          </a:p>
          <a:p>
            <a:pPr marL="286385" indent="-273685">
              <a:lnSpc>
                <a:spcPts val="2595"/>
              </a:lnSpc>
              <a:spcBef>
                <a:spcPts val="2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  <a:tab pos="770255" algn="l"/>
                <a:tab pos="3024505" algn="l"/>
                <a:tab pos="3737610" algn="l"/>
                <a:tab pos="5027295" algn="l"/>
                <a:tab pos="5600065" algn="l"/>
                <a:tab pos="6223635" algn="l"/>
                <a:tab pos="6703695" algn="l"/>
                <a:tab pos="7097395" algn="l"/>
              </a:tabLst>
            </a:pPr>
            <a:r>
              <a:rPr dirty="0" spc="-25"/>
              <a:t>La</a:t>
            </a:r>
            <a:r>
              <a:rPr dirty="0"/>
              <a:t>	</a:t>
            </a:r>
            <a:r>
              <a:rPr dirty="0" spc="-10"/>
              <a:t>responsabilidad</a:t>
            </a:r>
            <a:r>
              <a:rPr dirty="0"/>
              <a:t>	</a:t>
            </a:r>
            <a:r>
              <a:rPr dirty="0" spc="-10"/>
              <a:t>civil</a:t>
            </a:r>
            <a:r>
              <a:rPr dirty="0"/>
              <a:t>	</a:t>
            </a:r>
            <a:r>
              <a:rPr dirty="0" spc="-10"/>
              <a:t>derivada</a:t>
            </a:r>
            <a:r>
              <a:rPr dirty="0"/>
              <a:t>	</a:t>
            </a:r>
            <a:r>
              <a:rPr dirty="0" spc="-25"/>
              <a:t>del</a:t>
            </a:r>
            <a:r>
              <a:rPr dirty="0"/>
              <a:t>	</a:t>
            </a:r>
            <a:r>
              <a:rPr dirty="0" spc="-25"/>
              <a:t>uso</a:t>
            </a:r>
            <a:r>
              <a:rPr dirty="0"/>
              <a:t>	</a:t>
            </a:r>
            <a:r>
              <a:rPr dirty="0" spc="-25"/>
              <a:t>de</a:t>
            </a:r>
            <a:r>
              <a:rPr dirty="0"/>
              <a:t>	</a:t>
            </a:r>
            <a:r>
              <a:rPr dirty="0" spc="-25"/>
              <a:t>la</a:t>
            </a:r>
            <a:r>
              <a:rPr dirty="0"/>
              <a:t>	</a:t>
            </a:r>
            <a:r>
              <a:rPr dirty="0" spc="-10"/>
              <a:t>energía</a:t>
            </a:r>
          </a:p>
          <a:p>
            <a:pPr marL="286385">
              <a:lnSpc>
                <a:spcPts val="2595"/>
              </a:lnSpc>
            </a:pPr>
            <a:r>
              <a:rPr dirty="0" spc="-10"/>
              <a:t>nuclear</a:t>
            </a:r>
            <a:r>
              <a:rPr dirty="0" spc="-135"/>
              <a:t> </a:t>
            </a:r>
            <a:r>
              <a:rPr dirty="0"/>
              <a:t>(Ley</a:t>
            </a:r>
            <a:r>
              <a:rPr dirty="0" spc="-125"/>
              <a:t> </a:t>
            </a:r>
            <a:r>
              <a:rPr dirty="0" spc="-10"/>
              <a:t>sobre</a:t>
            </a:r>
            <a:r>
              <a:rPr dirty="0" spc="-75"/>
              <a:t> </a:t>
            </a:r>
            <a:r>
              <a:rPr dirty="0"/>
              <a:t>Energía</a:t>
            </a:r>
            <a:r>
              <a:rPr dirty="0" spc="-85"/>
              <a:t> </a:t>
            </a:r>
            <a:r>
              <a:rPr dirty="0" spc="-25"/>
              <a:t>Nuclear</a:t>
            </a:r>
            <a:r>
              <a:rPr dirty="0" spc="-140"/>
              <a:t> </a:t>
            </a:r>
            <a:r>
              <a:rPr dirty="0"/>
              <a:t>de</a:t>
            </a:r>
            <a:r>
              <a:rPr dirty="0" spc="-80"/>
              <a:t> </a:t>
            </a:r>
            <a:r>
              <a:rPr dirty="0"/>
              <a:t>29</a:t>
            </a:r>
            <a:r>
              <a:rPr dirty="0" spc="-100"/>
              <a:t> </a:t>
            </a:r>
            <a:r>
              <a:rPr dirty="0"/>
              <a:t>de</a:t>
            </a:r>
            <a:r>
              <a:rPr dirty="0" spc="-135"/>
              <a:t> </a:t>
            </a:r>
            <a:r>
              <a:rPr dirty="0"/>
              <a:t>abril</a:t>
            </a:r>
            <a:r>
              <a:rPr dirty="0" spc="-95"/>
              <a:t> </a:t>
            </a:r>
            <a:r>
              <a:rPr dirty="0"/>
              <a:t>de</a:t>
            </a:r>
            <a:r>
              <a:rPr dirty="0" spc="-90"/>
              <a:t> </a:t>
            </a:r>
            <a:r>
              <a:rPr dirty="0" spc="-10"/>
              <a:t>1964)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1122219"/>
            <a:ext cx="7300595" cy="4465320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algn="ctr" marL="771525">
              <a:lnSpc>
                <a:spcPct val="100000"/>
              </a:lnSpc>
              <a:spcBef>
                <a:spcPts val="1160"/>
              </a:spcBef>
            </a:pPr>
            <a:r>
              <a:rPr dirty="0" sz="3600" b="1">
                <a:solidFill>
                  <a:srgbClr val="04607A"/>
                </a:solidFill>
                <a:latin typeface="Calibri"/>
                <a:cs typeface="Calibri"/>
              </a:rPr>
              <a:t>OBLIGACIONES</a:t>
            </a:r>
            <a:r>
              <a:rPr dirty="0" sz="3600" spc="-200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3600" spc="-10" b="1">
                <a:solidFill>
                  <a:srgbClr val="04607A"/>
                </a:solidFill>
                <a:latin typeface="Calibri"/>
                <a:cs typeface="Calibri"/>
              </a:rPr>
              <a:t>PARCIARIAS</a:t>
            </a:r>
            <a:endParaRPr sz="3600">
              <a:latin typeface="Calibri"/>
              <a:cs typeface="Calibri"/>
            </a:endParaRPr>
          </a:p>
          <a:p>
            <a:pPr marL="286385" indent="-273685">
              <a:lnSpc>
                <a:spcPct val="100000"/>
              </a:lnSpc>
              <a:spcBef>
                <a:spcPts val="106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3600" spc="-30">
                <a:latin typeface="Constantia"/>
                <a:cs typeface="Constantia"/>
              </a:rPr>
              <a:t>Concepto</a:t>
            </a:r>
            <a:r>
              <a:rPr dirty="0" sz="3600" spc="-120">
                <a:latin typeface="Constantia"/>
                <a:cs typeface="Constantia"/>
              </a:rPr>
              <a:t> </a:t>
            </a:r>
            <a:r>
              <a:rPr dirty="0" sz="3600">
                <a:latin typeface="Constantia"/>
                <a:cs typeface="Constantia"/>
              </a:rPr>
              <a:t>(art.</a:t>
            </a:r>
            <a:r>
              <a:rPr dirty="0" sz="3600" spc="-50">
                <a:latin typeface="Constantia"/>
                <a:cs typeface="Constantia"/>
              </a:rPr>
              <a:t> </a:t>
            </a:r>
            <a:r>
              <a:rPr dirty="0" sz="3600">
                <a:latin typeface="Constantia"/>
                <a:cs typeface="Constantia"/>
              </a:rPr>
              <a:t>1138</a:t>
            </a:r>
            <a:r>
              <a:rPr dirty="0" sz="3600" spc="-65">
                <a:latin typeface="Constantia"/>
                <a:cs typeface="Constantia"/>
              </a:rPr>
              <a:t> </a:t>
            </a:r>
            <a:r>
              <a:rPr dirty="0" sz="3600">
                <a:latin typeface="Constantia"/>
                <a:cs typeface="Constantia"/>
              </a:rPr>
              <a:t>C.</a:t>
            </a:r>
            <a:r>
              <a:rPr dirty="0" sz="3600" spc="-120">
                <a:latin typeface="Constantia"/>
                <a:cs typeface="Constantia"/>
              </a:rPr>
              <a:t> </a:t>
            </a:r>
            <a:r>
              <a:rPr dirty="0" sz="3600" spc="-25">
                <a:latin typeface="Constantia"/>
                <a:cs typeface="Constantia"/>
              </a:rPr>
              <a:t>c.)</a:t>
            </a:r>
            <a:endParaRPr sz="3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865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3600">
                <a:latin typeface="Constantia"/>
                <a:cs typeface="Constantia"/>
              </a:rPr>
              <a:t>Régimen</a:t>
            </a:r>
            <a:r>
              <a:rPr dirty="0" sz="3600" spc="-155">
                <a:latin typeface="Constantia"/>
                <a:cs typeface="Constantia"/>
              </a:rPr>
              <a:t> </a:t>
            </a:r>
            <a:r>
              <a:rPr dirty="0" sz="3600" spc="-10">
                <a:latin typeface="Constantia"/>
                <a:cs typeface="Constantia"/>
              </a:rPr>
              <a:t>jurídico:</a:t>
            </a:r>
            <a:endParaRPr sz="3600">
              <a:latin typeface="Constantia"/>
              <a:cs typeface="Constantia"/>
            </a:endParaRPr>
          </a:p>
          <a:p>
            <a:pPr lvl="1" marL="652780" marR="5080" indent="-247015">
              <a:lnSpc>
                <a:spcPct val="100000"/>
              </a:lnSpc>
              <a:spcBef>
                <a:spcPts val="865"/>
              </a:spcBef>
              <a:buClr>
                <a:srgbClr val="0E6EC5"/>
              </a:buClr>
              <a:buSzPct val="84722"/>
              <a:buFont typeface="Wingdings 2"/>
              <a:buChar char=""/>
              <a:tabLst>
                <a:tab pos="652780" algn="l"/>
              </a:tabLst>
            </a:pPr>
            <a:r>
              <a:rPr dirty="0" sz="3600" spc="-20">
                <a:latin typeface="Constantia"/>
                <a:cs typeface="Constantia"/>
              </a:rPr>
              <a:t>Obligaciones</a:t>
            </a:r>
            <a:r>
              <a:rPr dirty="0" sz="3600" spc="-150">
                <a:latin typeface="Constantia"/>
                <a:cs typeface="Constantia"/>
              </a:rPr>
              <a:t> </a:t>
            </a:r>
            <a:r>
              <a:rPr dirty="0" sz="3600" spc="-10">
                <a:latin typeface="Constantia"/>
                <a:cs typeface="Constantia"/>
              </a:rPr>
              <a:t>divisibles:</a:t>
            </a:r>
            <a:r>
              <a:rPr dirty="0" sz="3600" spc="-90">
                <a:latin typeface="Constantia"/>
                <a:cs typeface="Constantia"/>
              </a:rPr>
              <a:t> </a:t>
            </a:r>
            <a:r>
              <a:rPr dirty="0" sz="3600" spc="-30">
                <a:latin typeface="Constantia"/>
                <a:cs typeface="Constantia"/>
              </a:rPr>
              <a:t>créditos</a:t>
            </a:r>
            <a:r>
              <a:rPr dirty="0" sz="3600" spc="-195">
                <a:latin typeface="Constantia"/>
                <a:cs typeface="Constantia"/>
              </a:rPr>
              <a:t> </a:t>
            </a:r>
            <a:r>
              <a:rPr dirty="0" sz="3600" spc="-50">
                <a:latin typeface="Constantia"/>
                <a:cs typeface="Constantia"/>
              </a:rPr>
              <a:t>y </a:t>
            </a:r>
            <a:r>
              <a:rPr dirty="0" sz="3600" spc="-10">
                <a:latin typeface="Constantia"/>
                <a:cs typeface="Constantia"/>
              </a:rPr>
              <a:t>deudas</a:t>
            </a:r>
            <a:endParaRPr sz="3600">
              <a:latin typeface="Constantia"/>
              <a:cs typeface="Constantia"/>
            </a:endParaRPr>
          </a:p>
          <a:p>
            <a:pPr lvl="1" marL="652780" marR="396875" indent="-247015">
              <a:lnSpc>
                <a:spcPct val="100000"/>
              </a:lnSpc>
              <a:spcBef>
                <a:spcPts val="865"/>
              </a:spcBef>
              <a:buClr>
                <a:srgbClr val="0E6EC5"/>
              </a:buClr>
              <a:buSzPct val="84722"/>
              <a:buFont typeface="Wingdings 2"/>
              <a:buChar char=""/>
              <a:tabLst>
                <a:tab pos="652780" algn="l"/>
              </a:tabLst>
            </a:pPr>
            <a:r>
              <a:rPr dirty="0" sz="3600" spc="-10">
                <a:latin typeface="Constantia"/>
                <a:cs typeface="Constantia"/>
              </a:rPr>
              <a:t>Actos</a:t>
            </a:r>
            <a:r>
              <a:rPr dirty="0" sz="3600" spc="-135">
                <a:latin typeface="Constantia"/>
                <a:cs typeface="Constantia"/>
              </a:rPr>
              <a:t> </a:t>
            </a:r>
            <a:r>
              <a:rPr dirty="0" sz="3600" spc="-10">
                <a:latin typeface="Constantia"/>
                <a:cs typeface="Constantia"/>
              </a:rPr>
              <a:t>modificativos</a:t>
            </a:r>
            <a:r>
              <a:rPr dirty="0" sz="3600" spc="-204">
                <a:latin typeface="Constantia"/>
                <a:cs typeface="Constantia"/>
              </a:rPr>
              <a:t> </a:t>
            </a:r>
            <a:r>
              <a:rPr dirty="0" sz="3600">
                <a:latin typeface="Constantia"/>
                <a:cs typeface="Constantia"/>
              </a:rPr>
              <a:t>o</a:t>
            </a:r>
            <a:r>
              <a:rPr dirty="0" sz="3600" spc="-225">
                <a:latin typeface="Constantia"/>
                <a:cs typeface="Constantia"/>
              </a:rPr>
              <a:t> </a:t>
            </a:r>
            <a:r>
              <a:rPr dirty="0" sz="3600" spc="-10">
                <a:latin typeface="Constantia"/>
                <a:cs typeface="Constantia"/>
              </a:rPr>
              <a:t>extintivos independientes</a:t>
            </a:r>
            <a:endParaRPr sz="3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861694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OBLIGACIONES</a:t>
            </a:r>
            <a:r>
              <a:rPr dirty="0" sz="3600" spc="-200"/>
              <a:t> </a:t>
            </a:r>
            <a:r>
              <a:rPr dirty="0" sz="3600" spc="-10"/>
              <a:t>MANCOMUNADAS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0321"/>
            <a:ext cx="8030845" cy="395224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Concepto</a:t>
            </a:r>
            <a:r>
              <a:rPr dirty="0" sz="2800" spc="-11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1138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14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1139</a:t>
            </a:r>
            <a:r>
              <a:rPr dirty="0" sz="2800" spc="-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1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Régimen</a:t>
            </a:r>
            <a:r>
              <a:rPr dirty="0" sz="2800" spc="-16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jurídico:</a:t>
            </a:r>
            <a:endParaRPr sz="2800">
              <a:latin typeface="Constantia"/>
              <a:cs typeface="Constantia"/>
            </a:endParaRPr>
          </a:p>
          <a:p>
            <a:pPr lvl="1" marL="651510" marR="89535" indent="-245745">
              <a:lnSpc>
                <a:spcPct val="100000"/>
              </a:lnSpc>
              <a:spcBef>
                <a:spcPts val="670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780" algn="l"/>
              </a:tabLst>
            </a:pPr>
            <a:r>
              <a:rPr dirty="0" sz="2800" spc="-25">
                <a:latin typeface="Constantia"/>
                <a:cs typeface="Constantia"/>
              </a:rPr>
              <a:t>Mancomunidad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activa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1139;</a:t>
            </a:r>
            <a:r>
              <a:rPr dirty="0" sz="2800" spc="-114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arts.</a:t>
            </a:r>
            <a:r>
              <a:rPr dirty="0" sz="2800" spc="-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392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ss</a:t>
            </a:r>
            <a:r>
              <a:rPr dirty="0" sz="2800" spc="-9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 	c.)</a:t>
            </a:r>
            <a:endParaRPr sz="2800">
              <a:latin typeface="Constantia"/>
              <a:cs typeface="Constantia"/>
            </a:endParaRPr>
          </a:p>
          <a:p>
            <a:pPr lvl="2" marL="925830" indent="-245745">
              <a:lnSpc>
                <a:spcPct val="100000"/>
              </a:lnSpc>
              <a:spcBef>
                <a:spcPts val="675"/>
              </a:spcBef>
              <a:buClr>
                <a:srgbClr val="009DD9"/>
              </a:buClr>
              <a:buSzPct val="69642"/>
              <a:buFont typeface="Wingdings 2"/>
              <a:buChar char=""/>
              <a:tabLst>
                <a:tab pos="925830" algn="l"/>
              </a:tabLst>
            </a:pPr>
            <a:r>
              <a:rPr dirty="0" sz="2800" spc="-20">
                <a:latin typeface="Constantia"/>
                <a:cs typeface="Constantia"/>
              </a:rPr>
              <a:t>Acción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conjunta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20">
                <a:latin typeface="Constantia"/>
                <a:cs typeface="Constantia"/>
              </a:rPr>
              <a:t>Mancomunidad</a:t>
            </a:r>
            <a:r>
              <a:rPr dirty="0" sz="2800" spc="-8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pasiva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1139</a:t>
            </a:r>
            <a:r>
              <a:rPr dirty="0" sz="2800" spc="-6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2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lvl="2" marL="925830" marR="5080" indent="-245745">
              <a:lnSpc>
                <a:spcPct val="100000"/>
              </a:lnSpc>
              <a:spcBef>
                <a:spcPts val="670"/>
              </a:spcBef>
              <a:buClr>
                <a:srgbClr val="009DD9"/>
              </a:buClr>
              <a:buSzPct val="69642"/>
              <a:buFont typeface="Wingdings 2"/>
              <a:buChar char=""/>
              <a:tabLst>
                <a:tab pos="927100" algn="l"/>
              </a:tabLst>
            </a:pPr>
            <a:r>
              <a:rPr dirty="0" sz="2800">
                <a:latin typeface="Constantia"/>
                <a:cs typeface="Constantia"/>
              </a:rPr>
              <a:t>El</a:t>
            </a:r>
            <a:r>
              <a:rPr dirty="0" sz="2800" spc="-85">
                <a:latin typeface="Constantia"/>
                <a:cs typeface="Constantia"/>
              </a:rPr>
              <a:t> </a:t>
            </a:r>
            <a:r>
              <a:rPr dirty="0" sz="2800" spc="-40">
                <a:latin typeface="Constantia"/>
                <a:cs typeface="Constantia"/>
              </a:rPr>
              <a:t>pago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9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-95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insolvencia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un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deudor:</a:t>
            </a:r>
            <a:r>
              <a:rPr dirty="0" sz="2800" spc="-7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solución </a:t>
            </a:r>
            <a:r>
              <a:rPr dirty="0" sz="2800" spc="-10">
                <a:latin typeface="Constantia"/>
                <a:cs typeface="Constantia"/>
              </a:rPr>
              <a:t>	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1150</a:t>
            </a:r>
            <a:r>
              <a:rPr dirty="0" sz="2800" spc="-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5894" y="822705"/>
            <a:ext cx="52501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OBLIGACIONES</a:t>
            </a:r>
            <a:r>
              <a:rPr dirty="0" sz="3600" spc="-190"/>
              <a:t> </a:t>
            </a:r>
            <a:r>
              <a:rPr dirty="0" sz="3600" spc="-10"/>
              <a:t>SOLIDARIAS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360373"/>
            <a:ext cx="7846059" cy="4693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ts val="2595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20">
                <a:latin typeface="Constantia"/>
                <a:cs typeface="Constantia"/>
              </a:rPr>
              <a:t>Concepto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1137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c.):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presunción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iuris</a:t>
            </a:r>
            <a:r>
              <a:rPr dirty="0" sz="2400" spc="-3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tantum</a:t>
            </a:r>
            <a:r>
              <a:rPr dirty="0" sz="2400" spc="-45" i="1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de</a:t>
            </a:r>
            <a:endParaRPr sz="2400">
              <a:latin typeface="Constantia"/>
              <a:cs typeface="Constantia"/>
            </a:endParaRPr>
          </a:p>
          <a:p>
            <a:pPr marL="286385">
              <a:lnSpc>
                <a:spcPts val="2595"/>
              </a:lnSpc>
            </a:pPr>
            <a:r>
              <a:rPr dirty="0" sz="2400">
                <a:latin typeface="Constantia"/>
                <a:cs typeface="Constantia"/>
              </a:rPr>
              <a:t>mancomunidad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1138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Clases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ts val="2375"/>
              </a:lnSpc>
              <a:spcBef>
                <a:spcPts val="1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Solidaridad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activa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(relación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acreedor-</a:t>
            </a:r>
            <a:r>
              <a:rPr dirty="0" sz="2200" spc="-20">
                <a:latin typeface="Constantia"/>
                <a:cs typeface="Constantia"/>
              </a:rPr>
              <a:t>deudor</a:t>
            </a:r>
            <a:r>
              <a:rPr dirty="0" sz="2200" spc="-1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acreedor-</a:t>
            </a:r>
            <a:endParaRPr sz="2200">
              <a:latin typeface="Constantia"/>
              <a:cs typeface="Constantia"/>
            </a:endParaRPr>
          </a:p>
          <a:p>
            <a:pPr marL="652780">
              <a:lnSpc>
                <a:spcPts val="2375"/>
              </a:lnSpc>
            </a:pPr>
            <a:r>
              <a:rPr dirty="0" sz="2200" spc="-10">
                <a:latin typeface="Constantia"/>
                <a:cs typeface="Constantia"/>
              </a:rPr>
              <a:t>acreedor)</a:t>
            </a:r>
            <a:endParaRPr sz="22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5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El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pago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1142</a:t>
            </a:r>
            <a:r>
              <a:rPr dirty="0" sz="1900" spc="-1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ts val="2275"/>
              </a:lnSpc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Actos</a:t>
            </a:r>
            <a:r>
              <a:rPr dirty="0" sz="1900" spc="30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dispositivos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(arts.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1138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1141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marR="577850" indent="-247015">
              <a:lnSpc>
                <a:spcPct val="80000"/>
              </a:lnSpc>
              <a:spcBef>
                <a:spcPts val="52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780" algn="l"/>
              </a:tabLst>
            </a:pPr>
            <a:r>
              <a:rPr dirty="0" sz="2200" spc="-10">
                <a:latin typeface="Constantia"/>
                <a:cs typeface="Constantia"/>
              </a:rPr>
              <a:t>Solidaridad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pasiva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(relación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acreedor-</a:t>
            </a:r>
            <a:r>
              <a:rPr dirty="0" sz="2200" spc="-20">
                <a:latin typeface="Constantia"/>
                <a:cs typeface="Constantia"/>
              </a:rPr>
              <a:t>deudor</a:t>
            </a:r>
            <a:r>
              <a:rPr dirty="0" sz="2200" spc="-1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deudor- deudor)</a:t>
            </a:r>
            <a:endParaRPr sz="2200">
              <a:latin typeface="Constantia"/>
              <a:cs typeface="Constantia"/>
            </a:endParaRPr>
          </a:p>
          <a:p>
            <a:pPr lvl="2" marL="927100" indent="-247015">
              <a:lnSpc>
                <a:spcPts val="2055"/>
              </a:lnSpc>
              <a:spcBef>
                <a:spcPts val="10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El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pago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1144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1145.1.</a:t>
            </a:r>
            <a:r>
              <a:rPr dirty="0" sz="1900" spc="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c.).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Las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excepciones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personales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reales</a:t>
            </a:r>
            <a:endParaRPr sz="1900">
              <a:latin typeface="Constantia"/>
              <a:cs typeface="Constantia"/>
            </a:endParaRPr>
          </a:p>
          <a:p>
            <a:pPr marL="927100">
              <a:lnSpc>
                <a:spcPts val="2055"/>
              </a:lnSpc>
            </a:pP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1148</a:t>
            </a:r>
            <a:r>
              <a:rPr dirty="0" sz="1900" spc="-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2" marL="927100" marR="369570" indent="-247015">
              <a:lnSpc>
                <a:spcPct val="80000"/>
              </a:lnSpc>
              <a:spcBef>
                <a:spcPts val="459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10">
                <a:latin typeface="Constantia"/>
                <a:cs typeface="Constantia"/>
              </a:rPr>
              <a:t>Acción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reeembolso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+subrogación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+oposición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excepciones </a:t>
            </a:r>
            <a:r>
              <a:rPr dirty="0" sz="1900">
                <a:latin typeface="Constantia"/>
                <a:cs typeface="Constantia"/>
              </a:rPr>
              <a:t>reales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1145.2.</a:t>
            </a:r>
            <a:r>
              <a:rPr dirty="0" sz="1900" spc="3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1210.3.</a:t>
            </a:r>
            <a:r>
              <a:rPr dirty="0" sz="1900" spc="-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2" marL="927100" marR="41910" indent="-247015">
              <a:lnSpc>
                <a:spcPct val="80000"/>
              </a:lnSpc>
              <a:spcBef>
                <a:spcPts val="455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20">
                <a:latin typeface="Constantia"/>
                <a:cs typeface="Constantia"/>
              </a:rPr>
              <a:t>Actos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12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extinción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114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deuda: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remisión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total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</a:t>
            </a:r>
            <a:r>
              <a:rPr dirty="0" sz="1900" spc="-10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parcial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(arts.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1143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 spc="-50">
                <a:latin typeface="Constantia"/>
                <a:cs typeface="Constantia"/>
              </a:rPr>
              <a:t>y </a:t>
            </a:r>
            <a:r>
              <a:rPr dirty="0" sz="1900">
                <a:latin typeface="Constantia"/>
                <a:cs typeface="Constantia"/>
              </a:rPr>
              <a:t>1146</a:t>
            </a:r>
            <a:r>
              <a:rPr dirty="0" sz="1900" spc="-1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c.),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compensación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prescripción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1974</a:t>
            </a:r>
            <a:r>
              <a:rPr dirty="0" sz="1900">
                <a:latin typeface="Constantia"/>
                <a:cs typeface="Constantia"/>
              </a:rPr>
              <a:t> C.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10">
                <a:latin typeface="Constantia"/>
                <a:cs typeface="Constantia"/>
              </a:rPr>
              <a:t>Morosidad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(arts.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1100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1141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48710" y="1031189"/>
            <a:ext cx="284543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spc="-55" b="0">
                <a:latin typeface="Calibri"/>
                <a:cs typeface="Calibri"/>
              </a:rPr>
              <a:t>PREGUNTA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46274"/>
            <a:ext cx="8081009" cy="3609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86385" marR="8890" indent="-27432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¿La</a:t>
            </a:r>
            <a:r>
              <a:rPr dirty="0" sz="2800" spc="-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parciariedad</a:t>
            </a:r>
            <a:r>
              <a:rPr dirty="0" sz="2800" spc="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se</a:t>
            </a:r>
            <a:r>
              <a:rPr dirty="0" sz="2800" spc="-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aplica</a:t>
            </a:r>
            <a:r>
              <a:rPr dirty="0" sz="2800" spc="-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</a:t>
            </a:r>
            <a:r>
              <a:rPr dirty="0" sz="2800" spc="-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relaciones</a:t>
            </a:r>
            <a:r>
              <a:rPr dirty="0" sz="2800" spc="-1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obligatorias cuyas</a:t>
            </a:r>
            <a:r>
              <a:rPr dirty="0" sz="2800" spc="-125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prestaciones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son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objetivamente</a:t>
            </a:r>
            <a:r>
              <a:rPr dirty="0" sz="2800" spc="-12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indivisibles?</a:t>
            </a:r>
            <a:endParaRPr sz="2800">
              <a:latin typeface="Constantia"/>
              <a:cs typeface="Constantia"/>
            </a:endParaRPr>
          </a:p>
          <a:p>
            <a:pPr algn="just" marL="286385" marR="5080" indent="-274320">
              <a:lnSpc>
                <a:spcPct val="100000"/>
              </a:lnSpc>
              <a:spcBef>
                <a:spcPts val="6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¿En</a:t>
            </a:r>
            <a:r>
              <a:rPr dirty="0" sz="2800" spc="32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31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solidaridad</a:t>
            </a:r>
            <a:r>
              <a:rPr dirty="0" sz="2800" spc="38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pasiva,</a:t>
            </a:r>
            <a:r>
              <a:rPr dirty="0" sz="2800" spc="37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si</a:t>
            </a:r>
            <a:r>
              <a:rPr dirty="0" sz="2800" spc="3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uno</a:t>
            </a:r>
            <a:r>
              <a:rPr dirty="0" sz="2800" spc="29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31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los</a:t>
            </a:r>
            <a:r>
              <a:rPr dirty="0" sz="2800" spc="32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deudores </a:t>
            </a:r>
            <a:r>
              <a:rPr dirty="0" sz="2800">
                <a:latin typeface="Constantia"/>
                <a:cs typeface="Constantia"/>
              </a:rPr>
              <a:t>resulta</a:t>
            </a:r>
            <a:r>
              <a:rPr dirty="0" sz="2800" spc="30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insolvente,</a:t>
            </a:r>
            <a:r>
              <a:rPr dirty="0" sz="2800" spc="37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los</a:t>
            </a:r>
            <a:r>
              <a:rPr dirty="0" sz="2800" spc="3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demás</a:t>
            </a:r>
            <a:r>
              <a:rPr dirty="0" sz="2800" spc="31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estarán</a:t>
            </a:r>
            <a:r>
              <a:rPr dirty="0" sz="2800" spc="36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obligados</a:t>
            </a:r>
            <a:r>
              <a:rPr dirty="0" sz="2800" spc="320">
                <a:latin typeface="Constantia"/>
                <a:cs typeface="Constantia"/>
              </a:rPr>
              <a:t> </a:t>
            </a:r>
            <a:r>
              <a:rPr dirty="0" sz="2800" spc="-50">
                <a:latin typeface="Constantia"/>
                <a:cs typeface="Constantia"/>
              </a:rPr>
              <a:t>a </a:t>
            </a:r>
            <a:r>
              <a:rPr dirty="0" sz="2800" spc="-20">
                <a:latin typeface="Constantia"/>
                <a:cs typeface="Constantia"/>
              </a:rPr>
              <a:t>suplir</a:t>
            </a:r>
            <a:r>
              <a:rPr dirty="0" sz="2800" spc="-14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su</a:t>
            </a:r>
            <a:r>
              <a:rPr dirty="0" sz="2800" spc="-3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falta?</a:t>
            </a:r>
            <a:endParaRPr sz="2800">
              <a:latin typeface="Constantia"/>
              <a:cs typeface="Constantia"/>
            </a:endParaRPr>
          </a:p>
          <a:p>
            <a:pPr algn="just" marL="286385" marR="6350" indent="-274320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19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remisión</a:t>
            </a:r>
            <a:r>
              <a:rPr dirty="0" sz="2800" spc="2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</a:t>
            </a:r>
            <a:r>
              <a:rPr dirty="0" sz="2800" spc="19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condonación</a:t>
            </a:r>
            <a:r>
              <a:rPr dirty="0" sz="2800" spc="21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2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21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deuda</a:t>
            </a:r>
            <a:r>
              <a:rPr dirty="0" sz="2800" spc="2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por</a:t>
            </a:r>
            <a:r>
              <a:rPr dirty="0" sz="2800" spc="17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parte </a:t>
            </a:r>
            <a:r>
              <a:rPr dirty="0" sz="2800">
                <a:latin typeface="Constantia"/>
                <a:cs typeface="Constantia"/>
              </a:rPr>
              <a:t>del</a:t>
            </a:r>
            <a:r>
              <a:rPr dirty="0" sz="2800" spc="434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acreedor</a:t>
            </a:r>
            <a:r>
              <a:rPr dirty="0" sz="2800" spc="37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</a:t>
            </a:r>
            <a:r>
              <a:rPr dirty="0" sz="2800" spc="39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un</a:t>
            </a:r>
            <a:r>
              <a:rPr dirty="0" sz="2800" spc="4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deudor</a:t>
            </a:r>
            <a:r>
              <a:rPr dirty="0" sz="2800" spc="36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solidario,</a:t>
            </a:r>
            <a:r>
              <a:rPr dirty="0" sz="2800" spc="4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¿afecta</a:t>
            </a:r>
            <a:r>
              <a:rPr dirty="0" sz="2800" spc="39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</a:t>
            </a:r>
            <a:r>
              <a:rPr dirty="0" sz="2800" spc="39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los </a:t>
            </a:r>
            <a:r>
              <a:rPr dirty="0" sz="2800" spc="-10">
                <a:latin typeface="Constantia"/>
                <a:cs typeface="Constantia"/>
              </a:rPr>
              <a:t>demás?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C8F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000250">
              <a:lnSpc>
                <a:spcPct val="100000"/>
              </a:lnSpc>
              <a:spcBef>
                <a:spcPts val="105"/>
              </a:spcBef>
            </a:pPr>
            <a:r>
              <a:rPr dirty="0" sz="5000"/>
              <a:t>CASO</a:t>
            </a:r>
            <a:r>
              <a:rPr dirty="0" sz="5000" spc="-20"/>
              <a:t> </a:t>
            </a:r>
            <a:r>
              <a:rPr dirty="0" sz="5000" spc="-10"/>
              <a:t>PRÁCTICO</a:t>
            </a:r>
            <a:endParaRPr sz="50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49322"/>
            <a:ext cx="8081009" cy="4196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86385" marR="5080" indent="-274320">
              <a:lnSpc>
                <a:spcPct val="100000"/>
              </a:lnSpc>
              <a:spcBef>
                <a:spcPts val="100"/>
              </a:spcBef>
              <a:buSzPct val="93750"/>
              <a:buFont typeface="Wingdings 2"/>
              <a:buChar char=""/>
              <a:tabLst>
                <a:tab pos="286385" algn="l"/>
                <a:tab pos="590550" algn="l"/>
              </a:tabLst>
            </a:pPr>
            <a:r>
              <a:rPr dirty="0" sz="24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400">
                <a:latin typeface="Constantia"/>
                <a:cs typeface="Constantia"/>
              </a:rPr>
              <a:t>Dos</a:t>
            </a:r>
            <a:r>
              <a:rPr dirty="0" sz="2400" spc="7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sociedades</a:t>
            </a:r>
            <a:r>
              <a:rPr dirty="0" sz="2400" spc="8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compran</a:t>
            </a:r>
            <a:r>
              <a:rPr dirty="0" sz="2400" spc="8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dos</a:t>
            </a:r>
            <a:r>
              <a:rPr dirty="0" sz="2400" spc="8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inmuebles</a:t>
            </a:r>
            <a:r>
              <a:rPr dirty="0" sz="2400" spc="7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7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otras</a:t>
            </a:r>
            <a:r>
              <a:rPr dirty="0" sz="2400" spc="80">
                <a:latin typeface="Constantia"/>
                <a:cs typeface="Constantia"/>
              </a:rPr>
              <a:t>  </a:t>
            </a:r>
            <a:r>
              <a:rPr dirty="0" sz="2400" spc="-25">
                <a:latin typeface="Constantia"/>
                <a:cs typeface="Constantia"/>
              </a:rPr>
              <a:t>dos </a:t>
            </a:r>
            <a:r>
              <a:rPr dirty="0" sz="2400">
                <a:latin typeface="Constantia"/>
                <a:cs typeface="Constantia"/>
              </a:rPr>
              <a:t>sociedades</a:t>
            </a:r>
            <a:r>
              <a:rPr dirty="0" sz="2400" spc="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documento</a:t>
            </a:r>
            <a:r>
              <a:rPr dirty="0" sz="2400" spc="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privado.</a:t>
            </a:r>
            <a:r>
              <a:rPr dirty="0" sz="2400" spc="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</a:t>
            </a:r>
            <a:r>
              <a:rPr dirty="0" sz="2400" spc="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posterioridad</a:t>
            </a:r>
            <a:r>
              <a:rPr dirty="0" sz="2400" spc="15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una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1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sociedades</a:t>
            </a:r>
            <a:r>
              <a:rPr dirty="0" sz="2400" spc="1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compradoras</a:t>
            </a:r>
            <a:r>
              <a:rPr dirty="0" sz="2400" spc="1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demanda</a:t>
            </a:r>
            <a:r>
              <a:rPr dirty="0" sz="2400" spc="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16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vendedoras solicitando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elevación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contrato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escritura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pública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el </a:t>
            </a:r>
            <a:r>
              <a:rPr dirty="0" sz="2400">
                <a:latin typeface="Constantia"/>
                <a:cs typeface="Constantia"/>
              </a:rPr>
              <a:t>cumplimiento</a:t>
            </a:r>
            <a:r>
              <a:rPr dirty="0" sz="2400" spc="4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5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mismo.</a:t>
            </a:r>
            <a:r>
              <a:rPr dirty="0" sz="2400" spc="5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4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sociedades</a:t>
            </a:r>
            <a:r>
              <a:rPr dirty="0" sz="2400" spc="4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vendedoras</a:t>
            </a:r>
            <a:r>
              <a:rPr dirty="0" sz="2400" spc="48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se </a:t>
            </a:r>
            <a:r>
              <a:rPr dirty="0" sz="2400">
                <a:latin typeface="Constantia"/>
                <a:cs typeface="Constantia"/>
              </a:rPr>
              <a:t>oponen</a:t>
            </a:r>
            <a:r>
              <a:rPr dirty="0" sz="2400" spc="7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7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argumentan</a:t>
            </a:r>
            <a:r>
              <a:rPr dirty="0" sz="2400" spc="8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6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6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sola</a:t>
            </a:r>
            <a:r>
              <a:rPr dirty="0" sz="2400" spc="6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7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70">
                <a:latin typeface="Constantia"/>
                <a:cs typeface="Constantia"/>
              </a:rPr>
              <a:t>  </a:t>
            </a:r>
            <a:r>
              <a:rPr dirty="0" sz="2400" spc="-10">
                <a:latin typeface="Constantia"/>
                <a:cs typeface="Constantia"/>
              </a:rPr>
              <a:t>sociedades </a:t>
            </a:r>
            <a:r>
              <a:rPr dirty="0" sz="2400" spc="-20">
                <a:latin typeface="Constantia"/>
                <a:cs typeface="Constantia"/>
              </a:rPr>
              <a:t>compradoras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pueden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pedir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todo.</a:t>
            </a:r>
            <a:endParaRPr sz="2400">
              <a:latin typeface="Constantia"/>
              <a:cs typeface="Constantia"/>
            </a:endParaRPr>
          </a:p>
          <a:p>
            <a:pPr marL="591820" indent="-579120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591820" algn="l"/>
              </a:tabLst>
            </a:pPr>
            <a:r>
              <a:rPr dirty="0" sz="2400" spc="-10">
                <a:latin typeface="Constantia"/>
                <a:cs typeface="Constantia"/>
              </a:rPr>
              <a:t>PREGUNTA:</a:t>
            </a:r>
            <a:endParaRPr sz="2400">
              <a:latin typeface="Constantia"/>
              <a:cs typeface="Constantia"/>
            </a:endParaRPr>
          </a:p>
          <a:p>
            <a:pPr marL="927100" indent="-914400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927100" algn="l"/>
              </a:tabLst>
            </a:pPr>
            <a:r>
              <a:rPr dirty="0" sz="2400">
                <a:latin typeface="Constantia"/>
                <a:cs typeface="Constantia"/>
              </a:rPr>
              <a:t>1.</a:t>
            </a:r>
            <a:r>
              <a:rPr dirty="0" sz="2400" spc="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Puesto</a:t>
            </a:r>
            <a:r>
              <a:rPr dirty="0" sz="2400" spc="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estamos</a:t>
            </a:r>
            <a:r>
              <a:rPr dirty="0" sz="2400" spc="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ante</a:t>
            </a:r>
            <a:r>
              <a:rPr dirty="0" sz="2400" spc="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pluralidad</a:t>
            </a:r>
            <a:r>
              <a:rPr dirty="0" sz="2400" spc="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sujetos,</a:t>
            </a:r>
            <a:endParaRPr sz="2400">
              <a:latin typeface="Constantia"/>
              <a:cs typeface="Constantia"/>
            </a:endParaRPr>
          </a:p>
          <a:p>
            <a:pPr marL="286385" marR="8255">
              <a:lnSpc>
                <a:spcPct val="100000"/>
              </a:lnSpc>
            </a:pPr>
            <a:r>
              <a:rPr dirty="0" sz="2400">
                <a:latin typeface="Constantia"/>
                <a:cs typeface="Constantia"/>
              </a:rPr>
              <a:t>¿qué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razón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cree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argumentan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sociedades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vendedoras para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oponerse?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C8F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000250">
              <a:lnSpc>
                <a:spcPct val="100000"/>
              </a:lnSpc>
              <a:spcBef>
                <a:spcPts val="105"/>
              </a:spcBef>
            </a:pPr>
            <a:r>
              <a:rPr dirty="0" sz="5000"/>
              <a:t>CASO</a:t>
            </a:r>
            <a:r>
              <a:rPr dirty="0" sz="5000" spc="-20"/>
              <a:t> </a:t>
            </a:r>
            <a:r>
              <a:rPr dirty="0" sz="5000" spc="-10"/>
              <a:t>PRÁCTICO</a:t>
            </a:r>
            <a:endParaRPr sz="5000"/>
          </a:p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8740" rIns="0" bIns="0" rtlCol="0" vert="horz">
            <a:spAutoFit/>
          </a:bodyPr>
          <a:lstStyle/>
          <a:p>
            <a:pPr algn="just" marL="286385" marR="5080" indent="-274320">
              <a:lnSpc>
                <a:spcPct val="80000"/>
              </a:lnSpc>
              <a:spcBef>
                <a:spcPts val="620"/>
              </a:spcBef>
              <a:buSzPct val="93181"/>
              <a:buFont typeface="Wingdings 2"/>
              <a:buChar char=""/>
              <a:tabLst>
                <a:tab pos="286385" algn="l"/>
                <a:tab pos="636270" algn="l"/>
              </a:tabLst>
            </a:pPr>
            <a:r>
              <a:rPr dirty="0" sz="2200">
                <a:solidFill>
                  <a:srgbClr val="0AD0D9"/>
                </a:solidFill>
              </a:rPr>
              <a:t>	</a:t>
            </a:r>
            <a:r>
              <a:rPr dirty="0" sz="2200"/>
              <a:t>Un</a:t>
            </a:r>
            <a:r>
              <a:rPr dirty="0" sz="2200" spc="305"/>
              <a:t> </a:t>
            </a:r>
            <a:r>
              <a:rPr dirty="0" sz="2200"/>
              <a:t>abuelo</a:t>
            </a:r>
            <a:r>
              <a:rPr dirty="0" sz="2200" spc="290"/>
              <a:t> </a:t>
            </a:r>
            <a:r>
              <a:rPr dirty="0" sz="2200"/>
              <a:t>y</a:t>
            </a:r>
            <a:r>
              <a:rPr dirty="0" sz="2200" spc="295"/>
              <a:t> </a:t>
            </a:r>
            <a:r>
              <a:rPr dirty="0" sz="2200"/>
              <a:t>su</a:t>
            </a:r>
            <a:r>
              <a:rPr dirty="0" sz="2200" spc="310"/>
              <a:t> </a:t>
            </a:r>
            <a:r>
              <a:rPr dirty="0" sz="2200"/>
              <a:t>nieto,</a:t>
            </a:r>
            <a:r>
              <a:rPr dirty="0" sz="2200" spc="340"/>
              <a:t> </a:t>
            </a:r>
            <a:r>
              <a:rPr dirty="0" sz="2200"/>
              <a:t>menor</a:t>
            </a:r>
            <a:r>
              <a:rPr dirty="0" sz="2200" spc="275"/>
              <a:t> </a:t>
            </a:r>
            <a:r>
              <a:rPr dirty="0" sz="2200"/>
              <a:t>de</a:t>
            </a:r>
            <a:r>
              <a:rPr dirty="0" sz="2200" spc="285"/>
              <a:t> </a:t>
            </a:r>
            <a:r>
              <a:rPr dirty="0" sz="2200"/>
              <a:t>edad,</a:t>
            </a:r>
            <a:r>
              <a:rPr dirty="0" sz="2200" spc="345"/>
              <a:t> </a:t>
            </a:r>
            <a:r>
              <a:rPr dirty="0" sz="2200"/>
              <a:t>son</a:t>
            </a:r>
            <a:r>
              <a:rPr dirty="0" sz="2200" spc="310"/>
              <a:t> </a:t>
            </a:r>
            <a:r>
              <a:rPr dirty="0" sz="2200"/>
              <a:t>titulares</a:t>
            </a:r>
            <a:r>
              <a:rPr dirty="0" sz="2200" spc="290"/>
              <a:t> </a:t>
            </a:r>
            <a:r>
              <a:rPr dirty="0" sz="2200"/>
              <a:t>de</a:t>
            </a:r>
            <a:r>
              <a:rPr dirty="0" sz="2200" spc="295"/>
              <a:t> </a:t>
            </a:r>
            <a:r>
              <a:rPr dirty="0" sz="2200" spc="-25"/>
              <a:t>una </a:t>
            </a:r>
            <a:r>
              <a:rPr dirty="0" sz="2200"/>
              <a:t>cuenta</a:t>
            </a:r>
            <a:r>
              <a:rPr dirty="0" sz="2200" spc="35"/>
              <a:t>  </a:t>
            </a:r>
            <a:r>
              <a:rPr dirty="0" sz="2200"/>
              <a:t>bancaria</a:t>
            </a:r>
            <a:r>
              <a:rPr dirty="0" sz="2200" spc="50"/>
              <a:t>  </a:t>
            </a:r>
            <a:r>
              <a:rPr dirty="0" sz="2200"/>
              <a:t>indistinta.</a:t>
            </a:r>
            <a:r>
              <a:rPr dirty="0" sz="2200" spc="65"/>
              <a:t>  </a:t>
            </a:r>
            <a:r>
              <a:rPr dirty="0" sz="2200"/>
              <a:t>El</a:t>
            </a:r>
            <a:r>
              <a:rPr dirty="0" sz="2200" spc="70"/>
              <a:t>  </a:t>
            </a:r>
            <a:r>
              <a:rPr dirty="0" sz="2200"/>
              <a:t>dinero</a:t>
            </a:r>
            <a:r>
              <a:rPr dirty="0" sz="2200" spc="40"/>
              <a:t>  </a:t>
            </a:r>
            <a:r>
              <a:rPr dirty="0" sz="2200"/>
              <a:t>existente</a:t>
            </a:r>
            <a:r>
              <a:rPr dirty="0" sz="2200" spc="45"/>
              <a:t>  </a:t>
            </a:r>
            <a:r>
              <a:rPr dirty="0" sz="2200"/>
              <a:t>en</a:t>
            </a:r>
            <a:r>
              <a:rPr dirty="0" sz="2200" spc="45"/>
              <a:t>  </a:t>
            </a:r>
            <a:r>
              <a:rPr dirty="0" sz="2200"/>
              <a:t>la</a:t>
            </a:r>
            <a:r>
              <a:rPr dirty="0" sz="2200" spc="45"/>
              <a:t>  </a:t>
            </a:r>
            <a:r>
              <a:rPr dirty="0" sz="2200" spc="-10"/>
              <a:t>cuenta </a:t>
            </a:r>
            <a:r>
              <a:rPr dirty="0" sz="2200"/>
              <a:t>procede</a:t>
            </a:r>
            <a:r>
              <a:rPr dirty="0" sz="2200" spc="90"/>
              <a:t> </a:t>
            </a:r>
            <a:r>
              <a:rPr dirty="0" sz="2200"/>
              <a:t>de</a:t>
            </a:r>
            <a:r>
              <a:rPr dirty="0" sz="2200" spc="65"/>
              <a:t> </a:t>
            </a:r>
            <a:r>
              <a:rPr dirty="0" sz="2200"/>
              <a:t>otra</a:t>
            </a:r>
            <a:r>
              <a:rPr dirty="0" sz="2200" spc="95"/>
              <a:t> </a:t>
            </a:r>
            <a:r>
              <a:rPr dirty="0" sz="2200"/>
              <a:t>que</a:t>
            </a:r>
            <a:r>
              <a:rPr dirty="0" sz="2200" spc="90"/>
              <a:t> </a:t>
            </a:r>
            <a:r>
              <a:rPr dirty="0" sz="2200"/>
              <a:t>el</a:t>
            </a:r>
            <a:r>
              <a:rPr dirty="0" sz="2200" spc="114"/>
              <a:t> </a:t>
            </a:r>
            <a:r>
              <a:rPr dirty="0" sz="2200"/>
              <a:t>abuelo</a:t>
            </a:r>
            <a:r>
              <a:rPr dirty="0" sz="2200" spc="80"/>
              <a:t> </a:t>
            </a:r>
            <a:r>
              <a:rPr dirty="0" sz="2200"/>
              <a:t>tenía</a:t>
            </a:r>
            <a:r>
              <a:rPr dirty="0" sz="2200" spc="75"/>
              <a:t> </a:t>
            </a:r>
            <a:r>
              <a:rPr dirty="0" sz="2200"/>
              <a:t>abierta</a:t>
            </a:r>
            <a:r>
              <a:rPr dirty="0" sz="2200" spc="85"/>
              <a:t> </a:t>
            </a:r>
            <a:r>
              <a:rPr dirty="0" sz="2200"/>
              <a:t>exclusivamente</a:t>
            </a:r>
            <a:r>
              <a:rPr dirty="0" sz="2200" spc="70"/>
              <a:t> </a:t>
            </a:r>
            <a:r>
              <a:rPr dirty="0" sz="2200"/>
              <a:t>a</a:t>
            </a:r>
            <a:r>
              <a:rPr dirty="0" sz="2200" spc="75"/>
              <a:t> </a:t>
            </a:r>
            <a:r>
              <a:rPr dirty="0" sz="2200" spc="-25"/>
              <a:t>su </a:t>
            </a:r>
            <a:r>
              <a:rPr dirty="0" sz="2200"/>
              <a:t>nombre.</a:t>
            </a:r>
            <a:r>
              <a:rPr dirty="0" sz="2200" spc="450"/>
              <a:t> </a:t>
            </a:r>
            <a:r>
              <a:rPr dirty="0" sz="2200"/>
              <a:t>Cuando</a:t>
            </a:r>
            <a:r>
              <a:rPr dirty="0" sz="2200" spc="390"/>
              <a:t> </a:t>
            </a:r>
            <a:r>
              <a:rPr dirty="0" sz="2200"/>
              <a:t>fallece</a:t>
            </a:r>
            <a:r>
              <a:rPr dirty="0" sz="2200" spc="395"/>
              <a:t> </a:t>
            </a:r>
            <a:r>
              <a:rPr dirty="0" sz="2200"/>
              <a:t>el</a:t>
            </a:r>
            <a:r>
              <a:rPr dirty="0" sz="2200" spc="445"/>
              <a:t> </a:t>
            </a:r>
            <a:r>
              <a:rPr dirty="0" sz="2200"/>
              <a:t>abuelo,</a:t>
            </a:r>
            <a:r>
              <a:rPr dirty="0" sz="2200" spc="425"/>
              <a:t> </a:t>
            </a:r>
            <a:r>
              <a:rPr dirty="0" sz="2200"/>
              <a:t>el</a:t>
            </a:r>
            <a:r>
              <a:rPr dirty="0" sz="2200" spc="445"/>
              <a:t> </a:t>
            </a:r>
            <a:r>
              <a:rPr dirty="0" sz="2200"/>
              <a:t>padre</a:t>
            </a:r>
            <a:r>
              <a:rPr dirty="0" sz="2200" spc="409"/>
              <a:t> </a:t>
            </a:r>
            <a:r>
              <a:rPr dirty="0" sz="2200"/>
              <a:t>del</a:t>
            </a:r>
            <a:r>
              <a:rPr dirty="0" sz="2200" spc="430"/>
              <a:t> </a:t>
            </a:r>
            <a:r>
              <a:rPr dirty="0" sz="2200"/>
              <a:t>menor,</a:t>
            </a:r>
            <a:r>
              <a:rPr dirty="0" sz="2200" spc="450"/>
              <a:t> </a:t>
            </a:r>
            <a:r>
              <a:rPr dirty="0" sz="2200" spc="-20"/>
              <a:t>como </a:t>
            </a:r>
            <a:r>
              <a:rPr dirty="0" sz="2200"/>
              <a:t>representante</a:t>
            </a:r>
            <a:r>
              <a:rPr dirty="0" sz="2200" spc="45"/>
              <a:t> </a:t>
            </a:r>
            <a:r>
              <a:rPr dirty="0" sz="2200"/>
              <a:t>legal</a:t>
            </a:r>
            <a:r>
              <a:rPr dirty="0" sz="2200" spc="95"/>
              <a:t> </a:t>
            </a:r>
            <a:r>
              <a:rPr dirty="0" sz="2200"/>
              <a:t>del</a:t>
            </a:r>
            <a:r>
              <a:rPr dirty="0" sz="2200" spc="80"/>
              <a:t> </a:t>
            </a:r>
            <a:r>
              <a:rPr dirty="0" sz="2200"/>
              <a:t>mismo,</a:t>
            </a:r>
            <a:r>
              <a:rPr dirty="0" sz="2200" spc="90"/>
              <a:t> </a:t>
            </a:r>
            <a:r>
              <a:rPr dirty="0" sz="2200"/>
              <a:t>procede</a:t>
            </a:r>
            <a:r>
              <a:rPr dirty="0" sz="2200" spc="40"/>
              <a:t> </a:t>
            </a:r>
            <a:r>
              <a:rPr dirty="0" sz="2200"/>
              <a:t>a</a:t>
            </a:r>
            <a:r>
              <a:rPr dirty="0" sz="2200" spc="60"/>
              <a:t> </a:t>
            </a:r>
            <a:r>
              <a:rPr dirty="0" sz="2200"/>
              <a:t>retirar</a:t>
            </a:r>
            <a:r>
              <a:rPr dirty="0" sz="2200" spc="25"/>
              <a:t> </a:t>
            </a:r>
            <a:r>
              <a:rPr dirty="0" sz="2200"/>
              <a:t>la</a:t>
            </a:r>
            <a:r>
              <a:rPr dirty="0" sz="2200" spc="45"/>
              <a:t> </a:t>
            </a:r>
            <a:r>
              <a:rPr dirty="0" sz="2200"/>
              <a:t>totalidad</a:t>
            </a:r>
            <a:r>
              <a:rPr dirty="0" sz="2200" spc="95"/>
              <a:t> </a:t>
            </a:r>
            <a:r>
              <a:rPr dirty="0" sz="2200" spc="-25"/>
              <a:t>del </a:t>
            </a:r>
            <a:r>
              <a:rPr dirty="0" sz="2200"/>
              <a:t>fondo</a:t>
            </a:r>
            <a:r>
              <a:rPr dirty="0" sz="2200" spc="-15"/>
              <a:t> </a:t>
            </a:r>
            <a:r>
              <a:rPr dirty="0" sz="2200"/>
              <a:t>disponible</a:t>
            </a:r>
            <a:r>
              <a:rPr dirty="0" sz="2200" spc="-10"/>
              <a:t> </a:t>
            </a:r>
            <a:r>
              <a:rPr dirty="0" sz="2200"/>
              <a:t>en</a:t>
            </a:r>
            <a:r>
              <a:rPr dirty="0" sz="2200" spc="5"/>
              <a:t> </a:t>
            </a:r>
            <a:r>
              <a:rPr dirty="0" sz="2200"/>
              <a:t>esos</a:t>
            </a:r>
            <a:r>
              <a:rPr dirty="0" sz="2200" spc="-20"/>
              <a:t> </a:t>
            </a:r>
            <a:r>
              <a:rPr dirty="0" sz="2200"/>
              <a:t>momentos</a:t>
            </a:r>
            <a:r>
              <a:rPr dirty="0" sz="2200" spc="-20"/>
              <a:t> </a:t>
            </a:r>
            <a:r>
              <a:rPr dirty="0" sz="2200"/>
              <a:t>en</a:t>
            </a:r>
            <a:r>
              <a:rPr dirty="0" sz="2200" spc="5"/>
              <a:t> </a:t>
            </a:r>
            <a:r>
              <a:rPr dirty="0" sz="2200"/>
              <a:t>la</a:t>
            </a:r>
            <a:r>
              <a:rPr dirty="0" sz="2200" spc="-10"/>
              <a:t> </a:t>
            </a:r>
            <a:r>
              <a:rPr dirty="0" sz="2200"/>
              <a:t>cuenta</a:t>
            </a:r>
            <a:r>
              <a:rPr dirty="0" sz="2200" spc="-20"/>
              <a:t> </a:t>
            </a:r>
            <a:r>
              <a:rPr dirty="0" sz="2200"/>
              <a:t>indistinta.</a:t>
            </a:r>
            <a:r>
              <a:rPr dirty="0" sz="2200" spc="30"/>
              <a:t> </a:t>
            </a:r>
            <a:r>
              <a:rPr dirty="0" sz="2200" spc="-25"/>
              <a:t>Con </a:t>
            </a:r>
            <a:r>
              <a:rPr dirty="0" sz="2200"/>
              <a:t>posterioridad,</a:t>
            </a:r>
            <a:r>
              <a:rPr dirty="0" sz="2200" spc="50"/>
              <a:t>  </a:t>
            </a:r>
            <a:r>
              <a:rPr dirty="0" sz="2200"/>
              <a:t>la</a:t>
            </a:r>
            <a:r>
              <a:rPr dirty="0" sz="2200" spc="30"/>
              <a:t>  </a:t>
            </a:r>
            <a:r>
              <a:rPr dirty="0" sz="2200"/>
              <a:t>heredera</a:t>
            </a:r>
            <a:r>
              <a:rPr dirty="0" sz="2200" spc="30"/>
              <a:t>  </a:t>
            </a:r>
            <a:r>
              <a:rPr dirty="0" sz="2200"/>
              <a:t>del</a:t>
            </a:r>
            <a:r>
              <a:rPr dirty="0" sz="2200" spc="45"/>
              <a:t>  </a:t>
            </a:r>
            <a:r>
              <a:rPr dirty="0" sz="2200"/>
              <a:t>abuelo</a:t>
            </a:r>
            <a:r>
              <a:rPr dirty="0" sz="2200" spc="30"/>
              <a:t>  </a:t>
            </a:r>
            <a:r>
              <a:rPr dirty="0" sz="2200"/>
              <a:t>demanda</a:t>
            </a:r>
            <a:r>
              <a:rPr dirty="0" sz="2200" spc="25"/>
              <a:t>  </a:t>
            </a:r>
            <a:r>
              <a:rPr dirty="0" sz="2200"/>
              <a:t>al</a:t>
            </a:r>
            <a:r>
              <a:rPr dirty="0" sz="2200" spc="50"/>
              <a:t>  </a:t>
            </a:r>
            <a:r>
              <a:rPr dirty="0" sz="2200"/>
              <a:t>padre</a:t>
            </a:r>
            <a:r>
              <a:rPr dirty="0" sz="2200" spc="25"/>
              <a:t>  </a:t>
            </a:r>
            <a:r>
              <a:rPr dirty="0" sz="2200" spc="-25"/>
              <a:t>del </a:t>
            </a:r>
            <a:r>
              <a:rPr dirty="0" sz="2200"/>
              <a:t>menor</a:t>
            </a:r>
            <a:r>
              <a:rPr dirty="0" sz="2200" spc="-110"/>
              <a:t> </a:t>
            </a:r>
            <a:r>
              <a:rPr dirty="0" sz="2200" spc="-10"/>
              <a:t>(como</a:t>
            </a:r>
            <a:r>
              <a:rPr dirty="0" sz="2200" spc="-75"/>
              <a:t> </a:t>
            </a:r>
            <a:r>
              <a:rPr dirty="0" sz="2200" spc="-10"/>
              <a:t>representante</a:t>
            </a:r>
            <a:r>
              <a:rPr dirty="0" sz="2200" spc="-65"/>
              <a:t> </a:t>
            </a:r>
            <a:r>
              <a:rPr dirty="0" sz="2200"/>
              <a:t>legal)</a:t>
            </a:r>
            <a:r>
              <a:rPr dirty="0" sz="2200" spc="-45"/>
              <a:t> </a:t>
            </a:r>
            <a:r>
              <a:rPr dirty="0" sz="2200"/>
              <a:t>y</a:t>
            </a:r>
            <a:r>
              <a:rPr dirty="0" sz="2200" spc="-85"/>
              <a:t> </a:t>
            </a:r>
            <a:r>
              <a:rPr dirty="0" sz="2200"/>
              <a:t>a</a:t>
            </a:r>
            <a:r>
              <a:rPr dirty="0" sz="2200" spc="-85"/>
              <a:t> </a:t>
            </a:r>
            <a:r>
              <a:rPr dirty="0" sz="2200"/>
              <a:t>la</a:t>
            </a:r>
            <a:r>
              <a:rPr dirty="0" sz="2200" spc="-80"/>
              <a:t> </a:t>
            </a:r>
            <a:r>
              <a:rPr dirty="0" sz="2200"/>
              <a:t>entidad</a:t>
            </a:r>
            <a:r>
              <a:rPr dirty="0" sz="2200" spc="-15"/>
              <a:t> </a:t>
            </a:r>
            <a:r>
              <a:rPr dirty="0" sz="2200"/>
              <a:t>bancaria</a:t>
            </a:r>
            <a:r>
              <a:rPr dirty="0" sz="2200" spc="-90"/>
              <a:t> </a:t>
            </a:r>
            <a:r>
              <a:rPr dirty="0" sz="2200"/>
              <a:t>a</a:t>
            </a:r>
            <a:r>
              <a:rPr dirty="0" sz="2200" spc="-85"/>
              <a:t> </a:t>
            </a:r>
            <a:r>
              <a:rPr dirty="0" sz="2200"/>
              <a:t>fin</a:t>
            </a:r>
            <a:r>
              <a:rPr dirty="0" sz="2200" spc="-75"/>
              <a:t> </a:t>
            </a:r>
            <a:r>
              <a:rPr dirty="0" sz="2200" spc="-25"/>
              <a:t>de </a:t>
            </a:r>
            <a:r>
              <a:rPr dirty="0" sz="2200"/>
              <a:t>reclamar</a:t>
            </a:r>
            <a:r>
              <a:rPr dirty="0" sz="2200" spc="135"/>
              <a:t> </a:t>
            </a:r>
            <a:r>
              <a:rPr dirty="0" sz="2200"/>
              <a:t>la</a:t>
            </a:r>
            <a:r>
              <a:rPr dirty="0" sz="2200" spc="165"/>
              <a:t> </a:t>
            </a:r>
            <a:r>
              <a:rPr dirty="0" sz="2200"/>
              <a:t>cantidad</a:t>
            </a:r>
            <a:r>
              <a:rPr dirty="0" sz="2200" spc="220"/>
              <a:t> </a:t>
            </a:r>
            <a:r>
              <a:rPr dirty="0" sz="2200"/>
              <a:t>depositada</a:t>
            </a:r>
            <a:r>
              <a:rPr dirty="0" sz="2200" spc="170"/>
              <a:t> </a:t>
            </a:r>
            <a:r>
              <a:rPr dirty="0" sz="2200"/>
              <a:t>en</a:t>
            </a:r>
            <a:r>
              <a:rPr dirty="0" sz="2200" spc="165"/>
              <a:t> </a:t>
            </a:r>
            <a:r>
              <a:rPr dirty="0" sz="2200"/>
              <a:t>la</a:t>
            </a:r>
            <a:r>
              <a:rPr dirty="0" sz="2200" spc="165"/>
              <a:t> </a:t>
            </a:r>
            <a:r>
              <a:rPr dirty="0" sz="2200"/>
              <a:t>cuenta</a:t>
            </a:r>
            <a:r>
              <a:rPr dirty="0" sz="2200" spc="160"/>
              <a:t> </a:t>
            </a:r>
            <a:r>
              <a:rPr dirty="0" sz="2200"/>
              <a:t>indistinta,</a:t>
            </a:r>
            <a:r>
              <a:rPr dirty="0" sz="2200" spc="204"/>
              <a:t> </a:t>
            </a:r>
            <a:r>
              <a:rPr dirty="0" sz="2200"/>
              <a:t>ya</a:t>
            </a:r>
            <a:r>
              <a:rPr dirty="0" sz="2200" spc="165"/>
              <a:t> </a:t>
            </a:r>
            <a:r>
              <a:rPr dirty="0" sz="2200" spc="-25"/>
              <a:t>que </a:t>
            </a:r>
            <a:r>
              <a:rPr dirty="0" sz="2200"/>
              <a:t>entiende</a:t>
            </a:r>
            <a:r>
              <a:rPr dirty="0" sz="2200" spc="-140"/>
              <a:t> </a:t>
            </a:r>
            <a:r>
              <a:rPr dirty="0" sz="2200"/>
              <a:t>que</a:t>
            </a:r>
            <a:r>
              <a:rPr dirty="0" sz="2200" spc="-90"/>
              <a:t> </a:t>
            </a:r>
            <a:r>
              <a:rPr dirty="0" sz="2200" spc="-10"/>
              <a:t>pertenecía</a:t>
            </a:r>
            <a:r>
              <a:rPr dirty="0" sz="2200" spc="-125"/>
              <a:t> </a:t>
            </a:r>
            <a:r>
              <a:rPr dirty="0" sz="2200"/>
              <a:t>al</a:t>
            </a:r>
            <a:r>
              <a:rPr dirty="0" sz="2200" spc="-65"/>
              <a:t> </a:t>
            </a:r>
            <a:r>
              <a:rPr dirty="0" sz="2200" spc="-10"/>
              <a:t>causante</a:t>
            </a:r>
            <a:r>
              <a:rPr dirty="0" sz="2200" spc="-70"/>
              <a:t> </a:t>
            </a:r>
            <a:r>
              <a:rPr dirty="0" sz="2200"/>
              <a:t>(el</a:t>
            </a:r>
            <a:r>
              <a:rPr dirty="0" sz="2200" spc="-50"/>
              <a:t> </a:t>
            </a:r>
            <a:r>
              <a:rPr dirty="0" sz="2200" spc="-10"/>
              <a:t>abuelo).</a:t>
            </a:r>
            <a:endParaRPr sz="2200"/>
          </a:p>
          <a:p>
            <a:pPr marL="565785" indent="-5530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565785" algn="l"/>
              </a:tabLst>
            </a:pPr>
            <a:r>
              <a:rPr dirty="0" sz="2200" spc="-10"/>
              <a:t>PREGUNTAS:</a:t>
            </a:r>
            <a:endParaRPr sz="2200"/>
          </a:p>
          <a:p>
            <a:pPr lvl="1" marL="651510" marR="5080" indent="-245745">
              <a:lnSpc>
                <a:spcPct val="80000"/>
              </a:lnSpc>
              <a:spcBef>
                <a:spcPts val="489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2780" algn="l"/>
              </a:tabLst>
            </a:pPr>
            <a:r>
              <a:rPr dirty="0" sz="2000">
                <a:latin typeface="Constantia"/>
                <a:cs typeface="Constantia"/>
              </a:rPr>
              <a:t>1.</a:t>
            </a:r>
            <a:r>
              <a:rPr dirty="0" sz="2000" spc="3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¿Qué</a:t>
            </a:r>
            <a:r>
              <a:rPr dirty="0" sz="2000" spc="3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implica</a:t>
            </a:r>
            <a:r>
              <a:rPr dirty="0" sz="2000" spc="3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que</a:t>
            </a:r>
            <a:r>
              <a:rPr dirty="0" sz="2000" spc="3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3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relación</a:t>
            </a:r>
            <a:r>
              <a:rPr dirty="0" sz="2000" spc="3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sea</a:t>
            </a:r>
            <a:r>
              <a:rPr dirty="0" sz="2000" spc="3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solidaria?</a:t>
            </a:r>
            <a:r>
              <a:rPr dirty="0" sz="2000" spc="3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¿Qué</a:t>
            </a:r>
            <a:r>
              <a:rPr dirty="0" sz="2000" spc="3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efectos</a:t>
            </a:r>
            <a:r>
              <a:rPr dirty="0" sz="2000" spc="33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tiene </a:t>
            </a:r>
            <a:r>
              <a:rPr dirty="0" sz="2000" spc="-10">
                <a:latin typeface="Constantia"/>
                <a:cs typeface="Constantia"/>
              </a:rPr>
              <a:t>	</a:t>
            </a:r>
            <a:r>
              <a:rPr dirty="0" sz="2000" spc="-20">
                <a:latin typeface="Constantia"/>
                <a:cs typeface="Constantia"/>
              </a:rPr>
              <a:t>entre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nieto</a:t>
            </a:r>
            <a:r>
              <a:rPr dirty="0" sz="2000" spc="-1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abuelo?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ts val="216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  <a:tab pos="1009015" algn="l"/>
                <a:tab pos="1641475" algn="l"/>
                <a:tab pos="1997075" algn="l"/>
                <a:tab pos="2902585" algn="l"/>
                <a:tab pos="3411220" algn="l"/>
                <a:tab pos="4583430" algn="l"/>
                <a:tab pos="5504180" algn="l"/>
                <a:tab pos="5787390" algn="l"/>
                <a:tab pos="6142990" algn="l"/>
                <a:tab pos="7429500" algn="l"/>
                <a:tab pos="7857490" algn="l"/>
              </a:tabLst>
            </a:pPr>
            <a:r>
              <a:rPr dirty="0" sz="2000" spc="-25">
                <a:latin typeface="Constantia"/>
                <a:cs typeface="Constantia"/>
              </a:rPr>
              <a:t>2.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25">
                <a:latin typeface="Constantia"/>
                <a:cs typeface="Constantia"/>
              </a:rPr>
              <a:t>Que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25">
                <a:latin typeface="Constantia"/>
                <a:cs typeface="Constantia"/>
              </a:rPr>
              <a:t>la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10">
                <a:latin typeface="Constantia"/>
                <a:cs typeface="Constantia"/>
              </a:rPr>
              <a:t>cuenta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25">
                <a:latin typeface="Constantia"/>
                <a:cs typeface="Constantia"/>
              </a:rPr>
              <a:t>sea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10">
                <a:latin typeface="Constantia"/>
                <a:cs typeface="Constantia"/>
              </a:rPr>
              <a:t>solidaria,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10">
                <a:latin typeface="Constantia"/>
                <a:cs typeface="Constantia"/>
              </a:rPr>
              <a:t>¿afecta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50">
                <a:latin typeface="Constantia"/>
                <a:cs typeface="Constantia"/>
              </a:rPr>
              <a:t>a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25">
                <a:latin typeface="Constantia"/>
                <a:cs typeface="Constantia"/>
              </a:rPr>
              <a:t>la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10">
                <a:latin typeface="Constantia"/>
                <a:cs typeface="Constantia"/>
              </a:rPr>
              <a:t>propiedad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25">
                <a:latin typeface="Constantia"/>
                <a:cs typeface="Constantia"/>
              </a:rPr>
              <a:t>de</a:t>
            </a:r>
            <a:r>
              <a:rPr dirty="0" sz="2000">
                <a:latin typeface="Constantia"/>
                <a:cs typeface="Constantia"/>
              </a:rPr>
              <a:t>	</a:t>
            </a:r>
            <a:r>
              <a:rPr dirty="0" sz="2000" spc="-25">
                <a:latin typeface="Constantia"/>
                <a:cs typeface="Constantia"/>
              </a:rPr>
              <a:t>lo</a:t>
            </a:r>
            <a:endParaRPr sz="2000">
              <a:latin typeface="Constantia"/>
              <a:cs typeface="Constantia"/>
            </a:endParaRPr>
          </a:p>
          <a:p>
            <a:pPr marL="652780">
              <a:lnSpc>
                <a:spcPts val="2160"/>
              </a:lnSpc>
            </a:pPr>
            <a:r>
              <a:rPr dirty="0" sz="2000" spc="-10"/>
              <a:t>depositado</a:t>
            </a:r>
            <a:r>
              <a:rPr dirty="0" sz="2000" spc="-110"/>
              <a:t> </a:t>
            </a:r>
            <a:r>
              <a:rPr dirty="0" sz="2000"/>
              <a:t>en</a:t>
            </a:r>
            <a:r>
              <a:rPr dirty="0" sz="2000" spc="-45"/>
              <a:t> </a:t>
            </a:r>
            <a:r>
              <a:rPr dirty="0" sz="2000"/>
              <a:t>el</a:t>
            </a:r>
            <a:r>
              <a:rPr dirty="0" sz="2000" spc="15"/>
              <a:t> </a:t>
            </a:r>
            <a:r>
              <a:rPr dirty="0" sz="2000" spc="-10"/>
              <a:t>Banco?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6352" y="2404872"/>
            <a:ext cx="1817370" cy="42291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66163" y="3161537"/>
            <a:ext cx="6162040" cy="2112010"/>
          </a:xfrm>
          <a:prstGeom prst="rect"/>
        </p:spPr>
        <p:txBody>
          <a:bodyPr wrap="square" lIns="0" tIns="68580" rIns="0" bIns="0" rtlCol="0" vert="horz">
            <a:spAutoFit/>
          </a:bodyPr>
          <a:lstStyle/>
          <a:p>
            <a:pPr algn="r" marL="12700" marR="5080" indent="2174875">
              <a:lnSpc>
                <a:spcPct val="90000"/>
              </a:lnSpc>
              <a:spcBef>
                <a:spcPts val="540"/>
              </a:spcBef>
            </a:pP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EL</a:t>
            </a:r>
            <a:r>
              <a:rPr dirty="0" sz="3700" spc="-15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OBJETO</a:t>
            </a:r>
            <a:r>
              <a:rPr dirty="0" sz="3700" spc="-8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DE</a:t>
            </a:r>
            <a:r>
              <a:rPr dirty="0" sz="3700" spc="-10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 spc="-25">
                <a:solidFill>
                  <a:srgbClr val="FFFFFF"/>
                </a:solidFill>
                <a:latin typeface="Constantia"/>
                <a:cs typeface="Constantia"/>
              </a:rPr>
              <a:t>LA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RELACIÓN</a:t>
            </a:r>
            <a:r>
              <a:rPr dirty="0" sz="3700" spc="-17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 spc="-10">
                <a:solidFill>
                  <a:srgbClr val="FFFFFF"/>
                </a:solidFill>
                <a:latin typeface="Constantia"/>
                <a:cs typeface="Constantia"/>
              </a:rPr>
              <a:t>OBLIGATORIA.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CLASES</a:t>
            </a:r>
            <a:r>
              <a:rPr dirty="0" sz="3700" spc="-6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DE</a:t>
            </a:r>
            <a:r>
              <a:rPr dirty="0" sz="3700" spc="-6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 spc="-10">
                <a:solidFill>
                  <a:srgbClr val="FFFFFF"/>
                </a:solidFill>
                <a:latin typeface="Constantia"/>
                <a:cs typeface="Constantia"/>
              </a:rPr>
              <a:t>OBLIGACIONES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EN</a:t>
            </a:r>
            <a:r>
              <a:rPr dirty="0" sz="3700" spc="-10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FUNCIÓN</a:t>
            </a:r>
            <a:r>
              <a:rPr dirty="0" sz="3700" spc="-7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>
                <a:solidFill>
                  <a:srgbClr val="FFFFFF"/>
                </a:solidFill>
                <a:latin typeface="Constantia"/>
                <a:cs typeface="Constantia"/>
              </a:rPr>
              <a:t>DEL</a:t>
            </a:r>
            <a:r>
              <a:rPr dirty="0" sz="3700" spc="-14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3700" spc="-10">
                <a:solidFill>
                  <a:srgbClr val="FFFFFF"/>
                </a:solidFill>
                <a:latin typeface="Constantia"/>
                <a:cs typeface="Constantia"/>
              </a:rPr>
              <a:t>OBJETO</a:t>
            </a:r>
            <a:endParaRPr sz="37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99210" y="2330653"/>
            <a:ext cx="6648450" cy="20999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©2024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Autora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María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Rosario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Martín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Briceño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Algunos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derechos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reservados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20">
                <a:latin typeface="Constantia"/>
                <a:cs typeface="Constantia"/>
              </a:rPr>
              <a:t>Este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documento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se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distribuye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bajo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licencia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ts val="216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30">
                <a:latin typeface="Constantia"/>
                <a:cs typeface="Constantia"/>
              </a:rPr>
              <a:t>“Atribución-</a:t>
            </a:r>
            <a:r>
              <a:rPr dirty="0" sz="2000" spc="-10">
                <a:latin typeface="Constantia"/>
                <a:cs typeface="Constantia"/>
              </a:rPr>
              <a:t>CompartirIgual </a:t>
            </a:r>
            <a:r>
              <a:rPr dirty="0" sz="2000">
                <a:latin typeface="Constantia"/>
                <a:cs typeface="Constantia"/>
              </a:rPr>
              <a:t>4.0</a:t>
            </a:r>
            <a:r>
              <a:rPr dirty="0" sz="2000" spc="2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Internacional”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Creative</a:t>
            </a:r>
            <a:endParaRPr sz="2000">
              <a:latin typeface="Constantia"/>
              <a:cs typeface="Constantia"/>
            </a:endParaRPr>
          </a:p>
          <a:p>
            <a:pPr marL="287020">
              <a:lnSpc>
                <a:spcPts val="2160"/>
              </a:lnSpc>
            </a:pPr>
            <a:r>
              <a:rPr dirty="0" sz="2000" spc="-10">
                <a:latin typeface="Constantia"/>
                <a:cs typeface="Constantia"/>
              </a:rPr>
              <a:t>Commons,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disponible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en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20">
                <a:latin typeface="Constantia"/>
                <a:cs typeface="Constantia"/>
              </a:rPr>
              <a:t>https://creativecommons.org/licenses/by-</a:t>
            </a:r>
            <a:r>
              <a:rPr dirty="0" sz="2000" spc="-10">
                <a:latin typeface="Constantia"/>
                <a:cs typeface="Constantia"/>
              </a:rPr>
              <a:t>sa/4.0/deed.es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78332" rIns="0" bIns="0" rtlCol="0" vert="horz">
            <a:spAutoFit/>
          </a:bodyPr>
          <a:lstStyle/>
          <a:p>
            <a:pPr marL="968375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EL</a:t>
            </a:r>
            <a:r>
              <a:rPr dirty="0" sz="4000" spc="-50"/>
              <a:t> </a:t>
            </a:r>
            <a:r>
              <a:rPr dirty="0" sz="4000"/>
              <a:t>OBJETO</a:t>
            </a:r>
            <a:r>
              <a:rPr dirty="0" sz="4000" spc="-55"/>
              <a:t> </a:t>
            </a:r>
            <a:r>
              <a:rPr dirty="0" sz="4000"/>
              <a:t>DE</a:t>
            </a:r>
            <a:r>
              <a:rPr dirty="0" sz="4000" spc="-65"/>
              <a:t> </a:t>
            </a:r>
            <a:r>
              <a:rPr dirty="0" sz="4000"/>
              <a:t>LA</a:t>
            </a:r>
            <a:r>
              <a:rPr dirty="0" sz="4000" spc="-50"/>
              <a:t> </a:t>
            </a:r>
            <a:r>
              <a:rPr dirty="0" sz="4000" spc="-10"/>
              <a:t>OBLIGACIÓN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84705"/>
            <a:ext cx="7853680" cy="418401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36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prestación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1088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6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Características:</a:t>
            </a:r>
            <a:endParaRPr sz="22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25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Posible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1272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4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2145" algn="l"/>
              </a:tabLst>
            </a:pPr>
            <a:r>
              <a:rPr dirty="0" sz="2000">
                <a:latin typeface="Constantia"/>
                <a:cs typeface="Constantia"/>
              </a:rPr>
              <a:t>Lícita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1271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24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Determinada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determinable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1273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marR="5080" indent="-274320">
              <a:lnSpc>
                <a:spcPts val="2380"/>
              </a:lnSpc>
              <a:spcBef>
                <a:spcPts val="55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Cumplimiento: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obligaciones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actividad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resultado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(por</a:t>
            </a:r>
            <a:r>
              <a:rPr dirty="0" sz="2200" spc="-18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ej, </a:t>
            </a:r>
            <a:r>
              <a:rPr dirty="0" sz="2200" spc="-10">
                <a:latin typeface="Constantia"/>
                <a:cs typeface="Constantia"/>
              </a:rPr>
              <a:t>arrendamiento</a:t>
            </a:r>
            <a:r>
              <a:rPr dirty="0" sz="2200" spc="-1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servicios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arrendamientos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obra).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25"/>
              </a:spcBef>
              <a:buClr>
                <a:srgbClr val="0AD0D9"/>
              </a:buClr>
              <a:buSzPct val="95454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Imposibilidad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prestación:</a:t>
            </a:r>
            <a:endParaRPr sz="22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25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Extinción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total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parcial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la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obligación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1156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24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20">
                <a:latin typeface="Constantia"/>
                <a:cs typeface="Constantia"/>
              </a:rPr>
              <a:t>Pérdida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objeto: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sin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culpa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con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culpa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deudor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24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Recursos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acreedor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1186 C.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54"/>
              </a:spcBef>
              <a:buClr>
                <a:srgbClr val="0AD0D9"/>
              </a:buClr>
              <a:buSzPct val="95454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Retraso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cumplimiento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morosidad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413384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CLASIFICACIÓN</a:t>
            </a:r>
            <a:r>
              <a:rPr dirty="0" sz="3600" spc="-75"/>
              <a:t> </a:t>
            </a:r>
            <a:r>
              <a:rPr dirty="0" sz="3600"/>
              <a:t>POR</a:t>
            </a:r>
            <a:r>
              <a:rPr dirty="0" sz="3600" spc="-50"/>
              <a:t> </a:t>
            </a:r>
            <a:r>
              <a:rPr dirty="0" sz="3600"/>
              <a:t>RAZÓN</a:t>
            </a:r>
            <a:r>
              <a:rPr dirty="0" sz="3600" spc="-55"/>
              <a:t> </a:t>
            </a:r>
            <a:r>
              <a:rPr dirty="0" sz="3600"/>
              <a:t>DE</a:t>
            </a:r>
            <a:r>
              <a:rPr dirty="0" sz="3600" spc="-50"/>
              <a:t> </a:t>
            </a:r>
            <a:r>
              <a:rPr dirty="0" sz="3600" spc="-10"/>
              <a:t>OBJETO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6188710" cy="430593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5">
                <a:latin typeface="Constantia"/>
                <a:cs typeface="Constantia"/>
              </a:rPr>
              <a:t>Positivas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2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negativas.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30">
                <a:latin typeface="Constantia"/>
                <a:cs typeface="Constantia"/>
              </a:rPr>
              <a:t>Transitorias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duraderas.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Principales</a:t>
            </a:r>
            <a:r>
              <a:rPr dirty="0" sz="2600" spc="-1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4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accesorias.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Genéricas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específicas.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Alternativas</a:t>
            </a:r>
            <a:r>
              <a:rPr dirty="0" sz="2600" spc="-1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facultativas.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pecuniarias.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divisibles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indivisibles.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líquidas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ilíquidas.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sinalagmáticas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o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recíprocas.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6854" y="749630"/>
            <a:ext cx="3592829" cy="711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10"/>
              <a:t>OBLIGACIONES</a:t>
            </a:r>
            <a:endParaRPr sz="45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29333"/>
            <a:ext cx="7893050" cy="461962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286385" marR="325755" indent="-274320">
              <a:lnSpc>
                <a:spcPts val="2810"/>
              </a:lnSpc>
              <a:spcBef>
                <a:spcPts val="45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positivas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(dar</a:t>
            </a:r>
            <a:r>
              <a:rPr dirty="0" sz="2600" spc="-1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hacer)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negativas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(no </a:t>
            </a:r>
            <a:r>
              <a:rPr dirty="0" sz="2600" spc="-10">
                <a:latin typeface="Constantia"/>
                <a:cs typeface="Constantia"/>
              </a:rPr>
              <a:t>hacer).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7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transitorias</a:t>
            </a:r>
            <a:r>
              <a:rPr dirty="0" sz="2600" spc="-1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duraderas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principales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accesorias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genéricas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específicas: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Concepto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1096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c.):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genus</a:t>
            </a:r>
            <a:r>
              <a:rPr dirty="0" sz="2400" spc="-4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nunquam</a:t>
            </a:r>
            <a:r>
              <a:rPr dirty="0" sz="2400" spc="-40" i="1">
                <a:latin typeface="Constantia"/>
                <a:cs typeface="Constantia"/>
              </a:rPr>
              <a:t> </a:t>
            </a:r>
            <a:r>
              <a:rPr dirty="0" sz="2400" spc="-10" i="1">
                <a:latin typeface="Constantia"/>
                <a:cs typeface="Constantia"/>
              </a:rPr>
              <a:t>perit</a:t>
            </a:r>
            <a:endParaRPr sz="2400">
              <a:latin typeface="Constantia"/>
              <a:cs typeface="Constantia"/>
            </a:endParaRPr>
          </a:p>
          <a:p>
            <a:pPr lvl="1" marL="652780" marR="5080" indent="-247015">
              <a:lnSpc>
                <a:spcPts val="2590"/>
              </a:lnSpc>
              <a:spcBef>
                <a:spcPts val="62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 spc="-20">
                <a:latin typeface="Constantia"/>
                <a:cs typeface="Constantia"/>
              </a:rPr>
              <a:t>Características: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calidad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bien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entregado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(arts.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1167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 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5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especificación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sus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efectos: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ts val="2395"/>
              </a:lnSpc>
              <a:spcBef>
                <a:spcPts val="28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20">
                <a:latin typeface="Constantia"/>
                <a:cs typeface="Constantia"/>
              </a:rPr>
              <a:t>Facultad</a:t>
            </a:r>
            <a:r>
              <a:rPr dirty="0" sz="2100" spc="-5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electiva:</a:t>
            </a:r>
            <a:r>
              <a:rPr dirty="0" sz="2100" spc="-50">
                <a:latin typeface="Constantia"/>
                <a:cs typeface="Constantia"/>
              </a:rPr>
              <a:t> </a:t>
            </a:r>
            <a:r>
              <a:rPr dirty="0" sz="2100" spc="-20">
                <a:latin typeface="Constantia"/>
                <a:cs typeface="Constantia"/>
              </a:rPr>
              <a:t>pacto</a:t>
            </a:r>
            <a:r>
              <a:rPr dirty="0" sz="2100" spc="-10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o</a:t>
            </a:r>
            <a:r>
              <a:rPr dirty="0" sz="2100" spc="-10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aplicación</a:t>
            </a:r>
            <a:r>
              <a:rPr dirty="0" sz="2100" spc="-4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por</a:t>
            </a:r>
            <a:r>
              <a:rPr dirty="0" sz="2100" spc="-130">
                <a:latin typeface="Constantia"/>
                <a:cs typeface="Constantia"/>
              </a:rPr>
              <a:t> </a:t>
            </a:r>
            <a:r>
              <a:rPr dirty="0" sz="2100" spc="-20">
                <a:latin typeface="Constantia"/>
                <a:cs typeface="Constantia"/>
              </a:rPr>
              <a:t>analogía</a:t>
            </a:r>
            <a:r>
              <a:rPr dirty="0" sz="2100" spc="-11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del</a:t>
            </a:r>
            <a:r>
              <a:rPr dirty="0" sz="2100" spc="-6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art.</a:t>
            </a:r>
            <a:r>
              <a:rPr dirty="0" sz="2100" spc="-15">
                <a:latin typeface="Constantia"/>
                <a:cs typeface="Constantia"/>
              </a:rPr>
              <a:t> </a:t>
            </a:r>
            <a:r>
              <a:rPr dirty="0" sz="2100" spc="-20">
                <a:latin typeface="Constantia"/>
                <a:cs typeface="Constantia"/>
              </a:rPr>
              <a:t>1132</a:t>
            </a:r>
            <a:endParaRPr sz="2100">
              <a:latin typeface="Constantia"/>
              <a:cs typeface="Constantia"/>
            </a:endParaRPr>
          </a:p>
          <a:p>
            <a:pPr marL="927100">
              <a:lnSpc>
                <a:spcPts val="2395"/>
              </a:lnSpc>
            </a:pPr>
            <a:r>
              <a:rPr dirty="0" sz="2100">
                <a:latin typeface="Constantia"/>
                <a:cs typeface="Constantia"/>
              </a:rPr>
              <a:t>C.</a:t>
            </a:r>
            <a:r>
              <a:rPr dirty="0" sz="2100" spc="-9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c.</a:t>
            </a:r>
            <a:r>
              <a:rPr dirty="0" sz="2100" spc="-3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(</a:t>
            </a:r>
            <a:r>
              <a:rPr dirty="0" sz="2100" i="1">
                <a:latin typeface="Constantia"/>
                <a:cs typeface="Constantia"/>
              </a:rPr>
              <a:t>favor</a:t>
            </a:r>
            <a:r>
              <a:rPr dirty="0" sz="2100" spc="-40" i="1">
                <a:latin typeface="Constantia"/>
                <a:cs typeface="Constantia"/>
              </a:rPr>
              <a:t> </a:t>
            </a:r>
            <a:r>
              <a:rPr dirty="0" sz="2100" spc="-10" i="1">
                <a:latin typeface="Constantia"/>
                <a:cs typeface="Constantia"/>
              </a:rPr>
              <a:t>debitoris</a:t>
            </a:r>
            <a:r>
              <a:rPr dirty="0" sz="2100" spc="-10">
                <a:latin typeface="Constantia"/>
                <a:cs typeface="Constantia"/>
              </a:rPr>
              <a:t>).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>
                <a:latin typeface="Constantia"/>
                <a:cs typeface="Constantia"/>
              </a:rPr>
              <a:t>Especificación</a:t>
            </a:r>
            <a:r>
              <a:rPr dirty="0" sz="2100" spc="-70">
                <a:latin typeface="Constantia"/>
                <a:cs typeface="Constantia"/>
              </a:rPr>
              <a:t> </a:t>
            </a:r>
            <a:r>
              <a:rPr dirty="0" sz="2100" spc="-20">
                <a:latin typeface="Constantia"/>
                <a:cs typeface="Constantia"/>
              </a:rPr>
              <a:t>anterior</a:t>
            </a:r>
            <a:r>
              <a:rPr dirty="0" sz="2100" spc="-14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al</a:t>
            </a:r>
            <a:r>
              <a:rPr dirty="0" sz="2100" spc="-4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cumplimiento</a:t>
            </a:r>
            <a:endParaRPr sz="21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6854" y="461594"/>
            <a:ext cx="3592829" cy="711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10"/>
              <a:t>OBLIGACIONES</a:t>
            </a:r>
            <a:endParaRPr sz="45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022096"/>
            <a:ext cx="8030209" cy="5010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OBLIGACIONES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 spc="-40">
                <a:latin typeface="Constantia"/>
                <a:cs typeface="Constantia"/>
              </a:rPr>
              <a:t>ALTERNATIVAS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FACULTATIVAS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Alternativas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20">
                <a:latin typeface="Constantia"/>
                <a:cs typeface="Constantia"/>
              </a:rPr>
              <a:t>Concepto</a:t>
            </a:r>
            <a:r>
              <a:rPr dirty="0" sz="1700" spc="-10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y</a:t>
            </a:r>
            <a:r>
              <a:rPr dirty="0" sz="1700" spc="-8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función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1131</a:t>
            </a:r>
            <a:r>
              <a:rPr dirty="0" sz="1700" spc="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c.):</a:t>
            </a:r>
            <a:r>
              <a:rPr dirty="0" sz="1700" spc="-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¿Indeterminación</a:t>
            </a:r>
            <a:r>
              <a:rPr dirty="0" sz="1700" spc="-10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del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objeto?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Origen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negocial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y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legal</a:t>
            </a:r>
            <a:r>
              <a:rPr dirty="0" sz="1700" spc="-3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(por</a:t>
            </a:r>
            <a:r>
              <a:rPr dirty="0" sz="1700" spc="-100">
                <a:latin typeface="Constantia"/>
                <a:cs typeface="Constantia"/>
              </a:rPr>
              <a:t> </a:t>
            </a:r>
            <a:r>
              <a:rPr dirty="0" sz="1700" spc="-20">
                <a:latin typeface="Constantia"/>
                <a:cs typeface="Constantia"/>
              </a:rPr>
              <a:t>ej.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art.</a:t>
            </a:r>
            <a:r>
              <a:rPr dirty="0" sz="1700" spc="-1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149</a:t>
            </a:r>
            <a:r>
              <a:rPr dirty="0" sz="1700" spc="-1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Concentración: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ts val="1795"/>
              </a:lnSpc>
              <a:spcBef>
                <a:spcPts val="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2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1132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1131.</a:t>
            </a:r>
            <a:r>
              <a:rPr dirty="0" sz="1500" spc="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2.</a:t>
            </a:r>
            <a:r>
              <a:rPr dirty="0" sz="1500" spc="-2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c.).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Declaración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10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voluntad</a:t>
            </a:r>
            <a:r>
              <a:rPr dirty="0" sz="1500" spc="-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recepticia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2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1133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1" marL="652780" indent="-247015">
              <a:lnSpc>
                <a:spcPts val="2035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Imposibilidad</a:t>
            </a:r>
            <a:r>
              <a:rPr dirty="0" sz="1700" spc="1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sobrevenida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Total: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>
                <a:latin typeface="Constantia"/>
                <a:cs typeface="Constantia"/>
              </a:rPr>
              <a:t>Caso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fortuito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1182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1184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c.);</a:t>
            </a:r>
            <a:endParaRPr sz="1500">
              <a:latin typeface="Constantia"/>
              <a:cs typeface="Constantia"/>
            </a:endParaRPr>
          </a:p>
          <a:p>
            <a:pPr lvl="2" marL="927100" marR="88900" indent="-247015">
              <a:lnSpc>
                <a:spcPct val="80000"/>
              </a:lnSpc>
              <a:spcBef>
                <a:spcPts val="36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Culpa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deudor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: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deudor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1135</a:t>
            </a:r>
            <a:r>
              <a:rPr dirty="0" sz="1500" spc="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c.)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1136.3.</a:t>
            </a:r>
            <a:r>
              <a:rPr dirty="0" sz="1500" spc="20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 </a:t>
            </a:r>
            <a:r>
              <a:rPr dirty="0" sz="1500" spc="-20">
                <a:latin typeface="Constantia"/>
                <a:cs typeface="Constantia"/>
              </a:rPr>
              <a:t>c.);</a:t>
            </a:r>
            <a:endParaRPr sz="1500">
              <a:latin typeface="Constantia"/>
              <a:cs typeface="Constantia"/>
            </a:endParaRPr>
          </a:p>
          <a:p>
            <a:pPr lvl="2" marL="927100" marR="5080" indent="-247015">
              <a:lnSpc>
                <a:spcPct val="80000"/>
              </a:lnSpc>
              <a:spcBef>
                <a:spcPts val="359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Culpa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9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un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tercero: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deudor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(arts.</a:t>
            </a:r>
            <a:r>
              <a:rPr dirty="0" sz="1500" spc="-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1136.1., 1132.2.,</a:t>
            </a:r>
            <a:r>
              <a:rPr dirty="0" sz="1500" spc="-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1134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1186</a:t>
            </a:r>
            <a:r>
              <a:rPr dirty="0" sz="1500" spc="-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c.)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2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1186</a:t>
            </a:r>
            <a:r>
              <a:rPr dirty="0" sz="1500" spc="-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ts val="1795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Culpa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acreedor: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9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deudor</a:t>
            </a:r>
            <a:r>
              <a:rPr dirty="0" sz="1500" spc="-10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</a:t>
            </a:r>
            <a:endParaRPr sz="1500">
              <a:latin typeface="Constantia"/>
              <a:cs typeface="Constantia"/>
            </a:endParaRPr>
          </a:p>
          <a:p>
            <a:pPr lvl="1" marL="652780" indent="-247015">
              <a:lnSpc>
                <a:spcPts val="2035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Parcial: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>
                <a:latin typeface="Constantia"/>
                <a:cs typeface="Constantia"/>
              </a:rPr>
              <a:t>Caso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fortuito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1134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1136.1.</a:t>
            </a:r>
            <a:r>
              <a:rPr dirty="0" sz="1500" spc="-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c.);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Culpa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deudor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: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deudor</a:t>
            </a:r>
            <a:r>
              <a:rPr dirty="0" sz="1500" spc="24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1136.2.</a:t>
            </a:r>
            <a:r>
              <a:rPr dirty="0" sz="1500" spc="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c.);</a:t>
            </a:r>
            <a:endParaRPr sz="1500">
              <a:latin typeface="Constantia"/>
              <a:cs typeface="Constantia"/>
            </a:endParaRPr>
          </a:p>
          <a:p>
            <a:pPr lvl="2" marL="927100" marR="219710" indent="-247015">
              <a:lnSpc>
                <a:spcPts val="1440"/>
              </a:lnSpc>
              <a:spcBef>
                <a:spcPts val="34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Culpa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un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tercero: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deudor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(arts.</a:t>
            </a:r>
            <a:r>
              <a:rPr dirty="0" sz="1500" spc="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1134</a:t>
            </a:r>
            <a:r>
              <a:rPr dirty="0" sz="1500" spc="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c.)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(art. </a:t>
            </a:r>
            <a:r>
              <a:rPr dirty="0" sz="1500">
                <a:latin typeface="Constantia"/>
                <a:cs typeface="Constantia"/>
              </a:rPr>
              <a:t>1186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1136.2.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3.C.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ts val="1795"/>
              </a:lnSpc>
              <a:spcBef>
                <a:spcPts val="1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Culpa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acreedor: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elección</a:t>
            </a:r>
            <a:r>
              <a:rPr dirty="0" sz="1500" spc="-9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deudor</a:t>
            </a:r>
            <a:r>
              <a:rPr dirty="0" sz="1500" spc="-10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</a:t>
            </a:r>
            <a:endParaRPr sz="1500">
              <a:latin typeface="Constantia"/>
              <a:cs typeface="Constantia"/>
            </a:endParaRPr>
          </a:p>
          <a:p>
            <a:pPr marL="286385" indent="-273685">
              <a:lnSpc>
                <a:spcPts val="2155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Facultativas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0442" y="454228"/>
            <a:ext cx="256540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OBLIGACIONES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864235"/>
            <a:ext cx="8080375" cy="53930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86385" indent="-27368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Obligaciones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pecuniarias.</a:t>
            </a:r>
            <a:endParaRPr sz="2200">
              <a:latin typeface="Constantia"/>
              <a:cs typeface="Constantia"/>
            </a:endParaRPr>
          </a:p>
          <a:p>
            <a:pPr algn="just" lvl="1" marL="652145" indent="-246379">
              <a:lnSpc>
                <a:spcPts val="2160"/>
              </a:lnSpc>
              <a:spcBef>
                <a:spcPts val="5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2145" algn="l"/>
              </a:tabLst>
            </a:pP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50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dinero</a:t>
            </a:r>
            <a:r>
              <a:rPr dirty="0" sz="2000" spc="20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como</a:t>
            </a:r>
            <a:r>
              <a:rPr dirty="0" sz="2000" spc="30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creación</a:t>
            </a:r>
            <a:r>
              <a:rPr dirty="0" sz="2000" spc="35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50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ordenamiento</a:t>
            </a:r>
            <a:r>
              <a:rPr dirty="0" sz="2000" spc="25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jurídico.</a:t>
            </a:r>
            <a:r>
              <a:rPr dirty="0" sz="2000" spc="45">
                <a:latin typeface="Constantia"/>
                <a:cs typeface="Constantia"/>
              </a:rPr>
              <a:t>  </a:t>
            </a:r>
            <a:r>
              <a:rPr dirty="0" sz="2000" spc="-10">
                <a:latin typeface="Constantia"/>
                <a:cs typeface="Constantia"/>
              </a:rPr>
              <a:t>Funciones</a:t>
            </a:r>
            <a:endParaRPr sz="2000">
              <a:latin typeface="Constantia"/>
              <a:cs typeface="Constantia"/>
            </a:endParaRPr>
          </a:p>
          <a:p>
            <a:pPr algn="just" marL="652780">
              <a:lnSpc>
                <a:spcPts val="2160"/>
              </a:lnSpc>
            </a:pPr>
            <a:r>
              <a:rPr dirty="0" sz="2000" spc="-10">
                <a:latin typeface="Constantia"/>
                <a:cs typeface="Constantia"/>
              </a:rPr>
              <a:t>económicas: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unidad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medida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434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medio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intercambio</a:t>
            </a:r>
            <a:endParaRPr sz="2000">
              <a:latin typeface="Constantia"/>
              <a:cs typeface="Constantia"/>
            </a:endParaRPr>
          </a:p>
          <a:p>
            <a:pPr algn="just"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20">
                <a:latin typeface="Constantia"/>
                <a:cs typeface="Constantia"/>
              </a:rPr>
              <a:t>Caracteres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dinero: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bien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mueble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fungible.</a:t>
            </a:r>
            <a:endParaRPr sz="2000">
              <a:latin typeface="Constantia"/>
              <a:cs typeface="Constantia"/>
            </a:endParaRPr>
          </a:p>
          <a:p>
            <a:pPr algn="just"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Deudas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dinero.</a:t>
            </a:r>
            <a:endParaRPr sz="2000">
              <a:latin typeface="Constantia"/>
              <a:cs typeface="Constantia"/>
            </a:endParaRPr>
          </a:p>
          <a:p>
            <a:pPr algn="just" lvl="2" marL="927100" marR="5715" indent="-247015">
              <a:lnSpc>
                <a:spcPct val="80100"/>
              </a:lnSpc>
              <a:spcBef>
                <a:spcPts val="440"/>
              </a:spcBef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>
                <a:latin typeface="Constantia"/>
                <a:cs typeface="Constantia"/>
              </a:rPr>
              <a:t>Distinción</a:t>
            </a:r>
            <a:r>
              <a:rPr dirty="0" sz="1800" spc="26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entre</a:t>
            </a:r>
            <a:r>
              <a:rPr dirty="0" sz="1800" spc="25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deudas</a:t>
            </a:r>
            <a:r>
              <a:rPr dirty="0" sz="1800" spc="25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25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dinero</a:t>
            </a:r>
            <a:r>
              <a:rPr dirty="0" sz="1800" spc="25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24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deudas</a:t>
            </a:r>
            <a:r>
              <a:rPr dirty="0" sz="1800" spc="254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25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valor</a:t>
            </a:r>
            <a:r>
              <a:rPr dirty="0" sz="1800" spc="245">
                <a:latin typeface="Constantia"/>
                <a:cs typeface="Constantia"/>
              </a:rPr>
              <a:t>  </a:t>
            </a:r>
            <a:r>
              <a:rPr dirty="0" sz="1800" spc="-10">
                <a:latin typeface="Constantia"/>
                <a:cs typeface="Constantia"/>
              </a:rPr>
              <a:t>(deudas </a:t>
            </a:r>
            <a:r>
              <a:rPr dirty="0" sz="1800">
                <a:latin typeface="Constantia"/>
                <a:cs typeface="Constantia"/>
              </a:rPr>
              <a:t>restitutorias</a:t>
            </a:r>
            <a:r>
              <a:rPr dirty="0" sz="1800" spc="1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–art.</a:t>
            </a:r>
            <a:r>
              <a:rPr dirty="0" sz="1800" spc="1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1307</a:t>
            </a:r>
            <a:r>
              <a:rPr dirty="0" sz="1800" spc="21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20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c.-</a:t>
            </a:r>
            <a:r>
              <a:rPr dirty="0" sz="1800">
                <a:latin typeface="Constantia"/>
                <a:cs typeface="Constantia"/>
              </a:rPr>
              <a:t>,</a:t>
            </a:r>
            <a:r>
              <a:rPr dirty="0" sz="1800" spc="19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deudas</a:t>
            </a:r>
            <a:r>
              <a:rPr dirty="0" sz="1800" spc="1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compensatorias</a:t>
            </a:r>
            <a:r>
              <a:rPr dirty="0" sz="1800" spc="1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–art.</a:t>
            </a:r>
            <a:r>
              <a:rPr dirty="0" sz="1800" spc="1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1101</a:t>
            </a:r>
            <a:r>
              <a:rPr dirty="0" sz="1800" spc="21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19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c.-</a:t>
            </a:r>
            <a:r>
              <a:rPr dirty="0" sz="1800" spc="210">
                <a:latin typeface="Constantia"/>
                <a:cs typeface="Constantia"/>
              </a:rPr>
              <a:t> </a:t>
            </a:r>
            <a:r>
              <a:rPr dirty="0" sz="1800" spc="-50">
                <a:latin typeface="Constantia"/>
                <a:cs typeface="Constantia"/>
              </a:rPr>
              <a:t>y </a:t>
            </a:r>
            <a:r>
              <a:rPr dirty="0" sz="1800">
                <a:latin typeface="Constantia"/>
                <a:cs typeface="Constantia"/>
              </a:rPr>
              <a:t>deudas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indemnizatorias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–art.</a:t>
            </a:r>
            <a:r>
              <a:rPr dirty="0" sz="1800" spc="-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1902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c.-</a:t>
            </a:r>
            <a:r>
              <a:rPr dirty="0" sz="1800" spc="-25">
                <a:latin typeface="Constantia"/>
                <a:cs typeface="Constantia"/>
              </a:rPr>
              <a:t>).</a:t>
            </a:r>
            <a:endParaRPr sz="1800">
              <a:latin typeface="Constantia"/>
              <a:cs typeface="Constantia"/>
            </a:endParaRPr>
          </a:p>
          <a:p>
            <a:pPr algn="just" lvl="2" marL="926465" indent="-246379">
              <a:lnSpc>
                <a:spcPct val="100000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6465" algn="l"/>
              </a:tabLst>
            </a:pP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10">
                <a:latin typeface="Constantia"/>
                <a:cs typeface="Constantia"/>
              </a:rPr>
              <a:t> nominalismo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valorismo</a:t>
            </a:r>
            <a:endParaRPr sz="1800">
              <a:latin typeface="Constantia"/>
              <a:cs typeface="Constantia"/>
            </a:endParaRPr>
          </a:p>
          <a:p>
            <a:pPr algn="just" lvl="2" marL="926465" indent="-246379">
              <a:lnSpc>
                <a:spcPct val="100000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6465" algn="l"/>
              </a:tabLst>
            </a:pP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aplicación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-1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principio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nominalista</a:t>
            </a:r>
            <a:r>
              <a:rPr dirty="0" sz="1800" spc="-20">
                <a:latin typeface="Constantia"/>
                <a:cs typeface="Constantia"/>
              </a:rPr>
              <a:t> frente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al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principio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valorista.</a:t>
            </a:r>
            <a:endParaRPr sz="1800">
              <a:latin typeface="Constantia"/>
              <a:cs typeface="Constantia"/>
            </a:endParaRPr>
          </a:p>
          <a:p>
            <a:pPr algn="just" lvl="2" marL="926465" indent="-246379">
              <a:lnSpc>
                <a:spcPts val="1945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6465" algn="l"/>
              </a:tabLst>
            </a:pPr>
            <a:r>
              <a:rPr dirty="0" sz="1800">
                <a:latin typeface="Constantia"/>
                <a:cs typeface="Constantia"/>
              </a:rPr>
              <a:t>Aplicación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medidas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correctoras</a:t>
            </a:r>
            <a:r>
              <a:rPr dirty="0" sz="1800" spc="-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legislativas,</a:t>
            </a:r>
            <a:r>
              <a:rPr dirty="0" sz="1800" spc="-2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contractuales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o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judiciales</a:t>
            </a:r>
            <a:endParaRPr sz="1800">
              <a:latin typeface="Constantia"/>
              <a:cs typeface="Constantia"/>
            </a:endParaRPr>
          </a:p>
          <a:p>
            <a:pPr algn="just" marL="927100">
              <a:lnSpc>
                <a:spcPts val="1945"/>
              </a:lnSpc>
            </a:pPr>
            <a:r>
              <a:rPr dirty="0" sz="1800">
                <a:latin typeface="Constantia"/>
                <a:cs typeface="Constantia"/>
              </a:rPr>
              <a:t>(cláusula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 i="1">
                <a:latin typeface="Constantia"/>
                <a:cs typeface="Constantia"/>
              </a:rPr>
              <a:t>rebus</a:t>
            </a:r>
            <a:r>
              <a:rPr dirty="0" sz="1800" spc="-25" i="1">
                <a:latin typeface="Constantia"/>
                <a:cs typeface="Constantia"/>
              </a:rPr>
              <a:t> </a:t>
            </a:r>
            <a:r>
              <a:rPr dirty="0" sz="1800" i="1">
                <a:latin typeface="Constantia"/>
                <a:cs typeface="Constantia"/>
              </a:rPr>
              <a:t>sic</a:t>
            </a:r>
            <a:r>
              <a:rPr dirty="0" sz="1800" spc="-45" i="1">
                <a:latin typeface="Constantia"/>
                <a:cs typeface="Constantia"/>
              </a:rPr>
              <a:t> </a:t>
            </a:r>
            <a:r>
              <a:rPr dirty="0" sz="1800" spc="-10" i="1">
                <a:latin typeface="Constantia"/>
                <a:cs typeface="Constantia"/>
              </a:rPr>
              <a:t>stantibus</a:t>
            </a:r>
            <a:r>
              <a:rPr dirty="0" sz="1800" spc="-10">
                <a:latin typeface="Constantia"/>
                <a:cs typeface="Constantia"/>
              </a:rPr>
              <a:t>)</a:t>
            </a:r>
            <a:endParaRPr sz="1800">
              <a:latin typeface="Constantia"/>
              <a:cs typeface="Constantia"/>
            </a:endParaRPr>
          </a:p>
          <a:p>
            <a:pPr algn="just" lvl="2" marL="926465" indent="-246379">
              <a:lnSpc>
                <a:spcPts val="2155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6465" algn="l"/>
              </a:tabLst>
            </a:pPr>
            <a:r>
              <a:rPr dirty="0" sz="1800">
                <a:latin typeface="Constantia"/>
                <a:cs typeface="Constantia"/>
              </a:rPr>
              <a:t>Las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cláusulas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de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estabilización</a:t>
            </a:r>
            <a:endParaRPr sz="1800">
              <a:latin typeface="Constantia"/>
              <a:cs typeface="Constantia"/>
            </a:endParaRPr>
          </a:p>
          <a:p>
            <a:pPr algn="just" lvl="1" marL="651510" indent="-245745">
              <a:lnSpc>
                <a:spcPts val="2395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Las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deudas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intereses</a:t>
            </a:r>
            <a:endParaRPr sz="2000">
              <a:latin typeface="Constantia"/>
              <a:cs typeface="Constantia"/>
            </a:endParaRPr>
          </a:p>
          <a:p>
            <a:pPr algn="just" lvl="2" marL="926465" indent="-246379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69444"/>
              <a:buFont typeface="Wingdings 2"/>
              <a:buChar char=""/>
              <a:tabLst>
                <a:tab pos="926465" algn="l"/>
              </a:tabLst>
            </a:pPr>
            <a:r>
              <a:rPr dirty="0" sz="1800" spc="-25">
                <a:latin typeface="Constantia"/>
                <a:cs typeface="Constantia"/>
              </a:rPr>
              <a:t>Concepto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caracteres.</a:t>
            </a:r>
            <a:endParaRPr sz="1800">
              <a:latin typeface="Constantia"/>
              <a:cs typeface="Constantia"/>
            </a:endParaRPr>
          </a:p>
          <a:p>
            <a:pPr algn="just" lvl="2" marL="927100" marR="5080" indent="-247015">
              <a:lnSpc>
                <a:spcPct val="80100"/>
              </a:lnSpc>
              <a:spcBef>
                <a:spcPts val="430"/>
              </a:spcBef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>
                <a:latin typeface="Constantia"/>
                <a:cs typeface="Constantia"/>
              </a:rPr>
              <a:t>Intereses</a:t>
            </a:r>
            <a:r>
              <a:rPr dirty="0" sz="1800" spc="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legales</a:t>
            </a:r>
            <a:r>
              <a:rPr dirty="0" sz="1800" spc="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convencionales</a:t>
            </a:r>
            <a:r>
              <a:rPr dirty="0" sz="1800" spc="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</a:t>
            </a:r>
            <a:r>
              <a:rPr dirty="0" sz="1800" spc="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1108</a:t>
            </a:r>
            <a:r>
              <a:rPr dirty="0" sz="1800" spc="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c.).</a:t>
            </a:r>
            <a:r>
              <a:rPr dirty="0" sz="1800" spc="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Intereses</a:t>
            </a:r>
            <a:r>
              <a:rPr dirty="0" sz="1800" spc="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usurarios</a:t>
            </a:r>
            <a:r>
              <a:rPr dirty="0" sz="1800" spc="60">
                <a:latin typeface="Constantia"/>
                <a:cs typeface="Constantia"/>
              </a:rPr>
              <a:t> </a:t>
            </a:r>
            <a:r>
              <a:rPr dirty="0" sz="1800" spc="-50">
                <a:latin typeface="Constantia"/>
                <a:cs typeface="Constantia"/>
              </a:rPr>
              <a:t>o </a:t>
            </a:r>
            <a:r>
              <a:rPr dirty="0" sz="1800">
                <a:latin typeface="Constantia"/>
                <a:cs typeface="Constantia"/>
              </a:rPr>
              <a:t>leoninos</a:t>
            </a:r>
            <a:r>
              <a:rPr dirty="0" sz="1800" spc="-1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ley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23</a:t>
            </a:r>
            <a:r>
              <a:rPr dirty="0" sz="1800" spc="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julio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1908</a:t>
            </a:r>
            <a:r>
              <a:rPr dirty="0" sz="1800" spc="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represión</a:t>
            </a:r>
            <a:r>
              <a:rPr dirty="0" sz="1800" spc="-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usura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(o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Ley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de </a:t>
            </a:r>
            <a:r>
              <a:rPr dirty="0" sz="1800" spc="-10">
                <a:latin typeface="Constantia"/>
                <a:cs typeface="Constantia"/>
              </a:rPr>
              <a:t>Azcárate).</a:t>
            </a:r>
            <a:endParaRPr sz="1800">
              <a:latin typeface="Constantia"/>
              <a:cs typeface="Constantia"/>
            </a:endParaRPr>
          </a:p>
          <a:p>
            <a:pPr algn="just" lvl="2" marL="926465" indent="-246379">
              <a:lnSpc>
                <a:spcPct val="100000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6465" algn="l"/>
              </a:tabLst>
            </a:pPr>
            <a:r>
              <a:rPr dirty="0" sz="1800">
                <a:latin typeface="Constantia"/>
                <a:cs typeface="Constantia"/>
              </a:rPr>
              <a:t>Su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pago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1173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c.)</a:t>
            </a:r>
            <a:endParaRPr sz="1800">
              <a:latin typeface="Constantia"/>
              <a:cs typeface="Constantia"/>
            </a:endParaRPr>
          </a:p>
          <a:p>
            <a:pPr algn="just" lvl="2" marL="926465" indent="-246379">
              <a:lnSpc>
                <a:spcPct val="100000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6465" algn="l"/>
              </a:tabLst>
            </a:pP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anatocismo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1109</a:t>
            </a:r>
            <a:r>
              <a:rPr dirty="0" sz="1800" spc="-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c.)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C8F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570480">
              <a:lnSpc>
                <a:spcPct val="100000"/>
              </a:lnSpc>
              <a:spcBef>
                <a:spcPts val="105"/>
              </a:spcBef>
            </a:pPr>
            <a:r>
              <a:rPr dirty="0" sz="5000" spc="-50" b="0">
                <a:latin typeface="Calibri"/>
                <a:cs typeface="Calibri"/>
              </a:rPr>
              <a:t>PREGUNTAS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891411"/>
            <a:ext cx="8081009" cy="384810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just" marL="286385" marR="6350" indent="-274320">
              <a:lnSpc>
                <a:spcPct val="80000"/>
              </a:lnSpc>
              <a:spcBef>
                <a:spcPts val="62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compromiso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no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vender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determinado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producto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parte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4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459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empresa,</a:t>
            </a:r>
            <a:r>
              <a:rPr dirty="0" sz="2200" spc="5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¿se</a:t>
            </a:r>
            <a:r>
              <a:rPr dirty="0" sz="2200" spc="4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constituye</a:t>
            </a:r>
            <a:r>
              <a:rPr dirty="0" sz="2200" spc="48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4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4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obligación</a:t>
            </a:r>
            <a:r>
              <a:rPr dirty="0" sz="2200" spc="4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positiva</a:t>
            </a:r>
            <a:r>
              <a:rPr dirty="0" sz="2200" spc="470">
                <a:latin typeface="Constantia"/>
                <a:cs typeface="Constantia"/>
              </a:rPr>
              <a:t> </a:t>
            </a:r>
            <a:r>
              <a:rPr dirty="0" sz="2200" spc="-50">
                <a:latin typeface="Constantia"/>
                <a:cs typeface="Constantia"/>
              </a:rPr>
              <a:t>o </a:t>
            </a:r>
            <a:r>
              <a:rPr dirty="0" sz="2200" spc="-10">
                <a:latin typeface="Constantia"/>
                <a:cs typeface="Constantia"/>
              </a:rPr>
              <a:t>negativa?</a:t>
            </a:r>
            <a:endParaRPr sz="2200">
              <a:latin typeface="Constantia"/>
              <a:cs typeface="Constantia"/>
            </a:endParaRPr>
          </a:p>
          <a:p>
            <a:pPr algn="just" marL="286385" marR="6985" indent="-274320">
              <a:lnSpc>
                <a:spcPts val="2110"/>
              </a:lnSpc>
              <a:spcBef>
                <a:spcPts val="51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1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prestación</a:t>
            </a:r>
            <a:r>
              <a:rPr dirty="0" sz="2200" spc="1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consistente</a:t>
            </a:r>
            <a:r>
              <a:rPr dirty="0" sz="2200" spc="17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18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18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servicio</a:t>
            </a:r>
            <a:r>
              <a:rPr dirty="0" sz="2200" spc="1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7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telefonía,</a:t>
            </a:r>
            <a:r>
              <a:rPr dirty="0" sz="2200" spc="190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¿se constituye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prestación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transitoria</a:t>
            </a:r>
            <a:r>
              <a:rPr dirty="0" sz="2200" spc="-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duradera?</a:t>
            </a:r>
            <a:r>
              <a:rPr dirty="0" sz="2200" spc="-30">
                <a:latin typeface="Constantia"/>
                <a:cs typeface="Constantia"/>
              </a:rPr>
              <a:t> ¿Por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qué?</a:t>
            </a:r>
            <a:endParaRPr sz="2200">
              <a:latin typeface="Constantia"/>
              <a:cs typeface="Constantia"/>
            </a:endParaRPr>
          </a:p>
          <a:p>
            <a:pPr algn="just" marL="286385" marR="5080" indent="-274320">
              <a:lnSpc>
                <a:spcPct val="80000"/>
              </a:lnSpc>
              <a:spcBef>
                <a:spcPts val="55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obligación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pagar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intereses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préstamo,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¿se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define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como </a:t>
            </a:r>
            <a:r>
              <a:rPr dirty="0" sz="2200" spc="-10">
                <a:latin typeface="Constantia"/>
                <a:cs typeface="Constantia"/>
              </a:rPr>
              <a:t>prestación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principal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accesoria?</a:t>
            </a:r>
            <a:endParaRPr sz="2200">
              <a:latin typeface="Constantia"/>
              <a:cs typeface="Constantia"/>
            </a:endParaRPr>
          </a:p>
          <a:p>
            <a:pPr algn="just" marL="286385" marR="6350" indent="-274320">
              <a:lnSpc>
                <a:spcPct val="80100"/>
              </a:lnSpc>
              <a:spcBef>
                <a:spcPts val="52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¿Qué</a:t>
            </a:r>
            <a:r>
              <a:rPr dirty="0" sz="2200" spc="3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diferencias</a:t>
            </a:r>
            <a:r>
              <a:rPr dirty="0" sz="2200" spc="3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existen</a:t>
            </a:r>
            <a:r>
              <a:rPr dirty="0" sz="2200" spc="409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entre</a:t>
            </a:r>
            <a:r>
              <a:rPr dirty="0" sz="2200" spc="3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3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prestación</a:t>
            </a:r>
            <a:r>
              <a:rPr dirty="0" sz="2200" spc="4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genérica</a:t>
            </a:r>
            <a:r>
              <a:rPr dirty="0" sz="2200" spc="3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38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otra </a:t>
            </a:r>
            <a:r>
              <a:rPr dirty="0" sz="2200">
                <a:latin typeface="Constantia"/>
                <a:cs typeface="Constantia"/>
              </a:rPr>
              <a:t>específica?</a:t>
            </a:r>
            <a:r>
              <a:rPr dirty="0" sz="2200" spc="1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1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1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luz</a:t>
            </a:r>
            <a:r>
              <a:rPr dirty="0" sz="2200" spc="1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lo</a:t>
            </a:r>
            <a:r>
              <a:rPr dirty="0" sz="2200" spc="1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previsto</a:t>
            </a:r>
            <a:r>
              <a:rPr dirty="0" sz="2200" spc="1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1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1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artículo</a:t>
            </a:r>
            <a:r>
              <a:rPr dirty="0" sz="2200" spc="1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1096</a:t>
            </a:r>
            <a:r>
              <a:rPr dirty="0" sz="2200" spc="1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1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c,</a:t>
            </a:r>
            <a:r>
              <a:rPr dirty="0" sz="2200" spc="20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¿qué </a:t>
            </a:r>
            <a:r>
              <a:rPr dirty="0" sz="2200" spc="-10">
                <a:latin typeface="Constantia"/>
                <a:cs typeface="Constantia"/>
              </a:rPr>
              <a:t>distintas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consecuencias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prevén</a:t>
            </a:r>
            <a:r>
              <a:rPr dirty="0" sz="2200" spc="4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caso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incumplimiento?</a:t>
            </a:r>
            <a:endParaRPr sz="2200">
              <a:latin typeface="Constantia"/>
              <a:cs typeface="Constantia"/>
            </a:endParaRPr>
          </a:p>
          <a:p>
            <a:pPr algn="just" marL="286385" marR="6985" indent="-274320">
              <a:lnSpc>
                <a:spcPct val="80000"/>
              </a:lnSpc>
              <a:spcBef>
                <a:spcPts val="53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¿Qué</a:t>
            </a:r>
            <a:r>
              <a:rPr dirty="0" sz="2200" spc="409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tipo</a:t>
            </a:r>
            <a:r>
              <a:rPr dirty="0" sz="2200" spc="409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4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relación</a:t>
            </a:r>
            <a:r>
              <a:rPr dirty="0" sz="2200" spc="4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obligatoria</a:t>
            </a:r>
            <a:r>
              <a:rPr dirty="0" sz="2200" spc="4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ofrece</a:t>
            </a:r>
            <a:r>
              <a:rPr dirty="0" sz="2200" spc="4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mayores</a:t>
            </a:r>
            <a:r>
              <a:rPr dirty="0" sz="2200" spc="4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garantías</a:t>
            </a:r>
            <a:r>
              <a:rPr dirty="0" sz="2200" spc="40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al </a:t>
            </a:r>
            <a:r>
              <a:rPr dirty="0" sz="2200">
                <a:latin typeface="Constantia"/>
                <a:cs typeface="Constantia"/>
              </a:rPr>
              <a:t>acreedor,</a:t>
            </a:r>
            <a:r>
              <a:rPr dirty="0" sz="2200" spc="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tiene</a:t>
            </a:r>
            <a:r>
              <a:rPr dirty="0" sz="2200" spc="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objeto</a:t>
            </a:r>
            <a:r>
              <a:rPr dirty="0" sz="2200" spc="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prestación</a:t>
            </a:r>
            <a:r>
              <a:rPr dirty="0" sz="2200" spc="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facultativa</a:t>
            </a:r>
            <a:r>
              <a:rPr dirty="0" sz="2200" spc="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10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la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basa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prestación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alternativa?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C8F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000250">
              <a:lnSpc>
                <a:spcPct val="100000"/>
              </a:lnSpc>
              <a:spcBef>
                <a:spcPts val="105"/>
              </a:spcBef>
            </a:pPr>
            <a:r>
              <a:rPr dirty="0" sz="5000"/>
              <a:t>CASO</a:t>
            </a:r>
            <a:r>
              <a:rPr dirty="0" sz="5000" spc="-20"/>
              <a:t> </a:t>
            </a:r>
            <a:r>
              <a:rPr dirty="0" sz="5000" spc="-10"/>
              <a:t>PRÁCTICO</a:t>
            </a:r>
            <a:endParaRPr sz="5000"/>
          </a:p>
        </p:txBody>
      </p:sp>
      <p:sp>
        <p:nvSpPr>
          <p:cNvPr id="5" name="object 5" descr=""/>
          <p:cNvSpPr txBox="1"/>
          <p:nvPr/>
        </p:nvSpPr>
        <p:spPr>
          <a:xfrm>
            <a:off x="535940" y="1883790"/>
            <a:ext cx="8082280" cy="428879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just" marL="286385" marR="5080" indent="-274320">
              <a:lnSpc>
                <a:spcPct val="80000"/>
              </a:lnSpc>
              <a:spcBef>
                <a:spcPts val="675"/>
              </a:spcBef>
              <a:buSzPct val="93750"/>
              <a:buFont typeface="Wingdings 2"/>
              <a:buChar char=""/>
              <a:tabLst>
                <a:tab pos="286385" algn="l"/>
                <a:tab pos="590550" algn="l"/>
              </a:tabLst>
            </a:pPr>
            <a:r>
              <a:rPr dirty="0" sz="24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400">
                <a:latin typeface="Constantia"/>
                <a:cs typeface="Constantia"/>
              </a:rPr>
              <a:t>D.</a:t>
            </a:r>
            <a:r>
              <a:rPr dirty="0" sz="2400" spc="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Antolín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Doña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 spc="-30">
                <a:latin typeface="Constantia"/>
                <a:cs typeface="Constantia"/>
              </a:rPr>
              <a:t>Teresa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tenían</a:t>
            </a:r>
            <a:r>
              <a:rPr dirty="0" sz="2400" spc="-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tres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hijos</a:t>
            </a:r>
            <a:r>
              <a:rPr dirty="0" sz="2400" spc="-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dos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cinco </a:t>
            </a:r>
            <a:r>
              <a:rPr dirty="0" sz="2400">
                <a:latin typeface="Constantia"/>
                <a:cs typeface="Constantia"/>
              </a:rPr>
              <a:t>años.</a:t>
            </a:r>
            <a:r>
              <a:rPr dirty="0" sz="2400" spc="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Debido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</a:t>
            </a:r>
            <a:r>
              <a:rPr dirty="0" sz="2400" spc="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situación</a:t>
            </a:r>
            <a:r>
              <a:rPr dirty="0" sz="2400" spc="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económica,</a:t>
            </a:r>
            <a:r>
              <a:rPr dirty="0" sz="2400" spc="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deseaban</a:t>
            </a:r>
            <a:r>
              <a:rPr dirty="0" sz="2400" spc="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tener </a:t>
            </a:r>
            <a:r>
              <a:rPr dirty="0" sz="2400">
                <a:latin typeface="Constantia"/>
                <a:cs typeface="Constantia"/>
              </a:rPr>
              <a:t>más</a:t>
            </a:r>
            <a:r>
              <a:rPr dirty="0" sz="2400" spc="4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hijos,</a:t>
            </a:r>
            <a:r>
              <a:rPr dirty="0" sz="2400" spc="4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razón</a:t>
            </a:r>
            <a:r>
              <a:rPr dirty="0" sz="2400" spc="4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40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4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4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acudieron</a:t>
            </a:r>
            <a:r>
              <a:rPr dirty="0" sz="2400" spc="4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4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43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consulta</a:t>
            </a:r>
            <a:r>
              <a:rPr dirty="0" sz="2400" spc="44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del </a:t>
            </a:r>
            <a:r>
              <a:rPr dirty="0" sz="2400">
                <a:latin typeface="Constantia"/>
                <a:cs typeface="Constantia"/>
              </a:rPr>
              <a:t>doctor</a:t>
            </a:r>
            <a:r>
              <a:rPr dirty="0" sz="2400" spc="-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D.</a:t>
            </a:r>
            <a:r>
              <a:rPr dirty="0" sz="2400" spc="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José</a:t>
            </a:r>
            <a:r>
              <a:rPr dirty="0" sz="2400" spc="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María</a:t>
            </a:r>
            <a:r>
              <a:rPr dirty="0" sz="2400" spc="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V.</a:t>
            </a:r>
            <a:r>
              <a:rPr dirty="0" sz="2400" spc="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L.</a:t>
            </a:r>
            <a:r>
              <a:rPr dirty="0" sz="2400" spc="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para</a:t>
            </a:r>
            <a:r>
              <a:rPr dirty="0" sz="2400" spc="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practicara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D.</a:t>
            </a:r>
            <a:r>
              <a:rPr dirty="0" sz="2400" spc="6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Antolín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1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vasectomía.</a:t>
            </a:r>
            <a:r>
              <a:rPr dirty="0" sz="2400" spc="2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Tras</a:t>
            </a:r>
            <a:r>
              <a:rPr dirty="0" sz="2400" spc="2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2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operación,</a:t>
            </a:r>
            <a:r>
              <a:rPr dirty="0" sz="2400" spc="2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2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doctor</a:t>
            </a:r>
            <a:r>
              <a:rPr dirty="0" sz="2400" spc="1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le</a:t>
            </a:r>
            <a:r>
              <a:rPr dirty="0" sz="2400" spc="2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prescribió </a:t>
            </a:r>
            <a:r>
              <a:rPr dirty="0" sz="2400">
                <a:latin typeface="Constantia"/>
                <a:cs typeface="Constantia"/>
              </a:rPr>
              <a:t>unas</a:t>
            </a:r>
            <a:r>
              <a:rPr dirty="0" sz="2400" spc="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pruebas</a:t>
            </a:r>
            <a:r>
              <a:rPr dirty="0" sz="2400" spc="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para</a:t>
            </a:r>
            <a:r>
              <a:rPr dirty="0" sz="2400" spc="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confirmar</a:t>
            </a:r>
            <a:r>
              <a:rPr dirty="0" sz="2400" spc="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</a:t>
            </a:r>
            <a:r>
              <a:rPr dirty="0" sz="2400" spc="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esterilidad,</a:t>
            </a:r>
            <a:r>
              <a:rPr dirty="0" sz="2400" spc="1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tras</a:t>
            </a:r>
            <a:r>
              <a:rPr dirty="0" sz="2400" spc="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cuales </a:t>
            </a:r>
            <a:r>
              <a:rPr dirty="0" sz="2400">
                <a:latin typeface="Constantia"/>
                <a:cs typeface="Constantia"/>
              </a:rPr>
              <a:t>le</a:t>
            </a:r>
            <a:r>
              <a:rPr dirty="0" sz="2400" spc="22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confirmó</a:t>
            </a:r>
            <a:r>
              <a:rPr dirty="0" sz="2400" spc="21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22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22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podía</a:t>
            </a:r>
            <a:r>
              <a:rPr dirty="0" sz="2400" spc="22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tener</a:t>
            </a:r>
            <a:r>
              <a:rPr dirty="0" sz="2400" spc="21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hijos.</a:t>
            </a:r>
            <a:r>
              <a:rPr dirty="0" sz="2400" spc="254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Sin</a:t>
            </a:r>
            <a:r>
              <a:rPr dirty="0" sz="2400" spc="229">
                <a:latin typeface="Constantia"/>
                <a:cs typeface="Constantia"/>
              </a:rPr>
              <a:t>  </a:t>
            </a:r>
            <a:r>
              <a:rPr dirty="0" sz="2400" spc="-10">
                <a:latin typeface="Constantia"/>
                <a:cs typeface="Constantia"/>
              </a:rPr>
              <a:t>embargo, </a:t>
            </a:r>
            <a:r>
              <a:rPr dirty="0" sz="2400">
                <a:latin typeface="Constantia"/>
                <a:cs typeface="Constantia"/>
              </a:rPr>
              <a:t>transcurridos</a:t>
            </a:r>
            <a:r>
              <a:rPr dirty="0" sz="2400" spc="11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dos</a:t>
            </a:r>
            <a:r>
              <a:rPr dirty="0" sz="2400" spc="11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años</a:t>
            </a:r>
            <a:r>
              <a:rPr dirty="0" sz="2400" spc="11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su</a:t>
            </a:r>
            <a:r>
              <a:rPr dirty="0" sz="2400" spc="12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mujer</a:t>
            </a:r>
            <a:r>
              <a:rPr dirty="0" sz="2400" spc="9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queda</a:t>
            </a:r>
            <a:r>
              <a:rPr dirty="0" sz="2400" spc="10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embarazada</a:t>
            </a:r>
            <a:r>
              <a:rPr dirty="0" sz="2400" spc="100">
                <a:latin typeface="Constantia"/>
                <a:cs typeface="Constantia"/>
              </a:rPr>
              <a:t>  </a:t>
            </a:r>
            <a:r>
              <a:rPr dirty="0" sz="2400" spc="-50">
                <a:latin typeface="Constantia"/>
                <a:cs typeface="Constantia"/>
              </a:rPr>
              <a:t>y </a:t>
            </a:r>
            <a:r>
              <a:rPr dirty="0" sz="2400">
                <a:latin typeface="Constantia"/>
                <a:cs typeface="Constantia"/>
              </a:rPr>
              <a:t>tienen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gemelos.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Ante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esto,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D.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Antolín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demanda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al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doctor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D. </a:t>
            </a:r>
            <a:r>
              <a:rPr dirty="0" sz="2400">
                <a:latin typeface="Constantia"/>
                <a:cs typeface="Constantia"/>
              </a:rPr>
              <a:t>José</a:t>
            </a:r>
            <a:r>
              <a:rPr dirty="0" sz="2400" spc="40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María</a:t>
            </a:r>
            <a:r>
              <a:rPr dirty="0" sz="2400" spc="3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4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le</a:t>
            </a:r>
            <a:r>
              <a:rPr dirty="0" sz="2400" spc="40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reclama</a:t>
            </a:r>
            <a:r>
              <a:rPr dirty="0" sz="2400" spc="4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4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indemnización</a:t>
            </a:r>
            <a:r>
              <a:rPr dirty="0" sz="2400" spc="4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3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daños</a:t>
            </a:r>
            <a:r>
              <a:rPr dirty="0" sz="2400" spc="415">
                <a:latin typeface="Constantia"/>
                <a:cs typeface="Constantia"/>
              </a:rPr>
              <a:t> </a:t>
            </a:r>
            <a:r>
              <a:rPr dirty="0" sz="2400" spc="-50">
                <a:latin typeface="Constantia"/>
                <a:cs typeface="Constantia"/>
              </a:rPr>
              <a:t>y </a:t>
            </a:r>
            <a:r>
              <a:rPr dirty="0" sz="2400" spc="-10">
                <a:latin typeface="Constantia"/>
                <a:cs typeface="Constantia"/>
              </a:rPr>
              <a:t>perjuicios.</a:t>
            </a:r>
            <a:endParaRPr sz="2400">
              <a:latin typeface="Constantia"/>
              <a:cs typeface="Constantia"/>
            </a:endParaRPr>
          </a:p>
          <a:p>
            <a:pPr marL="591820" indent="-5791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591820" algn="l"/>
              </a:tabLst>
            </a:pPr>
            <a:r>
              <a:rPr dirty="0" sz="2400" spc="-10">
                <a:latin typeface="Constantia"/>
                <a:cs typeface="Constantia"/>
              </a:rPr>
              <a:t>PREGUNTAS: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ts val="2375"/>
              </a:lnSpc>
              <a:spcBef>
                <a:spcPts val="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1.</a:t>
            </a:r>
            <a:r>
              <a:rPr dirty="0" sz="2200" spc="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¿Estamos</a:t>
            </a:r>
            <a:r>
              <a:rPr dirty="0" sz="2200" spc="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ante</a:t>
            </a:r>
            <a:r>
              <a:rPr dirty="0" sz="2200" spc="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obligación</a:t>
            </a:r>
            <a:r>
              <a:rPr dirty="0" sz="2200" spc="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actividad</a:t>
            </a:r>
            <a:r>
              <a:rPr dirty="0" sz="2200" spc="1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resultado?</a:t>
            </a:r>
            <a:endParaRPr sz="2200">
              <a:latin typeface="Constantia"/>
              <a:cs typeface="Constantia"/>
            </a:endParaRPr>
          </a:p>
          <a:p>
            <a:pPr marL="652780">
              <a:lnSpc>
                <a:spcPts val="2375"/>
              </a:lnSpc>
            </a:pPr>
            <a:r>
              <a:rPr dirty="0" sz="2200" spc="-40">
                <a:latin typeface="Constantia"/>
                <a:cs typeface="Constantia"/>
              </a:rPr>
              <a:t>¿Qué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efectos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conlleva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respuesta?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Razónela.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6854" y="677926"/>
            <a:ext cx="3592195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10"/>
              <a:t>OBLIGACIONES</a:t>
            </a:r>
            <a:endParaRPr sz="45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416647"/>
            <a:ext cx="7613650" cy="480568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divisibles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indivisibles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Concepto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1151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1169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Obligaciones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dar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1151.1.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c.).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Obligaciones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hacer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1151.2.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c.).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Obligaciones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hacer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1151.3.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c.).</a:t>
            </a:r>
            <a:endParaRPr sz="2400">
              <a:latin typeface="Constantia"/>
              <a:cs typeface="Constantia"/>
            </a:endParaRPr>
          </a:p>
          <a:p>
            <a:pPr marL="286385" marR="187960" indent="-274320">
              <a:lnSpc>
                <a:spcPts val="2810"/>
              </a:lnSpc>
              <a:spcBef>
                <a:spcPts val="65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indivisibles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pluralidad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sujetos </a:t>
            </a:r>
            <a:r>
              <a:rPr dirty="0" sz="2600">
                <a:latin typeface="Constantia"/>
                <a:cs typeface="Constantia"/>
              </a:rPr>
              <a:t>(arts.</a:t>
            </a:r>
            <a:r>
              <a:rPr dirty="0" sz="2600" spc="-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1137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1138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54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Régimen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jurídico: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solidaridad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mancomunidad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5">
                <a:latin typeface="Constantia"/>
                <a:cs typeface="Constantia"/>
              </a:rPr>
              <a:t>Acción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conjunta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1139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Cumplimiento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1139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1149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780" marR="5080" indent="-247015">
              <a:lnSpc>
                <a:spcPts val="2590"/>
              </a:lnSpc>
              <a:spcBef>
                <a:spcPts val="62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 spc="-10">
                <a:latin typeface="Constantia"/>
                <a:cs typeface="Constantia"/>
              </a:rPr>
              <a:t>Incumplimiento,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cumplimiento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in</a:t>
            </a:r>
            <a:r>
              <a:rPr dirty="0" sz="2400" spc="-3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natura</a:t>
            </a:r>
            <a:r>
              <a:rPr dirty="0" sz="2400" spc="-20" i="1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ejecución forzosa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1150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144395">
              <a:lnSpc>
                <a:spcPct val="100000"/>
              </a:lnSpc>
              <a:spcBef>
                <a:spcPts val="105"/>
              </a:spcBef>
            </a:pPr>
            <a:r>
              <a:rPr dirty="0" sz="5000" spc="-10"/>
              <a:t>OBLIGACIONES</a:t>
            </a:r>
            <a:endParaRPr sz="5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0321"/>
            <a:ext cx="6558280" cy="352552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Obligaciones</a:t>
            </a:r>
            <a:r>
              <a:rPr dirty="0" sz="2800" spc="-6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líquidas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</a:t>
            </a:r>
            <a:r>
              <a:rPr dirty="0" sz="2800" spc="-9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ilíquidas</a:t>
            </a:r>
            <a:endParaRPr sz="2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Obligaciones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sinalagmáticas</a:t>
            </a:r>
            <a:r>
              <a:rPr dirty="0" sz="2800" spc="-12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recíprocas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0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10">
                <a:latin typeface="Constantia"/>
                <a:cs typeface="Constantia"/>
              </a:rPr>
              <a:t>Concepto: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obligaciones</a:t>
            </a:r>
            <a:r>
              <a:rPr dirty="0" sz="2800" spc="-114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bilaterales</a:t>
            </a:r>
            <a:endParaRPr sz="2800">
              <a:latin typeface="Constantia"/>
              <a:cs typeface="Constantia"/>
            </a:endParaRPr>
          </a:p>
          <a:p>
            <a:pPr lvl="1" marL="651510" marR="33655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780" algn="l"/>
              </a:tabLst>
            </a:pPr>
            <a:r>
              <a:rPr dirty="0" sz="2800" spc="-10">
                <a:latin typeface="Constantia"/>
                <a:cs typeface="Constantia"/>
              </a:rPr>
              <a:t>Aplicación</a:t>
            </a:r>
            <a:r>
              <a:rPr dirty="0" sz="2800" spc="-12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excepciones:</a:t>
            </a:r>
            <a:r>
              <a:rPr dirty="0" sz="2800" spc="-8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suspensión </a:t>
            </a:r>
            <a:r>
              <a:rPr dirty="0" sz="2800" spc="-10">
                <a:latin typeface="Constantia"/>
                <a:cs typeface="Constantia"/>
              </a:rPr>
              <a:t>	</a:t>
            </a:r>
            <a:r>
              <a:rPr dirty="0" sz="2800" spc="-20">
                <a:latin typeface="Constantia"/>
                <a:cs typeface="Constantia"/>
              </a:rPr>
              <a:t>provisional</a:t>
            </a:r>
            <a:r>
              <a:rPr dirty="0" sz="2800" spc="-9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8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prestación:</a:t>
            </a:r>
            <a:endParaRPr sz="2800">
              <a:latin typeface="Constantia"/>
              <a:cs typeface="Constantia"/>
            </a:endParaRPr>
          </a:p>
          <a:p>
            <a:pPr lvl="2" marL="925830" indent="-245745">
              <a:lnSpc>
                <a:spcPct val="100000"/>
              </a:lnSpc>
              <a:spcBef>
                <a:spcPts val="675"/>
              </a:spcBef>
              <a:buClr>
                <a:srgbClr val="009DD9"/>
              </a:buClr>
              <a:buSzPct val="69642"/>
              <a:buFont typeface="Wingdings 2"/>
              <a:buChar char=""/>
              <a:tabLst>
                <a:tab pos="925830" algn="l"/>
              </a:tabLst>
            </a:pPr>
            <a:r>
              <a:rPr dirty="0" sz="2800" spc="-20">
                <a:latin typeface="Constantia"/>
                <a:cs typeface="Constantia"/>
              </a:rPr>
              <a:t>-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7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incumplimiento.</a:t>
            </a:r>
            <a:endParaRPr sz="2800">
              <a:latin typeface="Constantia"/>
              <a:cs typeface="Constantia"/>
            </a:endParaRPr>
          </a:p>
          <a:p>
            <a:pPr lvl="2" marL="925830" indent="-245745">
              <a:lnSpc>
                <a:spcPct val="100000"/>
              </a:lnSpc>
              <a:spcBef>
                <a:spcPts val="670"/>
              </a:spcBef>
              <a:buClr>
                <a:srgbClr val="009DD9"/>
              </a:buClr>
              <a:buSzPct val="69642"/>
              <a:buFont typeface="Wingdings 2"/>
              <a:buChar char=""/>
              <a:tabLst>
                <a:tab pos="925830" algn="l"/>
              </a:tabLst>
            </a:pPr>
            <a:r>
              <a:rPr dirty="0" sz="2800" spc="-20">
                <a:latin typeface="Constantia"/>
                <a:cs typeface="Constantia"/>
              </a:rPr>
              <a:t>-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85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cumplimiento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defectuoso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6352" y="2409444"/>
            <a:ext cx="1829561" cy="41376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2467" y="3210306"/>
            <a:ext cx="6010910" cy="2038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r" marL="1350645" marR="5080" indent="-1338580">
              <a:lnSpc>
                <a:spcPct val="100000"/>
              </a:lnSpc>
              <a:spcBef>
                <a:spcPts val="105"/>
              </a:spcBef>
            </a:pPr>
            <a:r>
              <a:rPr dirty="0" sz="4400">
                <a:solidFill>
                  <a:srgbClr val="FFFFFF"/>
                </a:solidFill>
                <a:latin typeface="Constantia"/>
                <a:cs typeface="Constantia"/>
              </a:rPr>
              <a:t>LAS</a:t>
            </a:r>
            <a:r>
              <a:rPr dirty="0" sz="4400" spc="4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4400" spc="-35">
                <a:solidFill>
                  <a:srgbClr val="FFFFFF"/>
                </a:solidFill>
                <a:latin typeface="Constantia"/>
                <a:cs typeface="Constantia"/>
              </a:rPr>
              <a:t>CIRCUNSTANCIAS </a:t>
            </a:r>
            <a:r>
              <a:rPr dirty="0" sz="4400">
                <a:solidFill>
                  <a:srgbClr val="FFFFFF"/>
                </a:solidFill>
                <a:latin typeface="Constantia"/>
                <a:cs typeface="Constantia"/>
              </a:rPr>
              <a:t>DE</a:t>
            </a:r>
            <a:r>
              <a:rPr dirty="0" sz="4400" spc="2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4400">
                <a:solidFill>
                  <a:srgbClr val="FFFFFF"/>
                </a:solidFill>
                <a:latin typeface="Constantia"/>
                <a:cs typeface="Constantia"/>
              </a:rPr>
              <a:t>LA</a:t>
            </a:r>
            <a:r>
              <a:rPr dirty="0" sz="4400" spc="-3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4400" spc="-10">
                <a:solidFill>
                  <a:srgbClr val="FFFFFF"/>
                </a:solidFill>
                <a:latin typeface="Constantia"/>
                <a:cs typeface="Constantia"/>
              </a:rPr>
              <a:t>RELACIÓN OBLIGATORIA</a:t>
            </a:r>
            <a:endParaRPr sz="4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7416" y="210058"/>
            <a:ext cx="6027420" cy="1397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79600" marR="5080" indent="-1867535">
              <a:lnSpc>
                <a:spcPct val="100000"/>
              </a:lnSpc>
              <a:spcBef>
                <a:spcPts val="100"/>
              </a:spcBef>
            </a:pPr>
            <a:r>
              <a:rPr dirty="0" sz="4500"/>
              <a:t>ESQUEMA</a:t>
            </a:r>
            <a:r>
              <a:rPr dirty="0" sz="4500" spc="-140"/>
              <a:t> </a:t>
            </a:r>
            <a:r>
              <a:rPr dirty="0" sz="4500"/>
              <a:t>DEL</a:t>
            </a:r>
            <a:r>
              <a:rPr dirty="0" sz="4500" spc="-155"/>
              <a:t> </a:t>
            </a:r>
            <a:r>
              <a:rPr dirty="0" sz="4500" spc="-20"/>
              <a:t>MATERIAL </a:t>
            </a:r>
            <a:r>
              <a:rPr dirty="0" sz="4500" spc="-10"/>
              <a:t>DOCENTE</a:t>
            </a:r>
            <a:endParaRPr sz="4500"/>
          </a:p>
        </p:txBody>
      </p:sp>
      <p:sp>
        <p:nvSpPr>
          <p:cNvPr id="3" name="object 3" descr=""/>
          <p:cNvSpPr txBox="1"/>
          <p:nvPr/>
        </p:nvSpPr>
        <p:spPr>
          <a:xfrm>
            <a:off x="474370" y="1652142"/>
            <a:ext cx="8341359" cy="49028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</a:t>
            </a:r>
            <a:r>
              <a:rPr dirty="0" sz="1600" spc="-5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1.</a:t>
            </a:r>
            <a:r>
              <a:rPr dirty="0" sz="1600" spc="-1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EL</a:t>
            </a:r>
            <a:r>
              <a:rPr dirty="0" sz="1600" spc="-3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DERECHO</a:t>
            </a:r>
            <a:r>
              <a:rPr dirty="0" sz="1600" spc="-1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DE</a:t>
            </a:r>
            <a:r>
              <a:rPr dirty="0" sz="1600" spc="-1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OBLIGACIONES</a:t>
            </a:r>
            <a:r>
              <a:rPr dirty="0" sz="1600" spc="2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.</a:t>
            </a:r>
            <a:r>
              <a:rPr dirty="0" sz="1600" spc="-1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LA</a:t>
            </a:r>
            <a:r>
              <a:rPr dirty="0" sz="1600" spc="-40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OBLIGACIÓN</a:t>
            </a:r>
            <a:endParaRPr sz="1600">
              <a:latin typeface="Constantia"/>
              <a:cs typeface="Constantia"/>
            </a:endParaRPr>
          </a:p>
          <a:p>
            <a:pPr algn="just" marL="287020" marR="17145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8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El</a:t>
            </a:r>
            <a:r>
              <a:rPr dirty="0" sz="1600" spc="7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Derecho</a:t>
            </a:r>
            <a:r>
              <a:rPr dirty="0" sz="1600" spc="6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6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obligaciones.</a:t>
            </a:r>
            <a:r>
              <a:rPr dirty="0" sz="1600" spc="85">
                <a:latin typeface="Constantia"/>
                <a:cs typeface="Constantia"/>
              </a:rPr>
              <a:t>  </a:t>
            </a:r>
            <a:r>
              <a:rPr dirty="0" sz="1600" spc="-20">
                <a:latin typeface="Constantia"/>
                <a:cs typeface="Constantia"/>
              </a:rPr>
              <a:t>2.-</a:t>
            </a: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6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relación</a:t>
            </a:r>
            <a:r>
              <a:rPr dirty="0" sz="1600" spc="75">
                <a:latin typeface="Constantia"/>
                <a:cs typeface="Constantia"/>
              </a:rPr>
              <a:t>  </a:t>
            </a:r>
            <a:r>
              <a:rPr dirty="0" sz="1600" spc="-20">
                <a:latin typeface="Constantia"/>
                <a:cs typeface="Constantia"/>
              </a:rPr>
              <a:t>jurídico-</a:t>
            </a:r>
            <a:r>
              <a:rPr dirty="0" sz="1600">
                <a:latin typeface="Constantia"/>
                <a:cs typeface="Constantia"/>
              </a:rPr>
              <a:t>obligatoria.</a:t>
            </a:r>
            <a:r>
              <a:rPr dirty="0" sz="1600" spc="8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3.-</a:t>
            </a:r>
            <a:r>
              <a:rPr dirty="0" sz="1600" spc="8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Elementos.</a:t>
            </a:r>
            <a:r>
              <a:rPr dirty="0" sz="1600" spc="75">
                <a:latin typeface="Constantia"/>
                <a:cs typeface="Constantia"/>
              </a:rPr>
              <a:t>  </a:t>
            </a:r>
            <a:r>
              <a:rPr dirty="0" sz="1600" spc="-25">
                <a:latin typeface="Constantia"/>
                <a:cs typeface="Constantia"/>
              </a:rPr>
              <a:t>4.- </a:t>
            </a:r>
            <a:r>
              <a:rPr dirty="0" sz="1600" spc="-10">
                <a:latin typeface="Constantia"/>
                <a:cs typeface="Constantia"/>
              </a:rPr>
              <a:t>Obligaciones</a:t>
            </a:r>
            <a:r>
              <a:rPr dirty="0" sz="1600" spc="-4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naturales.</a:t>
            </a:r>
            <a:r>
              <a:rPr dirty="0" sz="1600">
                <a:latin typeface="Constantia"/>
                <a:cs typeface="Constantia"/>
              </a:rPr>
              <a:t> 5.-</a:t>
            </a:r>
            <a:r>
              <a:rPr dirty="0" sz="1600" spc="-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Las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fuentes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las</a:t>
            </a:r>
            <a:r>
              <a:rPr dirty="0" sz="1600" spc="-7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obligaciones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  <a:tab pos="1024890" algn="l"/>
                <a:tab pos="1405890" algn="l"/>
                <a:tab pos="2021205" algn="l"/>
                <a:tab pos="3105150" algn="l"/>
                <a:tab pos="3612515" algn="l"/>
                <a:tab pos="4091304" algn="l"/>
                <a:tab pos="5368290" algn="l"/>
                <a:tab pos="7078980" algn="l"/>
                <a:tab pos="8035925" algn="l"/>
              </a:tabLst>
            </a:pPr>
            <a:r>
              <a:rPr dirty="0" sz="1600" spc="-20" b="1">
                <a:latin typeface="Constantia"/>
                <a:cs typeface="Constantia"/>
              </a:rPr>
              <a:t>Tema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2.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LOS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SUJETOS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DE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LA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RELACIÓN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OBLIGATORIA.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CLASES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DE</a:t>
            </a:r>
            <a:endParaRPr sz="1600">
              <a:latin typeface="Constantia"/>
              <a:cs typeface="Constantia"/>
            </a:endParaRPr>
          </a:p>
          <a:p>
            <a:pPr marL="287020">
              <a:lnSpc>
                <a:spcPct val="100000"/>
              </a:lnSpc>
            </a:pPr>
            <a:r>
              <a:rPr dirty="0" sz="1600" spc="-10" b="1">
                <a:latin typeface="Constantia"/>
                <a:cs typeface="Constantia"/>
              </a:rPr>
              <a:t>OBLIGACIONES </a:t>
            </a:r>
            <a:r>
              <a:rPr dirty="0" sz="1600" b="1">
                <a:latin typeface="Constantia"/>
                <a:cs typeface="Constantia"/>
              </a:rPr>
              <a:t>EN</a:t>
            </a:r>
            <a:r>
              <a:rPr dirty="0" sz="1600" spc="-4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FUNCIÓN</a:t>
            </a:r>
            <a:r>
              <a:rPr dirty="0" sz="1600" spc="-5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DEL</a:t>
            </a:r>
            <a:r>
              <a:rPr dirty="0" sz="1600" spc="-60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SUJETO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El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acreedor</a:t>
            </a:r>
            <a:r>
              <a:rPr dirty="0" sz="1600" spc="-9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10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el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deudor. </a:t>
            </a:r>
            <a:r>
              <a:rPr dirty="0" sz="1600">
                <a:latin typeface="Constantia"/>
                <a:cs typeface="Constantia"/>
              </a:rPr>
              <a:t>2.-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Mancomunidad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9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solidaridad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</a:t>
            </a:r>
            <a:r>
              <a:rPr dirty="0" sz="1600" spc="-5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3.</a:t>
            </a:r>
            <a:r>
              <a:rPr dirty="0" sz="1600" spc="-2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EL</a:t>
            </a:r>
            <a:r>
              <a:rPr dirty="0" sz="1600" spc="-5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OBJETO</a:t>
            </a:r>
            <a:r>
              <a:rPr dirty="0" sz="1600" spc="-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DE</a:t>
            </a:r>
            <a:r>
              <a:rPr dirty="0" sz="1600" spc="-2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LA</a:t>
            </a:r>
            <a:r>
              <a:rPr dirty="0" sz="1600" spc="-4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RELACIÓN</a:t>
            </a:r>
            <a:r>
              <a:rPr dirty="0" sz="1600" spc="-1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OBLIGATORIA</a:t>
            </a:r>
            <a:endParaRPr sz="1600">
              <a:latin typeface="Constantia"/>
              <a:cs typeface="Constantia"/>
            </a:endParaRPr>
          </a:p>
          <a:p>
            <a:pPr algn="just" marL="287020" marR="13335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34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31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prestación.</a:t>
            </a:r>
            <a:r>
              <a:rPr dirty="0" sz="1600" spc="34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2.-</a:t>
            </a:r>
            <a:r>
              <a:rPr dirty="0" sz="1600">
                <a:latin typeface="Constantia"/>
                <a:cs typeface="Constantia"/>
              </a:rPr>
              <a:t>Obligaciones</a:t>
            </a:r>
            <a:r>
              <a:rPr dirty="0" sz="1600" spc="33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genéricas</a:t>
            </a:r>
            <a:r>
              <a:rPr dirty="0" sz="1600" spc="30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31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específicas.</a:t>
            </a:r>
            <a:r>
              <a:rPr dirty="0" sz="1600" spc="35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3.-</a:t>
            </a:r>
            <a:r>
              <a:rPr dirty="0" sz="1600">
                <a:latin typeface="Constantia"/>
                <a:cs typeface="Constantia"/>
              </a:rPr>
              <a:t>Obligaciones</a:t>
            </a:r>
            <a:r>
              <a:rPr dirty="0" sz="1600" spc="31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unilaterales</a:t>
            </a:r>
            <a:r>
              <a:rPr dirty="0" sz="1600" spc="315">
                <a:latin typeface="Constantia"/>
                <a:cs typeface="Constantia"/>
              </a:rPr>
              <a:t> </a:t>
            </a:r>
            <a:r>
              <a:rPr dirty="0" sz="1600" spc="-50">
                <a:latin typeface="Constantia"/>
                <a:cs typeface="Constantia"/>
              </a:rPr>
              <a:t>y </a:t>
            </a:r>
            <a:r>
              <a:rPr dirty="0" sz="1600" spc="-10">
                <a:latin typeface="Constantia"/>
                <a:cs typeface="Constantia"/>
              </a:rPr>
              <a:t>bilaterales.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</a:t>
            </a:r>
            <a:r>
              <a:rPr dirty="0" sz="1600" spc="-5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4.</a:t>
            </a:r>
            <a:r>
              <a:rPr dirty="0" sz="1600" spc="-1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EL</a:t>
            </a:r>
            <a:r>
              <a:rPr dirty="0" sz="1600" spc="-8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VÍNCULO</a:t>
            </a:r>
            <a:r>
              <a:rPr dirty="0" sz="1600" spc="-1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JURÍDICO </a:t>
            </a:r>
            <a:r>
              <a:rPr dirty="0" sz="1600" b="1">
                <a:latin typeface="Constantia"/>
                <a:cs typeface="Constantia"/>
              </a:rPr>
              <a:t>DE</a:t>
            </a:r>
            <a:r>
              <a:rPr dirty="0" sz="1600" spc="-3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LA</a:t>
            </a:r>
            <a:r>
              <a:rPr dirty="0" sz="1600" spc="-30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OBLIGACIÓN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Deuda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responsabilidad.</a:t>
            </a:r>
            <a:r>
              <a:rPr dirty="0" sz="1600" spc="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2.-</a:t>
            </a:r>
            <a:r>
              <a:rPr dirty="0" sz="1600" spc="-10">
                <a:latin typeface="Constantia"/>
                <a:cs typeface="Constantia"/>
              </a:rPr>
              <a:t> Obligaciones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puras,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condicionales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a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término.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</a:t>
            </a:r>
            <a:r>
              <a:rPr dirty="0" sz="1600" spc="-5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5. EL</a:t>
            </a:r>
            <a:r>
              <a:rPr dirty="0" sz="1600" spc="-4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CUMPLIMIENTO</a:t>
            </a:r>
            <a:r>
              <a:rPr dirty="0" sz="1600" spc="1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DE</a:t>
            </a:r>
            <a:r>
              <a:rPr dirty="0" sz="1600" spc="-1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LA</a:t>
            </a:r>
            <a:r>
              <a:rPr dirty="0" sz="1600" spc="-3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OBLIGACIÓN</a:t>
            </a:r>
            <a:endParaRPr sz="1600">
              <a:latin typeface="Constantia"/>
              <a:cs typeface="Constantia"/>
            </a:endParaRPr>
          </a:p>
          <a:p>
            <a:pPr algn="just" marL="287020" marR="9525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8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El</a:t>
            </a:r>
            <a:r>
              <a:rPr dirty="0" sz="1600" spc="8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pago</a:t>
            </a:r>
            <a:r>
              <a:rPr dirty="0" sz="1600" spc="6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o</a:t>
            </a:r>
            <a:r>
              <a:rPr dirty="0" sz="1600" spc="6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cumplimiento</a:t>
            </a:r>
            <a:r>
              <a:rPr dirty="0" sz="1600" spc="6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estricto.</a:t>
            </a:r>
            <a:r>
              <a:rPr dirty="0" sz="1600" spc="80">
                <a:latin typeface="Constantia"/>
                <a:cs typeface="Constantia"/>
              </a:rPr>
              <a:t>  </a:t>
            </a:r>
            <a:r>
              <a:rPr dirty="0" sz="1600" spc="-10">
                <a:latin typeface="Constantia"/>
                <a:cs typeface="Constantia"/>
              </a:rPr>
              <a:t>2.-</a:t>
            </a:r>
            <a:r>
              <a:rPr dirty="0" sz="1600">
                <a:latin typeface="Constantia"/>
                <a:cs typeface="Constantia"/>
              </a:rPr>
              <a:t>Requisitos</a:t>
            </a:r>
            <a:r>
              <a:rPr dirty="0" sz="1600" spc="7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objetivos</a:t>
            </a:r>
            <a:r>
              <a:rPr dirty="0" sz="1600" spc="6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8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pago.</a:t>
            </a:r>
            <a:r>
              <a:rPr dirty="0" sz="1600" spc="8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3.-</a:t>
            </a:r>
            <a:r>
              <a:rPr dirty="0" sz="1600" spc="80">
                <a:latin typeface="Constantia"/>
                <a:cs typeface="Constantia"/>
              </a:rPr>
              <a:t>  </a:t>
            </a:r>
            <a:r>
              <a:rPr dirty="0" sz="1600" spc="-10">
                <a:latin typeface="Constantia"/>
                <a:cs typeface="Constantia"/>
              </a:rPr>
              <a:t>Requisitos subjetivos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pago.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4.-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Circunstancias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pago.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5.-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imputación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pago.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6.-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dación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en </a:t>
            </a:r>
            <a:r>
              <a:rPr dirty="0" sz="1600" spc="-20">
                <a:latin typeface="Constantia"/>
                <a:cs typeface="Constantia"/>
              </a:rPr>
              <a:t>pago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el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pago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por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cesión</a:t>
            </a:r>
            <a:r>
              <a:rPr dirty="0" sz="1600" spc="-4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4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bienes.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</a:t>
            </a:r>
            <a:r>
              <a:rPr dirty="0" sz="1600" spc="-3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6. EL</a:t>
            </a:r>
            <a:r>
              <a:rPr dirty="0" sz="1600" spc="-20" b="1">
                <a:latin typeface="Constantia"/>
                <a:cs typeface="Constantia"/>
              </a:rPr>
              <a:t> INCUMPLIMIENTO</a:t>
            </a:r>
            <a:r>
              <a:rPr dirty="0" sz="1600" b="1">
                <a:latin typeface="Constantia"/>
                <a:cs typeface="Constantia"/>
              </a:rPr>
              <a:t> Y</a:t>
            </a:r>
            <a:r>
              <a:rPr dirty="0" sz="1600" spc="-4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EL</a:t>
            </a:r>
            <a:r>
              <a:rPr dirty="0" sz="1600" spc="-20" b="1">
                <a:latin typeface="Constantia"/>
                <a:cs typeface="Constantia"/>
              </a:rPr>
              <a:t> CUMPLIMIENTO</a:t>
            </a:r>
            <a:r>
              <a:rPr dirty="0" sz="1600" spc="2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INEXACTO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-3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responsabilidad</a:t>
            </a:r>
            <a:r>
              <a:rPr dirty="0" sz="1600" spc="-4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deudor.</a:t>
            </a:r>
            <a:r>
              <a:rPr dirty="0" sz="1600" spc="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2.-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-7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mora.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3.-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Efectos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-10">
                <a:latin typeface="Constantia"/>
                <a:cs typeface="Constantia"/>
              </a:rPr>
              <a:t> incumplimiento.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 </a:t>
            </a:r>
            <a:r>
              <a:rPr dirty="0" sz="1600" b="1">
                <a:latin typeface="Constantia"/>
                <a:cs typeface="Constantia"/>
              </a:rPr>
              <a:t>7. LA</a:t>
            </a:r>
            <a:r>
              <a:rPr dirty="0" sz="1600" spc="-30" b="1">
                <a:latin typeface="Constantia"/>
                <a:cs typeface="Constantia"/>
              </a:rPr>
              <a:t> </a:t>
            </a:r>
            <a:r>
              <a:rPr dirty="0" sz="1600" spc="-25" b="1">
                <a:latin typeface="Constantia"/>
                <a:cs typeface="Constantia"/>
              </a:rPr>
              <a:t>PROTECCIÓN</a:t>
            </a:r>
            <a:r>
              <a:rPr dirty="0" sz="1600" spc="2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DEL</a:t>
            </a:r>
            <a:r>
              <a:rPr dirty="0" sz="1600" spc="-3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CRÉDITO</a:t>
            </a:r>
            <a:endParaRPr sz="1600">
              <a:latin typeface="Constantia"/>
              <a:cs typeface="Constantia"/>
            </a:endParaRPr>
          </a:p>
          <a:p>
            <a:pPr algn="just" marL="287020" marR="5080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23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Responsabilidad</a:t>
            </a:r>
            <a:r>
              <a:rPr dirty="0" sz="1600" spc="254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patrimonial.</a:t>
            </a:r>
            <a:r>
              <a:rPr dirty="0" sz="1600" spc="24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2.-</a:t>
            </a:r>
            <a:r>
              <a:rPr dirty="0" sz="1600" spc="24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Las</a:t>
            </a:r>
            <a:r>
              <a:rPr dirty="0" sz="1600" spc="204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acciones</a:t>
            </a:r>
            <a:r>
              <a:rPr dirty="0" sz="1600" spc="2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subrogatoria,</a:t>
            </a:r>
            <a:r>
              <a:rPr dirty="0" sz="1600" spc="24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pauliana</a:t>
            </a:r>
            <a:r>
              <a:rPr dirty="0" sz="1600" spc="204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204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directa.</a:t>
            </a:r>
            <a:r>
              <a:rPr dirty="0" sz="1600" spc="24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3.-</a:t>
            </a:r>
            <a:r>
              <a:rPr dirty="0" sz="1600" spc="24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La </a:t>
            </a:r>
            <a:r>
              <a:rPr dirty="0" sz="1600" spc="-10">
                <a:latin typeface="Constantia"/>
                <a:cs typeface="Constantia"/>
              </a:rPr>
              <a:t>pena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convencional</a:t>
            </a:r>
            <a:r>
              <a:rPr dirty="0" sz="1600" spc="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las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arras.</a:t>
            </a:r>
            <a:endParaRPr sz="1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4222" y="1031189"/>
            <a:ext cx="457644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/>
              <a:t>TIEMPO</a:t>
            </a:r>
            <a:r>
              <a:rPr dirty="0" sz="5000" spc="-20"/>
              <a:t> </a:t>
            </a:r>
            <a:r>
              <a:rPr dirty="0" sz="5000"/>
              <a:t>Y</a:t>
            </a:r>
            <a:r>
              <a:rPr dirty="0" sz="5000" spc="-15"/>
              <a:t> </a:t>
            </a:r>
            <a:r>
              <a:rPr dirty="0" sz="5000" spc="-10"/>
              <a:t>LUGAR</a:t>
            </a:r>
            <a:endParaRPr sz="5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7436"/>
            <a:ext cx="4675505" cy="433006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3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término: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Concepto: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plazo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1121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30">
                <a:latin typeface="Constantia"/>
                <a:cs typeface="Constantia"/>
              </a:rPr>
              <a:t>Término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inicial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final.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40">
                <a:latin typeface="Constantia"/>
                <a:cs typeface="Constantia"/>
              </a:rPr>
              <a:t>Término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esencial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accidental.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El </a:t>
            </a:r>
            <a:r>
              <a:rPr dirty="0" sz="2600" spc="-10">
                <a:latin typeface="Constantia"/>
                <a:cs typeface="Constantia"/>
              </a:rPr>
              <a:t>lugar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celebración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ejecución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1171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3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Pacto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05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Criterio</a:t>
            </a:r>
            <a:r>
              <a:rPr dirty="0" sz="2100" spc="-114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objetivo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05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Domicilio</a:t>
            </a:r>
            <a:r>
              <a:rPr dirty="0" sz="2100" spc="-10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del</a:t>
            </a:r>
            <a:r>
              <a:rPr dirty="0" sz="2100" spc="-7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deudor</a:t>
            </a:r>
            <a:endParaRPr sz="21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176780">
              <a:lnSpc>
                <a:spcPct val="100000"/>
              </a:lnSpc>
              <a:spcBef>
                <a:spcPts val="105"/>
              </a:spcBef>
            </a:pPr>
            <a:r>
              <a:rPr dirty="0" sz="5000"/>
              <a:t>LA </a:t>
            </a:r>
            <a:r>
              <a:rPr dirty="0" sz="5000" spc="-10"/>
              <a:t>CONDICIÓN</a:t>
            </a:r>
            <a:endParaRPr sz="50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97507"/>
            <a:ext cx="7987030" cy="42843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Obligaciones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puras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1113.1.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Obligaciones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condicionales</a:t>
            </a:r>
            <a:endParaRPr sz="20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1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condición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</a:t>
            </a:r>
            <a:r>
              <a:rPr dirty="0" sz="1900" i="1">
                <a:latin typeface="Constantia"/>
                <a:cs typeface="Constantia"/>
              </a:rPr>
              <a:t>dies</a:t>
            </a:r>
            <a:r>
              <a:rPr dirty="0" sz="1900" spc="-50" i="1">
                <a:latin typeface="Constantia"/>
                <a:cs typeface="Constantia"/>
              </a:rPr>
              <a:t> </a:t>
            </a:r>
            <a:r>
              <a:rPr dirty="0" sz="1900" i="1">
                <a:latin typeface="Constantia"/>
                <a:cs typeface="Constantia"/>
              </a:rPr>
              <a:t>incertus</a:t>
            </a:r>
            <a:r>
              <a:rPr dirty="0" sz="1900" spc="-25" i="1">
                <a:latin typeface="Constantia"/>
                <a:cs typeface="Constantia"/>
              </a:rPr>
              <a:t> </a:t>
            </a:r>
            <a:r>
              <a:rPr dirty="0" sz="1900" i="1">
                <a:latin typeface="Constantia"/>
                <a:cs typeface="Constantia"/>
              </a:rPr>
              <a:t>an,</a:t>
            </a:r>
            <a:r>
              <a:rPr dirty="0" sz="1900" spc="-40" i="1">
                <a:latin typeface="Constantia"/>
                <a:cs typeface="Constantia"/>
              </a:rPr>
              <a:t> </a:t>
            </a:r>
            <a:r>
              <a:rPr dirty="0" sz="1900" i="1">
                <a:latin typeface="Constantia"/>
                <a:cs typeface="Constantia"/>
              </a:rPr>
              <a:t>incertus</a:t>
            </a:r>
            <a:r>
              <a:rPr dirty="0" sz="1900" spc="-35" i="1">
                <a:latin typeface="Constantia"/>
                <a:cs typeface="Constantia"/>
              </a:rPr>
              <a:t> </a:t>
            </a:r>
            <a:r>
              <a:rPr dirty="0" sz="1900" spc="-10" i="1">
                <a:latin typeface="Constantia"/>
                <a:cs typeface="Constantia"/>
              </a:rPr>
              <a:t>quando</a:t>
            </a:r>
            <a:r>
              <a:rPr dirty="0" sz="1900" spc="-10">
                <a:latin typeface="Constantia"/>
                <a:cs typeface="Constantia"/>
              </a:rPr>
              <a:t>).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5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>
                <a:latin typeface="Constantia"/>
                <a:cs typeface="Constantia"/>
              </a:rPr>
              <a:t>Hecho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futuro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incierto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-3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1125.3.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c.)</a:t>
            </a:r>
            <a:endParaRPr sz="16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 spc="-20">
                <a:latin typeface="Constantia"/>
                <a:cs typeface="Constantia"/>
              </a:rPr>
              <a:t>Voluntariedad</a:t>
            </a:r>
            <a:r>
              <a:rPr dirty="0" sz="1600" spc="-4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en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cuanto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a</a:t>
            </a:r>
            <a:r>
              <a:rPr dirty="0" sz="1600" spc="-9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su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inserción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en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un</a:t>
            </a:r>
            <a:r>
              <a:rPr dirty="0" sz="1600" spc="-7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contrato</a:t>
            </a:r>
            <a:endParaRPr sz="1600">
              <a:latin typeface="Constantia"/>
              <a:cs typeface="Constantia"/>
            </a:endParaRPr>
          </a:p>
          <a:p>
            <a:pPr lvl="2" marL="927100" indent="-247015">
              <a:lnSpc>
                <a:spcPts val="1914"/>
              </a:lnSpc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-10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determinación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tiempo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1117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c.)</a:t>
            </a:r>
            <a:endParaRPr sz="1600">
              <a:latin typeface="Constantia"/>
              <a:cs typeface="Constantia"/>
            </a:endParaRPr>
          </a:p>
          <a:p>
            <a:pPr lvl="1" marL="652780" marR="5080" indent="-247015">
              <a:lnSpc>
                <a:spcPct val="80000"/>
              </a:lnSpc>
              <a:spcBef>
                <a:spcPts val="450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>
                <a:latin typeface="Constantia"/>
                <a:cs typeface="Constantia"/>
              </a:rPr>
              <a:t>Nulidad</a:t>
            </a:r>
            <a:r>
              <a:rPr dirty="0" sz="1900" spc="-10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de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condiciones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imposibles,</a:t>
            </a:r>
            <a:r>
              <a:rPr dirty="0" sz="1900" spc="-10">
                <a:latin typeface="Constantia"/>
                <a:cs typeface="Constantia"/>
              </a:rPr>
              <a:t> inmorales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</a:t>
            </a:r>
            <a:r>
              <a:rPr dirty="0" sz="1900" spc="-12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prohibidas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1116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 spc="-50">
                <a:latin typeface="Constantia"/>
                <a:cs typeface="Constantia"/>
              </a:rPr>
              <a:t>)</a:t>
            </a:r>
            <a:endParaRPr sz="1900">
              <a:latin typeface="Constantia"/>
              <a:cs typeface="Constantia"/>
            </a:endParaRPr>
          </a:p>
          <a:p>
            <a:pPr marL="286385" indent="-273685">
              <a:lnSpc>
                <a:spcPts val="2395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Clases:</a:t>
            </a:r>
            <a:endParaRPr sz="20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25">
                <a:latin typeface="Constantia"/>
                <a:cs typeface="Constantia"/>
              </a:rPr>
              <a:t>Por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su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eficacia: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5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 spc="-10">
                <a:latin typeface="Constantia"/>
                <a:cs typeface="Constantia"/>
              </a:rPr>
              <a:t>Condiciones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suspensivas</a:t>
            </a:r>
            <a:r>
              <a:rPr dirty="0" sz="1600" spc="-3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1114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1120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c.)</a:t>
            </a:r>
            <a:endParaRPr sz="1600">
              <a:latin typeface="Constantia"/>
              <a:cs typeface="Constantia"/>
            </a:endParaRPr>
          </a:p>
          <a:p>
            <a:pPr lvl="2" marL="927100" indent="-247015">
              <a:lnSpc>
                <a:spcPts val="1914"/>
              </a:lnSpc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 spc="-10">
                <a:latin typeface="Constantia"/>
                <a:cs typeface="Constantia"/>
              </a:rPr>
              <a:t>Condiciones</a:t>
            </a:r>
            <a:r>
              <a:rPr dirty="0" sz="1600" spc="-4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resolutorias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-1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1113.2.</a:t>
            </a:r>
            <a:r>
              <a:rPr dirty="0" sz="1600" spc="-7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1123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c.)</a:t>
            </a:r>
            <a:endParaRPr sz="1600">
              <a:latin typeface="Constantia"/>
              <a:cs typeface="Constantia"/>
            </a:endParaRPr>
          </a:p>
          <a:p>
            <a:pPr lvl="1" marL="652780" indent="-247015">
              <a:lnSpc>
                <a:spcPts val="2275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30">
                <a:latin typeface="Constantia"/>
                <a:cs typeface="Constantia"/>
              </a:rPr>
              <a:t>Por</a:t>
            </a:r>
            <a:r>
              <a:rPr dirty="0" sz="1900" spc="-10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su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contenido: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 spc="-10">
                <a:latin typeface="Constantia"/>
                <a:cs typeface="Constantia"/>
              </a:rPr>
              <a:t>Condiciones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potestativas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-3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1256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c.).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Nulidad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1115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c.)</a:t>
            </a:r>
            <a:endParaRPr sz="16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 spc="-10">
                <a:latin typeface="Constantia"/>
                <a:cs typeface="Constantia"/>
              </a:rPr>
              <a:t>Condiciones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casuales</a:t>
            </a:r>
            <a:r>
              <a:rPr dirty="0" sz="1600" spc="-4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1115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c.)</a:t>
            </a:r>
            <a:endParaRPr sz="16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 spc="-10">
                <a:latin typeface="Constantia"/>
                <a:cs typeface="Constantia"/>
              </a:rPr>
              <a:t>Condiciones</a:t>
            </a:r>
            <a:r>
              <a:rPr dirty="0" sz="1600" spc="-1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mixtas</a:t>
            </a:r>
            <a:endParaRPr sz="1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48710" y="1031189"/>
            <a:ext cx="2845435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spc="-55" b="0">
                <a:latin typeface="Calibri"/>
                <a:cs typeface="Calibri"/>
              </a:rPr>
              <a:t>PREGUNTA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52370"/>
            <a:ext cx="8078470" cy="1550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Mariano</a:t>
            </a:r>
            <a:r>
              <a:rPr dirty="0" sz="2000" spc="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debe</a:t>
            </a:r>
            <a:r>
              <a:rPr dirty="0" sz="2000" spc="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</a:t>
            </a:r>
            <a:r>
              <a:rPr dirty="0" sz="2000" spc="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Caixabank</a:t>
            </a:r>
            <a:r>
              <a:rPr dirty="0" sz="2000" spc="8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cantidad</a:t>
            </a:r>
            <a:r>
              <a:rPr dirty="0" sz="2000" spc="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12.000</a:t>
            </a:r>
            <a:r>
              <a:rPr dirty="0" sz="2000" spc="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€</a:t>
            </a:r>
            <a:r>
              <a:rPr dirty="0" sz="2000" spc="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más</a:t>
            </a:r>
            <a:r>
              <a:rPr dirty="0" sz="2000" spc="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unos</a:t>
            </a:r>
            <a:r>
              <a:rPr dirty="0" sz="2000" spc="8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intereses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3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1200</a:t>
            </a:r>
            <a:r>
              <a:rPr dirty="0" sz="2000" spc="39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€.</a:t>
            </a:r>
            <a:r>
              <a:rPr dirty="0" sz="2000" spc="409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Mariano</a:t>
            </a:r>
            <a:r>
              <a:rPr dirty="0" sz="2000" spc="3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abona</a:t>
            </a:r>
            <a:r>
              <a:rPr dirty="0" sz="2000" spc="3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una</a:t>
            </a:r>
            <a:r>
              <a:rPr dirty="0" sz="2000" spc="3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parte</a:t>
            </a:r>
            <a:r>
              <a:rPr dirty="0" sz="2000" spc="36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3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3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deuda</a:t>
            </a:r>
            <a:r>
              <a:rPr dirty="0" sz="2000" spc="3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(600</a:t>
            </a:r>
            <a:r>
              <a:rPr dirty="0" sz="2000" spc="4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€),</a:t>
            </a:r>
            <a:r>
              <a:rPr dirty="0" sz="2000" spc="409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34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decide </a:t>
            </a:r>
            <a:r>
              <a:rPr dirty="0" sz="2000">
                <a:latin typeface="Constantia"/>
                <a:cs typeface="Constantia"/>
              </a:rPr>
              <a:t>imputar</a:t>
            </a:r>
            <a:r>
              <a:rPr dirty="0" sz="2000" spc="-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esta cantidad</a:t>
            </a:r>
            <a:r>
              <a:rPr dirty="0" sz="2000" spc="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al</a:t>
            </a:r>
            <a:r>
              <a:rPr dirty="0" sz="2000" spc="6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capital</a:t>
            </a:r>
            <a:r>
              <a:rPr dirty="0" sz="2000" spc="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pendiente</a:t>
            </a:r>
            <a:r>
              <a:rPr dirty="0" sz="2000" spc="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pago.</a:t>
            </a:r>
            <a:r>
              <a:rPr dirty="0" sz="2000" spc="6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¿Podría</a:t>
            </a:r>
            <a:r>
              <a:rPr dirty="0" sz="2000" spc="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entidad </a:t>
            </a:r>
            <a:r>
              <a:rPr dirty="0" sz="2000">
                <a:latin typeface="Constantia"/>
                <a:cs typeface="Constantia"/>
              </a:rPr>
              <a:t>bancaria</a:t>
            </a:r>
            <a:r>
              <a:rPr dirty="0" sz="2000" spc="75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reclamar</a:t>
            </a:r>
            <a:r>
              <a:rPr dirty="0" sz="2000" spc="70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que</a:t>
            </a:r>
            <a:r>
              <a:rPr dirty="0" sz="2000" spc="85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esta</a:t>
            </a:r>
            <a:r>
              <a:rPr dirty="0" sz="2000" spc="85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imputación</a:t>
            </a:r>
            <a:r>
              <a:rPr dirty="0" sz="2000" spc="90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resulta</a:t>
            </a:r>
            <a:r>
              <a:rPr dirty="0" sz="2000" spc="85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inadecuada</a:t>
            </a:r>
            <a:r>
              <a:rPr dirty="0" sz="2000" spc="75">
                <a:latin typeface="Constantia"/>
                <a:cs typeface="Constantia"/>
              </a:rPr>
              <a:t> 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85">
                <a:latin typeface="Constantia"/>
                <a:cs typeface="Constantia"/>
              </a:rPr>
              <a:t>  </a:t>
            </a:r>
            <a:r>
              <a:rPr dirty="0" sz="2000" spc="-25">
                <a:latin typeface="Constantia"/>
                <a:cs typeface="Constantia"/>
              </a:rPr>
              <a:t>que </a:t>
            </a:r>
            <a:r>
              <a:rPr dirty="0" sz="2000" spc="-10">
                <a:latin typeface="Constantia"/>
                <a:cs typeface="Constantia"/>
              </a:rPr>
              <a:t>primero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se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deben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liquidar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los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intereses?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Razone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su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respuesta.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000250">
              <a:lnSpc>
                <a:spcPct val="100000"/>
              </a:lnSpc>
              <a:spcBef>
                <a:spcPts val="105"/>
              </a:spcBef>
            </a:pPr>
            <a:r>
              <a:rPr dirty="0" sz="5000"/>
              <a:t>CASO</a:t>
            </a:r>
            <a:r>
              <a:rPr dirty="0" sz="5000" spc="-20"/>
              <a:t> </a:t>
            </a:r>
            <a:r>
              <a:rPr dirty="0" sz="5000" spc="-10"/>
              <a:t>PRÁCTICO</a:t>
            </a:r>
            <a:endParaRPr sz="50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12746"/>
            <a:ext cx="8082280" cy="414083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just" marL="286385" marR="5080" indent="-274320">
              <a:lnSpc>
                <a:spcPct val="90000"/>
              </a:lnSpc>
              <a:spcBef>
                <a:spcPts val="385"/>
              </a:spcBef>
              <a:buSzPct val="93750"/>
              <a:buFont typeface="Wingdings 2"/>
              <a:buChar char=""/>
              <a:tabLst>
                <a:tab pos="286385" algn="l"/>
                <a:tab pos="514984" algn="l"/>
              </a:tabLst>
            </a:pPr>
            <a:r>
              <a:rPr dirty="0" sz="24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400">
                <a:latin typeface="Constantia"/>
                <a:cs typeface="Constantia"/>
              </a:rPr>
              <a:t>Doña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Pilar,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divorciada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Don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Miguel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Angel,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padre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sus </a:t>
            </a:r>
            <a:r>
              <a:rPr dirty="0" sz="2400">
                <a:latin typeface="Constantia"/>
                <a:cs typeface="Constantia"/>
              </a:rPr>
              <a:t>hijas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Cristina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Amaya,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reclama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nombre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sus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hijas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una </a:t>
            </a:r>
            <a:r>
              <a:rPr dirty="0" sz="2400">
                <a:latin typeface="Constantia"/>
                <a:cs typeface="Constantia"/>
              </a:rPr>
              <a:t>pensión</a:t>
            </a:r>
            <a:r>
              <a:rPr dirty="0" sz="2400" spc="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para</a:t>
            </a:r>
            <a:r>
              <a:rPr dirty="0" sz="2400" spc="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sufragar</a:t>
            </a:r>
            <a:r>
              <a:rPr dirty="0" sz="2400" spc="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</a:t>
            </a:r>
            <a:r>
              <a:rPr dirty="0" sz="2400" spc="1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educación.</a:t>
            </a:r>
            <a:r>
              <a:rPr dirty="0" sz="2400" spc="1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Aunque</a:t>
            </a:r>
            <a:r>
              <a:rPr dirty="0" sz="2400" spc="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primera</a:t>
            </a:r>
            <a:r>
              <a:rPr dirty="0" sz="2400" spc="125">
                <a:latin typeface="Constantia"/>
                <a:cs typeface="Constantia"/>
              </a:rPr>
              <a:t> </a:t>
            </a:r>
            <a:r>
              <a:rPr dirty="0" sz="2400" spc="-50">
                <a:latin typeface="Constantia"/>
                <a:cs typeface="Constantia"/>
              </a:rPr>
              <a:t>y </a:t>
            </a:r>
            <a:r>
              <a:rPr dirty="0" sz="2400">
                <a:latin typeface="Constantia"/>
                <a:cs typeface="Constantia"/>
              </a:rPr>
              <a:t>segunda</a:t>
            </a:r>
            <a:r>
              <a:rPr dirty="0" sz="2400" spc="1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instancia</a:t>
            </a:r>
            <a:r>
              <a:rPr dirty="0" sz="2400" spc="2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se</a:t>
            </a:r>
            <a:r>
              <a:rPr dirty="0" sz="2400" spc="2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accede</a:t>
            </a:r>
            <a:r>
              <a:rPr dirty="0" sz="2400" spc="20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2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2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pretensión,</a:t>
            </a:r>
            <a:r>
              <a:rPr dirty="0" sz="2400" spc="2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2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TS</a:t>
            </a:r>
            <a:r>
              <a:rPr dirty="0" sz="2400" spc="2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casa</a:t>
            </a:r>
            <a:r>
              <a:rPr dirty="0" sz="2400" spc="21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la </a:t>
            </a:r>
            <a:r>
              <a:rPr dirty="0" sz="2400">
                <a:latin typeface="Constantia"/>
                <a:cs typeface="Constantia"/>
              </a:rPr>
              <a:t>sentencia</a:t>
            </a:r>
            <a:r>
              <a:rPr dirty="0" sz="2400" spc="2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2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2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AP</a:t>
            </a:r>
            <a:r>
              <a:rPr dirty="0" sz="2400" spc="3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porque</a:t>
            </a:r>
            <a:r>
              <a:rPr dirty="0" sz="2400" spc="2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entiende</a:t>
            </a:r>
            <a:r>
              <a:rPr dirty="0" sz="2400" spc="2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2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2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obligación</a:t>
            </a:r>
            <a:r>
              <a:rPr dirty="0" sz="2400" spc="31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de </a:t>
            </a:r>
            <a:r>
              <a:rPr dirty="0" sz="2400">
                <a:latin typeface="Constantia"/>
                <a:cs typeface="Constantia"/>
              </a:rPr>
              <a:t>prestar</a:t>
            </a:r>
            <a:r>
              <a:rPr dirty="0" sz="2400" spc="1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alimentos</a:t>
            </a:r>
            <a:r>
              <a:rPr dirty="0" sz="2400" spc="1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2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artículo</a:t>
            </a:r>
            <a:r>
              <a:rPr dirty="0" sz="2400" spc="1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145</a:t>
            </a:r>
            <a:r>
              <a:rPr dirty="0" sz="2400" spc="22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22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22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se</a:t>
            </a:r>
            <a:r>
              <a:rPr dirty="0" sz="2400" spc="1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configura</a:t>
            </a:r>
            <a:r>
              <a:rPr dirty="0" sz="2400" spc="17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como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obligación</a:t>
            </a:r>
            <a:r>
              <a:rPr dirty="0" sz="2400" spc="-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mancomunada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divisible, que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corresponde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 spc="-50">
                <a:latin typeface="Constantia"/>
                <a:cs typeface="Constantia"/>
              </a:rPr>
              <a:t>a </a:t>
            </a:r>
            <a:r>
              <a:rPr dirty="0" sz="2400" spc="-10">
                <a:latin typeface="Constantia"/>
                <a:cs typeface="Constantia"/>
              </a:rPr>
              <a:t>ambos.</a:t>
            </a:r>
            <a:endParaRPr sz="2400">
              <a:latin typeface="Constantia"/>
              <a:cs typeface="Constantia"/>
            </a:endParaRPr>
          </a:p>
          <a:p>
            <a:pPr marL="439420" indent="-426720">
              <a:lnSpc>
                <a:spcPct val="100000"/>
              </a:lnSpc>
              <a:spcBef>
                <a:spcPts val="29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439420" algn="l"/>
              </a:tabLst>
            </a:pPr>
            <a:r>
              <a:rPr dirty="0" sz="2400" spc="-10">
                <a:latin typeface="Constantia"/>
                <a:cs typeface="Constantia"/>
              </a:rPr>
              <a:t>PREGUNTAS:</a:t>
            </a:r>
            <a:endParaRPr sz="2400">
              <a:latin typeface="Constantia"/>
              <a:cs typeface="Constantia"/>
            </a:endParaRPr>
          </a:p>
          <a:p>
            <a:pPr lvl="1" marL="652780" marR="7620" indent="-247015">
              <a:lnSpc>
                <a:spcPts val="2380"/>
              </a:lnSpc>
              <a:spcBef>
                <a:spcPts val="58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780" algn="l"/>
              </a:tabLst>
            </a:pPr>
            <a:r>
              <a:rPr dirty="0" sz="2200">
                <a:latin typeface="Constantia"/>
                <a:cs typeface="Constantia"/>
              </a:rPr>
              <a:t>1.</a:t>
            </a:r>
            <a:r>
              <a:rPr dirty="0" sz="2200" spc="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¿Qué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significa</a:t>
            </a:r>
            <a:r>
              <a:rPr dirty="0" sz="2200" spc="-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obligación</a:t>
            </a:r>
            <a:r>
              <a:rPr dirty="0" sz="2200" spc="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sea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mancomunada?</a:t>
            </a:r>
            <a:r>
              <a:rPr dirty="0" sz="2200" spc="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¿Y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que </a:t>
            </a:r>
            <a:r>
              <a:rPr dirty="0" sz="2200">
                <a:latin typeface="Constantia"/>
                <a:cs typeface="Constantia"/>
              </a:rPr>
              <a:t>sea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divisible?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2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2.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Si</a:t>
            </a:r>
            <a:r>
              <a:rPr dirty="0" sz="2200" spc="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fuera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solidaria, </a:t>
            </a:r>
            <a:r>
              <a:rPr dirty="0" sz="2200" spc="-10">
                <a:latin typeface="Constantia"/>
                <a:cs typeface="Constantia"/>
              </a:rPr>
              <a:t>¿llegaría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misma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conclusión?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C8F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570480">
              <a:lnSpc>
                <a:spcPct val="100000"/>
              </a:lnSpc>
              <a:spcBef>
                <a:spcPts val="105"/>
              </a:spcBef>
            </a:pPr>
            <a:r>
              <a:rPr dirty="0" sz="5000" spc="-50" b="0">
                <a:latin typeface="Calibri"/>
                <a:cs typeface="Calibri"/>
              </a:rPr>
              <a:t>PREGUNTAS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03602"/>
            <a:ext cx="8083550" cy="39941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just" marL="286385" marR="10795" indent="-274320">
              <a:lnSpc>
                <a:spcPts val="3020"/>
              </a:lnSpc>
              <a:spcBef>
                <a:spcPts val="480"/>
              </a:spcBef>
              <a:buSzPct val="94642"/>
              <a:buFont typeface="Wingdings 2"/>
              <a:buChar char=""/>
              <a:tabLst>
                <a:tab pos="286385" algn="l"/>
                <a:tab pos="639445" algn="l"/>
              </a:tabLst>
            </a:pPr>
            <a:r>
              <a:rPr dirty="0" sz="28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800">
                <a:latin typeface="Constantia"/>
                <a:cs typeface="Constantia"/>
              </a:rPr>
              <a:t>1.</a:t>
            </a:r>
            <a:r>
              <a:rPr dirty="0" sz="2800" spc="210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185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un</a:t>
            </a:r>
            <a:r>
              <a:rPr dirty="0" sz="2800" spc="195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contrato</a:t>
            </a:r>
            <a:r>
              <a:rPr dirty="0" sz="2800" spc="175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180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compraventa,</a:t>
            </a:r>
            <a:r>
              <a:rPr dirty="0" sz="2800" spc="210">
                <a:latin typeface="Constantia"/>
                <a:cs typeface="Constantia"/>
              </a:rPr>
              <a:t>  </a:t>
            </a:r>
            <a:r>
              <a:rPr dirty="0" sz="2800" spc="-10">
                <a:latin typeface="Constantia"/>
                <a:cs typeface="Constantia"/>
              </a:rPr>
              <a:t>¿surgen </a:t>
            </a:r>
            <a:r>
              <a:rPr dirty="0" sz="2800">
                <a:latin typeface="Constantia"/>
                <a:cs typeface="Constantia"/>
              </a:rPr>
              <a:t>obligaciones</a:t>
            </a:r>
            <a:r>
              <a:rPr dirty="0" sz="2800" spc="-6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unilaterales</a:t>
            </a:r>
            <a:r>
              <a:rPr dirty="0" sz="2800" spc="-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u</a:t>
            </a:r>
            <a:r>
              <a:rPr dirty="0" sz="2800" spc="-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obligaciones</a:t>
            </a:r>
            <a:r>
              <a:rPr dirty="0" sz="2800" spc="-4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recíprocas (sinalagmáticas)?</a:t>
            </a:r>
            <a:r>
              <a:rPr dirty="0" sz="2800" spc="-1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Razone</a:t>
            </a:r>
            <a:r>
              <a:rPr dirty="0" sz="2800" spc="-16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su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respuesta.</a:t>
            </a:r>
            <a:endParaRPr sz="2800">
              <a:latin typeface="Constantia"/>
              <a:cs typeface="Constantia"/>
            </a:endParaRPr>
          </a:p>
          <a:p>
            <a:pPr algn="just" marL="286385" marR="5080" indent="-274320">
              <a:lnSpc>
                <a:spcPts val="3020"/>
              </a:lnSpc>
              <a:spcBef>
                <a:spcPts val="685"/>
              </a:spcBef>
              <a:buSzPct val="94642"/>
              <a:buFont typeface="Wingdings 2"/>
              <a:buChar char=""/>
              <a:tabLst>
                <a:tab pos="286385" algn="l"/>
                <a:tab pos="640715" algn="l"/>
              </a:tabLst>
            </a:pPr>
            <a:r>
              <a:rPr dirty="0" sz="28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800">
                <a:latin typeface="Constantia"/>
                <a:cs typeface="Constantia"/>
              </a:rPr>
              <a:t>2.</a:t>
            </a:r>
            <a:r>
              <a:rPr dirty="0" sz="2800" spc="2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Si</a:t>
            </a:r>
            <a:r>
              <a:rPr dirty="0" sz="2800" spc="2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el</a:t>
            </a:r>
            <a:r>
              <a:rPr dirty="0" sz="2800" spc="19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nacimiento</a:t>
            </a:r>
            <a:r>
              <a:rPr dirty="0" sz="2800" spc="1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los</a:t>
            </a:r>
            <a:r>
              <a:rPr dirty="0" sz="2800" spc="14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efectos</a:t>
            </a:r>
            <a:r>
              <a:rPr dirty="0" sz="2800" spc="1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1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venta</a:t>
            </a:r>
            <a:r>
              <a:rPr dirty="0" sz="2800" spc="14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de </a:t>
            </a:r>
            <a:r>
              <a:rPr dirty="0" sz="2800">
                <a:latin typeface="Constantia"/>
                <a:cs typeface="Constantia"/>
              </a:rPr>
              <a:t>unas</a:t>
            </a:r>
            <a:r>
              <a:rPr dirty="0" sz="2800" spc="3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acciones</a:t>
            </a:r>
            <a:r>
              <a:rPr dirty="0" sz="2800" spc="3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36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telefónica</a:t>
            </a:r>
            <a:r>
              <a:rPr dirty="0" sz="2800" spc="36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lo</a:t>
            </a:r>
            <a:r>
              <a:rPr dirty="0" sz="2800" spc="37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hago</a:t>
            </a:r>
            <a:r>
              <a:rPr dirty="0" sz="2800" spc="3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depender</a:t>
            </a:r>
            <a:r>
              <a:rPr dirty="0" sz="2800" spc="34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de </a:t>
            </a:r>
            <a:r>
              <a:rPr dirty="0" sz="2800">
                <a:latin typeface="Constantia"/>
                <a:cs typeface="Constantia"/>
              </a:rPr>
              <a:t>que</a:t>
            </a:r>
            <a:r>
              <a:rPr dirty="0" sz="2800" spc="1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su</a:t>
            </a:r>
            <a:r>
              <a:rPr dirty="0" sz="2800" spc="6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valor en</a:t>
            </a:r>
            <a:r>
              <a:rPr dirty="0" sz="2800" spc="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el</a:t>
            </a:r>
            <a:r>
              <a:rPr dirty="0" sz="2800" spc="6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mercado</a:t>
            </a:r>
            <a:r>
              <a:rPr dirty="0" sz="2800" spc="1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sea</a:t>
            </a:r>
            <a:r>
              <a:rPr dirty="0" sz="2800" spc="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2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24</a:t>
            </a:r>
            <a:r>
              <a:rPr dirty="0" sz="2800" spc="9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€</a:t>
            </a:r>
            <a:r>
              <a:rPr dirty="0" sz="2800" spc="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por</a:t>
            </a:r>
            <a:r>
              <a:rPr dirty="0" sz="2800" spc="-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acción,</a:t>
            </a:r>
            <a:endParaRPr sz="2800">
              <a:latin typeface="Constantia"/>
              <a:cs typeface="Constantia"/>
            </a:endParaRPr>
          </a:p>
          <a:p>
            <a:pPr algn="just" marL="286385">
              <a:lnSpc>
                <a:spcPts val="2820"/>
              </a:lnSpc>
            </a:pPr>
            <a:r>
              <a:rPr dirty="0" sz="2800">
                <a:latin typeface="Constantia"/>
                <a:cs typeface="Constantia"/>
              </a:rPr>
              <a:t>¿de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qué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tipo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contrato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estaríamos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hablando?</a:t>
            </a:r>
            <a:r>
              <a:rPr dirty="0" sz="2800" spc="-6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¿De</a:t>
            </a:r>
            <a:endParaRPr sz="2800">
              <a:latin typeface="Constantia"/>
              <a:cs typeface="Constantia"/>
            </a:endParaRPr>
          </a:p>
          <a:p>
            <a:pPr algn="just" marL="286385" marR="5715">
              <a:lnSpc>
                <a:spcPts val="3020"/>
              </a:lnSpc>
              <a:spcBef>
                <a:spcPts val="215"/>
              </a:spcBef>
            </a:pPr>
            <a:r>
              <a:rPr dirty="0" sz="2800">
                <a:latin typeface="Constantia"/>
                <a:cs typeface="Constantia"/>
              </a:rPr>
              <a:t>un</a:t>
            </a:r>
            <a:r>
              <a:rPr dirty="0" sz="2800" spc="17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contrato</a:t>
            </a:r>
            <a:r>
              <a:rPr dirty="0" sz="2800" spc="1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sometido</a:t>
            </a:r>
            <a:r>
              <a:rPr dirty="0" sz="2800" spc="1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</a:t>
            </a:r>
            <a:r>
              <a:rPr dirty="0" sz="2800" spc="14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término</a:t>
            </a:r>
            <a:r>
              <a:rPr dirty="0" sz="2800" spc="1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(inicial</a:t>
            </a:r>
            <a:r>
              <a:rPr dirty="0" sz="2800" spc="2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</a:t>
            </a:r>
            <a:r>
              <a:rPr dirty="0" sz="2800" spc="14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final)</a:t>
            </a:r>
            <a:r>
              <a:rPr dirty="0" sz="2800" spc="215">
                <a:latin typeface="Constantia"/>
                <a:cs typeface="Constantia"/>
              </a:rPr>
              <a:t> </a:t>
            </a:r>
            <a:r>
              <a:rPr dirty="0" sz="2800" spc="-50">
                <a:latin typeface="Constantia"/>
                <a:cs typeface="Constantia"/>
              </a:rPr>
              <a:t>o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20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un</a:t>
            </a:r>
            <a:r>
              <a:rPr dirty="0" sz="2800" spc="40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contrato</a:t>
            </a:r>
            <a:r>
              <a:rPr dirty="0" sz="2800" spc="25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que</a:t>
            </a:r>
            <a:r>
              <a:rPr dirty="0" sz="2800" spc="30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depende</a:t>
            </a:r>
            <a:r>
              <a:rPr dirty="0" sz="2800" spc="20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25">
                <a:latin typeface="Constantia"/>
                <a:cs typeface="Constantia"/>
              </a:rPr>
              <a:t>  </a:t>
            </a:r>
            <a:r>
              <a:rPr dirty="0" sz="2800">
                <a:latin typeface="Constantia"/>
                <a:cs typeface="Constantia"/>
              </a:rPr>
              <a:t>una</a:t>
            </a:r>
            <a:r>
              <a:rPr dirty="0" sz="2800" spc="30">
                <a:latin typeface="Constantia"/>
                <a:cs typeface="Constantia"/>
              </a:rPr>
              <a:t>  </a:t>
            </a:r>
            <a:r>
              <a:rPr dirty="0" sz="2800" spc="-10">
                <a:latin typeface="Constantia"/>
                <a:cs typeface="Constantia"/>
              </a:rPr>
              <a:t>condición </a:t>
            </a:r>
            <a:r>
              <a:rPr dirty="0" sz="2800" spc="-20">
                <a:latin typeface="Constantia"/>
                <a:cs typeface="Constantia"/>
              </a:rPr>
              <a:t>(suspensiva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resolutoria</a:t>
            </a:r>
            <a:r>
              <a:rPr dirty="0" sz="2600" spc="-10">
                <a:latin typeface="Constantia"/>
                <a:cs typeface="Constantia"/>
              </a:rPr>
              <a:t>)?</a:t>
            </a:r>
            <a:r>
              <a:rPr dirty="0" sz="2600" spc="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Razone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respuesta.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C8F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047239">
              <a:lnSpc>
                <a:spcPct val="100000"/>
              </a:lnSpc>
              <a:spcBef>
                <a:spcPts val="105"/>
              </a:spcBef>
            </a:pPr>
            <a:r>
              <a:rPr dirty="0" sz="5000" b="0">
                <a:latin typeface="Calibri"/>
                <a:cs typeface="Calibri"/>
              </a:rPr>
              <a:t>CASO</a:t>
            </a:r>
            <a:r>
              <a:rPr dirty="0" sz="5000" spc="-15" b="0">
                <a:latin typeface="Calibri"/>
                <a:cs typeface="Calibri"/>
              </a:rPr>
              <a:t> </a:t>
            </a:r>
            <a:r>
              <a:rPr dirty="0" sz="5000" spc="-10" b="0">
                <a:latin typeface="Calibri"/>
                <a:cs typeface="Calibri"/>
              </a:rPr>
              <a:t>PRÁCTICO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35940" y="1908175"/>
            <a:ext cx="8084820" cy="4088129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algn="just" marL="286385" marR="5080" indent="-274320">
              <a:lnSpc>
                <a:spcPct val="9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615315" algn="l"/>
              </a:tabLst>
            </a:pPr>
            <a:r>
              <a:rPr dirty="0" sz="2600">
                <a:latin typeface="Constantia"/>
                <a:cs typeface="Constantia"/>
              </a:rPr>
              <a:t>Se</a:t>
            </a:r>
            <a:r>
              <a:rPr dirty="0" sz="2600" spc="2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perfecciona</a:t>
            </a:r>
            <a:r>
              <a:rPr dirty="0" sz="2600" spc="2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</a:t>
            </a:r>
            <a:r>
              <a:rPr dirty="0" sz="2600" spc="2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contrato</a:t>
            </a:r>
            <a:r>
              <a:rPr dirty="0" sz="2600" spc="2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2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venta</a:t>
            </a:r>
            <a:r>
              <a:rPr dirty="0" sz="2600" spc="2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mediante</a:t>
            </a:r>
            <a:r>
              <a:rPr dirty="0" sz="2600" spc="27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una </a:t>
            </a:r>
            <a:r>
              <a:rPr dirty="0" sz="2600">
                <a:latin typeface="Constantia"/>
                <a:cs typeface="Constantia"/>
              </a:rPr>
              <a:t>hoja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pedido,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suscrita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por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doña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Catalina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en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ciudad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Inca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(Baleares),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referida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unos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géneros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servidos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por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2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fabricante,</a:t>
            </a:r>
            <a:r>
              <a:rPr dirty="0" sz="2600" spc="2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2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entidad</a:t>
            </a:r>
            <a:r>
              <a:rPr dirty="0" sz="2600" spc="2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mercantil</a:t>
            </a:r>
            <a:r>
              <a:rPr dirty="0" sz="2600" spc="2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“Marcos</a:t>
            </a:r>
            <a:r>
              <a:rPr dirty="0" sz="2600" spc="23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Marquina </a:t>
            </a:r>
            <a:r>
              <a:rPr dirty="0" sz="2600">
                <a:latin typeface="Constantia"/>
                <a:cs typeface="Constantia"/>
              </a:rPr>
              <a:t>S.A.”,</a:t>
            </a:r>
            <a:r>
              <a:rPr dirty="0" sz="2600" spc="52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con</a:t>
            </a:r>
            <a:r>
              <a:rPr dirty="0" sz="2600" spc="50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domicilio</a:t>
            </a:r>
            <a:r>
              <a:rPr dirty="0" sz="2600" spc="49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en</a:t>
            </a:r>
            <a:r>
              <a:rPr dirty="0" sz="2600" spc="509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Zaragoza,</a:t>
            </a:r>
            <a:r>
              <a:rPr dirty="0" sz="2600" spc="53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viajando</a:t>
            </a:r>
            <a:r>
              <a:rPr dirty="0" sz="2600" spc="490">
                <a:latin typeface="Constantia"/>
                <a:cs typeface="Constantia"/>
              </a:rPr>
              <a:t>  </a:t>
            </a:r>
            <a:r>
              <a:rPr dirty="0" sz="2600" spc="-25">
                <a:latin typeface="Constantia"/>
                <a:cs typeface="Constantia"/>
              </a:rPr>
              <a:t>las </a:t>
            </a:r>
            <a:r>
              <a:rPr dirty="0" sz="2600">
                <a:latin typeface="Constantia"/>
                <a:cs typeface="Constantia"/>
              </a:rPr>
              <a:t>mercancías</a:t>
            </a:r>
            <a:r>
              <a:rPr dirty="0" sz="2600" spc="4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“a</a:t>
            </a:r>
            <a:r>
              <a:rPr dirty="0" sz="2600" spc="5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porte</a:t>
            </a:r>
            <a:r>
              <a:rPr dirty="0" sz="2600" spc="4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pagado”</a:t>
            </a:r>
            <a:r>
              <a:rPr dirty="0" sz="2600" spc="5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por</a:t>
            </a:r>
            <a:r>
              <a:rPr dirty="0" sz="2600" spc="4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5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vendedor</a:t>
            </a:r>
            <a:r>
              <a:rPr dirty="0" sz="2600" spc="47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desde </a:t>
            </a:r>
            <a:r>
              <a:rPr dirty="0" sz="2600">
                <a:latin typeface="Constantia"/>
                <a:cs typeface="Constantia"/>
              </a:rPr>
              <a:t>Zaragoza</a:t>
            </a:r>
            <a:r>
              <a:rPr dirty="0" sz="2600" spc="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Inca.</a:t>
            </a:r>
            <a:r>
              <a:rPr dirty="0" sz="2600" spc="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Las</a:t>
            </a:r>
            <a:r>
              <a:rPr dirty="0" sz="2600" spc="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partes</a:t>
            </a:r>
            <a:r>
              <a:rPr dirty="0" sz="2600" spc="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no</a:t>
            </a:r>
            <a:r>
              <a:rPr dirty="0" sz="2600" spc="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pactan</a:t>
            </a:r>
            <a:r>
              <a:rPr dirty="0" sz="2600" spc="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cuál</a:t>
            </a:r>
            <a:r>
              <a:rPr dirty="0" sz="2600" spc="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debe</a:t>
            </a:r>
            <a:r>
              <a:rPr dirty="0" sz="2600" spc="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ser</a:t>
            </a:r>
            <a:r>
              <a:rPr dirty="0" sz="2600" spc="4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el </a:t>
            </a:r>
            <a:r>
              <a:rPr dirty="0" sz="2600" spc="-20">
                <a:latin typeface="Constantia"/>
                <a:cs typeface="Constantia"/>
              </a:rPr>
              <a:t>lugar</a:t>
            </a:r>
            <a:r>
              <a:rPr dirty="0" sz="2600" spc="-1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cumplimiento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obligación.</a:t>
            </a:r>
            <a:endParaRPr sz="2600">
              <a:latin typeface="Constantia"/>
              <a:cs typeface="Constantia"/>
            </a:endParaRPr>
          </a:p>
          <a:p>
            <a:pPr marL="617855" indent="-605155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617855" algn="l"/>
              </a:tabLst>
            </a:pPr>
            <a:r>
              <a:rPr dirty="0" sz="2600" spc="-10">
                <a:latin typeface="Constantia"/>
                <a:cs typeface="Constantia"/>
              </a:rPr>
              <a:t>PREGUNTA:</a:t>
            </a:r>
            <a:endParaRPr sz="2600">
              <a:latin typeface="Constantia"/>
              <a:cs typeface="Constantia"/>
            </a:endParaRPr>
          </a:p>
          <a:p>
            <a:pPr lvl="1" marL="652780" marR="18415" indent="-247015">
              <a:lnSpc>
                <a:spcPts val="2590"/>
              </a:lnSpc>
              <a:spcBef>
                <a:spcPts val="62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2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2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luz</a:t>
            </a:r>
            <a:r>
              <a:rPr dirty="0" sz="2400" spc="2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2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</a:t>
            </a:r>
            <a:r>
              <a:rPr dirty="0" sz="2400" spc="22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dispuesto</a:t>
            </a:r>
            <a:r>
              <a:rPr dirty="0" sz="2400" spc="2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20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2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artículo</a:t>
            </a:r>
            <a:r>
              <a:rPr dirty="0" sz="2400" spc="22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1171</a:t>
            </a:r>
            <a:r>
              <a:rPr dirty="0" sz="2400" spc="2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2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c.,</a:t>
            </a:r>
            <a:r>
              <a:rPr dirty="0" sz="2400" spc="2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¿cuál </a:t>
            </a:r>
            <a:r>
              <a:rPr dirty="0" sz="2400">
                <a:latin typeface="Constantia"/>
                <a:cs typeface="Constantia"/>
              </a:rPr>
              <a:t>debería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ser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lugar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cumplimiento?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62471" y="2546604"/>
            <a:ext cx="2303526" cy="52654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9798" y="3241039"/>
            <a:ext cx="6397625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>
                <a:solidFill>
                  <a:srgbClr val="FFFFFF"/>
                </a:solidFill>
                <a:latin typeface="Constantia"/>
                <a:cs typeface="Constantia"/>
              </a:rPr>
              <a:t>EL</a:t>
            </a:r>
            <a:r>
              <a:rPr dirty="0" sz="2600" spc="-5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Constantia"/>
                <a:cs typeface="Constantia"/>
              </a:rPr>
              <a:t>CUMPLIMIENTO</a:t>
            </a:r>
            <a:r>
              <a:rPr dirty="0" sz="2600">
                <a:solidFill>
                  <a:srgbClr val="FFFFFF"/>
                </a:solidFill>
                <a:latin typeface="Constantia"/>
                <a:cs typeface="Constantia"/>
              </a:rPr>
              <a:t> DE</a:t>
            </a:r>
            <a:r>
              <a:rPr dirty="0" sz="2600" spc="-3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>
                <a:solidFill>
                  <a:srgbClr val="FFFFFF"/>
                </a:solidFill>
                <a:latin typeface="Constantia"/>
                <a:cs typeface="Constantia"/>
              </a:rPr>
              <a:t>LA</a:t>
            </a:r>
            <a:r>
              <a:rPr dirty="0" sz="2600" spc="-5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10">
                <a:solidFill>
                  <a:srgbClr val="FFFFFF"/>
                </a:solidFill>
                <a:latin typeface="Constantia"/>
                <a:cs typeface="Constantia"/>
              </a:rPr>
              <a:t>OBLIGACIÓN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7227" y="1031189"/>
            <a:ext cx="2209800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b="0">
                <a:latin typeface="Calibri"/>
                <a:cs typeface="Calibri"/>
              </a:rPr>
              <a:t>EL</a:t>
            </a:r>
            <a:r>
              <a:rPr dirty="0" sz="5000" spc="-10" b="0">
                <a:latin typeface="Calibri"/>
                <a:cs typeface="Calibri"/>
              </a:rPr>
              <a:t> </a:t>
            </a:r>
            <a:r>
              <a:rPr dirty="0" sz="5000" spc="-95" b="0">
                <a:latin typeface="Calibri"/>
                <a:cs typeface="Calibri"/>
              </a:rPr>
              <a:t>PAGO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72772"/>
            <a:ext cx="8032750" cy="4189729"/>
          </a:xfrm>
          <a:prstGeom prst="rect">
            <a:avLst/>
          </a:prstGeom>
        </p:spPr>
        <p:txBody>
          <a:bodyPr wrap="square" lIns="0" tIns="52704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414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20">
                <a:latin typeface="Constantia"/>
                <a:cs typeface="Constantia"/>
              </a:rPr>
              <a:t>Concepto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1156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c.)=cumplimiento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voluntario.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sentido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amplio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sentido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estricto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7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Funciones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Extintiva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Satisfacer</a:t>
            </a:r>
            <a:r>
              <a:rPr dirty="0" sz="2200" spc="-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10">
                <a:latin typeface="Constantia"/>
                <a:cs typeface="Constantia"/>
              </a:rPr>
              <a:t> interés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acreedor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Liberatoria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deber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jurídico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deudor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1164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1176</a:t>
            </a:r>
            <a:r>
              <a:rPr dirty="0" sz="2200" spc="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7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Naturaleza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jurídica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4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Hecho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jurídico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20">
                <a:latin typeface="Constantia"/>
                <a:cs typeface="Constantia"/>
              </a:rPr>
              <a:t>Negocio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jurídico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Acto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jurídico/acto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debido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7210" y="501472"/>
            <a:ext cx="5530850" cy="4686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LOS</a:t>
            </a:r>
            <a:r>
              <a:rPr dirty="0" sz="2900" spc="-65"/>
              <a:t> </a:t>
            </a:r>
            <a:r>
              <a:rPr dirty="0" sz="2900"/>
              <a:t>SUJETOS</a:t>
            </a:r>
            <a:r>
              <a:rPr dirty="0" sz="2900" spc="-60"/>
              <a:t> </a:t>
            </a:r>
            <a:r>
              <a:rPr dirty="0" sz="2900"/>
              <a:t>DEL</a:t>
            </a:r>
            <a:r>
              <a:rPr dirty="0" sz="2900" spc="-75"/>
              <a:t> </a:t>
            </a:r>
            <a:r>
              <a:rPr dirty="0" sz="2900" spc="-50"/>
              <a:t>PAGO.</a:t>
            </a:r>
            <a:r>
              <a:rPr dirty="0" sz="2900" spc="-80"/>
              <a:t> </a:t>
            </a:r>
            <a:r>
              <a:rPr dirty="0" sz="2900"/>
              <a:t>EL</a:t>
            </a:r>
            <a:r>
              <a:rPr dirty="0" sz="2900" spc="-70"/>
              <a:t> </a:t>
            </a:r>
            <a:r>
              <a:rPr dirty="0" sz="2900" spc="-10"/>
              <a:t>DEUDOR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942594"/>
            <a:ext cx="8080375" cy="4984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6385" indent="-2736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deudor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sujeto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activo=</a:t>
            </a:r>
            <a:r>
              <a:rPr dirty="0" sz="2000" spc="-10" i="1">
                <a:latin typeface="Constantia"/>
                <a:cs typeface="Constantia"/>
              </a:rPr>
              <a:t>solvens</a:t>
            </a:r>
            <a:endParaRPr sz="2000">
              <a:latin typeface="Constantia"/>
              <a:cs typeface="Constantia"/>
            </a:endParaRPr>
          </a:p>
          <a:p>
            <a:pPr algn="just" lvl="1" marL="652145" indent="-246379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145" algn="l"/>
              </a:tabLst>
            </a:pPr>
            <a:r>
              <a:rPr dirty="0" sz="1900" spc="-10">
                <a:latin typeface="Constantia"/>
                <a:cs typeface="Constantia"/>
              </a:rPr>
              <a:t>Obligado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661</a:t>
            </a:r>
            <a:r>
              <a:rPr dirty="0" sz="1900" spc="-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algn="just" lvl="1" marL="652145" indent="-246379">
              <a:lnSpc>
                <a:spcPts val="228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145" algn="l"/>
              </a:tabLst>
            </a:pPr>
            <a:r>
              <a:rPr dirty="0" sz="1900" spc="-20">
                <a:latin typeface="Constantia"/>
                <a:cs typeface="Constantia"/>
              </a:rPr>
              <a:t>Facultado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1158,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pár.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1º,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algn="just" marL="286385" indent="-273685">
              <a:lnSpc>
                <a:spcPts val="24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20">
                <a:latin typeface="Constantia"/>
                <a:cs typeface="Constantia"/>
              </a:rPr>
              <a:t>Pago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por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deudor</a:t>
            </a:r>
            <a:endParaRPr sz="2000">
              <a:latin typeface="Constantia"/>
              <a:cs typeface="Constantia"/>
            </a:endParaRPr>
          </a:p>
          <a:p>
            <a:pPr algn="just" lvl="1" marL="651510" indent="-24574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1510" algn="l"/>
              </a:tabLst>
            </a:pPr>
            <a:r>
              <a:rPr dirty="0" sz="1900" spc="-20">
                <a:latin typeface="Constantia"/>
                <a:cs typeface="Constantia"/>
              </a:rPr>
              <a:t>Pago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personal.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Requisitos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1160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algn="just" lvl="2" marL="926465" indent="-246379">
              <a:lnSpc>
                <a:spcPct val="100000"/>
              </a:lnSpc>
              <a:spcBef>
                <a:spcPts val="15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6465" algn="l"/>
              </a:tabLst>
            </a:pPr>
            <a:r>
              <a:rPr dirty="0" sz="1600" spc="-10">
                <a:latin typeface="Constantia"/>
                <a:cs typeface="Constantia"/>
              </a:rPr>
              <a:t>Capacidad</a:t>
            </a:r>
            <a:r>
              <a:rPr dirty="0" sz="1600" spc="-4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plena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9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obrar:</a:t>
            </a:r>
            <a:r>
              <a:rPr dirty="0" sz="1600" spc="35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irrepetibilidad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lo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pagado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(pár.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2º,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art.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1160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c.)</a:t>
            </a:r>
            <a:endParaRPr sz="1600">
              <a:latin typeface="Constantia"/>
              <a:cs typeface="Constantia"/>
            </a:endParaRPr>
          </a:p>
          <a:p>
            <a:pPr algn="just" lvl="2" marL="926465" indent="-246379">
              <a:lnSpc>
                <a:spcPts val="1914"/>
              </a:lnSpc>
              <a:buClr>
                <a:srgbClr val="009DD9"/>
              </a:buClr>
              <a:buSzPct val="68750"/>
              <a:buFont typeface="Wingdings 2"/>
              <a:buChar char=""/>
              <a:tabLst>
                <a:tab pos="926465" algn="l"/>
              </a:tabLst>
            </a:pPr>
            <a:r>
              <a:rPr dirty="0" sz="1600" spc="-25">
                <a:latin typeface="Constantia"/>
                <a:cs typeface="Constantia"/>
              </a:rPr>
              <a:t>Poder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disposición</a:t>
            </a:r>
            <a:endParaRPr sz="1600">
              <a:latin typeface="Constantia"/>
              <a:cs typeface="Constantia"/>
            </a:endParaRPr>
          </a:p>
          <a:p>
            <a:pPr algn="just" lvl="1" marL="652780" marR="13970" indent="-247015">
              <a:lnSpc>
                <a:spcPct val="80000"/>
              </a:lnSpc>
              <a:spcBef>
                <a:spcPts val="450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>
                <a:latin typeface="Constantia"/>
                <a:cs typeface="Constantia"/>
              </a:rPr>
              <a:t>Pago</a:t>
            </a:r>
            <a:r>
              <a:rPr dirty="0" sz="1900" spc="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por</a:t>
            </a:r>
            <a:r>
              <a:rPr dirty="0" sz="1900" spc="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representante:</a:t>
            </a:r>
            <a:r>
              <a:rPr dirty="0" sz="1900" spc="8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representación</a:t>
            </a:r>
            <a:r>
              <a:rPr dirty="0" sz="1900" spc="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voluntaria</a:t>
            </a:r>
            <a:r>
              <a:rPr dirty="0" sz="1900" spc="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</a:t>
            </a:r>
            <a:r>
              <a:rPr dirty="0" sz="1900" spc="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legal.</a:t>
            </a:r>
            <a:r>
              <a:rPr dirty="0" sz="1900" spc="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Límite</a:t>
            </a:r>
            <a:r>
              <a:rPr dirty="0" sz="1900" spc="5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(art. </a:t>
            </a:r>
            <a:r>
              <a:rPr dirty="0" sz="1900">
                <a:latin typeface="Constantia"/>
                <a:cs typeface="Constantia"/>
              </a:rPr>
              <a:t>1161</a:t>
            </a:r>
            <a:r>
              <a:rPr dirty="0" sz="1900" spc="-1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algn="just" marL="286385" indent="-273685">
              <a:lnSpc>
                <a:spcPts val="2395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25">
                <a:latin typeface="Constantia"/>
                <a:cs typeface="Constantia"/>
              </a:rPr>
              <a:t>Pago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por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tercero</a:t>
            </a:r>
            <a:endParaRPr sz="2000">
              <a:latin typeface="Constantia"/>
              <a:cs typeface="Constantia"/>
            </a:endParaRPr>
          </a:p>
          <a:p>
            <a:pPr algn="just" lvl="1" marL="652780" marR="6350" indent="-247015">
              <a:lnSpc>
                <a:spcPts val="1820"/>
              </a:lnSpc>
              <a:spcBef>
                <a:spcPts val="450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>
                <a:latin typeface="Constantia"/>
                <a:cs typeface="Constantia"/>
              </a:rPr>
              <a:t>Requisitos:</a:t>
            </a:r>
            <a:r>
              <a:rPr dirty="0" sz="1900" spc="70">
                <a:latin typeface="Constantia"/>
                <a:cs typeface="Constantia"/>
              </a:rPr>
              <a:t>  </a:t>
            </a:r>
            <a:r>
              <a:rPr dirty="0" sz="1900">
                <a:latin typeface="Constantia"/>
                <a:cs typeface="Constantia"/>
              </a:rPr>
              <a:t>prestación</a:t>
            </a:r>
            <a:r>
              <a:rPr dirty="0" sz="1900" spc="70">
                <a:latin typeface="Constantia"/>
                <a:cs typeface="Constantia"/>
              </a:rPr>
              <a:t>  </a:t>
            </a:r>
            <a:r>
              <a:rPr dirty="0" sz="1900">
                <a:latin typeface="Constantia"/>
                <a:cs typeface="Constantia"/>
              </a:rPr>
              <a:t>fungible</a:t>
            </a:r>
            <a:r>
              <a:rPr dirty="0" sz="1900" spc="55">
                <a:latin typeface="Constantia"/>
                <a:cs typeface="Constantia"/>
              </a:rPr>
              <a:t> 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70">
                <a:latin typeface="Constantia"/>
                <a:cs typeface="Constantia"/>
              </a:rPr>
              <a:t>  </a:t>
            </a:r>
            <a:r>
              <a:rPr dirty="0" sz="1900">
                <a:latin typeface="Constantia"/>
                <a:cs typeface="Constantia"/>
              </a:rPr>
              <a:t>1161</a:t>
            </a:r>
            <a:r>
              <a:rPr dirty="0" sz="1900" spc="80">
                <a:latin typeface="Constantia"/>
                <a:cs typeface="Constantia"/>
              </a:rPr>
              <a:t> 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75">
                <a:latin typeface="Constantia"/>
                <a:cs typeface="Constantia"/>
              </a:rPr>
              <a:t>  </a:t>
            </a:r>
            <a:r>
              <a:rPr dirty="0" sz="1900">
                <a:latin typeface="Constantia"/>
                <a:cs typeface="Constantia"/>
              </a:rPr>
              <a:t>c.),</a:t>
            </a:r>
            <a:r>
              <a:rPr dirty="0" sz="1900" spc="75">
                <a:latin typeface="Constantia"/>
                <a:cs typeface="Constantia"/>
              </a:rPr>
              <a:t>  </a:t>
            </a:r>
            <a:r>
              <a:rPr dirty="0" sz="1900">
                <a:latin typeface="Constantia"/>
                <a:cs typeface="Constantia"/>
              </a:rPr>
              <a:t>prestación</a:t>
            </a:r>
            <a:r>
              <a:rPr dirty="0" sz="1900" spc="60">
                <a:latin typeface="Constantia"/>
                <a:cs typeface="Constantia"/>
              </a:rPr>
              <a:t>  </a:t>
            </a:r>
            <a:r>
              <a:rPr dirty="0" sz="1900" spc="-10">
                <a:latin typeface="Constantia"/>
                <a:cs typeface="Constantia"/>
              </a:rPr>
              <a:t>debida </a:t>
            </a:r>
            <a:r>
              <a:rPr dirty="0" sz="1900">
                <a:latin typeface="Constantia"/>
                <a:cs typeface="Constantia"/>
              </a:rPr>
              <a:t>(requisitos</a:t>
            </a:r>
            <a:r>
              <a:rPr dirty="0" sz="1900" spc="2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objetivos</a:t>
            </a:r>
            <a:r>
              <a:rPr dirty="0" sz="1900" spc="2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2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pago)</a:t>
            </a:r>
            <a:r>
              <a:rPr dirty="0" sz="1900" spc="2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,</a:t>
            </a:r>
            <a:r>
              <a:rPr dirty="0" sz="1900" spc="295">
                <a:latin typeface="Constantia"/>
                <a:cs typeface="Constantia"/>
              </a:rPr>
              <a:t> </a:t>
            </a:r>
            <a:r>
              <a:rPr dirty="0" sz="1900" i="1">
                <a:latin typeface="Constantia"/>
                <a:cs typeface="Constantia"/>
              </a:rPr>
              <a:t>animus</a:t>
            </a:r>
            <a:r>
              <a:rPr dirty="0" sz="1900" spc="330" i="1">
                <a:latin typeface="Constantia"/>
                <a:cs typeface="Constantia"/>
              </a:rPr>
              <a:t> </a:t>
            </a:r>
            <a:r>
              <a:rPr dirty="0" sz="1900" i="1">
                <a:latin typeface="Constantia"/>
                <a:cs typeface="Constantia"/>
              </a:rPr>
              <a:t>solvendi</a:t>
            </a:r>
            <a:r>
              <a:rPr dirty="0" sz="1900" spc="335" i="1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254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capacidad</a:t>
            </a:r>
            <a:r>
              <a:rPr dirty="0" sz="1900" spc="3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25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libre disposición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1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tercero</a:t>
            </a:r>
            <a:endParaRPr sz="1900">
              <a:latin typeface="Constantia"/>
              <a:cs typeface="Constantia"/>
            </a:endParaRPr>
          </a:p>
          <a:p>
            <a:pPr algn="just" lvl="1" marL="652145" indent="-246379">
              <a:lnSpc>
                <a:spcPct val="100000"/>
              </a:lnSpc>
              <a:spcBef>
                <a:spcPts val="25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2145" algn="l"/>
              </a:tabLst>
            </a:pPr>
            <a:r>
              <a:rPr dirty="0" sz="1900" spc="-20">
                <a:latin typeface="Constantia"/>
                <a:cs typeface="Constantia"/>
              </a:rPr>
              <a:t>Efectos=satisfacer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el</a:t>
            </a:r>
            <a:r>
              <a:rPr dirty="0" sz="1900" spc="2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interés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2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acreedor</a:t>
            </a:r>
            <a:endParaRPr sz="1900">
              <a:latin typeface="Constantia"/>
              <a:cs typeface="Constantia"/>
            </a:endParaRPr>
          </a:p>
          <a:p>
            <a:pPr algn="just" lvl="2" marL="927100" marR="9525" indent="-247015">
              <a:lnSpc>
                <a:spcPts val="1540"/>
              </a:lnSpc>
              <a:spcBef>
                <a:spcPts val="380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>
                <a:latin typeface="Constantia"/>
                <a:cs typeface="Constantia"/>
              </a:rPr>
              <a:t>Conocimiento</a:t>
            </a:r>
            <a:r>
              <a:rPr dirty="0" sz="1600" spc="23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24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deudor</a:t>
            </a:r>
            <a:r>
              <a:rPr dirty="0" sz="1600" spc="21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24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1158,</a:t>
            </a:r>
            <a:r>
              <a:rPr dirty="0" sz="1600" spc="25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pár.</a:t>
            </a:r>
            <a:r>
              <a:rPr dirty="0" sz="1600" spc="24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2º,</a:t>
            </a:r>
            <a:r>
              <a:rPr dirty="0" sz="1600" spc="24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22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1159</a:t>
            </a:r>
            <a:r>
              <a:rPr dirty="0" sz="1600" spc="24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240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c.):</a:t>
            </a:r>
            <a:r>
              <a:rPr dirty="0" sz="1600" spc="235">
                <a:latin typeface="Constantia"/>
                <a:cs typeface="Constantia"/>
              </a:rPr>
              <a:t>  </a:t>
            </a:r>
            <a:r>
              <a:rPr dirty="0" sz="1600">
                <a:latin typeface="Constantia"/>
                <a:cs typeface="Constantia"/>
              </a:rPr>
              <a:t>acción</a:t>
            </a:r>
            <a:r>
              <a:rPr dirty="0" sz="1600" spc="229">
                <a:latin typeface="Constantia"/>
                <a:cs typeface="Constantia"/>
              </a:rPr>
              <a:t>  </a:t>
            </a:r>
            <a:r>
              <a:rPr dirty="0" sz="1600" spc="-25">
                <a:latin typeface="Constantia"/>
                <a:cs typeface="Constantia"/>
              </a:rPr>
              <a:t>de </a:t>
            </a:r>
            <a:r>
              <a:rPr dirty="0" sz="1600" spc="-10">
                <a:latin typeface="Constantia"/>
                <a:cs typeface="Constantia"/>
              </a:rPr>
              <a:t>reembolso+subrogación.</a:t>
            </a:r>
            <a:endParaRPr sz="1600">
              <a:latin typeface="Constantia"/>
              <a:cs typeface="Constantia"/>
            </a:endParaRPr>
          </a:p>
          <a:p>
            <a:pPr algn="just" lvl="2" marL="926465" indent="-246379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6465" algn="l"/>
              </a:tabLst>
            </a:pPr>
            <a:r>
              <a:rPr dirty="0" sz="1600" spc="-20">
                <a:latin typeface="Constantia"/>
                <a:cs typeface="Constantia"/>
              </a:rPr>
              <a:t>Ignorancia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deudor</a:t>
            </a:r>
            <a:r>
              <a:rPr dirty="0" sz="1600" spc="-4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-3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1159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c.):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acción</a:t>
            </a:r>
            <a:r>
              <a:rPr dirty="0" sz="1600" spc="-7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reembolso.</a:t>
            </a:r>
            <a:endParaRPr sz="1600">
              <a:latin typeface="Constantia"/>
              <a:cs typeface="Constantia"/>
            </a:endParaRPr>
          </a:p>
          <a:p>
            <a:pPr algn="just" lvl="2" marL="927100" marR="5080" indent="-247015">
              <a:lnSpc>
                <a:spcPts val="1540"/>
              </a:lnSpc>
              <a:spcBef>
                <a:spcPts val="365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1600">
                <a:latin typeface="Constantia"/>
                <a:cs typeface="Constantia"/>
              </a:rPr>
              <a:t>Oposición</a:t>
            </a:r>
            <a:r>
              <a:rPr dirty="0" sz="1600" spc="1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del</a:t>
            </a:r>
            <a:r>
              <a:rPr dirty="0" sz="1600" spc="17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deudor</a:t>
            </a:r>
            <a:r>
              <a:rPr dirty="0" sz="1600" spc="1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1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1158,</a:t>
            </a:r>
            <a:r>
              <a:rPr dirty="0" sz="1600" spc="17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pár.</a:t>
            </a:r>
            <a:r>
              <a:rPr dirty="0" sz="1600" spc="1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3º,</a:t>
            </a:r>
            <a:r>
              <a:rPr dirty="0" sz="1600" spc="1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1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c.):</a:t>
            </a:r>
            <a:r>
              <a:rPr dirty="0" sz="1600" spc="1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acción</a:t>
            </a:r>
            <a:r>
              <a:rPr dirty="0" sz="1600" spc="1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14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repetición</a:t>
            </a:r>
            <a:r>
              <a:rPr dirty="0" sz="1600" spc="1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14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carácter menor.</a:t>
            </a:r>
            <a:endParaRPr sz="1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0866" y="742264"/>
            <a:ext cx="646430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LOS</a:t>
            </a:r>
            <a:r>
              <a:rPr dirty="0" spc="-90"/>
              <a:t> </a:t>
            </a:r>
            <a:r>
              <a:rPr dirty="0"/>
              <a:t>SUJETOS</a:t>
            </a:r>
            <a:r>
              <a:rPr dirty="0" spc="-70"/>
              <a:t> </a:t>
            </a:r>
            <a:r>
              <a:rPr dirty="0"/>
              <a:t>DEL</a:t>
            </a:r>
            <a:r>
              <a:rPr dirty="0" spc="-65"/>
              <a:t> </a:t>
            </a:r>
            <a:r>
              <a:rPr dirty="0" spc="-45"/>
              <a:t>PAGO.</a:t>
            </a:r>
            <a:r>
              <a:rPr dirty="0" spc="-95"/>
              <a:t> </a:t>
            </a:r>
            <a:r>
              <a:rPr dirty="0"/>
              <a:t>EL</a:t>
            </a:r>
            <a:r>
              <a:rPr dirty="0" spc="-75"/>
              <a:t> </a:t>
            </a:r>
            <a:r>
              <a:rPr dirty="0" spc="-10"/>
              <a:t>ACREEDOR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317752"/>
            <a:ext cx="8075295" cy="468058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86385" marR="6985" indent="-274320">
              <a:lnSpc>
                <a:spcPts val="2590"/>
              </a:lnSpc>
              <a:spcBef>
                <a:spcPts val="42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  <a:tab pos="716915" algn="l"/>
                <a:tab pos="2021205" algn="l"/>
                <a:tab pos="2346325" algn="l"/>
                <a:tab pos="3425190" algn="l"/>
                <a:tab pos="5857875" algn="l"/>
                <a:tab pos="7654925" algn="l"/>
              </a:tabLst>
            </a:pPr>
            <a:r>
              <a:rPr dirty="0" sz="2400" spc="-25">
                <a:latin typeface="Constantia"/>
                <a:cs typeface="Constantia"/>
              </a:rPr>
              <a:t>El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acreedor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50">
                <a:latin typeface="Constantia"/>
                <a:cs typeface="Constantia"/>
              </a:rPr>
              <a:t>o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sujetos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pasivo=</a:t>
            </a:r>
            <a:r>
              <a:rPr dirty="0" sz="2400" spc="-10" i="1">
                <a:latin typeface="Constantia"/>
                <a:cs typeface="Constantia"/>
              </a:rPr>
              <a:t>accipiens.</a:t>
            </a:r>
            <a:r>
              <a:rPr dirty="0" sz="2400" i="1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Transmisión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del </a:t>
            </a:r>
            <a:r>
              <a:rPr dirty="0" sz="2400" spc="-10">
                <a:latin typeface="Constantia"/>
                <a:cs typeface="Constantia"/>
              </a:rPr>
              <a:t>crédito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inter</a:t>
            </a:r>
            <a:r>
              <a:rPr dirty="0" sz="2400" spc="-6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vivos</a:t>
            </a:r>
            <a:r>
              <a:rPr dirty="0" sz="2400" spc="-25" i="1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mortis</a:t>
            </a:r>
            <a:r>
              <a:rPr dirty="0" sz="2400" spc="-5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causa</a:t>
            </a:r>
            <a:r>
              <a:rPr dirty="0" sz="2400" spc="-35" i="1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1526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54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20">
                <a:latin typeface="Constantia"/>
                <a:cs typeface="Constantia"/>
              </a:rPr>
              <a:t>Requisitos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acreedor: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Capacidad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1163,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30">
                <a:latin typeface="Constantia"/>
                <a:cs typeface="Constantia"/>
              </a:rPr>
              <a:t>pár.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1,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Disponibilidad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derecho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crédito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1165</a:t>
            </a:r>
            <a:r>
              <a:rPr dirty="0" sz="2200" spc="-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6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Sujetos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distintos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acreedor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pueden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recibir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pago.</a:t>
            </a:r>
            <a:endParaRPr sz="2400">
              <a:latin typeface="Constantia"/>
              <a:cs typeface="Constantia"/>
            </a:endParaRPr>
          </a:p>
          <a:p>
            <a:pPr lvl="1" marL="652780" marR="5080" indent="-247015">
              <a:lnSpc>
                <a:spcPts val="2380"/>
              </a:lnSpc>
              <a:spcBef>
                <a:spcPts val="58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780" algn="l"/>
                <a:tab pos="1751330" algn="l"/>
                <a:tab pos="3181350" algn="l"/>
                <a:tab pos="3462020" algn="l"/>
                <a:tab pos="4390390" algn="l"/>
                <a:tab pos="4748530" algn="l"/>
                <a:tab pos="6153785" algn="l"/>
                <a:tab pos="6598920" algn="l"/>
                <a:tab pos="7691755" algn="l"/>
              </a:tabLst>
            </a:pPr>
            <a:r>
              <a:rPr dirty="0" sz="2200" spc="-10">
                <a:latin typeface="Constantia"/>
                <a:cs typeface="Constantia"/>
              </a:rPr>
              <a:t>Persona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autorizada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50">
                <a:latin typeface="Constantia"/>
                <a:cs typeface="Constantia"/>
              </a:rPr>
              <a:t>a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recibir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la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prestación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en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nombre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del </a:t>
            </a:r>
            <a:r>
              <a:rPr dirty="0" sz="2200" spc="-10">
                <a:latin typeface="Constantia"/>
                <a:cs typeface="Constantia"/>
              </a:rPr>
              <a:t>acreedor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1162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2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25">
                <a:latin typeface="Constantia"/>
                <a:cs typeface="Constantia"/>
              </a:rPr>
              <a:t>Acreedor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aparente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1164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40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Buena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fe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deudor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29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10">
                <a:latin typeface="Constantia"/>
                <a:cs typeface="Constantia"/>
              </a:rPr>
              <a:t>Posesión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crédito</a:t>
            </a:r>
            <a:endParaRPr sz="19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5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pago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tercero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1163,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 spc="-30">
                <a:latin typeface="Constantia"/>
                <a:cs typeface="Constantia"/>
              </a:rPr>
              <a:t>pár. </a:t>
            </a:r>
            <a:r>
              <a:rPr dirty="0" sz="2200">
                <a:latin typeface="Constantia"/>
                <a:cs typeface="Constantia"/>
              </a:rPr>
              <a:t>2º,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pago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mediante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ingreso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cuenta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corriente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7416" y="441452"/>
            <a:ext cx="6027420" cy="1397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879600" marR="5080" indent="-1867535">
              <a:lnSpc>
                <a:spcPct val="100000"/>
              </a:lnSpc>
              <a:spcBef>
                <a:spcPts val="100"/>
              </a:spcBef>
            </a:pPr>
            <a:r>
              <a:rPr dirty="0" sz="4500"/>
              <a:t>ESQUEMA</a:t>
            </a:r>
            <a:r>
              <a:rPr dirty="0" sz="4500" spc="-140"/>
              <a:t> </a:t>
            </a:r>
            <a:r>
              <a:rPr dirty="0" sz="4500"/>
              <a:t>DEL</a:t>
            </a:r>
            <a:r>
              <a:rPr dirty="0" sz="4500" spc="-155"/>
              <a:t> </a:t>
            </a:r>
            <a:r>
              <a:rPr dirty="0" sz="4500" spc="-20"/>
              <a:t>MATERIAL </a:t>
            </a:r>
            <a:r>
              <a:rPr dirty="0" sz="4500" spc="-10"/>
              <a:t>DOCENTE</a:t>
            </a:r>
            <a:endParaRPr sz="4500"/>
          </a:p>
        </p:txBody>
      </p:sp>
      <p:sp>
        <p:nvSpPr>
          <p:cNvPr id="3" name="object 3" descr=""/>
          <p:cNvSpPr txBox="1"/>
          <p:nvPr/>
        </p:nvSpPr>
        <p:spPr>
          <a:xfrm>
            <a:off x="258267" y="1771649"/>
            <a:ext cx="16065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  <a:tab pos="980440" algn="l"/>
                <a:tab pos="1327785" algn="l"/>
              </a:tabLst>
            </a:pPr>
            <a:r>
              <a:rPr dirty="0" sz="1600" spc="-20" b="1">
                <a:latin typeface="Constantia"/>
                <a:cs typeface="Constantia"/>
              </a:rPr>
              <a:t>Tema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8.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LA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11172" y="1771649"/>
            <a:ext cx="68052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37055" algn="l"/>
                <a:tab pos="2301875" algn="l"/>
                <a:tab pos="3835400" algn="l"/>
                <a:tab pos="4137025" algn="l"/>
                <a:tab pos="4574540" algn="l"/>
                <a:tab pos="6391275" algn="l"/>
              </a:tabLst>
            </a:pPr>
            <a:r>
              <a:rPr dirty="0" sz="1600" spc="-10" b="1">
                <a:latin typeface="Constantia"/>
                <a:cs typeface="Constantia"/>
              </a:rPr>
              <a:t>CONCURRENCIA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DE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ACREEDORES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50" b="1">
                <a:latin typeface="Constantia"/>
                <a:cs typeface="Constantia"/>
              </a:rPr>
              <a:t>Y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LA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INSUFICIENCIAS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DEL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8267" y="2015185"/>
            <a:ext cx="8559165" cy="3927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702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latin typeface="Constantia"/>
                <a:cs typeface="Constantia"/>
              </a:rPr>
              <a:t>PATRIMONIO </a:t>
            </a:r>
            <a:r>
              <a:rPr dirty="0" sz="1600" b="1">
                <a:latin typeface="Constantia"/>
                <a:cs typeface="Constantia"/>
              </a:rPr>
              <a:t>DEL</a:t>
            </a:r>
            <a:r>
              <a:rPr dirty="0" sz="1600" spc="-5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DEUDOR</a:t>
            </a:r>
            <a:endParaRPr sz="1600">
              <a:latin typeface="Constantia"/>
              <a:cs typeface="Constantia"/>
            </a:endParaRPr>
          </a:p>
          <a:p>
            <a:pPr marL="287020" marR="5080" indent="-27432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204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17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regla</a:t>
            </a:r>
            <a:r>
              <a:rPr dirty="0" sz="1600" spc="1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17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165">
                <a:latin typeface="Constantia"/>
                <a:cs typeface="Constantia"/>
              </a:rPr>
              <a:t> </a:t>
            </a:r>
            <a:r>
              <a:rPr dirty="0" sz="1600" i="1">
                <a:latin typeface="Constantia"/>
                <a:cs typeface="Constantia"/>
              </a:rPr>
              <a:t>pars</a:t>
            </a:r>
            <a:r>
              <a:rPr dirty="0" sz="1600" spc="240" i="1">
                <a:latin typeface="Constantia"/>
                <a:cs typeface="Constantia"/>
              </a:rPr>
              <a:t> </a:t>
            </a:r>
            <a:r>
              <a:rPr dirty="0" sz="1600" i="1">
                <a:latin typeface="Constantia"/>
                <a:cs typeface="Constantia"/>
              </a:rPr>
              <a:t>condicio</a:t>
            </a:r>
            <a:r>
              <a:rPr dirty="0" sz="1600" spc="254" i="1">
                <a:latin typeface="Constantia"/>
                <a:cs typeface="Constantia"/>
              </a:rPr>
              <a:t> </a:t>
            </a:r>
            <a:r>
              <a:rPr dirty="0" sz="1600" i="1">
                <a:latin typeface="Constantia"/>
                <a:cs typeface="Constantia"/>
              </a:rPr>
              <a:t>creditorum.</a:t>
            </a:r>
            <a:r>
              <a:rPr dirty="0" sz="1600" spc="229" i="1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2.-</a:t>
            </a:r>
            <a:r>
              <a:rPr dirty="0" sz="1600">
                <a:latin typeface="Constantia"/>
                <a:cs typeface="Constantia"/>
              </a:rPr>
              <a:t>Los</a:t>
            </a:r>
            <a:r>
              <a:rPr dirty="0" sz="1600" spc="19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créditos</a:t>
            </a:r>
            <a:r>
              <a:rPr dirty="0" sz="1600" spc="18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privilegiados.</a:t>
            </a:r>
            <a:r>
              <a:rPr dirty="0" sz="1600" spc="204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3.-</a:t>
            </a:r>
            <a:r>
              <a:rPr dirty="0" sz="1600" spc="21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El</a:t>
            </a:r>
            <a:r>
              <a:rPr dirty="0" sz="1600" spc="21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concurso</a:t>
            </a:r>
            <a:r>
              <a:rPr dirty="0" sz="1600" spc="18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de </a:t>
            </a:r>
            <a:r>
              <a:rPr dirty="0" sz="1600" spc="-10">
                <a:latin typeface="Constantia"/>
                <a:cs typeface="Constantia"/>
              </a:rPr>
              <a:t>acreedores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</a:t>
            </a:r>
            <a:r>
              <a:rPr dirty="0" sz="1600" spc="-3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9.</a:t>
            </a:r>
            <a:r>
              <a:rPr dirty="0" sz="1600" spc="-10" b="1">
                <a:latin typeface="Constantia"/>
                <a:cs typeface="Constantia"/>
              </a:rPr>
              <a:t> </a:t>
            </a:r>
            <a:r>
              <a:rPr dirty="0" sz="1600" spc="-20" b="1">
                <a:latin typeface="Constantia"/>
                <a:cs typeface="Constantia"/>
              </a:rPr>
              <a:t>MODIFICACIÓN</a:t>
            </a:r>
            <a:r>
              <a:rPr dirty="0" sz="1600" spc="-1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Y</a:t>
            </a:r>
            <a:r>
              <a:rPr dirty="0" sz="1600" spc="-3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EXTINCIÓN DE</a:t>
            </a:r>
            <a:r>
              <a:rPr dirty="0" sz="1600" spc="-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LAS</a:t>
            </a:r>
            <a:r>
              <a:rPr dirty="0" sz="1600" spc="10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OBLIGACIONES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Modificación. 2.-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Causas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10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extinción.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</a:t>
            </a:r>
            <a:r>
              <a:rPr dirty="0" sz="1600" spc="-3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10.</a:t>
            </a:r>
            <a:r>
              <a:rPr dirty="0" sz="1600" spc="-1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EL</a:t>
            </a:r>
            <a:r>
              <a:rPr dirty="0" sz="1600" spc="-2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CONTRATO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Concepto</a:t>
            </a:r>
            <a:r>
              <a:rPr dirty="0" sz="1600" spc="-7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clases.</a:t>
            </a:r>
            <a:r>
              <a:rPr dirty="0" sz="1600" spc="-1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2.-</a:t>
            </a:r>
            <a:r>
              <a:rPr dirty="0" sz="1600" spc="-10">
                <a:latin typeface="Constantia"/>
                <a:cs typeface="Constantia"/>
              </a:rPr>
              <a:t> Elementos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esenciales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accidentales.</a:t>
            </a:r>
            <a:endParaRPr sz="1600">
              <a:latin typeface="Constantia"/>
              <a:cs typeface="Constantia"/>
            </a:endParaRPr>
          </a:p>
          <a:p>
            <a:pPr marL="287020" marR="8255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  <a:tab pos="983615" algn="l"/>
                <a:tab pos="1374775" algn="l"/>
                <a:tab pos="2888615" algn="l"/>
                <a:tab pos="4925060" algn="l"/>
                <a:tab pos="6034405" algn="l"/>
                <a:tab pos="6341110" algn="l"/>
                <a:tab pos="7685405" algn="l"/>
                <a:tab pos="8150225" algn="l"/>
              </a:tabLst>
            </a:pPr>
            <a:r>
              <a:rPr dirty="0" sz="1600" spc="-20" b="1">
                <a:latin typeface="Constantia"/>
                <a:cs typeface="Constantia"/>
              </a:rPr>
              <a:t>Tema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11.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FORMACIÓN,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INTERPRETACIÓN,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EFICACIA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50" b="1">
                <a:latin typeface="Constantia"/>
                <a:cs typeface="Constantia"/>
              </a:rPr>
              <a:t>E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10" b="1">
                <a:latin typeface="Constantia"/>
                <a:cs typeface="Constantia"/>
              </a:rPr>
              <a:t>INEFICACIA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DE</a:t>
            </a:r>
            <a:r>
              <a:rPr dirty="0" sz="1600" b="1">
                <a:latin typeface="Constantia"/>
                <a:cs typeface="Constantia"/>
              </a:rPr>
              <a:t>	</a:t>
            </a:r>
            <a:r>
              <a:rPr dirty="0" sz="1600" spc="-25" b="1">
                <a:latin typeface="Constantia"/>
                <a:cs typeface="Constantia"/>
              </a:rPr>
              <a:t>LOS </a:t>
            </a:r>
            <a:r>
              <a:rPr dirty="0" sz="1600" spc="-10" b="1">
                <a:latin typeface="Constantia"/>
                <a:cs typeface="Constantia"/>
              </a:rPr>
              <a:t>CONTRATOS</a:t>
            </a:r>
            <a:endParaRPr sz="1600">
              <a:latin typeface="Constantia"/>
              <a:cs typeface="Constantia"/>
            </a:endParaRPr>
          </a:p>
          <a:p>
            <a:pPr marL="287020" marR="8890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26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Formación,</a:t>
            </a:r>
            <a:r>
              <a:rPr dirty="0" sz="1600" spc="28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precontrato</a:t>
            </a:r>
            <a:r>
              <a:rPr dirty="0" sz="1600" spc="23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254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condiciones</a:t>
            </a:r>
            <a:r>
              <a:rPr dirty="0" sz="1600" spc="23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generales</a:t>
            </a:r>
            <a:r>
              <a:rPr dirty="0" sz="1600" spc="2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2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contratación.</a:t>
            </a:r>
            <a:r>
              <a:rPr dirty="0" sz="1600" spc="28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2.-</a:t>
            </a:r>
            <a:r>
              <a:rPr dirty="0" sz="1600" spc="2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Interpretación.</a:t>
            </a:r>
            <a:r>
              <a:rPr dirty="0" sz="1600" spc="265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3.- </a:t>
            </a:r>
            <a:r>
              <a:rPr dirty="0" sz="1600">
                <a:latin typeface="Constantia"/>
                <a:cs typeface="Constantia"/>
              </a:rPr>
              <a:t>Efectos.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4.-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Causas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ineficacia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</a:t>
            </a:r>
            <a:r>
              <a:rPr dirty="0" sz="1600" spc="-5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12</a:t>
            </a:r>
            <a:r>
              <a:rPr dirty="0" sz="1600" spc="-2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LOS</a:t>
            </a:r>
            <a:r>
              <a:rPr dirty="0" sz="1600" spc="-10" b="1">
                <a:latin typeface="Constantia"/>
                <a:cs typeface="Constantia"/>
              </a:rPr>
              <a:t> CUASICONTRATOS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La</a:t>
            </a:r>
            <a:r>
              <a:rPr dirty="0" sz="1600" spc="-9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gestión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negocios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ajenos.</a:t>
            </a:r>
            <a:r>
              <a:rPr dirty="0" sz="1600" spc="-10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2.-</a:t>
            </a:r>
            <a:r>
              <a:rPr dirty="0" sz="1600">
                <a:latin typeface="Constantia"/>
                <a:cs typeface="Constantia"/>
              </a:rPr>
              <a:t>El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pago</a:t>
            </a:r>
            <a:r>
              <a:rPr dirty="0" sz="1600" spc="-8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4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lo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indebido.</a:t>
            </a:r>
            <a:r>
              <a:rPr dirty="0" sz="1600" spc="2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3.-</a:t>
            </a:r>
            <a:r>
              <a:rPr dirty="0" sz="1600">
                <a:latin typeface="Constantia"/>
                <a:cs typeface="Constantia"/>
              </a:rPr>
              <a:t>El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enriquecimiento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injusto</a:t>
            </a:r>
            <a:endParaRPr sz="1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1600" spc="-45" b="1">
                <a:latin typeface="Constantia"/>
                <a:cs typeface="Constantia"/>
              </a:rPr>
              <a:t>Tema</a:t>
            </a:r>
            <a:r>
              <a:rPr dirty="0" sz="1600" spc="-50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13.</a:t>
            </a:r>
            <a:r>
              <a:rPr dirty="0" sz="1600" spc="-2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LA</a:t>
            </a:r>
            <a:r>
              <a:rPr dirty="0" sz="1600" spc="-25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RESPONSABILIDAD</a:t>
            </a:r>
            <a:r>
              <a:rPr dirty="0" sz="1600" spc="25" b="1">
                <a:latin typeface="Constantia"/>
                <a:cs typeface="Constantia"/>
              </a:rPr>
              <a:t> </a:t>
            </a:r>
            <a:r>
              <a:rPr dirty="0" sz="1600" b="1">
                <a:latin typeface="Constantia"/>
                <a:cs typeface="Constantia"/>
              </a:rPr>
              <a:t>CIVIL</a:t>
            </a:r>
            <a:r>
              <a:rPr dirty="0" sz="1600" spc="-40" b="1">
                <a:latin typeface="Constantia"/>
                <a:cs typeface="Constantia"/>
              </a:rPr>
              <a:t> </a:t>
            </a:r>
            <a:r>
              <a:rPr dirty="0" sz="1600" spc="-10" b="1">
                <a:latin typeface="Constantia"/>
                <a:cs typeface="Constantia"/>
              </a:rPr>
              <a:t>EXTRACONTRACTUAL</a:t>
            </a:r>
            <a:endParaRPr sz="1600">
              <a:latin typeface="Constantia"/>
              <a:cs typeface="Constantia"/>
            </a:endParaRPr>
          </a:p>
          <a:p>
            <a:pPr marL="287020" marR="7620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dirty="0" sz="1600">
                <a:latin typeface="Constantia"/>
                <a:cs typeface="Constantia"/>
              </a:rPr>
              <a:t>1.-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Concepto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y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elementos.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2.-</a:t>
            </a:r>
            <a:r>
              <a:rPr dirty="0" sz="1600">
                <a:latin typeface="Constantia"/>
                <a:cs typeface="Constantia"/>
              </a:rPr>
              <a:t>Tipos</a:t>
            </a:r>
            <a:r>
              <a:rPr dirty="0" sz="1600" spc="-4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responsabilidad</a:t>
            </a:r>
            <a:r>
              <a:rPr dirty="0" sz="1600" spc="-1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civil.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3.-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Elementos.</a:t>
            </a:r>
            <a:r>
              <a:rPr dirty="0" sz="1600" spc="-1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4.-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Responsabilidad </a:t>
            </a:r>
            <a:r>
              <a:rPr dirty="0" sz="1600">
                <a:latin typeface="Constantia"/>
                <a:cs typeface="Constantia"/>
              </a:rPr>
              <a:t>civil</a:t>
            </a:r>
            <a:r>
              <a:rPr dirty="0" sz="1600" spc="-10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codificada.</a:t>
            </a:r>
            <a:r>
              <a:rPr dirty="0" sz="1600" spc="-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5.-</a:t>
            </a:r>
            <a:r>
              <a:rPr dirty="0" sz="1600" spc="-2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Responsabilidad</a:t>
            </a:r>
            <a:r>
              <a:rPr dirty="0" sz="1600" spc="-4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civil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en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leyes</a:t>
            </a:r>
            <a:r>
              <a:rPr dirty="0" sz="1600" spc="-80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especiales.</a:t>
            </a:r>
            <a:endParaRPr sz="1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5888" y="1111961"/>
            <a:ext cx="7670165" cy="711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spc="-10" b="0">
                <a:latin typeface="Calibri"/>
                <a:cs typeface="Calibri"/>
              </a:rPr>
              <a:t>REQUISITOS</a:t>
            </a:r>
            <a:r>
              <a:rPr dirty="0" sz="4500" spc="-105" b="0">
                <a:latin typeface="Calibri"/>
                <a:cs typeface="Calibri"/>
              </a:rPr>
              <a:t> </a:t>
            </a:r>
            <a:r>
              <a:rPr dirty="0" sz="4500" b="0">
                <a:latin typeface="Calibri"/>
                <a:cs typeface="Calibri"/>
              </a:rPr>
              <a:t>OBJETIVOS</a:t>
            </a:r>
            <a:r>
              <a:rPr dirty="0" sz="4500" spc="-114" b="0">
                <a:latin typeface="Calibri"/>
                <a:cs typeface="Calibri"/>
              </a:rPr>
              <a:t> </a:t>
            </a:r>
            <a:r>
              <a:rPr dirty="0" sz="4500" b="0">
                <a:latin typeface="Calibri"/>
                <a:cs typeface="Calibri"/>
              </a:rPr>
              <a:t>DE</a:t>
            </a:r>
            <a:r>
              <a:rPr dirty="0" sz="4500" spc="-100" b="0">
                <a:latin typeface="Calibri"/>
                <a:cs typeface="Calibri"/>
              </a:rPr>
              <a:t> </a:t>
            </a:r>
            <a:r>
              <a:rPr dirty="0" sz="4500" spc="-50" b="0">
                <a:latin typeface="Calibri"/>
                <a:cs typeface="Calibri"/>
              </a:rPr>
              <a:t>PAGO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7436"/>
            <a:ext cx="6383020" cy="324675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3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Identidad</a:t>
            </a:r>
            <a:r>
              <a:rPr dirty="0" sz="2600" spc="-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1157,</a:t>
            </a:r>
            <a:r>
              <a:rPr dirty="0" sz="2600" spc="-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1166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1167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Obligación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genérica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1167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Obligación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pecuniaria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1170.2º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3º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Obligación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hacer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1161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Integridad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1157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Indivisibilidad</a:t>
            </a:r>
            <a:r>
              <a:rPr dirty="0" sz="2600" spc="-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1169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Circunstancias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del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pago:</a:t>
            </a:r>
            <a:r>
              <a:rPr dirty="0" sz="2600" spc="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lugar</a:t>
            </a:r>
            <a:r>
              <a:rPr dirty="0" sz="2600" spc="-1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tiempo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26465"/>
            <a:ext cx="6911340" cy="1397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500" b="0">
                <a:latin typeface="Calibri"/>
                <a:cs typeface="Calibri"/>
              </a:rPr>
              <a:t>OTRAS</a:t>
            </a:r>
            <a:r>
              <a:rPr dirty="0" sz="4500" spc="-180" b="0">
                <a:latin typeface="Calibri"/>
                <a:cs typeface="Calibri"/>
              </a:rPr>
              <a:t> </a:t>
            </a:r>
            <a:r>
              <a:rPr dirty="0" sz="4500" spc="-10" b="0">
                <a:latin typeface="Calibri"/>
                <a:cs typeface="Calibri"/>
              </a:rPr>
              <a:t>CUESTIONES </a:t>
            </a:r>
            <a:r>
              <a:rPr dirty="0" sz="4500" b="0">
                <a:latin typeface="Calibri"/>
                <a:cs typeface="Calibri"/>
              </a:rPr>
              <a:t>RELACIONADAS</a:t>
            </a:r>
            <a:r>
              <a:rPr dirty="0" sz="4500" spc="-110" b="0">
                <a:latin typeface="Calibri"/>
                <a:cs typeface="Calibri"/>
              </a:rPr>
              <a:t> </a:t>
            </a:r>
            <a:r>
              <a:rPr dirty="0" sz="4500" b="0">
                <a:latin typeface="Calibri"/>
                <a:cs typeface="Calibri"/>
              </a:rPr>
              <a:t>CON</a:t>
            </a:r>
            <a:r>
              <a:rPr dirty="0" sz="4500" spc="-75" b="0">
                <a:latin typeface="Calibri"/>
                <a:cs typeface="Calibri"/>
              </a:rPr>
              <a:t> </a:t>
            </a:r>
            <a:r>
              <a:rPr dirty="0" sz="4500" b="0">
                <a:latin typeface="Calibri"/>
                <a:cs typeface="Calibri"/>
              </a:rPr>
              <a:t>EL</a:t>
            </a:r>
            <a:r>
              <a:rPr dirty="0" sz="4500" spc="-55" b="0">
                <a:latin typeface="Calibri"/>
                <a:cs typeface="Calibri"/>
              </a:rPr>
              <a:t> </a:t>
            </a:r>
            <a:r>
              <a:rPr dirty="0" sz="4500" spc="-70" b="0">
                <a:latin typeface="Calibri"/>
                <a:cs typeface="Calibri"/>
              </a:rPr>
              <a:t>PAGO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97507"/>
            <a:ext cx="8039734" cy="401955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286385" marR="76835" indent="-274320">
              <a:lnSpc>
                <a:spcPct val="80000"/>
              </a:lnSpc>
              <a:spcBef>
                <a:spcPts val="58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lugar: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regla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general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1171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C.c.).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Reglas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especiales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en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compraventa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depósito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1500.2.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1774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tiempo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20">
                <a:latin typeface="Constantia"/>
                <a:cs typeface="Constantia"/>
              </a:rPr>
              <a:t>Pago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las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obligaciones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puras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1113.1.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1128</a:t>
            </a:r>
            <a:r>
              <a:rPr dirty="0" sz="2000" spc="-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20">
                <a:latin typeface="Constantia"/>
                <a:cs typeface="Constantia"/>
              </a:rPr>
              <a:t>Pago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obligaciones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término</a:t>
            </a:r>
            <a:r>
              <a:rPr dirty="0" sz="2000" spc="-1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plazo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1125 C.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Cumplimiento</a:t>
            </a:r>
            <a:r>
              <a:rPr dirty="0" sz="2000" spc="-1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anticipado:</a:t>
            </a:r>
            <a:r>
              <a:rPr dirty="0" sz="2000" spc="4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(arts.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1126</a:t>
            </a:r>
            <a:r>
              <a:rPr dirty="0" sz="2000" spc="-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 spc="-10">
                <a:latin typeface="Constantia"/>
                <a:cs typeface="Constantia"/>
              </a:rPr>
              <a:t>Plazo:</a:t>
            </a:r>
            <a:endParaRPr sz="1800">
              <a:latin typeface="Constantia"/>
              <a:cs typeface="Constantia"/>
            </a:endParaRPr>
          </a:p>
          <a:p>
            <a:pPr lvl="3" marL="1250315" indent="-259079">
              <a:lnSpc>
                <a:spcPct val="100000"/>
              </a:lnSpc>
              <a:buClr>
                <a:srgbClr val="0AD0D9"/>
              </a:buClr>
              <a:buSzPct val="64705"/>
              <a:buFont typeface="Wingdings 2"/>
              <a:buChar char=""/>
              <a:tabLst>
                <a:tab pos="1250315" algn="l"/>
              </a:tabLst>
            </a:pPr>
            <a:r>
              <a:rPr dirty="0" sz="1700">
                <a:latin typeface="Constantia"/>
                <a:cs typeface="Constantia"/>
              </a:rPr>
              <a:t>en</a:t>
            </a:r>
            <a:r>
              <a:rPr dirty="0" sz="1700" spc="-5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beneficio</a:t>
            </a:r>
            <a:r>
              <a:rPr dirty="0" sz="1700" spc="-7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del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acreedor</a:t>
            </a:r>
            <a:r>
              <a:rPr dirty="0" sz="1700" spc="-13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y</a:t>
            </a:r>
            <a:r>
              <a:rPr dirty="0" sz="1700" spc="-10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del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deudor</a:t>
            </a:r>
            <a:r>
              <a:rPr dirty="0" sz="1700" spc="-9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1127 </a:t>
            </a:r>
            <a:r>
              <a:rPr dirty="0" sz="1700" spc="-10">
                <a:latin typeface="Constantia"/>
                <a:cs typeface="Constantia"/>
              </a:rPr>
              <a:t>C.c.)</a:t>
            </a:r>
            <a:endParaRPr sz="1700">
              <a:latin typeface="Constantia"/>
              <a:cs typeface="Constantia"/>
            </a:endParaRPr>
          </a:p>
          <a:p>
            <a:pPr algn="r" lvl="3" marL="210185" marR="4050665" indent="-210185">
              <a:lnSpc>
                <a:spcPts val="2039"/>
              </a:lnSpc>
              <a:buClr>
                <a:srgbClr val="0AD0D9"/>
              </a:buClr>
              <a:buSzPct val="64705"/>
              <a:buFont typeface="Wingdings 2"/>
              <a:buChar char=""/>
              <a:tabLst>
                <a:tab pos="210185" algn="l"/>
              </a:tabLst>
            </a:pPr>
            <a:r>
              <a:rPr dirty="0" sz="1700">
                <a:latin typeface="Constantia"/>
                <a:cs typeface="Constantia"/>
              </a:rPr>
              <a:t>en</a:t>
            </a:r>
            <a:r>
              <a:rPr dirty="0" sz="1700" spc="-4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beneficio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de</a:t>
            </a:r>
            <a:r>
              <a:rPr dirty="0" sz="1700" spc="-7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uno</a:t>
            </a:r>
            <a:r>
              <a:rPr dirty="0" sz="1700" spc="-10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de</a:t>
            </a:r>
            <a:r>
              <a:rPr dirty="0" sz="1700" spc="-5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los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dos</a:t>
            </a:r>
            <a:endParaRPr sz="1700">
              <a:latin typeface="Constantia"/>
              <a:cs typeface="Constantia"/>
            </a:endParaRPr>
          </a:p>
          <a:p>
            <a:pPr algn="r" lvl="2" marL="246379" marR="4084320" indent="-246379">
              <a:lnSpc>
                <a:spcPts val="2155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246379" algn="l"/>
              </a:tabLst>
            </a:pPr>
            <a:r>
              <a:rPr dirty="0" sz="1800" spc="-10">
                <a:latin typeface="Constantia"/>
                <a:cs typeface="Constantia"/>
              </a:rPr>
              <a:t>Error</a:t>
            </a:r>
            <a:r>
              <a:rPr dirty="0" sz="1800" spc="-1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en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pago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1126</a:t>
            </a:r>
            <a:r>
              <a:rPr dirty="0" sz="1800" spc="-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c.)</a:t>
            </a:r>
            <a:endParaRPr sz="1800">
              <a:latin typeface="Constantia"/>
              <a:cs typeface="Constantia"/>
            </a:endParaRPr>
          </a:p>
          <a:p>
            <a:pPr lvl="1" marL="651510" marR="5080" indent="-245745">
              <a:lnSpc>
                <a:spcPts val="1920"/>
              </a:lnSpc>
              <a:spcBef>
                <a:spcPts val="459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2780" algn="l"/>
              </a:tabLst>
            </a:pPr>
            <a:r>
              <a:rPr dirty="0" sz="2000">
                <a:latin typeface="Constantia"/>
                <a:cs typeface="Constantia"/>
              </a:rPr>
              <a:t>Anticipación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vencimiento</a:t>
            </a:r>
            <a:r>
              <a:rPr dirty="0" sz="2000" spc="-1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obligación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en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supuesto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en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que </a:t>
            </a:r>
            <a:r>
              <a:rPr dirty="0" sz="2000" spc="-25">
                <a:latin typeface="Constantia"/>
                <a:cs typeface="Constantia"/>
              </a:rPr>
              <a:t>	</a:t>
            </a: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plazo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beneficia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al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deudor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1129</a:t>
            </a:r>
            <a:r>
              <a:rPr dirty="0" sz="2000" spc="-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Gastos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1168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Prueba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pago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(arts.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281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ss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LEC,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1110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1172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1189"/>
            <a:ext cx="6934834" cy="7886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b="0">
                <a:latin typeface="Calibri"/>
                <a:cs typeface="Calibri"/>
              </a:rPr>
              <a:t>LA</a:t>
            </a:r>
            <a:r>
              <a:rPr dirty="0" sz="5000" spc="-85" b="0">
                <a:latin typeface="Calibri"/>
                <a:cs typeface="Calibri"/>
              </a:rPr>
              <a:t> </a:t>
            </a:r>
            <a:r>
              <a:rPr dirty="0" sz="5000" spc="-30" b="0">
                <a:latin typeface="Calibri"/>
                <a:cs typeface="Calibri"/>
              </a:rPr>
              <a:t>IMPUTACIÓN</a:t>
            </a:r>
            <a:r>
              <a:rPr dirty="0" sz="5000" spc="-80" b="0">
                <a:latin typeface="Calibri"/>
                <a:cs typeface="Calibri"/>
              </a:rPr>
              <a:t> </a:t>
            </a:r>
            <a:r>
              <a:rPr dirty="0" sz="5000" b="0">
                <a:latin typeface="Calibri"/>
                <a:cs typeface="Calibri"/>
              </a:rPr>
              <a:t>DE</a:t>
            </a:r>
            <a:r>
              <a:rPr dirty="0" sz="5000" spc="-75" b="0">
                <a:latin typeface="Calibri"/>
                <a:cs typeface="Calibri"/>
              </a:rPr>
              <a:t> </a:t>
            </a:r>
            <a:r>
              <a:rPr dirty="0" sz="5000" spc="-55" b="0">
                <a:latin typeface="Calibri"/>
                <a:cs typeface="Calibri"/>
              </a:rPr>
              <a:t>PAGOS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30828"/>
            <a:ext cx="6191250" cy="3317875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6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3600" spc="-10">
                <a:latin typeface="Constantia"/>
                <a:cs typeface="Constantia"/>
              </a:rPr>
              <a:t>Requisitos</a:t>
            </a:r>
            <a:endParaRPr sz="3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865"/>
              </a:spcBef>
              <a:buClr>
                <a:srgbClr val="0E6EC5"/>
              </a:buClr>
              <a:buSzPct val="84722"/>
              <a:buFont typeface="Wingdings 2"/>
              <a:buChar char=""/>
              <a:tabLst>
                <a:tab pos="652145" algn="l"/>
              </a:tabLst>
            </a:pPr>
            <a:r>
              <a:rPr dirty="0" sz="3600">
                <a:latin typeface="Constantia"/>
                <a:cs typeface="Constantia"/>
              </a:rPr>
              <a:t>Deudas</a:t>
            </a:r>
            <a:r>
              <a:rPr dirty="0" sz="3600" spc="-85">
                <a:latin typeface="Constantia"/>
                <a:cs typeface="Constantia"/>
              </a:rPr>
              <a:t> </a:t>
            </a:r>
            <a:r>
              <a:rPr dirty="0" sz="3600" spc="-10">
                <a:latin typeface="Constantia"/>
                <a:cs typeface="Constantia"/>
              </a:rPr>
              <a:t>homogéneas</a:t>
            </a:r>
            <a:endParaRPr sz="3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865"/>
              </a:spcBef>
              <a:buClr>
                <a:srgbClr val="0E6EC5"/>
              </a:buClr>
              <a:buSzPct val="84722"/>
              <a:buFont typeface="Wingdings 2"/>
              <a:buChar char=""/>
              <a:tabLst>
                <a:tab pos="652145" algn="l"/>
              </a:tabLst>
            </a:pPr>
            <a:r>
              <a:rPr dirty="0" sz="3600">
                <a:latin typeface="Constantia"/>
                <a:cs typeface="Constantia"/>
              </a:rPr>
              <a:t>Deudas</a:t>
            </a:r>
            <a:r>
              <a:rPr dirty="0" sz="3600" spc="-200">
                <a:latin typeface="Constantia"/>
                <a:cs typeface="Constantia"/>
              </a:rPr>
              <a:t> </a:t>
            </a:r>
            <a:r>
              <a:rPr dirty="0" sz="3600" spc="-25">
                <a:latin typeface="Constantia"/>
                <a:cs typeface="Constantia"/>
              </a:rPr>
              <a:t>vencidas</a:t>
            </a:r>
            <a:r>
              <a:rPr dirty="0" sz="3600" spc="-180">
                <a:latin typeface="Constantia"/>
                <a:cs typeface="Constantia"/>
              </a:rPr>
              <a:t> </a:t>
            </a:r>
            <a:r>
              <a:rPr dirty="0" sz="3600">
                <a:latin typeface="Constantia"/>
                <a:cs typeface="Constantia"/>
              </a:rPr>
              <a:t>y</a:t>
            </a:r>
            <a:r>
              <a:rPr dirty="0" sz="3600" spc="-180">
                <a:latin typeface="Constantia"/>
                <a:cs typeface="Constantia"/>
              </a:rPr>
              <a:t> </a:t>
            </a:r>
            <a:r>
              <a:rPr dirty="0" sz="3600" spc="-10">
                <a:latin typeface="Constantia"/>
                <a:cs typeface="Constantia"/>
              </a:rPr>
              <a:t>exigibles</a:t>
            </a:r>
            <a:endParaRPr sz="3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865"/>
              </a:spcBef>
              <a:buClr>
                <a:srgbClr val="0E6EC5"/>
              </a:buClr>
              <a:buSzPct val="84722"/>
              <a:buFont typeface="Wingdings 2"/>
              <a:buChar char=""/>
              <a:tabLst>
                <a:tab pos="652145" algn="l"/>
              </a:tabLst>
            </a:pPr>
            <a:r>
              <a:rPr dirty="0" sz="3600" spc="-20">
                <a:latin typeface="Constantia"/>
                <a:cs typeface="Constantia"/>
              </a:rPr>
              <a:t>Un</a:t>
            </a:r>
            <a:r>
              <a:rPr dirty="0" sz="3600" spc="-190">
                <a:latin typeface="Constantia"/>
                <a:cs typeface="Constantia"/>
              </a:rPr>
              <a:t> </a:t>
            </a:r>
            <a:r>
              <a:rPr dirty="0" sz="3600" spc="-10">
                <a:latin typeface="Constantia"/>
                <a:cs typeface="Constantia"/>
              </a:rPr>
              <a:t>deudor</a:t>
            </a:r>
            <a:r>
              <a:rPr dirty="0" sz="3600" spc="-240">
                <a:latin typeface="Constantia"/>
                <a:cs typeface="Constantia"/>
              </a:rPr>
              <a:t> </a:t>
            </a:r>
            <a:r>
              <a:rPr dirty="0" sz="3600">
                <a:latin typeface="Constantia"/>
                <a:cs typeface="Constantia"/>
              </a:rPr>
              <a:t>y</a:t>
            </a:r>
            <a:r>
              <a:rPr dirty="0" sz="3600" spc="-165">
                <a:latin typeface="Constantia"/>
                <a:cs typeface="Constantia"/>
              </a:rPr>
              <a:t> </a:t>
            </a:r>
            <a:r>
              <a:rPr dirty="0" sz="3600">
                <a:latin typeface="Constantia"/>
                <a:cs typeface="Constantia"/>
              </a:rPr>
              <a:t>un</a:t>
            </a:r>
            <a:r>
              <a:rPr dirty="0" sz="3600" spc="-165">
                <a:latin typeface="Constantia"/>
                <a:cs typeface="Constantia"/>
              </a:rPr>
              <a:t> </a:t>
            </a:r>
            <a:r>
              <a:rPr dirty="0" sz="3600" spc="-10">
                <a:latin typeface="Constantia"/>
                <a:cs typeface="Constantia"/>
              </a:rPr>
              <a:t>acreedor</a:t>
            </a:r>
            <a:endParaRPr sz="3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865"/>
              </a:spcBef>
              <a:buClr>
                <a:srgbClr val="0E6EC5"/>
              </a:buClr>
              <a:buSzPct val="84722"/>
              <a:buFont typeface="Wingdings 2"/>
              <a:buChar char=""/>
              <a:tabLst>
                <a:tab pos="652145" algn="l"/>
              </a:tabLst>
            </a:pPr>
            <a:r>
              <a:rPr dirty="0" sz="3600" spc="-30">
                <a:latin typeface="Constantia"/>
                <a:cs typeface="Constantia"/>
              </a:rPr>
              <a:t>Requisitos</a:t>
            </a:r>
            <a:r>
              <a:rPr dirty="0" sz="3600" spc="-150">
                <a:latin typeface="Constantia"/>
                <a:cs typeface="Constantia"/>
              </a:rPr>
              <a:t> </a:t>
            </a:r>
            <a:r>
              <a:rPr dirty="0" sz="3600" spc="-30">
                <a:latin typeface="Constantia"/>
                <a:cs typeface="Constantia"/>
              </a:rPr>
              <a:t>objetivos</a:t>
            </a:r>
            <a:r>
              <a:rPr dirty="0" sz="3600" spc="-155">
                <a:latin typeface="Constantia"/>
                <a:cs typeface="Constantia"/>
              </a:rPr>
              <a:t> </a:t>
            </a:r>
            <a:r>
              <a:rPr dirty="0" sz="3600">
                <a:latin typeface="Constantia"/>
                <a:cs typeface="Constantia"/>
              </a:rPr>
              <a:t>de</a:t>
            </a:r>
            <a:r>
              <a:rPr dirty="0" sz="3600" spc="-155">
                <a:latin typeface="Constantia"/>
                <a:cs typeface="Constantia"/>
              </a:rPr>
              <a:t> </a:t>
            </a:r>
            <a:r>
              <a:rPr dirty="0" sz="3600" spc="-20">
                <a:latin typeface="Constantia"/>
                <a:cs typeface="Constantia"/>
              </a:rPr>
              <a:t>pago</a:t>
            </a:r>
            <a:endParaRPr sz="3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4500" y="1241068"/>
            <a:ext cx="8173720" cy="4750435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3200">
                <a:solidFill>
                  <a:srgbClr val="04607A"/>
                </a:solidFill>
                <a:latin typeface="Calibri"/>
                <a:cs typeface="Calibri"/>
              </a:rPr>
              <a:t>LA</a:t>
            </a:r>
            <a:r>
              <a:rPr dirty="0" sz="3200" spc="-6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3200" spc="-25">
                <a:solidFill>
                  <a:srgbClr val="04607A"/>
                </a:solidFill>
                <a:latin typeface="Calibri"/>
                <a:cs typeface="Calibri"/>
              </a:rPr>
              <a:t>IMPUTACIÓN</a:t>
            </a:r>
            <a:r>
              <a:rPr dirty="0" sz="3200" spc="-3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4607A"/>
                </a:solidFill>
                <a:latin typeface="Calibri"/>
                <a:cs typeface="Calibri"/>
              </a:rPr>
              <a:t>DEL</a:t>
            </a:r>
            <a:r>
              <a:rPr dirty="0" sz="3200" spc="-6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3200" spc="-50">
                <a:solidFill>
                  <a:srgbClr val="04607A"/>
                </a:solidFill>
                <a:latin typeface="Calibri"/>
                <a:cs typeface="Calibri"/>
              </a:rPr>
              <a:t>PAGO</a:t>
            </a:r>
            <a:r>
              <a:rPr dirty="0" sz="3200" spc="-4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4607A"/>
                </a:solidFill>
                <a:latin typeface="Calibri"/>
                <a:cs typeface="Calibri"/>
              </a:rPr>
              <a:t>(arts.</a:t>
            </a:r>
            <a:r>
              <a:rPr dirty="0" sz="3200" spc="-40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04607A"/>
                </a:solidFill>
                <a:latin typeface="Calibri"/>
                <a:cs typeface="Calibri"/>
              </a:rPr>
              <a:t>1172-</a:t>
            </a:r>
            <a:r>
              <a:rPr dirty="0" sz="3200">
                <a:solidFill>
                  <a:srgbClr val="04607A"/>
                </a:solidFill>
                <a:latin typeface="Calibri"/>
                <a:cs typeface="Calibri"/>
              </a:rPr>
              <a:t>1174</a:t>
            </a:r>
            <a:r>
              <a:rPr dirty="0" sz="3200" spc="-3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4607A"/>
                </a:solidFill>
                <a:latin typeface="Calibri"/>
                <a:cs typeface="Calibri"/>
              </a:rPr>
              <a:t>C.</a:t>
            </a:r>
            <a:r>
              <a:rPr dirty="0" sz="3200" spc="-55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3200" spc="-25">
                <a:solidFill>
                  <a:srgbClr val="04607A"/>
                </a:solidFill>
                <a:latin typeface="Calibri"/>
                <a:cs typeface="Calibri"/>
              </a:rPr>
              <a:t>c.)</a:t>
            </a:r>
            <a:endParaRPr sz="3200">
              <a:latin typeface="Calibri"/>
              <a:cs typeface="Calibri"/>
            </a:endParaRPr>
          </a:p>
          <a:p>
            <a:pPr algn="just" marL="377825" marR="5080" indent="-274320">
              <a:lnSpc>
                <a:spcPct val="90000"/>
              </a:lnSpc>
              <a:spcBef>
                <a:spcPts val="1045"/>
              </a:spcBef>
              <a:buClr>
                <a:srgbClr val="0AD0D9"/>
              </a:buClr>
              <a:buSzPct val="93939"/>
              <a:buFont typeface="Wingdings 2"/>
              <a:buChar char=""/>
              <a:tabLst>
                <a:tab pos="377825" algn="l"/>
              </a:tabLst>
            </a:pPr>
            <a:r>
              <a:rPr dirty="0" sz="3300">
                <a:latin typeface="Constantia"/>
                <a:cs typeface="Constantia"/>
              </a:rPr>
              <a:t>Regla</a:t>
            </a:r>
            <a:r>
              <a:rPr dirty="0" sz="3300" spc="270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aplicable</a:t>
            </a:r>
            <a:r>
              <a:rPr dirty="0" sz="3300" spc="280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a</a:t>
            </a:r>
            <a:r>
              <a:rPr dirty="0" sz="3300" spc="280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prestaciones</a:t>
            </a:r>
            <a:r>
              <a:rPr dirty="0" sz="3300" spc="310">
                <a:latin typeface="Constantia"/>
                <a:cs typeface="Constantia"/>
              </a:rPr>
              <a:t> </a:t>
            </a:r>
            <a:r>
              <a:rPr dirty="0" sz="3300" spc="-10">
                <a:latin typeface="Constantia"/>
                <a:cs typeface="Constantia"/>
              </a:rPr>
              <a:t>pecuniarias </a:t>
            </a:r>
            <a:r>
              <a:rPr dirty="0" sz="3300">
                <a:latin typeface="Constantia"/>
                <a:cs typeface="Constantia"/>
              </a:rPr>
              <a:t>donde</a:t>
            </a:r>
            <a:r>
              <a:rPr dirty="0" sz="3300" spc="-7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existe</a:t>
            </a:r>
            <a:r>
              <a:rPr dirty="0" sz="3300" spc="-7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capital</a:t>
            </a:r>
            <a:r>
              <a:rPr dirty="0" sz="3300" spc="-10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e</a:t>
            </a:r>
            <a:r>
              <a:rPr dirty="0" sz="3300" spc="-70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intereses</a:t>
            </a:r>
            <a:r>
              <a:rPr dirty="0" sz="3300" spc="-6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(art.</a:t>
            </a:r>
            <a:r>
              <a:rPr dirty="0" sz="3300" spc="-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1173</a:t>
            </a:r>
            <a:r>
              <a:rPr dirty="0" sz="3300" spc="10">
                <a:latin typeface="Constantia"/>
                <a:cs typeface="Constantia"/>
              </a:rPr>
              <a:t> </a:t>
            </a:r>
            <a:r>
              <a:rPr dirty="0" sz="3300" spc="-25">
                <a:latin typeface="Constantia"/>
                <a:cs typeface="Constantia"/>
              </a:rPr>
              <a:t>C. </a:t>
            </a:r>
            <a:r>
              <a:rPr dirty="0" sz="3300">
                <a:latin typeface="Constantia"/>
                <a:cs typeface="Constantia"/>
              </a:rPr>
              <a:t>c.):</a:t>
            </a:r>
            <a:r>
              <a:rPr dirty="0" sz="3300" spc="790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primero</a:t>
            </a:r>
            <a:r>
              <a:rPr dirty="0" sz="3300" spc="72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amortizamos</a:t>
            </a:r>
            <a:r>
              <a:rPr dirty="0" sz="3300" spc="740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los</a:t>
            </a:r>
            <a:r>
              <a:rPr dirty="0" sz="3300" spc="73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intereses</a:t>
            </a:r>
            <a:r>
              <a:rPr dirty="0" sz="3300" spc="735">
                <a:latin typeface="Constantia"/>
                <a:cs typeface="Constantia"/>
              </a:rPr>
              <a:t> </a:t>
            </a:r>
            <a:r>
              <a:rPr dirty="0" sz="3300" spc="-50">
                <a:latin typeface="Constantia"/>
                <a:cs typeface="Constantia"/>
              </a:rPr>
              <a:t>y </a:t>
            </a:r>
            <a:r>
              <a:rPr dirty="0" sz="3300">
                <a:latin typeface="Constantia"/>
                <a:cs typeface="Constantia"/>
              </a:rPr>
              <a:t>después</a:t>
            </a:r>
            <a:r>
              <a:rPr dirty="0" sz="3300" spc="-16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el</a:t>
            </a:r>
            <a:r>
              <a:rPr dirty="0" sz="3300" spc="-105">
                <a:latin typeface="Constantia"/>
                <a:cs typeface="Constantia"/>
              </a:rPr>
              <a:t> </a:t>
            </a:r>
            <a:r>
              <a:rPr dirty="0" sz="3300" spc="-10">
                <a:latin typeface="Constantia"/>
                <a:cs typeface="Constantia"/>
              </a:rPr>
              <a:t>capital.</a:t>
            </a:r>
            <a:endParaRPr sz="3300">
              <a:latin typeface="Constantia"/>
              <a:cs typeface="Constantia"/>
            </a:endParaRPr>
          </a:p>
          <a:p>
            <a:pPr algn="just" marL="377825" indent="-273685">
              <a:lnSpc>
                <a:spcPct val="100000"/>
              </a:lnSpc>
              <a:spcBef>
                <a:spcPts val="395"/>
              </a:spcBef>
              <a:buClr>
                <a:srgbClr val="0AD0D9"/>
              </a:buClr>
              <a:buSzPct val="93939"/>
              <a:buFont typeface="Wingdings 2"/>
              <a:buChar char=""/>
              <a:tabLst>
                <a:tab pos="377825" algn="l"/>
              </a:tabLst>
            </a:pPr>
            <a:r>
              <a:rPr dirty="0" sz="3300" spc="-10">
                <a:latin typeface="Constantia"/>
                <a:cs typeface="Constantia"/>
              </a:rPr>
              <a:t>Reglas:</a:t>
            </a:r>
            <a:endParaRPr sz="3300">
              <a:latin typeface="Constantia"/>
              <a:cs typeface="Constantia"/>
            </a:endParaRPr>
          </a:p>
          <a:p>
            <a:pPr lvl="1" marL="743585" indent="-246379">
              <a:lnSpc>
                <a:spcPct val="100000"/>
              </a:lnSpc>
              <a:spcBef>
                <a:spcPts val="400"/>
              </a:spcBef>
              <a:buClr>
                <a:srgbClr val="0E6EC5"/>
              </a:buClr>
              <a:buSzPct val="84848"/>
              <a:buFont typeface="Wingdings 2"/>
              <a:buChar char=""/>
              <a:tabLst>
                <a:tab pos="743585" algn="l"/>
              </a:tabLst>
            </a:pPr>
            <a:r>
              <a:rPr dirty="0" sz="3300">
                <a:latin typeface="Constantia"/>
                <a:cs typeface="Constantia"/>
              </a:rPr>
              <a:t>La</a:t>
            </a:r>
            <a:r>
              <a:rPr dirty="0" sz="3300" spc="-125">
                <a:latin typeface="Constantia"/>
                <a:cs typeface="Constantia"/>
              </a:rPr>
              <a:t> </a:t>
            </a:r>
            <a:r>
              <a:rPr dirty="0" sz="3300" spc="-20">
                <a:latin typeface="Constantia"/>
                <a:cs typeface="Constantia"/>
              </a:rPr>
              <a:t>prestación</a:t>
            </a:r>
            <a:r>
              <a:rPr dirty="0" sz="3300" spc="-110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que</a:t>
            </a:r>
            <a:r>
              <a:rPr dirty="0" sz="3300" spc="-175">
                <a:latin typeface="Constantia"/>
                <a:cs typeface="Constantia"/>
              </a:rPr>
              <a:t> </a:t>
            </a:r>
            <a:r>
              <a:rPr dirty="0" sz="3300" spc="-20">
                <a:latin typeface="Constantia"/>
                <a:cs typeface="Constantia"/>
              </a:rPr>
              <a:t>decida</a:t>
            </a:r>
            <a:r>
              <a:rPr dirty="0" sz="3300" spc="-16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el</a:t>
            </a:r>
            <a:r>
              <a:rPr dirty="0" sz="3300" spc="-100">
                <a:latin typeface="Constantia"/>
                <a:cs typeface="Constantia"/>
              </a:rPr>
              <a:t> </a:t>
            </a:r>
            <a:r>
              <a:rPr dirty="0" sz="3300" spc="-10">
                <a:latin typeface="Constantia"/>
                <a:cs typeface="Constantia"/>
              </a:rPr>
              <a:t>deudor</a:t>
            </a:r>
            <a:endParaRPr sz="3300">
              <a:latin typeface="Constantia"/>
              <a:cs typeface="Constantia"/>
            </a:endParaRPr>
          </a:p>
          <a:p>
            <a:pPr lvl="1" marL="743585" indent="-246379">
              <a:lnSpc>
                <a:spcPct val="100000"/>
              </a:lnSpc>
              <a:spcBef>
                <a:spcPts val="395"/>
              </a:spcBef>
              <a:buClr>
                <a:srgbClr val="0E6EC5"/>
              </a:buClr>
              <a:buSzPct val="84848"/>
              <a:buFont typeface="Wingdings 2"/>
              <a:buChar char=""/>
              <a:tabLst>
                <a:tab pos="743585" algn="l"/>
              </a:tabLst>
            </a:pPr>
            <a:r>
              <a:rPr dirty="0" sz="3300">
                <a:latin typeface="Constantia"/>
                <a:cs typeface="Constantia"/>
              </a:rPr>
              <a:t>La</a:t>
            </a:r>
            <a:r>
              <a:rPr dirty="0" sz="3300" spc="-180">
                <a:latin typeface="Constantia"/>
                <a:cs typeface="Constantia"/>
              </a:rPr>
              <a:t> </a:t>
            </a:r>
            <a:r>
              <a:rPr dirty="0" sz="3300" spc="-10">
                <a:latin typeface="Constantia"/>
                <a:cs typeface="Constantia"/>
              </a:rPr>
              <a:t>prestación</a:t>
            </a:r>
            <a:r>
              <a:rPr dirty="0" sz="3300" spc="-10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más</a:t>
            </a:r>
            <a:r>
              <a:rPr dirty="0" sz="3300" spc="-195">
                <a:latin typeface="Constantia"/>
                <a:cs typeface="Constantia"/>
              </a:rPr>
              <a:t> </a:t>
            </a:r>
            <a:r>
              <a:rPr dirty="0" sz="3300" spc="-10">
                <a:latin typeface="Constantia"/>
                <a:cs typeface="Constantia"/>
              </a:rPr>
              <a:t>onerosa</a:t>
            </a:r>
            <a:endParaRPr sz="3300">
              <a:latin typeface="Constantia"/>
              <a:cs typeface="Constantia"/>
            </a:endParaRPr>
          </a:p>
          <a:p>
            <a:pPr lvl="1" marL="743585" indent="-246379">
              <a:lnSpc>
                <a:spcPct val="100000"/>
              </a:lnSpc>
              <a:spcBef>
                <a:spcPts val="395"/>
              </a:spcBef>
              <a:buClr>
                <a:srgbClr val="0E6EC5"/>
              </a:buClr>
              <a:buSzPct val="84848"/>
              <a:buFont typeface="Wingdings 2"/>
              <a:buChar char=""/>
              <a:tabLst>
                <a:tab pos="743585" algn="l"/>
              </a:tabLst>
            </a:pPr>
            <a:r>
              <a:rPr dirty="0" sz="3300">
                <a:latin typeface="Constantia"/>
                <a:cs typeface="Constantia"/>
              </a:rPr>
              <a:t>A</a:t>
            </a:r>
            <a:r>
              <a:rPr dirty="0" sz="3300" spc="-114">
                <a:latin typeface="Constantia"/>
                <a:cs typeface="Constantia"/>
              </a:rPr>
              <a:t> </a:t>
            </a:r>
            <a:r>
              <a:rPr dirty="0" sz="3300" spc="-10">
                <a:latin typeface="Constantia"/>
                <a:cs typeface="Constantia"/>
              </a:rPr>
              <a:t>prorrata</a:t>
            </a:r>
            <a:endParaRPr sz="33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86557" y="533476"/>
            <a:ext cx="3773804" cy="711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b="0">
                <a:latin typeface="Calibri"/>
                <a:cs typeface="Calibri"/>
              </a:rPr>
              <a:t>CASO</a:t>
            </a:r>
            <a:r>
              <a:rPr dirty="0" sz="4500" spc="-20" b="0">
                <a:latin typeface="Calibri"/>
                <a:cs typeface="Calibri"/>
              </a:rPr>
              <a:t> </a:t>
            </a:r>
            <a:r>
              <a:rPr dirty="0" sz="4500" spc="-10" b="0">
                <a:latin typeface="Calibri"/>
                <a:cs typeface="Calibri"/>
              </a:rPr>
              <a:t>PRÁCTICO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238250"/>
            <a:ext cx="8079105" cy="469011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algn="just" marL="286385" marR="5080" indent="-274320">
              <a:lnSpc>
                <a:spcPct val="80000"/>
              </a:lnSpc>
              <a:spcBef>
                <a:spcPts val="530"/>
              </a:spcBef>
              <a:buSzPct val="83333"/>
              <a:buFont typeface="Wingdings 2"/>
              <a:buChar char=""/>
              <a:tabLst>
                <a:tab pos="286385" algn="l"/>
                <a:tab pos="487045" algn="l"/>
              </a:tabLst>
            </a:pPr>
            <a:r>
              <a:rPr dirty="0" sz="18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1800">
                <a:latin typeface="Constantia"/>
                <a:cs typeface="Constantia"/>
              </a:rPr>
              <a:t>Los</a:t>
            </a:r>
            <a:r>
              <a:rPr dirty="0" sz="1800" spc="1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hermanos</a:t>
            </a:r>
            <a:r>
              <a:rPr dirty="0" sz="1800" spc="1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don</a:t>
            </a:r>
            <a:r>
              <a:rPr dirty="0" sz="1800" spc="1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Paulino,</a:t>
            </a:r>
            <a:r>
              <a:rPr dirty="0" sz="1800" spc="1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don</a:t>
            </a:r>
            <a:r>
              <a:rPr dirty="0" sz="1800" spc="1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José</a:t>
            </a:r>
            <a:r>
              <a:rPr dirty="0" sz="1800" spc="1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1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doña</a:t>
            </a:r>
            <a:r>
              <a:rPr dirty="0" sz="1800" spc="1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Irene</a:t>
            </a:r>
            <a:r>
              <a:rPr dirty="0" sz="1800" spc="1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celebran</a:t>
            </a:r>
            <a:r>
              <a:rPr dirty="0" sz="1800" spc="1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un</a:t>
            </a:r>
            <a:r>
              <a:rPr dirty="0" sz="1800" spc="1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contrato</a:t>
            </a:r>
            <a:r>
              <a:rPr dirty="0" sz="1800" spc="13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de </a:t>
            </a:r>
            <a:r>
              <a:rPr dirty="0" sz="1800">
                <a:latin typeface="Constantia"/>
                <a:cs typeface="Constantia"/>
              </a:rPr>
              <a:t>compraventa</a:t>
            </a:r>
            <a:r>
              <a:rPr dirty="0" sz="1800" spc="4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con</a:t>
            </a:r>
            <a:r>
              <a:rPr dirty="0" sz="1800" spc="2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4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entidad</a:t>
            </a:r>
            <a:r>
              <a:rPr dirty="0" sz="1800" spc="4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mercantil</a:t>
            </a:r>
            <a:r>
              <a:rPr dirty="0" sz="1800" spc="3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URBICSA</a:t>
            </a:r>
            <a:r>
              <a:rPr dirty="0" sz="1800" spc="2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por</a:t>
            </a:r>
            <a:r>
              <a:rPr dirty="0" sz="1800" spc="4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2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que</a:t>
            </a:r>
            <a:r>
              <a:rPr dirty="0" sz="1800" spc="47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los</a:t>
            </a:r>
            <a:r>
              <a:rPr dirty="0" sz="1800" spc="484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referidos </a:t>
            </a:r>
            <a:r>
              <a:rPr dirty="0" sz="1800">
                <a:latin typeface="Constantia"/>
                <a:cs typeface="Constantia"/>
              </a:rPr>
              <a:t>hermanos</a:t>
            </a:r>
            <a:r>
              <a:rPr dirty="0" sz="1800" spc="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vendían</a:t>
            </a:r>
            <a:r>
              <a:rPr dirty="0" sz="1800" spc="114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</a:t>
            </a:r>
            <a:r>
              <a:rPr dirty="0" sz="1800" spc="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mercantil</a:t>
            </a:r>
            <a:r>
              <a:rPr dirty="0" sz="1800" spc="1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un</a:t>
            </a:r>
            <a:r>
              <a:rPr dirty="0" sz="1800" spc="114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solar.</a:t>
            </a:r>
            <a:r>
              <a:rPr dirty="0" sz="1800" spc="1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Se</a:t>
            </a:r>
            <a:r>
              <a:rPr dirty="0" sz="1800" spc="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condiciona</a:t>
            </a:r>
            <a:r>
              <a:rPr dirty="0" sz="1800" spc="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1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contrato</a:t>
            </a:r>
            <a:r>
              <a:rPr dirty="0" sz="1800" spc="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</a:t>
            </a:r>
            <a:r>
              <a:rPr dirty="0" sz="1800" spc="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que</a:t>
            </a:r>
            <a:r>
              <a:rPr dirty="0" sz="1800" spc="9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la </a:t>
            </a:r>
            <a:r>
              <a:rPr dirty="0" sz="1800">
                <a:latin typeface="Constantia"/>
                <a:cs typeface="Constantia"/>
              </a:rPr>
              <a:t>empresa</a:t>
            </a:r>
            <a:r>
              <a:rPr dirty="0" sz="1800" spc="2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compradora</a:t>
            </a:r>
            <a:r>
              <a:rPr dirty="0" sz="1800" spc="27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obtenga</a:t>
            </a:r>
            <a:r>
              <a:rPr dirty="0" sz="1800" spc="2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las</a:t>
            </a:r>
            <a:r>
              <a:rPr dirty="0" sz="1800" spc="2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licencias</a:t>
            </a:r>
            <a:r>
              <a:rPr dirty="0" sz="1800" spc="2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2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construcción</a:t>
            </a:r>
            <a:r>
              <a:rPr dirty="0" sz="1800" spc="3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2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viviendas</a:t>
            </a:r>
            <a:r>
              <a:rPr dirty="0" sz="1800" spc="29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de </a:t>
            </a:r>
            <a:r>
              <a:rPr dirty="0" sz="1800">
                <a:latin typeface="Constantia"/>
                <a:cs typeface="Constantia"/>
              </a:rPr>
              <a:t>protección</a:t>
            </a:r>
            <a:r>
              <a:rPr dirty="0" sz="1800" spc="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oficial</a:t>
            </a:r>
            <a:r>
              <a:rPr dirty="0" sz="1800" spc="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 municipal</a:t>
            </a:r>
            <a:r>
              <a:rPr dirty="0" sz="1800" spc="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 construcción,</a:t>
            </a:r>
            <a:r>
              <a:rPr dirty="0" sz="1800" spc="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 modo que,</a:t>
            </a:r>
            <a:r>
              <a:rPr dirty="0" sz="1800" spc="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 no</a:t>
            </a:r>
            <a:r>
              <a:rPr dirty="0" sz="1800" spc="-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obtenerse </a:t>
            </a:r>
            <a:r>
              <a:rPr dirty="0" sz="1800">
                <a:latin typeface="Constantia"/>
                <a:cs typeface="Constantia"/>
              </a:rPr>
              <a:t>dichas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licencias,</a:t>
            </a:r>
            <a:r>
              <a:rPr dirty="0" sz="1800" spc="1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queda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sin</a:t>
            </a:r>
            <a:r>
              <a:rPr dirty="0" sz="1800" spc="-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efecto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1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contrato.</a:t>
            </a:r>
            <a:r>
              <a:rPr dirty="0" sz="1800" spc="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</a:t>
            </a:r>
            <a:r>
              <a:rPr dirty="0" sz="1800" spc="-1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entidad</a:t>
            </a:r>
            <a:r>
              <a:rPr dirty="0" sz="1800" spc="1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compradora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se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le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da </a:t>
            </a:r>
            <a:r>
              <a:rPr dirty="0" sz="1800">
                <a:latin typeface="Constantia"/>
                <a:cs typeface="Constantia"/>
              </a:rPr>
              <a:t>un</a:t>
            </a:r>
            <a:r>
              <a:rPr dirty="0" sz="1800" spc="1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plazo</a:t>
            </a:r>
            <a:r>
              <a:rPr dirty="0" sz="1800" spc="1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1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siete</a:t>
            </a:r>
            <a:r>
              <a:rPr dirty="0" sz="1800" spc="114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meses</a:t>
            </a:r>
            <a:r>
              <a:rPr dirty="0" sz="1800" spc="114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para</a:t>
            </a:r>
            <a:r>
              <a:rPr dirty="0" sz="1800" spc="1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1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obtención</a:t>
            </a:r>
            <a:r>
              <a:rPr dirty="0" sz="1800" spc="1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114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las</a:t>
            </a:r>
            <a:r>
              <a:rPr dirty="0" sz="1800" spc="1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licencias,</a:t>
            </a:r>
            <a:r>
              <a:rPr dirty="0" sz="1800" spc="1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1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si</a:t>
            </a:r>
            <a:r>
              <a:rPr dirty="0" sz="1800" spc="1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no</a:t>
            </a:r>
            <a:r>
              <a:rPr dirty="0" sz="1800" spc="1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las</a:t>
            </a:r>
            <a:r>
              <a:rPr dirty="0" sz="1800" spc="114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obtiene </a:t>
            </a:r>
            <a:r>
              <a:rPr dirty="0" sz="1800">
                <a:latin typeface="Constantia"/>
                <a:cs typeface="Constantia"/>
              </a:rPr>
              <a:t>puede</a:t>
            </a:r>
            <a:r>
              <a:rPr dirty="0" sz="1800" spc="3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optar</a:t>
            </a:r>
            <a:r>
              <a:rPr dirty="0" sz="1800" spc="3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por</a:t>
            </a:r>
            <a:r>
              <a:rPr dirty="0" sz="1800" spc="3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3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resolución</a:t>
            </a:r>
            <a:r>
              <a:rPr dirty="0" sz="1800" spc="3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3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contrato.</a:t>
            </a:r>
            <a:r>
              <a:rPr dirty="0" sz="1800" spc="3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31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compradora</a:t>
            </a:r>
            <a:r>
              <a:rPr dirty="0" sz="1800" spc="3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no</a:t>
            </a:r>
            <a:r>
              <a:rPr dirty="0" sz="1800" spc="3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obtiene</a:t>
            </a:r>
            <a:r>
              <a:rPr dirty="0" sz="1800" spc="33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los </a:t>
            </a:r>
            <a:r>
              <a:rPr dirty="0" sz="1800">
                <a:latin typeface="Constantia"/>
                <a:cs typeface="Constantia"/>
              </a:rPr>
              <a:t>permisos,</a:t>
            </a:r>
            <a:r>
              <a:rPr dirty="0" sz="1800" spc="14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quedando</a:t>
            </a:r>
            <a:r>
              <a:rPr dirty="0" sz="1800" spc="13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probado</a:t>
            </a:r>
            <a:r>
              <a:rPr dirty="0" sz="1800" spc="13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que</a:t>
            </a:r>
            <a:r>
              <a:rPr dirty="0" sz="1800" spc="13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ni</a:t>
            </a:r>
            <a:r>
              <a:rPr dirty="0" sz="1800" spc="15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siquiera</a:t>
            </a:r>
            <a:r>
              <a:rPr dirty="0" sz="1800" spc="12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los</a:t>
            </a:r>
            <a:r>
              <a:rPr dirty="0" sz="1800" spc="13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solicita.</a:t>
            </a:r>
            <a:r>
              <a:rPr dirty="0" sz="1800" spc="15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Por</a:t>
            </a:r>
            <a:r>
              <a:rPr dirty="0" sz="1800" spc="13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ello,</a:t>
            </a:r>
            <a:r>
              <a:rPr dirty="0" sz="1800" spc="145">
                <a:latin typeface="Constantia"/>
                <a:cs typeface="Constantia"/>
              </a:rPr>
              <a:t>  </a:t>
            </a:r>
            <a:r>
              <a:rPr dirty="0" sz="1800" spc="-25">
                <a:latin typeface="Constantia"/>
                <a:cs typeface="Constantia"/>
              </a:rPr>
              <a:t>los </a:t>
            </a:r>
            <a:r>
              <a:rPr dirty="0" sz="1800" spc="-10">
                <a:latin typeface="Constantia"/>
                <a:cs typeface="Constantia"/>
              </a:rPr>
              <a:t>vendedores,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tras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dos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años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celebración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contrato,</a:t>
            </a:r>
            <a:r>
              <a:rPr dirty="0" sz="1800" spc="-1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denuncia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contrato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por </a:t>
            </a:r>
            <a:r>
              <a:rPr dirty="0" sz="1800">
                <a:latin typeface="Constantia"/>
                <a:cs typeface="Constantia"/>
              </a:rPr>
              <a:t>incumplimiento</a:t>
            </a:r>
            <a:r>
              <a:rPr dirty="0" sz="1800" spc="1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2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comprador</a:t>
            </a:r>
            <a:r>
              <a:rPr dirty="0" sz="1800" spc="1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19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ponen</a:t>
            </a:r>
            <a:r>
              <a:rPr dirty="0" sz="1800" spc="2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</a:t>
            </a:r>
            <a:r>
              <a:rPr dirty="0" sz="1800" spc="19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su</a:t>
            </a:r>
            <a:r>
              <a:rPr dirty="0" sz="1800" spc="2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disposición</a:t>
            </a:r>
            <a:r>
              <a:rPr dirty="0" sz="1800" spc="2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1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parte</a:t>
            </a:r>
            <a:r>
              <a:rPr dirty="0" sz="1800" spc="1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24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precio </a:t>
            </a:r>
            <a:r>
              <a:rPr dirty="0" sz="1800">
                <a:latin typeface="Constantia"/>
                <a:cs typeface="Constantia"/>
              </a:rPr>
              <a:t>recibido</a:t>
            </a:r>
            <a:r>
              <a:rPr dirty="0" sz="1800" spc="2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(70.000</a:t>
            </a:r>
            <a:r>
              <a:rPr dirty="0" sz="1800" spc="34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€)</a:t>
            </a:r>
            <a:r>
              <a:rPr dirty="0" sz="1800" spc="3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3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venden</a:t>
            </a:r>
            <a:r>
              <a:rPr dirty="0" sz="1800" spc="31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3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solar</a:t>
            </a:r>
            <a:r>
              <a:rPr dirty="0" sz="1800" spc="29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</a:t>
            </a:r>
            <a:r>
              <a:rPr dirty="0" sz="1800" spc="2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un</a:t>
            </a:r>
            <a:r>
              <a:rPr dirty="0" sz="1800" spc="2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tercero.</a:t>
            </a:r>
            <a:r>
              <a:rPr dirty="0" sz="1800" spc="3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Por</a:t>
            </a:r>
            <a:r>
              <a:rPr dirty="0" sz="1800" spc="27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su</a:t>
            </a:r>
            <a:r>
              <a:rPr dirty="0" sz="1800" spc="3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parte,</a:t>
            </a:r>
            <a:r>
              <a:rPr dirty="0" sz="1800" spc="33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URBICSA </a:t>
            </a:r>
            <a:r>
              <a:rPr dirty="0" sz="1800">
                <a:latin typeface="Constantia"/>
                <a:cs typeface="Constantia"/>
              </a:rPr>
              <a:t>demanda</a:t>
            </a:r>
            <a:r>
              <a:rPr dirty="0" sz="1800" spc="42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a</a:t>
            </a:r>
            <a:r>
              <a:rPr dirty="0" sz="1800" spc="42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los</a:t>
            </a:r>
            <a:r>
              <a:rPr dirty="0" sz="1800" spc="43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vendedores</a:t>
            </a:r>
            <a:r>
              <a:rPr dirty="0" sz="1800" spc="434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409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les</a:t>
            </a:r>
            <a:r>
              <a:rPr dirty="0" sz="1800" spc="42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solicita</a:t>
            </a:r>
            <a:r>
              <a:rPr dirty="0" sz="1800" spc="430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una</a:t>
            </a:r>
            <a:r>
              <a:rPr dirty="0" sz="1800" spc="425">
                <a:latin typeface="Constantia"/>
                <a:cs typeface="Constantia"/>
              </a:rPr>
              <a:t>  </a:t>
            </a:r>
            <a:r>
              <a:rPr dirty="0" sz="1800">
                <a:latin typeface="Constantia"/>
                <a:cs typeface="Constantia"/>
              </a:rPr>
              <a:t>indemnización</a:t>
            </a:r>
            <a:r>
              <a:rPr dirty="0" sz="1800" spc="430">
                <a:latin typeface="Constantia"/>
                <a:cs typeface="Constantia"/>
              </a:rPr>
              <a:t>  </a:t>
            </a:r>
            <a:r>
              <a:rPr dirty="0" sz="1800" spc="-25">
                <a:latin typeface="Constantia"/>
                <a:cs typeface="Constantia"/>
              </a:rPr>
              <a:t>por </a:t>
            </a:r>
            <a:r>
              <a:rPr dirty="0" sz="1800" spc="-20">
                <a:latin typeface="Constantia"/>
                <a:cs typeface="Constantia"/>
              </a:rPr>
              <a:t>incumplimiento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de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contrato.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PREGUNTA: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ts val="1945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>
                <a:latin typeface="Constantia"/>
                <a:cs typeface="Constantia"/>
              </a:rPr>
              <a:t>1.</a:t>
            </a:r>
            <a:r>
              <a:rPr dirty="0" sz="1800" spc="1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¿Los</a:t>
            </a:r>
            <a:r>
              <a:rPr dirty="0" sz="1800" spc="1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efectos</a:t>
            </a:r>
            <a:r>
              <a:rPr dirty="0" sz="1800" spc="1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1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contrato</a:t>
            </a:r>
            <a:r>
              <a:rPr dirty="0" sz="1800" spc="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están</a:t>
            </a:r>
            <a:r>
              <a:rPr dirty="0" sz="1800" spc="1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sometidos</a:t>
            </a:r>
            <a:r>
              <a:rPr dirty="0" sz="1800" spc="10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</a:t>
            </a:r>
            <a:r>
              <a:rPr dirty="0" sz="1800" spc="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una</a:t>
            </a:r>
            <a:r>
              <a:rPr dirty="0" sz="1800" spc="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condición</a:t>
            </a:r>
            <a:r>
              <a:rPr dirty="0" sz="1800" spc="1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o</a:t>
            </a:r>
            <a:r>
              <a:rPr dirty="0" sz="1800" spc="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</a:t>
            </a:r>
            <a:r>
              <a:rPr dirty="0" sz="1800" spc="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un</a:t>
            </a:r>
            <a:r>
              <a:rPr dirty="0" sz="1800" spc="10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término?</a:t>
            </a:r>
            <a:endParaRPr sz="1800">
              <a:latin typeface="Constantia"/>
              <a:cs typeface="Constantia"/>
            </a:endParaRPr>
          </a:p>
          <a:p>
            <a:pPr marL="286385">
              <a:lnSpc>
                <a:spcPts val="1945"/>
              </a:lnSpc>
            </a:pPr>
            <a:r>
              <a:rPr dirty="0" sz="1800" spc="-10">
                <a:latin typeface="Constantia"/>
                <a:cs typeface="Constantia"/>
              </a:rPr>
              <a:t>Razone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su</a:t>
            </a:r>
            <a:r>
              <a:rPr dirty="0" sz="1800" spc="-4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respuesta.</a:t>
            </a:r>
            <a:endParaRPr sz="1800">
              <a:latin typeface="Constantia"/>
              <a:cs typeface="Constantia"/>
            </a:endParaRPr>
          </a:p>
          <a:p>
            <a:pPr marL="286385" marR="7620" indent="-274320">
              <a:lnSpc>
                <a:spcPct val="80000"/>
              </a:lnSpc>
              <a:spcBef>
                <a:spcPts val="434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  <a:tab pos="596265" algn="l"/>
                <a:tab pos="998855" algn="l"/>
                <a:tab pos="1898014" algn="l"/>
                <a:tab pos="2271395" algn="l"/>
                <a:tab pos="2631440" algn="l"/>
                <a:tab pos="3766820" algn="l"/>
                <a:tab pos="4562475" algn="l"/>
                <a:tab pos="6292215" algn="l"/>
                <a:tab pos="6764655" algn="l"/>
                <a:tab pos="7412355" algn="l"/>
                <a:tab pos="7784465" algn="l"/>
              </a:tabLst>
            </a:pPr>
            <a:r>
              <a:rPr dirty="0" sz="1800" spc="-25">
                <a:latin typeface="Constantia"/>
                <a:cs typeface="Constantia"/>
              </a:rPr>
              <a:t>2.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25">
                <a:latin typeface="Constantia"/>
                <a:cs typeface="Constantia"/>
              </a:rPr>
              <a:t>En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10">
                <a:latin typeface="Constantia"/>
                <a:cs typeface="Constantia"/>
              </a:rPr>
              <a:t>función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25">
                <a:latin typeface="Constantia"/>
                <a:cs typeface="Constantia"/>
              </a:rPr>
              <a:t>de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25">
                <a:latin typeface="Constantia"/>
                <a:cs typeface="Constantia"/>
              </a:rPr>
              <a:t>su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10">
                <a:latin typeface="Constantia"/>
                <a:cs typeface="Constantia"/>
              </a:rPr>
              <a:t>respuesta,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10">
                <a:latin typeface="Constantia"/>
                <a:cs typeface="Constantia"/>
              </a:rPr>
              <a:t>¿existe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10">
                <a:latin typeface="Constantia"/>
                <a:cs typeface="Constantia"/>
              </a:rPr>
              <a:t>incumplimiento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25">
                <a:latin typeface="Constantia"/>
                <a:cs typeface="Constantia"/>
              </a:rPr>
              <a:t>por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10">
                <a:latin typeface="Constantia"/>
                <a:cs typeface="Constantia"/>
              </a:rPr>
              <a:t>parte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25">
                <a:latin typeface="Constantia"/>
                <a:cs typeface="Constantia"/>
              </a:rPr>
              <a:t>de</a:t>
            </a:r>
            <a:r>
              <a:rPr dirty="0" sz="1800">
                <a:latin typeface="Constantia"/>
                <a:cs typeface="Constantia"/>
              </a:rPr>
              <a:t>	</a:t>
            </a:r>
            <a:r>
              <a:rPr dirty="0" sz="1800" spc="-25">
                <a:latin typeface="Constantia"/>
                <a:cs typeface="Constantia"/>
              </a:rPr>
              <a:t>los </a:t>
            </a:r>
            <a:r>
              <a:rPr dirty="0" sz="1800" spc="-10">
                <a:latin typeface="Constantia"/>
                <a:cs typeface="Constantia"/>
              </a:rPr>
              <a:t>vendedores?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>
                <a:latin typeface="Constantia"/>
                <a:cs typeface="Constantia"/>
              </a:rPr>
              <a:t>3.</a:t>
            </a:r>
            <a:r>
              <a:rPr dirty="0" sz="1800" spc="25">
                <a:latin typeface="Constantia"/>
                <a:cs typeface="Constantia"/>
              </a:rPr>
              <a:t> </a:t>
            </a:r>
            <a:r>
              <a:rPr dirty="0" sz="1800" spc="-40">
                <a:latin typeface="Constantia"/>
                <a:cs typeface="Constantia"/>
              </a:rPr>
              <a:t>¿Qué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sucede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con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contrato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30">
                <a:latin typeface="Constantia"/>
                <a:cs typeface="Constantia"/>
              </a:rPr>
              <a:t>compraventa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celebrado?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b="0">
                <a:latin typeface="Calibri"/>
                <a:cs typeface="Calibri"/>
              </a:rPr>
              <a:t>SUPUESTO</a:t>
            </a:r>
            <a:r>
              <a:rPr dirty="0" sz="5000" spc="-270" b="0">
                <a:latin typeface="Calibri"/>
                <a:cs typeface="Calibri"/>
              </a:rPr>
              <a:t> </a:t>
            </a:r>
            <a:r>
              <a:rPr dirty="0" sz="5000" spc="-10" b="0">
                <a:latin typeface="Calibri"/>
                <a:cs typeface="Calibri"/>
              </a:rPr>
              <a:t>PRÁCTICO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0960" rIns="0" bIns="0" rtlCol="0" vert="horz">
            <a:spAutoFit/>
          </a:bodyPr>
          <a:lstStyle/>
          <a:p>
            <a:pPr algn="just" marL="286385" marR="5080" indent="-274320">
              <a:lnSpc>
                <a:spcPts val="3020"/>
              </a:lnSpc>
              <a:spcBef>
                <a:spcPts val="480"/>
              </a:spcBef>
              <a:buSzPct val="94642"/>
              <a:buFont typeface="Wingdings 2"/>
              <a:buChar char=""/>
              <a:tabLst>
                <a:tab pos="286385" algn="l"/>
                <a:tab pos="639445" algn="l"/>
              </a:tabLst>
            </a:pPr>
            <a:r>
              <a:rPr dirty="0" sz="2800">
                <a:solidFill>
                  <a:srgbClr val="0AD0D9"/>
                </a:solidFill>
              </a:rPr>
              <a:t>	</a:t>
            </a:r>
            <a:r>
              <a:rPr dirty="0" sz="2800"/>
              <a:t>Lea</a:t>
            </a:r>
            <a:r>
              <a:rPr dirty="0" sz="2800" spc="320"/>
              <a:t> </a:t>
            </a:r>
            <a:r>
              <a:rPr dirty="0" sz="2800"/>
              <a:t>y</a:t>
            </a:r>
            <a:r>
              <a:rPr dirty="0" sz="2800" spc="320"/>
              <a:t> </a:t>
            </a:r>
            <a:r>
              <a:rPr dirty="0" sz="2800"/>
              <a:t>aplique</a:t>
            </a:r>
            <a:r>
              <a:rPr dirty="0" sz="2800" spc="330"/>
              <a:t> </a:t>
            </a:r>
            <a:r>
              <a:rPr dirty="0" sz="2800"/>
              <a:t>las</a:t>
            </a:r>
            <a:r>
              <a:rPr dirty="0" sz="2800" spc="325"/>
              <a:t> </a:t>
            </a:r>
            <a:r>
              <a:rPr dirty="0" sz="2800"/>
              <a:t>reglas</a:t>
            </a:r>
            <a:r>
              <a:rPr dirty="0" sz="2800" spc="360"/>
              <a:t>  </a:t>
            </a:r>
            <a:r>
              <a:rPr dirty="0" sz="2800"/>
              <a:t>de</a:t>
            </a:r>
            <a:r>
              <a:rPr dirty="0" sz="2800" spc="310"/>
              <a:t> </a:t>
            </a:r>
            <a:r>
              <a:rPr dirty="0" sz="2800"/>
              <a:t>los</a:t>
            </a:r>
            <a:r>
              <a:rPr dirty="0" sz="2800" spc="345"/>
              <a:t> </a:t>
            </a:r>
            <a:r>
              <a:rPr dirty="0" sz="2800"/>
              <a:t>artículos</a:t>
            </a:r>
            <a:r>
              <a:rPr dirty="0" sz="2800" spc="325"/>
              <a:t> </a:t>
            </a:r>
            <a:r>
              <a:rPr dirty="0" sz="2800"/>
              <a:t>1172</a:t>
            </a:r>
            <a:r>
              <a:rPr dirty="0" sz="2800" spc="405"/>
              <a:t> </a:t>
            </a:r>
            <a:r>
              <a:rPr dirty="0" sz="2800" spc="-50"/>
              <a:t>y </a:t>
            </a:r>
            <a:r>
              <a:rPr dirty="0" sz="2800"/>
              <a:t>1174</a:t>
            </a:r>
            <a:r>
              <a:rPr dirty="0" sz="2800" spc="459"/>
              <a:t> </a:t>
            </a:r>
            <a:r>
              <a:rPr dirty="0" sz="2800"/>
              <a:t>C.</a:t>
            </a:r>
            <a:r>
              <a:rPr dirty="0" sz="2800" spc="455"/>
              <a:t> </a:t>
            </a:r>
            <a:r>
              <a:rPr dirty="0" sz="2800"/>
              <a:t>c.</a:t>
            </a:r>
            <a:r>
              <a:rPr dirty="0" sz="2800" spc="450"/>
              <a:t> </a:t>
            </a:r>
            <a:r>
              <a:rPr dirty="0" sz="2800"/>
              <a:t>para</a:t>
            </a:r>
            <a:r>
              <a:rPr dirty="0" sz="2800" spc="415"/>
              <a:t> </a:t>
            </a:r>
            <a:r>
              <a:rPr dirty="0" sz="2800"/>
              <a:t>resolver</a:t>
            </a:r>
            <a:r>
              <a:rPr dirty="0" sz="2800" spc="375"/>
              <a:t> </a:t>
            </a:r>
            <a:r>
              <a:rPr dirty="0" sz="2800"/>
              <a:t>el</a:t>
            </a:r>
            <a:r>
              <a:rPr dirty="0" sz="2800" spc="459"/>
              <a:t> </a:t>
            </a:r>
            <a:r>
              <a:rPr dirty="0" sz="2800"/>
              <a:t>siguiente</a:t>
            </a:r>
            <a:r>
              <a:rPr dirty="0" sz="2800" spc="400"/>
              <a:t> </a:t>
            </a:r>
            <a:r>
              <a:rPr dirty="0" sz="2800"/>
              <a:t>problema</a:t>
            </a:r>
            <a:r>
              <a:rPr dirty="0" sz="2800" spc="409"/>
              <a:t> </a:t>
            </a:r>
            <a:r>
              <a:rPr dirty="0" sz="2800" spc="-25"/>
              <a:t>de </a:t>
            </a:r>
            <a:r>
              <a:rPr dirty="0" sz="2800" spc="-10"/>
              <a:t>imputación</a:t>
            </a:r>
            <a:r>
              <a:rPr dirty="0" sz="2800" spc="-140"/>
              <a:t> </a:t>
            </a:r>
            <a:r>
              <a:rPr dirty="0" sz="2800"/>
              <a:t>de</a:t>
            </a:r>
            <a:r>
              <a:rPr dirty="0" sz="2800" spc="-130"/>
              <a:t> </a:t>
            </a:r>
            <a:r>
              <a:rPr dirty="0" sz="2800" spc="-10"/>
              <a:t>pagos.</a:t>
            </a:r>
            <a:endParaRPr sz="2800"/>
          </a:p>
          <a:p>
            <a:pPr algn="just" marL="286385" marR="8255" indent="-274320">
              <a:lnSpc>
                <a:spcPts val="3020"/>
              </a:lnSpc>
              <a:spcBef>
                <a:spcPts val="685"/>
              </a:spcBef>
              <a:buSzPct val="94642"/>
              <a:buFont typeface="Wingdings 2"/>
              <a:buChar char=""/>
              <a:tabLst>
                <a:tab pos="286385" algn="l"/>
                <a:tab pos="639445" algn="l"/>
              </a:tabLst>
            </a:pPr>
            <a:r>
              <a:rPr dirty="0" sz="2800">
                <a:solidFill>
                  <a:srgbClr val="0AD0D9"/>
                </a:solidFill>
              </a:rPr>
              <a:t>	</a:t>
            </a:r>
            <a:r>
              <a:rPr dirty="0" sz="2800"/>
              <a:t>Juan</a:t>
            </a:r>
            <a:r>
              <a:rPr dirty="0" sz="2800" spc="170"/>
              <a:t>  </a:t>
            </a:r>
            <a:r>
              <a:rPr dirty="0" sz="2800"/>
              <a:t>tiene</a:t>
            </a:r>
            <a:r>
              <a:rPr dirty="0" sz="2800" spc="160"/>
              <a:t>  </a:t>
            </a:r>
            <a:r>
              <a:rPr dirty="0" sz="2800"/>
              <a:t>pendiente</a:t>
            </a:r>
            <a:r>
              <a:rPr dirty="0" sz="2800" spc="155"/>
              <a:t>  </a:t>
            </a:r>
            <a:r>
              <a:rPr dirty="0" sz="2800"/>
              <a:t>de</a:t>
            </a:r>
            <a:r>
              <a:rPr dirty="0" sz="2800" spc="145"/>
              <a:t>  </a:t>
            </a:r>
            <a:r>
              <a:rPr dirty="0" sz="2800"/>
              <a:t>pago</a:t>
            </a:r>
            <a:r>
              <a:rPr dirty="0" sz="2800" spc="155"/>
              <a:t>  </a:t>
            </a:r>
            <a:r>
              <a:rPr dirty="0" sz="2800"/>
              <a:t>las</a:t>
            </a:r>
            <a:r>
              <a:rPr dirty="0" sz="2800" spc="165"/>
              <a:t>  </a:t>
            </a:r>
            <a:r>
              <a:rPr dirty="0" sz="2800" spc="-10"/>
              <a:t>siguientes deudas</a:t>
            </a:r>
            <a:r>
              <a:rPr dirty="0" sz="2800" spc="-155"/>
              <a:t> </a:t>
            </a:r>
            <a:r>
              <a:rPr dirty="0" sz="2800" spc="-30"/>
              <a:t>ya</a:t>
            </a:r>
            <a:r>
              <a:rPr dirty="0" sz="2800" spc="-150"/>
              <a:t> </a:t>
            </a:r>
            <a:r>
              <a:rPr dirty="0" sz="2800" spc="-10"/>
              <a:t>vencidas</a:t>
            </a:r>
            <a:r>
              <a:rPr dirty="0" sz="2800" spc="-90"/>
              <a:t> </a:t>
            </a:r>
            <a:r>
              <a:rPr dirty="0" sz="2800" spc="-25"/>
              <a:t>frente</a:t>
            </a:r>
            <a:r>
              <a:rPr dirty="0" sz="2800" spc="-150"/>
              <a:t> </a:t>
            </a:r>
            <a:r>
              <a:rPr dirty="0" sz="2800"/>
              <a:t>a</a:t>
            </a:r>
            <a:r>
              <a:rPr dirty="0" sz="2800" spc="-75"/>
              <a:t> </a:t>
            </a:r>
            <a:r>
              <a:rPr dirty="0" sz="2800" spc="-10"/>
              <a:t>María:</a:t>
            </a:r>
            <a:endParaRPr sz="2800"/>
          </a:p>
          <a:p>
            <a:pPr lvl="1" marL="652145" indent="-246379">
              <a:lnSpc>
                <a:spcPct val="100000"/>
              </a:lnSpc>
              <a:spcBef>
                <a:spcPts val="2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-2000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€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compra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moto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-1000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€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por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alquiler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apartamento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veraneo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-800</a:t>
            </a:r>
            <a:r>
              <a:rPr dirty="0" sz="2400" spc="-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€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compra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ordenador</a:t>
            </a:r>
            <a:endParaRPr sz="2400">
              <a:latin typeface="Constantia"/>
              <a:cs typeface="Constantia"/>
            </a:endParaRPr>
          </a:p>
          <a:p>
            <a:pPr marL="286385" marR="6350" indent="-274320">
              <a:lnSpc>
                <a:spcPts val="3020"/>
              </a:lnSpc>
              <a:spcBef>
                <a:spcPts val="690"/>
              </a:spcBef>
              <a:buFont typeface="Wingdings 2"/>
              <a:buChar char=""/>
              <a:tabLst>
                <a:tab pos="286385" algn="l"/>
                <a:tab pos="551815" algn="l"/>
              </a:tabLst>
            </a:pPr>
            <a:r>
              <a:rPr dirty="0" sz="2650">
                <a:solidFill>
                  <a:srgbClr val="0AD0D9"/>
                </a:solidFill>
                <a:latin typeface="Times New Roman"/>
                <a:cs typeface="Times New Roman"/>
              </a:rPr>
              <a:t>	</a:t>
            </a:r>
            <a:r>
              <a:rPr dirty="0" sz="2800"/>
              <a:t>Juan</a:t>
            </a:r>
            <a:r>
              <a:rPr dirty="0" sz="2800" spc="85"/>
              <a:t> </a:t>
            </a:r>
            <a:r>
              <a:rPr dirty="0" sz="2800"/>
              <a:t>paga</a:t>
            </a:r>
            <a:r>
              <a:rPr dirty="0" sz="2800" spc="45"/>
              <a:t> </a:t>
            </a:r>
            <a:r>
              <a:rPr dirty="0" sz="2800"/>
              <a:t>a</a:t>
            </a:r>
            <a:r>
              <a:rPr dirty="0" sz="2800" spc="55"/>
              <a:t> </a:t>
            </a:r>
            <a:r>
              <a:rPr dirty="0" sz="2800"/>
              <a:t>María</a:t>
            </a:r>
            <a:r>
              <a:rPr dirty="0" sz="2800" spc="50"/>
              <a:t> </a:t>
            </a:r>
            <a:r>
              <a:rPr dirty="0" sz="2800"/>
              <a:t>500</a:t>
            </a:r>
            <a:r>
              <a:rPr dirty="0" sz="2800" spc="120"/>
              <a:t> </a:t>
            </a:r>
            <a:r>
              <a:rPr dirty="0" sz="2800"/>
              <a:t>€</a:t>
            </a:r>
            <a:r>
              <a:rPr dirty="0" sz="2800" spc="110"/>
              <a:t> </a:t>
            </a:r>
            <a:r>
              <a:rPr dirty="0" sz="2800"/>
              <a:t>¿a</a:t>
            </a:r>
            <a:r>
              <a:rPr dirty="0" sz="2800" spc="55"/>
              <a:t> </a:t>
            </a:r>
            <a:r>
              <a:rPr dirty="0" sz="2800"/>
              <a:t>qué</a:t>
            </a:r>
            <a:r>
              <a:rPr dirty="0" sz="2800" spc="45"/>
              <a:t> </a:t>
            </a:r>
            <a:r>
              <a:rPr dirty="0" sz="2800"/>
              <a:t>deuda</a:t>
            </a:r>
            <a:r>
              <a:rPr dirty="0" sz="2800" spc="65"/>
              <a:t> </a:t>
            </a:r>
            <a:r>
              <a:rPr dirty="0" sz="2800"/>
              <a:t>se</a:t>
            </a:r>
            <a:r>
              <a:rPr dirty="0" sz="2800" spc="45"/>
              <a:t> </a:t>
            </a:r>
            <a:r>
              <a:rPr dirty="0" sz="2800" spc="-10"/>
              <a:t>imputa </a:t>
            </a:r>
            <a:r>
              <a:rPr dirty="0" sz="2800"/>
              <a:t>la</a:t>
            </a:r>
            <a:r>
              <a:rPr dirty="0" sz="2800" spc="-175"/>
              <a:t> </a:t>
            </a:r>
            <a:r>
              <a:rPr dirty="0" sz="2800"/>
              <a:t>cantidad</a:t>
            </a:r>
            <a:r>
              <a:rPr dirty="0" sz="2800" spc="-135"/>
              <a:t> </a:t>
            </a:r>
            <a:r>
              <a:rPr dirty="0" sz="2800" spc="-10"/>
              <a:t>entregada</a:t>
            </a:r>
            <a:r>
              <a:rPr dirty="0" sz="2800" spc="-160"/>
              <a:t> </a:t>
            </a:r>
            <a:r>
              <a:rPr dirty="0" sz="2800"/>
              <a:t>si</a:t>
            </a:r>
            <a:r>
              <a:rPr dirty="0" sz="2800" spc="-50"/>
              <a:t> </a:t>
            </a:r>
            <a:r>
              <a:rPr dirty="0" sz="2800"/>
              <a:t>Juan</a:t>
            </a:r>
            <a:r>
              <a:rPr dirty="0" sz="2800" spc="-100"/>
              <a:t> </a:t>
            </a:r>
            <a:r>
              <a:rPr dirty="0" sz="2800"/>
              <a:t>no</a:t>
            </a:r>
            <a:r>
              <a:rPr dirty="0" sz="2800" spc="-175"/>
              <a:t> </a:t>
            </a:r>
            <a:r>
              <a:rPr dirty="0" sz="2800"/>
              <a:t>dice</a:t>
            </a:r>
            <a:r>
              <a:rPr dirty="0" sz="2800" spc="-135"/>
              <a:t> </a:t>
            </a:r>
            <a:r>
              <a:rPr dirty="0" sz="2800" spc="-10"/>
              <a:t>nada?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2989" y="92151"/>
            <a:ext cx="4479290" cy="4686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LOS</a:t>
            </a:r>
            <a:r>
              <a:rPr dirty="0" sz="2900" spc="-55"/>
              <a:t> </a:t>
            </a:r>
            <a:r>
              <a:rPr dirty="0" sz="2900"/>
              <a:t>SUBROGADOS</a:t>
            </a:r>
            <a:r>
              <a:rPr dirty="0" sz="2900" spc="-75"/>
              <a:t> </a:t>
            </a:r>
            <a:r>
              <a:rPr dirty="0" sz="2900"/>
              <a:t>DEL</a:t>
            </a:r>
            <a:r>
              <a:rPr dirty="0" sz="2900" spc="-50"/>
              <a:t> </a:t>
            </a:r>
            <a:r>
              <a:rPr dirty="0" sz="2900" spc="-20"/>
              <a:t>PAGO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258267" y="543813"/>
            <a:ext cx="8619490" cy="55918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117"/>
              <a:buFont typeface="Wingdings 2"/>
              <a:buChar char=""/>
              <a:tabLst>
                <a:tab pos="286385" algn="l"/>
              </a:tabLst>
            </a:pPr>
            <a:r>
              <a:rPr dirty="0" sz="1700">
                <a:latin typeface="Constantia"/>
                <a:cs typeface="Constantia"/>
              </a:rPr>
              <a:t>La</a:t>
            </a:r>
            <a:r>
              <a:rPr dirty="0" sz="1700" spc="-9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dación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en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20">
                <a:latin typeface="Constantia"/>
                <a:cs typeface="Constantia"/>
              </a:rPr>
              <a:t>pago</a:t>
            </a:r>
            <a:endParaRPr sz="1700">
              <a:latin typeface="Constantia"/>
              <a:cs typeface="Constantia"/>
            </a:endParaRPr>
          </a:p>
          <a:p>
            <a:pPr lvl="1" marL="652780" marR="391160" indent="-247015">
              <a:lnSpc>
                <a:spcPts val="1540"/>
              </a:lnSpc>
              <a:spcBef>
                <a:spcPts val="370"/>
              </a:spcBef>
              <a:buClr>
                <a:srgbClr val="0E6EC5"/>
              </a:buClr>
              <a:buSzPct val="84375"/>
              <a:buFont typeface="Wingdings 2"/>
              <a:buChar char=""/>
              <a:tabLst>
                <a:tab pos="652780" algn="l"/>
              </a:tabLst>
            </a:pPr>
            <a:r>
              <a:rPr dirty="0" sz="1600" spc="-20">
                <a:latin typeface="Constantia"/>
                <a:cs typeface="Constantia"/>
              </a:rPr>
              <a:t>Concepto</a:t>
            </a:r>
            <a:r>
              <a:rPr dirty="0" sz="1600" spc="-3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(art.</a:t>
            </a:r>
            <a:r>
              <a:rPr dirty="0" sz="1600" spc="-1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1166</a:t>
            </a:r>
            <a:r>
              <a:rPr dirty="0" sz="1600" spc="-1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</a:t>
            </a:r>
            <a:r>
              <a:rPr dirty="0" sz="1600" spc="-5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c.).</a:t>
            </a:r>
            <a:r>
              <a:rPr dirty="0" sz="1600" spc="-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Regulación</a:t>
            </a:r>
            <a:r>
              <a:rPr dirty="0" sz="1600" spc="-7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en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el</a:t>
            </a:r>
            <a:r>
              <a:rPr dirty="0" sz="1600" spc="-2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Derecho</a:t>
            </a:r>
            <a:r>
              <a:rPr dirty="0" sz="1600" spc="-4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navarro.</a:t>
            </a:r>
            <a:r>
              <a:rPr dirty="0" sz="1600" spc="-1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Es</a:t>
            </a:r>
            <a:r>
              <a:rPr dirty="0" sz="1600" spc="-6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un</a:t>
            </a:r>
            <a:r>
              <a:rPr dirty="0" sz="1600" spc="-6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acto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>
                <a:latin typeface="Constantia"/>
                <a:cs typeface="Constantia"/>
              </a:rPr>
              <a:t>que</a:t>
            </a:r>
            <a:r>
              <a:rPr dirty="0" sz="1600" spc="-7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sustituye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 spc="-25">
                <a:latin typeface="Constantia"/>
                <a:cs typeface="Constantia"/>
              </a:rPr>
              <a:t>al </a:t>
            </a:r>
            <a:r>
              <a:rPr dirty="0" sz="1600" spc="-10">
                <a:latin typeface="Constantia"/>
                <a:cs typeface="Constantia"/>
              </a:rPr>
              <a:t>pago.</a:t>
            </a:r>
            <a:r>
              <a:rPr dirty="0" sz="1600" spc="-5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Pago</a:t>
            </a:r>
            <a:r>
              <a:rPr dirty="0" sz="1600" spc="-90">
                <a:latin typeface="Constantia"/>
                <a:cs typeface="Constantia"/>
              </a:rPr>
              <a:t> </a:t>
            </a:r>
            <a:r>
              <a:rPr dirty="0" sz="1600" i="1">
                <a:latin typeface="Constantia"/>
                <a:cs typeface="Constantia"/>
              </a:rPr>
              <a:t>pro</a:t>
            </a:r>
            <a:r>
              <a:rPr dirty="0" sz="1600" spc="-35" i="1">
                <a:latin typeface="Constantia"/>
                <a:cs typeface="Constantia"/>
              </a:rPr>
              <a:t> </a:t>
            </a:r>
            <a:r>
              <a:rPr dirty="0" sz="1600" spc="-10" i="1">
                <a:latin typeface="Constantia"/>
                <a:cs typeface="Constantia"/>
              </a:rPr>
              <a:t>soluto</a:t>
            </a:r>
            <a:endParaRPr sz="1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10"/>
              </a:spcBef>
              <a:buClr>
                <a:srgbClr val="0E6EC5"/>
              </a:buClr>
              <a:buSzPct val="84375"/>
              <a:buFont typeface="Wingdings 2"/>
              <a:buChar char=""/>
              <a:tabLst>
                <a:tab pos="652145" algn="l"/>
              </a:tabLst>
            </a:pPr>
            <a:r>
              <a:rPr dirty="0" sz="1600" spc="-10">
                <a:latin typeface="Constantia"/>
                <a:cs typeface="Constantia"/>
              </a:rPr>
              <a:t>Caracteres:</a:t>
            </a:r>
            <a:endParaRPr sz="16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>
                <a:latin typeface="Constantia"/>
                <a:cs typeface="Constantia"/>
              </a:rPr>
              <a:t>Deuda</a:t>
            </a:r>
            <a:r>
              <a:rPr dirty="0" sz="1500" spc="-9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 i="1">
                <a:latin typeface="Constantia"/>
                <a:cs typeface="Constantia"/>
              </a:rPr>
              <a:t>aninus</a:t>
            </a:r>
            <a:r>
              <a:rPr dirty="0" sz="1500" spc="-15" i="1">
                <a:latin typeface="Constantia"/>
                <a:cs typeface="Constantia"/>
              </a:rPr>
              <a:t> </a:t>
            </a:r>
            <a:r>
              <a:rPr dirty="0" sz="1500" spc="-10" i="1">
                <a:latin typeface="Constantia"/>
                <a:cs typeface="Constantia"/>
              </a:rPr>
              <a:t>solvendi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Concurrencia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voluntades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deudor</a:t>
            </a:r>
            <a:r>
              <a:rPr dirty="0" sz="1500" spc="-10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el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Transmisión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la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propiedad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10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bien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ts val="18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No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se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aplica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el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principio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responsabilidad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patrimonial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universal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art.</a:t>
            </a:r>
            <a:r>
              <a:rPr dirty="0" sz="1500" spc="-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1911</a:t>
            </a:r>
            <a:r>
              <a:rPr dirty="0" sz="1500" spc="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</a:t>
            </a:r>
            <a:endParaRPr sz="1500">
              <a:latin typeface="Constantia"/>
              <a:cs typeface="Constantia"/>
            </a:endParaRPr>
          </a:p>
          <a:p>
            <a:pPr lvl="1" marL="652145" indent="-246379">
              <a:lnSpc>
                <a:spcPts val="1920"/>
              </a:lnSpc>
              <a:buClr>
                <a:srgbClr val="0E6EC5"/>
              </a:buClr>
              <a:buSzPct val="84375"/>
              <a:buFont typeface="Wingdings 2"/>
              <a:buChar char=""/>
              <a:tabLst>
                <a:tab pos="652145" algn="l"/>
              </a:tabLst>
            </a:pPr>
            <a:r>
              <a:rPr dirty="0" sz="1600" spc="-10">
                <a:latin typeface="Constantia"/>
                <a:cs typeface="Constantia"/>
              </a:rPr>
              <a:t>Régimen</a:t>
            </a:r>
            <a:r>
              <a:rPr dirty="0" sz="1600" spc="-5">
                <a:latin typeface="Constantia"/>
                <a:cs typeface="Constantia"/>
              </a:rPr>
              <a:t> </a:t>
            </a:r>
            <a:r>
              <a:rPr dirty="0" sz="1600" spc="-10">
                <a:latin typeface="Constantia"/>
                <a:cs typeface="Constantia"/>
              </a:rPr>
              <a:t>jurídico:</a:t>
            </a:r>
            <a:r>
              <a:rPr dirty="0" sz="1600" spc="5">
                <a:latin typeface="Constantia"/>
                <a:cs typeface="Constantia"/>
              </a:rPr>
              <a:t> </a:t>
            </a:r>
            <a:r>
              <a:rPr dirty="0" sz="1600" spc="-20">
                <a:latin typeface="Constantia"/>
                <a:cs typeface="Constantia"/>
              </a:rPr>
              <a:t>c</a:t>
            </a:r>
            <a:r>
              <a:rPr dirty="0" sz="1500" spc="-20">
                <a:latin typeface="Constantia"/>
                <a:cs typeface="Constantia"/>
              </a:rPr>
              <a:t>ontrato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compraventa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por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analogía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69230"/>
              <a:buFont typeface="Wingdings 2"/>
              <a:buChar char=""/>
              <a:tabLst>
                <a:tab pos="927100" algn="l"/>
              </a:tabLst>
            </a:pPr>
            <a:r>
              <a:rPr dirty="0" sz="1300" spc="-10">
                <a:latin typeface="Constantia"/>
                <a:cs typeface="Constantia"/>
              </a:rPr>
              <a:t>No</a:t>
            </a:r>
            <a:r>
              <a:rPr dirty="0" sz="1300" spc="-6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es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una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adjudicación</a:t>
            </a:r>
            <a:r>
              <a:rPr dirty="0" sz="1300" spc="-4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en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 spc="-20">
                <a:latin typeface="Constantia"/>
                <a:cs typeface="Constantia"/>
              </a:rPr>
              <a:t>pago</a:t>
            </a:r>
            <a:endParaRPr sz="13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9230"/>
              <a:buFont typeface="Wingdings 2"/>
              <a:buChar char=""/>
              <a:tabLst>
                <a:tab pos="927100" algn="l"/>
              </a:tabLst>
            </a:pPr>
            <a:r>
              <a:rPr dirty="0" sz="1300">
                <a:latin typeface="Constantia"/>
                <a:cs typeface="Constantia"/>
              </a:rPr>
              <a:t>No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implica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una</a:t>
            </a:r>
            <a:r>
              <a:rPr dirty="0" sz="1300" spc="-3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responsabilidad</a:t>
            </a:r>
            <a:r>
              <a:rPr dirty="0" sz="1300" spc="1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limitada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del</a:t>
            </a:r>
            <a:r>
              <a:rPr dirty="0" sz="1300" spc="-3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art.</a:t>
            </a:r>
            <a:r>
              <a:rPr dirty="0" sz="1300" spc="1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140</a:t>
            </a:r>
            <a:r>
              <a:rPr dirty="0" sz="1300" spc="10">
                <a:latin typeface="Constantia"/>
                <a:cs typeface="Constantia"/>
              </a:rPr>
              <a:t> </a:t>
            </a:r>
            <a:r>
              <a:rPr dirty="0" sz="1300" spc="-25">
                <a:latin typeface="Constantia"/>
                <a:cs typeface="Constantia"/>
              </a:rPr>
              <a:t>LH</a:t>
            </a:r>
            <a:endParaRPr sz="13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9230"/>
              <a:buFont typeface="Wingdings 2"/>
              <a:buChar char=""/>
              <a:tabLst>
                <a:tab pos="927100" algn="l"/>
              </a:tabLst>
            </a:pPr>
            <a:r>
              <a:rPr dirty="0" sz="1300">
                <a:latin typeface="Constantia"/>
                <a:cs typeface="Constantia"/>
              </a:rPr>
              <a:t>Extinción</a:t>
            </a:r>
            <a:r>
              <a:rPr dirty="0" sz="1300" spc="-8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total</a:t>
            </a:r>
            <a:r>
              <a:rPr dirty="0" sz="1300" spc="-4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o</a:t>
            </a:r>
            <a:r>
              <a:rPr dirty="0" sz="1300" spc="-8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parcial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la</a:t>
            </a:r>
            <a:r>
              <a:rPr dirty="0" sz="1300" spc="-85">
                <a:latin typeface="Constantia"/>
                <a:cs typeface="Constantia"/>
              </a:rPr>
              <a:t> </a:t>
            </a:r>
            <a:r>
              <a:rPr dirty="0" sz="1300" spc="-20">
                <a:latin typeface="Constantia"/>
                <a:cs typeface="Constantia"/>
              </a:rPr>
              <a:t>deuda</a:t>
            </a:r>
            <a:endParaRPr sz="1300">
              <a:latin typeface="Constantia"/>
              <a:cs typeface="Constantia"/>
            </a:endParaRPr>
          </a:p>
          <a:p>
            <a:pPr lvl="2" marL="927100" indent="-247015">
              <a:lnSpc>
                <a:spcPts val="1555"/>
              </a:lnSpc>
              <a:spcBef>
                <a:spcPts val="5"/>
              </a:spcBef>
              <a:buClr>
                <a:srgbClr val="009DD9"/>
              </a:buClr>
              <a:buSzPct val="69230"/>
              <a:buFont typeface="Wingdings 2"/>
              <a:buChar char=""/>
              <a:tabLst>
                <a:tab pos="927100" algn="l"/>
              </a:tabLst>
            </a:pPr>
            <a:r>
              <a:rPr dirty="0" sz="1300" spc="-10">
                <a:latin typeface="Constantia"/>
                <a:cs typeface="Constantia"/>
              </a:rPr>
              <a:t>Extinción</a:t>
            </a:r>
            <a:r>
              <a:rPr dirty="0" sz="1300" spc="-7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8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otras</a:t>
            </a:r>
            <a:r>
              <a:rPr dirty="0" sz="1300" spc="-5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garantías</a:t>
            </a:r>
            <a:r>
              <a:rPr dirty="0" sz="1300" spc="-5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que</a:t>
            </a:r>
            <a:r>
              <a:rPr dirty="0" sz="1300" spc="-6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conlleve</a:t>
            </a:r>
            <a:r>
              <a:rPr dirty="0" sz="1300" spc="-3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la</a:t>
            </a:r>
            <a:r>
              <a:rPr dirty="0" sz="1300" spc="-8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deuda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(por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ej.,</a:t>
            </a:r>
            <a:r>
              <a:rPr dirty="0" sz="1300" spc="-1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la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fianza)</a:t>
            </a:r>
            <a:endParaRPr sz="1300">
              <a:latin typeface="Constantia"/>
              <a:cs typeface="Constantia"/>
            </a:endParaRPr>
          </a:p>
          <a:p>
            <a:pPr lvl="1" marL="652780" marR="774700" indent="-247015">
              <a:lnSpc>
                <a:spcPct val="80000"/>
              </a:lnSpc>
              <a:spcBef>
                <a:spcPts val="355"/>
              </a:spcBef>
              <a:buClr>
                <a:srgbClr val="0E6EC5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dirty="0" sz="1500">
                <a:latin typeface="Constantia"/>
                <a:cs typeface="Constantia"/>
              </a:rPr>
              <a:t>Real</a:t>
            </a:r>
            <a:r>
              <a:rPr dirty="0" sz="1500" spc="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Decreto-</a:t>
            </a:r>
            <a:r>
              <a:rPr dirty="0" sz="1500">
                <a:latin typeface="Constantia"/>
                <a:cs typeface="Constantia"/>
              </a:rPr>
              <a:t>Ley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6/2012,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9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marzo,</a:t>
            </a:r>
            <a:r>
              <a:rPr dirty="0" sz="1500" spc="-2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medidas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urgentes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protección</a:t>
            </a:r>
            <a:r>
              <a:rPr dirty="0" sz="1500" spc="-10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deudores hipotecarios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sin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recursos.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69230"/>
              <a:buFont typeface="Wingdings 2"/>
              <a:buChar char=""/>
              <a:tabLst>
                <a:tab pos="927100" algn="l"/>
              </a:tabLst>
            </a:pPr>
            <a:r>
              <a:rPr dirty="0" sz="1300" spc="-10">
                <a:latin typeface="Constantia"/>
                <a:cs typeface="Constantia"/>
              </a:rPr>
              <a:t>Adhesión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7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entidades</a:t>
            </a:r>
            <a:r>
              <a:rPr dirty="0" sz="1300" spc="-2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bancarias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al</a:t>
            </a:r>
            <a:r>
              <a:rPr dirty="0" sz="1300" spc="-15">
                <a:latin typeface="Constantia"/>
                <a:cs typeface="Constantia"/>
              </a:rPr>
              <a:t> </a:t>
            </a:r>
            <a:r>
              <a:rPr dirty="0" sz="1300" spc="-20">
                <a:latin typeface="Constantia"/>
                <a:cs typeface="Constantia"/>
              </a:rPr>
              <a:t>Código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las</a:t>
            </a:r>
            <a:r>
              <a:rPr dirty="0" sz="1300" spc="-3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Buenas</a:t>
            </a:r>
            <a:r>
              <a:rPr dirty="0" sz="1300" spc="-2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Prácticas</a:t>
            </a:r>
            <a:endParaRPr sz="13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9230"/>
              <a:buFont typeface="Wingdings 2"/>
              <a:buChar char=""/>
              <a:tabLst>
                <a:tab pos="927100" algn="l"/>
              </a:tabLst>
            </a:pPr>
            <a:r>
              <a:rPr dirty="0" sz="1300" spc="-10">
                <a:latin typeface="Constantia"/>
                <a:cs typeface="Constantia"/>
              </a:rPr>
              <a:t>Ámbito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subjetivo</a:t>
            </a:r>
            <a:endParaRPr sz="13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buClr>
                <a:srgbClr val="0AD0D9"/>
              </a:buClr>
              <a:buSzPct val="65384"/>
              <a:buFont typeface="Wingdings 2"/>
              <a:buChar char=""/>
              <a:tabLst>
                <a:tab pos="1201420" algn="l"/>
              </a:tabLst>
            </a:pPr>
            <a:r>
              <a:rPr dirty="0" sz="1300">
                <a:latin typeface="Constantia"/>
                <a:cs typeface="Constantia"/>
              </a:rPr>
              <a:t>Entidades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bancarias</a:t>
            </a:r>
            <a:endParaRPr sz="13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buClr>
                <a:srgbClr val="0AD0D9"/>
              </a:buClr>
              <a:buSzPct val="65384"/>
              <a:buFont typeface="Wingdings 2"/>
              <a:buChar char=""/>
              <a:tabLst>
                <a:tab pos="1201420" algn="l"/>
              </a:tabLst>
            </a:pPr>
            <a:r>
              <a:rPr dirty="0" sz="1300" spc="-10">
                <a:latin typeface="Constantia"/>
                <a:cs typeface="Constantia"/>
              </a:rPr>
              <a:t>Deudores</a:t>
            </a:r>
            <a:r>
              <a:rPr dirty="0" sz="1300" spc="-4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que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se</a:t>
            </a:r>
            <a:r>
              <a:rPr dirty="0" sz="1300" spc="-7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encuentran</a:t>
            </a:r>
            <a:r>
              <a:rPr dirty="0" sz="1300" spc="-3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en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el</a:t>
            </a:r>
            <a:r>
              <a:rPr dirty="0" sz="1300" spc="-2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“umbral</a:t>
            </a:r>
            <a:r>
              <a:rPr dirty="0" sz="1300" spc="-2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de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exclusión”</a:t>
            </a:r>
            <a:endParaRPr sz="13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9230"/>
              <a:buFont typeface="Wingdings 2"/>
              <a:buChar char=""/>
              <a:tabLst>
                <a:tab pos="927100" algn="l"/>
              </a:tabLst>
            </a:pPr>
            <a:r>
              <a:rPr dirty="0" sz="1300" spc="-10">
                <a:latin typeface="Constantia"/>
                <a:cs typeface="Constantia"/>
              </a:rPr>
              <a:t>Ámbito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objetivo:</a:t>
            </a:r>
            <a:r>
              <a:rPr dirty="0" sz="1300" spc="1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préstamo hipotecario</a:t>
            </a:r>
            <a:r>
              <a:rPr dirty="0" sz="1300" spc="-5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que</a:t>
            </a:r>
            <a:r>
              <a:rPr dirty="0" sz="1300" spc="-3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recaiga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sobre</a:t>
            </a:r>
            <a:r>
              <a:rPr dirty="0" sz="1300" spc="-1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la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única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vivienda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del</a:t>
            </a:r>
            <a:r>
              <a:rPr dirty="0" sz="1300" spc="-3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deudor</a:t>
            </a:r>
            <a:endParaRPr sz="13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9230"/>
              <a:buFont typeface="Wingdings 2"/>
              <a:buChar char=""/>
              <a:tabLst>
                <a:tab pos="927100" algn="l"/>
              </a:tabLst>
            </a:pPr>
            <a:r>
              <a:rPr dirty="0" sz="1300" spc="-10">
                <a:latin typeface="Constantia"/>
                <a:cs typeface="Constantia"/>
              </a:rPr>
              <a:t>Aplicación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del</a:t>
            </a:r>
            <a:r>
              <a:rPr dirty="0" sz="1300" spc="-20">
                <a:latin typeface="Constantia"/>
                <a:cs typeface="Constantia"/>
              </a:rPr>
              <a:t> Código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4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las</a:t>
            </a:r>
            <a:r>
              <a:rPr dirty="0" sz="1300" spc="-3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Buenas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Práctica.</a:t>
            </a:r>
            <a:r>
              <a:rPr dirty="0" sz="1300" spc="-10">
                <a:latin typeface="Constantia"/>
                <a:cs typeface="Constantia"/>
              </a:rPr>
              <a:t> Fases:</a:t>
            </a:r>
            <a:endParaRPr sz="1300">
              <a:latin typeface="Constantia"/>
              <a:cs typeface="Constantia"/>
            </a:endParaRPr>
          </a:p>
          <a:p>
            <a:pPr lvl="3" marL="1201420" marR="386715" indent="-210820">
              <a:lnSpc>
                <a:spcPct val="80000"/>
              </a:lnSpc>
              <a:spcBef>
                <a:spcPts val="315"/>
              </a:spcBef>
              <a:buClr>
                <a:srgbClr val="0AD0D9"/>
              </a:buClr>
              <a:buSzPct val="65384"/>
              <a:buFont typeface="Wingdings 2"/>
              <a:buChar char=""/>
              <a:tabLst>
                <a:tab pos="1201420" algn="l"/>
              </a:tabLst>
            </a:pPr>
            <a:r>
              <a:rPr dirty="0" sz="1300" spc="-10">
                <a:latin typeface="Constantia"/>
                <a:cs typeface="Constantia"/>
              </a:rPr>
              <a:t>Reestructuración</a:t>
            </a:r>
            <a:r>
              <a:rPr dirty="0" sz="1300" spc="-2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la</a:t>
            </a:r>
            <a:r>
              <a:rPr dirty="0" sz="1300" spc="-8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deuda:</a:t>
            </a:r>
            <a:r>
              <a:rPr dirty="0" sz="1300" spc="-2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carencia</a:t>
            </a:r>
            <a:r>
              <a:rPr dirty="0" sz="1300" spc="-6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en</a:t>
            </a:r>
            <a:r>
              <a:rPr dirty="0" sz="1300" spc="-3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la</a:t>
            </a:r>
            <a:r>
              <a:rPr dirty="0" sz="1300" spc="-7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amortización</a:t>
            </a:r>
            <a:r>
              <a:rPr dirty="0" sz="1300" spc="-5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del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capital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y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reducción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del</a:t>
            </a:r>
            <a:r>
              <a:rPr dirty="0" sz="1300" spc="-2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tipo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4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interés durante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cuatro</a:t>
            </a:r>
            <a:r>
              <a:rPr dirty="0" sz="1300" spc="-4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años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o</a:t>
            </a:r>
            <a:r>
              <a:rPr dirty="0" sz="1300" spc="-8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ampliación</a:t>
            </a:r>
            <a:r>
              <a:rPr dirty="0" sz="1300" spc="-6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del</a:t>
            </a:r>
            <a:r>
              <a:rPr dirty="0" sz="1300" spc="-3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plazo</a:t>
            </a:r>
            <a:r>
              <a:rPr dirty="0" sz="1300" spc="-6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7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amortización. </a:t>
            </a:r>
            <a:r>
              <a:rPr dirty="0" sz="1300" spc="-20">
                <a:latin typeface="Constantia"/>
                <a:cs typeface="Constantia"/>
              </a:rPr>
              <a:t>Moratoria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y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novación</a:t>
            </a:r>
            <a:r>
              <a:rPr dirty="0" sz="1300" spc="-3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del</a:t>
            </a:r>
            <a:r>
              <a:rPr dirty="0" sz="1300" spc="-3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préstamo hipotecario</a:t>
            </a:r>
            <a:endParaRPr sz="13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buClr>
                <a:srgbClr val="0AD0D9"/>
              </a:buClr>
              <a:buSzPct val="65384"/>
              <a:buFont typeface="Wingdings 2"/>
              <a:buChar char=""/>
              <a:tabLst>
                <a:tab pos="1201420" algn="l"/>
              </a:tabLst>
            </a:pPr>
            <a:r>
              <a:rPr dirty="0" sz="1300" spc="-10">
                <a:latin typeface="Constantia"/>
                <a:cs typeface="Constantia"/>
              </a:rPr>
              <a:t>Condonación</a:t>
            </a:r>
            <a:r>
              <a:rPr dirty="0" sz="1300" spc="-1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o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quita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 spc="-20">
                <a:latin typeface="Constantia"/>
                <a:cs typeface="Constantia"/>
              </a:rPr>
              <a:t>sobre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el</a:t>
            </a:r>
            <a:r>
              <a:rPr dirty="0" sz="1300" spc="-30">
                <a:latin typeface="Constantia"/>
                <a:cs typeface="Constantia"/>
              </a:rPr>
              <a:t> </a:t>
            </a:r>
            <a:r>
              <a:rPr dirty="0" sz="1300" spc="-20">
                <a:latin typeface="Constantia"/>
                <a:cs typeface="Constantia"/>
              </a:rPr>
              <a:t>conjunto</a:t>
            </a:r>
            <a:r>
              <a:rPr dirty="0" sz="1300" spc="-3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su</a:t>
            </a:r>
            <a:r>
              <a:rPr dirty="0" sz="1300" spc="-45">
                <a:latin typeface="Constantia"/>
                <a:cs typeface="Constantia"/>
              </a:rPr>
              <a:t> </a:t>
            </a:r>
            <a:r>
              <a:rPr dirty="0" sz="1300" spc="-20">
                <a:latin typeface="Constantia"/>
                <a:cs typeface="Constantia"/>
              </a:rPr>
              <a:t>deuda</a:t>
            </a:r>
            <a:endParaRPr sz="1300">
              <a:latin typeface="Constantia"/>
              <a:cs typeface="Constantia"/>
            </a:endParaRPr>
          </a:p>
          <a:p>
            <a:pPr lvl="3" marL="1201420" indent="-210185">
              <a:lnSpc>
                <a:spcPts val="1405"/>
              </a:lnSpc>
              <a:buClr>
                <a:srgbClr val="0AD0D9"/>
              </a:buClr>
              <a:buSzPct val="65384"/>
              <a:buFont typeface="Wingdings 2"/>
              <a:buChar char=""/>
              <a:tabLst>
                <a:tab pos="1201420" algn="l"/>
              </a:tabLst>
            </a:pPr>
            <a:r>
              <a:rPr dirty="0" sz="1300">
                <a:latin typeface="Constantia"/>
                <a:cs typeface="Constantia"/>
              </a:rPr>
              <a:t>La</a:t>
            </a:r>
            <a:r>
              <a:rPr dirty="0" sz="1300" spc="-7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dación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en</a:t>
            </a:r>
            <a:r>
              <a:rPr dirty="0" sz="1300" spc="-4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pago</a:t>
            </a:r>
            <a:r>
              <a:rPr dirty="0" sz="1300" spc="-5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y</a:t>
            </a:r>
            <a:r>
              <a:rPr dirty="0" sz="1300" spc="-5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permanencia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del</a:t>
            </a:r>
            <a:r>
              <a:rPr dirty="0" sz="1300" spc="-2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deudor</a:t>
            </a:r>
            <a:r>
              <a:rPr dirty="0" sz="1300" spc="-5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en</a:t>
            </a:r>
            <a:r>
              <a:rPr dirty="0" sz="1300" spc="-1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la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vivienda</a:t>
            </a:r>
            <a:r>
              <a:rPr dirty="0" sz="1300" spc="-75">
                <a:latin typeface="Constantia"/>
                <a:cs typeface="Constantia"/>
              </a:rPr>
              <a:t> </a:t>
            </a:r>
            <a:r>
              <a:rPr dirty="0" sz="1300" spc="-20">
                <a:latin typeface="Constantia"/>
                <a:cs typeface="Constantia"/>
              </a:rPr>
              <a:t>como</a:t>
            </a:r>
            <a:r>
              <a:rPr dirty="0" sz="1300" spc="-7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arrendatario</a:t>
            </a:r>
            <a:r>
              <a:rPr dirty="0" sz="1300" spc="-20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durante</a:t>
            </a:r>
            <a:r>
              <a:rPr dirty="0" sz="1300" spc="-20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un</a:t>
            </a:r>
            <a:r>
              <a:rPr dirty="0" sz="1300" spc="-25">
                <a:latin typeface="Constantia"/>
                <a:cs typeface="Constantia"/>
              </a:rPr>
              <a:t> </a:t>
            </a:r>
            <a:r>
              <a:rPr dirty="0" sz="1300" spc="-10">
                <a:latin typeface="Constantia"/>
                <a:cs typeface="Constantia"/>
              </a:rPr>
              <a:t>período</a:t>
            </a:r>
            <a:r>
              <a:rPr dirty="0" sz="1300" spc="-65">
                <a:latin typeface="Constantia"/>
                <a:cs typeface="Constantia"/>
              </a:rPr>
              <a:t> </a:t>
            </a:r>
            <a:r>
              <a:rPr dirty="0" sz="1300">
                <a:latin typeface="Constantia"/>
                <a:cs typeface="Constantia"/>
              </a:rPr>
              <a:t>de</a:t>
            </a:r>
            <a:r>
              <a:rPr dirty="0" sz="1300" spc="-50">
                <a:latin typeface="Constantia"/>
                <a:cs typeface="Constantia"/>
              </a:rPr>
              <a:t> </a:t>
            </a:r>
            <a:r>
              <a:rPr dirty="0" sz="1300" spc="-25">
                <a:latin typeface="Constantia"/>
                <a:cs typeface="Constantia"/>
              </a:rPr>
              <a:t>dos</a:t>
            </a:r>
            <a:endParaRPr sz="1300">
              <a:latin typeface="Constantia"/>
              <a:cs typeface="Constantia"/>
            </a:endParaRPr>
          </a:p>
          <a:p>
            <a:pPr marL="1201420">
              <a:lnSpc>
                <a:spcPts val="1405"/>
              </a:lnSpc>
            </a:pPr>
            <a:r>
              <a:rPr dirty="0" sz="1300" spc="-20">
                <a:latin typeface="Constantia"/>
                <a:cs typeface="Constantia"/>
              </a:rPr>
              <a:t>años</a:t>
            </a:r>
            <a:endParaRPr sz="13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717931"/>
            <a:ext cx="8082915" cy="53066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2540">
              <a:lnSpc>
                <a:spcPct val="100000"/>
              </a:lnSpc>
              <a:spcBef>
                <a:spcPts val="105"/>
              </a:spcBef>
            </a:pPr>
            <a:r>
              <a:rPr dirty="0" sz="2900" b="1">
                <a:solidFill>
                  <a:srgbClr val="04607A"/>
                </a:solidFill>
                <a:latin typeface="Calibri"/>
                <a:cs typeface="Calibri"/>
              </a:rPr>
              <a:t>LOS</a:t>
            </a:r>
            <a:r>
              <a:rPr dirty="0" sz="2900" spc="-65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04607A"/>
                </a:solidFill>
                <a:latin typeface="Calibri"/>
                <a:cs typeface="Calibri"/>
              </a:rPr>
              <a:t>SUBROGADOS</a:t>
            </a:r>
            <a:r>
              <a:rPr dirty="0" sz="2900" spc="-85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04607A"/>
                </a:solidFill>
                <a:latin typeface="Calibri"/>
                <a:cs typeface="Calibri"/>
              </a:rPr>
              <a:t>DEL</a:t>
            </a:r>
            <a:r>
              <a:rPr dirty="0" sz="2900" spc="-55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900" spc="-20" b="1">
                <a:solidFill>
                  <a:srgbClr val="04607A"/>
                </a:solidFill>
                <a:latin typeface="Calibri"/>
                <a:cs typeface="Calibri"/>
              </a:rPr>
              <a:t>PAGO</a:t>
            </a:r>
            <a:endParaRPr sz="2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2900">
              <a:latin typeface="Calibri"/>
              <a:cs typeface="Calibri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939"/>
              <a:buFont typeface="Wingdings 2"/>
              <a:buChar char=""/>
              <a:tabLst>
                <a:tab pos="286385" algn="l"/>
              </a:tabLst>
            </a:pPr>
            <a:r>
              <a:rPr dirty="0" sz="3300">
                <a:latin typeface="Constantia"/>
                <a:cs typeface="Constantia"/>
              </a:rPr>
              <a:t>El</a:t>
            </a:r>
            <a:r>
              <a:rPr dirty="0" sz="3300" spc="-95">
                <a:latin typeface="Constantia"/>
                <a:cs typeface="Constantia"/>
              </a:rPr>
              <a:t> </a:t>
            </a:r>
            <a:r>
              <a:rPr dirty="0" sz="3300" spc="-25">
                <a:latin typeface="Constantia"/>
                <a:cs typeface="Constantia"/>
              </a:rPr>
              <a:t>pago</a:t>
            </a:r>
            <a:r>
              <a:rPr dirty="0" sz="3300" spc="-140">
                <a:latin typeface="Constantia"/>
                <a:cs typeface="Constantia"/>
              </a:rPr>
              <a:t> </a:t>
            </a:r>
            <a:r>
              <a:rPr dirty="0" sz="3300" spc="-20">
                <a:latin typeface="Constantia"/>
                <a:cs typeface="Constantia"/>
              </a:rPr>
              <a:t>por</a:t>
            </a:r>
            <a:r>
              <a:rPr dirty="0" sz="3300" spc="-190">
                <a:latin typeface="Constantia"/>
                <a:cs typeface="Constantia"/>
              </a:rPr>
              <a:t> </a:t>
            </a:r>
            <a:r>
              <a:rPr dirty="0" sz="3300" spc="-25">
                <a:latin typeface="Constantia"/>
                <a:cs typeface="Constantia"/>
              </a:rPr>
              <a:t>cesión</a:t>
            </a:r>
            <a:r>
              <a:rPr dirty="0" sz="3300" spc="-145">
                <a:latin typeface="Constantia"/>
                <a:cs typeface="Constantia"/>
              </a:rPr>
              <a:t> </a:t>
            </a:r>
            <a:r>
              <a:rPr dirty="0" sz="3300">
                <a:latin typeface="Constantia"/>
                <a:cs typeface="Constantia"/>
              </a:rPr>
              <a:t>de</a:t>
            </a:r>
            <a:r>
              <a:rPr dirty="0" sz="3300" spc="-95">
                <a:latin typeface="Constantia"/>
                <a:cs typeface="Constantia"/>
              </a:rPr>
              <a:t> </a:t>
            </a:r>
            <a:r>
              <a:rPr dirty="0" sz="3300" spc="-10">
                <a:latin typeface="Constantia"/>
                <a:cs typeface="Constantia"/>
              </a:rPr>
              <a:t>bienes</a:t>
            </a:r>
            <a:endParaRPr sz="3300">
              <a:latin typeface="Constantia"/>
              <a:cs typeface="Constantia"/>
            </a:endParaRPr>
          </a:p>
          <a:p>
            <a:pPr lvl="1" marL="652780" marR="14604" indent="-247015">
              <a:lnSpc>
                <a:spcPts val="3350"/>
              </a:lnSpc>
              <a:spcBef>
                <a:spcPts val="810"/>
              </a:spcBef>
              <a:buClr>
                <a:srgbClr val="0E6EC5"/>
              </a:buClr>
              <a:buSzPct val="85483"/>
              <a:buFont typeface="Wingdings 2"/>
              <a:buChar char=""/>
              <a:tabLst>
                <a:tab pos="652780" algn="l"/>
                <a:tab pos="2633980" algn="l"/>
                <a:tab pos="3726815" algn="l"/>
                <a:tab pos="4708525" algn="l"/>
                <a:tab pos="5434330" algn="l"/>
                <a:tab pos="6329045" algn="l"/>
                <a:tab pos="7499350" algn="l"/>
              </a:tabLst>
            </a:pPr>
            <a:r>
              <a:rPr dirty="0" sz="3100" spc="-10">
                <a:latin typeface="Constantia"/>
                <a:cs typeface="Constantia"/>
              </a:rPr>
              <a:t>Concepto</a:t>
            </a:r>
            <a:r>
              <a:rPr dirty="0" sz="3100">
                <a:latin typeface="Constantia"/>
                <a:cs typeface="Constantia"/>
              </a:rPr>
              <a:t>	</a:t>
            </a:r>
            <a:r>
              <a:rPr dirty="0" sz="3100" spc="-10">
                <a:latin typeface="Constantia"/>
                <a:cs typeface="Constantia"/>
              </a:rPr>
              <a:t>(art.</a:t>
            </a:r>
            <a:r>
              <a:rPr dirty="0" sz="3100">
                <a:latin typeface="Constantia"/>
                <a:cs typeface="Constantia"/>
              </a:rPr>
              <a:t>	</a:t>
            </a:r>
            <a:r>
              <a:rPr dirty="0" sz="3100" spc="-20">
                <a:latin typeface="Constantia"/>
                <a:cs typeface="Constantia"/>
              </a:rPr>
              <a:t>1175</a:t>
            </a:r>
            <a:r>
              <a:rPr dirty="0" sz="3100">
                <a:latin typeface="Constantia"/>
                <a:cs typeface="Constantia"/>
              </a:rPr>
              <a:t>	</a:t>
            </a:r>
            <a:r>
              <a:rPr dirty="0" sz="3100" spc="-25">
                <a:latin typeface="Constantia"/>
                <a:cs typeface="Constantia"/>
              </a:rPr>
              <a:t>C.</a:t>
            </a:r>
            <a:r>
              <a:rPr dirty="0" sz="3100">
                <a:latin typeface="Constantia"/>
                <a:cs typeface="Constantia"/>
              </a:rPr>
              <a:t>	</a:t>
            </a:r>
            <a:r>
              <a:rPr dirty="0" sz="3100" spc="-20">
                <a:latin typeface="Constantia"/>
                <a:cs typeface="Constantia"/>
              </a:rPr>
              <a:t>c.):</a:t>
            </a:r>
            <a:r>
              <a:rPr dirty="0" sz="3100">
                <a:latin typeface="Constantia"/>
                <a:cs typeface="Constantia"/>
              </a:rPr>
              <a:t>	</a:t>
            </a:r>
            <a:r>
              <a:rPr dirty="0" sz="3100" spc="-20">
                <a:latin typeface="Constantia"/>
                <a:cs typeface="Constantia"/>
              </a:rPr>
              <a:t>pago</a:t>
            </a:r>
            <a:r>
              <a:rPr dirty="0" sz="3100">
                <a:latin typeface="Constantia"/>
                <a:cs typeface="Constantia"/>
              </a:rPr>
              <a:t>	</a:t>
            </a:r>
            <a:r>
              <a:rPr dirty="0" sz="3100" spc="-25" i="1">
                <a:latin typeface="Constantia"/>
                <a:cs typeface="Constantia"/>
              </a:rPr>
              <a:t>pro</a:t>
            </a:r>
            <a:r>
              <a:rPr dirty="0" sz="3100" spc="-25" i="1">
                <a:latin typeface="Constantia"/>
                <a:cs typeface="Constantia"/>
              </a:rPr>
              <a:t> </a:t>
            </a:r>
            <a:r>
              <a:rPr dirty="0" sz="3100" spc="-20" i="1">
                <a:latin typeface="Constantia"/>
                <a:cs typeface="Constantia"/>
              </a:rPr>
              <a:t>solvendo.</a:t>
            </a:r>
            <a:r>
              <a:rPr dirty="0" sz="3100" spc="-60" i="1">
                <a:latin typeface="Constantia"/>
                <a:cs typeface="Constantia"/>
              </a:rPr>
              <a:t> </a:t>
            </a:r>
            <a:r>
              <a:rPr dirty="0" sz="3100" spc="-10">
                <a:latin typeface="Constantia"/>
                <a:cs typeface="Constantia"/>
              </a:rPr>
              <a:t>Concurso</a:t>
            </a:r>
            <a:r>
              <a:rPr dirty="0" sz="3100" spc="-185">
                <a:latin typeface="Constantia"/>
                <a:cs typeface="Constantia"/>
              </a:rPr>
              <a:t> </a:t>
            </a:r>
            <a:r>
              <a:rPr dirty="0" sz="3100">
                <a:latin typeface="Constantia"/>
                <a:cs typeface="Constantia"/>
              </a:rPr>
              <a:t>de</a:t>
            </a:r>
            <a:r>
              <a:rPr dirty="0" sz="3100" spc="-180">
                <a:latin typeface="Constantia"/>
                <a:cs typeface="Constantia"/>
              </a:rPr>
              <a:t> </a:t>
            </a:r>
            <a:r>
              <a:rPr dirty="0" sz="3100" spc="-10">
                <a:latin typeface="Constantia"/>
                <a:cs typeface="Constantia"/>
              </a:rPr>
              <a:t>acreedores</a:t>
            </a:r>
            <a:endParaRPr sz="31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325"/>
              </a:spcBef>
              <a:buClr>
                <a:srgbClr val="0E6EC5"/>
              </a:buClr>
              <a:buSzPct val="85483"/>
              <a:buFont typeface="Wingdings 2"/>
              <a:buChar char=""/>
              <a:tabLst>
                <a:tab pos="652145" algn="l"/>
              </a:tabLst>
            </a:pPr>
            <a:r>
              <a:rPr dirty="0" sz="3100">
                <a:latin typeface="Constantia"/>
                <a:cs typeface="Constantia"/>
              </a:rPr>
              <a:t>Tipos:</a:t>
            </a:r>
            <a:r>
              <a:rPr dirty="0" sz="3100" spc="-85">
                <a:latin typeface="Constantia"/>
                <a:cs typeface="Constantia"/>
              </a:rPr>
              <a:t> </a:t>
            </a:r>
            <a:r>
              <a:rPr dirty="0" sz="3100">
                <a:latin typeface="Constantia"/>
                <a:cs typeface="Constantia"/>
              </a:rPr>
              <a:t>judicial</a:t>
            </a:r>
            <a:r>
              <a:rPr dirty="0" sz="3100" spc="-140">
                <a:latin typeface="Constantia"/>
                <a:cs typeface="Constantia"/>
              </a:rPr>
              <a:t> </a:t>
            </a:r>
            <a:r>
              <a:rPr dirty="0" sz="3100">
                <a:latin typeface="Constantia"/>
                <a:cs typeface="Constantia"/>
              </a:rPr>
              <a:t>o</a:t>
            </a:r>
            <a:r>
              <a:rPr dirty="0" sz="3100" spc="-195">
                <a:latin typeface="Constantia"/>
                <a:cs typeface="Constantia"/>
              </a:rPr>
              <a:t> </a:t>
            </a:r>
            <a:r>
              <a:rPr dirty="0" sz="3100" spc="-10">
                <a:latin typeface="Constantia"/>
                <a:cs typeface="Constantia"/>
              </a:rPr>
              <a:t>extrajudicial</a:t>
            </a:r>
            <a:endParaRPr sz="31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370"/>
              </a:spcBef>
              <a:buClr>
                <a:srgbClr val="0E6EC5"/>
              </a:buClr>
              <a:buSzPct val="85483"/>
              <a:buFont typeface="Wingdings 2"/>
              <a:buChar char=""/>
              <a:tabLst>
                <a:tab pos="652145" algn="l"/>
              </a:tabLst>
            </a:pPr>
            <a:r>
              <a:rPr dirty="0" sz="3100" spc="-10">
                <a:latin typeface="Constantia"/>
                <a:cs typeface="Constantia"/>
              </a:rPr>
              <a:t>Caracteres:</a:t>
            </a:r>
            <a:endParaRPr sz="3100">
              <a:latin typeface="Constantia"/>
              <a:cs typeface="Constantia"/>
            </a:endParaRPr>
          </a:p>
          <a:p>
            <a:pPr lvl="2" marL="925830" indent="-245745">
              <a:lnSpc>
                <a:spcPct val="100000"/>
              </a:lnSpc>
              <a:spcBef>
                <a:spcPts val="360"/>
              </a:spcBef>
              <a:buClr>
                <a:srgbClr val="009DD9"/>
              </a:buClr>
              <a:buSzPct val="68965"/>
              <a:buFont typeface="Wingdings 2"/>
              <a:buChar char=""/>
              <a:tabLst>
                <a:tab pos="925830" algn="l"/>
              </a:tabLst>
            </a:pPr>
            <a:r>
              <a:rPr dirty="0" sz="2900" spc="-10">
                <a:latin typeface="Constantia"/>
                <a:cs typeface="Constantia"/>
              </a:rPr>
              <a:t>Autorización</a:t>
            </a:r>
            <a:r>
              <a:rPr dirty="0" sz="2900" spc="-17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y</a:t>
            </a:r>
            <a:r>
              <a:rPr dirty="0" sz="2900" spc="-130">
                <a:latin typeface="Constantia"/>
                <a:cs typeface="Constantia"/>
              </a:rPr>
              <a:t> </a:t>
            </a:r>
            <a:r>
              <a:rPr dirty="0" sz="2900" spc="-25">
                <a:latin typeface="Constantia"/>
                <a:cs typeface="Constantia"/>
              </a:rPr>
              <a:t>encargo</a:t>
            </a:r>
            <a:r>
              <a:rPr dirty="0" sz="2900" spc="-17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a</a:t>
            </a:r>
            <a:r>
              <a:rPr dirty="0" sz="2900" spc="-8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los</a:t>
            </a:r>
            <a:r>
              <a:rPr dirty="0" sz="2900" spc="-135">
                <a:latin typeface="Constantia"/>
                <a:cs typeface="Constantia"/>
              </a:rPr>
              <a:t> </a:t>
            </a:r>
            <a:r>
              <a:rPr dirty="0" sz="2900" spc="-10">
                <a:latin typeface="Constantia"/>
                <a:cs typeface="Constantia"/>
              </a:rPr>
              <a:t>acreedores</a:t>
            </a:r>
            <a:endParaRPr sz="2900">
              <a:latin typeface="Constantia"/>
              <a:cs typeface="Constantia"/>
            </a:endParaRPr>
          </a:p>
          <a:p>
            <a:pPr lvl="2" marL="925830" indent="-245745">
              <a:lnSpc>
                <a:spcPct val="100000"/>
              </a:lnSpc>
              <a:spcBef>
                <a:spcPts val="345"/>
              </a:spcBef>
              <a:buClr>
                <a:srgbClr val="009DD9"/>
              </a:buClr>
              <a:buSzPct val="68965"/>
              <a:buFont typeface="Wingdings 2"/>
              <a:buChar char=""/>
              <a:tabLst>
                <a:tab pos="925830" algn="l"/>
              </a:tabLst>
            </a:pPr>
            <a:r>
              <a:rPr dirty="0" sz="2900" spc="-10">
                <a:latin typeface="Constantia"/>
                <a:cs typeface="Constantia"/>
              </a:rPr>
              <a:t>Enajenación</a:t>
            </a:r>
            <a:r>
              <a:rPr dirty="0" sz="2900" spc="-13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de</a:t>
            </a:r>
            <a:r>
              <a:rPr dirty="0" sz="2900" spc="-5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los</a:t>
            </a:r>
            <a:r>
              <a:rPr dirty="0" sz="2900" spc="-45">
                <a:latin typeface="Constantia"/>
                <a:cs typeface="Constantia"/>
              </a:rPr>
              <a:t> </a:t>
            </a:r>
            <a:r>
              <a:rPr dirty="0" sz="2900" spc="-10">
                <a:latin typeface="Constantia"/>
                <a:cs typeface="Constantia"/>
              </a:rPr>
              <a:t>bienes</a:t>
            </a:r>
            <a:endParaRPr sz="2900">
              <a:latin typeface="Constantia"/>
              <a:cs typeface="Constantia"/>
            </a:endParaRPr>
          </a:p>
          <a:p>
            <a:pPr lvl="2" marL="925830" marR="5080" indent="-245745">
              <a:lnSpc>
                <a:spcPts val="3130"/>
              </a:lnSpc>
              <a:spcBef>
                <a:spcPts val="750"/>
              </a:spcBef>
              <a:buClr>
                <a:srgbClr val="009DD9"/>
              </a:buClr>
              <a:buSzPct val="68965"/>
              <a:buFont typeface="Wingdings 2"/>
              <a:buChar char=""/>
              <a:tabLst>
                <a:tab pos="927100" algn="l"/>
                <a:tab pos="2763520" algn="l"/>
                <a:tab pos="3292475" algn="l"/>
                <a:tab pos="3714750" algn="l"/>
                <a:tab pos="4838065" algn="l"/>
                <a:tab pos="5522595" algn="l"/>
                <a:tab pos="6935470" algn="l"/>
              </a:tabLst>
            </a:pPr>
            <a:r>
              <a:rPr dirty="0" sz="2900" spc="-10">
                <a:latin typeface="Constantia"/>
                <a:cs typeface="Constantia"/>
              </a:rPr>
              <a:t>Liberación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25">
                <a:latin typeface="Constantia"/>
                <a:cs typeface="Constantia"/>
              </a:rPr>
              <a:t>de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25">
                <a:latin typeface="Constantia"/>
                <a:cs typeface="Constantia"/>
              </a:rPr>
              <a:t>la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10">
                <a:latin typeface="Constantia"/>
                <a:cs typeface="Constantia"/>
              </a:rPr>
              <a:t>deuda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25">
                <a:latin typeface="Constantia"/>
                <a:cs typeface="Constantia"/>
              </a:rPr>
              <a:t>por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10">
                <a:latin typeface="Constantia"/>
                <a:cs typeface="Constantia"/>
              </a:rPr>
              <a:t>importe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10">
                <a:latin typeface="Constantia"/>
                <a:cs typeface="Constantia"/>
              </a:rPr>
              <a:t>líquido </a:t>
            </a:r>
            <a:r>
              <a:rPr dirty="0" sz="2900" spc="-10">
                <a:latin typeface="Constantia"/>
                <a:cs typeface="Constantia"/>
              </a:rPr>
              <a:t>	</a:t>
            </a:r>
            <a:r>
              <a:rPr dirty="0" sz="2900">
                <a:latin typeface="Constantia"/>
                <a:cs typeface="Constantia"/>
              </a:rPr>
              <a:t>de</a:t>
            </a:r>
            <a:r>
              <a:rPr dirty="0" sz="2900" spc="-7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la</a:t>
            </a:r>
            <a:r>
              <a:rPr dirty="0" sz="2900" spc="-180">
                <a:latin typeface="Constantia"/>
                <a:cs typeface="Constantia"/>
              </a:rPr>
              <a:t> </a:t>
            </a:r>
            <a:r>
              <a:rPr dirty="0" sz="2900" spc="-10">
                <a:latin typeface="Constantia"/>
                <a:cs typeface="Constantia"/>
              </a:rPr>
              <a:t>venta</a:t>
            </a:r>
            <a:endParaRPr sz="29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259" y="886713"/>
            <a:ext cx="789813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10"/>
              <a:t> </a:t>
            </a:r>
            <a:r>
              <a:rPr dirty="0"/>
              <a:t>MORA DEL</a:t>
            </a:r>
            <a:r>
              <a:rPr dirty="0" spc="-10"/>
              <a:t> </a:t>
            </a:r>
            <a:r>
              <a:rPr dirty="0"/>
              <a:t>ACREEDOR</a:t>
            </a:r>
            <a:r>
              <a:rPr dirty="0" spc="-20"/>
              <a:t> </a:t>
            </a:r>
            <a:r>
              <a:rPr dirty="0"/>
              <a:t>Y</a:t>
            </a:r>
            <a:r>
              <a:rPr dirty="0" spc="-1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 spc="-10"/>
              <a:t>CONSIGNACIÓN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667382"/>
            <a:ext cx="7894955" cy="44824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736"/>
              <a:buFont typeface="Wingdings 2"/>
              <a:buChar char=""/>
              <a:tabLst>
                <a:tab pos="286385" algn="l"/>
              </a:tabLst>
            </a:pPr>
            <a:r>
              <a:rPr dirty="0" sz="1900" spc="-20">
                <a:latin typeface="Constantia"/>
                <a:cs typeface="Constantia"/>
              </a:rPr>
              <a:t>Concepto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mora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acreedor.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dirty="0" sz="1800" spc="-10">
                <a:latin typeface="Constantia"/>
                <a:cs typeface="Constantia"/>
              </a:rPr>
              <a:t>Obligaciones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recíprocas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 1505</a:t>
            </a:r>
            <a:r>
              <a:rPr dirty="0" sz="1800" spc="-1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c.)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dirty="0" sz="1800">
                <a:latin typeface="Constantia"/>
                <a:cs typeface="Constantia"/>
              </a:rPr>
              <a:t>¿Bienes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muebles</a:t>
            </a:r>
            <a:r>
              <a:rPr dirty="0" sz="1800" spc="-114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inmuebles?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dirty="0" sz="1800" spc="-20">
                <a:latin typeface="Constantia"/>
                <a:cs typeface="Constantia"/>
              </a:rPr>
              <a:t>¿Pago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por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tercero?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ts val="2160"/>
              </a:lnSpc>
              <a:buClr>
                <a:srgbClr val="0E6EC5"/>
              </a:buClr>
              <a:buSzPct val="83333"/>
              <a:buFont typeface="Wingdings 2"/>
              <a:buChar char=""/>
              <a:tabLst>
                <a:tab pos="652780" algn="l"/>
              </a:tabLst>
            </a:pPr>
            <a:r>
              <a:rPr dirty="0" sz="1800" spc="-10">
                <a:latin typeface="Constantia"/>
                <a:cs typeface="Constantia"/>
              </a:rPr>
              <a:t>¿Prestaciones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hacer?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Imposibilidad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sobrevenida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1119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c.)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ts val="2280"/>
              </a:lnSpc>
              <a:buClr>
                <a:srgbClr val="0AD0D9"/>
              </a:buClr>
              <a:buSzPct val="94736"/>
              <a:buFont typeface="Wingdings 2"/>
              <a:buChar char=""/>
              <a:tabLst>
                <a:tab pos="286385" algn="l"/>
              </a:tabLst>
            </a:pPr>
            <a:r>
              <a:rPr dirty="0" sz="1900" spc="-10">
                <a:latin typeface="Constantia"/>
                <a:cs typeface="Constantia"/>
              </a:rPr>
              <a:t>Requisitos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(arts.</a:t>
            </a:r>
            <a:r>
              <a:rPr dirty="0" sz="1900" spc="-3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1176-</a:t>
            </a:r>
            <a:r>
              <a:rPr dirty="0" sz="1900">
                <a:latin typeface="Constantia"/>
                <a:cs typeface="Constantia"/>
              </a:rPr>
              <a:t>1181</a:t>
            </a:r>
            <a:r>
              <a:rPr dirty="0" sz="1900" spc="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20">
                <a:latin typeface="Constantia"/>
                <a:cs typeface="Constantia"/>
              </a:rPr>
              <a:t>Ofrecimiento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pago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al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acreedor</a:t>
            </a:r>
            <a:r>
              <a:rPr dirty="0" sz="1900" spc="3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su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negativa(art. </a:t>
            </a:r>
            <a:r>
              <a:rPr dirty="0" sz="1900">
                <a:latin typeface="Constantia"/>
                <a:cs typeface="Constantia"/>
              </a:rPr>
              <a:t>1176.1.</a:t>
            </a:r>
            <a:r>
              <a:rPr dirty="0" sz="1900" spc="1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10">
                <a:latin typeface="Constantia"/>
                <a:cs typeface="Constantia"/>
              </a:rPr>
              <a:t>Circunstancias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acreedor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1176.2.</a:t>
            </a:r>
            <a:r>
              <a:rPr dirty="0" sz="1900" spc="-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C.).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10">
                <a:latin typeface="Constantia"/>
                <a:cs typeface="Constantia"/>
              </a:rPr>
              <a:t>Comunicación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a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personas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interesadas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1177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ts val="2055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10">
                <a:latin typeface="Constantia"/>
                <a:cs typeface="Constantia"/>
              </a:rPr>
              <a:t>Consignación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prestación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por</a:t>
            </a:r>
            <a:r>
              <a:rPr dirty="0" sz="1900" spc="-114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el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deudor</a:t>
            </a:r>
            <a:r>
              <a:rPr dirty="0" sz="1900" spc="-12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ante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Autoridad</a:t>
            </a:r>
            <a:r>
              <a:rPr dirty="0" sz="1900" spc="-1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Judicial</a:t>
            </a:r>
            <a:endParaRPr sz="1900">
              <a:latin typeface="Constantia"/>
              <a:cs typeface="Constantia"/>
            </a:endParaRPr>
          </a:p>
          <a:p>
            <a:pPr marL="652780">
              <a:lnSpc>
                <a:spcPts val="2055"/>
              </a:lnSpc>
            </a:pP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1178</a:t>
            </a:r>
            <a:r>
              <a:rPr dirty="0" sz="1900" spc="-3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marR="260350" indent="-247015">
              <a:lnSpc>
                <a:spcPct val="80000"/>
              </a:lnSpc>
              <a:spcBef>
                <a:spcPts val="455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10">
                <a:latin typeface="Constantia"/>
                <a:cs typeface="Constantia"/>
              </a:rPr>
              <a:t>Extinción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relación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obligatoria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1180.1.</a:t>
            </a:r>
            <a:r>
              <a:rPr dirty="0" sz="1900" spc="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c.).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Liberación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del </a:t>
            </a:r>
            <a:r>
              <a:rPr dirty="0" sz="1900" spc="-10">
                <a:latin typeface="Constantia"/>
                <a:cs typeface="Constantia"/>
              </a:rPr>
              <a:t>deudor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20">
                <a:latin typeface="Constantia"/>
                <a:cs typeface="Constantia"/>
              </a:rPr>
              <a:t>Facultad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deudor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1180.2.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10">
                <a:latin typeface="Constantia"/>
                <a:cs typeface="Constantia"/>
              </a:rPr>
              <a:t>Gastos</a:t>
            </a:r>
            <a:r>
              <a:rPr dirty="0" sz="1900" spc="-10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114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consignación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1179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20">
                <a:latin typeface="Constantia"/>
                <a:cs typeface="Constantia"/>
              </a:rPr>
              <a:t>Facultad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acreedor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1181</a:t>
            </a:r>
            <a:r>
              <a:rPr dirty="0" sz="1900" spc="-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C8F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570480">
              <a:lnSpc>
                <a:spcPct val="100000"/>
              </a:lnSpc>
              <a:spcBef>
                <a:spcPts val="105"/>
              </a:spcBef>
            </a:pPr>
            <a:r>
              <a:rPr dirty="0" sz="5000" spc="-50" b="0">
                <a:latin typeface="Calibri"/>
                <a:cs typeface="Calibri"/>
              </a:rPr>
              <a:t>PREGUNTAS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algn="just" marL="286385" marR="5715" indent="-274320">
              <a:lnSpc>
                <a:spcPct val="80000"/>
              </a:lnSpc>
              <a:spcBef>
                <a:spcPts val="58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/>
              <a:t>1.</a:t>
            </a:r>
            <a:r>
              <a:rPr dirty="0" sz="2000" spc="280"/>
              <a:t> </a:t>
            </a:r>
            <a:r>
              <a:rPr dirty="0" sz="2000"/>
              <a:t>¿El</a:t>
            </a:r>
            <a:r>
              <a:rPr dirty="0" sz="2000" spc="275"/>
              <a:t> </a:t>
            </a:r>
            <a:r>
              <a:rPr dirty="0" sz="2000"/>
              <a:t>menor</a:t>
            </a:r>
            <a:r>
              <a:rPr dirty="0" sz="2000" spc="195"/>
              <a:t> </a:t>
            </a:r>
            <a:r>
              <a:rPr dirty="0" sz="2000"/>
              <a:t>de</a:t>
            </a:r>
            <a:r>
              <a:rPr dirty="0" sz="2000" spc="235"/>
              <a:t> </a:t>
            </a:r>
            <a:r>
              <a:rPr dirty="0" sz="2000"/>
              <a:t>edad</a:t>
            </a:r>
            <a:r>
              <a:rPr dirty="0" sz="2000" spc="285"/>
              <a:t> </a:t>
            </a:r>
            <a:r>
              <a:rPr dirty="0" sz="2000"/>
              <a:t>no</a:t>
            </a:r>
            <a:r>
              <a:rPr dirty="0" sz="2000" spc="235"/>
              <a:t> </a:t>
            </a:r>
            <a:r>
              <a:rPr dirty="0" sz="2000"/>
              <a:t>emancipado</a:t>
            </a:r>
            <a:r>
              <a:rPr dirty="0" sz="2000" spc="225"/>
              <a:t> </a:t>
            </a:r>
            <a:r>
              <a:rPr dirty="0" sz="2000"/>
              <a:t>puede</a:t>
            </a:r>
            <a:r>
              <a:rPr dirty="0" sz="2000" spc="240"/>
              <a:t> </a:t>
            </a:r>
            <a:r>
              <a:rPr dirty="0" sz="2000"/>
              <a:t>contratar?</a:t>
            </a:r>
            <a:r>
              <a:rPr dirty="0" sz="2000" spc="290"/>
              <a:t> </a:t>
            </a:r>
            <a:r>
              <a:rPr dirty="0" sz="2000"/>
              <a:t>¿Qué</a:t>
            </a:r>
            <a:r>
              <a:rPr dirty="0" sz="2000" spc="225"/>
              <a:t> </a:t>
            </a:r>
            <a:r>
              <a:rPr dirty="0" sz="2000" spc="-10"/>
              <a:t>efectos </a:t>
            </a:r>
            <a:r>
              <a:rPr dirty="0" sz="2000"/>
              <a:t>tiene</a:t>
            </a:r>
            <a:r>
              <a:rPr dirty="0" sz="2000" spc="55"/>
              <a:t>  </a:t>
            </a:r>
            <a:r>
              <a:rPr dirty="0" sz="2000"/>
              <a:t>el</a:t>
            </a:r>
            <a:r>
              <a:rPr dirty="0" sz="2000" spc="80"/>
              <a:t>  </a:t>
            </a:r>
            <a:r>
              <a:rPr dirty="0" sz="2000"/>
              <a:t>pago</a:t>
            </a:r>
            <a:r>
              <a:rPr dirty="0" sz="2000" spc="50"/>
              <a:t>  </a:t>
            </a:r>
            <a:r>
              <a:rPr dirty="0" sz="2000"/>
              <a:t>realizado</a:t>
            </a:r>
            <a:r>
              <a:rPr dirty="0" sz="2000" spc="55"/>
              <a:t>  </a:t>
            </a:r>
            <a:r>
              <a:rPr dirty="0" sz="2000"/>
              <a:t>por</a:t>
            </a:r>
            <a:r>
              <a:rPr dirty="0" sz="2000" spc="45"/>
              <a:t>  </a:t>
            </a:r>
            <a:r>
              <a:rPr dirty="0" sz="2000"/>
              <a:t>un</a:t>
            </a:r>
            <a:r>
              <a:rPr dirty="0" sz="2000" spc="65"/>
              <a:t>  </a:t>
            </a:r>
            <a:r>
              <a:rPr dirty="0" sz="2000"/>
              <a:t>menor</a:t>
            </a:r>
            <a:r>
              <a:rPr dirty="0" sz="2000" spc="45"/>
              <a:t>  </a:t>
            </a:r>
            <a:r>
              <a:rPr dirty="0" sz="2000"/>
              <a:t>dentro</a:t>
            </a:r>
            <a:r>
              <a:rPr dirty="0" sz="2000" spc="60"/>
              <a:t>  </a:t>
            </a:r>
            <a:r>
              <a:rPr dirty="0" sz="2000"/>
              <a:t>de</a:t>
            </a:r>
            <a:r>
              <a:rPr dirty="0" sz="2000" spc="55"/>
              <a:t>  </a:t>
            </a:r>
            <a:r>
              <a:rPr dirty="0" sz="2000"/>
              <a:t>un</a:t>
            </a:r>
            <a:r>
              <a:rPr dirty="0" sz="2000" spc="70"/>
              <a:t>  </a:t>
            </a:r>
            <a:r>
              <a:rPr dirty="0" sz="2000"/>
              <a:t>contrato</a:t>
            </a:r>
            <a:r>
              <a:rPr dirty="0" sz="2000" spc="50"/>
              <a:t>  </a:t>
            </a:r>
            <a:r>
              <a:rPr dirty="0" sz="2000" spc="-25"/>
              <a:t>de </a:t>
            </a:r>
            <a:r>
              <a:rPr dirty="0" sz="2000"/>
              <a:t>préstamo?</a:t>
            </a:r>
            <a:r>
              <a:rPr dirty="0" sz="2000" spc="160"/>
              <a:t> </a:t>
            </a:r>
            <a:r>
              <a:rPr dirty="0" sz="2000"/>
              <a:t>Y</a:t>
            </a:r>
            <a:r>
              <a:rPr dirty="0" sz="2000" spc="120"/>
              <a:t> </a:t>
            </a:r>
            <a:r>
              <a:rPr dirty="0" sz="2000"/>
              <a:t>un</a:t>
            </a:r>
            <a:r>
              <a:rPr dirty="0" sz="2000" spc="150"/>
              <a:t> </a:t>
            </a:r>
            <a:r>
              <a:rPr dirty="0" sz="2000"/>
              <a:t>menor</a:t>
            </a:r>
            <a:r>
              <a:rPr dirty="0" sz="2000" spc="105"/>
              <a:t> </a:t>
            </a:r>
            <a:r>
              <a:rPr dirty="0" sz="2000"/>
              <a:t>emancipado,</a:t>
            </a:r>
            <a:r>
              <a:rPr dirty="0" sz="2000" spc="180"/>
              <a:t> </a:t>
            </a:r>
            <a:r>
              <a:rPr dirty="0" sz="2000"/>
              <a:t>¿tiene</a:t>
            </a:r>
            <a:r>
              <a:rPr dirty="0" sz="2000" spc="125"/>
              <a:t> </a:t>
            </a:r>
            <a:r>
              <a:rPr dirty="0" sz="2000"/>
              <a:t>capacidad</a:t>
            </a:r>
            <a:r>
              <a:rPr dirty="0" sz="2000" spc="190"/>
              <a:t> </a:t>
            </a:r>
            <a:r>
              <a:rPr dirty="0" sz="2000"/>
              <a:t>para</a:t>
            </a:r>
            <a:r>
              <a:rPr dirty="0" sz="2000" spc="130"/>
              <a:t> </a:t>
            </a:r>
            <a:r>
              <a:rPr dirty="0" sz="2000"/>
              <a:t>realizar</a:t>
            </a:r>
            <a:r>
              <a:rPr dirty="0" sz="2000" spc="110"/>
              <a:t> </a:t>
            </a:r>
            <a:r>
              <a:rPr dirty="0" sz="2000" spc="-25"/>
              <a:t>el </a:t>
            </a:r>
            <a:r>
              <a:rPr dirty="0" sz="2000" spc="-20"/>
              <a:t>pago</a:t>
            </a:r>
            <a:r>
              <a:rPr dirty="0" sz="2000" spc="-114"/>
              <a:t> </a:t>
            </a:r>
            <a:r>
              <a:rPr dirty="0" sz="2000" spc="-10"/>
              <a:t>dentro</a:t>
            </a:r>
            <a:r>
              <a:rPr dirty="0" sz="2000" spc="-110"/>
              <a:t> </a:t>
            </a:r>
            <a:r>
              <a:rPr dirty="0" sz="2000"/>
              <a:t>de</a:t>
            </a:r>
            <a:r>
              <a:rPr dirty="0" sz="2000" spc="-75"/>
              <a:t> </a:t>
            </a:r>
            <a:r>
              <a:rPr dirty="0" sz="2000"/>
              <a:t>un</a:t>
            </a:r>
            <a:r>
              <a:rPr dirty="0" sz="2000" spc="-75"/>
              <a:t> </a:t>
            </a:r>
            <a:r>
              <a:rPr dirty="0" sz="2000" spc="-25"/>
              <a:t>contrato</a:t>
            </a:r>
            <a:r>
              <a:rPr dirty="0" sz="2000" spc="-135"/>
              <a:t> </a:t>
            </a:r>
            <a:r>
              <a:rPr dirty="0" sz="2000"/>
              <a:t>de</a:t>
            </a:r>
            <a:r>
              <a:rPr dirty="0" sz="2000" spc="-75"/>
              <a:t> </a:t>
            </a:r>
            <a:r>
              <a:rPr dirty="0" sz="2000" spc="-10"/>
              <a:t>préstamo?</a:t>
            </a:r>
            <a:endParaRPr sz="2000"/>
          </a:p>
          <a:p>
            <a:pPr algn="just" marL="286385" marR="5715" indent="-274320">
              <a:lnSpc>
                <a:spcPct val="800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/>
              <a:t>2.</a:t>
            </a:r>
            <a:r>
              <a:rPr dirty="0" sz="2000" spc="200"/>
              <a:t> </a:t>
            </a:r>
            <a:r>
              <a:rPr dirty="0" sz="2000"/>
              <a:t>Juan</a:t>
            </a:r>
            <a:r>
              <a:rPr dirty="0" sz="2000" spc="165"/>
              <a:t> </a:t>
            </a:r>
            <a:r>
              <a:rPr dirty="0" sz="2000"/>
              <a:t>dona</a:t>
            </a:r>
            <a:r>
              <a:rPr dirty="0" sz="2000" spc="135"/>
              <a:t> </a:t>
            </a:r>
            <a:r>
              <a:rPr dirty="0" sz="2000"/>
              <a:t>una</a:t>
            </a:r>
            <a:r>
              <a:rPr dirty="0" sz="2000" spc="155"/>
              <a:t> </a:t>
            </a:r>
            <a:r>
              <a:rPr dirty="0" sz="2000"/>
              <a:t>casa</a:t>
            </a:r>
            <a:r>
              <a:rPr dirty="0" sz="2000" spc="150"/>
              <a:t> </a:t>
            </a:r>
            <a:r>
              <a:rPr dirty="0" sz="2000"/>
              <a:t>a</a:t>
            </a:r>
            <a:r>
              <a:rPr dirty="0" sz="2000" spc="160"/>
              <a:t> </a:t>
            </a:r>
            <a:r>
              <a:rPr dirty="0" sz="2000"/>
              <a:t>María.</a:t>
            </a:r>
            <a:r>
              <a:rPr dirty="0" sz="2000" spc="204"/>
              <a:t> </a:t>
            </a:r>
            <a:r>
              <a:rPr dirty="0" sz="2000"/>
              <a:t>En</a:t>
            </a:r>
            <a:r>
              <a:rPr dirty="0" sz="2000" spc="180"/>
              <a:t> </a:t>
            </a:r>
            <a:r>
              <a:rPr dirty="0" sz="2000"/>
              <a:t>el</a:t>
            </a:r>
            <a:r>
              <a:rPr dirty="0" sz="2000" spc="204"/>
              <a:t> </a:t>
            </a:r>
            <a:r>
              <a:rPr dirty="0" sz="2000"/>
              <a:t>contrato</a:t>
            </a:r>
            <a:r>
              <a:rPr dirty="0" sz="2000" spc="155"/>
              <a:t> </a:t>
            </a:r>
            <a:r>
              <a:rPr dirty="0" sz="2000"/>
              <a:t>de</a:t>
            </a:r>
            <a:r>
              <a:rPr dirty="0" sz="2000" spc="155"/>
              <a:t> </a:t>
            </a:r>
            <a:r>
              <a:rPr dirty="0" sz="2000"/>
              <a:t>donación</a:t>
            </a:r>
            <a:r>
              <a:rPr dirty="0" sz="2000" spc="170"/>
              <a:t> </a:t>
            </a:r>
            <a:r>
              <a:rPr dirty="0" sz="2000" spc="-10"/>
              <a:t>incorpora </a:t>
            </a:r>
            <a:r>
              <a:rPr dirty="0" sz="2000"/>
              <a:t>una</a:t>
            </a:r>
            <a:r>
              <a:rPr dirty="0" sz="2000" spc="405"/>
              <a:t> </a:t>
            </a:r>
            <a:r>
              <a:rPr dirty="0" sz="2000"/>
              <a:t>prohibición</a:t>
            </a:r>
            <a:r>
              <a:rPr dirty="0" sz="2000" spc="409"/>
              <a:t> </a:t>
            </a:r>
            <a:r>
              <a:rPr dirty="0" sz="2000"/>
              <a:t>de</a:t>
            </a:r>
            <a:r>
              <a:rPr dirty="0" sz="2000" spc="400"/>
              <a:t> </a:t>
            </a:r>
            <a:r>
              <a:rPr dirty="0" sz="2000"/>
              <a:t>disponer</a:t>
            </a:r>
            <a:r>
              <a:rPr dirty="0" sz="2000" spc="385"/>
              <a:t> </a:t>
            </a:r>
            <a:r>
              <a:rPr dirty="0" sz="2000"/>
              <a:t>que</a:t>
            </a:r>
            <a:r>
              <a:rPr dirty="0" sz="2000" spc="405"/>
              <a:t> </a:t>
            </a:r>
            <a:r>
              <a:rPr dirty="0" sz="2000"/>
              <a:t>le</a:t>
            </a:r>
            <a:r>
              <a:rPr dirty="0" sz="2000" spc="395"/>
              <a:t> </a:t>
            </a:r>
            <a:r>
              <a:rPr dirty="0" sz="2000"/>
              <a:t>impide</a:t>
            </a:r>
            <a:r>
              <a:rPr dirty="0" sz="2000" spc="405"/>
              <a:t> </a:t>
            </a:r>
            <a:r>
              <a:rPr dirty="0" sz="2000"/>
              <a:t>a</a:t>
            </a:r>
            <a:r>
              <a:rPr dirty="0" sz="2000" spc="405"/>
              <a:t> </a:t>
            </a:r>
            <a:r>
              <a:rPr dirty="0" sz="2000"/>
              <a:t>María</a:t>
            </a:r>
            <a:r>
              <a:rPr dirty="0" sz="2000" spc="380"/>
              <a:t> </a:t>
            </a:r>
            <a:r>
              <a:rPr dirty="0" sz="2000"/>
              <a:t>vender</a:t>
            </a:r>
            <a:r>
              <a:rPr dirty="0" sz="2000" spc="375"/>
              <a:t> </a:t>
            </a:r>
            <a:r>
              <a:rPr dirty="0" sz="2000"/>
              <a:t>la</a:t>
            </a:r>
            <a:r>
              <a:rPr dirty="0" sz="2000" spc="405"/>
              <a:t> </a:t>
            </a:r>
            <a:r>
              <a:rPr dirty="0" sz="2000" spc="-20"/>
              <a:t>casa </a:t>
            </a:r>
            <a:r>
              <a:rPr dirty="0" sz="2000"/>
              <a:t>durante</a:t>
            </a:r>
            <a:r>
              <a:rPr dirty="0" sz="2000" spc="-35"/>
              <a:t> </a:t>
            </a:r>
            <a:r>
              <a:rPr dirty="0" sz="2000"/>
              <a:t>cinco</a:t>
            </a:r>
            <a:r>
              <a:rPr dirty="0" sz="2000" spc="-40"/>
              <a:t> </a:t>
            </a:r>
            <a:r>
              <a:rPr dirty="0" sz="2000"/>
              <a:t>años.</a:t>
            </a:r>
            <a:r>
              <a:rPr dirty="0" sz="2000" spc="20"/>
              <a:t> </a:t>
            </a:r>
            <a:r>
              <a:rPr dirty="0" sz="2000"/>
              <a:t>María</a:t>
            </a:r>
            <a:r>
              <a:rPr dirty="0" sz="2000" spc="-35"/>
              <a:t> </a:t>
            </a:r>
            <a:r>
              <a:rPr dirty="0" sz="2000"/>
              <a:t>vende</a:t>
            </a:r>
            <a:r>
              <a:rPr dirty="0" sz="2000" spc="-30"/>
              <a:t> </a:t>
            </a:r>
            <a:r>
              <a:rPr dirty="0" sz="2000"/>
              <a:t>la</a:t>
            </a:r>
            <a:r>
              <a:rPr dirty="0" sz="2000" spc="-30"/>
              <a:t> </a:t>
            </a:r>
            <a:r>
              <a:rPr dirty="0" sz="2000"/>
              <a:t>casa</a:t>
            </a:r>
            <a:r>
              <a:rPr dirty="0" sz="2000" spc="-30"/>
              <a:t> </a:t>
            </a:r>
            <a:r>
              <a:rPr dirty="0" sz="2000"/>
              <a:t>a</a:t>
            </a:r>
            <a:r>
              <a:rPr dirty="0" sz="2000" spc="-25"/>
              <a:t> </a:t>
            </a:r>
            <a:r>
              <a:rPr dirty="0" sz="2000"/>
              <a:t>los</a:t>
            </a:r>
            <a:r>
              <a:rPr dirty="0" sz="2000" spc="-20"/>
              <a:t> </a:t>
            </a:r>
            <a:r>
              <a:rPr dirty="0" sz="2000"/>
              <a:t>tres</a:t>
            </a:r>
            <a:r>
              <a:rPr dirty="0" sz="2000" spc="-10"/>
              <a:t> </a:t>
            </a:r>
            <a:r>
              <a:rPr dirty="0" sz="2000"/>
              <a:t>años</a:t>
            </a:r>
            <a:r>
              <a:rPr dirty="0" sz="2000" spc="-30"/>
              <a:t> </a:t>
            </a:r>
            <a:r>
              <a:rPr dirty="0" sz="2000"/>
              <a:t>(no</a:t>
            </a:r>
            <a:r>
              <a:rPr dirty="0" sz="2000" spc="-30"/>
              <a:t> </a:t>
            </a:r>
            <a:r>
              <a:rPr dirty="0" sz="2000"/>
              <a:t>cumple</a:t>
            </a:r>
            <a:r>
              <a:rPr dirty="0" sz="2000" spc="-30"/>
              <a:t> </a:t>
            </a:r>
            <a:r>
              <a:rPr dirty="0" sz="2000" spc="-25"/>
              <a:t>con </a:t>
            </a:r>
            <a:r>
              <a:rPr dirty="0" sz="2000"/>
              <a:t>lo</a:t>
            </a:r>
            <a:r>
              <a:rPr dirty="0" sz="2000" spc="75"/>
              <a:t> </a:t>
            </a:r>
            <a:r>
              <a:rPr dirty="0" sz="2000"/>
              <a:t>dispuesto</a:t>
            </a:r>
            <a:r>
              <a:rPr dirty="0" sz="2000" spc="70"/>
              <a:t> </a:t>
            </a:r>
            <a:r>
              <a:rPr dirty="0" sz="2000"/>
              <a:t>en</a:t>
            </a:r>
            <a:r>
              <a:rPr dirty="0" sz="2000" spc="105"/>
              <a:t> </a:t>
            </a:r>
            <a:r>
              <a:rPr dirty="0" sz="2000"/>
              <a:t>esta</a:t>
            </a:r>
            <a:r>
              <a:rPr dirty="0" sz="2000" spc="80"/>
              <a:t> </a:t>
            </a:r>
            <a:r>
              <a:rPr dirty="0" sz="2000"/>
              <a:t>cláusula)</a:t>
            </a:r>
            <a:r>
              <a:rPr dirty="0" sz="2000" spc="130"/>
              <a:t> </a:t>
            </a:r>
            <a:r>
              <a:rPr dirty="0" sz="2000"/>
              <a:t>¿Qué</a:t>
            </a:r>
            <a:r>
              <a:rPr dirty="0" sz="2000" spc="75"/>
              <a:t> </a:t>
            </a:r>
            <a:r>
              <a:rPr dirty="0" sz="2000"/>
              <a:t>efectos,</a:t>
            </a:r>
            <a:r>
              <a:rPr dirty="0" sz="2000" spc="135"/>
              <a:t> </a:t>
            </a:r>
            <a:r>
              <a:rPr dirty="0" sz="2000"/>
              <a:t>piensa</a:t>
            </a:r>
            <a:r>
              <a:rPr dirty="0" sz="2000" spc="70"/>
              <a:t> </a:t>
            </a:r>
            <a:r>
              <a:rPr dirty="0" sz="2000"/>
              <a:t>usted,</a:t>
            </a:r>
            <a:r>
              <a:rPr dirty="0" sz="2000" spc="135"/>
              <a:t> </a:t>
            </a:r>
            <a:r>
              <a:rPr dirty="0" sz="2000"/>
              <a:t>que</a:t>
            </a:r>
            <a:r>
              <a:rPr dirty="0" sz="2000" spc="70"/>
              <a:t> </a:t>
            </a:r>
            <a:r>
              <a:rPr dirty="0" sz="2000"/>
              <a:t>tiene</a:t>
            </a:r>
            <a:r>
              <a:rPr dirty="0" sz="2000" spc="55"/>
              <a:t> </a:t>
            </a:r>
            <a:r>
              <a:rPr dirty="0" sz="2000" spc="-25"/>
              <a:t>la </a:t>
            </a:r>
            <a:r>
              <a:rPr dirty="0" sz="2000" spc="-10"/>
              <a:t>venta</a:t>
            </a:r>
            <a:r>
              <a:rPr dirty="0" sz="2000" spc="-100"/>
              <a:t> </a:t>
            </a:r>
            <a:r>
              <a:rPr dirty="0" sz="2000" spc="-10"/>
              <a:t>realizada</a:t>
            </a:r>
            <a:r>
              <a:rPr dirty="0" sz="2000" spc="-85"/>
              <a:t> </a:t>
            </a:r>
            <a:r>
              <a:rPr dirty="0" sz="2000"/>
              <a:t>por</a:t>
            </a:r>
            <a:r>
              <a:rPr dirty="0" sz="2000" spc="-70"/>
              <a:t> </a:t>
            </a:r>
            <a:r>
              <a:rPr dirty="0" sz="2000" spc="-10"/>
              <a:t>María?</a:t>
            </a:r>
            <a:endParaRPr sz="2000"/>
          </a:p>
          <a:p>
            <a:pPr algn="just" marL="286385" marR="5080" indent="-274320">
              <a:lnSpc>
                <a:spcPct val="800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/>
              <a:t>3.</a:t>
            </a:r>
            <a:r>
              <a:rPr dirty="0" sz="2000" spc="395"/>
              <a:t> </a:t>
            </a:r>
            <a:r>
              <a:rPr dirty="0" sz="2000"/>
              <a:t>El</a:t>
            </a:r>
            <a:r>
              <a:rPr dirty="0" sz="2000" spc="395"/>
              <a:t> </a:t>
            </a:r>
            <a:r>
              <a:rPr dirty="0" sz="2000"/>
              <a:t>Banco</a:t>
            </a:r>
            <a:r>
              <a:rPr dirty="0" sz="2000" spc="345"/>
              <a:t> </a:t>
            </a:r>
            <a:r>
              <a:rPr dirty="0" sz="2000"/>
              <a:t>Santander</a:t>
            </a:r>
            <a:r>
              <a:rPr dirty="0" sz="2000" spc="320"/>
              <a:t> </a:t>
            </a:r>
            <a:r>
              <a:rPr dirty="0" sz="2000"/>
              <a:t>ofrece</a:t>
            </a:r>
            <a:r>
              <a:rPr dirty="0" sz="2000" spc="350"/>
              <a:t> </a:t>
            </a:r>
            <a:r>
              <a:rPr dirty="0" sz="2000"/>
              <a:t>un</a:t>
            </a:r>
            <a:r>
              <a:rPr dirty="0" sz="2000" spc="360"/>
              <a:t> </a:t>
            </a:r>
            <a:r>
              <a:rPr dirty="0" sz="2000"/>
              <a:t>préstamo</a:t>
            </a:r>
            <a:r>
              <a:rPr dirty="0" sz="2000" spc="340"/>
              <a:t> </a:t>
            </a:r>
            <a:r>
              <a:rPr dirty="0" sz="2000"/>
              <a:t>a</a:t>
            </a:r>
            <a:r>
              <a:rPr dirty="0" sz="2000" spc="335"/>
              <a:t> </a:t>
            </a:r>
            <a:r>
              <a:rPr dirty="0" sz="2000"/>
              <a:t>sus</a:t>
            </a:r>
            <a:r>
              <a:rPr dirty="0" sz="2000" spc="365"/>
              <a:t> </a:t>
            </a:r>
            <a:r>
              <a:rPr dirty="0" sz="2000"/>
              <a:t>empleados</a:t>
            </a:r>
            <a:r>
              <a:rPr dirty="0" sz="2000" spc="350"/>
              <a:t> </a:t>
            </a:r>
            <a:r>
              <a:rPr dirty="0" sz="2000"/>
              <a:t>para</a:t>
            </a:r>
            <a:r>
              <a:rPr dirty="0" sz="2000" spc="345"/>
              <a:t> </a:t>
            </a:r>
            <a:r>
              <a:rPr dirty="0" sz="2000" spc="-25"/>
              <a:t>la </a:t>
            </a:r>
            <a:r>
              <a:rPr dirty="0" sz="2000"/>
              <a:t>adquisición</a:t>
            </a:r>
            <a:r>
              <a:rPr dirty="0" sz="2000" spc="-60"/>
              <a:t> </a:t>
            </a:r>
            <a:r>
              <a:rPr dirty="0" sz="2000"/>
              <a:t>de</a:t>
            </a:r>
            <a:r>
              <a:rPr dirty="0" sz="2000" spc="-65"/>
              <a:t> </a:t>
            </a:r>
            <a:r>
              <a:rPr dirty="0" sz="2000"/>
              <a:t>vivienda</a:t>
            </a:r>
            <a:r>
              <a:rPr dirty="0" sz="2000" spc="-55"/>
              <a:t> </a:t>
            </a:r>
            <a:r>
              <a:rPr dirty="0" sz="2000"/>
              <a:t>habitual</a:t>
            </a:r>
            <a:r>
              <a:rPr dirty="0" sz="2000" spc="-25"/>
              <a:t> </a:t>
            </a:r>
            <a:r>
              <a:rPr dirty="0" sz="2000"/>
              <a:t>con</a:t>
            </a:r>
            <a:r>
              <a:rPr dirty="0" sz="2000" spc="-45"/>
              <a:t> </a:t>
            </a:r>
            <a:r>
              <a:rPr dirty="0" sz="2000"/>
              <a:t>unas</a:t>
            </a:r>
            <a:r>
              <a:rPr dirty="0" sz="2000" spc="-50"/>
              <a:t> </a:t>
            </a:r>
            <a:r>
              <a:rPr dirty="0" sz="2000" spc="-10"/>
              <a:t>condiciones</a:t>
            </a:r>
            <a:r>
              <a:rPr dirty="0" sz="2000" spc="-45"/>
              <a:t> </a:t>
            </a:r>
            <a:r>
              <a:rPr dirty="0" sz="2000"/>
              <a:t>muy</a:t>
            </a:r>
            <a:r>
              <a:rPr dirty="0" sz="2000" spc="-65"/>
              <a:t> </a:t>
            </a:r>
            <a:r>
              <a:rPr dirty="0" sz="2000" spc="-10"/>
              <a:t>ventajosas. </a:t>
            </a:r>
            <a:r>
              <a:rPr dirty="0" sz="2000"/>
              <a:t>Para</a:t>
            </a:r>
            <a:r>
              <a:rPr dirty="0" sz="2000" spc="415"/>
              <a:t> </a:t>
            </a:r>
            <a:r>
              <a:rPr dirty="0" sz="2000"/>
              <a:t>obtener</a:t>
            </a:r>
            <a:r>
              <a:rPr dirty="0" sz="2000" spc="385"/>
              <a:t> </a:t>
            </a:r>
            <a:r>
              <a:rPr dirty="0" sz="2000"/>
              <a:t>este</a:t>
            </a:r>
            <a:r>
              <a:rPr dirty="0" sz="2000" spc="425"/>
              <a:t> </a:t>
            </a:r>
            <a:r>
              <a:rPr dirty="0" sz="2000"/>
              <a:t>préstamo</a:t>
            </a:r>
            <a:r>
              <a:rPr dirty="0" sz="2000" spc="420"/>
              <a:t> </a:t>
            </a:r>
            <a:r>
              <a:rPr dirty="0" sz="2000"/>
              <a:t>deben</a:t>
            </a:r>
            <a:r>
              <a:rPr dirty="0" sz="2000" spc="445"/>
              <a:t> </a:t>
            </a:r>
            <a:r>
              <a:rPr dirty="0" sz="2000"/>
              <a:t>firmar</a:t>
            </a:r>
            <a:r>
              <a:rPr dirty="0" sz="2000" spc="405"/>
              <a:t> </a:t>
            </a:r>
            <a:r>
              <a:rPr dirty="0" sz="2000"/>
              <a:t>la</a:t>
            </a:r>
            <a:r>
              <a:rPr dirty="0" sz="2000" spc="420"/>
              <a:t> </a:t>
            </a:r>
            <a:r>
              <a:rPr dirty="0" sz="2000"/>
              <a:t>siguiente</a:t>
            </a:r>
            <a:r>
              <a:rPr dirty="0" sz="2000" spc="420"/>
              <a:t> </a:t>
            </a:r>
            <a:r>
              <a:rPr dirty="0" sz="2000"/>
              <a:t>cláusula:</a:t>
            </a:r>
            <a:r>
              <a:rPr dirty="0" sz="2000" spc="459"/>
              <a:t> </a:t>
            </a:r>
            <a:r>
              <a:rPr dirty="0" sz="2000" spc="-25"/>
              <a:t>“Se </a:t>
            </a:r>
            <a:r>
              <a:rPr dirty="0" sz="2000" spc="-10"/>
              <a:t>comprometen</a:t>
            </a:r>
            <a:r>
              <a:rPr dirty="0" sz="2000" spc="-60"/>
              <a:t> </a:t>
            </a:r>
            <a:r>
              <a:rPr dirty="0" sz="2000"/>
              <a:t>a</a:t>
            </a:r>
            <a:r>
              <a:rPr dirty="0" sz="2000" spc="-65"/>
              <a:t> </a:t>
            </a:r>
            <a:r>
              <a:rPr dirty="0" sz="2000"/>
              <a:t>no</a:t>
            </a:r>
            <a:r>
              <a:rPr dirty="0" sz="2000" spc="-75"/>
              <a:t> </a:t>
            </a:r>
            <a:r>
              <a:rPr dirty="0" sz="2000"/>
              <a:t>vender</a:t>
            </a:r>
            <a:r>
              <a:rPr dirty="0" sz="2000" spc="-80"/>
              <a:t> </a:t>
            </a:r>
            <a:r>
              <a:rPr dirty="0" sz="2000"/>
              <a:t>la</a:t>
            </a:r>
            <a:r>
              <a:rPr dirty="0" sz="2000" spc="-65"/>
              <a:t> </a:t>
            </a:r>
            <a:r>
              <a:rPr dirty="0" sz="2000"/>
              <a:t>casa</a:t>
            </a:r>
            <a:r>
              <a:rPr dirty="0" sz="2000" spc="-60"/>
              <a:t> </a:t>
            </a:r>
            <a:r>
              <a:rPr dirty="0" sz="2000"/>
              <a:t>adquirida</a:t>
            </a:r>
            <a:r>
              <a:rPr dirty="0" sz="2000" spc="-75"/>
              <a:t> </a:t>
            </a:r>
            <a:r>
              <a:rPr dirty="0" sz="2000"/>
              <a:t>con</a:t>
            </a:r>
            <a:r>
              <a:rPr dirty="0" sz="2000" spc="-55"/>
              <a:t> </a:t>
            </a:r>
            <a:r>
              <a:rPr dirty="0" sz="2000"/>
              <a:t>este</a:t>
            </a:r>
            <a:r>
              <a:rPr dirty="0" sz="2000" spc="-60"/>
              <a:t> </a:t>
            </a:r>
            <a:r>
              <a:rPr dirty="0" sz="2000"/>
              <a:t>préstamo</a:t>
            </a:r>
            <a:r>
              <a:rPr dirty="0" sz="2000" spc="-75"/>
              <a:t> </a:t>
            </a:r>
            <a:r>
              <a:rPr dirty="0" sz="2000"/>
              <a:t>hasta</a:t>
            </a:r>
            <a:r>
              <a:rPr dirty="0" sz="2000" spc="-65"/>
              <a:t> </a:t>
            </a:r>
            <a:r>
              <a:rPr dirty="0" sz="2000" spc="-25"/>
              <a:t>su </a:t>
            </a:r>
            <a:r>
              <a:rPr dirty="0" sz="2000"/>
              <a:t>liquidación</a:t>
            </a:r>
            <a:r>
              <a:rPr dirty="0" sz="2000" spc="-70"/>
              <a:t> </a:t>
            </a:r>
            <a:r>
              <a:rPr dirty="0" sz="2000" spc="-30"/>
              <a:t>total”.</a:t>
            </a:r>
            <a:r>
              <a:rPr dirty="0" sz="2000" spc="-20"/>
              <a:t> </a:t>
            </a:r>
            <a:r>
              <a:rPr dirty="0" sz="2000"/>
              <a:t>¿Qué</a:t>
            </a:r>
            <a:r>
              <a:rPr dirty="0" sz="2000" spc="-65"/>
              <a:t> </a:t>
            </a:r>
            <a:r>
              <a:rPr dirty="0" sz="2000"/>
              <a:t>piensa</a:t>
            </a:r>
            <a:r>
              <a:rPr dirty="0" sz="2000" spc="-65"/>
              <a:t> </a:t>
            </a:r>
            <a:r>
              <a:rPr dirty="0" sz="2000"/>
              <a:t>usted</a:t>
            </a:r>
            <a:r>
              <a:rPr dirty="0" sz="2000" spc="-15"/>
              <a:t> </a:t>
            </a:r>
            <a:r>
              <a:rPr dirty="0" sz="2000"/>
              <a:t>que</a:t>
            </a:r>
            <a:r>
              <a:rPr dirty="0" sz="2000" spc="-70"/>
              <a:t> </a:t>
            </a:r>
            <a:r>
              <a:rPr dirty="0" sz="2000"/>
              <a:t>puede</a:t>
            </a:r>
            <a:r>
              <a:rPr dirty="0" sz="2000" spc="-60"/>
              <a:t> </a:t>
            </a:r>
            <a:r>
              <a:rPr dirty="0" sz="2000"/>
              <a:t>suceder</a:t>
            </a:r>
            <a:r>
              <a:rPr dirty="0" sz="2000" spc="-75"/>
              <a:t> </a:t>
            </a:r>
            <a:r>
              <a:rPr dirty="0" sz="2000"/>
              <a:t>si</a:t>
            </a:r>
            <a:r>
              <a:rPr dirty="0" sz="2000" spc="-25"/>
              <a:t> </a:t>
            </a:r>
            <a:r>
              <a:rPr dirty="0" sz="2000"/>
              <a:t>se</a:t>
            </a:r>
            <a:r>
              <a:rPr dirty="0" sz="2000" spc="-60"/>
              <a:t> </a:t>
            </a:r>
            <a:r>
              <a:rPr dirty="0" sz="2000" spc="-10"/>
              <a:t>procede</a:t>
            </a:r>
            <a:r>
              <a:rPr dirty="0" sz="2000" spc="-65"/>
              <a:t> </a:t>
            </a:r>
            <a:r>
              <a:rPr dirty="0" sz="2000" spc="-50"/>
              <a:t>a </a:t>
            </a:r>
            <a:r>
              <a:rPr dirty="0" sz="2000"/>
              <a:t>la</a:t>
            </a:r>
            <a:r>
              <a:rPr dirty="0" sz="2000" spc="-100"/>
              <a:t> </a:t>
            </a:r>
            <a:r>
              <a:rPr dirty="0" sz="2000" spc="-10"/>
              <a:t>venta</a:t>
            </a:r>
            <a:r>
              <a:rPr dirty="0" sz="2000" spc="-120"/>
              <a:t> </a:t>
            </a:r>
            <a:r>
              <a:rPr dirty="0" sz="2000"/>
              <a:t>de</a:t>
            </a:r>
            <a:r>
              <a:rPr dirty="0" sz="2000" spc="-90"/>
              <a:t> </a:t>
            </a:r>
            <a:r>
              <a:rPr dirty="0" sz="2000"/>
              <a:t>esta</a:t>
            </a:r>
            <a:r>
              <a:rPr dirty="0" sz="2000" spc="-100"/>
              <a:t> </a:t>
            </a:r>
            <a:r>
              <a:rPr dirty="0" sz="2000" spc="-10"/>
              <a:t>casa</a:t>
            </a:r>
            <a:r>
              <a:rPr dirty="0" sz="2000" spc="-90"/>
              <a:t> </a:t>
            </a:r>
            <a:r>
              <a:rPr dirty="0" sz="2000"/>
              <a:t>sin</a:t>
            </a:r>
            <a:r>
              <a:rPr dirty="0" sz="2000" spc="-30"/>
              <a:t> </a:t>
            </a:r>
            <a:r>
              <a:rPr dirty="0" sz="2000" spc="-10"/>
              <a:t>haber</a:t>
            </a:r>
            <a:r>
              <a:rPr dirty="0" sz="2000" spc="-125"/>
              <a:t> </a:t>
            </a:r>
            <a:r>
              <a:rPr dirty="0" sz="2000" spc="-10"/>
              <a:t>amortizado</a:t>
            </a:r>
            <a:r>
              <a:rPr dirty="0" sz="2000" spc="-114"/>
              <a:t> </a:t>
            </a:r>
            <a:r>
              <a:rPr dirty="0" sz="2000"/>
              <a:t>en</a:t>
            </a:r>
            <a:r>
              <a:rPr dirty="0" sz="2000" spc="-70"/>
              <a:t> </a:t>
            </a:r>
            <a:r>
              <a:rPr dirty="0" sz="2000"/>
              <a:t>su</a:t>
            </a:r>
            <a:r>
              <a:rPr dirty="0" sz="2000" spc="-45"/>
              <a:t> </a:t>
            </a:r>
            <a:r>
              <a:rPr dirty="0" sz="2000" spc="-10"/>
              <a:t>totalidad</a:t>
            </a:r>
            <a:r>
              <a:rPr dirty="0" sz="2000" spc="-60"/>
              <a:t> </a:t>
            </a:r>
            <a:r>
              <a:rPr dirty="0" sz="2000"/>
              <a:t>el</a:t>
            </a:r>
            <a:r>
              <a:rPr dirty="0" sz="2000" spc="-30"/>
              <a:t> </a:t>
            </a:r>
            <a:r>
              <a:rPr dirty="0" sz="2000" spc="-10"/>
              <a:t>préstamo?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7054" y="136347"/>
            <a:ext cx="4326890" cy="6959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2200" spc="-65"/>
              <a:t>PAUTAS</a:t>
            </a:r>
            <a:r>
              <a:rPr dirty="0" sz="2200" spc="-60"/>
              <a:t> </a:t>
            </a:r>
            <a:r>
              <a:rPr dirty="0" sz="2200"/>
              <a:t>DERECHO</a:t>
            </a:r>
            <a:r>
              <a:rPr dirty="0" sz="2200" spc="-35"/>
              <a:t> </a:t>
            </a:r>
            <a:r>
              <a:rPr dirty="0" sz="2200"/>
              <a:t>CIVIL</a:t>
            </a:r>
            <a:r>
              <a:rPr dirty="0" sz="2200" spc="-65"/>
              <a:t> </a:t>
            </a:r>
            <a:r>
              <a:rPr dirty="0" sz="2200" spc="-25"/>
              <a:t>II</a:t>
            </a:r>
            <a:endParaRPr sz="220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200"/>
              <a:t>GRADO</a:t>
            </a:r>
            <a:r>
              <a:rPr dirty="0" sz="2200" spc="-85"/>
              <a:t> </a:t>
            </a:r>
            <a:r>
              <a:rPr dirty="0" sz="2200"/>
              <a:t>EN</a:t>
            </a:r>
            <a:r>
              <a:rPr dirty="0" sz="2200" spc="-70"/>
              <a:t> </a:t>
            </a:r>
            <a:r>
              <a:rPr dirty="0" sz="2200"/>
              <a:t>DERECHO</a:t>
            </a:r>
            <a:r>
              <a:rPr dirty="0" sz="2200" spc="-65"/>
              <a:t> </a:t>
            </a:r>
            <a:r>
              <a:rPr dirty="0" sz="2200"/>
              <a:t>CURSO</a:t>
            </a:r>
            <a:r>
              <a:rPr dirty="0" sz="2200" spc="-80"/>
              <a:t> </a:t>
            </a:r>
            <a:r>
              <a:rPr dirty="0" sz="2200"/>
              <a:t>2024-</a:t>
            </a:r>
            <a:r>
              <a:rPr dirty="0" sz="2200" spc="-25"/>
              <a:t>25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186334" y="857757"/>
            <a:ext cx="8707120" cy="2800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6385" marR="889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2857"/>
              <a:buFont typeface="Wingdings 2"/>
              <a:buChar char=""/>
              <a:tabLst>
                <a:tab pos="286385" algn="l"/>
              </a:tabLst>
            </a:pP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nuevo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Plan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Estudios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establece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un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sistema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30">
                <a:latin typeface="Constantia"/>
                <a:cs typeface="Constantia"/>
              </a:rPr>
              <a:t>EVALUACIÓN</a:t>
            </a:r>
            <a:r>
              <a:rPr dirty="0" sz="1400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CONTINUA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que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desarrollará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lo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30">
                <a:latin typeface="Constantia"/>
                <a:cs typeface="Constantia"/>
              </a:rPr>
              <a:t>largo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del </a:t>
            </a:r>
            <a:r>
              <a:rPr dirty="0" sz="1400">
                <a:latin typeface="Constantia"/>
                <a:cs typeface="Constantia"/>
              </a:rPr>
              <a:t>primer</a:t>
            </a:r>
            <a:r>
              <a:rPr dirty="0" sz="1400" spc="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cuatrimestre</a:t>
            </a:r>
            <a:r>
              <a:rPr dirty="0" sz="1400" spc="8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8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10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que</a:t>
            </a:r>
            <a:r>
              <a:rPr dirty="0" sz="1400" spc="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imparte</a:t>
            </a:r>
            <a:r>
              <a:rPr dirty="0" sz="1400" spc="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8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asignatura.</a:t>
            </a:r>
            <a:r>
              <a:rPr dirty="0" sz="1400" spc="10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Por</a:t>
            </a:r>
            <a:r>
              <a:rPr dirty="0" sz="1400" spc="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ello</a:t>
            </a:r>
            <a:r>
              <a:rPr dirty="0" sz="1400" spc="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realizarán</a:t>
            </a:r>
            <a:r>
              <a:rPr dirty="0" sz="1400" spc="8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prácticas</a:t>
            </a:r>
            <a:r>
              <a:rPr dirty="0" sz="1400" spc="7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NO</a:t>
            </a:r>
            <a:r>
              <a:rPr dirty="0" sz="1400" spc="10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REVALUABLES. </a:t>
            </a:r>
            <a:r>
              <a:rPr dirty="0" sz="1400">
                <a:latin typeface="Constantia"/>
                <a:cs typeface="Constantia"/>
              </a:rPr>
              <a:t>SÓLO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SERÁ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 spc="-30">
                <a:latin typeface="Constantia"/>
                <a:cs typeface="Constantia"/>
              </a:rPr>
              <a:t>REVALUABLE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-2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EXAMEN</a:t>
            </a:r>
            <a:r>
              <a:rPr dirty="0" sz="1400" spc="-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O </a:t>
            </a:r>
            <a:r>
              <a:rPr dirty="0" sz="1400" spc="-20">
                <a:latin typeface="Constantia"/>
                <a:cs typeface="Constantia"/>
              </a:rPr>
              <a:t>PRUEBA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-1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CONOCIMIENTOS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FINAL.</a:t>
            </a:r>
            <a:endParaRPr sz="1400">
              <a:latin typeface="Constantia"/>
              <a:cs typeface="Constantia"/>
            </a:endParaRPr>
          </a:p>
          <a:p>
            <a:pPr marL="286385" marR="6350" indent="-274320">
              <a:lnSpc>
                <a:spcPct val="100000"/>
              </a:lnSpc>
              <a:spcBef>
                <a:spcPts val="1680"/>
              </a:spcBef>
              <a:buClr>
                <a:srgbClr val="0AD0D9"/>
              </a:buClr>
              <a:buSzPct val="92857"/>
              <a:buFont typeface="Wingdings 2"/>
              <a:buChar char=""/>
              <a:tabLst>
                <a:tab pos="286385" algn="l"/>
              </a:tabLst>
            </a:pPr>
            <a:r>
              <a:rPr dirty="0" sz="1400" spc="-10">
                <a:latin typeface="Constantia"/>
                <a:cs typeface="Constantia"/>
              </a:rPr>
              <a:t>-</a:t>
            </a:r>
            <a:r>
              <a:rPr dirty="0" sz="1400">
                <a:latin typeface="Constantia"/>
                <a:cs typeface="Constantia"/>
              </a:rPr>
              <a:t>Los</a:t>
            </a:r>
            <a:r>
              <a:rPr dirty="0" sz="1400" spc="30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MÉTODOS</a:t>
            </a:r>
            <a:r>
              <a:rPr dirty="0" sz="1400" spc="3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33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EVALUACIÓN</a:t>
            </a:r>
            <a:r>
              <a:rPr dirty="0" sz="1400" spc="3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y</a:t>
            </a:r>
            <a:r>
              <a:rPr dirty="0" sz="1400" spc="29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sus</a:t>
            </a:r>
            <a:r>
              <a:rPr dirty="0" sz="1400" spc="3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respectivos</a:t>
            </a:r>
            <a:r>
              <a:rPr dirty="0" sz="1400" spc="30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porcentajes</a:t>
            </a:r>
            <a:r>
              <a:rPr dirty="0" sz="1400" spc="3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son</a:t>
            </a:r>
            <a:r>
              <a:rPr dirty="0" sz="1400" spc="3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los</a:t>
            </a:r>
            <a:r>
              <a:rPr dirty="0" sz="1400" spc="3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siguientes</a:t>
            </a:r>
            <a:r>
              <a:rPr dirty="0" sz="1400" spc="3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3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acuerdo</a:t>
            </a:r>
            <a:r>
              <a:rPr dirty="0" sz="1400" spc="29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con</a:t>
            </a:r>
            <a:r>
              <a:rPr dirty="0" sz="1400" spc="305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lo </a:t>
            </a:r>
            <a:r>
              <a:rPr dirty="0" sz="1400" spc="-10">
                <a:latin typeface="Constantia"/>
                <a:cs typeface="Constantia"/>
              </a:rPr>
              <a:t>establecido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-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guía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docente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-7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asignatura:</a:t>
            </a:r>
            <a:endParaRPr sz="1400">
              <a:latin typeface="Constantia"/>
              <a:cs typeface="Constantia"/>
            </a:endParaRPr>
          </a:p>
          <a:p>
            <a:pPr marL="286385" marR="5715" indent="-274320">
              <a:lnSpc>
                <a:spcPct val="100000"/>
              </a:lnSpc>
              <a:buClr>
                <a:srgbClr val="0AD0D9"/>
              </a:buClr>
              <a:buSzPct val="92857"/>
              <a:buFont typeface="Wingdings 2"/>
              <a:buChar char=""/>
              <a:tabLst>
                <a:tab pos="286385" algn="l"/>
                <a:tab pos="926465" algn="l"/>
              </a:tabLst>
            </a:pPr>
            <a:r>
              <a:rPr dirty="0" sz="1400" spc="-25">
                <a:latin typeface="Constantia"/>
                <a:cs typeface="Constantia"/>
              </a:rPr>
              <a:t>1.</a:t>
            </a:r>
            <a:r>
              <a:rPr dirty="0" sz="1400">
                <a:latin typeface="Constantia"/>
                <a:cs typeface="Constantia"/>
              </a:rPr>
              <a:t>	EXAMEN</a:t>
            </a:r>
            <a:r>
              <a:rPr dirty="0" sz="1400" spc="-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TIPO</a:t>
            </a:r>
            <a:r>
              <a:rPr dirty="0" sz="1400" spc="-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TEST</a:t>
            </a:r>
            <a:r>
              <a:rPr dirty="0" sz="1400" spc="-2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(tanto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convocatoria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ordinaria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como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extraordinaria). </a:t>
            </a:r>
            <a:r>
              <a:rPr dirty="0" sz="1400">
                <a:latin typeface="Constantia"/>
                <a:cs typeface="Constantia"/>
              </a:rPr>
              <a:t>Su</a:t>
            </a:r>
            <a:r>
              <a:rPr dirty="0" sz="1400" spc="-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ponderación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será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de </a:t>
            </a:r>
            <a:r>
              <a:rPr dirty="0" sz="1400">
                <a:latin typeface="Constantia"/>
                <a:cs typeface="Constantia"/>
              </a:rPr>
              <a:t>un</a:t>
            </a:r>
            <a:r>
              <a:rPr dirty="0" sz="1400" spc="-2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60%.</a:t>
            </a:r>
            <a:endParaRPr sz="1400">
              <a:latin typeface="Constantia"/>
              <a:cs typeface="Constantia"/>
            </a:endParaRPr>
          </a:p>
          <a:p>
            <a:pPr lvl="1" marL="548640" marR="5080" indent="-2540">
              <a:lnSpc>
                <a:spcPct val="100000"/>
              </a:lnSpc>
              <a:buClr>
                <a:srgbClr val="0AD0D9"/>
              </a:buClr>
              <a:buSzPct val="85714"/>
              <a:buFont typeface="Wingdings 2"/>
              <a:buChar char=""/>
              <a:tabLst>
                <a:tab pos="642620" algn="l"/>
                <a:tab pos="926465" algn="l"/>
              </a:tabLst>
            </a:pPr>
            <a:r>
              <a:rPr dirty="0" sz="1400" spc="-25">
                <a:latin typeface="Constantia"/>
                <a:cs typeface="Constantia"/>
              </a:rPr>
              <a:t>	</a:t>
            </a:r>
            <a:r>
              <a:rPr dirty="0" sz="1400" spc="-25">
                <a:latin typeface="Constantia"/>
                <a:cs typeface="Constantia"/>
              </a:rPr>
              <a:t>a.</a:t>
            </a:r>
            <a:r>
              <a:rPr dirty="0" sz="1400">
                <a:latin typeface="Constantia"/>
                <a:cs typeface="Constantia"/>
              </a:rPr>
              <a:t>	Para</a:t>
            </a:r>
            <a:r>
              <a:rPr dirty="0" sz="1400" spc="10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aprobar</a:t>
            </a:r>
            <a:r>
              <a:rPr dirty="0" sz="1400" spc="8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13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examen</a:t>
            </a:r>
            <a:r>
              <a:rPr dirty="0" sz="1400" spc="1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10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necesitará</a:t>
            </a:r>
            <a:r>
              <a:rPr dirty="0" sz="1400" spc="1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obtener</a:t>
            </a:r>
            <a:r>
              <a:rPr dirty="0" sz="1400" spc="9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un</a:t>
            </a:r>
            <a:r>
              <a:rPr dirty="0" sz="1400" spc="1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60%</a:t>
            </a:r>
            <a:r>
              <a:rPr dirty="0" sz="1400" spc="1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1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respuestas</a:t>
            </a:r>
            <a:r>
              <a:rPr dirty="0" sz="1400" spc="10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correctas</a:t>
            </a:r>
            <a:r>
              <a:rPr dirty="0" sz="1400" spc="1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sobre</a:t>
            </a:r>
            <a:r>
              <a:rPr dirty="0" sz="1400" spc="10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13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total</a:t>
            </a:r>
            <a:r>
              <a:rPr dirty="0" sz="1400" spc="13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110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las </a:t>
            </a:r>
            <a:r>
              <a:rPr dirty="0" sz="1400" spc="-10">
                <a:latin typeface="Constantia"/>
                <a:cs typeface="Constantia"/>
              </a:rPr>
              <a:t>preguntas.</a:t>
            </a:r>
            <a:r>
              <a:rPr dirty="0" sz="1400" spc="1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Por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tanto,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-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60%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respuestas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correctas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es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equivalente</a:t>
            </a:r>
            <a:r>
              <a:rPr dirty="0" sz="1400" spc="-7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un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“5”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nota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del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examen.</a:t>
            </a:r>
            <a:endParaRPr sz="1400">
              <a:latin typeface="Constantia"/>
              <a:cs typeface="Constantia"/>
            </a:endParaRPr>
          </a:p>
          <a:p>
            <a:pPr lvl="1" marL="642620" indent="-9652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85714"/>
              <a:buFont typeface="Wingdings 2"/>
              <a:buChar char=""/>
              <a:tabLst>
                <a:tab pos="642620" algn="l"/>
                <a:tab pos="926465" algn="l"/>
              </a:tabLst>
            </a:pPr>
            <a:r>
              <a:rPr dirty="0" sz="1400" spc="-25">
                <a:latin typeface="Constantia"/>
                <a:cs typeface="Constantia"/>
              </a:rPr>
              <a:t>b.</a:t>
            </a:r>
            <a:r>
              <a:rPr dirty="0" sz="1400">
                <a:latin typeface="Constantia"/>
                <a:cs typeface="Constantia"/>
              </a:rPr>
              <a:t>	</a:t>
            </a:r>
            <a:r>
              <a:rPr dirty="0" sz="1400" spc="-20">
                <a:latin typeface="Constantia"/>
                <a:cs typeface="Constantia"/>
              </a:rPr>
              <a:t>No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aplicará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coeficiente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reductor.</a:t>
            </a:r>
            <a:endParaRPr sz="1400">
              <a:latin typeface="Constantia"/>
              <a:cs typeface="Constantia"/>
            </a:endParaRPr>
          </a:p>
          <a:p>
            <a:pPr lvl="1" marL="642620" indent="-96520">
              <a:lnSpc>
                <a:spcPct val="100000"/>
              </a:lnSpc>
              <a:buClr>
                <a:srgbClr val="0AD0D9"/>
              </a:buClr>
              <a:buSzPct val="85714"/>
              <a:buFont typeface="Wingdings 2"/>
              <a:buChar char=""/>
              <a:tabLst>
                <a:tab pos="642620" algn="l"/>
                <a:tab pos="926465" algn="l"/>
              </a:tabLst>
            </a:pPr>
            <a:r>
              <a:rPr dirty="0" sz="1400" spc="-25">
                <a:latin typeface="Constantia"/>
                <a:cs typeface="Constantia"/>
              </a:rPr>
              <a:t>c.</a:t>
            </a:r>
            <a:r>
              <a:rPr dirty="0" sz="1400">
                <a:latin typeface="Constantia"/>
                <a:cs typeface="Constantia"/>
              </a:rPr>
              <a:t>	En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cada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pregunta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solo</a:t>
            </a:r>
            <a:r>
              <a:rPr dirty="0" sz="1400" spc="-7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existirá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una</a:t>
            </a:r>
            <a:r>
              <a:rPr dirty="0" sz="1400" spc="-7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alternativa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válida.</a:t>
            </a:r>
            <a:endParaRPr sz="1400">
              <a:latin typeface="Constantia"/>
              <a:cs typeface="Constantia"/>
            </a:endParaRPr>
          </a:p>
          <a:p>
            <a:pPr lvl="1" marL="642620" indent="-96520">
              <a:lnSpc>
                <a:spcPct val="100000"/>
              </a:lnSpc>
              <a:buClr>
                <a:srgbClr val="0AD0D9"/>
              </a:buClr>
              <a:buSzPct val="85714"/>
              <a:buFont typeface="Wingdings 2"/>
              <a:buChar char=""/>
              <a:tabLst>
                <a:tab pos="642620" algn="l"/>
                <a:tab pos="926465" algn="l"/>
              </a:tabLst>
            </a:pPr>
            <a:r>
              <a:rPr dirty="0" sz="1400" spc="-25">
                <a:latin typeface="Constantia"/>
                <a:cs typeface="Constantia"/>
              </a:rPr>
              <a:t>d.</a:t>
            </a:r>
            <a:r>
              <a:rPr dirty="0" sz="1400">
                <a:latin typeface="Constantia"/>
                <a:cs typeface="Constantia"/>
              </a:rPr>
              <a:t>	Su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contenido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abarcará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todo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programa</a:t>
            </a:r>
            <a:r>
              <a:rPr dirty="0" sz="1400" spc="-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incluido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-2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guía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docente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-2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asignatura.</a:t>
            </a:r>
            <a:endParaRPr sz="1400">
              <a:latin typeface="Constantia"/>
              <a:cs typeface="Constant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86334" y="3845433"/>
            <a:ext cx="4324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2857"/>
              <a:buFont typeface="Wingdings 2"/>
              <a:buChar char=""/>
              <a:tabLst>
                <a:tab pos="286385" algn="l"/>
              </a:tabLst>
            </a:pPr>
            <a:r>
              <a:rPr dirty="0" sz="1400" spc="-25">
                <a:latin typeface="Constantia"/>
                <a:cs typeface="Constantia"/>
              </a:rPr>
              <a:t>2.</a:t>
            </a:r>
            <a:endParaRPr sz="1400">
              <a:latin typeface="Constantia"/>
              <a:cs typeface="Constant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22782" y="3845433"/>
            <a:ext cx="816864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052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onstantia"/>
                <a:cs typeface="Constantia"/>
              </a:rPr>
              <a:t>RESOLUCIÓN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-2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CASOS</a:t>
            </a:r>
            <a:r>
              <a:rPr dirty="0" sz="1400" spc="-20">
                <a:latin typeface="Constantia"/>
                <a:cs typeface="Constantia"/>
              </a:rPr>
              <a:t> PRÁCTICOS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Y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CUESTIONES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JURÍDICAS.</a:t>
            </a:r>
            <a:endParaRPr sz="1400">
              <a:latin typeface="Constantia"/>
              <a:cs typeface="Constantia"/>
            </a:endParaRPr>
          </a:p>
          <a:p>
            <a:pPr marL="107950" indent="-9652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85714"/>
              <a:buFont typeface="Wingdings 2"/>
              <a:buChar char=""/>
              <a:tabLst>
                <a:tab pos="107950" algn="l"/>
                <a:tab pos="390525" algn="l"/>
              </a:tabLst>
            </a:pPr>
            <a:r>
              <a:rPr dirty="0" sz="1400" spc="-25">
                <a:latin typeface="Constantia"/>
                <a:cs typeface="Constantia"/>
              </a:rPr>
              <a:t>a.</a:t>
            </a:r>
            <a:r>
              <a:rPr dirty="0" sz="1400">
                <a:latin typeface="Constantia"/>
                <a:cs typeface="Constantia"/>
              </a:rPr>
              <a:t>	LAS</a:t>
            </a:r>
            <a:r>
              <a:rPr dirty="0" sz="1400" spc="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PRUEBAS</a:t>
            </a:r>
            <a:r>
              <a:rPr dirty="0" sz="1400" spc="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REALIZARÁN</a:t>
            </a:r>
            <a:r>
              <a:rPr dirty="0" sz="1400" spc="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</a:t>
            </a:r>
            <a:r>
              <a:rPr dirty="0" sz="1400" spc="-10">
                <a:latin typeface="Constantia"/>
                <a:cs typeface="Constantia"/>
              </a:rPr>
              <a:t> TRAVÉS</a:t>
            </a:r>
            <a:r>
              <a:rPr dirty="0" sz="1400" spc="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DEL</a:t>
            </a:r>
            <a:r>
              <a:rPr dirty="0" sz="1400" spc="-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AULA</a:t>
            </a:r>
            <a:r>
              <a:rPr dirty="0" sz="1400" spc="-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VIRTUAL</a:t>
            </a:r>
            <a:r>
              <a:rPr dirty="0" sz="1400" spc="-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(ON</a:t>
            </a:r>
            <a:r>
              <a:rPr dirty="0" sz="1400" spc="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LINE</a:t>
            </a:r>
            <a:r>
              <a:rPr dirty="0" sz="1400" spc="-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SÍNCRONAS):</a:t>
            </a:r>
            <a:r>
              <a:rPr dirty="0" sz="1400" spc="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-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5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día</a:t>
            </a:r>
            <a:endParaRPr sz="1400">
              <a:latin typeface="Constantia"/>
              <a:cs typeface="Constant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22782" y="4271848"/>
            <a:ext cx="8169909" cy="1094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onstantia"/>
                <a:cs typeface="Constantia"/>
              </a:rPr>
              <a:t>y</a:t>
            </a:r>
            <a:r>
              <a:rPr dirty="0" sz="1400" spc="409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hora</a:t>
            </a:r>
            <a:r>
              <a:rPr dirty="0" sz="1400" spc="4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establecida</a:t>
            </a:r>
            <a:r>
              <a:rPr dirty="0" sz="1400" spc="42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(dentro</a:t>
            </a:r>
            <a:r>
              <a:rPr dirty="0" sz="1400" spc="409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del</a:t>
            </a:r>
            <a:r>
              <a:rPr dirty="0" sz="1400" spc="4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horario</a:t>
            </a:r>
            <a:r>
              <a:rPr dirty="0" sz="1400" spc="409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409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clase),</a:t>
            </a:r>
            <a:r>
              <a:rPr dirty="0" sz="1400" spc="4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todos</a:t>
            </a:r>
            <a:r>
              <a:rPr dirty="0" sz="1400" spc="434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los</a:t>
            </a:r>
            <a:r>
              <a:rPr dirty="0" sz="1400" spc="4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estudiantes</a:t>
            </a:r>
            <a:r>
              <a:rPr dirty="0" sz="1400" spc="4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realizarán</a:t>
            </a:r>
            <a:r>
              <a:rPr dirty="0" sz="1400" spc="42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4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prueba</a:t>
            </a:r>
            <a:r>
              <a:rPr dirty="0" sz="1400" spc="409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que</a:t>
            </a:r>
            <a:endParaRPr sz="1400">
              <a:latin typeface="Constantia"/>
              <a:cs typeface="Constantia"/>
            </a:endParaRPr>
          </a:p>
          <a:p>
            <a:pPr marL="108585">
              <a:lnSpc>
                <a:spcPct val="100000"/>
              </a:lnSpc>
              <a:spcBef>
                <a:spcPts val="5"/>
              </a:spcBef>
            </a:pPr>
            <a:r>
              <a:rPr dirty="0" sz="1400" spc="-10">
                <a:latin typeface="Constantia"/>
                <a:cs typeface="Constantia"/>
              </a:rPr>
              <a:t>corresponda.</a:t>
            </a:r>
            <a:r>
              <a:rPr dirty="0" sz="1400" spc="1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Una</a:t>
            </a:r>
            <a:r>
              <a:rPr dirty="0" sz="1400" spc="-9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vez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finalizado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período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establecido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no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podrá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enviar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práctica.</a:t>
            </a:r>
            <a:endParaRPr sz="1400">
              <a:latin typeface="Constantia"/>
              <a:cs typeface="Constantia"/>
            </a:endParaRPr>
          </a:p>
          <a:p>
            <a:pPr marL="107950" indent="-96520">
              <a:lnSpc>
                <a:spcPct val="100000"/>
              </a:lnSpc>
              <a:buClr>
                <a:srgbClr val="0AD0D9"/>
              </a:buClr>
              <a:buSzPct val="85714"/>
              <a:buFont typeface="Wingdings 2"/>
              <a:buChar char=""/>
              <a:tabLst>
                <a:tab pos="107950" algn="l"/>
                <a:tab pos="390525" algn="l"/>
              </a:tabLst>
            </a:pPr>
            <a:r>
              <a:rPr dirty="0" sz="1400" spc="-25">
                <a:latin typeface="Constantia"/>
                <a:cs typeface="Constantia"/>
              </a:rPr>
              <a:t>b.</a:t>
            </a:r>
            <a:r>
              <a:rPr dirty="0" sz="1400">
                <a:latin typeface="Constantia"/>
                <a:cs typeface="Constantia"/>
              </a:rPr>
              <a:t>	Su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calificación</a:t>
            </a:r>
            <a:r>
              <a:rPr dirty="0" sz="1400" spc="-1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final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computará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hasta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un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40%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función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del</a:t>
            </a:r>
            <a:r>
              <a:rPr dirty="0" sz="1400" spc="-10">
                <a:latin typeface="Constantia"/>
                <a:cs typeface="Constantia"/>
              </a:rPr>
              <a:t> número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prácticas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entregadas.</a:t>
            </a:r>
            <a:endParaRPr sz="1400">
              <a:latin typeface="Constantia"/>
              <a:cs typeface="Constantia"/>
            </a:endParaRPr>
          </a:p>
          <a:p>
            <a:pPr lvl="1" marL="372110" marR="6985" indent="-4445">
              <a:lnSpc>
                <a:spcPct val="100000"/>
              </a:lnSpc>
              <a:buClr>
                <a:srgbClr val="0AD0D9"/>
              </a:buClr>
              <a:buSzPct val="85714"/>
              <a:buFont typeface="Wingdings 2"/>
              <a:buChar char=""/>
              <a:tabLst>
                <a:tab pos="464184" algn="l"/>
                <a:tab pos="1304925" algn="l"/>
              </a:tabLst>
            </a:pPr>
            <a:r>
              <a:rPr dirty="0" sz="1400" spc="-25">
                <a:latin typeface="Constantia"/>
                <a:cs typeface="Constantia"/>
              </a:rPr>
              <a:t>	</a:t>
            </a:r>
            <a:r>
              <a:rPr dirty="0" sz="1400" spc="-25">
                <a:latin typeface="Constantia"/>
                <a:cs typeface="Constantia"/>
              </a:rPr>
              <a:t>i.</a:t>
            </a:r>
            <a:r>
              <a:rPr dirty="0" sz="1400">
                <a:latin typeface="Constantia"/>
                <a:cs typeface="Constantia"/>
              </a:rPr>
              <a:t>	La</a:t>
            </a:r>
            <a:r>
              <a:rPr dirty="0" sz="1400" spc="2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práctica</a:t>
            </a:r>
            <a:r>
              <a:rPr dirty="0" sz="1400" spc="2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2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realizará</a:t>
            </a:r>
            <a:r>
              <a:rPr dirty="0" sz="1400" spc="254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SIEMPRE</a:t>
            </a:r>
            <a:r>
              <a:rPr dirty="0" sz="1400" spc="29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2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29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aula.</a:t>
            </a:r>
            <a:r>
              <a:rPr dirty="0" sz="1400" spc="29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NO</a:t>
            </a:r>
            <a:r>
              <a:rPr dirty="0" sz="1400" spc="28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254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tendrán</a:t>
            </a:r>
            <a:r>
              <a:rPr dirty="0" sz="1400" spc="2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27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cuenta</a:t>
            </a:r>
            <a:r>
              <a:rPr dirty="0" sz="1400" spc="2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las</a:t>
            </a:r>
            <a:r>
              <a:rPr dirty="0" sz="1400" spc="26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prácticas realizadas</a:t>
            </a:r>
            <a:r>
              <a:rPr dirty="0" sz="1400" spc="-1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fuera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del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aula.</a:t>
            </a:r>
            <a:endParaRPr sz="1400">
              <a:latin typeface="Constantia"/>
              <a:cs typeface="Constant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082446" y="5339334"/>
            <a:ext cx="31496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4775" indent="-9652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85714"/>
              <a:buFont typeface="Wingdings 2"/>
              <a:buChar char=""/>
              <a:tabLst>
                <a:tab pos="104775" algn="l"/>
              </a:tabLst>
            </a:pPr>
            <a:r>
              <a:rPr dirty="0" sz="1400" spc="-25">
                <a:latin typeface="Constantia"/>
                <a:cs typeface="Constantia"/>
              </a:rPr>
              <a:t>ii.</a:t>
            </a:r>
            <a:endParaRPr sz="1400">
              <a:latin typeface="Constantia"/>
              <a:cs typeface="Constantia"/>
            </a:endParaRPr>
          </a:p>
          <a:p>
            <a:pPr marL="104775" indent="-96520">
              <a:lnSpc>
                <a:spcPct val="100000"/>
              </a:lnSpc>
              <a:buClr>
                <a:srgbClr val="0AD0D9"/>
              </a:buClr>
              <a:buSzPct val="85714"/>
              <a:buFont typeface="Wingdings 2"/>
              <a:buChar char=""/>
              <a:tabLst>
                <a:tab pos="104775" algn="l"/>
              </a:tabLst>
            </a:pPr>
            <a:r>
              <a:rPr dirty="0" sz="1400" spc="-20">
                <a:latin typeface="Constantia"/>
                <a:cs typeface="Constantia"/>
              </a:rPr>
              <a:t>iii.</a:t>
            </a:r>
            <a:endParaRPr sz="1400">
              <a:latin typeface="Constantia"/>
              <a:cs typeface="Constant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015489" y="5339334"/>
            <a:ext cx="687705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onstantia"/>
                <a:cs typeface="Constantia"/>
              </a:rPr>
              <a:t>Cada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práctica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será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calificada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y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después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corregida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aula.</a:t>
            </a:r>
            <a:endParaRPr sz="14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1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nota</a:t>
            </a:r>
            <a:r>
              <a:rPr dirty="0" sz="1400" spc="1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1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prácticas</a:t>
            </a:r>
            <a:r>
              <a:rPr dirty="0" sz="1400" spc="17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computará</a:t>
            </a:r>
            <a:r>
              <a:rPr dirty="0" sz="1400" spc="1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1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1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nota</a:t>
            </a:r>
            <a:r>
              <a:rPr dirty="0" sz="1400" spc="1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final</a:t>
            </a:r>
            <a:r>
              <a:rPr dirty="0" sz="1400" spc="19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siempre</a:t>
            </a:r>
            <a:r>
              <a:rPr dirty="0" sz="1400" spc="17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que</a:t>
            </a:r>
            <a:r>
              <a:rPr dirty="0" sz="1400" spc="1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20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EXAMEN</a:t>
            </a:r>
            <a:r>
              <a:rPr dirty="0" sz="1400" spc="20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TIPO</a:t>
            </a:r>
            <a:r>
              <a:rPr dirty="0" sz="1400" spc="190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TEST</a:t>
            </a:r>
            <a:endParaRPr sz="1400">
              <a:latin typeface="Constantia"/>
              <a:cs typeface="Constant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22782" y="5766308"/>
            <a:ext cx="8168640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onstantia"/>
                <a:cs typeface="Constantia"/>
              </a:rPr>
              <a:t>(tanto</a:t>
            </a:r>
            <a:r>
              <a:rPr dirty="0" sz="1400" spc="3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3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convocatoria</a:t>
            </a:r>
            <a:r>
              <a:rPr dirty="0" sz="1400" spc="3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ordinaria</a:t>
            </a:r>
            <a:r>
              <a:rPr dirty="0" sz="1400" spc="3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como</a:t>
            </a:r>
            <a:r>
              <a:rPr dirty="0" sz="1400" spc="3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extraordinaria)</a:t>
            </a:r>
            <a:r>
              <a:rPr dirty="0" sz="1400" spc="40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haya</a:t>
            </a:r>
            <a:r>
              <a:rPr dirty="0" sz="1400" spc="3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sido</a:t>
            </a:r>
            <a:r>
              <a:rPr dirty="0" sz="1400" spc="3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APROBADO</a:t>
            </a:r>
            <a:r>
              <a:rPr dirty="0" sz="1400" spc="39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3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los</a:t>
            </a:r>
            <a:r>
              <a:rPr dirty="0" sz="1400" spc="36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términos descritos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anteriormente.</a:t>
            </a:r>
            <a:endParaRPr sz="1400">
              <a:latin typeface="Constantia"/>
              <a:cs typeface="Constantia"/>
            </a:endParaRPr>
          </a:p>
          <a:p>
            <a:pPr marL="107314" marR="5080" indent="-96520">
              <a:lnSpc>
                <a:spcPct val="100000"/>
              </a:lnSpc>
              <a:buClr>
                <a:srgbClr val="0AD0D9"/>
              </a:buClr>
              <a:buSzPct val="85714"/>
              <a:buFont typeface="Wingdings 2"/>
              <a:buChar char=""/>
              <a:tabLst>
                <a:tab pos="108585" algn="l"/>
                <a:tab pos="390525" algn="l"/>
              </a:tabLst>
            </a:pPr>
            <a:r>
              <a:rPr dirty="0" sz="1400" spc="-25">
                <a:latin typeface="Constantia"/>
                <a:cs typeface="Constantia"/>
              </a:rPr>
              <a:t>c.</a:t>
            </a:r>
            <a:r>
              <a:rPr dirty="0" sz="1400">
                <a:latin typeface="Constantia"/>
                <a:cs typeface="Constantia"/>
              </a:rPr>
              <a:t>	Las</a:t>
            </a:r>
            <a:r>
              <a:rPr dirty="0" sz="1400" spc="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prácticas</a:t>
            </a:r>
            <a:r>
              <a:rPr dirty="0" sz="1400" spc="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NO</a:t>
            </a:r>
            <a:r>
              <a:rPr dirty="0" sz="1400" spc="8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son</a:t>
            </a:r>
            <a:r>
              <a:rPr dirty="0" sz="1400" spc="6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REVALUABLES</a:t>
            </a:r>
            <a:r>
              <a:rPr dirty="0" sz="1400" spc="8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en</a:t>
            </a:r>
            <a:r>
              <a:rPr dirty="0" sz="1400" spc="6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6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convocatoria</a:t>
            </a:r>
            <a:r>
              <a:rPr dirty="0" sz="1400" spc="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EXTRAORDINARIA.</a:t>
            </a:r>
            <a:r>
              <a:rPr dirty="0" sz="1400" spc="9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Finalizado</a:t>
            </a:r>
            <a:r>
              <a:rPr dirty="0" sz="1400" spc="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9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período 	docente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no</a:t>
            </a:r>
            <a:r>
              <a:rPr dirty="0" sz="1400" spc="-8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podrán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ser</a:t>
            </a:r>
            <a:r>
              <a:rPr dirty="0" sz="1400" spc="-9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entregadas,</a:t>
            </a:r>
            <a:r>
              <a:rPr dirty="0" sz="1400" spc="-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pero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SÍ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mantendrá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la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nota</a:t>
            </a:r>
            <a:r>
              <a:rPr dirty="0" sz="1400" spc="-7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obtenida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al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respecto.</a:t>
            </a:r>
            <a:endParaRPr sz="1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C8F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18058" rIns="0" bIns="0" rtlCol="0" vert="horz">
            <a:spAutoFit/>
          </a:bodyPr>
          <a:lstStyle/>
          <a:p>
            <a:pPr marL="2570480">
              <a:lnSpc>
                <a:spcPct val="100000"/>
              </a:lnSpc>
              <a:spcBef>
                <a:spcPts val="105"/>
              </a:spcBef>
            </a:pPr>
            <a:r>
              <a:rPr dirty="0" sz="5000" spc="-50" b="0">
                <a:latin typeface="Calibri"/>
                <a:cs typeface="Calibri"/>
              </a:rPr>
              <a:t>PREGUNTAS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8740" rIns="0" bIns="0" rtlCol="0" vert="horz">
            <a:spAutoFit/>
          </a:bodyPr>
          <a:lstStyle/>
          <a:p>
            <a:pPr algn="just" marL="286385" marR="6350" indent="-274320">
              <a:lnSpc>
                <a:spcPct val="80000"/>
              </a:lnSpc>
              <a:spcBef>
                <a:spcPts val="62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/>
              <a:t>4.</a:t>
            </a:r>
            <a:r>
              <a:rPr dirty="0" sz="2200" spc="490"/>
              <a:t> </a:t>
            </a:r>
            <a:r>
              <a:rPr dirty="0" sz="2200"/>
              <a:t>Si</a:t>
            </a:r>
            <a:r>
              <a:rPr dirty="0" sz="2200" spc="495"/>
              <a:t> </a:t>
            </a:r>
            <a:r>
              <a:rPr dirty="0" sz="2200"/>
              <a:t>la</a:t>
            </a:r>
            <a:r>
              <a:rPr dirty="0" sz="2200" spc="455"/>
              <a:t> </a:t>
            </a:r>
            <a:r>
              <a:rPr dirty="0" sz="2200"/>
              <a:t>capacidad</a:t>
            </a:r>
            <a:r>
              <a:rPr dirty="0" sz="2200" spc="495"/>
              <a:t> </a:t>
            </a:r>
            <a:r>
              <a:rPr dirty="0" sz="2200"/>
              <a:t>que</a:t>
            </a:r>
            <a:r>
              <a:rPr dirty="0" sz="2200" spc="440"/>
              <a:t> </a:t>
            </a:r>
            <a:r>
              <a:rPr dirty="0" sz="2200"/>
              <a:t>exigimos</a:t>
            </a:r>
            <a:r>
              <a:rPr dirty="0" sz="2200" spc="450"/>
              <a:t> </a:t>
            </a:r>
            <a:r>
              <a:rPr dirty="0" sz="2200"/>
              <a:t>al</a:t>
            </a:r>
            <a:r>
              <a:rPr dirty="0" sz="2200" spc="475"/>
              <a:t> </a:t>
            </a:r>
            <a:r>
              <a:rPr dirty="0" sz="2200"/>
              <a:t>acreedor</a:t>
            </a:r>
            <a:r>
              <a:rPr dirty="0" sz="2200" spc="395"/>
              <a:t> </a:t>
            </a:r>
            <a:r>
              <a:rPr dirty="0" sz="2200"/>
              <a:t>en</a:t>
            </a:r>
            <a:r>
              <a:rPr dirty="0" sz="2200" spc="455"/>
              <a:t> </a:t>
            </a:r>
            <a:r>
              <a:rPr dirty="0" sz="2200"/>
              <a:t>el</a:t>
            </a:r>
            <a:r>
              <a:rPr dirty="0" sz="2200" spc="484"/>
              <a:t> </a:t>
            </a:r>
            <a:r>
              <a:rPr dirty="0" sz="2200"/>
              <a:t>pago</a:t>
            </a:r>
            <a:r>
              <a:rPr dirty="0" sz="2200" spc="440"/>
              <a:t> </a:t>
            </a:r>
            <a:r>
              <a:rPr dirty="0" sz="2200"/>
              <a:t>es</a:t>
            </a:r>
            <a:r>
              <a:rPr dirty="0" sz="2200" spc="445"/>
              <a:t> </a:t>
            </a:r>
            <a:r>
              <a:rPr dirty="0" sz="2200" spc="-25"/>
              <a:t>la </a:t>
            </a:r>
            <a:r>
              <a:rPr dirty="0" sz="2200"/>
              <a:t>capacidad</a:t>
            </a:r>
            <a:r>
              <a:rPr dirty="0" sz="2200" spc="55"/>
              <a:t>  </a:t>
            </a:r>
            <a:r>
              <a:rPr dirty="0" sz="2200"/>
              <a:t>para</a:t>
            </a:r>
            <a:r>
              <a:rPr dirty="0" sz="2200" spc="40"/>
              <a:t>  </a:t>
            </a:r>
            <a:r>
              <a:rPr dirty="0" sz="2200"/>
              <a:t>administrar,</a:t>
            </a:r>
            <a:r>
              <a:rPr dirty="0" sz="2200" spc="60"/>
              <a:t>  </a:t>
            </a:r>
            <a:r>
              <a:rPr dirty="0" sz="2200"/>
              <a:t>¿qué</a:t>
            </a:r>
            <a:r>
              <a:rPr dirty="0" sz="2200" spc="40"/>
              <a:t>  </a:t>
            </a:r>
            <a:r>
              <a:rPr dirty="0" sz="2200"/>
              <a:t>sucede</a:t>
            </a:r>
            <a:r>
              <a:rPr dirty="0" sz="2200" spc="40"/>
              <a:t>  </a:t>
            </a:r>
            <a:r>
              <a:rPr dirty="0" sz="2200"/>
              <a:t>cuando</a:t>
            </a:r>
            <a:r>
              <a:rPr dirty="0" sz="2200" spc="35"/>
              <a:t>  </a:t>
            </a:r>
            <a:r>
              <a:rPr dirty="0" sz="2200"/>
              <a:t>la</a:t>
            </a:r>
            <a:r>
              <a:rPr dirty="0" sz="2200" spc="40"/>
              <a:t>  </a:t>
            </a:r>
            <a:r>
              <a:rPr dirty="0" sz="2200" spc="-10"/>
              <a:t>relación obligatoria</a:t>
            </a:r>
            <a:r>
              <a:rPr dirty="0" sz="2200" spc="-130"/>
              <a:t> </a:t>
            </a:r>
            <a:r>
              <a:rPr dirty="0" sz="2200"/>
              <a:t>es</a:t>
            </a:r>
            <a:r>
              <a:rPr dirty="0" sz="2200" spc="-95"/>
              <a:t> </a:t>
            </a:r>
            <a:r>
              <a:rPr dirty="0" sz="2200" spc="-10"/>
              <a:t>recíproca</a:t>
            </a:r>
            <a:r>
              <a:rPr dirty="0" sz="2200" spc="-114"/>
              <a:t> </a:t>
            </a:r>
            <a:r>
              <a:rPr dirty="0" sz="2200"/>
              <a:t>o</a:t>
            </a:r>
            <a:r>
              <a:rPr dirty="0" sz="2200" spc="-114"/>
              <a:t> </a:t>
            </a:r>
            <a:r>
              <a:rPr dirty="0" sz="2200"/>
              <a:t>sinalagmática,</a:t>
            </a:r>
            <a:r>
              <a:rPr dirty="0" sz="2200" spc="-95"/>
              <a:t> </a:t>
            </a:r>
            <a:r>
              <a:rPr dirty="0" sz="2200"/>
              <a:t>como</a:t>
            </a:r>
            <a:r>
              <a:rPr dirty="0" sz="2200" spc="-85"/>
              <a:t> </a:t>
            </a:r>
            <a:r>
              <a:rPr dirty="0" sz="2200"/>
              <a:t>una</a:t>
            </a:r>
            <a:r>
              <a:rPr dirty="0" sz="2200" spc="-130"/>
              <a:t> </a:t>
            </a:r>
            <a:r>
              <a:rPr dirty="0" sz="2200" spc="-10"/>
              <a:t>venta?</a:t>
            </a:r>
            <a:endParaRPr sz="2200"/>
          </a:p>
          <a:p>
            <a:pPr algn="just" marL="286385" marR="5080" indent="-274320">
              <a:lnSpc>
                <a:spcPct val="80000"/>
              </a:lnSpc>
              <a:spcBef>
                <a:spcPts val="53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/>
              <a:t>5.</a:t>
            </a:r>
            <a:r>
              <a:rPr dirty="0" sz="2200" spc="385"/>
              <a:t> </a:t>
            </a:r>
            <a:r>
              <a:rPr dirty="0" sz="2200"/>
              <a:t>Mediante</a:t>
            </a:r>
            <a:r>
              <a:rPr dirty="0" sz="2200" spc="340"/>
              <a:t> </a:t>
            </a:r>
            <a:r>
              <a:rPr dirty="0" sz="2200"/>
              <a:t>un</a:t>
            </a:r>
            <a:r>
              <a:rPr dirty="0" sz="2200" spc="365"/>
              <a:t> </a:t>
            </a:r>
            <a:r>
              <a:rPr dirty="0" sz="2200"/>
              <a:t>préstamo</a:t>
            </a:r>
            <a:r>
              <a:rPr dirty="0" sz="2200" spc="345"/>
              <a:t> </a:t>
            </a:r>
            <a:r>
              <a:rPr dirty="0" sz="2200"/>
              <a:t>hipotecario,</a:t>
            </a:r>
            <a:r>
              <a:rPr dirty="0" sz="2200" spc="390"/>
              <a:t> </a:t>
            </a:r>
            <a:r>
              <a:rPr dirty="0" sz="2200"/>
              <a:t>María</a:t>
            </a:r>
            <a:r>
              <a:rPr dirty="0" sz="2200" spc="350"/>
              <a:t> </a:t>
            </a:r>
            <a:r>
              <a:rPr dirty="0" sz="2200"/>
              <a:t>recibe</a:t>
            </a:r>
            <a:r>
              <a:rPr dirty="0" sz="2200" spc="345"/>
              <a:t> </a:t>
            </a:r>
            <a:r>
              <a:rPr dirty="0" sz="2200"/>
              <a:t>del</a:t>
            </a:r>
            <a:r>
              <a:rPr dirty="0" sz="2200" spc="385"/>
              <a:t> </a:t>
            </a:r>
            <a:r>
              <a:rPr dirty="0" sz="2200" spc="-10"/>
              <a:t>Banco </a:t>
            </a:r>
            <a:r>
              <a:rPr dirty="0" sz="2200"/>
              <a:t>Santander</a:t>
            </a:r>
            <a:r>
              <a:rPr dirty="0" sz="2200" spc="140"/>
              <a:t> </a:t>
            </a:r>
            <a:r>
              <a:rPr dirty="0" sz="2200"/>
              <a:t>100.000</a:t>
            </a:r>
            <a:r>
              <a:rPr dirty="0" sz="2200" spc="225"/>
              <a:t> </a:t>
            </a:r>
            <a:r>
              <a:rPr dirty="0" sz="2200"/>
              <a:t>€</a:t>
            </a:r>
            <a:r>
              <a:rPr dirty="0" sz="2200" spc="215"/>
              <a:t> </a:t>
            </a:r>
            <a:r>
              <a:rPr dirty="0" sz="2200"/>
              <a:t>para</a:t>
            </a:r>
            <a:r>
              <a:rPr dirty="0" sz="2200" spc="165"/>
              <a:t> </a:t>
            </a:r>
            <a:r>
              <a:rPr dirty="0" sz="2200"/>
              <a:t>adquirir</a:t>
            </a:r>
            <a:r>
              <a:rPr dirty="0" sz="2200" spc="145"/>
              <a:t> </a:t>
            </a:r>
            <a:r>
              <a:rPr dirty="0" sz="2200"/>
              <a:t>una</a:t>
            </a:r>
            <a:r>
              <a:rPr dirty="0" sz="2200" spc="170"/>
              <a:t> </a:t>
            </a:r>
            <a:r>
              <a:rPr dirty="0" sz="2200"/>
              <a:t>vivienda.</a:t>
            </a:r>
            <a:r>
              <a:rPr dirty="0" sz="2200" spc="220"/>
              <a:t> </a:t>
            </a:r>
            <a:r>
              <a:rPr dirty="0" sz="2200"/>
              <a:t>Además,</a:t>
            </a:r>
            <a:r>
              <a:rPr dirty="0" sz="2200" spc="210"/>
              <a:t> </a:t>
            </a:r>
            <a:r>
              <a:rPr dirty="0" sz="2200" spc="-10"/>
              <a:t>tiene </a:t>
            </a:r>
            <a:r>
              <a:rPr dirty="0" sz="2200"/>
              <a:t>otras</a:t>
            </a:r>
            <a:r>
              <a:rPr dirty="0" sz="2200" spc="120"/>
              <a:t> </a:t>
            </a:r>
            <a:r>
              <a:rPr dirty="0" sz="2200"/>
              <a:t>deudas</a:t>
            </a:r>
            <a:r>
              <a:rPr dirty="0" sz="2200" spc="114"/>
              <a:t> </a:t>
            </a:r>
            <a:r>
              <a:rPr dirty="0" sz="2200"/>
              <a:t>pendientes</a:t>
            </a:r>
            <a:r>
              <a:rPr dirty="0" sz="2200" spc="110"/>
              <a:t> </a:t>
            </a:r>
            <a:r>
              <a:rPr dirty="0" sz="2200"/>
              <a:t>con</a:t>
            </a:r>
            <a:r>
              <a:rPr dirty="0" sz="2200" spc="135"/>
              <a:t> </a:t>
            </a:r>
            <a:r>
              <a:rPr dirty="0" sz="2200"/>
              <a:t>la</a:t>
            </a:r>
            <a:r>
              <a:rPr dirty="0" sz="2200" spc="110"/>
              <a:t> </a:t>
            </a:r>
            <a:r>
              <a:rPr dirty="0" sz="2200"/>
              <a:t>entidad</a:t>
            </a:r>
            <a:r>
              <a:rPr dirty="0" sz="2200" spc="165"/>
              <a:t> </a:t>
            </a:r>
            <a:r>
              <a:rPr dirty="0" sz="2200"/>
              <a:t>derivadas</a:t>
            </a:r>
            <a:r>
              <a:rPr dirty="0" sz="2200" spc="110"/>
              <a:t> </a:t>
            </a:r>
            <a:r>
              <a:rPr dirty="0" sz="2200"/>
              <a:t>del</a:t>
            </a:r>
            <a:r>
              <a:rPr dirty="0" sz="2200" spc="160"/>
              <a:t> </a:t>
            </a:r>
            <a:r>
              <a:rPr dirty="0" sz="2200"/>
              <a:t>uso</a:t>
            </a:r>
            <a:r>
              <a:rPr dirty="0" sz="2200" spc="100"/>
              <a:t> </a:t>
            </a:r>
            <a:r>
              <a:rPr dirty="0" sz="2200"/>
              <a:t>de</a:t>
            </a:r>
            <a:r>
              <a:rPr dirty="0" sz="2200" spc="100"/>
              <a:t> </a:t>
            </a:r>
            <a:r>
              <a:rPr dirty="0" sz="2200" spc="-25"/>
              <a:t>su </a:t>
            </a:r>
            <a:r>
              <a:rPr dirty="0" sz="2200"/>
              <a:t>tarjeta</a:t>
            </a:r>
            <a:r>
              <a:rPr dirty="0" sz="2200" spc="195"/>
              <a:t> </a:t>
            </a:r>
            <a:r>
              <a:rPr dirty="0" sz="2200"/>
              <a:t>de</a:t>
            </a:r>
            <a:r>
              <a:rPr dirty="0" sz="2200" spc="195"/>
              <a:t> </a:t>
            </a:r>
            <a:r>
              <a:rPr dirty="0" sz="2200"/>
              <a:t>crédito.</a:t>
            </a:r>
            <a:r>
              <a:rPr dirty="0" sz="2200" spc="245"/>
              <a:t> </a:t>
            </a:r>
            <a:r>
              <a:rPr dirty="0" sz="2200"/>
              <a:t>Una</a:t>
            </a:r>
            <a:r>
              <a:rPr dirty="0" sz="2200" spc="204"/>
              <a:t> </a:t>
            </a:r>
            <a:r>
              <a:rPr dirty="0" sz="2200"/>
              <a:t>situación</a:t>
            </a:r>
            <a:r>
              <a:rPr dirty="0" sz="2200" spc="210"/>
              <a:t> </a:t>
            </a:r>
            <a:r>
              <a:rPr dirty="0" sz="2200"/>
              <a:t>de</a:t>
            </a:r>
            <a:r>
              <a:rPr dirty="0" sz="2200" spc="190"/>
              <a:t> </a:t>
            </a:r>
            <a:r>
              <a:rPr dirty="0" sz="2200"/>
              <a:t>paro</a:t>
            </a:r>
            <a:r>
              <a:rPr dirty="0" sz="2200" spc="200"/>
              <a:t> </a:t>
            </a:r>
            <a:r>
              <a:rPr dirty="0" sz="2200"/>
              <a:t>prolongada</a:t>
            </a:r>
            <a:r>
              <a:rPr dirty="0" sz="2200" spc="210"/>
              <a:t> </a:t>
            </a:r>
            <a:r>
              <a:rPr dirty="0" sz="2200"/>
              <a:t>le</a:t>
            </a:r>
            <a:r>
              <a:rPr dirty="0" sz="2200" spc="200"/>
              <a:t> </a:t>
            </a:r>
            <a:r>
              <a:rPr dirty="0" sz="2200" spc="-10"/>
              <a:t>impide </a:t>
            </a:r>
            <a:r>
              <a:rPr dirty="0" sz="2200"/>
              <a:t>seguir</a:t>
            </a:r>
            <a:r>
              <a:rPr dirty="0" sz="2200" spc="170"/>
              <a:t> </a:t>
            </a:r>
            <a:r>
              <a:rPr dirty="0" sz="2200"/>
              <a:t>pagando</a:t>
            </a:r>
            <a:r>
              <a:rPr dirty="0" sz="2200" spc="200"/>
              <a:t> </a:t>
            </a:r>
            <a:r>
              <a:rPr dirty="0" sz="2200"/>
              <a:t>las</a:t>
            </a:r>
            <a:r>
              <a:rPr dirty="0" sz="2200" spc="200"/>
              <a:t> </a:t>
            </a:r>
            <a:r>
              <a:rPr dirty="0" sz="2200"/>
              <a:t>cuotas</a:t>
            </a:r>
            <a:r>
              <a:rPr dirty="0" sz="2200" spc="200"/>
              <a:t> </a:t>
            </a:r>
            <a:r>
              <a:rPr dirty="0" sz="2200"/>
              <a:t>que</a:t>
            </a:r>
            <a:r>
              <a:rPr dirty="0" sz="2200" spc="200"/>
              <a:t> </a:t>
            </a:r>
            <a:r>
              <a:rPr dirty="0" sz="2200"/>
              <a:t>debe</a:t>
            </a:r>
            <a:r>
              <a:rPr dirty="0" sz="2200" spc="190"/>
              <a:t> </a:t>
            </a:r>
            <a:r>
              <a:rPr dirty="0" sz="2200"/>
              <a:t>abonar</a:t>
            </a:r>
            <a:r>
              <a:rPr dirty="0" sz="2200" spc="165"/>
              <a:t> </a:t>
            </a:r>
            <a:r>
              <a:rPr dirty="0" sz="2200"/>
              <a:t>al</a:t>
            </a:r>
            <a:r>
              <a:rPr dirty="0" sz="2200" spc="240"/>
              <a:t> </a:t>
            </a:r>
            <a:r>
              <a:rPr dirty="0" sz="2200"/>
              <a:t>Banco,</a:t>
            </a:r>
            <a:r>
              <a:rPr dirty="0" sz="2200" spc="250"/>
              <a:t> </a:t>
            </a:r>
            <a:r>
              <a:rPr dirty="0" sz="2200"/>
              <a:t>tanto</a:t>
            </a:r>
            <a:r>
              <a:rPr dirty="0" sz="2200" spc="200"/>
              <a:t> </a:t>
            </a:r>
            <a:r>
              <a:rPr dirty="0" sz="2200" spc="-25"/>
              <a:t>del </a:t>
            </a:r>
            <a:r>
              <a:rPr dirty="0" sz="2200"/>
              <a:t>préstamo</a:t>
            </a:r>
            <a:r>
              <a:rPr dirty="0" sz="2200" spc="240"/>
              <a:t> </a:t>
            </a:r>
            <a:r>
              <a:rPr dirty="0" sz="2200"/>
              <a:t>hipotecario</a:t>
            </a:r>
            <a:r>
              <a:rPr dirty="0" sz="2200" spc="250"/>
              <a:t> </a:t>
            </a:r>
            <a:r>
              <a:rPr dirty="0" sz="2200"/>
              <a:t>como</a:t>
            </a:r>
            <a:r>
              <a:rPr dirty="0" sz="2200" spc="250"/>
              <a:t> </a:t>
            </a:r>
            <a:r>
              <a:rPr dirty="0" sz="2200"/>
              <a:t>del</a:t>
            </a:r>
            <a:r>
              <a:rPr dirty="0" sz="2200" spc="290"/>
              <a:t> </a:t>
            </a:r>
            <a:r>
              <a:rPr dirty="0" sz="2200"/>
              <a:t>resto</a:t>
            </a:r>
            <a:r>
              <a:rPr dirty="0" sz="2200" spc="245"/>
              <a:t> </a:t>
            </a:r>
            <a:r>
              <a:rPr dirty="0" sz="2200"/>
              <a:t>de</a:t>
            </a:r>
            <a:r>
              <a:rPr dirty="0" sz="2200" spc="245"/>
              <a:t> </a:t>
            </a:r>
            <a:r>
              <a:rPr dirty="0" sz="2200"/>
              <a:t>deudas</a:t>
            </a:r>
            <a:r>
              <a:rPr dirty="0" sz="2200" spc="250"/>
              <a:t> </a:t>
            </a:r>
            <a:r>
              <a:rPr dirty="0" sz="2200"/>
              <a:t>pendientes</a:t>
            </a:r>
            <a:r>
              <a:rPr dirty="0" sz="2200" spc="254"/>
              <a:t> </a:t>
            </a:r>
            <a:r>
              <a:rPr dirty="0" sz="2200" spc="-25"/>
              <a:t>de </a:t>
            </a:r>
            <a:r>
              <a:rPr dirty="0" sz="2200"/>
              <a:t>pago.</a:t>
            </a:r>
            <a:r>
              <a:rPr dirty="0" sz="2200" spc="95"/>
              <a:t>  </a:t>
            </a:r>
            <a:r>
              <a:rPr dirty="0" sz="2200"/>
              <a:t>A</a:t>
            </a:r>
            <a:r>
              <a:rPr dirty="0" sz="2200" spc="85"/>
              <a:t>  </a:t>
            </a:r>
            <a:r>
              <a:rPr dirty="0" sz="2200"/>
              <a:t>fin</a:t>
            </a:r>
            <a:r>
              <a:rPr dirty="0" sz="2200" spc="90"/>
              <a:t>  </a:t>
            </a:r>
            <a:r>
              <a:rPr dirty="0" sz="2200"/>
              <a:t>de</a:t>
            </a:r>
            <a:r>
              <a:rPr dirty="0" sz="2200" spc="80"/>
              <a:t>  </a:t>
            </a:r>
            <a:r>
              <a:rPr dirty="0" sz="2200"/>
              <a:t>extinguir</a:t>
            </a:r>
            <a:r>
              <a:rPr dirty="0" sz="2200" spc="70"/>
              <a:t>  </a:t>
            </a:r>
            <a:r>
              <a:rPr dirty="0" sz="2200"/>
              <a:t>su</a:t>
            </a:r>
            <a:r>
              <a:rPr dirty="0" sz="2200" spc="95"/>
              <a:t>  </a:t>
            </a:r>
            <a:r>
              <a:rPr dirty="0" sz="2200"/>
              <a:t>relación</a:t>
            </a:r>
            <a:r>
              <a:rPr dirty="0" sz="2200" spc="90"/>
              <a:t>  </a:t>
            </a:r>
            <a:r>
              <a:rPr dirty="0" sz="2200" spc="-25"/>
              <a:t>jurídico-</a:t>
            </a:r>
            <a:r>
              <a:rPr dirty="0" sz="2200"/>
              <a:t>obligatoria</a:t>
            </a:r>
            <a:r>
              <a:rPr dirty="0" sz="2200" spc="85"/>
              <a:t>  </a:t>
            </a:r>
            <a:r>
              <a:rPr dirty="0" sz="2200" spc="-25"/>
              <a:t>les </a:t>
            </a:r>
            <a:r>
              <a:rPr dirty="0" sz="2200"/>
              <a:t>pregunta</a:t>
            </a:r>
            <a:r>
              <a:rPr dirty="0" sz="2200" spc="120"/>
              <a:t> </a:t>
            </a:r>
            <a:r>
              <a:rPr dirty="0" sz="2200"/>
              <a:t>qué</a:t>
            </a:r>
            <a:r>
              <a:rPr dirty="0" sz="2200" spc="120"/>
              <a:t> </a:t>
            </a:r>
            <a:r>
              <a:rPr dirty="0" sz="2200"/>
              <a:t>le</a:t>
            </a:r>
            <a:r>
              <a:rPr dirty="0" sz="2200" spc="125"/>
              <a:t> </a:t>
            </a:r>
            <a:r>
              <a:rPr dirty="0" sz="2200"/>
              <a:t>resulta</a:t>
            </a:r>
            <a:r>
              <a:rPr dirty="0" sz="2200" spc="120"/>
              <a:t> </a:t>
            </a:r>
            <a:r>
              <a:rPr dirty="0" sz="2200"/>
              <a:t>más</a:t>
            </a:r>
            <a:r>
              <a:rPr dirty="0" sz="2200" spc="125"/>
              <a:t> </a:t>
            </a:r>
            <a:r>
              <a:rPr dirty="0" sz="2200"/>
              <a:t>oportuno:</a:t>
            </a:r>
            <a:r>
              <a:rPr dirty="0" sz="2200" spc="180"/>
              <a:t> </a:t>
            </a:r>
            <a:r>
              <a:rPr dirty="0" sz="2200"/>
              <a:t>recurrir</a:t>
            </a:r>
            <a:r>
              <a:rPr dirty="0" sz="2200" spc="80"/>
              <a:t> </a:t>
            </a:r>
            <a:r>
              <a:rPr dirty="0" sz="2200"/>
              <a:t>a</a:t>
            </a:r>
            <a:r>
              <a:rPr dirty="0" sz="2200" spc="120"/>
              <a:t> </a:t>
            </a:r>
            <a:r>
              <a:rPr dirty="0" sz="2200"/>
              <a:t>una</a:t>
            </a:r>
            <a:r>
              <a:rPr dirty="0" sz="2200" spc="120"/>
              <a:t> </a:t>
            </a:r>
            <a:r>
              <a:rPr dirty="0" sz="2200"/>
              <a:t>dación</a:t>
            </a:r>
            <a:r>
              <a:rPr dirty="0" sz="2200" spc="135"/>
              <a:t> </a:t>
            </a:r>
            <a:r>
              <a:rPr dirty="0" sz="2200" spc="-25"/>
              <a:t>en </a:t>
            </a:r>
            <a:r>
              <a:rPr dirty="0" sz="2200"/>
              <a:t>pago</a:t>
            </a:r>
            <a:r>
              <a:rPr dirty="0" sz="2200" spc="425"/>
              <a:t> </a:t>
            </a:r>
            <a:r>
              <a:rPr dirty="0" sz="2200"/>
              <a:t>o</a:t>
            </a:r>
            <a:r>
              <a:rPr dirty="0" sz="2200" spc="420"/>
              <a:t> </a:t>
            </a:r>
            <a:r>
              <a:rPr dirty="0" sz="2200"/>
              <a:t>a</a:t>
            </a:r>
            <a:r>
              <a:rPr dirty="0" sz="2200" spc="430"/>
              <a:t> </a:t>
            </a:r>
            <a:r>
              <a:rPr dirty="0" sz="2200"/>
              <a:t>una</a:t>
            </a:r>
            <a:r>
              <a:rPr dirty="0" sz="2200" spc="430"/>
              <a:t> </a:t>
            </a:r>
            <a:r>
              <a:rPr dirty="0" sz="2200"/>
              <a:t>cesión</a:t>
            </a:r>
            <a:r>
              <a:rPr dirty="0" sz="2200" spc="450"/>
              <a:t> </a:t>
            </a:r>
            <a:r>
              <a:rPr dirty="0" sz="2200"/>
              <a:t>de</a:t>
            </a:r>
            <a:r>
              <a:rPr dirty="0" sz="2200" spc="434"/>
              <a:t> </a:t>
            </a:r>
            <a:r>
              <a:rPr dirty="0" sz="2200"/>
              <a:t>sus</a:t>
            </a:r>
            <a:r>
              <a:rPr dirty="0" sz="2200" spc="425"/>
              <a:t> </a:t>
            </a:r>
            <a:r>
              <a:rPr dirty="0" sz="2200"/>
              <a:t>bienes</a:t>
            </a:r>
            <a:r>
              <a:rPr dirty="0" sz="2200" spc="425"/>
              <a:t> </a:t>
            </a:r>
            <a:r>
              <a:rPr dirty="0" sz="2200"/>
              <a:t>(concurso</a:t>
            </a:r>
            <a:r>
              <a:rPr dirty="0" sz="2200" spc="425"/>
              <a:t> </a:t>
            </a:r>
            <a:r>
              <a:rPr dirty="0" sz="2200"/>
              <a:t>de</a:t>
            </a:r>
            <a:r>
              <a:rPr dirty="0" sz="2200" spc="434"/>
              <a:t> </a:t>
            </a:r>
            <a:r>
              <a:rPr dirty="0" sz="2200" spc="-10"/>
              <a:t>acreedores). </a:t>
            </a:r>
            <a:r>
              <a:rPr dirty="0" sz="2200"/>
              <a:t>Determine</a:t>
            </a:r>
            <a:r>
              <a:rPr dirty="0" sz="2200" spc="-95"/>
              <a:t> </a:t>
            </a:r>
            <a:r>
              <a:rPr dirty="0" sz="2200"/>
              <a:t>qué</a:t>
            </a:r>
            <a:r>
              <a:rPr dirty="0" sz="2200" spc="-65"/>
              <a:t> </a:t>
            </a:r>
            <a:r>
              <a:rPr dirty="0" sz="2200"/>
              <a:t>implica</a:t>
            </a:r>
            <a:r>
              <a:rPr dirty="0" sz="2200" spc="-90"/>
              <a:t> </a:t>
            </a:r>
            <a:r>
              <a:rPr dirty="0" sz="2200"/>
              <a:t>el</a:t>
            </a:r>
            <a:r>
              <a:rPr dirty="0" sz="2200" spc="-60"/>
              <a:t> </a:t>
            </a:r>
            <a:r>
              <a:rPr dirty="0" sz="2200"/>
              <a:t>uso</a:t>
            </a:r>
            <a:r>
              <a:rPr dirty="0" sz="2200" spc="-90"/>
              <a:t> </a:t>
            </a:r>
            <a:r>
              <a:rPr dirty="0" sz="2200"/>
              <a:t>de</a:t>
            </a:r>
            <a:r>
              <a:rPr dirty="0" sz="2200" spc="-85"/>
              <a:t> </a:t>
            </a:r>
            <a:r>
              <a:rPr dirty="0" sz="2200"/>
              <a:t>estas</a:t>
            </a:r>
            <a:r>
              <a:rPr dirty="0" sz="2200" spc="-90"/>
              <a:t> </a:t>
            </a:r>
            <a:r>
              <a:rPr dirty="0" sz="2200"/>
              <a:t>figuras</a:t>
            </a:r>
            <a:r>
              <a:rPr dirty="0" sz="2200" spc="-60"/>
              <a:t> </a:t>
            </a:r>
            <a:r>
              <a:rPr dirty="0" sz="2200" spc="-10"/>
              <a:t>jurídicas</a:t>
            </a:r>
            <a:r>
              <a:rPr dirty="0" sz="2200" spc="-90"/>
              <a:t> </a:t>
            </a:r>
            <a:r>
              <a:rPr dirty="0" sz="2200"/>
              <a:t>y</a:t>
            </a:r>
            <a:r>
              <a:rPr dirty="0" sz="2200" spc="-90"/>
              <a:t> </a:t>
            </a:r>
            <a:r>
              <a:rPr dirty="0" sz="2200" spc="-10"/>
              <a:t>explique </a:t>
            </a:r>
            <a:r>
              <a:rPr dirty="0" sz="2200"/>
              <a:t>cuáles</a:t>
            </a:r>
            <a:r>
              <a:rPr dirty="0" sz="2200" spc="-120"/>
              <a:t> </a:t>
            </a:r>
            <a:r>
              <a:rPr dirty="0" sz="2200"/>
              <a:t>son</a:t>
            </a:r>
            <a:r>
              <a:rPr dirty="0" sz="2200" spc="-85"/>
              <a:t> </a:t>
            </a:r>
            <a:r>
              <a:rPr dirty="0" sz="2200"/>
              <a:t>sus</a:t>
            </a:r>
            <a:r>
              <a:rPr dirty="0" sz="2200" spc="-120"/>
              <a:t> </a:t>
            </a:r>
            <a:r>
              <a:rPr dirty="0" sz="2200" spc="-10"/>
              <a:t>ventajas</a:t>
            </a:r>
            <a:r>
              <a:rPr dirty="0" sz="2200" spc="-140"/>
              <a:t> </a:t>
            </a:r>
            <a:r>
              <a:rPr dirty="0" sz="2200"/>
              <a:t>y</a:t>
            </a:r>
            <a:r>
              <a:rPr dirty="0" sz="2200" spc="-110"/>
              <a:t> </a:t>
            </a:r>
            <a:r>
              <a:rPr dirty="0" sz="2200"/>
              <a:t>sus</a:t>
            </a:r>
            <a:r>
              <a:rPr dirty="0" sz="2200" spc="-45"/>
              <a:t> </a:t>
            </a:r>
            <a:r>
              <a:rPr dirty="0" sz="2200" spc="-10"/>
              <a:t>inconvenientes.</a:t>
            </a:r>
            <a:endParaRPr sz="22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C8F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78740" rIns="0" bIns="0" rtlCol="0" vert="horz">
            <a:spAutoFit/>
          </a:bodyPr>
          <a:lstStyle/>
          <a:p>
            <a:pPr algn="just" marL="286385" marR="5080" indent="-274320">
              <a:lnSpc>
                <a:spcPct val="80000"/>
              </a:lnSpc>
              <a:spcBef>
                <a:spcPts val="620"/>
              </a:spcBef>
              <a:buFont typeface="Wingdings 2"/>
              <a:buChar char=""/>
              <a:tabLst>
                <a:tab pos="286385" algn="l"/>
                <a:tab pos="847725" algn="l"/>
              </a:tabLst>
            </a:pPr>
            <a:r>
              <a:rPr dirty="0" sz="2050">
                <a:solidFill>
                  <a:srgbClr val="0AD0D9"/>
                </a:solidFill>
                <a:latin typeface="Times New Roman"/>
                <a:cs typeface="Times New Roman"/>
              </a:rPr>
              <a:t>	</a:t>
            </a:r>
            <a:r>
              <a:rPr dirty="0" sz="2200"/>
              <a:t>Don</a:t>
            </a:r>
            <a:r>
              <a:rPr dirty="0" sz="2200" spc="235"/>
              <a:t> </a:t>
            </a:r>
            <a:r>
              <a:rPr dirty="0" sz="2200"/>
              <a:t>Joaquín</a:t>
            </a:r>
            <a:r>
              <a:rPr dirty="0" sz="2200" spc="240"/>
              <a:t> </a:t>
            </a:r>
            <a:r>
              <a:rPr dirty="0" sz="2200"/>
              <a:t>vende</a:t>
            </a:r>
            <a:r>
              <a:rPr dirty="0" sz="2200" spc="229"/>
              <a:t> </a:t>
            </a:r>
            <a:r>
              <a:rPr dirty="0" sz="2200"/>
              <a:t>a</a:t>
            </a:r>
            <a:r>
              <a:rPr dirty="0" sz="2200" spc="225"/>
              <a:t> </a:t>
            </a:r>
            <a:r>
              <a:rPr dirty="0" sz="2200"/>
              <a:t>Don</a:t>
            </a:r>
            <a:r>
              <a:rPr dirty="0" sz="2200" spc="245"/>
              <a:t> </a:t>
            </a:r>
            <a:r>
              <a:rPr dirty="0" sz="2200"/>
              <a:t>Dirk</a:t>
            </a:r>
            <a:r>
              <a:rPr dirty="0" sz="2200" spc="250"/>
              <a:t> </a:t>
            </a:r>
            <a:r>
              <a:rPr dirty="0" sz="2200"/>
              <a:t>un</a:t>
            </a:r>
            <a:r>
              <a:rPr dirty="0" sz="2200" spc="250"/>
              <a:t> </a:t>
            </a:r>
            <a:r>
              <a:rPr dirty="0" sz="2200"/>
              <a:t>apartamento</a:t>
            </a:r>
            <a:r>
              <a:rPr dirty="0" sz="2200" spc="220"/>
              <a:t> </a:t>
            </a:r>
            <a:r>
              <a:rPr dirty="0" sz="2200"/>
              <a:t>en</a:t>
            </a:r>
            <a:r>
              <a:rPr dirty="0" sz="2200" spc="240"/>
              <a:t> </a:t>
            </a:r>
            <a:r>
              <a:rPr dirty="0" sz="2200" spc="-10"/>
              <a:t>Rosas. </a:t>
            </a:r>
            <a:r>
              <a:rPr dirty="0" sz="2200"/>
              <a:t>Tanto</a:t>
            </a:r>
            <a:r>
              <a:rPr dirty="0" sz="2200" spc="200"/>
              <a:t> </a:t>
            </a:r>
            <a:r>
              <a:rPr dirty="0" sz="2200"/>
              <a:t>la</a:t>
            </a:r>
            <a:r>
              <a:rPr dirty="0" sz="2200" spc="190"/>
              <a:t> </a:t>
            </a:r>
            <a:r>
              <a:rPr dirty="0" sz="2200"/>
              <a:t>entrega</a:t>
            </a:r>
            <a:r>
              <a:rPr dirty="0" sz="2200" spc="204"/>
              <a:t> </a:t>
            </a:r>
            <a:r>
              <a:rPr dirty="0" sz="2200"/>
              <a:t>inicial</a:t>
            </a:r>
            <a:r>
              <a:rPr dirty="0" sz="2200" spc="229"/>
              <a:t> </a:t>
            </a:r>
            <a:r>
              <a:rPr dirty="0" sz="2200"/>
              <a:t>como</a:t>
            </a:r>
            <a:r>
              <a:rPr dirty="0" sz="2200" spc="210"/>
              <a:t> </a:t>
            </a:r>
            <a:r>
              <a:rPr dirty="0" sz="2200"/>
              <a:t>el</a:t>
            </a:r>
            <a:r>
              <a:rPr dirty="0" sz="2200" spc="235"/>
              <a:t> </a:t>
            </a:r>
            <a:r>
              <a:rPr dirty="0" sz="2200"/>
              <a:t>resto</a:t>
            </a:r>
            <a:r>
              <a:rPr dirty="0" sz="2200" spc="204"/>
              <a:t> </a:t>
            </a:r>
            <a:r>
              <a:rPr dirty="0" sz="2200"/>
              <a:t>del</a:t>
            </a:r>
            <a:r>
              <a:rPr dirty="0" sz="2200" spc="240"/>
              <a:t> </a:t>
            </a:r>
            <a:r>
              <a:rPr dirty="0" sz="2200"/>
              <a:t>precio</a:t>
            </a:r>
            <a:r>
              <a:rPr dirty="0" sz="2200" spc="200"/>
              <a:t> </a:t>
            </a:r>
            <a:r>
              <a:rPr dirty="0" sz="2200"/>
              <a:t>fue</a:t>
            </a:r>
            <a:r>
              <a:rPr dirty="0" sz="2200" spc="210"/>
              <a:t> </a:t>
            </a:r>
            <a:r>
              <a:rPr dirty="0" sz="2200" spc="-10"/>
              <a:t>entregado </a:t>
            </a:r>
            <a:r>
              <a:rPr dirty="0" sz="2200"/>
              <a:t>por</a:t>
            </a:r>
            <a:r>
              <a:rPr dirty="0" sz="2200" spc="170"/>
              <a:t>  </a:t>
            </a:r>
            <a:r>
              <a:rPr dirty="0" sz="2200"/>
              <a:t>el</a:t>
            </a:r>
            <a:r>
              <a:rPr dirty="0" sz="2200" spc="204"/>
              <a:t>  </a:t>
            </a:r>
            <a:r>
              <a:rPr dirty="0" sz="2200"/>
              <a:t>comprador</a:t>
            </a:r>
            <a:r>
              <a:rPr dirty="0" sz="2200" spc="170"/>
              <a:t>  </a:t>
            </a:r>
            <a:r>
              <a:rPr dirty="0" sz="2200"/>
              <a:t>a</a:t>
            </a:r>
            <a:r>
              <a:rPr dirty="0" sz="2200" spc="185"/>
              <a:t>  </a:t>
            </a:r>
            <a:r>
              <a:rPr dirty="0" sz="2200"/>
              <a:t>Don</a:t>
            </a:r>
            <a:r>
              <a:rPr dirty="0" sz="2200" spc="195"/>
              <a:t>  </a:t>
            </a:r>
            <a:r>
              <a:rPr dirty="0" sz="2200"/>
              <a:t>Antonio</a:t>
            </a:r>
            <a:r>
              <a:rPr dirty="0" sz="2200" spc="180"/>
              <a:t>  </a:t>
            </a:r>
            <a:r>
              <a:rPr dirty="0" sz="2200"/>
              <a:t>–socio</a:t>
            </a:r>
            <a:r>
              <a:rPr dirty="0" sz="2200" spc="180"/>
              <a:t>  </a:t>
            </a:r>
            <a:r>
              <a:rPr dirty="0" sz="2200"/>
              <a:t>inmobiliario</a:t>
            </a:r>
            <a:r>
              <a:rPr dirty="0" sz="2200" spc="185"/>
              <a:t>  </a:t>
            </a:r>
            <a:r>
              <a:rPr dirty="0" sz="2200" spc="-25"/>
              <a:t>del </a:t>
            </a:r>
            <a:r>
              <a:rPr dirty="0" sz="2200" spc="-20"/>
              <a:t>vendedor-</a:t>
            </a:r>
            <a:r>
              <a:rPr dirty="0" sz="2200"/>
              <a:t>.</a:t>
            </a:r>
            <a:r>
              <a:rPr dirty="0" sz="2200" spc="325"/>
              <a:t> </a:t>
            </a:r>
            <a:r>
              <a:rPr dirty="0" sz="2200"/>
              <a:t>Cuando</a:t>
            </a:r>
            <a:r>
              <a:rPr dirty="0" sz="2200" spc="300"/>
              <a:t> </a:t>
            </a:r>
            <a:r>
              <a:rPr dirty="0" sz="2200"/>
              <a:t>Don</a:t>
            </a:r>
            <a:r>
              <a:rPr dirty="0" sz="2200" spc="305"/>
              <a:t> </a:t>
            </a:r>
            <a:r>
              <a:rPr dirty="0" sz="2200"/>
              <a:t>Joaquín</a:t>
            </a:r>
            <a:r>
              <a:rPr dirty="0" sz="2200" spc="295"/>
              <a:t> </a:t>
            </a:r>
            <a:r>
              <a:rPr dirty="0" sz="2200"/>
              <a:t>tuvo</a:t>
            </a:r>
            <a:r>
              <a:rPr dirty="0" sz="2200" spc="295"/>
              <a:t> </a:t>
            </a:r>
            <a:r>
              <a:rPr dirty="0" sz="2200"/>
              <a:t>conocimiento</a:t>
            </a:r>
            <a:r>
              <a:rPr dirty="0" sz="2200" spc="290"/>
              <a:t> </a:t>
            </a:r>
            <a:r>
              <a:rPr dirty="0" sz="2200"/>
              <a:t>de</a:t>
            </a:r>
            <a:r>
              <a:rPr dirty="0" sz="2200" spc="280"/>
              <a:t> </a:t>
            </a:r>
            <a:r>
              <a:rPr dirty="0" sz="2200"/>
              <a:t>que</a:t>
            </a:r>
            <a:r>
              <a:rPr dirty="0" sz="2200" spc="295"/>
              <a:t> </a:t>
            </a:r>
            <a:r>
              <a:rPr dirty="0" sz="2200" spc="-25"/>
              <a:t>se </a:t>
            </a:r>
            <a:r>
              <a:rPr dirty="0" sz="2200"/>
              <a:t>había</a:t>
            </a:r>
            <a:r>
              <a:rPr dirty="0" sz="2200" spc="455"/>
              <a:t> </a:t>
            </a:r>
            <a:r>
              <a:rPr dirty="0" sz="2200"/>
              <a:t>hecho</a:t>
            </a:r>
            <a:r>
              <a:rPr dirty="0" sz="2200" spc="434"/>
              <a:t> </a:t>
            </a:r>
            <a:r>
              <a:rPr dirty="0" sz="2200"/>
              <a:t>efectivo</a:t>
            </a:r>
            <a:r>
              <a:rPr dirty="0" sz="2200" spc="445"/>
              <a:t> </a:t>
            </a:r>
            <a:r>
              <a:rPr dirty="0" sz="2200"/>
              <a:t>el</a:t>
            </a:r>
            <a:r>
              <a:rPr dirty="0" sz="2200" spc="480"/>
              <a:t> </a:t>
            </a:r>
            <a:r>
              <a:rPr dirty="0" sz="2200"/>
              <a:t>segundo</a:t>
            </a:r>
            <a:r>
              <a:rPr dirty="0" sz="2200" spc="455"/>
              <a:t> </a:t>
            </a:r>
            <a:r>
              <a:rPr dirty="0" sz="2200"/>
              <a:t>plazo,</a:t>
            </a:r>
            <a:r>
              <a:rPr dirty="0" sz="2200" spc="480"/>
              <a:t> </a:t>
            </a:r>
            <a:r>
              <a:rPr dirty="0" sz="2200"/>
              <a:t>entregó</a:t>
            </a:r>
            <a:r>
              <a:rPr dirty="0" sz="2200" spc="440"/>
              <a:t> </a:t>
            </a:r>
            <a:r>
              <a:rPr dirty="0" sz="2200"/>
              <a:t>las</a:t>
            </a:r>
            <a:r>
              <a:rPr dirty="0" sz="2200" spc="450"/>
              <a:t> </a:t>
            </a:r>
            <a:r>
              <a:rPr dirty="0" sz="2200"/>
              <a:t>llaves</a:t>
            </a:r>
            <a:r>
              <a:rPr dirty="0" sz="2200" spc="450"/>
              <a:t> </a:t>
            </a:r>
            <a:r>
              <a:rPr dirty="0" sz="2200" spc="-25"/>
              <a:t>del </a:t>
            </a:r>
            <a:r>
              <a:rPr dirty="0" sz="2200" spc="-10"/>
              <a:t>apartamento</a:t>
            </a:r>
            <a:r>
              <a:rPr dirty="0" sz="2200" spc="-80"/>
              <a:t> </a:t>
            </a:r>
            <a:r>
              <a:rPr dirty="0" sz="2200"/>
              <a:t>a</a:t>
            </a:r>
            <a:r>
              <a:rPr dirty="0" sz="2200" spc="-50"/>
              <a:t> </a:t>
            </a:r>
            <a:r>
              <a:rPr dirty="0" sz="2200"/>
              <a:t>Don</a:t>
            </a:r>
            <a:r>
              <a:rPr dirty="0" sz="2200" spc="-55"/>
              <a:t> </a:t>
            </a:r>
            <a:r>
              <a:rPr dirty="0" sz="2200"/>
              <a:t>Dirk,</a:t>
            </a:r>
            <a:r>
              <a:rPr dirty="0" sz="2200" spc="-5"/>
              <a:t> </a:t>
            </a:r>
            <a:r>
              <a:rPr dirty="0" sz="2200"/>
              <a:t>poniéndolo</a:t>
            </a:r>
            <a:r>
              <a:rPr dirty="0" sz="2200" spc="-75"/>
              <a:t> </a:t>
            </a:r>
            <a:r>
              <a:rPr dirty="0" sz="2200"/>
              <a:t>en</a:t>
            </a:r>
            <a:r>
              <a:rPr dirty="0" sz="2200" spc="-35"/>
              <a:t> </a:t>
            </a:r>
            <a:r>
              <a:rPr dirty="0" sz="2200"/>
              <a:t>posesión</a:t>
            </a:r>
            <a:r>
              <a:rPr dirty="0" sz="2200" spc="-40"/>
              <a:t> </a:t>
            </a:r>
            <a:r>
              <a:rPr dirty="0" sz="2200"/>
              <a:t>del</a:t>
            </a:r>
            <a:r>
              <a:rPr dirty="0" sz="2200" spc="-10"/>
              <a:t> </a:t>
            </a:r>
            <a:r>
              <a:rPr dirty="0" sz="2200"/>
              <a:t>mismo;</a:t>
            </a:r>
            <a:r>
              <a:rPr dirty="0" sz="2200" spc="-10"/>
              <a:t> </a:t>
            </a:r>
            <a:r>
              <a:rPr dirty="0" sz="2200" spc="-25"/>
              <a:t>sin </a:t>
            </a:r>
            <a:r>
              <a:rPr dirty="0" sz="2200"/>
              <a:t>embargo,</a:t>
            </a:r>
            <a:r>
              <a:rPr dirty="0" sz="2200" spc="395"/>
              <a:t> </a:t>
            </a:r>
            <a:r>
              <a:rPr dirty="0" sz="2200"/>
              <a:t>la</a:t>
            </a:r>
            <a:r>
              <a:rPr dirty="0" sz="2200" spc="355"/>
              <a:t> </a:t>
            </a:r>
            <a:r>
              <a:rPr dirty="0" sz="2200"/>
              <a:t>segunda</a:t>
            </a:r>
            <a:r>
              <a:rPr dirty="0" sz="2200" spc="365"/>
              <a:t> </a:t>
            </a:r>
            <a:r>
              <a:rPr dirty="0" sz="2200"/>
              <a:t>cantidad</a:t>
            </a:r>
            <a:r>
              <a:rPr dirty="0" sz="2200" spc="405"/>
              <a:t> </a:t>
            </a:r>
            <a:r>
              <a:rPr dirty="0" sz="2200"/>
              <a:t>no</a:t>
            </a:r>
            <a:r>
              <a:rPr dirty="0" sz="2200" spc="360"/>
              <a:t> </a:t>
            </a:r>
            <a:r>
              <a:rPr dirty="0" sz="2200"/>
              <a:t>llegó</a:t>
            </a:r>
            <a:r>
              <a:rPr dirty="0" sz="2200" spc="350"/>
              <a:t> </a:t>
            </a:r>
            <a:r>
              <a:rPr dirty="0" sz="2200"/>
              <a:t>a</a:t>
            </a:r>
            <a:r>
              <a:rPr dirty="0" sz="2200" spc="365"/>
              <a:t> </a:t>
            </a:r>
            <a:r>
              <a:rPr dirty="0" sz="2200"/>
              <a:t>poder</a:t>
            </a:r>
            <a:r>
              <a:rPr dirty="0" sz="2200" spc="335"/>
              <a:t> </a:t>
            </a:r>
            <a:r>
              <a:rPr dirty="0" sz="2200"/>
              <a:t>del</a:t>
            </a:r>
            <a:r>
              <a:rPr dirty="0" sz="2200" spc="405"/>
              <a:t> </a:t>
            </a:r>
            <a:r>
              <a:rPr dirty="0" sz="2200" spc="-10"/>
              <a:t>vendedor. </a:t>
            </a:r>
            <a:r>
              <a:rPr dirty="0" sz="2200"/>
              <a:t>Frente</a:t>
            </a:r>
            <a:r>
              <a:rPr dirty="0" sz="2200" spc="10"/>
              <a:t> </a:t>
            </a:r>
            <a:r>
              <a:rPr dirty="0" sz="2200"/>
              <a:t>a</a:t>
            </a:r>
            <a:r>
              <a:rPr dirty="0" sz="2200" spc="35"/>
              <a:t> </a:t>
            </a:r>
            <a:r>
              <a:rPr dirty="0" sz="2200"/>
              <a:t>la</a:t>
            </a:r>
            <a:r>
              <a:rPr dirty="0" sz="2200" spc="25"/>
              <a:t> </a:t>
            </a:r>
            <a:r>
              <a:rPr dirty="0" sz="2200"/>
              <a:t>deslealtad</a:t>
            </a:r>
            <a:r>
              <a:rPr dirty="0" sz="2200" spc="80"/>
              <a:t> </a:t>
            </a:r>
            <a:r>
              <a:rPr dirty="0" sz="2200"/>
              <a:t>de</a:t>
            </a:r>
            <a:r>
              <a:rPr dirty="0" sz="2200" spc="25"/>
              <a:t> </a:t>
            </a:r>
            <a:r>
              <a:rPr dirty="0" sz="2200"/>
              <a:t>su</a:t>
            </a:r>
            <a:r>
              <a:rPr dirty="0" sz="2200" spc="50"/>
              <a:t> </a:t>
            </a:r>
            <a:r>
              <a:rPr dirty="0" sz="2200"/>
              <a:t>socio,</a:t>
            </a:r>
            <a:r>
              <a:rPr dirty="0" sz="2200" spc="75"/>
              <a:t> </a:t>
            </a:r>
            <a:r>
              <a:rPr dirty="0" sz="2200"/>
              <a:t>Don</a:t>
            </a:r>
            <a:r>
              <a:rPr dirty="0" sz="2200" spc="50"/>
              <a:t> </a:t>
            </a:r>
            <a:r>
              <a:rPr dirty="0" sz="2200"/>
              <a:t>Joaquín</a:t>
            </a:r>
            <a:r>
              <a:rPr dirty="0" sz="2200" spc="45"/>
              <a:t> </a:t>
            </a:r>
            <a:r>
              <a:rPr dirty="0" sz="2200"/>
              <a:t>ejercitó</a:t>
            </a:r>
            <a:r>
              <a:rPr dirty="0" sz="2200" spc="25"/>
              <a:t> </a:t>
            </a:r>
            <a:r>
              <a:rPr dirty="0" sz="2200" spc="-10"/>
              <a:t>acciones </a:t>
            </a:r>
            <a:r>
              <a:rPr dirty="0" sz="2200"/>
              <a:t>contra</a:t>
            </a:r>
            <a:r>
              <a:rPr dirty="0" sz="2200" spc="185"/>
              <a:t> </a:t>
            </a:r>
            <a:r>
              <a:rPr dirty="0" sz="2200"/>
              <a:t>él</a:t>
            </a:r>
            <a:r>
              <a:rPr dirty="0" sz="2200" spc="220"/>
              <a:t> </a:t>
            </a:r>
            <a:r>
              <a:rPr dirty="0" sz="2200"/>
              <a:t>y</a:t>
            </a:r>
            <a:r>
              <a:rPr dirty="0" sz="2200" spc="190"/>
              <a:t> </a:t>
            </a:r>
            <a:r>
              <a:rPr dirty="0" sz="2200"/>
              <a:t>contra</a:t>
            </a:r>
            <a:r>
              <a:rPr dirty="0" sz="2200" spc="195"/>
              <a:t> </a:t>
            </a:r>
            <a:r>
              <a:rPr dirty="0" sz="2200"/>
              <a:t>Dirk</a:t>
            </a:r>
            <a:r>
              <a:rPr dirty="0" sz="2200" spc="210"/>
              <a:t> </a:t>
            </a:r>
            <a:r>
              <a:rPr dirty="0" sz="2200"/>
              <a:t>para</a:t>
            </a:r>
            <a:r>
              <a:rPr dirty="0" sz="2200" spc="190"/>
              <a:t> </a:t>
            </a:r>
            <a:r>
              <a:rPr dirty="0" sz="2200"/>
              <a:t>pedir</a:t>
            </a:r>
            <a:r>
              <a:rPr dirty="0" sz="2200" spc="165"/>
              <a:t> </a:t>
            </a:r>
            <a:r>
              <a:rPr dirty="0" sz="2200"/>
              <a:t>la</a:t>
            </a:r>
            <a:r>
              <a:rPr dirty="0" sz="2200" spc="180"/>
              <a:t> </a:t>
            </a:r>
            <a:r>
              <a:rPr dirty="0" sz="2200"/>
              <a:t>resolución</a:t>
            </a:r>
            <a:r>
              <a:rPr dirty="0" sz="2200" spc="215"/>
              <a:t> </a:t>
            </a:r>
            <a:r>
              <a:rPr dirty="0" sz="2200"/>
              <a:t>de</a:t>
            </a:r>
            <a:r>
              <a:rPr dirty="0" sz="2200" spc="190"/>
              <a:t> </a:t>
            </a:r>
            <a:r>
              <a:rPr dirty="0" sz="2200"/>
              <a:t>contrato</a:t>
            </a:r>
            <a:r>
              <a:rPr dirty="0" sz="2200" spc="190"/>
              <a:t> </a:t>
            </a:r>
            <a:r>
              <a:rPr dirty="0" sz="2200" spc="-25"/>
              <a:t>de compraventa</a:t>
            </a:r>
            <a:r>
              <a:rPr dirty="0" sz="2200" spc="-85"/>
              <a:t> </a:t>
            </a:r>
            <a:r>
              <a:rPr dirty="0" sz="2200"/>
              <a:t>por</a:t>
            </a:r>
            <a:r>
              <a:rPr dirty="0" sz="2200" spc="-90"/>
              <a:t> </a:t>
            </a:r>
            <a:r>
              <a:rPr dirty="0" sz="2200" spc="-10"/>
              <a:t>incumplimiento.</a:t>
            </a:r>
            <a:endParaRPr sz="2200">
              <a:latin typeface="Times New Roman"/>
              <a:cs typeface="Times New Roman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/>
              <a:t>PREGUNTAS:</a:t>
            </a:r>
            <a:endParaRPr sz="2200"/>
          </a:p>
          <a:p>
            <a:pPr algn="just" marL="286385" marR="5715" indent="-274320">
              <a:lnSpc>
                <a:spcPct val="80000"/>
              </a:lnSpc>
              <a:spcBef>
                <a:spcPts val="53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/>
              <a:t>1.</a:t>
            </a:r>
            <a:r>
              <a:rPr dirty="0" sz="2200" spc="210"/>
              <a:t> </a:t>
            </a:r>
            <a:r>
              <a:rPr dirty="0" sz="2200"/>
              <a:t>¿Piensa</a:t>
            </a:r>
            <a:r>
              <a:rPr dirty="0" sz="2200" spc="170"/>
              <a:t> </a:t>
            </a:r>
            <a:r>
              <a:rPr dirty="0" sz="2200"/>
              <a:t>usted</a:t>
            </a:r>
            <a:r>
              <a:rPr dirty="0" sz="2200" spc="215"/>
              <a:t> </a:t>
            </a:r>
            <a:r>
              <a:rPr dirty="0" sz="2200"/>
              <a:t>que</a:t>
            </a:r>
            <a:r>
              <a:rPr dirty="0" sz="2200" spc="160"/>
              <a:t> </a:t>
            </a:r>
            <a:r>
              <a:rPr dirty="0" sz="2200"/>
              <a:t>existía</a:t>
            </a:r>
            <a:r>
              <a:rPr dirty="0" sz="2200" spc="175"/>
              <a:t> </a:t>
            </a:r>
            <a:r>
              <a:rPr dirty="0" sz="2200"/>
              <a:t>un</a:t>
            </a:r>
            <a:r>
              <a:rPr dirty="0" sz="2200" spc="180"/>
              <a:t> </a:t>
            </a:r>
            <a:r>
              <a:rPr dirty="0" sz="2200"/>
              <a:t>apoderamiento</a:t>
            </a:r>
            <a:r>
              <a:rPr dirty="0" sz="2200" spc="180"/>
              <a:t> </a:t>
            </a:r>
            <a:r>
              <a:rPr dirty="0" sz="2200"/>
              <a:t>de</a:t>
            </a:r>
            <a:r>
              <a:rPr dirty="0" sz="2200" spc="160"/>
              <a:t> </a:t>
            </a:r>
            <a:r>
              <a:rPr dirty="0" sz="2200"/>
              <a:t>Don</a:t>
            </a:r>
            <a:r>
              <a:rPr dirty="0" sz="2200" spc="175"/>
              <a:t> </a:t>
            </a:r>
            <a:r>
              <a:rPr dirty="0" sz="2200" spc="-10"/>
              <a:t>Antonio </a:t>
            </a:r>
            <a:r>
              <a:rPr dirty="0" sz="2200"/>
              <a:t>para</a:t>
            </a:r>
            <a:r>
              <a:rPr dirty="0" sz="2200" spc="355"/>
              <a:t> </a:t>
            </a:r>
            <a:r>
              <a:rPr dirty="0" sz="2200"/>
              <a:t>recibir</a:t>
            </a:r>
            <a:r>
              <a:rPr dirty="0" sz="2200" spc="325"/>
              <a:t> </a:t>
            </a:r>
            <a:r>
              <a:rPr dirty="0" sz="2200"/>
              <a:t>el</a:t>
            </a:r>
            <a:r>
              <a:rPr dirty="0" sz="2200" spc="395"/>
              <a:t> </a:t>
            </a:r>
            <a:r>
              <a:rPr dirty="0" sz="2200"/>
              <a:t>pago?</a:t>
            </a:r>
            <a:r>
              <a:rPr dirty="0" sz="2200" spc="390"/>
              <a:t> </a:t>
            </a:r>
            <a:r>
              <a:rPr dirty="0" sz="2200"/>
              <a:t>En</a:t>
            </a:r>
            <a:r>
              <a:rPr dirty="0" sz="2200" spc="365"/>
              <a:t> </a:t>
            </a:r>
            <a:r>
              <a:rPr dirty="0" sz="2200"/>
              <a:t>función</a:t>
            </a:r>
            <a:r>
              <a:rPr dirty="0" sz="2200" spc="365"/>
              <a:t> </a:t>
            </a:r>
            <a:r>
              <a:rPr dirty="0" sz="2200"/>
              <a:t>de</a:t>
            </a:r>
            <a:r>
              <a:rPr dirty="0" sz="2200" spc="350"/>
              <a:t> </a:t>
            </a:r>
            <a:r>
              <a:rPr dirty="0" sz="2200"/>
              <a:t>su</a:t>
            </a:r>
            <a:r>
              <a:rPr dirty="0" sz="2200" spc="375"/>
              <a:t> </a:t>
            </a:r>
            <a:r>
              <a:rPr dirty="0" sz="2200"/>
              <a:t>respuesta,</a:t>
            </a:r>
            <a:r>
              <a:rPr dirty="0" sz="2200" spc="409"/>
              <a:t> </a:t>
            </a:r>
            <a:r>
              <a:rPr dirty="0" sz="2200"/>
              <a:t>¿qué</a:t>
            </a:r>
            <a:r>
              <a:rPr dirty="0" sz="2200" spc="365"/>
              <a:t> </a:t>
            </a:r>
            <a:r>
              <a:rPr dirty="0" sz="2200" spc="-10"/>
              <a:t>puede </a:t>
            </a:r>
            <a:r>
              <a:rPr dirty="0" sz="2200"/>
              <a:t>alegar</a:t>
            </a:r>
            <a:r>
              <a:rPr dirty="0" sz="2200" spc="-130"/>
              <a:t> </a:t>
            </a:r>
            <a:r>
              <a:rPr dirty="0" sz="2200"/>
              <a:t>Don</a:t>
            </a:r>
            <a:r>
              <a:rPr dirty="0" sz="2200" spc="-55"/>
              <a:t> </a:t>
            </a:r>
            <a:r>
              <a:rPr dirty="0" sz="2200"/>
              <a:t>Dirk</a:t>
            </a:r>
            <a:r>
              <a:rPr dirty="0" sz="2200" spc="-70"/>
              <a:t> </a:t>
            </a:r>
            <a:r>
              <a:rPr dirty="0" sz="2200"/>
              <a:t>ante</a:t>
            </a:r>
            <a:r>
              <a:rPr dirty="0" sz="2200" spc="-90"/>
              <a:t> </a:t>
            </a:r>
            <a:r>
              <a:rPr dirty="0" sz="2200"/>
              <a:t>la</a:t>
            </a:r>
            <a:r>
              <a:rPr dirty="0" sz="2200" spc="-120"/>
              <a:t> </a:t>
            </a:r>
            <a:r>
              <a:rPr dirty="0" sz="2200" spc="-10"/>
              <a:t>demanda</a:t>
            </a:r>
            <a:r>
              <a:rPr dirty="0" sz="2200" spc="-140"/>
              <a:t> </a:t>
            </a:r>
            <a:r>
              <a:rPr dirty="0" sz="2200"/>
              <a:t>de</a:t>
            </a:r>
            <a:r>
              <a:rPr dirty="0" sz="2200" spc="-70"/>
              <a:t> </a:t>
            </a:r>
            <a:r>
              <a:rPr dirty="0" sz="2200"/>
              <a:t>Don</a:t>
            </a:r>
            <a:r>
              <a:rPr dirty="0" sz="2200" spc="-40"/>
              <a:t> </a:t>
            </a:r>
            <a:r>
              <a:rPr dirty="0" sz="2200" spc="-10"/>
              <a:t>Joaquín?</a:t>
            </a:r>
            <a:endParaRPr sz="22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62471" y="2542032"/>
            <a:ext cx="2314194" cy="53111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4705" y="3241039"/>
            <a:ext cx="6752590" cy="8185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r" marR="7620">
              <a:lnSpc>
                <a:spcPct val="100000"/>
              </a:lnSpc>
              <a:spcBef>
                <a:spcPts val="105"/>
              </a:spcBef>
            </a:pPr>
            <a:r>
              <a:rPr dirty="0" sz="2600" b="0">
                <a:solidFill>
                  <a:srgbClr val="FFFFFF"/>
                </a:solidFill>
                <a:latin typeface="Constantia"/>
                <a:cs typeface="Constantia"/>
              </a:rPr>
              <a:t>EL</a:t>
            </a:r>
            <a:r>
              <a:rPr dirty="0" sz="2600" spc="-45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20" b="0">
                <a:solidFill>
                  <a:srgbClr val="FFFFFF"/>
                </a:solidFill>
                <a:latin typeface="Constantia"/>
                <a:cs typeface="Constantia"/>
              </a:rPr>
              <a:t>INCUMPLIMIENTO</a:t>
            </a:r>
            <a:r>
              <a:rPr dirty="0" sz="2600" spc="-110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b="0">
                <a:solidFill>
                  <a:srgbClr val="FFFFFF"/>
                </a:solidFill>
                <a:latin typeface="Constantia"/>
                <a:cs typeface="Constantia"/>
              </a:rPr>
              <a:t>Y</a:t>
            </a:r>
            <a:r>
              <a:rPr dirty="0" sz="2600" spc="-90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b="0">
                <a:solidFill>
                  <a:srgbClr val="FFFFFF"/>
                </a:solidFill>
                <a:latin typeface="Constantia"/>
                <a:cs typeface="Constantia"/>
              </a:rPr>
              <a:t>EL</a:t>
            </a:r>
            <a:r>
              <a:rPr dirty="0" sz="2600" spc="-45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10" b="0">
                <a:solidFill>
                  <a:srgbClr val="FFFFFF"/>
                </a:solidFill>
                <a:latin typeface="Constantia"/>
                <a:cs typeface="Constantia"/>
              </a:rPr>
              <a:t>CUMPLIMIENTO</a:t>
            </a:r>
            <a:endParaRPr sz="2600">
              <a:latin typeface="Constantia"/>
              <a:cs typeface="Constantia"/>
            </a:endParaRPr>
          </a:p>
          <a:p>
            <a:pPr algn="r" marR="5080">
              <a:lnSpc>
                <a:spcPct val="100000"/>
              </a:lnSpc>
            </a:pPr>
            <a:r>
              <a:rPr dirty="0" sz="2600" spc="-10" b="0">
                <a:solidFill>
                  <a:srgbClr val="FFFFFF"/>
                </a:solidFill>
                <a:latin typeface="Constantia"/>
                <a:cs typeface="Constantia"/>
              </a:rPr>
              <a:t>INEXACTO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0">
                <a:latin typeface="Calibri"/>
                <a:cs typeface="Calibri"/>
              </a:rPr>
              <a:t>EL</a:t>
            </a:r>
            <a:r>
              <a:rPr dirty="0" spc="-3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INCUMPLIMIENTO</a:t>
            </a:r>
            <a:r>
              <a:rPr dirty="0" spc="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DE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LA</a:t>
            </a:r>
            <a:r>
              <a:rPr dirty="0" spc="-4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OBLIGACIÓN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4267835" cy="364807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Concepto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Causas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Incumplimiento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definitivo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Cumplimiento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defectuoso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5">
                <a:latin typeface="Constantia"/>
                <a:cs typeface="Constantia"/>
              </a:rPr>
              <a:t>Retraso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cumplimiento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Imputabilidad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Imputable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al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deudor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Caso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fortuito/fuerza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mayor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 b="0">
                <a:latin typeface="Calibri"/>
                <a:cs typeface="Calibri"/>
              </a:rPr>
              <a:t>INCUMPLIMIENTO</a:t>
            </a:r>
            <a:r>
              <a:rPr dirty="0" spc="-45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IMPUTABLE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AL</a:t>
            </a:r>
            <a:r>
              <a:rPr dirty="0" spc="-8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DEUDOR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72706"/>
            <a:ext cx="7887334" cy="428879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Causas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5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dolo</a:t>
            </a:r>
            <a:endParaRPr sz="22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70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10">
                <a:latin typeface="Constantia"/>
                <a:cs typeface="Constantia"/>
              </a:rPr>
              <a:t>Concepto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55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irrenunciabilidad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acción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por</a:t>
            </a:r>
            <a:r>
              <a:rPr dirty="0" sz="1900" spc="-114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dolo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10">
                <a:latin typeface="Constantia"/>
                <a:cs typeface="Constantia"/>
              </a:rPr>
              <a:t> 1102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1256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1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culpa</a:t>
            </a:r>
            <a:endParaRPr sz="22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70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20">
                <a:latin typeface="Constantia"/>
                <a:cs typeface="Constantia"/>
              </a:rPr>
              <a:t>Concepto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1104</a:t>
            </a:r>
            <a:r>
              <a:rPr dirty="0" sz="1900" spc="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c.).</a:t>
            </a:r>
            <a:r>
              <a:rPr dirty="0" sz="1900" spc="-20">
                <a:latin typeface="Constantia"/>
                <a:cs typeface="Constantia"/>
              </a:rPr>
              <a:t> Diligencia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profesional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</a:t>
            </a:r>
            <a:r>
              <a:rPr dirty="0" sz="1900" spc="-114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culpa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 i="1">
                <a:latin typeface="Constantia"/>
                <a:cs typeface="Constantia"/>
              </a:rPr>
              <a:t>in</a:t>
            </a:r>
            <a:r>
              <a:rPr dirty="0" sz="1900" spc="-20" i="1">
                <a:latin typeface="Constantia"/>
                <a:cs typeface="Constantia"/>
              </a:rPr>
              <a:t> </a:t>
            </a:r>
            <a:r>
              <a:rPr dirty="0" sz="1900" spc="-10" i="1">
                <a:latin typeface="Constantia"/>
                <a:cs typeface="Constantia"/>
              </a:rPr>
              <a:t>concreto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455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20">
                <a:latin typeface="Constantia"/>
                <a:cs typeface="Constantia"/>
              </a:rPr>
              <a:t>Moderación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por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los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Tribunales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(artt.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1103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2" marL="927100" marR="487045" indent="-247015">
              <a:lnSpc>
                <a:spcPct val="100000"/>
              </a:lnSpc>
              <a:spcBef>
                <a:spcPts val="459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10">
                <a:latin typeface="Constantia"/>
                <a:cs typeface="Constantia"/>
              </a:rPr>
              <a:t>Modificación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convencional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régimen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responsabilidad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del </a:t>
            </a:r>
            <a:r>
              <a:rPr dirty="0" sz="1900" spc="-10">
                <a:latin typeface="Constantia"/>
                <a:cs typeface="Constantia"/>
              </a:rPr>
              <a:t>deudor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1255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c.).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Límites</a:t>
            </a:r>
            <a:endParaRPr sz="19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spcBef>
                <a:spcPts val="455"/>
              </a:spcBef>
              <a:buClr>
                <a:srgbClr val="0AD0D9"/>
              </a:buClr>
              <a:buSzPct val="63157"/>
              <a:buFont typeface="Wingdings 2"/>
              <a:buChar char=""/>
              <a:tabLst>
                <a:tab pos="1201420" algn="l"/>
              </a:tabLst>
            </a:pPr>
            <a:r>
              <a:rPr dirty="0" sz="1900" spc="-20">
                <a:latin typeface="Constantia"/>
                <a:cs typeface="Constantia"/>
              </a:rPr>
              <a:t>Dolo</a:t>
            </a:r>
            <a:endParaRPr sz="1900">
              <a:latin typeface="Constantia"/>
              <a:cs typeface="Constantia"/>
            </a:endParaRPr>
          </a:p>
          <a:p>
            <a:pPr lvl="3" marL="1201420" marR="848994" indent="-210820">
              <a:lnSpc>
                <a:spcPct val="100000"/>
              </a:lnSpc>
              <a:spcBef>
                <a:spcPts val="455"/>
              </a:spcBef>
              <a:buClr>
                <a:srgbClr val="0AD0D9"/>
              </a:buClr>
              <a:buSzPct val="63157"/>
              <a:buFont typeface="Wingdings 2"/>
              <a:buChar char=""/>
              <a:tabLst>
                <a:tab pos="1201420" algn="l"/>
              </a:tabLst>
            </a:pP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ley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(por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ej.,</a:t>
            </a:r>
            <a:r>
              <a:rPr dirty="0" sz="1900" spc="-1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Ley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Protección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a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los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Consumidores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 spc="-50">
                <a:latin typeface="Constantia"/>
                <a:cs typeface="Constantia"/>
              </a:rPr>
              <a:t>y </a:t>
            </a:r>
            <a:r>
              <a:rPr dirty="0" sz="1900" spc="-10">
                <a:latin typeface="Constantia"/>
                <a:cs typeface="Constantia"/>
              </a:rPr>
              <a:t>Usuarios)</a:t>
            </a:r>
            <a:endParaRPr sz="19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 b="0">
                <a:latin typeface="Calibri"/>
                <a:cs typeface="Calibri"/>
              </a:rPr>
              <a:t>INCUMPLIMIENTO</a:t>
            </a:r>
            <a:r>
              <a:rPr dirty="0" spc="-2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NO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IMPUTABLE</a:t>
            </a:r>
            <a:r>
              <a:rPr dirty="0" spc="-5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AL</a:t>
            </a:r>
            <a:r>
              <a:rPr dirty="0" spc="-6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DEUDOR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76170"/>
            <a:ext cx="8079105" cy="439864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algn="just" marL="286385" indent="-273685">
              <a:lnSpc>
                <a:spcPct val="100000"/>
              </a:lnSpc>
              <a:spcBef>
                <a:spcPts val="38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Concepto</a:t>
            </a:r>
            <a:endParaRPr sz="24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29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Causas: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caso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fortuito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fuerza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mayor</a:t>
            </a:r>
            <a:endParaRPr sz="2400">
              <a:latin typeface="Constantia"/>
              <a:cs typeface="Constantia"/>
            </a:endParaRPr>
          </a:p>
          <a:p>
            <a:pPr algn="just" lvl="1" marL="652780" marR="5080" indent="-247015">
              <a:lnSpc>
                <a:spcPts val="2380"/>
              </a:lnSpc>
              <a:spcBef>
                <a:spcPts val="58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780" algn="l"/>
              </a:tabLst>
            </a:pPr>
            <a:r>
              <a:rPr dirty="0" sz="2200">
                <a:latin typeface="Constantia"/>
                <a:cs typeface="Constantia"/>
              </a:rPr>
              <a:t>Concepto</a:t>
            </a:r>
            <a:r>
              <a:rPr dirty="0" sz="2200" spc="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114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1105,</a:t>
            </a:r>
            <a:r>
              <a:rPr dirty="0" sz="2200" spc="11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1182,</a:t>
            </a:r>
            <a:r>
              <a:rPr dirty="0" sz="2200" spc="11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1183</a:t>
            </a:r>
            <a:r>
              <a:rPr dirty="0" sz="2200" spc="10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1184</a:t>
            </a:r>
            <a:r>
              <a:rPr dirty="0" sz="2200" spc="10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114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c.):</a:t>
            </a:r>
            <a:r>
              <a:rPr dirty="0" sz="2200" spc="10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actos</a:t>
            </a:r>
            <a:r>
              <a:rPr dirty="0" sz="2200" spc="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85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la </a:t>
            </a:r>
            <a:r>
              <a:rPr dirty="0" sz="2200">
                <a:latin typeface="Constantia"/>
                <a:cs typeface="Constantia"/>
              </a:rPr>
              <a:t>autoridad</a:t>
            </a:r>
            <a:r>
              <a:rPr dirty="0" sz="2200" spc="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pública,</a:t>
            </a:r>
            <a:r>
              <a:rPr dirty="0" sz="2200" spc="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eventos</a:t>
            </a:r>
            <a:r>
              <a:rPr dirty="0" sz="2200" spc="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naturales,</a:t>
            </a:r>
            <a:r>
              <a:rPr dirty="0" sz="2200" spc="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imposibilidad</a:t>
            </a:r>
            <a:r>
              <a:rPr dirty="0" sz="2200" spc="8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subjetiva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hechos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terceros)</a:t>
            </a:r>
            <a:endParaRPr sz="2200">
              <a:latin typeface="Constantia"/>
              <a:cs typeface="Constantia"/>
            </a:endParaRPr>
          </a:p>
          <a:p>
            <a:pPr algn="just" lvl="1" marL="652145" indent="-246379">
              <a:lnSpc>
                <a:spcPct val="100000"/>
              </a:lnSpc>
              <a:spcBef>
                <a:spcPts val="22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Cláusula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i="1">
                <a:latin typeface="Constantia"/>
                <a:cs typeface="Constantia"/>
              </a:rPr>
              <a:t>rebus</a:t>
            </a:r>
            <a:r>
              <a:rPr dirty="0" sz="2200" spc="-50" i="1">
                <a:latin typeface="Constantia"/>
                <a:cs typeface="Constantia"/>
              </a:rPr>
              <a:t> </a:t>
            </a:r>
            <a:r>
              <a:rPr dirty="0" sz="2200" i="1">
                <a:latin typeface="Constantia"/>
                <a:cs typeface="Constantia"/>
              </a:rPr>
              <a:t>sic</a:t>
            </a:r>
            <a:r>
              <a:rPr dirty="0" sz="2200" spc="-45" i="1">
                <a:latin typeface="Constantia"/>
                <a:cs typeface="Constantia"/>
              </a:rPr>
              <a:t> </a:t>
            </a:r>
            <a:r>
              <a:rPr dirty="0" sz="2200" i="1">
                <a:latin typeface="Constantia"/>
                <a:cs typeface="Constantia"/>
              </a:rPr>
              <a:t>stantibus:</a:t>
            </a:r>
            <a:r>
              <a:rPr dirty="0" sz="2200" spc="-50" i="1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imposibilidad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sobrevenida</a:t>
            </a:r>
            <a:endParaRPr sz="2200">
              <a:latin typeface="Constantia"/>
              <a:cs typeface="Constantia"/>
            </a:endParaRPr>
          </a:p>
          <a:p>
            <a:pPr algn="just"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Excepciones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“no”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imputabilidad</a:t>
            </a:r>
            <a:endParaRPr sz="22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45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ley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1105 C.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c.)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contrato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comodato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15">
                <a:latin typeface="Constantia"/>
                <a:cs typeface="Constantia"/>
              </a:rPr>
              <a:t> </a:t>
            </a:r>
            <a:r>
              <a:rPr dirty="0" sz="1900" spc="-35">
                <a:latin typeface="Constantia"/>
                <a:cs typeface="Constantia"/>
              </a:rPr>
              <a:t>1744</a:t>
            </a:r>
            <a:r>
              <a:rPr dirty="0" sz="1900" spc="-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25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El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pacto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1105</a:t>
            </a:r>
            <a:r>
              <a:rPr dirty="0" sz="1900" spc="-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29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mora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1096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ts val="2165"/>
              </a:lnSpc>
              <a:spcBef>
                <a:spcPts val="225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10">
                <a:latin typeface="Constantia"/>
                <a:cs typeface="Constantia"/>
              </a:rPr>
              <a:t>Compromiso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entregar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la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misma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cosa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a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dos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personas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distintas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(art.</a:t>
            </a:r>
            <a:endParaRPr sz="1900">
              <a:latin typeface="Constantia"/>
              <a:cs typeface="Constantia"/>
            </a:endParaRPr>
          </a:p>
          <a:p>
            <a:pPr marL="927100">
              <a:lnSpc>
                <a:spcPts val="2165"/>
              </a:lnSpc>
            </a:pPr>
            <a:r>
              <a:rPr dirty="0" sz="1900">
                <a:latin typeface="Constantia"/>
                <a:cs typeface="Constantia"/>
              </a:rPr>
              <a:t>1096</a:t>
            </a:r>
            <a:r>
              <a:rPr dirty="0" sz="1900" spc="-1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c.):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doble</a:t>
            </a:r>
            <a:r>
              <a:rPr dirty="0" sz="1900" spc="-10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disposición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34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10">
                <a:latin typeface="Constantia"/>
                <a:cs typeface="Constantia"/>
              </a:rPr>
              <a:t>Prestación</a:t>
            </a:r>
            <a:r>
              <a:rPr dirty="0" sz="1900" spc="-105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derivada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10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delito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2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1185</a:t>
            </a:r>
            <a:r>
              <a:rPr dirty="0" sz="1900" spc="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="0">
                <a:latin typeface="Calibri"/>
                <a:cs typeface="Calibri"/>
              </a:rPr>
              <a:t>LA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MORA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DEL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DEUDOR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7026"/>
            <a:ext cx="7858759" cy="42989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indent="-273685">
              <a:lnSpc>
                <a:spcPts val="2510"/>
              </a:lnSpc>
              <a:spcBef>
                <a:spcPts val="9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Concepto: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retraso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cumplimiento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prestación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ts val="2385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Requisitos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1100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c.):</a:t>
            </a:r>
            <a:endParaRPr sz="2200">
              <a:latin typeface="Constantia"/>
              <a:cs typeface="Constantia"/>
            </a:endParaRPr>
          </a:p>
          <a:p>
            <a:pPr lvl="1" marL="651510" indent="-245745">
              <a:lnSpc>
                <a:spcPts val="216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Obligación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positiva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ts val="216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Deuda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líquida</a:t>
            </a:r>
            <a:endParaRPr sz="2000">
              <a:latin typeface="Constantia"/>
              <a:cs typeface="Constantia"/>
            </a:endParaRPr>
          </a:p>
          <a:p>
            <a:pPr lvl="1" marL="652145" indent="-246379">
              <a:lnSpc>
                <a:spcPts val="216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2145" algn="l"/>
              </a:tabLst>
            </a:pPr>
            <a:r>
              <a:rPr dirty="0" sz="2000" spc="-10">
                <a:latin typeface="Constantia"/>
                <a:cs typeface="Constantia"/>
              </a:rPr>
              <a:t>Culpa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deudor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ts val="2175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Intimación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judicial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extrajudicial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al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deudor.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Excepciones: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ts val="1950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25">
                <a:latin typeface="Constantia"/>
                <a:cs typeface="Constantia"/>
              </a:rPr>
              <a:t> ley</a:t>
            </a:r>
            <a:endParaRPr sz="1800">
              <a:latin typeface="Constantia"/>
              <a:cs typeface="Constantia"/>
            </a:endParaRPr>
          </a:p>
          <a:p>
            <a:pPr lvl="2" marL="927100" indent="-247015">
              <a:lnSpc>
                <a:spcPts val="1945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4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pacto</a:t>
            </a:r>
            <a:endParaRPr sz="1800">
              <a:latin typeface="Constantia"/>
              <a:cs typeface="Constantia"/>
            </a:endParaRPr>
          </a:p>
          <a:p>
            <a:pPr lvl="2" marL="927100" indent="-247015">
              <a:lnSpc>
                <a:spcPts val="1945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naturaleza</a:t>
            </a:r>
            <a:r>
              <a:rPr dirty="0" sz="1800" spc="-9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prestación</a:t>
            </a:r>
            <a:endParaRPr sz="1800">
              <a:latin typeface="Constantia"/>
              <a:cs typeface="Constantia"/>
            </a:endParaRPr>
          </a:p>
          <a:p>
            <a:pPr lvl="2" marL="927100" indent="-247015">
              <a:lnSpc>
                <a:spcPts val="1920"/>
              </a:lnSpc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 spc="-20">
                <a:latin typeface="Constantia"/>
                <a:cs typeface="Constantia"/>
              </a:rPr>
              <a:t>¿Obligaciones</a:t>
            </a:r>
            <a:r>
              <a:rPr dirty="0" sz="1800" spc="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sinalagmáticas?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ts val="2385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Régimen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jurídico</a:t>
            </a:r>
            <a:endParaRPr sz="2200">
              <a:latin typeface="Constantia"/>
              <a:cs typeface="Constantia"/>
            </a:endParaRPr>
          </a:p>
          <a:p>
            <a:pPr lvl="1" marL="651510" indent="-245745">
              <a:lnSpc>
                <a:spcPts val="216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Obligación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indemnización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daños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perjuicios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1107</a:t>
            </a:r>
            <a:r>
              <a:rPr dirty="0" sz="2000" spc="-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1510" marR="101600" indent="-245745">
              <a:lnSpc>
                <a:spcPct val="70000"/>
              </a:lnSpc>
              <a:spcBef>
                <a:spcPts val="60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2780" algn="l"/>
              </a:tabLst>
            </a:pPr>
            <a:r>
              <a:rPr dirty="0" sz="2000" spc="-20">
                <a:latin typeface="Constantia"/>
                <a:cs typeface="Constantia"/>
              </a:rPr>
              <a:t>Agravación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responsabilidad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deudor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1096.3.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1182</a:t>
            </a:r>
            <a:r>
              <a:rPr dirty="0" sz="2000" spc="-1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 	c.)</a:t>
            </a:r>
            <a:endParaRPr sz="2000">
              <a:latin typeface="Constantia"/>
              <a:cs typeface="Constantia"/>
            </a:endParaRPr>
          </a:p>
          <a:p>
            <a:pPr lvl="1" marL="652145" indent="-246379">
              <a:lnSpc>
                <a:spcPts val="18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2145" algn="l"/>
              </a:tabLst>
            </a:pPr>
            <a:r>
              <a:rPr dirty="0" sz="2000" spc="-25">
                <a:latin typeface="Constantia"/>
                <a:cs typeface="Constantia"/>
              </a:rPr>
              <a:t>Terminación: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cesan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efectos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i="1">
                <a:latin typeface="Constantia"/>
                <a:cs typeface="Constantia"/>
              </a:rPr>
              <a:t>ex</a:t>
            </a:r>
            <a:r>
              <a:rPr dirty="0" sz="2000" spc="-20" i="1">
                <a:latin typeface="Constantia"/>
                <a:cs typeface="Constantia"/>
              </a:rPr>
              <a:t> </a:t>
            </a:r>
            <a:r>
              <a:rPr dirty="0" sz="2000" i="1">
                <a:latin typeface="Constantia"/>
                <a:cs typeface="Constantia"/>
              </a:rPr>
              <a:t>tunc</a:t>
            </a:r>
            <a:r>
              <a:rPr dirty="0" sz="2000" spc="-10" i="1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(purga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mora)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efectos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 spc="-25" i="1">
                <a:latin typeface="Constantia"/>
                <a:cs typeface="Constantia"/>
              </a:rPr>
              <a:t>ex</a:t>
            </a:r>
            <a:endParaRPr sz="2000">
              <a:latin typeface="Constantia"/>
              <a:cs typeface="Constantia"/>
            </a:endParaRPr>
          </a:p>
          <a:p>
            <a:pPr marL="652780">
              <a:lnSpc>
                <a:spcPts val="2039"/>
              </a:lnSpc>
            </a:pPr>
            <a:r>
              <a:rPr dirty="0" sz="2000" spc="-20" i="1">
                <a:latin typeface="Constantia"/>
                <a:cs typeface="Constantia"/>
              </a:rPr>
              <a:t>nunc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035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0">
                <a:latin typeface="Calibri"/>
                <a:cs typeface="Calibri"/>
              </a:rPr>
              <a:t>EFECTOS</a:t>
            </a:r>
            <a:r>
              <a:rPr dirty="0" sz="2800" spc="-85" b="0">
                <a:latin typeface="Calibri"/>
                <a:cs typeface="Calibri"/>
              </a:rPr>
              <a:t> </a:t>
            </a:r>
            <a:r>
              <a:rPr dirty="0" sz="2800" b="0">
                <a:latin typeface="Calibri"/>
                <a:cs typeface="Calibri"/>
              </a:rPr>
              <a:t>DEL</a:t>
            </a:r>
            <a:r>
              <a:rPr dirty="0" sz="2800" spc="-60" b="0">
                <a:latin typeface="Calibri"/>
                <a:cs typeface="Calibri"/>
              </a:rPr>
              <a:t> </a:t>
            </a:r>
            <a:r>
              <a:rPr dirty="0" sz="2800" spc="-10" b="0">
                <a:latin typeface="Calibri"/>
                <a:cs typeface="Calibri"/>
              </a:rPr>
              <a:t>INCUMPLIMIENTO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91411"/>
            <a:ext cx="8074025" cy="428942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marL="286385" marR="5080" indent="-274320">
              <a:lnSpc>
                <a:spcPct val="80000"/>
              </a:lnSpc>
              <a:spcBef>
                <a:spcPts val="62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resolución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implícita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las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obligaciones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recíprocas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1124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 c.)</a:t>
            </a:r>
            <a:endParaRPr sz="22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10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Obligaciones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recíprocas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Incumplimiento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grave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No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es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necesario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que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deudor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sea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moroso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Ejercicio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judicial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extrajudicial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ts val="2395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i="1">
                <a:latin typeface="Constantia"/>
                <a:cs typeface="Constantia"/>
              </a:rPr>
              <a:t>Ius</a:t>
            </a:r>
            <a:r>
              <a:rPr dirty="0" sz="2000" spc="-70" i="1">
                <a:latin typeface="Constantia"/>
                <a:cs typeface="Constantia"/>
              </a:rPr>
              <a:t> </a:t>
            </a:r>
            <a:r>
              <a:rPr dirty="0" sz="2000" spc="-10" i="1">
                <a:latin typeface="Constantia"/>
                <a:cs typeface="Constantia"/>
              </a:rPr>
              <a:t>variandi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ts val="2635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ejecución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forzosa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454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Indemnización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daños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 1101</a:t>
            </a:r>
            <a:r>
              <a:rPr dirty="0" sz="2200" spc="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15"/>
              </a:spcBef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10">
                <a:latin typeface="Constantia"/>
                <a:cs typeface="Constantia"/>
              </a:rPr>
              <a:t>Incumplimiento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por</a:t>
            </a:r>
            <a:r>
              <a:rPr dirty="0" sz="2000" spc="-1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dolo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culpa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 spc="-20">
                <a:latin typeface="Constantia"/>
                <a:cs typeface="Constantia"/>
              </a:rPr>
              <a:t>Retraso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en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el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cumplimiento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por</a:t>
            </a:r>
            <a:r>
              <a:rPr dirty="0" sz="2000" spc="-114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dolo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o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culpa</a:t>
            </a:r>
            <a:endParaRPr sz="20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buClr>
                <a:srgbClr val="0E6EC5"/>
              </a:buClr>
              <a:buSzPct val="85000"/>
              <a:buFont typeface="Wingdings 2"/>
              <a:buChar char=""/>
              <a:tabLst>
                <a:tab pos="651510" algn="l"/>
              </a:tabLst>
            </a:pPr>
            <a:r>
              <a:rPr dirty="0" sz="2000">
                <a:latin typeface="Constantia"/>
                <a:cs typeface="Constantia"/>
              </a:rPr>
              <a:t>Determinación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1106</a:t>
            </a:r>
            <a:r>
              <a:rPr dirty="0" sz="2000" spc="-2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 spc="-20">
                <a:latin typeface="Constantia"/>
                <a:cs typeface="Constantia"/>
              </a:rPr>
              <a:t>Daño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emergente</a:t>
            </a:r>
            <a:endParaRPr sz="18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69444"/>
              <a:buFont typeface="Wingdings 2"/>
              <a:buChar char=""/>
              <a:tabLst>
                <a:tab pos="927100" algn="l"/>
              </a:tabLst>
            </a:pPr>
            <a:r>
              <a:rPr dirty="0" sz="1800" spc="-10">
                <a:latin typeface="Constantia"/>
                <a:cs typeface="Constantia"/>
              </a:rPr>
              <a:t>Lucro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cesante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86557" y="622553"/>
            <a:ext cx="3773804" cy="711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0" b="0">
                <a:latin typeface="Calibri"/>
                <a:cs typeface="Calibri"/>
              </a:rPr>
              <a:t>CASO</a:t>
            </a:r>
            <a:r>
              <a:rPr dirty="0" sz="4500" spc="-20" b="0">
                <a:latin typeface="Calibri"/>
                <a:cs typeface="Calibri"/>
              </a:rPr>
              <a:t> </a:t>
            </a:r>
            <a:r>
              <a:rPr dirty="0" sz="4500" spc="-10" b="0">
                <a:latin typeface="Calibri"/>
                <a:cs typeface="Calibri"/>
              </a:rPr>
              <a:t>PRÁCTICO</a:t>
            </a:r>
            <a:endParaRPr sz="45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593545"/>
            <a:ext cx="8082915" cy="325374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just" marL="286385" marR="5080" indent="-274320">
              <a:lnSpc>
                <a:spcPct val="90000"/>
              </a:lnSpc>
              <a:spcBef>
                <a:spcPts val="455"/>
              </a:spcBef>
              <a:buSzPct val="94827"/>
              <a:buFont typeface="Wingdings 2"/>
              <a:buChar char=""/>
              <a:tabLst>
                <a:tab pos="286385" algn="l"/>
                <a:tab pos="379095" algn="l"/>
              </a:tabLst>
            </a:pPr>
            <a:r>
              <a:rPr dirty="0" sz="29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900">
                <a:latin typeface="Constantia"/>
                <a:cs typeface="Constantia"/>
              </a:rPr>
              <a:t>“Guinea</a:t>
            </a:r>
            <a:r>
              <a:rPr dirty="0" sz="2900" spc="16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Hermanos</a:t>
            </a:r>
            <a:r>
              <a:rPr dirty="0" sz="2900" spc="204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S.</a:t>
            </a:r>
            <a:r>
              <a:rPr dirty="0" sz="2900" spc="24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A.”</a:t>
            </a:r>
            <a:r>
              <a:rPr dirty="0" sz="2900" spc="240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adquiere</a:t>
            </a:r>
            <a:r>
              <a:rPr dirty="0" sz="2900" spc="18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una</a:t>
            </a:r>
            <a:r>
              <a:rPr dirty="0" sz="2900" spc="180">
                <a:latin typeface="Constantia"/>
                <a:cs typeface="Constantia"/>
              </a:rPr>
              <a:t> </a:t>
            </a:r>
            <a:r>
              <a:rPr dirty="0" sz="2900" spc="-10">
                <a:latin typeface="Constantia"/>
                <a:cs typeface="Constantia"/>
              </a:rPr>
              <a:t>remesa </a:t>
            </a:r>
            <a:r>
              <a:rPr dirty="0" sz="2900">
                <a:latin typeface="Constantia"/>
                <a:cs typeface="Constantia"/>
              </a:rPr>
              <a:t>de</a:t>
            </a:r>
            <a:r>
              <a:rPr dirty="0" sz="2900" spc="68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relojes</a:t>
            </a:r>
            <a:r>
              <a:rPr dirty="0" sz="2900" spc="70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en</a:t>
            </a:r>
            <a:r>
              <a:rPr dirty="0" sz="2900" spc="71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la</a:t>
            </a:r>
            <a:r>
              <a:rPr dirty="0" sz="2900" spc="68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creencia</a:t>
            </a:r>
            <a:r>
              <a:rPr dirty="0" sz="2900" spc="67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de</a:t>
            </a:r>
            <a:r>
              <a:rPr dirty="0" sz="2900" spc="69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que</a:t>
            </a:r>
            <a:r>
              <a:rPr dirty="0" sz="2900" spc="67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son</a:t>
            </a:r>
            <a:r>
              <a:rPr dirty="0" sz="2900" spc="245">
                <a:latin typeface="Constantia"/>
                <a:cs typeface="Constantia"/>
              </a:rPr>
              <a:t>   </a:t>
            </a:r>
            <a:r>
              <a:rPr dirty="0" sz="2900">
                <a:latin typeface="Constantia"/>
                <a:cs typeface="Constantia"/>
              </a:rPr>
              <a:t>de</a:t>
            </a:r>
            <a:r>
              <a:rPr dirty="0" sz="2900" spc="690">
                <a:latin typeface="Constantia"/>
                <a:cs typeface="Constantia"/>
              </a:rPr>
              <a:t> </a:t>
            </a:r>
            <a:r>
              <a:rPr dirty="0" sz="2900" spc="-25">
                <a:latin typeface="Constantia"/>
                <a:cs typeface="Constantia"/>
              </a:rPr>
              <a:t>una </a:t>
            </a:r>
            <a:r>
              <a:rPr dirty="0" sz="2900">
                <a:latin typeface="Constantia"/>
                <a:cs typeface="Constantia"/>
              </a:rPr>
              <a:t>marca</a:t>
            </a:r>
            <a:r>
              <a:rPr dirty="0" sz="2900" spc="-11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de</a:t>
            </a:r>
            <a:r>
              <a:rPr dirty="0" sz="2900" spc="-114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gran</a:t>
            </a:r>
            <a:r>
              <a:rPr dirty="0" sz="2900" spc="-7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prestigio</a:t>
            </a:r>
            <a:r>
              <a:rPr dirty="0" sz="2900" spc="-10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internacional,</a:t>
            </a:r>
            <a:r>
              <a:rPr dirty="0" sz="2900" spc="-4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pues</a:t>
            </a:r>
            <a:r>
              <a:rPr dirty="0" sz="2900" spc="-8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así</a:t>
            </a:r>
            <a:r>
              <a:rPr dirty="0" sz="2900" spc="-30">
                <a:latin typeface="Constantia"/>
                <a:cs typeface="Constantia"/>
              </a:rPr>
              <a:t> </a:t>
            </a:r>
            <a:r>
              <a:rPr dirty="0" sz="2900" spc="-25">
                <a:latin typeface="Constantia"/>
                <a:cs typeface="Constantia"/>
              </a:rPr>
              <a:t>lo </a:t>
            </a:r>
            <a:r>
              <a:rPr dirty="0" sz="2900">
                <a:latin typeface="Constantia"/>
                <a:cs typeface="Constantia"/>
              </a:rPr>
              <a:t>había</a:t>
            </a:r>
            <a:r>
              <a:rPr dirty="0" sz="2900" spc="15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convenido</a:t>
            </a:r>
            <a:r>
              <a:rPr dirty="0" sz="2900" spc="15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con</a:t>
            </a:r>
            <a:r>
              <a:rPr dirty="0" sz="2900" spc="17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el</a:t>
            </a:r>
            <a:r>
              <a:rPr dirty="0" sz="2900" spc="22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vendedor.</a:t>
            </a:r>
            <a:r>
              <a:rPr dirty="0" sz="2900" spc="21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Recibió</a:t>
            </a:r>
            <a:r>
              <a:rPr dirty="0" sz="2900" spc="16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en</a:t>
            </a:r>
            <a:r>
              <a:rPr dirty="0" sz="2900" spc="185">
                <a:latin typeface="Constantia"/>
                <a:cs typeface="Constantia"/>
              </a:rPr>
              <a:t> </a:t>
            </a:r>
            <a:r>
              <a:rPr dirty="0" sz="2900" spc="-25">
                <a:latin typeface="Constantia"/>
                <a:cs typeface="Constantia"/>
              </a:rPr>
              <a:t>su </a:t>
            </a:r>
            <a:r>
              <a:rPr dirty="0" sz="2900">
                <a:latin typeface="Constantia"/>
                <a:cs typeface="Constantia"/>
              </a:rPr>
              <a:t>lugar,</a:t>
            </a:r>
            <a:r>
              <a:rPr dirty="0" sz="2900" spc="7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otra</a:t>
            </a:r>
            <a:r>
              <a:rPr dirty="0" sz="2900" spc="3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que</a:t>
            </a:r>
            <a:r>
              <a:rPr dirty="0" sz="2900" spc="2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era</a:t>
            </a:r>
            <a:r>
              <a:rPr dirty="0" sz="2900" spc="1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de</a:t>
            </a:r>
            <a:r>
              <a:rPr dirty="0" sz="2900" spc="3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relojes</a:t>
            </a:r>
            <a:r>
              <a:rPr dirty="0" sz="2900" spc="4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transformados</a:t>
            </a:r>
            <a:r>
              <a:rPr dirty="0" sz="2900" spc="25">
                <a:latin typeface="Constantia"/>
                <a:cs typeface="Constantia"/>
              </a:rPr>
              <a:t> </a:t>
            </a:r>
            <a:r>
              <a:rPr dirty="0" sz="2900" spc="-20">
                <a:latin typeface="Constantia"/>
                <a:cs typeface="Constantia"/>
              </a:rPr>
              <a:t>para </a:t>
            </a:r>
            <a:r>
              <a:rPr dirty="0" sz="2900">
                <a:latin typeface="Constantia"/>
                <a:cs typeface="Constantia"/>
              </a:rPr>
              <a:t>dar</a:t>
            </a:r>
            <a:r>
              <a:rPr dirty="0" sz="2900" spc="385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la</a:t>
            </a:r>
            <a:r>
              <a:rPr dirty="0" sz="2900" spc="395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apariencia</a:t>
            </a:r>
            <a:r>
              <a:rPr dirty="0" sz="2900" spc="400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de</a:t>
            </a:r>
            <a:r>
              <a:rPr dirty="0" sz="2900" spc="395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la</a:t>
            </a:r>
            <a:r>
              <a:rPr dirty="0" sz="2900" spc="390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referida</a:t>
            </a:r>
            <a:r>
              <a:rPr dirty="0" sz="2900" spc="395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marca.</a:t>
            </a:r>
            <a:r>
              <a:rPr dirty="0" sz="2900" spc="425">
                <a:latin typeface="Constantia"/>
                <a:cs typeface="Constantia"/>
              </a:rPr>
              <a:t>  </a:t>
            </a:r>
            <a:r>
              <a:rPr dirty="0" sz="2900" spc="-25">
                <a:latin typeface="Constantia"/>
                <a:cs typeface="Constantia"/>
              </a:rPr>
              <a:t>El </a:t>
            </a:r>
            <a:r>
              <a:rPr dirty="0" sz="2900">
                <a:latin typeface="Constantia"/>
                <a:cs typeface="Constantia"/>
              </a:rPr>
              <a:t>comprador</a:t>
            </a:r>
            <a:r>
              <a:rPr dirty="0" sz="2900" spc="335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opta</a:t>
            </a:r>
            <a:r>
              <a:rPr dirty="0" sz="2900" spc="360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por</a:t>
            </a:r>
            <a:r>
              <a:rPr dirty="0" sz="2900" spc="345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resolver</a:t>
            </a:r>
            <a:r>
              <a:rPr dirty="0" sz="2900" spc="350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el</a:t>
            </a:r>
            <a:r>
              <a:rPr dirty="0" sz="2900" spc="390">
                <a:latin typeface="Constantia"/>
                <a:cs typeface="Constantia"/>
              </a:rPr>
              <a:t>  </a:t>
            </a:r>
            <a:r>
              <a:rPr dirty="0" sz="2900">
                <a:latin typeface="Constantia"/>
                <a:cs typeface="Constantia"/>
              </a:rPr>
              <a:t>contrato</a:t>
            </a:r>
            <a:r>
              <a:rPr dirty="0" sz="2900" spc="365">
                <a:latin typeface="Constantia"/>
                <a:cs typeface="Constantia"/>
              </a:rPr>
              <a:t>  </a:t>
            </a:r>
            <a:r>
              <a:rPr dirty="0" sz="2900" spc="-50">
                <a:latin typeface="Constantia"/>
                <a:cs typeface="Constantia"/>
              </a:rPr>
              <a:t>y </a:t>
            </a:r>
            <a:r>
              <a:rPr dirty="0" sz="2900">
                <a:latin typeface="Constantia"/>
                <a:cs typeface="Constantia"/>
              </a:rPr>
              <a:t>reclamar</a:t>
            </a:r>
            <a:r>
              <a:rPr dirty="0" sz="2900" spc="-10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la</a:t>
            </a:r>
            <a:r>
              <a:rPr dirty="0" sz="2900" spc="-65">
                <a:latin typeface="Constantia"/>
                <a:cs typeface="Constantia"/>
              </a:rPr>
              <a:t> </a:t>
            </a:r>
            <a:r>
              <a:rPr dirty="0" sz="2900" spc="-10">
                <a:latin typeface="Constantia"/>
                <a:cs typeface="Constantia"/>
              </a:rPr>
              <a:t>correspondiente</a:t>
            </a:r>
            <a:r>
              <a:rPr dirty="0" sz="2900" spc="-8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cantidad. A</a:t>
            </a:r>
            <a:r>
              <a:rPr dirty="0" sz="2900" spc="-40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la</a:t>
            </a:r>
            <a:r>
              <a:rPr dirty="0" sz="2900" spc="-75">
                <a:latin typeface="Constantia"/>
                <a:cs typeface="Constantia"/>
              </a:rPr>
              <a:t> </a:t>
            </a:r>
            <a:r>
              <a:rPr dirty="0" sz="2900">
                <a:latin typeface="Constantia"/>
                <a:cs typeface="Constantia"/>
              </a:rPr>
              <a:t>luz</a:t>
            </a:r>
            <a:r>
              <a:rPr dirty="0" sz="2900" spc="-45">
                <a:latin typeface="Constantia"/>
                <a:cs typeface="Constantia"/>
              </a:rPr>
              <a:t> </a:t>
            </a:r>
            <a:r>
              <a:rPr dirty="0" sz="2900" spc="-25">
                <a:latin typeface="Constantia"/>
                <a:cs typeface="Constantia"/>
              </a:rPr>
              <a:t>de</a:t>
            </a:r>
            <a:endParaRPr sz="2900">
              <a:latin typeface="Constantia"/>
              <a:cs typeface="Constant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10259" y="4776977"/>
            <a:ext cx="3775075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9440" algn="l"/>
                <a:tab pos="1638935" algn="l"/>
                <a:tab pos="2768600" algn="l"/>
              </a:tabLst>
            </a:pPr>
            <a:r>
              <a:rPr dirty="0" sz="2900" spc="-25">
                <a:latin typeface="Constantia"/>
                <a:cs typeface="Constantia"/>
              </a:rPr>
              <a:t>lo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20">
                <a:latin typeface="Constantia"/>
                <a:cs typeface="Constantia"/>
              </a:rPr>
              <a:t>visto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10">
                <a:latin typeface="Constantia"/>
                <a:cs typeface="Constantia"/>
              </a:rPr>
              <a:t>hasta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10">
                <a:latin typeface="Constantia"/>
                <a:cs typeface="Constantia"/>
              </a:rPr>
              <a:t>ahora,</a:t>
            </a:r>
            <a:endParaRPr sz="2900">
              <a:latin typeface="Constantia"/>
              <a:cs typeface="Constant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10259" y="5174741"/>
            <a:ext cx="3806190" cy="467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9410" algn="l"/>
                <a:tab pos="2292985" algn="l"/>
              </a:tabLst>
            </a:pPr>
            <a:r>
              <a:rPr dirty="0" sz="2900" spc="-10">
                <a:latin typeface="Constantia"/>
                <a:cs typeface="Constantia"/>
              </a:rPr>
              <a:t>resolver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25">
                <a:latin typeface="Constantia"/>
                <a:cs typeface="Constantia"/>
              </a:rPr>
              <a:t>el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20">
                <a:latin typeface="Constantia"/>
                <a:cs typeface="Constantia"/>
              </a:rPr>
              <a:t>contrato?</a:t>
            </a:r>
            <a:endParaRPr sz="2900">
              <a:latin typeface="Constantia"/>
              <a:cs typeface="Constanti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854321" y="4776977"/>
            <a:ext cx="3764279" cy="866140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31445" marR="5080" indent="-119380">
              <a:lnSpc>
                <a:spcPts val="3130"/>
              </a:lnSpc>
              <a:spcBef>
                <a:spcPts val="500"/>
              </a:spcBef>
              <a:tabLst>
                <a:tab pos="743585" algn="l"/>
                <a:tab pos="937260" algn="l"/>
                <a:tab pos="1902460" algn="l"/>
                <a:tab pos="2602230" algn="l"/>
                <a:tab pos="2772410" algn="l"/>
                <a:tab pos="3365500" algn="l"/>
              </a:tabLst>
            </a:pPr>
            <a:r>
              <a:rPr dirty="0" sz="2900" spc="-25">
                <a:latin typeface="Constantia"/>
                <a:cs typeface="Constantia"/>
              </a:rPr>
              <a:t>¿el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10">
                <a:latin typeface="Constantia"/>
                <a:cs typeface="Constantia"/>
              </a:rPr>
              <a:t>comprador</a:t>
            </a:r>
            <a:r>
              <a:rPr dirty="0" sz="2900">
                <a:latin typeface="Constantia"/>
                <a:cs typeface="Constantia"/>
              </a:rPr>
              <a:t>		</a:t>
            </a:r>
            <a:r>
              <a:rPr dirty="0" sz="2900" spc="-10">
                <a:latin typeface="Constantia"/>
                <a:cs typeface="Constantia"/>
              </a:rPr>
              <a:t>puede </a:t>
            </a:r>
            <a:r>
              <a:rPr dirty="0" sz="2900" spc="-25">
                <a:latin typeface="Constantia"/>
                <a:cs typeface="Constantia"/>
              </a:rPr>
              <a:t>En</a:t>
            </a:r>
            <a:r>
              <a:rPr dirty="0" sz="2900">
                <a:latin typeface="Constantia"/>
                <a:cs typeface="Constantia"/>
              </a:rPr>
              <a:t>		</a:t>
            </a:r>
            <a:r>
              <a:rPr dirty="0" sz="2900" spc="-25">
                <a:latin typeface="Constantia"/>
                <a:cs typeface="Constantia"/>
              </a:rPr>
              <a:t>qué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25">
                <a:latin typeface="Constantia"/>
                <a:cs typeface="Constantia"/>
              </a:rPr>
              <a:t>se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25">
                <a:latin typeface="Constantia"/>
                <a:cs typeface="Constantia"/>
              </a:rPr>
              <a:t>ha</a:t>
            </a:r>
            <a:r>
              <a:rPr dirty="0" sz="2900">
                <a:latin typeface="Constantia"/>
                <a:cs typeface="Constantia"/>
              </a:rPr>
              <a:t>	</a:t>
            </a:r>
            <a:r>
              <a:rPr dirty="0" sz="2900" spc="-25">
                <a:latin typeface="Constantia"/>
                <a:cs typeface="Constantia"/>
              </a:rPr>
              <a:t>de</a:t>
            </a:r>
            <a:endParaRPr sz="2900">
              <a:latin typeface="Constantia"/>
              <a:cs typeface="Constant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10259" y="5572150"/>
            <a:ext cx="2173605" cy="468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 spc="-20">
                <a:latin typeface="Constantia"/>
                <a:cs typeface="Constantia"/>
              </a:rPr>
              <a:t>fundamentar.</a:t>
            </a:r>
            <a:endParaRPr sz="29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08175"/>
            <a:ext cx="8084820" cy="414782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algn="just" marL="286385" marR="5080" indent="-274320">
              <a:lnSpc>
                <a:spcPct val="90000"/>
              </a:lnSpc>
              <a:spcBef>
                <a:spcPts val="4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615315" algn="l"/>
              </a:tabLst>
            </a:pPr>
            <a:r>
              <a:rPr dirty="0" sz="2600">
                <a:latin typeface="Constantia"/>
                <a:cs typeface="Constantia"/>
              </a:rPr>
              <a:t>Se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celebra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</a:t>
            </a:r>
            <a:r>
              <a:rPr dirty="0" sz="2600" spc="-50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contrato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compraventa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que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tenía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por </a:t>
            </a:r>
            <a:r>
              <a:rPr dirty="0" sz="2600">
                <a:latin typeface="Constantia"/>
                <a:cs typeface="Constantia"/>
              </a:rPr>
              <a:t>objeto</a:t>
            </a:r>
            <a:r>
              <a:rPr dirty="0" sz="2600" spc="18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una</a:t>
            </a:r>
            <a:r>
              <a:rPr dirty="0" sz="2600" spc="19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parte</a:t>
            </a:r>
            <a:r>
              <a:rPr dirty="0" sz="2600" spc="18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19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una</a:t>
            </a:r>
            <a:r>
              <a:rPr dirty="0" sz="2600" spc="19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nave</a:t>
            </a:r>
            <a:r>
              <a:rPr dirty="0" sz="2600" spc="19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industrial,</a:t>
            </a:r>
            <a:r>
              <a:rPr dirty="0" sz="2600" spc="22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que</a:t>
            </a:r>
            <a:r>
              <a:rPr dirty="0" sz="2600" spc="190">
                <a:latin typeface="Constantia"/>
                <a:cs typeface="Constantia"/>
              </a:rPr>
              <a:t>  </a:t>
            </a:r>
            <a:r>
              <a:rPr dirty="0" sz="2600" spc="-25">
                <a:latin typeface="Constantia"/>
                <a:cs typeface="Constantia"/>
              </a:rPr>
              <a:t>se </a:t>
            </a:r>
            <a:r>
              <a:rPr dirty="0" sz="2600">
                <a:latin typeface="Constantia"/>
                <a:cs typeface="Constantia"/>
              </a:rPr>
              <a:t>proponía</a:t>
            </a:r>
            <a:r>
              <a:rPr dirty="0" sz="2600" spc="114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construir</a:t>
            </a:r>
            <a:r>
              <a:rPr dirty="0" sz="2600" spc="12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13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vendedora</a:t>
            </a:r>
            <a:r>
              <a:rPr dirty="0" sz="2600" spc="14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“Transmet</a:t>
            </a:r>
            <a:r>
              <a:rPr dirty="0" sz="2600" spc="13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S.</a:t>
            </a:r>
            <a:r>
              <a:rPr dirty="0" sz="2600" spc="160">
                <a:latin typeface="Constantia"/>
                <a:cs typeface="Constantia"/>
              </a:rPr>
              <a:t>  </a:t>
            </a:r>
            <a:r>
              <a:rPr dirty="0" sz="2600" spc="-70">
                <a:latin typeface="Constantia"/>
                <a:cs typeface="Constantia"/>
              </a:rPr>
              <a:t>A.”. </a:t>
            </a:r>
            <a:r>
              <a:rPr dirty="0" sz="2600">
                <a:latin typeface="Constantia"/>
                <a:cs typeface="Constantia"/>
              </a:rPr>
              <a:t>Posteriormente,</a:t>
            </a:r>
            <a:r>
              <a:rPr dirty="0" sz="2600" spc="2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2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2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fin</a:t>
            </a:r>
            <a:r>
              <a:rPr dirty="0" sz="2600" spc="2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229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cumplir</a:t>
            </a:r>
            <a:r>
              <a:rPr dirty="0" sz="2600" spc="1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</a:t>
            </a:r>
            <a:r>
              <a:rPr dirty="0" sz="2600" spc="229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</a:t>
            </a:r>
            <a:r>
              <a:rPr dirty="0" sz="2600" spc="2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pactado,</a:t>
            </a:r>
            <a:r>
              <a:rPr dirty="0" sz="2600" spc="29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la </a:t>
            </a:r>
            <a:r>
              <a:rPr dirty="0" sz="2600">
                <a:latin typeface="Constantia"/>
                <a:cs typeface="Constantia"/>
              </a:rPr>
              <a:t>sociedad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solicita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licencia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municipal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para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construir,</a:t>
            </a:r>
            <a:r>
              <a:rPr dirty="0" sz="2600" spc="-5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que </a:t>
            </a:r>
            <a:r>
              <a:rPr dirty="0" sz="2600">
                <a:latin typeface="Constantia"/>
                <a:cs typeface="Constantia"/>
              </a:rPr>
              <a:t>le</a:t>
            </a:r>
            <a:r>
              <a:rPr dirty="0" sz="2600" spc="2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fue</a:t>
            </a:r>
            <a:r>
              <a:rPr dirty="0" sz="2600" spc="20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denegada.</a:t>
            </a:r>
            <a:r>
              <a:rPr dirty="0" sz="2600" spc="25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Ante</a:t>
            </a:r>
            <a:r>
              <a:rPr dirty="0" sz="2600" spc="2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esta</a:t>
            </a:r>
            <a:r>
              <a:rPr dirty="0" sz="2600" spc="20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situación</a:t>
            </a:r>
            <a:r>
              <a:rPr dirty="0" sz="2600" spc="2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“Transmet</a:t>
            </a:r>
            <a:r>
              <a:rPr dirty="0" sz="2600" spc="20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S.</a:t>
            </a:r>
            <a:r>
              <a:rPr dirty="0" sz="2600" spc="254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A.” </a:t>
            </a:r>
            <a:r>
              <a:rPr dirty="0" sz="2600">
                <a:latin typeface="Constantia"/>
                <a:cs typeface="Constantia"/>
              </a:rPr>
              <a:t>demanda</a:t>
            </a:r>
            <a:r>
              <a:rPr dirty="0" sz="2600" spc="409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al</a:t>
            </a:r>
            <a:r>
              <a:rPr dirty="0" sz="2600" spc="5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comprador</a:t>
            </a:r>
            <a:r>
              <a:rPr dirty="0" sz="2600" spc="40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4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fin</a:t>
            </a:r>
            <a:r>
              <a:rPr dirty="0" sz="2600" spc="4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4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resolver</a:t>
            </a:r>
            <a:r>
              <a:rPr dirty="0" sz="2600" spc="4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50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contrato porque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resulta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imposible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cumplimiento.</a:t>
            </a:r>
            <a:endParaRPr sz="2600">
              <a:latin typeface="Constantia"/>
              <a:cs typeface="Constantia"/>
            </a:endParaRPr>
          </a:p>
          <a:p>
            <a:pPr marL="534035" indent="-521334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534035" algn="l"/>
              </a:tabLst>
            </a:pPr>
            <a:r>
              <a:rPr dirty="0" sz="2600" spc="-10">
                <a:latin typeface="Constantia"/>
                <a:cs typeface="Constantia"/>
              </a:rPr>
              <a:t>PREGUNTA:</a:t>
            </a:r>
            <a:endParaRPr sz="2600">
              <a:latin typeface="Constantia"/>
              <a:cs typeface="Constantia"/>
            </a:endParaRPr>
          </a:p>
          <a:p>
            <a:pPr algn="just" marL="286385" marR="9525" indent="-274320">
              <a:lnSpc>
                <a:spcPts val="2810"/>
              </a:lnSpc>
              <a:spcBef>
                <a:spcPts val="66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1.</a:t>
            </a:r>
            <a:r>
              <a:rPr dirty="0" sz="2600" spc="2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¿Resulta</a:t>
            </a:r>
            <a:r>
              <a:rPr dirty="0" sz="2600" spc="2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aplicable</a:t>
            </a:r>
            <a:r>
              <a:rPr dirty="0" sz="2600" spc="2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2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arto</a:t>
            </a:r>
            <a:r>
              <a:rPr dirty="0" sz="2600" spc="2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1184</a:t>
            </a:r>
            <a:r>
              <a:rPr dirty="0" sz="2600" spc="2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2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2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2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los</a:t>
            </a:r>
            <a:r>
              <a:rPr dirty="0" sz="2600" spc="2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efectos</a:t>
            </a:r>
            <a:r>
              <a:rPr dirty="0" sz="2600" spc="229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de </a:t>
            </a:r>
            <a:r>
              <a:rPr dirty="0" sz="2600" spc="-30">
                <a:latin typeface="Constantia"/>
                <a:cs typeface="Constantia"/>
              </a:rPr>
              <a:t>resolver</a:t>
            </a:r>
            <a:r>
              <a:rPr dirty="0" sz="2600" spc="-1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contrato?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6352" y="3084563"/>
            <a:ext cx="1814322" cy="41530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7035" y="3575430"/>
            <a:ext cx="5280660" cy="1904364"/>
          </a:xfrm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algn="r" marL="12700" marR="5080" indent="762000">
              <a:lnSpc>
                <a:spcPts val="4750"/>
              </a:lnSpc>
              <a:spcBef>
                <a:spcPts val="705"/>
              </a:spcBef>
            </a:pPr>
            <a:r>
              <a:rPr dirty="0" sz="4400">
                <a:solidFill>
                  <a:srgbClr val="FFFFFF"/>
                </a:solidFill>
                <a:latin typeface="Constantia"/>
                <a:cs typeface="Constantia"/>
              </a:rPr>
              <a:t>EL</a:t>
            </a:r>
            <a:r>
              <a:rPr dirty="0" sz="4400" spc="-12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4400">
                <a:solidFill>
                  <a:srgbClr val="FFFFFF"/>
                </a:solidFill>
                <a:latin typeface="Constantia"/>
                <a:cs typeface="Constantia"/>
              </a:rPr>
              <a:t>DERECHO</a:t>
            </a:r>
            <a:r>
              <a:rPr dirty="0" sz="4400" spc="-7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Constantia"/>
                <a:cs typeface="Constantia"/>
              </a:rPr>
              <a:t>DE </a:t>
            </a:r>
            <a:r>
              <a:rPr dirty="0" sz="4400" spc="-10">
                <a:solidFill>
                  <a:srgbClr val="FFFFFF"/>
                </a:solidFill>
                <a:latin typeface="Constantia"/>
                <a:cs typeface="Constantia"/>
              </a:rPr>
              <a:t>OBLIGACIONES.</a:t>
            </a:r>
            <a:r>
              <a:rPr dirty="0" sz="4400" spc="-15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4400" spc="-25">
                <a:solidFill>
                  <a:srgbClr val="FFFFFF"/>
                </a:solidFill>
                <a:latin typeface="Constantia"/>
                <a:cs typeface="Constantia"/>
              </a:rPr>
              <a:t>LA</a:t>
            </a:r>
            <a:endParaRPr sz="4400">
              <a:latin typeface="Constantia"/>
              <a:cs typeface="Constantia"/>
            </a:endParaRPr>
          </a:p>
          <a:p>
            <a:pPr algn="r" marR="10795">
              <a:lnSpc>
                <a:spcPts val="4685"/>
              </a:lnSpc>
            </a:pPr>
            <a:r>
              <a:rPr dirty="0" sz="4400" spc="-10">
                <a:solidFill>
                  <a:srgbClr val="FFFFFF"/>
                </a:solidFill>
                <a:latin typeface="Constantia"/>
                <a:cs typeface="Constantia"/>
              </a:rPr>
              <a:t>OBLIGACIÓN</a:t>
            </a:r>
            <a:endParaRPr sz="4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891411"/>
            <a:ext cx="8079740" cy="431736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just" marL="286385" marR="5080" indent="-274320">
              <a:lnSpc>
                <a:spcPct val="80000"/>
              </a:lnSpc>
              <a:spcBef>
                <a:spcPts val="620"/>
              </a:spcBef>
              <a:buSzPct val="93181"/>
              <a:buFont typeface="Wingdings 2"/>
              <a:buChar char=""/>
              <a:tabLst>
                <a:tab pos="286385" algn="l"/>
                <a:tab pos="636270" algn="l"/>
              </a:tabLst>
            </a:pPr>
            <a:r>
              <a:rPr dirty="0" sz="22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200">
                <a:latin typeface="Constantia"/>
                <a:cs typeface="Constantia"/>
              </a:rPr>
              <a:t>Se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celebra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contrato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obra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-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constructora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se </a:t>
            </a:r>
            <a:r>
              <a:rPr dirty="0" sz="2200">
                <a:latin typeface="Constantia"/>
                <a:cs typeface="Constantia"/>
              </a:rPr>
              <a:t>compromete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-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realizar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edificio.</a:t>
            </a:r>
            <a:r>
              <a:rPr dirty="0" sz="2200" spc="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Al</a:t>
            </a:r>
            <a:r>
              <a:rPr dirty="0" sz="2200" spc="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finalizar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citada</a:t>
            </a:r>
            <a:r>
              <a:rPr dirty="0" sz="2200" spc="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obra,</a:t>
            </a:r>
            <a:r>
              <a:rPr dirty="0" sz="2200" spc="3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los </a:t>
            </a:r>
            <a:r>
              <a:rPr dirty="0" sz="2200">
                <a:latin typeface="Constantia"/>
                <a:cs typeface="Constantia"/>
              </a:rPr>
              <a:t>propietarios</a:t>
            </a:r>
            <a:r>
              <a:rPr dirty="0" sz="2200" spc="28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aprecian</a:t>
            </a:r>
            <a:r>
              <a:rPr dirty="0" sz="2200" spc="30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2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existencia</a:t>
            </a:r>
            <a:r>
              <a:rPr dirty="0" sz="2200" spc="2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2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graves</a:t>
            </a:r>
            <a:r>
              <a:rPr dirty="0" sz="2200" spc="2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defectos</a:t>
            </a:r>
            <a:r>
              <a:rPr dirty="0" sz="2200" spc="285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de </a:t>
            </a:r>
            <a:r>
              <a:rPr dirty="0" sz="2200">
                <a:latin typeface="Constantia"/>
                <a:cs typeface="Constantia"/>
              </a:rPr>
              <a:t>construcción,</a:t>
            </a:r>
            <a:r>
              <a:rPr dirty="0" sz="2200" spc="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lo que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</a:t>
            </a:r>
            <a:r>
              <a:rPr dirty="0" sz="2200" spc="-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niegan</a:t>
            </a:r>
            <a:r>
              <a:rPr dirty="0" sz="2200" spc="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satisfacer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precio</a:t>
            </a:r>
            <a:r>
              <a:rPr dirty="0" sz="2200" spc="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pactado,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formulan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demandan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contra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entidad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encargada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realizar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las </a:t>
            </a:r>
            <a:r>
              <a:rPr dirty="0" sz="2200">
                <a:latin typeface="Constantia"/>
                <a:cs typeface="Constantia"/>
              </a:rPr>
              <a:t>obras.</a:t>
            </a:r>
            <a:r>
              <a:rPr dirty="0" sz="2200" spc="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JPI</a:t>
            </a:r>
            <a:r>
              <a:rPr dirty="0" sz="2200" spc="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estima</a:t>
            </a:r>
            <a:r>
              <a:rPr dirty="0" sz="2200" spc="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demanda.</a:t>
            </a:r>
            <a:r>
              <a:rPr dirty="0" sz="2200" spc="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AP</a:t>
            </a:r>
            <a:r>
              <a:rPr dirty="0" sz="2200" spc="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revoca</a:t>
            </a:r>
            <a:r>
              <a:rPr dirty="0" sz="2200" spc="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sentencia</a:t>
            </a:r>
            <a:r>
              <a:rPr dirty="0" sz="2200" spc="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3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les </a:t>
            </a:r>
            <a:r>
              <a:rPr dirty="0" sz="2200">
                <a:latin typeface="Constantia"/>
                <a:cs typeface="Constantia"/>
              </a:rPr>
              <a:t>obliga</a:t>
            </a:r>
            <a:r>
              <a:rPr dirty="0" sz="2200" spc="-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pagar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las</a:t>
            </a:r>
            <a:r>
              <a:rPr dirty="0" sz="2200" spc="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cantidades</a:t>
            </a:r>
            <a:r>
              <a:rPr dirty="0" sz="2200" spc="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acordadas</a:t>
            </a:r>
            <a:r>
              <a:rPr dirty="0" sz="2200" spc="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constructora</a:t>
            </a:r>
            <a:r>
              <a:rPr dirty="0" sz="2200" spc="1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porque </a:t>
            </a:r>
            <a:r>
              <a:rPr dirty="0" sz="2200">
                <a:latin typeface="Constantia"/>
                <a:cs typeface="Constantia"/>
              </a:rPr>
              <a:t>considera</a:t>
            </a:r>
            <a:r>
              <a:rPr dirty="0" sz="2200" spc="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1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los</a:t>
            </a:r>
            <a:r>
              <a:rPr dirty="0" sz="2200" spc="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propietarios</a:t>
            </a:r>
            <a:r>
              <a:rPr dirty="0" sz="2200" spc="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como</a:t>
            </a:r>
            <a:r>
              <a:rPr dirty="0" sz="2200" spc="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morosos.</a:t>
            </a:r>
            <a:r>
              <a:rPr dirty="0" sz="2200" spc="3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Los</a:t>
            </a:r>
            <a:r>
              <a:rPr dirty="0" sz="2200" spc="10">
                <a:latin typeface="Constantia"/>
                <a:cs typeface="Constantia"/>
              </a:rPr>
              <a:t>  </a:t>
            </a:r>
            <a:r>
              <a:rPr dirty="0" sz="2200" spc="-10">
                <a:latin typeface="Constantia"/>
                <a:cs typeface="Constantia"/>
              </a:rPr>
              <a:t>propietarios recurren.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5454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PREGUNTA:</a:t>
            </a:r>
            <a:endParaRPr sz="2200">
              <a:latin typeface="Constantia"/>
              <a:cs typeface="Constantia"/>
            </a:endParaRPr>
          </a:p>
          <a:p>
            <a:pPr algn="just" marL="286385" marR="10795" indent="-274320">
              <a:lnSpc>
                <a:spcPts val="2110"/>
              </a:lnSpc>
              <a:spcBef>
                <a:spcPts val="51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1.</a:t>
            </a:r>
            <a:r>
              <a:rPr dirty="0" sz="2200" spc="21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¿Qué</a:t>
            </a:r>
            <a:r>
              <a:rPr dirty="0" sz="2200" spc="1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tipo</a:t>
            </a:r>
            <a:r>
              <a:rPr dirty="0" sz="2200" spc="1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obligaciones</a:t>
            </a:r>
            <a:r>
              <a:rPr dirty="0" sz="2200" spc="1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surge</a:t>
            </a:r>
            <a:r>
              <a:rPr dirty="0" sz="2200" spc="1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21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contrato</a:t>
            </a:r>
            <a:r>
              <a:rPr dirty="0" sz="2200" spc="1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90">
                <a:latin typeface="Constantia"/>
                <a:cs typeface="Constantia"/>
              </a:rPr>
              <a:t>  </a:t>
            </a:r>
            <a:r>
              <a:rPr dirty="0" sz="2200" spc="-10">
                <a:latin typeface="Constantia"/>
                <a:cs typeface="Constantia"/>
              </a:rPr>
              <a:t>obra, unilaterales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recíprocas?</a:t>
            </a:r>
            <a:endParaRPr sz="2200">
              <a:latin typeface="Constantia"/>
              <a:cs typeface="Constantia"/>
            </a:endParaRPr>
          </a:p>
          <a:p>
            <a:pPr algn="just" marL="286385" marR="5080" indent="-274320">
              <a:lnSpc>
                <a:spcPct val="80000"/>
              </a:lnSpc>
              <a:spcBef>
                <a:spcPts val="54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2.</a:t>
            </a:r>
            <a:r>
              <a:rPr dirty="0" sz="2200" spc="30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2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función</a:t>
            </a:r>
            <a:r>
              <a:rPr dirty="0" sz="2200" spc="2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28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2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respuesta,</a:t>
            </a:r>
            <a:r>
              <a:rPr dirty="0" sz="2200" spc="30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¿cómo</a:t>
            </a:r>
            <a:r>
              <a:rPr dirty="0" sz="2200" spc="2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repercute</a:t>
            </a:r>
            <a:r>
              <a:rPr dirty="0" sz="2200" spc="28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285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los </a:t>
            </a:r>
            <a:r>
              <a:rPr dirty="0" sz="2200">
                <a:latin typeface="Constantia"/>
                <a:cs typeface="Constantia"/>
              </a:rPr>
              <a:t>propietarios?</a:t>
            </a:r>
            <a:r>
              <a:rPr dirty="0" sz="2200" spc="25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¿Existe</a:t>
            </a:r>
            <a:r>
              <a:rPr dirty="0" sz="2200" spc="2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mora?</a:t>
            </a:r>
            <a:r>
              <a:rPr dirty="0" sz="2200" spc="2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¿Existe</a:t>
            </a:r>
            <a:r>
              <a:rPr dirty="0" sz="2200" spc="2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incumplimiento?</a:t>
            </a:r>
            <a:r>
              <a:rPr dirty="0" sz="2200" spc="2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¿O</a:t>
            </a:r>
            <a:r>
              <a:rPr dirty="0" sz="2200" spc="26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existe otra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figura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distinta?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5" name="object 5" descr=""/>
          <p:cNvSpPr txBox="1"/>
          <p:nvPr/>
        </p:nvSpPr>
        <p:spPr>
          <a:xfrm>
            <a:off x="535940" y="1891411"/>
            <a:ext cx="8084820" cy="4317365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just" marL="286385" marR="5080" indent="-274320">
              <a:lnSpc>
                <a:spcPct val="80000"/>
              </a:lnSpc>
              <a:spcBef>
                <a:spcPts val="620"/>
              </a:spcBef>
              <a:buSzPct val="93181"/>
              <a:buFont typeface="Wingdings 2"/>
              <a:buChar char=""/>
              <a:tabLst>
                <a:tab pos="286385" algn="l"/>
                <a:tab pos="636270" algn="l"/>
              </a:tabLst>
            </a:pPr>
            <a:r>
              <a:rPr dirty="0" sz="22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200">
                <a:latin typeface="Constantia"/>
                <a:cs typeface="Constantia"/>
              </a:rPr>
              <a:t>Doña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Carmen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ingresa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Agrupación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Viviendas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Izaga </a:t>
            </a:r>
            <a:r>
              <a:rPr dirty="0" sz="2200">
                <a:latin typeface="Constantia"/>
                <a:cs typeface="Constantia"/>
              </a:rPr>
              <a:t>con</a:t>
            </a:r>
            <a:r>
              <a:rPr dirty="0" sz="2200" spc="1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20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fin</a:t>
            </a:r>
            <a:r>
              <a:rPr dirty="0" sz="2200" spc="1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adquirir</a:t>
            </a:r>
            <a:r>
              <a:rPr dirty="0" sz="2200" spc="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1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inmueble.</a:t>
            </a:r>
            <a:r>
              <a:rPr dirty="0" sz="2200" spc="20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Como</a:t>
            </a:r>
            <a:r>
              <a:rPr dirty="0" sz="2200" spc="1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consecuencia</a:t>
            </a:r>
            <a:r>
              <a:rPr dirty="0" sz="2200" spc="1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5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tal </a:t>
            </a:r>
            <a:r>
              <a:rPr dirty="0" sz="2200" spc="-10">
                <a:latin typeface="Constantia"/>
                <a:cs typeface="Constantia"/>
              </a:rPr>
              <a:t>ingreso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dada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condición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minusvalía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persona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citada,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se </a:t>
            </a:r>
            <a:r>
              <a:rPr dirty="0" sz="2200">
                <a:latin typeface="Constantia"/>
                <a:cs typeface="Constantia"/>
              </a:rPr>
              <a:t>modificó</a:t>
            </a:r>
            <a:r>
              <a:rPr dirty="0" sz="2200" spc="4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6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proyecto</a:t>
            </a:r>
            <a:r>
              <a:rPr dirty="0" sz="2200" spc="5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4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edificación</a:t>
            </a:r>
            <a:r>
              <a:rPr dirty="0" sz="2200" spc="5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inicial:</a:t>
            </a:r>
            <a:r>
              <a:rPr dirty="0" sz="2200" spc="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se</a:t>
            </a:r>
            <a:r>
              <a:rPr dirty="0" sz="2200" spc="4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proyecta</a:t>
            </a:r>
            <a:r>
              <a:rPr dirty="0" sz="2200" spc="45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una </a:t>
            </a:r>
            <a:r>
              <a:rPr dirty="0" sz="2200">
                <a:latin typeface="Constantia"/>
                <a:cs typeface="Constantia"/>
              </a:rPr>
              <a:t>rampa</a:t>
            </a:r>
            <a:r>
              <a:rPr dirty="0" sz="2200" spc="5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4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acceso</a:t>
            </a:r>
            <a:r>
              <a:rPr dirty="0" sz="2200" spc="5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al</a:t>
            </a:r>
            <a:r>
              <a:rPr dirty="0" sz="2200" spc="5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ascensor</a:t>
            </a:r>
            <a:r>
              <a:rPr dirty="0" sz="2200" spc="4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5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diversas</a:t>
            </a:r>
            <a:r>
              <a:rPr dirty="0" sz="2200" spc="4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modificaciones</a:t>
            </a:r>
            <a:r>
              <a:rPr dirty="0" sz="2200" spc="5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50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la </a:t>
            </a:r>
            <a:r>
              <a:rPr dirty="0" sz="2200">
                <a:latin typeface="Constantia"/>
                <a:cs typeface="Constantia"/>
              </a:rPr>
              <a:t>vivienda</a:t>
            </a:r>
            <a:r>
              <a:rPr dirty="0" sz="2200" spc="2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destinadas</a:t>
            </a:r>
            <a:r>
              <a:rPr dirty="0" sz="2200" spc="2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2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3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utilidad</a:t>
            </a:r>
            <a:r>
              <a:rPr dirty="0" sz="2200" spc="5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2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comodidad</a:t>
            </a:r>
            <a:r>
              <a:rPr dirty="0" sz="2200" spc="5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2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30">
                <a:latin typeface="Constantia"/>
                <a:cs typeface="Constantia"/>
              </a:rPr>
              <a:t>  </a:t>
            </a:r>
            <a:r>
              <a:rPr dirty="0" sz="2200" spc="-10">
                <a:latin typeface="Constantia"/>
                <a:cs typeface="Constantia"/>
              </a:rPr>
              <a:t>actora. Posteriormente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Doña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Carmen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considera</a:t>
            </a:r>
            <a:r>
              <a:rPr dirty="0" sz="2200" spc="4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las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obras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realizadas </a:t>
            </a:r>
            <a:r>
              <a:rPr dirty="0" sz="2200">
                <a:latin typeface="Constantia"/>
                <a:cs typeface="Constantia"/>
              </a:rPr>
              <a:t>no</a:t>
            </a:r>
            <a:r>
              <a:rPr dirty="0" sz="2200" spc="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cumplen</a:t>
            </a:r>
            <a:r>
              <a:rPr dirty="0" sz="2200" spc="7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finalidad</a:t>
            </a:r>
            <a:r>
              <a:rPr dirty="0" sz="2200" spc="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pactada</a:t>
            </a:r>
            <a:r>
              <a:rPr dirty="0" sz="2200" spc="7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</a:t>
            </a:r>
            <a:r>
              <a:rPr dirty="0" sz="2200" spc="6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interpone</a:t>
            </a:r>
            <a:r>
              <a:rPr dirty="0" sz="2200" spc="6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70">
                <a:latin typeface="Constantia"/>
                <a:cs typeface="Constantia"/>
              </a:rPr>
              <a:t>  </a:t>
            </a:r>
            <a:r>
              <a:rPr dirty="0" sz="2200" spc="-10">
                <a:latin typeface="Constantia"/>
                <a:cs typeface="Constantia"/>
              </a:rPr>
              <a:t>demanda </a:t>
            </a:r>
            <a:r>
              <a:rPr dirty="0" sz="2200">
                <a:latin typeface="Constantia"/>
                <a:cs typeface="Constantia"/>
              </a:rPr>
              <a:t>contra</a:t>
            </a:r>
            <a:r>
              <a:rPr dirty="0" sz="2200" spc="7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7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promotora</a:t>
            </a:r>
            <a:r>
              <a:rPr dirty="0" sz="2200" spc="8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Agrupación</a:t>
            </a:r>
            <a:r>
              <a:rPr dirty="0" sz="2200" spc="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7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Viviendas</a:t>
            </a:r>
            <a:r>
              <a:rPr dirty="0" sz="2200" spc="8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7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Izaga.</a:t>
            </a:r>
            <a:r>
              <a:rPr dirty="0" sz="2200" spc="90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La </a:t>
            </a:r>
            <a:r>
              <a:rPr dirty="0" sz="2200">
                <a:latin typeface="Constantia"/>
                <a:cs typeface="Constantia"/>
              </a:rPr>
              <a:t>demanda</a:t>
            </a:r>
            <a:r>
              <a:rPr dirty="0" sz="2200" spc="-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desestima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por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JPI.</a:t>
            </a:r>
            <a:r>
              <a:rPr dirty="0" sz="2200" spc="-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Es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recurrida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AP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estima.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PREGUNTA:</a:t>
            </a:r>
            <a:endParaRPr sz="2200">
              <a:latin typeface="Constantia"/>
              <a:cs typeface="Constantia"/>
            </a:endParaRPr>
          </a:p>
          <a:p>
            <a:pPr marL="286385" marR="16510" indent="-274320">
              <a:lnSpc>
                <a:spcPts val="2110"/>
              </a:lnSpc>
              <a:spcBef>
                <a:spcPts val="509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648335" algn="l"/>
                <a:tab pos="1468120" algn="l"/>
                <a:tab pos="2149475" algn="l"/>
                <a:tab pos="2637155" algn="l"/>
                <a:tab pos="4339590" algn="l"/>
                <a:tab pos="5176520" algn="l"/>
                <a:tab pos="5749290" algn="l"/>
                <a:tab pos="6960234" algn="l"/>
                <a:tab pos="7447915" algn="l"/>
              </a:tabLst>
            </a:pPr>
            <a:r>
              <a:rPr dirty="0" sz="2200" spc="-25">
                <a:latin typeface="Constantia"/>
                <a:cs typeface="Constantia"/>
              </a:rPr>
              <a:t>1.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0">
                <a:latin typeface="Constantia"/>
                <a:cs typeface="Constantia"/>
              </a:rPr>
              <a:t>¿Qué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0">
                <a:latin typeface="Constantia"/>
                <a:cs typeface="Constantia"/>
              </a:rPr>
              <a:t>tipo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de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obligaciones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surge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del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contrato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de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obra, </a:t>
            </a:r>
            <a:r>
              <a:rPr dirty="0" sz="2200" spc="-10">
                <a:latin typeface="Constantia"/>
                <a:cs typeface="Constantia"/>
              </a:rPr>
              <a:t>unilaterales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recíprocas?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ts val="2375"/>
              </a:lnSpc>
              <a:spcBef>
                <a:spcPts val="20"/>
              </a:spcBef>
              <a:buClr>
                <a:srgbClr val="0AD0D9"/>
              </a:buClr>
              <a:buSzPct val="95454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2.</a:t>
            </a:r>
            <a:r>
              <a:rPr dirty="0" sz="2200" spc="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¿Qué</a:t>
            </a:r>
            <a:r>
              <a:rPr dirty="0" sz="2200" spc="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puede</a:t>
            </a:r>
            <a:r>
              <a:rPr dirty="0" sz="2200" spc="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reclamar</a:t>
            </a:r>
            <a:r>
              <a:rPr dirty="0" sz="2200" spc="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Doña</a:t>
            </a:r>
            <a:r>
              <a:rPr dirty="0" sz="2200" spc="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Carmen?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¿Existe</a:t>
            </a:r>
            <a:r>
              <a:rPr dirty="0" sz="2200" spc="1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incumplimiento</a:t>
            </a:r>
            <a:endParaRPr sz="2200">
              <a:latin typeface="Constantia"/>
              <a:cs typeface="Constantia"/>
            </a:endParaRPr>
          </a:p>
          <a:p>
            <a:pPr marL="286385">
              <a:lnSpc>
                <a:spcPts val="2375"/>
              </a:lnSpc>
            </a:pPr>
            <a:r>
              <a:rPr dirty="0" sz="2200" spc="-10">
                <a:latin typeface="Constantia"/>
                <a:cs typeface="Constantia"/>
              </a:rPr>
              <a:t>contractual?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Razone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respuesta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5951" y="3082798"/>
            <a:ext cx="556387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  <a:latin typeface="Constantia"/>
                <a:cs typeface="Constantia"/>
              </a:rPr>
              <a:t>GARANTÍAS </a:t>
            </a: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DE</a:t>
            </a:r>
            <a:r>
              <a:rPr dirty="0" sz="2800" spc="-3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LA</a:t>
            </a:r>
            <a:r>
              <a:rPr dirty="0" sz="2800" spc="-7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onstantia"/>
                <a:cs typeface="Constantia"/>
              </a:rPr>
              <a:t>OBLIGACIÓN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17080" y="2695917"/>
            <a:ext cx="1328166" cy="307124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1478915">
              <a:lnSpc>
                <a:spcPct val="100000"/>
              </a:lnSpc>
              <a:spcBef>
                <a:spcPts val="105"/>
              </a:spcBef>
            </a:pPr>
            <a:r>
              <a:rPr dirty="0"/>
              <a:t>GARANTÍAS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LA</a:t>
            </a:r>
            <a:r>
              <a:rPr dirty="0" spc="-10"/>
              <a:t> OBLIGACIÓN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7436"/>
            <a:ext cx="5651500" cy="317436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3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Convencionales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pena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convencional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cláusula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penal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arras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Legales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Acción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subrogatoria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Acción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revocatoria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pauliana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5">
                <a:latin typeface="Constantia"/>
                <a:cs typeface="Constantia"/>
              </a:rPr>
              <a:t>Acción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directa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1407" y="735583"/>
            <a:ext cx="3902710" cy="4679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/>
              <a:t>LA</a:t>
            </a:r>
            <a:r>
              <a:rPr dirty="0" sz="2900" spc="-20"/>
              <a:t> </a:t>
            </a:r>
            <a:r>
              <a:rPr dirty="0" sz="2900"/>
              <a:t>PENA</a:t>
            </a:r>
            <a:r>
              <a:rPr dirty="0" sz="2900" spc="-35"/>
              <a:t> </a:t>
            </a:r>
            <a:r>
              <a:rPr dirty="0" sz="2900" spc="-10"/>
              <a:t>CONVENCIONAL</a:t>
            </a:r>
            <a:endParaRPr sz="29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183335"/>
            <a:ext cx="6846570" cy="5057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20">
                <a:latin typeface="Constantia"/>
                <a:cs typeface="Constantia"/>
              </a:rPr>
              <a:t>Concepto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(arts.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1152-</a:t>
            </a:r>
            <a:r>
              <a:rPr dirty="0" sz="1800">
                <a:latin typeface="Constantia"/>
                <a:cs typeface="Constantia"/>
              </a:rPr>
              <a:t>1155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c.)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Modalidades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Cumulativa</a:t>
            </a:r>
            <a:r>
              <a:rPr dirty="0" sz="1700" spc="-10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2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1153,</a:t>
            </a:r>
            <a:r>
              <a:rPr dirty="0" sz="1700" spc="-2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2</a:t>
            </a:r>
            <a:r>
              <a:rPr dirty="0" sz="1700" spc="-1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Sustitutiva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2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1152,</a:t>
            </a:r>
            <a:r>
              <a:rPr dirty="0" sz="1700" spc="-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</a:t>
            </a:r>
            <a:r>
              <a:rPr dirty="0" sz="1700" spc="-2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50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ts val="2039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20">
                <a:latin typeface="Constantia"/>
                <a:cs typeface="Constantia"/>
              </a:rPr>
              <a:t>Facultativa</a:t>
            </a:r>
            <a:r>
              <a:rPr dirty="0" sz="1700" spc="-9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1153,</a:t>
            </a:r>
            <a:r>
              <a:rPr dirty="0" sz="1700" spc="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</a:t>
            </a:r>
            <a:r>
              <a:rPr dirty="0" sz="1700" spc="-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50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marL="286385" indent="-273685">
              <a:lnSpc>
                <a:spcPts val="216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>
                <a:latin typeface="Constantia"/>
                <a:cs typeface="Constantia"/>
              </a:rPr>
              <a:t>Funciones: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coercitiva,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punitiva</a:t>
            </a:r>
            <a:r>
              <a:rPr dirty="0" sz="1800" spc="-9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-10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sustitutoria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Forma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Origen: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convencional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Régimen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jurídico: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Requisitos: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Prestación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accesoria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 1155</a:t>
            </a:r>
            <a:r>
              <a:rPr dirty="0" sz="1500" spc="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Obligación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principal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patrimonial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ts val="1795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Prestación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pecuniaria</a:t>
            </a:r>
            <a:r>
              <a:rPr dirty="0" sz="1500" spc="-7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otra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naturaleza</a:t>
            </a:r>
            <a:endParaRPr sz="1500">
              <a:latin typeface="Constantia"/>
              <a:cs typeface="Constantia"/>
            </a:endParaRPr>
          </a:p>
          <a:p>
            <a:pPr lvl="1" marL="652780" indent="-247015">
              <a:lnSpc>
                <a:spcPts val="2035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Eficacia: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Incumplimiento,</a:t>
            </a:r>
            <a:r>
              <a:rPr dirty="0" sz="1500" spc="-2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cumplimiento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parcial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2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moratoria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ts val="1795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Dolo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</a:t>
            </a:r>
            <a:r>
              <a:rPr dirty="0" sz="1500" spc="-9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culpa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del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deudor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1152.2.</a:t>
            </a:r>
            <a:r>
              <a:rPr dirty="0" sz="1500" spc="-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c.).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¿Caso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fortuito?</a:t>
            </a:r>
            <a:r>
              <a:rPr dirty="0" sz="1500" spc="-2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1105</a:t>
            </a:r>
            <a:r>
              <a:rPr dirty="0" sz="1500" spc="-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1" marL="652780" indent="-247015">
              <a:lnSpc>
                <a:spcPts val="2035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Moderación</a:t>
            </a:r>
            <a:r>
              <a:rPr dirty="0" sz="1700" spc="-10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de</a:t>
            </a:r>
            <a:r>
              <a:rPr dirty="0" sz="1700" spc="-8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la</a:t>
            </a:r>
            <a:r>
              <a:rPr dirty="0" sz="1700" spc="-9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pena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2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1154</a:t>
            </a:r>
            <a:r>
              <a:rPr dirty="0" sz="1700" spc="-2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50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Cumplimiento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parcial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o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irregular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¿Imperatividad </a:t>
            </a:r>
            <a:r>
              <a:rPr dirty="0" sz="1500" spc="-20">
                <a:latin typeface="Constantia"/>
                <a:cs typeface="Constantia"/>
              </a:rPr>
              <a:t>para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el </a:t>
            </a:r>
            <a:r>
              <a:rPr dirty="0" sz="1500" spc="-10">
                <a:latin typeface="Constantia"/>
                <a:cs typeface="Constantia"/>
              </a:rPr>
              <a:t>Juez?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Reducción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2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la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pena</a:t>
            </a:r>
            <a:endParaRPr sz="15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3206115">
              <a:lnSpc>
                <a:spcPct val="100000"/>
              </a:lnSpc>
              <a:spcBef>
                <a:spcPts val="105"/>
              </a:spcBef>
            </a:pPr>
            <a:r>
              <a:rPr dirty="0"/>
              <a:t>LAS</a:t>
            </a:r>
            <a:r>
              <a:rPr dirty="0" spc="-20"/>
              <a:t> ARRAS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971413" y="4247464"/>
            <a:ext cx="264223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0105" algn="l"/>
                <a:tab pos="2310765" algn="l"/>
              </a:tabLst>
            </a:pPr>
            <a:r>
              <a:rPr dirty="0" sz="2400" spc="-20">
                <a:latin typeface="Constantia"/>
                <a:cs typeface="Constantia"/>
              </a:rPr>
              <a:t>c.):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derecho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de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35940" y="1869160"/>
            <a:ext cx="5043805" cy="313626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0">
                <a:latin typeface="Constantia"/>
                <a:cs typeface="Constantia"/>
              </a:rPr>
              <a:t>Concepto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1454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0">
                <a:latin typeface="Constantia"/>
                <a:cs typeface="Constantia"/>
              </a:rPr>
              <a:t>Origen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voluntario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Clases: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Confirmatorias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Penales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  <a:tab pos="2799080" algn="l"/>
                <a:tab pos="3778885" algn="l"/>
                <a:tab pos="4754245" algn="l"/>
              </a:tabLst>
            </a:pPr>
            <a:r>
              <a:rPr dirty="0" sz="2400" spc="-10">
                <a:latin typeface="Constantia"/>
                <a:cs typeface="Constantia"/>
              </a:rPr>
              <a:t>Penitenciales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(art.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0">
                <a:latin typeface="Constantia"/>
                <a:cs typeface="Constantia"/>
              </a:rPr>
              <a:t>1454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5">
                <a:latin typeface="Constantia"/>
                <a:cs typeface="Constantia"/>
              </a:rPr>
              <a:t>C.</a:t>
            </a:r>
            <a:endParaRPr sz="2400">
              <a:latin typeface="Constantia"/>
              <a:cs typeface="Constantia"/>
            </a:endParaRPr>
          </a:p>
          <a:p>
            <a:pPr marL="652780">
              <a:lnSpc>
                <a:spcPct val="100000"/>
              </a:lnSpc>
            </a:pPr>
            <a:r>
              <a:rPr dirty="0" sz="2400" spc="-10">
                <a:latin typeface="Constantia"/>
                <a:cs typeface="Constantia"/>
              </a:rPr>
              <a:t>arrepentimiento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1784985">
              <a:lnSpc>
                <a:spcPct val="100000"/>
              </a:lnSpc>
              <a:spcBef>
                <a:spcPts val="105"/>
              </a:spcBef>
            </a:pPr>
            <a:r>
              <a:rPr dirty="0"/>
              <a:t>EL</a:t>
            </a:r>
            <a:r>
              <a:rPr dirty="0" spc="-55"/>
              <a:t> </a:t>
            </a:r>
            <a:r>
              <a:rPr dirty="0"/>
              <a:t>DERECHO</a:t>
            </a:r>
            <a:r>
              <a:rPr dirty="0" spc="-30"/>
              <a:t> </a:t>
            </a:r>
            <a:r>
              <a:rPr dirty="0"/>
              <a:t>DE</a:t>
            </a:r>
            <a:r>
              <a:rPr dirty="0" spc="-40"/>
              <a:t> </a:t>
            </a:r>
            <a:r>
              <a:rPr dirty="0" spc="-10"/>
              <a:t>RETENCIÓN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746365" cy="418465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409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Concepto: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no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es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una</a:t>
            </a:r>
            <a:r>
              <a:rPr dirty="0" sz="2600" spc="-16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garantía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patrimonial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Origen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legal</a:t>
            </a:r>
            <a:r>
              <a:rPr dirty="0" sz="2600" spc="-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453,</a:t>
            </a:r>
            <a:r>
              <a:rPr dirty="0" sz="2600" spc="-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1600,</a:t>
            </a:r>
            <a:r>
              <a:rPr dirty="0" sz="2600" spc="-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1730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1780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Eficacia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Facultad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acreedor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5">
                <a:latin typeface="Constantia"/>
                <a:cs typeface="Constantia"/>
              </a:rPr>
              <a:t>Excepción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eficacia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real: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oponible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erga</a:t>
            </a:r>
            <a:r>
              <a:rPr dirty="0" sz="2400" spc="-10" i="1">
                <a:latin typeface="Constantia"/>
                <a:cs typeface="Constantia"/>
              </a:rPr>
              <a:t> omnes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tiene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facultad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realización;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solo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conservación.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Elementos: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Crédito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cierto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Posesión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lícita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bien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5">
                <a:latin typeface="Constantia"/>
                <a:cs typeface="Constantia"/>
              </a:rPr>
              <a:t>Falta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título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883790"/>
            <a:ext cx="8079740" cy="39408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just" marL="286385" marR="5080" indent="-274320">
              <a:lnSpc>
                <a:spcPct val="80000"/>
              </a:lnSpc>
              <a:spcBef>
                <a:spcPts val="675"/>
              </a:spcBef>
              <a:buSzPct val="93750"/>
              <a:buFont typeface="Wingdings 2"/>
              <a:buChar char=""/>
              <a:tabLst>
                <a:tab pos="286385" algn="l"/>
                <a:tab pos="667385" algn="l"/>
              </a:tabLst>
            </a:pPr>
            <a:r>
              <a:rPr dirty="0" sz="24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400">
                <a:latin typeface="Constantia"/>
                <a:cs typeface="Constantia"/>
              </a:rPr>
              <a:t>Doña</a:t>
            </a:r>
            <a:r>
              <a:rPr dirty="0" sz="2400" spc="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Jimena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compra</a:t>
            </a:r>
            <a:r>
              <a:rPr dirty="0" sz="2400" spc="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vivienda</a:t>
            </a:r>
            <a:r>
              <a:rPr dirty="0" sz="2400" spc="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Don</a:t>
            </a:r>
            <a:r>
              <a:rPr dirty="0" sz="2400" spc="6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Francisco</a:t>
            </a:r>
            <a:r>
              <a:rPr dirty="0" sz="2400" spc="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3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se </a:t>
            </a:r>
            <a:r>
              <a:rPr dirty="0" sz="2400">
                <a:latin typeface="Constantia"/>
                <a:cs typeface="Constantia"/>
              </a:rPr>
              <a:t>compromete</a:t>
            </a:r>
            <a:r>
              <a:rPr dirty="0" sz="2400" spc="1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pagar</a:t>
            </a:r>
            <a:r>
              <a:rPr dirty="0" sz="2400" spc="1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</a:t>
            </a:r>
            <a:r>
              <a:rPr dirty="0" sz="2400" spc="2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precio</a:t>
            </a:r>
            <a:r>
              <a:rPr dirty="0" sz="2400" spc="1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plazos.</a:t>
            </a:r>
            <a:r>
              <a:rPr dirty="0" sz="2400" spc="2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1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2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contrato</a:t>
            </a:r>
            <a:r>
              <a:rPr dirty="0" sz="2400" spc="17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se </a:t>
            </a:r>
            <a:r>
              <a:rPr dirty="0" sz="2400">
                <a:latin typeface="Constantia"/>
                <a:cs typeface="Constantia"/>
              </a:rPr>
              <a:t>incluye</a:t>
            </a:r>
            <a:r>
              <a:rPr dirty="0" sz="2400" spc="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c0ndición</a:t>
            </a:r>
            <a:r>
              <a:rPr dirty="0" sz="2400" spc="1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resolutoria</a:t>
            </a:r>
            <a:r>
              <a:rPr dirty="0" sz="2400" spc="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explícita,</a:t>
            </a:r>
            <a:r>
              <a:rPr dirty="0" sz="2400" spc="1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conforme</a:t>
            </a:r>
            <a:r>
              <a:rPr dirty="0" sz="2400" spc="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4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lo </a:t>
            </a:r>
            <a:r>
              <a:rPr dirty="0" sz="2400">
                <a:latin typeface="Constantia"/>
                <a:cs typeface="Constantia"/>
              </a:rPr>
              <a:t>previsto</a:t>
            </a:r>
            <a:r>
              <a:rPr dirty="0" sz="2400" spc="4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4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4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artículo</a:t>
            </a:r>
            <a:r>
              <a:rPr dirty="0" sz="2400" spc="4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1504</a:t>
            </a:r>
            <a:r>
              <a:rPr dirty="0" sz="2400" spc="4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45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c.:</a:t>
            </a:r>
            <a:r>
              <a:rPr dirty="0" sz="2400" spc="4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“</a:t>
            </a:r>
            <a:r>
              <a:rPr dirty="0" sz="2400" i="1">
                <a:latin typeface="Constantia"/>
                <a:cs typeface="Constantia"/>
              </a:rPr>
              <a:t>La</a:t>
            </a:r>
            <a:r>
              <a:rPr dirty="0" sz="2400" spc="51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falta</a:t>
            </a:r>
            <a:r>
              <a:rPr dirty="0" sz="2400" spc="52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de</a:t>
            </a:r>
            <a:r>
              <a:rPr dirty="0" sz="2400" spc="50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pago</a:t>
            </a:r>
            <a:r>
              <a:rPr dirty="0" sz="2400" spc="525" i="1">
                <a:latin typeface="Constantia"/>
                <a:cs typeface="Constantia"/>
              </a:rPr>
              <a:t> </a:t>
            </a:r>
            <a:r>
              <a:rPr dirty="0" sz="2400" spc="-25" i="1">
                <a:latin typeface="Constantia"/>
                <a:cs typeface="Constantia"/>
              </a:rPr>
              <a:t>del</a:t>
            </a:r>
            <a:r>
              <a:rPr dirty="0" sz="2400" spc="-2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precio</a:t>
            </a:r>
            <a:r>
              <a:rPr dirty="0" sz="2400" spc="45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en</a:t>
            </a:r>
            <a:r>
              <a:rPr dirty="0" sz="2400" spc="47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el</a:t>
            </a:r>
            <a:r>
              <a:rPr dirty="0" sz="2400" spc="44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tiempo</a:t>
            </a:r>
            <a:r>
              <a:rPr dirty="0" sz="2400" spc="45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acordado</a:t>
            </a:r>
            <a:r>
              <a:rPr dirty="0" sz="2400" spc="48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conllevará</a:t>
            </a:r>
            <a:r>
              <a:rPr dirty="0" sz="2400" spc="45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la</a:t>
            </a:r>
            <a:r>
              <a:rPr dirty="0" sz="2400" spc="47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resolución</a:t>
            </a:r>
            <a:r>
              <a:rPr dirty="0" sz="2400" spc="470" i="1">
                <a:latin typeface="Constantia"/>
                <a:cs typeface="Constantia"/>
              </a:rPr>
              <a:t> </a:t>
            </a:r>
            <a:r>
              <a:rPr dirty="0" sz="2400" spc="-25" i="1">
                <a:latin typeface="Constantia"/>
                <a:cs typeface="Constantia"/>
              </a:rPr>
              <a:t>de </a:t>
            </a:r>
            <a:r>
              <a:rPr dirty="0" sz="2400" i="1">
                <a:latin typeface="Constantia"/>
                <a:cs typeface="Constantia"/>
              </a:rPr>
              <a:t>pleno</a:t>
            </a:r>
            <a:r>
              <a:rPr dirty="0" sz="2400" spc="25" i="1">
                <a:latin typeface="Constantia"/>
                <a:cs typeface="Constantia"/>
              </a:rPr>
              <a:t>  </a:t>
            </a:r>
            <a:r>
              <a:rPr dirty="0" sz="2400" i="1">
                <a:latin typeface="Constantia"/>
                <a:cs typeface="Constantia"/>
              </a:rPr>
              <a:t>derecho</a:t>
            </a:r>
            <a:r>
              <a:rPr dirty="0" sz="2400" spc="30" i="1">
                <a:latin typeface="Constantia"/>
                <a:cs typeface="Constantia"/>
              </a:rPr>
              <a:t>  </a:t>
            </a:r>
            <a:r>
              <a:rPr dirty="0" sz="2400" i="1">
                <a:latin typeface="Constantia"/>
                <a:cs typeface="Constantia"/>
              </a:rPr>
              <a:t>del</a:t>
            </a:r>
            <a:r>
              <a:rPr dirty="0" sz="2400" spc="35" i="1">
                <a:latin typeface="Constantia"/>
                <a:cs typeface="Constantia"/>
              </a:rPr>
              <a:t>  </a:t>
            </a:r>
            <a:r>
              <a:rPr dirty="0" sz="2400" i="1">
                <a:latin typeface="Constantia"/>
                <a:cs typeface="Constantia"/>
              </a:rPr>
              <a:t>contrato,</a:t>
            </a:r>
            <a:r>
              <a:rPr dirty="0" sz="2400" spc="25" i="1">
                <a:latin typeface="Constantia"/>
                <a:cs typeface="Constantia"/>
              </a:rPr>
              <a:t>  </a:t>
            </a:r>
            <a:r>
              <a:rPr dirty="0" sz="2400" i="1">
                <a:latin typeface="Constantia"/>
                <a:cs typeface="Constantia"/>
              </a:rPr>
              <a:t>aunque</a:t>
            </a:r>
            <a:r>
              <a:rPr dirty="0" sz="2400" spc="30" i="1">
                <a:latin typeface="Constantia"/>
                <a:cs typeface="Constantia"/>
              </a:rPr>
              <a:t>  </a:t>
            </a:r>
            <a:r>
              <a:rPr dirty="0" sz="2400" i="1">
                <a:latin typeface="Constantia"/>
                <a:cs typeface="Constantia"/>
              </a:rPr>
              <a:t>el</a:t>
            </a:r>
            <a:r>
              <a:rPr dirty="0" sz="2400" spc="30" i="1">
                <a:latin typeface="Constantia"/>
                <a:cs typeface="Constantia"/>
              </a:rPr>
              <a:t>  </a:t>
            </a:r>
            <a:r>
              <a:rPr dirty="0" sz="2400" i="1">
                <a:latin typeface="Constantia"/>
                <a:cs typeface="Constantia"/>
              </a:rPr>
              <a:t>comprador</a:t>
            </a:r>
            <a:r>
              <a:rPr dirty="0" sz="2400" spc="30" i="1">
                <a:latin typeface="Constantia"/>
                <a:cs typeface="Constantia"/>
              </a:rPr>
              <a:t>  </a:t>
            </a:r>
            <a:r>
              <a:rPr dirty="0" sz="2400" spc="-10" i="1">
                <a:latin typeface="Constantia"/>
                <a:cs typeface="Constantia"/>
              </a:rPr>
              <a:t>podrá </a:t>
            </a:r>
            <a:r>
              <a:rPr dirty="0" sz="2400" i="1">
                <a:latin typeface="Constantia"/>
                <a:cs typeface="Constantia"/>
              </a:rPr>
              <a:t>pagar,</a:t>
            </a:r>
            <a:r>
              <a:rPr dirty="0" sz="2400" spc="14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aún</a:t>
            </a:r>
            <a:r>
              <a:rPr dirty="0" sz="2400" spc="15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después</a:t>
            </a:r>
            <a:r>
              <a:rPr dirty="0" sz="2400" spc="15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de</a:t>
            </a:r>
            <a:r>
              <a:rPr dirty="0" sz="2400" spc="15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expirado</a:t>
            </a:r>
            <a:r>
              <a:rPr dirty="0" sz="2400" spc="17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el</a:t>
            </a:r>
            <a:r>
              <a:rPr dirty="0" sz="2400" spc="15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término,</a:t>
            </a:r>
            <a:r>
              <a:rPr dirty="0" sz="2400" spc="15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ínterin</a:t>
            </a:r>
            <a:r>
              <a:rPr dirty="0" sz="2400" spc="15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no</a:t>
            </a:r>
            <a:r>
              <a:rPr dirty="0" sz="2400" spc="155" i="1">
                <a:latin typeface="Constantia"/>
                <a:cs typeface="Constantia"/>
              </a:rPr>
              <a:t> </a:t>
            </a:r>
            <a:r>
              <a:rPr dirty="0" sz="2400" spc="-20" i="1">
                <a:latin typeface="Constantia"/>
                <a:cs typeface="Constantia"/>
              </a:rPr>
              <a:t>haya </a:t>
            </a:r>
            <a:r>
              <a:rPr dirty="0" sz="2400" i="1">
                <a:latin typeface="Constantia"/>
                <a:cs typeface="Constantia"/>
              </a:rPr>
              <a:t>sido</a:t>
            </a:r>
            <a:r>
              <a:rPr dirty="0" sz="2400" spc="28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requerido</a:t>
            </a:r>
            <a:r>
              <a:rPr dirty="0" sz="2400" spc="28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judicialmente</a:t>
            </a:r>
            <a:r>
              <a:rPr dirty="0" sz="2400" spc="27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o</a:t>
            </a:r>
            <a:r>
              <a:rPr dirty="0" sz="2400" spc="27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por</a:t>
            </a:r>
            <a:r>
              <a:rPr dirty="0" sz="2400" spc="26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acta</a:t>
            </a:r>
            <a:r>
              <a:rPr dirty="0" sz="2400" spc="27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notarial.</a:t>
            </a:r>
            <a:r>
              <a:rPr dirty="0" sz="2400" spc="27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Hecho</a:t>
            </a:r>
            <a:r>
              <a:rPr dirty="0" sz="2400" spc="285" i="1">
                <a:latin typeface="Constantia"/>
                <a:cs typeface="Constantia"/>
              </a:rPr>
              <a:t> </a:t>
            </a:r>
            <a:r>
              <a:rPr dirty="0" sz="2400" spc="-25" i="1">
                <a:latin typeface="Constantia"/>
                <a:cs typeface="Constantia"/>
              </a:rPr>
              <a:t>el </a:t>
            </a:r>
            <a:r>
              <a:rPr dirty="0" sz="2400" spc="-10" i="1">
                <a:latin typeface="Constantia"/>
                <a:cs typeface="Constantia"/>
              </a:rPr>
              <a:t>requerimiento,</a:t>
            </a:r>
            <a:r>
              <a:rPr dirty="0" sz="2400" spc="-8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el</a:t>
            </a:r>
            <a:r>
              <a:rPr dirty="0" sz="2400" spc="-7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Juez</a:t>
            </a:r>
            <a:r>
              <a:rPr dirty="0" sz="2400" spc="-65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no</a:t>
            </a:r>
            <a:r>
              <a:rPr dirty="0" sz="2400" spc="-7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podrá</a:t>
            </a:r>
            <a:r>
              <a:rPr dirty="0" sz="2400" spc="-70" i="1">
                <a:latin typeface="Constantia"/>
                <a:cs typeface="Constantia"/>
              </a:rPr>
              <a:t> </a:t>
            </a:r>
            <a:r>
              <a:rPr dirty="0" sz="2400" spc="-10" i="1">
                <a:latin typeface="Constantia"/>
                <a:cs typeface="Constantia"/>
              </a:rPr>
              <a:t>concederle</a:t>
            </a:r>
            <a:r>
              <a:rPr dirty="0" sz="2400" spc="-60" i="1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nuevo</a:t>
            </a:r>
            <a:r>
              <a:rPr dirty="0" sz="2400" spc="-50" i="1">
                <a:latin typeface="Constantia"/>
                <a:cs typeface="Constantia"/>
              </a:rPr>
              <a:t> </a:t>
            </a:r>
            <a:r>
              <a:rPr dirty="0" sz="2400" spc="-10" i="1">
                <a:latin typeface="Constantia"/>
                <a:cs typeface="Constantia"/>
              </a:rPr>
              <a:t>término</a:t>
            </a:r>
            <a:r>
              <a:rPr dirty="0" sz="2400" spc="-10">
                <a:latin typeface="Constantia"/>
                <a:cs typeface="Constantia"/>
              </a:rPr>
              <a:t>”.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1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PREGUNTA:</a:t>
            </a:r>
            <a:endParaRPr sz="2200">
              <a:latin typeface="Constantia"/>
              <a:cs typeface="Constantia"/>
            </a:endParaRPr>
          </a:p>
          <a:p>
            <a:pPr algn="just" lvl="1" marL="652780" marR="5715" indent="-247015">
              <a:lnSpc>
                <a:spcPct val="80000"/>
              </a:lnSpc>
              <a:spcBef>
                <a:spcPts val="53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780" algn="l"/>
              </a:tabLst>
            </a:pPr>
            <a:r>
              <a:rPr dirty="0" sz="2200">
                <a:latin typeface="Constantia"/>
                <a:cs typeface="Constantia"/>
              </a:rPr>
              <a:t>Ante</a:t>
            </a:r>
            <a:r>
              <a:rPr dirty="0" sz="2200" spc="2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3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impago</a:t>
            </a:r>
            <a:r>
              <a:rPr dirty="0" sz="2200" spc="2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2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Jimena</a:t>
            </a:r>
            <a:r>
              <a:rPr dirty="0" sz="2200" spc="2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3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precio</a:t>
            </a:r>
            <a:r>
              <a:rPr dirty="0" sz="2200" spc="2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aplazado,</a:t>
            </a:r>
            <a:r>
              <a:rPr dirty="0" sz="2200" spc="3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¿qué</a:t>
            </a:r>
            <a:r>
              <a:rPr dirty="0" sz="2200" spc="28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puede </a:t>
            </a:r>
            <a:r>
              <a:rPr dirty="0" sz="2200">
                <a:latin typeface="Constantia"/>
                <a:cs typeface="Constantia"/>
              </a:rPr>
              <a:t>hacer</a:t>
            </a:r>
            <a:r>
              <a:rPr dirty="0" sz="2200" spc="2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Don</a:t>
            </a:r>
            <a:r>
              <a:rPr dirty="0" sz="2200" spc="2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Francisco</a:t>
            </a:r>
            <a:r>
              <a:rPr dirty="0" sz="2200" spc="2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229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2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luz</a:t>
            </a:r>
            <a:r>
              <a:rPr dirty="0" sz="2200" spc="2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2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2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cláusula</a:t>
            </a:r>
            <a:r>
              <a:rPr dirty="0" sz="2200" spc="2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incorpora</a:t>
            </a:r>
            <a:r>
              <a:rPr dirty="0" sz="2200" spc="229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25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su </a:t>
            </a:r>
            <a:r>
              <a:rPr dirty="0" sz="2200" spc="-10">
                <a:latin typeface="Constantia"/>
                <a:cs typeface="Constantia"/>
              </a:rPr>
              <a:t>contrato?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 spc="-35">
                <a:latin typeface="Constantia"/>
                <a:cs typeface="Constantia"/>
              </a:rPr>
              <a:t>¿Qué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efectos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tiene?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99002" y="759968"/>
            <a:ext cx="27463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CASO</a:t>
            </a:r>
            <a:r>
              <a:rPr dirty="0" spc="-20"/>
              <a:t> </a:t>
            </a:r>
            <a:r>
              <a:rPr dirty="0" spc="-10"/>
              <a:t>PRÁCTICO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241552"/>
            <a:ext cx="8083550" cy="485394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just" marL="286385" marR="5715" indent="-274320">
              <a:lnSpc>
                <a:spcPct val="80000"/>
              </a:lnSpc>
              <a:spcBef>
                <a:spcPts val="620"/>
              </a:spcBef>
              <a:buSzPct val="93181"/>
              <a:buFont typeface="Wingdings 2"/>
              <a:buChar char=""/>
              <a:tabLst>
                <a:tab pos="286385" algn="l"/>
                <a:tab pos="566420" algn="l"/>
              </a:tabLst>
            </a:pPr>
            <a:r>
              <a:rPr dirty="0" sz="22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Fútbol</a:t>
            </a:r>
            <a:r>
              <a:rPr dirty="0" sz="2200" spc="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Club</a:t>
            </a:r>
            <a:r>
              <a:rPr dirty="0" sz="2200" spc="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Barcelona</a:t>
            </a:r>
            <a:r>
              <a:rPr dirty="0" sz="2200" spc="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precontrata</a:t>
            </a:r>
            <a:r>
              <a:rPr dirty="0" sz="2200" spc="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Carlos</a:t>
            </a:r>
            <a:r>
              <a:rPr dirty="0" sz="2200" spc="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Miguel,</a:t>
            </a:r>
            <a:r>
              <a:rPr dirty="0" sz="2200" spc="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menor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edad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(representado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sus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padres)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ánimo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vincularle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3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diez</a:t>
            </a:r>
            <a:r>
              <a:rPr dirty="0" sz="2200" spc="4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temporadas.</a:t>
            </a:r>
            <a:r>
              <a:rPr dirty="0" sz="2200" spc="4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409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vez</a:t>
            </a:r>
            <a:r>
              <a:rPr dirty="0" sz="2200" spc="4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alcanzada</a:t>
            </a:r>
            <a:r>
              <a:rPr dirty="0" sz="2200" spc="409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su</a:t>
            </a:r>
            <a:r>
              <a:rPr dirty="0" sz="2200" spc="4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mayoría</a:t>
            </a:r>
            <a:r>
              <a:rPr dirty="0" sz="2200" spc="4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39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edad </a:t>
            </a:r>
            <a:r>
              <a:rPr dirty="0" sz="2200">
                <a:latin typeface="Constantia"/>
                <a:cs typeface="Constantia"/>
              </a:rPr>
              <a:t>debe</a:t>
            </a:r>
            <a:r>
              <a:rPr dirty="0" sz="2200" spc="3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celebrar</a:t>
            </a:r>
            <a:r>
              <a:rPr dirty="0" sz="2200" spc="2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3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correspondiente</a:t>
            </a:r>
            <a:r>
              <a:rPr dirty="0" sz="2200" spc="3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contrato</a:t>
            </a:r>
            <a:r>
              <a:rPr dirty="0" sz="2200" spc="3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3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trabajo.</a:t>
            </a:r>
            <a:r>
              <a:rPr dirty="0" sz="2200" spc="3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Si</a:t>
            </a:r>
            <a:r>
              <a:rPr dirty="0" sz="2200" spc="3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no</a:t>
            </a:r>
            <a:r>
              <a:rPr dirty="0" sz="2200" spc="29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lo </a:t>
            </a:r>
            <a:r>
              <a:rPr dirty="0" sz="2200">
                <a:latin typeface="Constantia"/>
                <a:cs typeface="Constantia"/>
              </a:rPr>
              <a:t>hace,</a:t>
            </a:r>
            <a:r>
              <a:rPr dirty="0" sz="2200" spc="13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queda</a:t>
            </a:r>
            <a:r>
              <a:rPr dirty="0" sz="2200" spc="10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obligado</a:t>
            </a:r>
            <a:r>
              <a:rPr dirty="0" sz="2200" spc="10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10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pagar</a:t>
            </a:r>
            <a:r>
              <a:rPr dirty="0" sz="2200" spc="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3.000.000</a:t>
            </a:r>
            <a:r>
              <a:rPr dirty="0" sz="2200" spc="13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€</a:t>
            </a:r>
            <a:r>
              <a:rPr dirty="0" sz="2200" spc="13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11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concepto</a:t>
            </a:r>
            <a:r>
              <a:rPr dirty="0" sz="2200" spc="110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de </a:t>
            </a:r>
            <a:r>
              <a:rPr dirty="0" sz="2200">
                <a:latin typeface="Constantia"/>
                <a:cs typeface="Constantia"/>
              </a:rPr>
              <a:t>cláusula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penal.</a:t>
            </a:r>
            <a:r>
              <a:rPr dirty="0" sz="2200" spc="1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1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jugador,</a:t>
            </a:r>
            <a:r>
              <a:rPr dirty="0" sz="2200" spc="1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al</a:t>
            </a:r>
            <a:r>
              <a:rPr dirty="0" sz="2200" spc="1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llegar</a:t>
            </a:r>
            <a:r>
              <a:rPr dirty="0" sz="2200" spc="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mayoría</a:t>
            </a:r>
            <a:r>
              <a:rPr dirty="0" sz="2200" spc="1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edad,</a:t>
            </a:r>
            <a:r>
              <a:rPr dirty="0" sz="2200" spc="18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firma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3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contrato</a:t>
            </a:r>
            <a:r>
              <a:rPr dirty="0" sz="2200" spc="2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</a:t>
            </a:r>
            <a:r>
              <a:rPr dirty="0" sz="2200" spc="3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3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Real</a:t>
            </a:r>
            <a:r>
              <a:rPr dirty="0" sz="2200" spc="3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Club</a:t>
            </a:r>
            <a:r>
              <a:rPr dirty="0" sz="2200" spc="2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Deportivo</a:t>
            </a:r>
            <a:r>
              <a:rPr dirty="0" sz="2200" spc="2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Español,</a:t>
            </a:r>
            <a:r>
              <a:rPr dirty="0" sz="2200" spc="3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razón</a:t>
            </a:r>
            <a:r>
              <a:rPr dirty="0" sz="2200" spc="3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25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la </a:t>
            </a:r>
            <a:r>
              <a:rPr dirty="0" sz="2200">
                <a:latin typeface="Constantia"/>
                <a:cs typeface="Constantia"/>
              </a:rPr>
              <a:t>cual</a:t>
            </a:r>
            <a:r>
              <a:rPr dirty="0" sz="2200" spc="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entidad</a:t>
            </a:r>
            <a:r>
              <a:rPr dirty="0" sz="2200" spc="1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deportiva</a:t>
            </a:r>
            <a:r>
              <a:rPr dirty="0" sz="2200" spc="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estaba</a:t>
            </a:r>
            <a:r>
              <a:rPr dirty="0" sz="2200" spc="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vinculado</a:t>
            </a:r>
            <a:r>
              <a:rPr dirty="0" sz="2200" spc="114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mediante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precontrato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le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reclama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concepto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pena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convencional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tres </a:t>
            </a:r>
            <a:r>
              <a:rPr dirty="0" sz="2200">
                <a:latin typeface="Constantia"/>
                <a:cs typeface="Constantia"/>
              </a:rPr>
              <a:t>millones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euros.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PREGUNTAS:</a:t>
            </a:r>
            <a:endParaRPr sz="2200">
              <a:latin typeface="Constantia"/>
              <a:cs typeface="Constantia"/>
            </a:endParaRPr>
          </a:p>
          <a:p>
            <a:pPr algn="just" marL="286385" marR="5080" indent="-274320">
              <a:lnSpc>
                <a:spcPts val="2110"/>
              </a:lnSpc>
              <a:spcBef>
                <a:spcPts val="51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1.</a:t>
            </a:r>
            <a:r>
              <a:rPr dirty="0" sz="2200" spc="1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Carlos</a:t>
            </a:r>
            <a:r>
              <a:rPr dirty="0" sz="2200" spc="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Miguel</a:t>
            </a:r>
            <a:r>
              <a:rPr dirty="0" sz="2200" spc="1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reclama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nulidad</a:t>
            </a:r>
            <a:r>
              <a:rPr dirty="0" sz="2200" spc="1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cláusula</a:t>
            </a:r>
            <a:r>
              <a:rPr dirty="0" sz="2200" spc="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penal</a:t>
            </a:r>
            <a:r>
              <a:rPr dirty="0" sz="2200" spc="1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10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ser </a:t>
            </a:r>
            <a:r>
              <a:rPr dirty="0" sz="2200">
                <a:latin typeface="Constantia"/>
                <a:cs typeface="Constantia"/>
              </a:rPr>
              <a:t>menor</a:t>
            </a:r>
            <a:r>
              <a:rPr dirty="0" sz="2200" spc="4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5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edad</a:t>
            </a:r>
            <a:r>
              <a:rPr dirty="0" sz="2200" spc="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cuando</a:t>
            </a:r>
            <a:r>
              <a:rPr dirty="0" sz="2200" spc="5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</a:t>
            </a:r>
            <a:r>
              <a:rPr dirty="0" sz="2200" spc="5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celebró</a:t>
            </a:r>
            <a:r>
              <a:rPr dirty="0" sz="2200" spc="5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1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contrato,</a:t>
            </a:r>
            <a:r>
              <a:rPr dirty="0" sz="2200" spc="1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¿puede</a:t>
            </a:r>
            <a:r>
              <a:rPr dirty="0" sz="2200" spc="54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tener razón?</a:t>
            </a:r>
            <a:endParaRPr sz="2200">
              <a:latin typeface="Constantia"/>
              <a:cs typeface="Constantia"/>
            </a:endParaRPr>
          </a:p>
          <a:p>
            <a:pPr algn="just" marL="286385" marR="9525" indent="-274320">
              <a:lnSpc>
                <a:spcPts val="2110"/>
              </a:lnSpc>
              <a:spcBef>
                <a:spcPts val="53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2.</a:t>
            </a:r>
            <a:r>
              <a:rPr dirty="0" sz="2200" spc="10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¿El</a:t>
            </a:r>
            <a:r>
              <a:rPr dirty="0" sz="2200" spc="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Fútbol</a:t>
            </a:r>
            <a:r>
              <a:rPr dirty="0" sz="2200" spc="10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Club</a:t>
            </a:r>
            <a:r>
              <a:rPr dirty="0" sz="2200" spc="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Barcelona</a:t>
            </a:r>
            <a:r>
              <a:rPr dirty="0" sz="2200" spc="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puede</a:t>
            </a:r>
            <a:r>
              <a:rPr dirty="0" sz="2200" spc="6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solicitar</a:t>
            </a:r>
            <a:r>
              <a:rPr dirty="0" sz="2200" spc="7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algún</a:t>
            </a:r>
            <a:r>
              <a:rPr dirty="0" sz="2200" spc="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tipo</a:t>
            </a:r>
            <a:r>
              <a:rPr dirty="0" sz="2200" spc="80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de </a:t>
            </a:r>
            <a:r>
              <a:rPr dirty="0" sz="2200">
                <a:latin typeface="Constantia"/>
                <a:cs typeface="Constantia"/>
              </a:rPr>
              <a:t>indemnización</a:t>
            </a:r>
            <a:r>
              <a:rPr dirty="0" sz="2200" spc="2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2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incumplimiento</a:t>
            </a:r>
            <a:r>
              <a:rPr dirty="0" sz="2200" spc="2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2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contrato,</a:t>
            </a:r>
            <a:r>
              <a:rPr dirty="0" sz="2200" spc="3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además</a:t>
            </a:r>
            <a:r>
              <a:rPr dirty="0" sz="2200" spc="2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28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lo </a:t>
            </a:r>
            <a:r>
              <a:rPr dirty="0" sz="2200" spc="-10">
                <a:latin typeface="Constantia"/>
                <a:cs typeface="Constantia"/>
              </a:rPr>
              <a:t>dispuesto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concepto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cláusula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penal?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199002" y="759968"/>
            <a:ext cx="27463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CASO</a:t>
            </a:r>
            <a:r>
              <a:rPr dirty="0" spc="-20"/>
              <a:t> </a:t>
            </a:r>
            <a:r>
              <a:rPr dirty="0" spc="-10"/>
              <a:t>PRÁCTICO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268984"/>
            <a:ext cx="8080375" cy="4678045"/>
          </a:xfrm>
          <a:prstGeom prst="rect">
            <a:avLst/>
          </a:prstGeom>
        </p:spPr>
        <p:txBody>
          <a:bodyPr wrap="square" lIns="0" tIns="45719" rIns="0" bIns="0" rtlCol="0" vert="horz">
            <a:spAutoFit/>
          </a:bodyPr>
          <a:lstStyle/>
          <a:p>
            <a:pPr algn="just" marL="286385" marR="5080" indent="-274320">
              <a:lnSpc>
                <a:spcPct val="90000"/>
              </a:lnSpc>
              <a:spcBef>
                <a:spcPts val="359"/>
              </a:spcBef>
              <a:buSzPct val="93181"/>
              <a:buFont typeface="Wingdings 2"/>
              <a:buChar char=""/>
              <a:tabLst>
                <a:tab pos="286385" algn="l"/>
                <a:tab pos="566420" algn="l"/>
              </a:tabLst>
            </a:pPr>
            <a:r>
              <a:rPr dirty="0" sz="22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31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comunidad</a:t>
            </a:r>
            <a:r>
              <a:rPr dirty="0" sz="2200" spc="34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3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propietarios</a:t>
            </a:r>
            <a:r>
              <a:rPr dirty="0" sz="2200" spc="32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firma</a:t>
            </a:r>
            <a:r>
              <a:rPr dirty="0" sz="2200" spc="3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32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contrato</a:t>
            </a:r>
            <a:r>
              <a:rPr dirty="0" sz="2200" spc="310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de </a:t>
            </a:r>
            <a:r>
              <a:rPr dirty="0" sz="2200">
                <a:latin typeface="Constantia"/>
                <a:cs typeface="Constantia"/>
              </a:rPr>
              <a:t>mantenimiento</a:t>
            </a:r>
            <a:r>
              <a:rPr dirty="0" sz="2200" spc="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ascensores</a:t>
            </a:r>
            <a:r>
              <a:rPr dirty="0" sz="2200" spc="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ZARDOYA</a:t>
            </a:r>
            <a:r>
              <a:rPr dirty="0" sz="2200" spc="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OTIS</a:t>
            </a:r>
            <a:r>
              <a:rPr dirty="0" sz="2200" spc="1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S.A.,</a:t>
            </a:r>
            <a:r>
              <a:rPr dirty="0" sz="2200" spc="16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12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le </a:t>
            </a:r>
            <a:r>
              <a:rPr dirty="0" sz="2200">
                <a:latin typeface="Constantia"/>
                <a:cs typeface="Constantia"/>
              </a:rPr>
              <a:t>compromete</a:t>
            </a:r>
            <a:r>
              <a:rPr dirty="0" sz="2200" spc="8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</a:t>
            </a:r>
            <a:r>
              <a:rPr dirty="0" sz="2200" spc="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estar</a:t>
            </a:r>
            <a:r>
              <a:rPr dirty="0" sz="2200" spc="8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vinculados</a:t>
            </a:r>
            <a:r>
              <a:rPr dirty="0" sz="2200" spc="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durante</a:t>
            </a:r>
            <a:r>
              <a:rPr dirty="0" sz="2200" spc="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diez</a:t>
            </a:r>
            <a:r>
              <a:rPr dirty="0" sz="2200" spc="8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años.</a:t>
            </a:r>
            <a:r>
              <a:rPr dirty="0" sz="2200" spc="10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95">
                <a:latin typeface="Constantia"/>
                <a:cs typeface="Constantia"/>
              </a:rPr>
              <a:t>  </a:t>
            </a:r>
            <a:r>
              <a:rPr dirty="0" sz="2200" spc="-20">
                <a:latin typeface="Constantia"/>
                <a:cs typeface="Constantia"/>
              </a:rPr>
              <a:t>esta </a:t>
            </a:r>
            <a:r>
              <a:rPr dirty="0" sz="2200">
                <a:latin typeface="Constantia"/>
                <a:cs typeface="Constantia"/>
              </a:rPr>
              <a:t>contrato</a:t>
            </a:r>
            <a:r>
              <a:rPr dirty="0" sz="2200" spc="2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se</a:t>
            </a:r>
            <a:r>
              <a:rPr dirty="0" sz="2200" spc="2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incluye</a:t>
            </a:r>
            <a:r>
              <a:rPr dirty="0" sz="2200" spc="2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25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cláusula</a:t>
            </a:r>
            <a:r>
              <a:rPr dirty="0" sz="2200" spc="2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penal</a:t>
            </a:r>
            <a:r>
              <a:rPr dirty="0" sz="2200" spc="3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2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consistía</a:t>
            </a:r>
            <a:r>
              <a:rPr dirty="0" sz="2200" spc="2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2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que</a:t>
            </a:r>
            <a:r>
              <a:rPr dirty="0" sz="2200" spc="26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la </a:t>
            </a:r>
            <a:r>
              <a:rPr dirty="0" sz="2200">
                <a:latin typeface="Constantia"/>
                <a:cs typeface="Constantia"/>
              </a:rPr>
              <a:t>comunidad</a:t>
            </a:r>
            <a:r>
              <a:rPr dirty="0" sz="2200" spc="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debía</a:t>
            </a:r>
            <a:r>
              <a:rPr dirty="0" sz="2200" spc="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abonar</a:t>
            </a:r>
            <a:r>
              <a:rPr dirty="0" sz="2200" spc="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50%</a:t>
            </a:r>
            <a:r>
              <a:rPr dirty="0" sz="2200" spc="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facturación</a:t>
            </a:r>
            <a:r>
              <a:rPr dirty="0" sz="2200" spc="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pendiente</a:t>
            </a:r>
            <a:r>
              <a:rPr dirty="0" sz="2200" spc="10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si </a:t>
            </a:r>
            <a:r>
              <a:rPr dirty="0" sz="2200" spc="-10">
                <a:latin typeface="Constantia"/>
                <a:cs typeface="Constantia"/>
              </a:rPr>
              <a:t>resolvía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7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contrato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unilateralmente</a:t>
            </a:r>
            <a:r>
              <a:rPr dirty="0" sz="2200" spc="-14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antes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plazo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acordado.</a:t>
            </a:r>
            <a:endParaRPr sz="2200">
              <a:latin typeface="Constantia"/>
              <a:cs typeface="Constantia"/>
            </a:endParaRPr>
          </a:p>
          <a:p>
            <a:pPr algn="just" marL="286385" marR="5715" indent="-274320">
              <a:lnSpc>
                <a:spcPct val="90000"/>
              </a:lnSpc>
              <a:spcBef>
                <a:spcPts val="525"/>
              </a:spcBef>
              <a:buSzPct val="93181"/>
              <a:buFont typeface="Wingdings 2"/>
              <a:buChar char=""/>
              <a:tabLst>
                <a:tab pos="286385" algn="l"/>
                <a:tab pos="566420" algn="l"/>
              </a:tabLst>
            </a:pPr>
            <a:r>
              <a:rPr dirty="0" sz="22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200">
                <a:latin typeface="Constantia"/>
                <a:cs typeface="Constantia"/>
              </a:rPr>
              <a:t>Una</a:t>
            </a:r>
            <a:r>
              <a:rPr dirty="0" sz="2200" spc="3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vez</a:t>
            </a:r>
            <a:r>
              <a:rPr dirty="0" sz="2200" spc="3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transcurrido</a:t>
            </a:r>
            <a:r>
              <a:rPr dirty="0" sz="2200" spc="2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un</a:t>
            </a:r>
            <a:r>
              <a:rPr dirty="0" sz="2200" spc="3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año,</a:t>
            </a:r>
            <a:r>
              <a:rPr dirty="0" sz="2200" spc="35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31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comunidad</a:t>
            </a:r>
            <a:r>
              <a:rPr dirty="0" sz="2200" spc="37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3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propietarios </a:t>
            </a:r>
            <a:r>
              <a:rPr dirty="0" sz="2200">
                <a:latin typeface="Constantia"/>
                <a:cs typeface="Constantia"/>
              </a:rPr>
              <a:t>resuelve</a:t>
            </a:r>
            <a:r>
              <a:rPr dirty="0" sz="2200" spc="29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unilateralmente.</a:t>
            </a:r>
            <a:r>
              <a:rPr dirty="0" sz="2200" spc="320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Ante</a:t>
            </a:r>
            <a:r>
              <a:rPr dirty="0" sz="2200" spc="2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esta</a:t>
            </a:r>
            <a:r>
              <a:rPr dirty="0" sz="2200" spc="29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situación,</a:t>
            </a:r>
            <a:r>
              <a:rPr dirty="0" sz="2200" spc="3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295">
                <a:latin typeface="Constantia"/>
                <a:cs typeface="Constantia"/>
              </a:rPr>
              <a:t>  </a:t>
            </a:r>
            <a:r>
              <a:rPr dirty="0" sz="2200" spc="-10">
                <a:latin typeface="Constantia"/>
                <a:cs typeface="Constantia"/>
              </a:rPr>
              <a:t>empresa </a:t>
            </a:r>
            <a:r>
              <a:rPr dirty="0" sz="2200">
                <a:latin typeface="Constantia"/>
                <a:cs typeface="Constantia"/>
              </a:rPr>
              <a:t>reclama</a:t>
            </a:r>
            <a:r>
              <a:rPr dirty="0" sz="2200" spc="509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5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aplicación</a:t>
            </a:r>
            <a:r>
              <a:rPr dirty="0" sz="2200" spc="52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5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5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cláusula</a:t>
            </a:r>
            <a:r>
              <a:rPr dirty="0" sz="2200" spc="5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en</a:t>
            </a:r>
            <a:r>
              <a:rPr dirty="0" sz="2200" spc="515">
                <a:latin typeface="Constantia"/>
                <a:cs typeface="Constantia"/>
              </a:rPr>
              <a:t>  </a:t>
            </a:r>
            <a:r>
              <a:rPr dirty="0" sz="2200">
                <a:latin typeface="Constantia"/>
                <a:cs typeface="Constantia"/>
              </a:rPr>
              <a:t>concepto</a:t>
            </a:r>
            <a:r>
              <a:rPr dirty="0" sz="2200" spc="520">
                <a:latin typeface="Constantia"/>
                <a:cs typeface="Constantia"/>
              </a:rPr>
              <a:t>  </a:t>
            </a:r>
            <a:r>
              <a:rPr dirty="0" sz="2200" spc="-25">
                <a:latin typeface="Constantia"/>
                <a:cs typeface="Constantia"/>
              </a:rPr>
              <a:t>de </a:t>
            </a:r>
            <a:r>
              <a:rPr dirty="0" sz="2200" spc="-10">
                <a:latin typeface="Constantia"/>
                <a:cs typeface="Constantia"/>
              </a:rPr>
              <a:t>indemnización.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7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PREGUNTAS: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9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1.</a:t>
            </a:r>
            <a:r>
              <a:rPr dirty="0" sz="2400" spc="-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¿La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cláusula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penal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valora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daños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sufre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empresa?</a:t>
            </a:r>
            <a:endParaRPr sz="2400">
              <a:latin typeface="Constantia"/>
              <a:cs typeface="Constantia"/>
            </a:endParaRPr>
          </a:p>
          <a:p>
            <a:pPr algn="just" marL="286385" marR="13335" indent="-274320">
              <a:lnSpc>
                <a:spcPts val="2590"/>
              </a:lnSpc>
              <a:spcBef>
                <a:spcPts val="61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2.</a:t>
            </a:r>
            <a:r>
              <a:rPr dirty="0" sz="2400" spc="4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¿Cabe</a:t>
            </a:r>
            <a:r>
              <a:rPr dirty="0" sz="2400" spc="3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3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moderación</a:t>
            </a:r>
            <a:r>
              <a:rPr dirty="0" sz="2400" spc="3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3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</a:t>
            </a:r>
            <a:r>
              <a:rPr dirty="0" sz="2400" spc="4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aplicación</a:t>
            </a:r>
            <a:r>
              <a:rPr dirty="0" sz="2400" spc="3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3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parte</a:t>
            </a:r>
            <a:r>
              <a:rPr dirty="0" sz="2400" spc="36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del </a:t>
            </a:r>
            <a:r>
              <a:rPr dirty="0" sz="2400">
                <a:latin typeface="Constantia"/>
                <a:cs typeface="Constantia"/>
              </a:rPr>
              <a:t>juez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conforme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dispuesto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por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artículo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1154</a:t>
            </a:r>
            <a:r>
              <a:rPr dirty="0" sz="2400" spc="-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c.?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9229" y="700786"/>
            <a:ext cx="3688079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/>
              <a:t>LA </a:t>
            </a:r>
            <a:r>
              <a:rPr dirty="0" sz="4400" spc="-10"/>
              <a:t>OBLIGACIÓN</a:t>
            </a:r>
            <a:endParaRPr sz="4400"/>
          </a:p>
        </p:txBody>
      </p:sp>
      <p:sp>
        <p:nvSpPr>
          <p:cNvPr id="3" name="object 3" descr=""/>
          <p:cNvSpPr txBox="1"/>
          <p:nvPr/>
        </p:nvSpPr>
        <p:spPr>
          <a:xfrm>
            <a:off x="8241030" y="4281678"/>
            <a:ext cx="36830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20">
                <a:latin typeface="Constantia"/>
                <a:cs typeface="Constantia"/>
              </a:rPr>
              <a:t>ej.,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35940" y="1598803"/>
            <a:ext cx="7538720" cy="3311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>
                <a:latin typeface="Constantia"/>
                <a:cs typeface="Constantia"/>
              </a:rPr>
              <a:t>El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Derecho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obligaciones: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Libro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IV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Código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Civil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Concepto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Derecho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personal: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derecho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crédito.</a:t>
            </a:r>
            <a:r>
              <a:rPr dirty="0" sz="2200" spc="-15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Derecho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subjetivo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Relación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jurídico-</a:t>
            </a:r>
            <a:r>
              <a:rPr dirty="0" sz="2200" spc="-10">
                <a:latin typeface="Constantia"/>
                <a:cs typeface="Constantia"/>
              </a:rPr>
              <a:t>obligatoria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¿La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patrimonialidad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la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obligación?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</a:tabLst>
            </a:pPr>
            <a:r>
              <a:rPr dirty="0" sz="2200" spc="-10">
                <a:latin typeface="Constantia"/>
                <a:cs typeface="Constantia"/>
              </a:rPr>
              <a:t>Estructura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Débito: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deuda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1088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Responsabilidad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civil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1911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marL="286385" marR="5080" indent="-274320">
              <a:lnSpc>
                <a:spcPct val="80000"/>
              </a:lnSpc>
              <a:spcBef>
                <a:spcPts val="53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1390015" algn="l"/>
                <a:tab pos="1943735" algn="l"/>
                <a:tab pos="5706745" algn="l"/>
                <a:tab pos="7016115" algn="l"/>
              </a:tabLst>
            </a:pPr>
            <a:r>
              <a:rPr dirty="0" sz="2200" spc="-10">
                <a:latin typeface="Constantia"/>
                <a:cs typeface="Constantia"/>
              </a:rPr>
              <a:t>Deudas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sin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responsabilidad=obligaciones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naturales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0">
                <a:latin typeface="Constantia"/>
                <a:cs typeface="Constantia"/>
              </a:rPr>
              <a:t>[por </a:t>
            </a:r>
            <a:r>
              <a:rPr dirty="0" sz="2200">
                <a:latin typeface="Constantia"/>
                <a:cs typeface="Constantia"/>
              </a:rPr>
              <a:t>deudas</a:t>
            </a:r>
            <a:r>
              <a:rPr dirty="0" sz="2200" spc="-14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juego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1798</a:t>
            </a:r>
            <a:r>
              <a:rPr dirty="0" sz="2200" spc="-2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c.)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deudas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prescritas].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35940" y="4884877"/>
            <a:ext cx="8079740" cy="12325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indent="-273685">
              <a:lnSpc>
                <a:spcPts val="2375"/>
              </a:lnSpc>
              <a:spcBef>
                <a:spcPts val="95"/>
              </a:spcBef>
              <a:buClr>
                <a:srgbClr val="0AD0D9"/>
              </a:buClr>
              <a:buSzPct val="95454"/>
              <a:buFont typeface="Wingdings 2"/>
              <a:buChar char=""/>
              <a:tabLst>
                <a:tab pos="286385" algn="l"/>
                <a:tab pos="2392045" algn="l"/>
                <a:tab pos="5266690" algn="l"/>
                <a:tab pos="5897245" algn="l"/>
                <a:tab pos="6280150" algn="l"/>
                <a:tab pos="6711315" algn="l"/>
              </a:tabLst>
            </a:pPr>
            <a:r>
              <a:rPr dirty="0" sz="2200" spc="-10">
                <a:latin typeface="Constantia"/>
                <a:cs typeface="Constantia"/>
              </a:rPr>
              <a:t>Responsabilidad</a:t>
            </a:r>
            <a:r>
              <a:rPr dirty="0" sz="2200">
                <a:latin typeface="Constantia"/>
                <a:cs typeface="Constantia"/>
              </a:rPr>
              <a:t>	sin</a:t>
            </a:r>
            <a:r>
              <a:rPr dirty="0" sz="2200" spc="409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deuda=fianza</a:t>
            </a:r>
            <a:r>
              <a:rPr dirty="0" sz="2200" spc="39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(art.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0">
                <a:latin typeface="Constantia"/>
                <a:cs typeface="Constantia"/>
              </a:rPr>
              <a:t>1822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C.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c.)</a:t>
            </a:r>
            <a:r>
              <a:rPr dirty="0" sz="2200">
                <a:latin typeface="Constantia"/>
                <a:cs typeface="Constantia"/>
              </a:rPr>
              <a:t>	y</a:t>
            </a:r>
            <a:r>
              <a:rPr dirty="0" sz="2200" spc="40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garantías</a:t>
            </a:r>
            <a:endParaRPr sz="2200">
              <a:latin typeface="Constantia"/>
              <a:cs typeface="Constantia"/>
            </a:endParaRPr>
          </a:p>
          <a:p>
            <a:pPr marL="286385">
              <a:lnSpc>
                <a:spcPts val="2375"/>
              </a:lnSpc>
            </a:pPr>
            <a:r>
              <a:rPr dirty="0" sz="2200" spc="-10">
                <a:latin typeface="Constantia"/>
                <a:cs typeface="Constantia"/>
              </a:rPr>
              <a:t>prestadas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terceros</a:t>
            </a:r>
            <a:endParaRPr sz="2200">
              <a:latin typeface="Constantia"/>
              <a:cs typeface="Constantia"/>
            </a:endParaRPr>
          </a:p>
          <a:p>
            <a:pPr marL="286385" marR="5080" indent="-274320">
              <a:lnSpc>
                <a:spcPct val="80000"/>
              </a:lnSpc>
              <a:spcBef>
                <a:spcPts val="53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1393190" algn="l"/>
                <a:tab pos="2032000" algn="l"/>
                <a:tab pos="4144645" algn="l"/>
                <a:tab pos="5347335" algn="l"/>
                <a:tab pos="6059170" algn="l"/>
                <a:tab pos="6534784" algn="l"/>
                <a:tab pos="7030084" algn="l"/>
              </a:tabLst>
            </a:pPr>
            <a:r>
              <a:rPr dirty="0" sz="2200" spc="-10">
                <a:latin typeface="Constantia"/>
                <a:cs typeface="Constantia"/>
              </a:rPr>
              <a:t>Deudas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con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responsabilidad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limitada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0">
                <a:latin typeface="Constantia"/>
                <a:cs typeface="Constantia"/>
              </a:rPr>
              <a:t>(por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ej.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25">
                <a:latin typeface="Constantia"/>
                <a:cs typeface="Constantia"/>
              </a:rPr>
              <a:t>La</a:t>
            </a:r>
            <a:r>
              <a:rPr dirty="0" sz="2200">
                <a:latin typeface="Constantia"/>
                <a:cs typeface="Constantia"/>
              </a:rPr>
              <a:t>	</a:t>
            </a:r>
            <a:r>
              <a:rPr dirty="0" sz="2200" spc="-10">
                <a:latin typeface="Constantia"/>
                <a:cs typeface="Constantia"/>
              </a:rPr>
              <a:t>hipoteca limitada).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99002" y="759968"/>
            <a:ext cx="274637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CASO</a:t>
            </a:r>
            <a:r>
              <a:rPr dirty="0" spc="-20"/>
              <a:t> </a:t>
            </a:r>
            <a:r>
              <a:rPr dirty="0" spc="-10"/>
              <a:t>PRÁCTICO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535940" y="1299464"/>
            <a:ext cx="8081645" cy="4695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91185" indent="-5784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591185" algn="l"/>
              </a:tabLst>
            </a:pPr>
            <a:r>
              <a:rPr dirty="0" sz="2400">
                <a:latin typeface="Constantia"/>
                <a:cs typeface="Constantia"/>
              </a:rPr>
              <a:t>Juan</a:t>
            </a:r>
            <a:r>
              <a:rPr dirty="0" sz="2400" spc="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quiere</a:t>
            </a:r>
            <a:r>
              <a:rPr dirty="0" sz="2400" spc="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comprar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una vivienda</a:t>
            </a:r>
            <a:r>
              <a:rPr dirty="0" sz="2400" spc="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 promotora</a:t>
            </a:r>
            <a:r>
              <a:rPr dirty="0" sz="2400" spc="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URBIS</a:t>
            </a:r>
            <a:endParaRPr sz="2400">
              <a:latin typeface="Constantia"/>
              <a:cs typeface="Constantia"/>
            </a:endParaRPr>
          </a:p>
          <a:p>
            <a:pPr algn="just" marL="286385" marR="5715">
              <a:lnSpc>
                <a:spcPct val="100000"/>
              </a:lnSpc>
            </a:pPr>
            <a:r>
              <a:rPr dirty="0" sz="2400">
                <a:latin typeface="Constantia"/>
                <a:cs typeface="Constantia"/>
              </a:rPr>
              <a:t>S.</a:t>
            </a:r>
            <a:r>
              <a:rPr dirty="0" sz="2400" spc="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A.</a:t>
            </a:r>
            <a:r>
              <a:rPr dirty="0" sz="2400" spc="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día</a:t>
            </a:r>
            <a:r>
              <a:rPr dirty="0" sz="2400" spc="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30</a:t>
            </a:r>
            <a:r>
              <a:rPr dirty="0" sz="2400" spc="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octubre</a:t>
            </a:r>
            <a:r>
              <a:rPr dirty="0" sz="2400" spc="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2014,</a:t>
            </a:r>
            <a:r>
              <a:rPr dirty="0" sz="2400" spc="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Juan</a:t>
            </a:r>
            <a:r>
              <a:rPr dirty="0" sz="2400" spc="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entrega</a:t>
            </a:r>
            <a:r>
              <a:rPr dirty="0" sz="2400" spc="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4.000</a:t>
            </a:r>
            <a:r>
              <a:rPr dirty="0" sz="2400" spc="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€</a:t>
            </a:r>
            <a:r>
              <a:rPr dirty="0" sz="2400" spc="10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en </a:t>
            </a:r>
            <a:r>
              <a:rPr dirty="0" sz="2400">
                <a:latin typeface="Constantia"/>
                <a:cs typeface="Constantia"/>
              </a:rPr>
              <a:t>concepto</a:t>
            </a:r>
            <a:r>
              <a:rPr dirty="0" sz="2400" spc="18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18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arras</a:t>
            </a:r>
            <a:r>
              <a:rPr dirty="0" sz="2400" spc="19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penitenciales</a:t>
            </a:r>
            <a:r>
              <a:rPr dirty="0" sz="2400" spc="19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9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18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promotora</a:t>
            </a:r>
            <a:r>
              <a:rPr dirty="0" sz="2400" spc="19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175">
                <a:latin typeface="Constantia"/>
                <a:cs typeface="Constantia"/>
              </a:rPr>
              <a:t>  </a:t>
            </a:r>
            <a:r>
              <a:rPr dirty="0" sz="2400" spc="-25">
                <a:latin typeface="Constantia"/>
                <a:cs typeface="Constantia"/>
              </a:rPr>
              <a:t>se </a:t>
            </a:r>
            <a:r>
              <a:rPr dirty="0" sz="2400">
                <a:latin typeface="Constantia"/>
                <a:cs typeface="Constantia"/>
              </a:rPr>
              <a:t>emplazan</a:t>
            </a:r>
            <a:r>
              <a:rPr dirty="0" sz="2400" spc="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celebrar</a:t>
            </a:r>
            <a:r>
              <a:rPr dirty="0" sz="2400" spc="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1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contrato</a:t>
            </a:r>
            <a:r>
              <a:rPr dirty="0" sz="2400" spc="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1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</a:t>
            </a:r>
            <a:r>
              <a:rPr dirty="0" sz="2400" spc="1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diciembre</a:t>
            </a:r>
            <a:r>
              <a:rPr dirty="0" sz="2400" spc="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2014. </a:t>
            </a:r>
            <a:r>
              <a:rPr dirty="0" sz="2400">
                <a:latin typeface="Constantia"/>
                <a:cs typeface="Constantia"/>
              </a:rPr>
              <a:t>Llegada</a:t>
            </a:r>
            <a:r>
              <a:rPr dirty="0" sz="2400" spc="4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4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fecha,</a:t>
            </a:r>
            <a:r>
              <a:rPr dirty="0" sz="2400" spc="7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Juan</a:t>
            </a:r>
            <a:r>
              <a:rPr dirty="0" sz="2400" spc="5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5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se</a:t>
            </a:r>
            <a:r>
              <a:rPr dirty="0" sz="2400" spc="4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presenta.</a:t>
            </a:r>
            <a:r>
              <a:rPr dirty="0" sz="2400" spc="7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8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1</a:t>
            </a:r>
            <a:r>
              <a:rPr dirty="0" sz="2400" spc="7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40">
                <a:latin typeface="Constantia"/>
                <a:cs typeface="Constantia"/>
              </a:rPr>
              <a:t>  </a:t>
            </a:r>
            <a:r>
              <a:rPr dirty="0" sz="2400" spc="-10">
                <a:latin typeface="Constantia"/>
                <a:cs typeface="Constantia"/>
              </a:rPr>
              <a:t>febrero </a:t>
            </a:r>
            <a:r>
              <a:rPr dirty="0" sz="2400">
                <a:latin typeface="Constantia"/>
                <a:cs typeface="Constantia"/>
              </a:rPr>
              <a:t>reclama</a:t>
            </a:r>
            <a:r>
              <a:rPr dirty="0" sz="2400" spc="9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9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10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promotora</a:t>
            </a:r>
            <a:r>
              <a:rPr dirty="0" sz="2400" spc="9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10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4.000</a:t>
            </a:r>
            <a:r>
              <a:rPr dirty="0" sz="2400" spc="12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€</a:t>
            </a:r>
            <a:r>
              <a:rPr dirty="0" sz="2400" spc="12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abonados</a:t>
            </a:r>
            <a:r>
              <a:rPr dirty="0" sz="2400" spc="105">
                <a:latin typeface="Constantia"/>
                <a:cs typeface="Constantia"/>
              </a:rPr>
              <a:t>  </a:t>
            </a:r>
            <a:r>
              <a:rPr dirty="0" sz="2400" spc="-10">
                <a:latin typeface="Constantia"/>
                <a:cs typeface="Constantia"/>
              </a:rPr>
              <a:t>porque </a:t>
            </a:r>
            <a:r>
              <a:rPr dirty="0" sz="2400">
                <a:latin typeface="Constantia"/>
                <a:cs typeface="Constantia"/>
              </a:rPr>
              <a:t>consideraba</a:t>
            </a:r>
            <a:r>
              <a:rPr dirty="0" sz="2400" spc="3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3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representaban</a:t>
            </a:r>
            <a:r>
              <a:rPr dirty="0" sz="2400" spc="409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una</a:t>
            </a:r>
            <a:r>
              <a:rPr dirty="0" sz="2400" spc="3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señal</a:t>
            </a:r>
            <a:r>
              <a:rPr dirty="0" sz="2400" spc="4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4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contrato</a:t>
            </a:r>
            <a:r>
              <a:rPr dirty="0" sz="2400" spc="390">
                <a:latin typeface="Constantia"/>
                <a:cs typeface="Constantia"/>
              </a:rPr>
              <a:t> </a:t>
            </a:r>
            <a:r>
              <a:rPr dirty="0" sz="2400" spc="-50">
                <a:latin typeface="Constantia"/>
                <a:cs typeface="Constantia"/>
              </a:rPr>
              <a:t>y </a:t>
            </a:r>
            <a:r>
              <a:rPr dirty="0" sz="2400">
                <a:latin typeface="Constantia"/>
                <a:cs typeface="Constantia"/>
              </a:rPr>
              <a:t>este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se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ha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celebrado.</a:t>
            </a:r>
            <a:endParaRPr sz="24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PREGUNTA:</a:t>
            </a:r>
            <a:endParaRPr sz="26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1.</a:t>
            </a:r>
            <a:r>
              <a:rPr dirty="0" sz="2600" spc="5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Conforme</a:t>
            </a:r>
            <a:r>
              <a:rPr dirty="0" sz="2600" spc="4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4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</a:t>
            </a:r>
            <a:r>
              <a:rPr dirty="0" sz="2600" spc="4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previsto</a:t>
            </a:r>
            <a:r>
              <a:rPr dirty="0" sz="2600" spc="4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por</a:t>
            </a:r>
            <a:r>
              <a:rPr dirty="0" sz="2600" spc="4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5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artículo</a:t>
            </a:r>
            <a:r>
              <a:rPr dirty="0" sz="2600" spc="4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1454</a:t>
            </a:r>
            <a:r>
              <a:rPr dirty="0" sz="2600" spc="5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53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c.,</a:t>
            </a:r>
            <a:endParaRPr sz="2600">
              <a:latin typeface="Constantia"/>
              <a:cs typeface="Constantia"/>
            </a:endParaRPr>
          </a:p>
          <a:p>
            <a:pPr marL="286385" marR="5080">
              <a:lnSpc>
                <a:spcPct val="100000"/>
              </a:lnSpc>
            </a:pPr>
            <a:r>
              <a:rPr dirty="0" sz="2600">
                <a:latin typeface="Constantia"/>
                <a:cs typeface="Constantia"/>
              </a:rPr>
              <a:t>¿Juan</a:t>
            </a:r>
            <a:r>
              <a:rPr dirty="0" sz="2600" spc="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puede</a:t>
            </a:r>
            <a:r>
              <a:rPr dirty="0" sz="2600" spc="1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recuperar</a:t>
            </a:r>
            <a:r>
              <a:rPr dirty="0" sz="2600" spc="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cantidad</a:t>
            </a:r>
            <a:r>
              <a:rPr dirty="0" sz="2600" spc="1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entregada?</a:t>
            </a:r>
            <a:r>
              <a:rPr dirty="0" sz="2600" spc="16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Razone </a:t>
            </a:r>
            <a:r>
              <a:rPr dirty="0" sz="2600">
                <a:latin typeface="Constantia"/>
                <a:cs typeface="Constantia"/>
              </a:rPr>
              <a:t>su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respuesta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2063750">
              <a:lnSpc>
                <a:spcPct val="100000"/>
              </a:lnSpc>
              <a:spcBef>
                <a:spcPts val="105"/>
              </a:spcBef>
            </a:pPr>
            <a:r>
              <a:rPr dirty="0"/>
              <a:t>ACCIÓN</a:t>
            </a:r>
            <a:r>
              <a:rPr dirty="0" spc="-35"/>
              <a:t> </a:t>
            </a:r>
            <a:r>
              <a:rPr dirty="0" spc="-30"/>
              <a:t>SUBROGATORIA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473950" cy="419671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0">
                <a:latin typeface="Constantia"/>
                <a:cs typeface="Constantia"/>
              </a:rPr>
              <a:t>Concepto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1111.1.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Naturaleza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jurídica: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Ejecutiva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conservativa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Sujetos: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activo</a:t>
            </a:r>
            <a:r>
              <a:rPr dirty="0" sz="2600" spc="-1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pasivo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Objeto: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regla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general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excepciones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1111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Presupuestos: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insolvencia</a:t>
            </a:r>
            <a:r>
              <a:rPr dirty="0" sz="2600" spc="-1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del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deudor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3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Efectos: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No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subroga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acreedores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derecho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¿Beneficia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los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acreedores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no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han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ejercitado?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614" y="1320749"/>
            <a:ext cx="285940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ACCIÓN</a:t>
            </a:r>
            <a:r>
              <a:rPr dirty="0" spc="-100"/>
              <a:t> </a:t>
            </a:r>
            <a:r>
              <a:rPr dirty="0" spc="-25"/>
              <a:t>DIRECTA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6454775" cy="192786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Concepto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Sujeto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activo/sujeto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pasivo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Efectos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Supuestos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(arts.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1552,</a:t>
            </a:r>
            <a:r>
              <a:rPr dirty="0" sz="2600" spc="-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1560,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1597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1722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8130" y="814832"/>
            <a:ext cx="6049645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ACCIÓN</a:t>
            </a:r>
            <a:r>
              <a:rPr dirty="0" spc="-60"/>
              <a:t> </a:t>
            </a:r>
            <a:r>
              <a:rPr dirty="0" spc="-35"/>
              <a:t>REVOCATORIA</a:t>
            </a:r>
            <a:r>
              <a:rPr dirty="0" spc="-80"/>
              <a:t> </a:t>
            </a:r>
            <a:r>
              <a:rPr dirty="0"/>
              <a:t>O</a:t>
            </a:r>
            <a:r>
              <a:rPr dirty="0" spc="-65"/>
              <a:t> </a:t>
            </a:r>
            <a:r>
              <a:rPr dirty="0" spc="-10"/>
              <a:t>PAULIANA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302512"/>
            <a:ext cx="7912734" cy="4477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Concepto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1111.2º,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1291,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1292,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etc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Naturaleza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jurídica</a:t>
            </a:r>
            <a:endParaRPr sz="20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25">
                <a:latin typeface="Constantia"/>
                <a:cs typeface="Constantia"/>
              </a:rPr>
              <a:t>Carácter</a:t>
            </a:r>
            <a:r>
              <a:rPr dirty="0" sz="1900" spc="-114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subsidiario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(art..</a:t>
            </a:r>
            <a:r>
              <a:rPr dirty="0" sz="1900" spc="-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1294</a:t>
            </a:r>
            <a:r>
              <a:rPr dirty="0" sz="1900" spc="1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>
                <a:latin typeface="Constantia"/>
                <a:cs typeface="Constantia"/>
              </a:rPr>
              <a:t>¿Real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personal?</a:t>
            </a:r>
            <a:endParaRPr sz="1900">
              <a:latin typeface="Constantia"/>
              <a:cs typeface="Constantia"/>
            </a:endParaRPr>
          </a:p>
          <a:p>
            <a:pPr algn="r" lvl="1" marL="246379" marR="3691890" indent="-246379">
              <a:lnSpc>
                <a:spcPts val="228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246379" algn="l"/>
              </a:tabLst>
            </a:pPr>
            <a:r>
              <a:rPr dirty="0" sz="1900" spc="-20">
                <a:latin typeface="Constantia"/>
                <a:cs typeface="Constantia"/>
              </a:rPr>
              <a:t>¿Función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ejecutiva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conservativa?</a:t>
            </a:r>
            <a:endParaRPr sz="1900">
              <a:latin typeface="Constantia"/>
              <a:cs typeface="Constantia"/>
            </a:endParaRPr>
          </a:p>
          <a:p>
            <a:pPr algn="r" marL="273685" marR="3728720" indent="-273685">
              <a:lnSpc>
                <a:spcPts val="24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73685" algn="l"/>
              </a:tabLst>
            </a:pPr>
            <a:r>
              <a:rPr dirty="0" sz="2000">
                <a:latin typeface="Constantia"/>
                <a:cs typeface="Constantia"/>
              </a:rPr>
              <a:t>Sujetos: </a:t>
            </a:r>
            <a:r>
              <a:rPr dirty="0" sz="2000" spc="-10">
                <a:latin typeface="Constantia"/>
                <a:cs typeface="Constantia"/>
              </a:rPr>
              <a:t>legitimación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20">
                <a:latin typeface="Constantia"/>
                <a:cs typeface="Constantia"/>
              </a:rPr>
              <a:t>activa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5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pasiva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Objeto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1111,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1291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1297</a:t>
            </a:r>
            <a:r>
              <a:rPr dirty="0" sz="2000" spc="-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10">
                <a:latin typeface="Constantia"/>
                <a:cs typeface="Constantia"/>
              </a:rPr>
              <a:t>Enajenaciones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fraudulentas: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gratuitas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u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onerosas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1297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643</a:t>
            </a:r>
            <a:r>
              <a:rPr dirty="0" sz="1900" spc="-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6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ts val="228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10">
                <a:latin typeface="Constantia"/>
                <a:cs typeface="Constantia"/>
              </a:rPr>
              <a:t>Pagos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fraudulentos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1292</a:t>
            </a:r>
            <a:r>
              <a:rPr dirty="0" sz="1900" spc="-3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10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marL="286385" indent="-273685">
              <a:lnSpc>
                <a:spcPts val="24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Presupuestos: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insolvencia</a:t>
            </a:r>
            <a:r>
              <a:rPr dirty="0" sz="2000" spc="-13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fraude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(presunciones: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art.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643</a:t>
            </a:r>
            <a:r>
              <a:rPr dirty="0" sz="2000" spc="-6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y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1297</a:t>
            </a:r>
            <a:r>
              <a:rPr dirty="0" sz="2000" spc="-3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7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>
                <a:latin typeface="Constantia"/>
                <a:cs typeface="Constantia"/>
              </a:rPr>
              <a:t>Plazo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4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1299</a:t>
            </a:r>
            <a:r>
              <a:rPr dirty="0" sz="2000" spc="-1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9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5000"/>
              <a:buFont typeface="Wingdings 2"/>
              <a:buChar char=""/>
              <a:tabLst>
                <a:tab pos="286385" algn="l"/>
              </a:tabLst>
            </a:pPr>
            <a:r>
              <a:rPr dirty="0" sz="2000" spc="-10">
                <a:latin typeface="Constantia"/>
                <a:cs typeface="Constantia"/>
              </a:rPr>
              <a:t>Efectos:</a:t>
            </a:r>
            <a:endParaRPr sz="20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>
                <a:latin typeface="Constantia"/>
                <a:cs typeface="Constantia"/>
              </a:rPr>
              <a:t>Ineficacia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5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1295</a:t>
            </a:r>
            <a:r>
              <a:rPr dirty="0" sz="1900" spc="-2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 spc="-20">
                <a:latin typeface="Constantia"/>
                <a:cs typeface="Constantia"/>
              </a:rPr>
              <a:t>Alcance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a</a:t>
            </a:r>
            <a:r>
              <a:rPr dirty="0" sz="1900" spc="-10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terceros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1295.2. C.</a:t>
            </a:r>
            <a:r>
              <a:rPr dirty="0" sz="1900" spc="-6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4210"/>
              <a:buFont typeface="Wingdings 2"/>
              <a:buChar char=""/>
              <a:tabLst>
                <a:tab pos="652780" algn="l"/>
              </a:tabLst>
            </a:pPr>
            <a:r>
              <a:rPr dirty="0" sz="1900">
                <a:latin typeface="Constantia"/>
                <a:cs typeface="Constantia"/>
              </a:rPr>
              <a:t>Cesación: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pago</a:t>
            </a:r>
            <a:endParaRPr sz="19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3616" y="3082798"/>
            <a:ext cx="5970905" cy="1305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r" marL="12700" marR="5080" indent="194437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LA</a:t>
            </a:r>
            <a:r>
              <a:rPr dirty="0" sz="2800" spc="-8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Constantia"/>
                <a:cs typeface="Constantia"/>
              </a:rPr>
              <a:t>CONCURRENCIA</a:t>
            </a:r>
            <a:r>
              <a:rPr dirty="0" sz="2800" spc="-25">
                <a:solidFill>
                  <a:srgbClr val="FFFFFF"/>
                </a:solidFill>
                <a:latin typeface="Constantia"/>
                <a:cs typeface="Constantia"/>
              </a:rPr>
              <a:t> DE </a:t>
            </a:r>
            <a:r>
              <a:rPr dirty="0" sz="2800" spc="-20">
                <a:solidFill>
                  <a:srgbClr val="FFFFFF"/>
                </a:solidFill>
                <a:latin typeface="Constantia"/>
                <a:cs typeface="Constantia"/>
              </a:rPr>
              <a:t>ACREEDORES</a:t>
            </a:r>
            <a:r>
              <a:rPr dirty="0" sz="2800" spc="-3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Y</a:t>
            </a:r>
            <a:r>
              <a:rPr dirty="0" sz="2800" spc="-7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LA</a:t>
            </a:r>
            <a:r>
              <a:rPr dirty="0" sz="2800" spc="-6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onstantia"/>
                <a:cs typeface="Constantia"/>
              </a:rPr>
              <a:t>INSUFICIENCIA </a:t>
            </a: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DEL</a:t>
            </a:r>
            <a:r>
              <a:rPr dirty="0" sz="2800" spc="-114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40">
                <a:solidFill>
                  <a:srgbClr val="FFFFFF"/>
                </a:solidFill>
                <a:latin typeface="Constantia"/>
                <a:cs typeface="Constantia"/>
              </a:rPr>
              <a:t>PATRIMINIO</a:t>
            </a:r>
            <a:r>
              <a:rPr dirty="0" sz="2800" spc="-5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DEL</a:t>
            </a:r>
            <a:r>
              <a:rPr dirty="0" sz="2800" spc="-114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Constantia"/>
                <a:cs typeface="Constantia"/>
              </a:rPr>
              <a:t>DEUDOR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17080" y="2692907"/>
            <a:ext cx="1332737" cy="313182"/>
          </a:xfrm>
          <a:prstGeom prst="rect">
            <a:avLst/>
          </a:prstGeom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105664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55"/>
              <a:t> </a:t>
            </a:r>
            <a:r>
              <a:rPr dirty="0" spc="-10"/>
              <a:t>RESPONSABILIDAD</a:t>
            </a:r>
            <a:r>
              <a:rPr dirty="0" spc="-70"/>
              <a:t> </a:t>
            </a:r>
            <a:r>
              <a:rPr dirty="0" spc="-30"/>
              <a:t>PATRIMONIAL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83790"/>
            <a:ext cx="7567295" cy="4113529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286385" marR="5080" indent="-274320">
              <a:lnSpc>
                <a:spcPts val="2300"/>
              </a:lnSpc>
              <a:spcBef>
                <a:spcPts val="66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Principio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responsabilidad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patrimonial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universal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(art. </a:t>
            </a:r>
            <a:r>
              <a:rPr dirty="0" sz="2400">
                <a:latin typeface="Constantia"/>
                <a:cs typeface="Constantia"/>
              </a:rPr>
              <a:t>1911</a:t>
            </a:r>
            <a:r>
              <a:rPr dirty="0" sz="2400" spc="-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20">
                <a:latin typeface="Constantia"/>
                <a:cs typeface="Constantia"/>
              </a:rPr>
              <a:t>Concurrencia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acreedores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Principio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igualdad:</a:t>
            </a:r>
            <a:r>
              <a:rPr dirty="0" sz="2200" spc="-60">
                <a:latin typeface="Constantia"/>
                <a:cs typeface="Constantia"/>
              </a:rPr>
              <a:t> </a:t>
            </a:r>
            <a:r>
              <a:rPr dirty="0" sz="2200" i="1">
                <a:latin typeface="Constantia"/>
                <a:cs typeface="Constantia"/>
              </a:rPr>
              <a:t>pars</a:t>
            </a:r>
            <a:r>
              <a:rPr dirty="0" sz="2200" spc="-30" i="1">
                <a:latin typeface="Constantia"/>
                <a:cs typeface="Constantia"/>
              </a:rPr>
              <a:t> </a:t>
            </a:r>
            <a:r>
              <a:rPr dirty="0" sz="2200" i="1">
                <a:latin typeface="Constantia"/>
                <a:cs typeface="Constantia"/>
              </a:rPr>
              <a:t>condicio</a:t>
            </a:r>
            <a:r>
              <a:rPr dirty="0" sz="2200" spc="-25" i="1">
                <a:latin typeface="Constantia"/>
                <a:cs typeface="Constantia"/>
              </a:rPr>
              <a:t> </a:t>
            </a:r>
            <a:r>
              <a:rPr dirty="0" sz="2200" spc="-10" i="1">
                <a:latin typeface="Constantia"/>
                <a:cs typeface="Constantia"/>
              </a:rPr>
              <a:t>creditorul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Privilegios:</a:t>
            </a:r>
            <a:endParaRPr sz="22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10">
                <a:latin typeface="Constantia"/>
                <a:cs typeface="Constantia"/>
              </a:rPr>
              <a:t>Características</a:t>
            </a:r>
            <a:endParaRPr sz="19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buClr>
                <a:srgbClr val="0AD0D9"/>
              </a:buClr>
              <a:buSzPct val="63157"/>
              <a:buFont typeface="Wingdings 2"/>
              <a:buChar char=""/>
              <a:tabLst>
                <a:tab pos="1201420" algn="l"/>
              </a:tabLst>
            </a:pPr>
            <a:r>
              <a:rPr dirty="0" sz="1900" spc="-10">
                <a:latin typeface="Constantia"/>
                <a:cs typeface="Constantia"/>
              </a:rPr>
              <a:t>Accesoriedad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1528</a:t>
            </a:r>
            <a:r>
              <a:rPr dirty="0" sz="1900" spc="39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buClr>
                <a:srgbClr val="0AD0D9"/>
              </a:buClr>
              <a:buSzPct val="63157"/>
              <a:buFont typeface="Wingdings 2"/>
              <a:buChar char=""/>
              <a:tabLst>
                <a:tab pos="1201420" algn="l"/>
              </a:tabLst>
            </a:pPr>
            <a:r>
              <a:rPr dirty="0" sz="1900">
                <a:latin typeface="Constantia"/>
                <a:cs typeface="Constantia"/>
              </a:rPr>
              <a:t>Legales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y</a:t>
            </a:r>
            <a:r>
              <a:rPr dirty="0" sz="1900" spc="-11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excepcionales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 spc="-10">
                <a:latin typeface="Constantia"/>
                <a:cs typeface="Constantia"/>
              </a:rPr>
              <a:t>Clases</a:t>
            </a:r>
            <a:endParaRPr sz="19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buClr>
                <a:srgbClr val="0AD0D9"/>
              </a:buClr>
              <a:buSzPct val="63157"/>
              <a:buFont typeface="Wingdings 2"/>
              <a:buChar char=""/>
              <a:tabLst>
                <a:tab pos="1201420" algn="l"/>
              </a:tabLst>
            </a:pPr>
            <a:r>
              <a:rPr dirty="0" sz="1900" spc="-10">
                <a:latin typeface="Constantia"/>
                <a:cs typeface="Constantia"/>
              </a:rPr>
              <a:t>Mobiliarios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5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1922</a:t>
            </a:r>
            <a:r>
              <a:rPr dirty="0" sz="1900" spc="-3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buClr>
                <a:srgbClr val="0AD0D9"/>
              </a:buClr>
              <a:buSzPct val="63157"/>
              <a:buFont typeface="Wingdings 2"/>
              <a:buChar char=""/>
              <a:tabLst>
                <a:tab pos="1201420" algn="l"/>
              </a:tabLst>
            </a:pPr>
            <a:r>
              <a:rPr dirty="0" sz="1900" spc="-10">
                <a:latin typeface="Constantia"/>
                <a:cs typeface="Constantia"/>
              </a:rPr>
              <a:t>Inmobiliarios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1923</a:t>
            </a:r>
            <a:r>
              <a:rPr dirty="0" sz="1900" spc="-3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lvl="3" marL="1201420" indent="-210185">
              <a:lnSpc>
                <a:spcPts val="2270"/>
              </a:lnSpc>
              <a:buClr>
                <a:srgbClr val="0AD0D9"/>
              </a:buClr>
              <a:buSzPct val="63157"/>
              <a:buFont typeface="Wingdings 2"/>
              <a:buChar char=""/>
              <a:tabLst>
                <a:tab pos="1201420" algn="l"/>
              </a:tabLst>
            </a:pPr>
            <a:r>
              <a:rPr dirty="0" sz="1900">
                <a:latin typeface="Constantia"/>
                <a:cs typeface="Constantia"/>
              </a:rPr>
              <a:t>Generales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(art.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1924</a:t>
            </a:r>
            <a:r>
              <a:rPr dirty="0" sz="1900" spc="-4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C.</a:t>
            </a:r>
            <a:r>
              <a:rPr dirty="0" sz="1900" spc="-9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c.)</a:t>
            </a:r>
            <a:endParaRPr sz="1900">
              <a:latin typeface="Constantia"/>
              <a:cs typeface="Constantia"/>
            </a:endParaRPr>
          </a:p>
          <a:p>
            <a:pPr marL="286385" indent="-273685">
              <a:lnSpc>
                <a:spcPts val="287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Concurso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acreedores: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Ley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Concursal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47799"/>
            <a:ext cx="8079740" cy="28797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615315" algn="l"/>
              </a:tabLst>
            </a:pPr>
            <a:r>
              <a:rPr dirty="0" sz="2600" spc="-20">
                <a:latin typeface="Constantia"/>
                <a:cs typeface="Constantia"/>
              </a:rPr>
              <a:t>Roberto</a:t>
            </a:r>
            <a:r>
              <a:rPr dirty="0" sz="2600" spc="-1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debe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10.000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euros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-1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Andrea.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vez,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Carlos </a:t>
            </a:r>
            <a:r>
              <a:rPr dirty="0" sz="2600">
                <a:latin typeface="Constantia"/>
                <a:cs typeface="Constantia"/>
              </a:rPr>
              <a:t>debe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20.000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euros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Roberto.</a:t>
            </a:r>
            <a:endParaRPr sz="2600">
              <a:latin typeface="Constantia"/>
              <a:cs typeface="Constantia"/>
            </a:endParaRPr>
          </a:p>
          <a:p>
            <a:pPr algn="just" marL="286385" marR="5080" indent="-274320">
              <a:lnSpc>
                <a:spcPct val="100000"/>
              </a:lnSpc>
              <a:spcBef>
                <a:spcPts val="620"/>
              </a:spcBef>
              <a:buSzPct val="94230"/>
              <a:buFont typeface="Wingdings 2"/>
              <a:buChar char=""/>
              <a:tabLst>
                <a:tab pos="286385" algn="l"/>
                <a:tab pos="533400" algn="l"/>
              </a:tabLst>
            </a:pPr>
            <a:r>
              <a:rPr dirty="0" sz="26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600">
                <a:latin typeface="Constantia"/>
                <a:cs typeface="Constantia"/>
              </a:rPr>
              <a:t>Roberto</a:t>
            </a:r>
            <a:r>
              <a:rPr dirty="0" sz="2600" spc="22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no</a:t>
            </a:r>
            <a:r>
              <a:rPr dirty="0" sz="2600" spc="20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paga</a:t>
            </a:r>
            <a:r>
              <a:rPr dirty="0" sz="2600" spc="20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</a:t>
            </a:r>
            <a:r>
              <a:rPr dirty="0" sz="2600" spc="2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deuda</a:t>
            </a:r>
            <a:r>
              <a:rPr dirty="0" sz="2600" spc="20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1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Andrea</a:t>
            </a:r>
            <a:r>
              <a:rPr dirty="0" sz="2600" spc="20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porque</a:t>
            </a:r>
            <a:r>
              <a:rPr dirty="0" sz="2600" spc="21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carece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liquidez,</a:t>
            </a:r>
            <a:r>
              <a:rPr dirty="0" sz="2600" spc="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pero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tampoco</a:t>
            </a:r>
            <a:r>
              <a:rPr dirty="0" sz="2600" spc="-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reclama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</a:t>
            </a:r>
            <a:r>
              <a:rPr dirty="0" sz="2600" spc="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crédito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Carlos.</a:t>
            </a:r>
            <a:endParaRPr sz="2600">
              <a:latin typeface="Constantia"/>
              <a:cs typeface="Constantia"/>
            </a:endParaRPr>
          </a:p>
          <a:p>
            <a:pPr algn="just" marL="286385" marR="5080">
              <a:lnSpc>
                <a:spcPct val="100000"/>
              </a:lnSpc>
              <a:spcBef>
                <a:spcPts val="5"/>
              </a:spcBef>
            </a:pPr>
            <a:r>
              <a:rPr dirty="0" sz="2600">
                <a:latin typeface="Constantia"/>
                <a:cs typeface="Constantia"/>
              </a:rPr>
              <a:t>¿Qué</a:t>
            </a:r>
            <a:r>
              <a:rPr dirty="0" sz="2600" spc="2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acción</a:t>
            </a:r>
            <a:r>
              <a:rPr dirty="0" sz="2600" spc="2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podría</a:t>
            </a:r>
            <a:r>
              <a:rPr dirty="0" sz="2600" spc="2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ejercitar</a:t>
            </a:r>
            <a:r>
              <a:rPr dirty="0" sz="2600" spc="2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Alberto</a:t>
            </a:r>
            <a:r>
              <a:rPr dirty="0" sz="2600" spc="2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para</a:t>
            </a:r>
            <a:r>
              <a:rPr dirty="0" sz="2600" spc="2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que</a:t>
            </a:r>
            <a:r>
              <a:rPr dirty="0" sz="2600" spc="26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Carlos </a:t>
            </a:r>
            <a:r>
              <a:rPr dirty="0" sz="2600">
                <a:latin typeface="Constantia"/>
                <a:cs typeface="Constantia"/>
              </a:rPr>
              <a:t>pagara</a:t>
            </a:r>
            <a:r>
              <a:rPr dirty="0" sz="2600" spc="2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</a:t>
            </a:r>
            <a:r>
              <a:rPr dirty="0" sz="2600" spc="2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que</a:t>
            </a:r>
            <a:r>
              <a:rPr dirty="0" sz="2600" spc="2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debe</a:t>
            </a:r>
            <a:r>
              <a:rPr dirty="0" sz="2600" spc="2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2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Roberto?</a:t>
            </a:r>
            <a:r>
              <a:rPr dirty="0" sz="2600" spc="31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¿Qué</a:t>
            </a:r>
            <a:r>
              <a:rPr dirty="0" sz="2600" spc="2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efectos</a:t>
            </a:r>
            <a:r>
              <a:rPr dirty="0" sz="2600" spc="25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tendría? </a:t>
            </a:r>
            <a:r>
              <a:rPr dirty="0" sz="2600">
                <a:latin typeface="Constantia"/>
                <a:cs typeface="Constantia"/>
              </a:rPr>
              <a:t>Razone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respuesta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980055">
              <a:lnSpc>
                <a:spcPct val="100000"/>
              </a:lnSpc>
              <a:spcBef>
                <a:spcPts val="100"/>
              </a:spcBef>
            </a:pPr>
            <a:r>
              <a:rPr dirty="0" sz="3600" spc="-40"/>
              <a:t>PREGUNTAS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47799"/>
            <a:ext cx="8082915" cy="28797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6385" marR="889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1.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¿Qué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diferencias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existen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entre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acción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subrogatoria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4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acción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directa?</a:t>
            </a:r>
            <a:endParaRPr sz="26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2.</a:t>
            </a:r>
            <a:r>
              <a:rPr dirty="0" sz="2600" spc="5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Ante</a:t>
            </a:r>
            <a:r>
              <a:rPr dirty="0" sz="2600" spc="4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una</a:t>
            </a:r>
            <a:r>
              <a:rPr dirty="0" sz="2600" spc="4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declaración</a:t>
            </a:r>
            <a:r>
              <a:rPr dirty="0" sz="2600" spc="48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48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concurso</a:t>
            </a:r>
            <a:r>
              <a:rPr dirty="0" sz="2600" spc="4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484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acreedores,</a:t>
            </a:r>
            <a:endParaRPr sz="2600">
              <a:latin typeface="Constantia"/>
              <a:cs typeface="Constantia"/>
            </a:endParaRPr>
          </a:p>
          <a:p>
            <a:pPr algn="just" marL="286385" marR="5080">
              <a:lnSpc>
                <a:spcPct val="100000"/>
              </a:lnSpc>
              <a:spcBef>
                <a:spcPts val="5"/>
              </a:spcBef>
            </a:pPr>
            <a:r>
              <a:rPr dirty="0" sz="2600">
                <a:latin typeface="Constantia"/>
                <a:cs typeface="Constantia"/>
              </a:rPr>
              <a:t>¿qué</a:t>
            </a:r>
            <a:r>
              <a:rPr dirty="0" sz="2600" spc="6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efectos</a:t>
            </a:r>
            <a:r>
              <a:rPr dirty="0" sz="2600" spc="6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podría</a:t>
            </a:r>
            <a:r>
              <a:rPr dirty="0" sz="2600" spc="6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tener</a:t>
            </a:r>
            <a:r>
              <a:rPr dirty="0" sz="2600" spc="6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una</a:t>
            </a:r>
            <a:r>
              <a:rPr dirty="0" sz="2600" spc="6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acción  revocatoria</a:t>
            </a:r>
            <a:r>
              <a:rPr dirty="0" sz="2600" spc="630">
                <a:latin typeface="Constantia"/>
                <a:cs typeface="Constantia"/>
              </a:rPr>
              <a:t> </a:t>
            </a:r>
            <a:r>
              <a:rPr dirty="0" sz="2600" spc="-50">
                <a:latin typeface="Constantia"/>
                <a:cs typeface="Constantia"/>
              </a:rPr>
              <a:t>o </a:t>
            </a:r>
            <a:r>
              <a:rPr dirty="0" sz="2600">
                <a:latin typeface="Constantia"/>
                <a:cs typeface="Constantia"/>
              </a:rPr>
              <a:t>pauliana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respecto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los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actos/contratos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realizados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por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310">
                <a:latin typeface="Constantia"/>
                <a:cs typeface="Constantia"/>
              </a:rPr>
              <a:t>   </a:t>
            </a:r>
            <a:r>
              <a:rPr dirty="0" sz="2600">
                <a:latin typeface="Constantia"/>
                <a:cs typeface="Constantia"/>
              </a:rPr>
              <a:t>deudor?</a:t>
            </a:r>
            <a:r>
              <a:rPr dirty="0" sz="2600" spc="315">
                <a:latin typeface="Constantia"/>
                <a:cs typeface="Constantia"/>
              </a:rPr>
              <a:t>   </a:t>
            </a:r>
            <a:r>
              <a:rPr dirty="0" sz="2600">
                <a:latin typeface="Constantia"/>
                <a:cs typeface="Constantia"/>
              </a:rPr>
              <a:t>¿Qué</a:t>
            </a:r>
            <a:r>
              <a:rPr dirty="0" sz="2600" spc="290">
                <a:latin typeface="Constantia"/>
                <a:cs typeface="Constantia"/>
              </a:rPr>
              <a:t>   </a:t>
            </a:r>
            <a:r>
              <a:rPr dirty="0" sz="2600">
                <a:latin typeface="Constantia"/>
                <a:cs typeface="Constantia"/>
              </a:rPr>
              <a:t>actos/contratos</a:t>
            </a:r>
            <a:r>
              <a:rPr dirty="0" sz="2600" spc="295">
                <a:latin typeface="Constantia"/>
                <a:cs typeface="Constantia"/>
              </a:rPr>
              <a:t>   </a:t>
            </a:r>
            <a:r>
              <a:rPr dirty="0" sz="2600">
                <a:latin typeface="Constantia"/>
                <a:cs typeface="Constantia"/>
              </a:rPr>
              <a:t>podrían</a:t>
            </a:r>
            <a:r>
              <a:rPr dirty="0" sz="2600" spc="300">
                <a:latin typeface="Constantia"/>
                <a:cs typeface="Constantia"/>
              </a:rPr>
              <a:t>   </a:t>
            </a:r>
            <a:r>
              <a:rPr dirty="0" sz="2600" spc="-25">
                <a:latin typeface="Constantia"/>
                <a:cs typeface="Constantia"/>
              </a:rPr>
              <a:t>ser </a:t>
            </a:r>
            <a:r>
              <a:rPr dirty="0" sz="2600">
                <a:latin typeface="Constantia"/>
                <a:cs typeface="Constantia"/>
              </a:rPr>
              <a:t>revocados?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¿Alcanzaría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terceros?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7310" rIns="0" bIns="0" rtlCol="0" vert="horz">
            <a:spAutoFit/>
          </a:bodyPr>
          <a:lstStyle/>
          <a:p>
            <a:pPr algn="just" marL="286385" marR="5080" indent="-274320">
              <a:lnSpc>
                <a:spcPct val="80000"/>
              </a:lnSpc>
              <a:spcBef>
                <a:spcPts val="530"/>
              </a:spcBef>
              <a:buSzPct val="94444"/>
              <a:buFont typeface="Wingdings 2"/>
              <a:buChar char=""/>
              <a:tabLst>
                <a:tab pos="286385" algn="l"/>
                <a:tab pos="458470" algn="l"/>
              </a:tabLst>
            </a:pPr>
            <a:r>
              <a:rPr dirty="0" sz="1800">
                <a:solidFill>
                  <a:srgbClr val="0AD0D9"/>
                </a:solidFill>
              </a:rPr>
              <a:t>	</a:t>
            </a:r>
            <a:r>
              <a:rPr dirty="0" sz="1800"/>
              <a:t>Luisa</a:t>
            </a:r>
            <a:r>
              <a:rPr dirty="0" sz="1800" spc="215"/>
              <a:t> </a:t>
            </a:r>
            <a:r>
              <a:rPr dirty="0" sz="1800"/>
              <a:t>obtiene</a:t>
            </a:r>
            <a:r>
              <a:rPr dirty="0" sz="1800" spc="229"/>
              <a:t> </a:t>
            </a:r>
            <a:r>
              <a:rPr dirty="0" sz="1800"/>
              <a:t>150.000</a:t>
            </a:r>
            <a:r>
              <a:rPr dirty="0" sz="1800" spc="265"/>
              <a:t> </a:t>
            </a:r>
            <a:r>
              <a:rPr dirty="0" sz="1800"/>
              <a:t>€</a:t>
            </a:r>
            <a:r>
              <a:rPr dirty="0" sz="1800" spc="260"/>
              <a:t> </a:t>
            </a:r>
            <a:r>
              <a:rPr dirty="0" sz="1800"/>
              <a:t>en</a:t>
            </a:r>
            <a:r>
              <a:rPr dirty="0" sz="1800" spc="245"/>
              <a:t> </a:t>
            </a:r>
            <a:r>
              <a:rPr dirty="0" sz="1800"/>
              <a:t>concepto</a:t>
            </a:r>
            <a:r>
              <a:rPr dirty="0" sz="1800" spc="235"/>
              <a:t> </a:t>
            </a:r>
            <a:r>
              <a:rPr dirty="0" sz="1800"/>
              <a:t>de</a:t>
            </a:r>
            <a:r>
              <a:rPr dirty="0" sz="1800" spc="215"/>
              <a:t> </a:t>
            </a:r>
            <a:r>
              <a:rPr dirty="0" sz="1800"/>
              <a:t>préstamo</a:t>
            </a:r>
            <a:r>
              <a:rPr dirty="0" sz="1800" spc="220"/>
              <a:t> </a:t>
            </a:r>
            <a:r>
              <a:rPr dirty="0" sz="1800"/>
              <a:t>concedido</a:t>
            </a:r>
            <a:r>
              <a:rPr dirty="0" sz="1800" spc="229"/>
              <a:t> </a:t>
            </a:r>
            <a:r>
              <a:rPr dirty="0" sz="1800"/>
              <a:t>por</a:t>
            </a:r>
            <a:r>
              <a:rPr dirty="0" sz="1800" spc="210"/>
              <a:t> </a:t>
            </a:r>
            <a:r>
              <a:rPr dirty="0" sz="1800"/>
              <a:t>el</a:t>
            </a:r>
            <a:r>
              <a:rPr dirty="0" sz="1800" spc="260"/>
              <a:t> </a:t>
            </a:r>
            <a:r>
              <a:rPr dirty="0" sz="1800" spc="-10"/>
              <a:t>Banco </a:t>
            </a:r>
            <a:r>
              <a:rPr dirty="0" sz="1800"/>
              <a:t>Santander;</a:t>
            </a:r>
            <a:r>
              <a:rPr dirty="0" sz="1800" spc="-20"/>
              <a:t> </a:t>
            </a:r>
            <a:r>
              <a:rPr dirty="0" sz="1800"/>
              <a:t>préstamo</a:t>
            </a:r>
            <a:r>
              <a:rPr dirty="0" sz="1800" spc="-55"/>
              <a:t> </a:t>
            </a:r>
            <a:r>
              <a:rPr dirty="0" sz="1800"/>
              <a:t>que</a:t>
            </a:r>
            <a:r>
              <a:rPr dirty="0" sz="1800" spc="-60"/>
              <a:t> </a:t>
            </a:r>
            <a:r>
              <a:rPr dirty="0" sz="1800"/>
              <a:t>ha</a:t>
            </a:r>
            <a:r>
              <a:rPr dirty="0" sz="1800" spc="-55"/>
              <a:t> </a:t>
            </a:r>
            <a:r>
              <a:rPr dirty="0" sz="1800"/>
              <a:t>de</a:t>
            </a:r>
            <a:r>
              <a:rPr dirty="0" sz="1800" spc="-50"/>
              <a:t> </a:t>
            </a:r>
            <a:r>
              <a:rPr dirty="0" sz="1800" spc="-20"/>
              <a:t>devolver</a:t>
            </a:r>
            <a:r>
              <a:rPr dirty="0" sz="1800" spc="-60"/>
              <a:t> </a:t>
            </a:r>
            <a:r>
              <a:rPr dirty="0" sz="1800"/>
              <a:t>en</a:t>
            </a:r>
            <a:r>
              <a:rPr dirty="0" sz="1800" spc="-50"/>
              <a:t> </a:t>
            </a:r>
            <a:r>
              <a:rPr dirty="0" sz="1800"/>
              <a:t>los</a:t>
            </a:r>
            <a:r>
              <a:rPr dirty="0" sz="1800" spc="-55"/>
              <a:t> </a:t>
            </a:r>
            <a:r>
              <a:rPr dirty="0" sz="1800" spc="-20"/>
              <a:t>próximos</a:t>
            </a:r>
            <a:r>
              <a:rPr dirty="0" sz="1800" spc="-55"/>
              <a:t> </a:t>
            </a:r>
            <a:r>
              <a:rPr dirty="0" sz="1800"/>
              <a:t>25</a:t>
            </a:r>
            <a:r>
              <a:rPr dirty="0" sz="1800" spc="-25"/>
              <a:t> </a:t>
            </a:r>
            <a:r>
              <a:rPr dirty="0" sz="1800"/>
              <a:t>años.</a:t>
            </a:r>
            <a:r>
              <a:rPr dirty="0" sz="1800" spc="425"/>
              <a:t> </a:t>
            </a:r>
            <a:r>
              <a:rPr dirty="0" sz="1800"/>
              <a:t>Para</a:t>
            </a:r>
            <a:r>
              <a:rPr dirty="0" sz="1800" spc="-70"/>
              <a:t> </a:t>
            </a:r>
            <a:r>
              <a:rPr dirty="0" sz="1800" spc="-10"/>
              <a:t>obtener </a:t>
            </a:r>
            <a:r>
              <a:rPr dirty="0" sz="1800"/>
              <a:t>esta</a:t>
            </a:r>
            <a:r>
              <a:rPr dirty="0" sz="1800" spc="45"/>
              <a:t> </a:t>
            </a:r>
            <a:r>
              <a:rPr dirty="0" sz="1800"/>
              <a:t>cantidad</a:t>
            </a:r>
            <a:r>
              <a:rPr dirty="0" sz="1800" spc="85"/>
              <a:t> </a:t>
            </a:r>
            <a:r>
              <a:rPr dirty="0" sz="1800"/>
              <a:t>necesita</a:t>
            </a:r>
            <a:r>
              <a:rPr dirty="0" sz="1800" spc="45"/>
              <a:t> </a:t>
            </a:r>
            <a:r>
              <a:rPr dirty="0" sz="1800"/>
              <a:t>hipotecar</a:t>
            </a:r>
            <a:r>
              <a:rPr dirty="0" sz="1800" spc="30"/>
              <a:t> </a:t>
            </a:r>
            <a:r>
              <a:rPr dirty="0" sz="1800"/>
              <a:t>la</a:t>
            </a:r>
            <a:r>
              <a:rPr dirty="0" sz="1800" spc="45"/>
              <a:t> </a:t>
            </a:r>
            <a:r>
              <a:rPr dirty="0" sz="1800"/>
              <a:t>vivienda</a:t>
            </a:r>
            <a:r>
              <a:rPr dirty="0" sz="1800" spc="45"/>
              <a:t> </a:t>
            </a:r>
            <a:r>
              <a:rPr dirty="0" sz="1800"/>
              <a:t>que</a:t>
            </a:r>
            <a:r>
              <a:rPr dirty="0" sz="1800" spc="40"/>
              <a:t> </a:t>
            </a:r>
            <a:r>
              <a:rPr dirty="0" sz="1800"/>
              <a:t>ha</a:t>
            </a:r>
            <a:r>
              <a:rPr dirty="0" sz="1800" spc="50"/>
              <a:t> </a:t>
            </a:r>
            <a:r>
              <a:rPr dirty="0" sz="1800"/>
              <a:t>comprado</a:t>
            </a:r>
            <a:r>
              <a:rPr dirty="0" sz="1800" spc="45"/>
              <a:t> </a:t>
            </a:r>
            <a:r>
              <a:rPr dirty="0" sz="1800"/>
              <a:t>con</a:t>
            </a:r>
            <a:r>
              <a:rPr dirty="0" sz="1800" spc="60"/>
              <a:t> </a:t>
            </a:r>
            <a:r>
              <a:rPr dirty="0" sz="1800"/>
              <a:t>la</a:t>
            </a:r>
            <a:r>
              <a:rPr dirty="0" sz="1800" spc="50"/>
              <a:t> </a:t>
            </a:r>
            <a:r>
              <a:rPr dirty="0" sz="1800" spc="-10"/>
              <a:t>cantidad </a:t>
            </a:r>
            <a:r>
              <a:rPr dirty="0" sz="1800"/>
              <a:t>prestada.</a:t>
            </a:r>
            <a:r>
              <a:rPr dirty="0" sz="1800" spc="50"/>
              <a:t> </a:t>
            </a:r>
            <a:r>
              <a:rPr dirty="0" sz="1800" spc="-10"/>
              <a:t>Transcurridos</a:t>
            </a:r>
            <a:r>
              <a:rPr dirty="0" sz="1800" spc="35"/>
              <a:t> </a:t>
            </a:r>
            <a:r>
              <a:rPr dirty="0" sz="1800"/>
              <a:t>los</a:t>
            </a:r>
            <a:r>
              <a:rPr dirty="0" sz="1800" spc="25"/>
              <a:t> </a:t>
            </a:r>
            <a:r>
              <a:rPr dirty="0" sz="1800"/>
              <a:t>cinco</a:t>
            </a:r>
            <a:r>
              <a:rPr dirty="0" sz="1800" spc="15"/>
              <a:t> </a:t>
            </a:r>
            <a:r>
              <a:rPr dirty="0" sz="1800"/>
              <a:t>primeros</a:t>
            </a:r>
            <a:r>
              <a:rPr dirty="0" sz="1800" spc="20"/>
              <a:t> </a:t>
            </a:r>
            <a:r>
              <a:rPr dirty="0" sz="1800"/>
              <a:t>años,</a:t>
            </a:r>
            <a:r>
              <a:rPr dirty="0" sz="1800" spc="50"/>
              <a:t> </a:t>
            </a:r>
            <a:r>
              <a:rPr dirty="0" sz="1800"/>
              <a:t>Luisa</a:t>
            </a:r>
            <a:r>
              <a:rPr dirty="0" sz="1800" spc="10"/>
              <a:t> </a:t>
            </a:r>
            <a:r>
              <a:rPr dirty="0" sz="1800"/>
              <a:t>deja</a:t>
            </a:r>
            <a:r>
              <a:rPr dirty="0" sz="1800" spc="20"/>
              <a:t> </a:t>
            </a:r>
            <a:r>
              <a:rPr dirty="0" sz="1800"/>
              <a:t>de</a:t>
            </a:r>
            <a:r>
              <a:rPr dirty="0" sz="1800" spc="10"/>
              <a:t> </a:t>
            </a:r>
            <a:r>
              <a:rPr dirty="0" sz="1800"/>
              <a:t>pagar</a:t>
            </a:r>
            <a:r>
              <a:rPr dirty="0" sz="1800" spc="30"/>
              <a:t>  </a:t>
            </a:r>
            <a:r>
              <a:rPr dirty="0" sz="1800"/>
              <a:t>lo</a:t>
            </a:r>
            <a:r>
              <a:rPr dirty="0" sz="1800" spc="15"/>
              <a:t> </a:t>
            </a:r>
            <a:r>
              <a:rPr dirty="0" sz="1800"/>
              <a:t>que </a:t>
            </a:r>
            <a:r>
              <a:rPr dirty="0" sz="1800" spc="-25"/>
              <a:t>le </a:t>
            </a:r>
            <a:r>
              <a:rPr dirty="0" sz="1800" spc="-10"/>
              <a:t>corresponde</a:t>
            </a:r>
            <a:r>
              <a:rPr dirty="0" sz="1800" spc="-45"/>
              <a:t> </a:t>
            </a:r>
            <a:r>
              <a:rPr dirty="0" sz="1800"/>
              <a:t>porque</a:t>
            </a:r>
            <a:r>
              <a:rPr dirty="0" sz="1800" spc="-45"/>
              <a:t> </a:t>
            </a:r>
            <a:r>
              <a:rPr dirty="0" sz="1800"/>
              <a:t>resulta</a:t>
            </a:r>
            <a:r>
              <a:rPr dirty="0" sz="1800" spc="-50"/>
              <a:t> </a:t>
            </a:r>
            <a:r>
              <a:rPr dirty="0" sz="1800" spc="-10"/>
              <a:t>insolvente.</a:t>
            </a:r>
            <a:r>
              <a:rPr dirty="0" sz="1800" spc="5"/>
              <a:t> </a:t>
            </a:r>
            <a:r>
              <a:rPr dirty="0" sz="1800"/>
              <a:t>El</a:t>
            </a:r>
            <a:r>
              <a:rPr dirty="0" sz="1800" spc="5"/>
              <a:t> </a:t>
            </a:r>
            <a:r>
              <a:rPr dirty="0" sz="1800"/>
              <a:t>Banco</a:t>
            </a:r>
            <a:r>
              <a:rPr dirty="0" sz="1800" spc="-35"/>
              <a:t> </a:t>
            </a:r>
            <a:r>
              <a:rPr dirty="0" sz="1800" spc="-10"/>
              <a:t>Santander</a:t>
            </a:r>
            <a:r>
              <a:rPr dirty="0" sz="1800" spc="-35"/>
              <a:t> </a:t>
            </a:r>
            <a:r>
              <a:rPr dirty="0" sz="1800" spc="-10"/>
              <a:t>procede</a:t>
            </a:r>
            <a:r>
              <a:rPr dirty="0" sz="1800" spc="-35"/>
              <a:t> </a:t>
            </a:r>
            <a:r>
              <a:rPr dirty="0" sz="1800"/>
              <a:t>a</a:t>
            </a:r>
            <a:r>
              <a:rPr dirty="0" sz="1800" spc="-40"/>
              <a:t> </a:t>
            </a:r>
            <a:r>
              <a:rPr dirty="0" sz="1800" spc="-10"/>
              <a:t>anticipar </a:t>
            </a:r>
            <a:r>
              <a:rPr dirty="0" sz="1800"/>
              <a:t>el</a:t>
            </a:r>
            <a:r>
              <a:rPr dirty="0" sz="1800" spc="-65"/>
              <a:t> </a:t>
            </a:r>
            <a:r>
              <a:rPr dirty="0" sz="1800" spc="-20"/>
              <a:t>vencimiento</a:t>
            </a:r>
            <a:r>
              <a:rPr dirty="0" sz="1800" spc="-65"/>
              <a:t> </a:t>
            </a:r>
            <a:r>
              <a:rPr dirty="0" sz="1800"/>
              <a:t>de</a:t>
            </a:r>
            <a:r>
              <a:rPr dirty="0" sz="1800" spc="-35"/>
              <a:t> </a:t>
            </a:r>
            <a:r>
              <a:rPr dirty="0" sz="1800"/>
              <a:t>la</a:t>
            </a:r>
            <a:r>
              <a:rPr dirty="0" sz="1800" spc="-110"/>
              <a:t> </a:t>
            </a:r>
            <a:r>
              <a:rPr dirty="0" sz="1800" spc="-10"/>
              <a:t>deuda</a:t>
            </a:r>
            <a:r>
              <a:rPr dirty="0" sz="1800" spc="-85"/>
              <a:t> </a:t>
            </a:r>
            <a:r>
              <a:rPr dirty="0" sz="1800"/>
              <a:t>y</a:t>
            </a:r>
            <a:r>
              <a:rPr dirty="0" sz="1800" spc="-105"/>
              <a:t> </a:t>
            </a:r>
            <a:r>
              <a:rPr dirty="0" sz="1800"/>
              <a:t>a</a:t>
            </a:r>
            <a:r>
              <a:rPr dirty="0" sz="1800" spc="-60"/>
              <a:t> </a:t>
            </a:r>
            <a:r>
              <a:rPr dirty="0" sz="1800"/>
              <a:t>la</a:t>
            </a:r>
            <a:r>
              <a:rPr dirty="0" sz="1800" spc="-100"/>
              <a:t> </a:t>
            </a:r>
            <a:r>
              <a:rPr dirty="0" sz="1800" spc="-20"/>
              <a:t>correspondiente</a:t>
            </a:r>
            <a:r>
              <a:rPr dirty="0" sz="1800" spc="-85"/>
              <a:t> </a:t>
            </a:r>
            <a:r>
              <a:rPr dirty="0" sz="1800"/>
              <a:t>ejecución</a:t>
            </a:r>
            <a:r>
              <a:rPr dirty="0" sz="1800" spc="-30"/>
              <a:t> </a:t>
            </a:r>
            <a:r>
              <a:rPr dirty="0" sz="1800" spc="-10"/>
              <a:t>hipotecaria.</a:t>
            </a:r>
            <a:endParaRPr sz="1800"/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/>
              <a:t>PREGUNTAS:</a:t>
            </a:r>
            <a:endParaRPr sz="1800"/>
          </a:p>
          <a:p>
            <a:pPr algn="just" marL="286385" marR="6985" indent="-274320">
              <a:lnSpc>
                <a:spcPct val="80000"/>
              </a:lnSpc>
              <a:spcBef>
                <a:spcPts val="434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/>
              <a:t>1.¿Qué</a:t>
            </a:r>
            <a:r>
              <a:rPr dirty="0" sz="1800" spc="-15"/>
              <a:t> </a:t>
            </a:r>
            <a:r>
              <a:rPr dirty="0" sz="1800"/>
              <a:t>supone para</a:t>
            </a:r>
            <a:r>
              <a:rPr dirty="0" sz="1800" spc="-10"/>
              <a:t> </a:t>
            </a:r>
            <a:r>
              <a:rPr dirty="0" sz="1800"/>
              <a:t>Luisa</a:t>
            </a:r>
            <a:r>
              <a:rPr dirty="0" sz="1800" spc="-15"/>
              <a:t> </a:t>
            </a:r>
            <a:r>
              <a:rPr dirty="0" sz="1800"/>
              <a:t>una anticipación</a:t>
            </a:r>
            <a:r>
              <a:rPr dirty="0" sz="1800" spc="10"/>
              <a:t> </a:t>
            </a:r>
            <a:r>
              <a:rPr dirty="0" sz="1800"/>
              <a:t>del</a:t>
            </a:r>
            <a:r>
              <a:rPr dirty="0" sz="1800" spc="30"/>
              <a:t> </a:t>
            </a:r>
            <a:r>
              <a:rPr dirty="0" sz="1800" spc="-10"/>
              <a:t>vencimiento</a:t>
            </a:r>
            <a:r>
              <a:rPr dirty="0" sz="1800" spc="5"/>
              <a:t> </a:t>
            </a:r>
            <a:r>
              <a:rPr dirty="0" sz="1800"/>
              <a:t>de</a:t>
            </a:r>
            <a:r>
              <a:rPr dirty="0" sz="1800" spc="-10"/>
              <a:t> </a:t>
            </a:r>
            <a:r>
              <a:rPr dirty="0" sz="1800"/>
              <a:t>la</a:t>
            </a:r>
            <a:r>
              <a:rPr dirty="0" sz="1800" spc="-10"/>
              <a:t> </a:t>
            </a:r>
            <a:r>
              <a:rPr dirty="0" sz="1800"/>
              <a:t>deuda?</a:t>
            </a:r>
            <a:r>
              <a:rPr dirty="0" sz="1800" spc="20"/>
              <a:t> </a:t>
            </a:r>
            <a:r>
              <a:rPr dirty="0" sz="1800" spc="-20"/>
              <a:t>¿Qué </a:t>
            </a:r>
            <a:r>
              <a:rPr dirty="0" sz="1800" spc="-10"/>
              <a:t>efectos</a:t>
            </a:r>
            <a:r>
              <a:rPr dirty="0" sz="1800" spc="-45"/>
              <a:t> </a:t>
            </a:r>
            <a:r>
              <a:rPr dirty="0" sz="1800" spc="-10"/>
              <a:t>tiene?</a:t>
            </a:r>
            <a:endParaRPr sz="1800"/>
          </a:p>
          <a:p>
            <a:pPr algn="just" marL="286385" marR="8255" indent="-274320">
              <a:lnSpc>
                <a:spcPct val="80100"/>
              </a:lnSpc>
              <a:spcBef>
                <a:spcPts val="43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/>
              <a:t>2.</a:t>
            </a:r>
            <a:r>
              <a:rPr dirty="0" sz="1800" spc="265"/>
              <a:t> </a:t>
            </a:r>
            <a:r>
              <a:rPr dirty="0" sz="1800"/>
              <a:t>Al</a:t>
            </a:r>
            <a:r>
              <a:rPr dirty="0" sz="1800" spc="265"/>
              <a:t> </a:t>
            </a:r>
            <a:r>
              <a:rPr dirty="0" sz="1800"/>
              <a:t>ejecutar</a:t>
            </a:r>
            <a:r>
              <a:rPr dirty="0" sz="1800" spc="204"/>
              <a:t> </a:t>
            </a:r>
            <a:r>
              <a:rPr dirty="0" sz="1800"/>
              <a:t>la</a:t>
            </a:r>
            <a:r>
              <a:rPr dirty="0" sz="1800" spc="225"/>
              <a:t> </a:t>
            </a:r>
            <a:r>
              <a:rPr dirty="0" sz="1800"/>
              <a:t>hipoteca</a:t>
            </a:r>
            <a:r>
              <a:rPr dirty="0" sz="1800" spc="225"/>
              <a:t> </a:t>
            </a:r>
            <a:r>
              <a:rPr dirty="0" sz="1800"/>
              <a:t>(embargar</a:t>
            </a:r>
            <a:r>
              <a:rPr dirty="0" sz="1800" spc="215"/>
              <a:t> </a:t>
            </a:r>
            <a:r>
              <a:rPr dirty="0" sz="1800"/>
              <a:t>y</a:t>
            </a:r>
            <a:r>
              <a:rPr dirty="0" sz="1800" spc="215"/>
              <a:t> </a:t>
            </a:r>
            <a:r>
              <a:rPr dirty="0" sz="1800"/>
              <a:t>subastar</a:t>
            </a:r>
            <a:r>
              <a:rPr dirty="0" sz="1800" spc="215"/>
              <a:t> </a:t>
            </a:r>
            <a:r>
              <a:rPr dirty="0" sz="1800"/>
              <a:t>el</a:t>
            </a:r>
            <a:r>
              <a:rPr dirty="0" sz="1800" spc="270"/>
              <a:t> </a:t>
            </a:r>
            <a:r>
              <a:rPr dirty="0" sz="1800"/>
              <a:t>piso),</a:t>
            </a:r>
            <a:r>
              <a:rPr dirty="0" sz="1800" spc="270"/>
              <a:t> </a:t>
            </a:r>
            <a:r>
              <a:rPr dirty="0" sz="1800"/>
              <a:t>el</a:t>
            </a:r>
            <a:r>
              <a:rPr dirty="0" sz="1800" spc="254"/>
              <a:t> </a:t>
            </a:r>
            <a:r>
              <a:rPr dirty="0" sz="1800"/>
              <a:t>Banco</a:t>
            </a:r>
            <a:r>
              <a:rPr dirty="0" sz="1800" spc="229"/>
              <a:t> </a:t>
            </a:r>
            <a:r>
              <a:rPr dirty="0" sz="1800" spc="-10"/>
              <a:t>Santander </a:t>
            </a:r>
            <a:r>
              <a:rPr dirty="0" sz="1800"/>
              <a:t>obtiene</a:t>
            </a:r>
            <a:r>
              <a:rPr dirty="0" sz="1800" spc="180"/>
              <a:t> </a:t>
            </a:r>
            <a:r>
              <a:rPr dirty="0" sz="1800"/>
              <a:t>100.000</a:t>
            </a:r>
            <a:r>
              <a:rPr dirty="0" sz="1800" spc="225"/>
              <a:t> </a:t>
            </a:r>
            <a:r>
              <a:rPr dirty="0" sz="1800"/>
              <a:t>€,</a:t>
            </a:r>
            <a:r>
              <a:rPr dirty="0" sz="1800" spc="225"/>
              <a:t> </a:t>
            </a:r>
            <a:r>
              <a:rPr dirty="0" sz="1800"/>
              <a:t>pero</a:t>
            </a:r>
            <a:r>
              <a:rPr dirty="0" sz="1800" spc="170"/>
              <a:t> </a:t>
            </a:r>
            <a:r>
              <a:rPr dirty="0" sz="1800"/>
              <a:t>la</a:t>
            </a:r>
            <a:r>
              <a:rPr dirty="0" sz="1800" spc="170"/>
              <a:t> </a:t>
            </a:r>
            <a:r>
              <a:rPr dirty="0" sz="1800"/>
              <a:t>cantidad</a:t>
            </a:r>
            <a:r>
              <a:rPr dirty="0" sz="1800" spc="225"/>
              <a:t> </a:t>
            </a:r>
            <a:r>
              <a:rPr dirty="0" sz="1800"/>
              <a:t>adeudada</a:t>
            </a:r>
            <a:r>
              <a:rPr dirty="0" sz="1800" spc="180"/>
              <a:t> </a:t>
            </a:r>
            <a:r>
              <a:rPr dirty="0" sz="1800"/>
              <a:t>por</a:t>
            </a:r>
            <a:r>
              <a:rPr dirty="0" sz="1800" spc="175"/>
              <a:t> </a:t>
            </a:r>
            <a:r>
              <a:rPr dirty="0" sz="1800"/>
              <a:t>Luisa</a:t>
            </a:r>
            <a:r>
              <a:rPr dirty="0" sz="1800" spc="185"/>
              <a:t> </a:t>
            </a:r>
            <a:r>
              <a:rPr dirty="0" sz="1800"/>
              <a:t>es</a:t>
            </a:r>
            <a:r>
              <a:rPr dirty="0" sz="1800" spc="185"/>
              <a:t> </a:t>
            </a:r>
            <a:r>
              <a:rPr dirty="0" sz="1800"/>
              <a:t>de</a:t>
            </a:r>
            <a:r>
              <a:rPr dirty="0" sz="1800" spc="190"/>
              <a:t> </a:t>
            </a:r>
            <a:r>
              <a:rPr dirty="0" sz="1800"/>
              <a:t>130.000</a:t>
            </a:r>
            <a:r>
              <a:rPr dirty="0" sz="1800" spc="225"/>
              <a:t> </a:t>
            </a:r>
            <a:r>
              <a:rPr dirty="0" sz="1800"/>
              <a:t>€.</a:t>
            </a:r>
            <a:r>
              <a:rPr dirty="0" sz="1800" spc="225"/>
              <a:t> </a:t>
            </a:r>
            <a:r>
              <a:rPr dirty="0" sz="1800" spc="-25"/>
              <a:t>¿Se </a:t>
            </a:r>
            <a:r>
              <a:rPr dirty="0" sz="1800" spc="-10"/>
              <a:t>extingue</a:t>
            </a:r>
            <a:r>
              <a:rPr dirty="0" sz="1800" spc="-55"/>
              <a:t> </a:t>
            </a:r>
            <a:r>
              <a:rPr dirty="0" sz="1800"/>
              <a:t>la</a:t>
            </a:r>
            <a:r>
              <a:rPr dirty="0" sz="1800" spc="-105"/>
              <a:t> </a:t>
            </a:r>
            <a:r>
              <a:rPr dirty="0" sz="1800"/>
              <a:t>deuda?</a:t>
            </a:r>
            <a:r>
              <a:rPr dirty="0" sz="1800" spc="-10"/>
              <a:t> Razone</a:t>
            </a:r>
            <a:r>
              <a:rPr dirty="0" sz="1800" spc="-95"/>
              <a:t> </a:t>
            </a:r>
            <a:r>
              <a:rPr dirty="0" sz="1800"/>
              <a:t>su</a:t>
            </a:r>
            <a:r>
              <a:rPr dirty="0" sz="1800" spc="-60"/>
              <a:t> </a:t>
            </a:r>
            <a:r>
              <a:rPr dirty="0" sz="1800" spc="-10"/>
              <a:t>respuesta</a:t>
            </a:r>
            <a:endParaRPr sz="1800"/>
          </a:p>
          <a:p>
            <a:pPr algn="just" marL="286385" marR="5080" indent="-274320">
              <a:lnSpc>
                <a:spcPct val="80000"/>
              </a:lnSpc>
              <a:spcBef>
                <a:spcPts val="43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/>
              <a:t>3.</a:t>
            </a:r>
            <a:r>
              <a:rPr dirty="0" sz="1800" spc="90"/>
              <a:t>  </a:t>
            </a:r>
            <a:r>
              <a:rPr dirty="0" sz="1800"/>
              <a:t>Como</a:t>
            </a:r>
            <a:r>
              <a:rPr dirty="0" sz="1800" spc="70"/>
              <a:t>  </a:t>
            </a:r>
            <a:r>
              <a:rPr dirty="0" sz="1800"/>
              <a:t>Luisa</a:t>
            </a:r>
            <a:r>
              <a:rPr dirty="0" sz="1800" spc="70"/>
              <a:t>  </a:t>
            </a:r>
            <a:r>
              <a:rPr dirty="0" sz="1800"/>
              <a:t>tiene</a:t>
            </a:r>
            <a:r>
              <a:rPr dirty="0" sz="1800" spc="75"/>
              <a:t>  </a:t>
            </a:r>
            <a:r>
              <a:rPr dirty="0" sz="1800"/>
              <a:t>otras</a:t>
            </a:r>
            <a:r>
              <a:rPr dirty="0" sz="1800" spc="80"/>
              <a:t>  </a:t>
            </a:r>
            <a:r>
              <a:rPr dirty="0" sz="1800"/>
              <a:t>deudas</a:t>
            </a:r>
            <a:r>
              <a:rPr dirty="0" sz="1800" spc="75"/>
              <a:t>  </a:t>
            </a:r>
            <a:r>
              <a:rPr dirty="0" sz="1800"/>
              <a:t>pendiente</a:t>
            </a:r>
            <a:r>
              <a:rPr dirty="0" sz="1800" spc="70"/>
              <a:t>  </a:t>
            </a:r>
            <a:r>
              <a:rPr dirty="0" sz="1800"/>
              <a:t>con</a:t>
            </a:r>
            <a:r>
              <a:rPr dirty="0" sz="1800" spc="85"/>
              <a:t>  </a:t>
            </a:r>
            <a:r>
              <a:rPr dirty="0" sz="1800"/>
              <a:t>otro</a:t>
            </a:r>
            <a:r>
              <a:rPr dirty="0" sz="1800" spc="70"/>
              <a:t>  </a:t>
            </a:r>
            <a:r>
              <a:rPr dirty="0" sz="1800"/>
              <a:t>acreedores,</a:t>
            </a:r>
            <a:r>
              <a:rPr dirty="0" sz="1800" spc="90"/>
              <a:t>  </a:t>
            </a:r>
            <a:r>
              <a:rPr dirty="0" sz="1800" spc="-10"/>
              <a:t>estos </a:t>
            </a:r>
            <a:r>
              <a:rPr dirty="0" sz="1800"/>
              <a:t>pretenden</a:t>
            </a:r>
            <a:r>
              <a:rPr dirty="0" sz="1800" spc="114"/>
              <a:t>  </a:t>
            </a:r>
            <a:r>
              <a:rPr dirty="0" sz="1800"/>
              <a:t>cobrarlas</a:t>
            </a:r>
            <a:r>
              <a:rPr dirty="0" sz="1800" spc="310"/>
              <a:t>   </a:t>
            </a:r>
            <a:r>
              <a:rPr dirty="0" sz="1800"/>
              <a:t>sobre</a:t>
            </a:r>
            <a:r>
              <a:rPr dirty="0" sz="1800" spc="100"/>
              <a:t>  </a:t>
            </a:r>
            <a:r>
              <a:rPr dirty="0" sz="1800"/>
              <a:t>la</a:t>
            </a:r>
            <a:r>
              <a:rPr dirty="0" sz="1800" spc="105"/>
              <a:t>  </a:t>
            </a:r>
            <a:r>
              <a:rPr dirty="0" sz="1800"/>
              <a:t>cantidad</a:t>
            </a:r>
            <a:r>
              <a:rPr dirty="0" sz="1800" spc="130"/>
              <a:t>  </a:t>
            </a:r>
            <a:r>
              <a:rPr dirty="0" sz="1800"/>
              <a:t>obtenida</a:t>
            </a:r>
            <a:r>
              <a:rPr dirty="0" sz="1800" spc="105"/>
              <a:t>  </a:t>
            </a:r>
            <a:r>
              <a:rPr dirty="0" sz="1800"/>
              <a:t>mediante</a:t>
            </a:r>
            <a:r>
              <a:rPr dirty="0" sz="1800" spc="110"/>
              <a:t>  </a:t>
            </a:r>
            <a:r>
              <a:rPr dirty="0" sz="1800"/>
              <a:t>la</a:t>
            </a:r>
            <a:r>
              <a:rPr dirty="0" sz="1800" spc="105"/>
              <a:t>  </a:t>
            </a:r>
            <a:r>
              <a:rPr dirty="0" sz="1800" spc="-10"/>
              <a:t>ejecución </a:t>
            </a:r>
            <a:r>
              <a:rPr dirty="0" sz="1800"/>
              <a:t>hipotecaria.</a:t>
            </a:r>
            <a:r>
              <a:rPr dirty="0" sz="1800" spc="45"/>
              <a:t> </a:t>
            </a:r>
            <a:r>
              <a:rPr dirty="0" sz="1800"/>
              <a:t>¿Estos</a:t>
            </a:r>
            <a:r>
              <a:rPr dirty="0" sz="1800" spc="25"/>
              <a:t> </a:t>
            </a:r>
            <a:r>
              <a:rPr dirty="0" sz="1800"/>
              <a:t>acreedores</a:t>
            </a:r>
            <a:r>
              <a:rPr dirty="0" sz="1800" spc="15"/>
              <a:t> </a:t>
            </a:r>
            <a:r>
              <a:rPr dirty="0" sz="1800"/>
              <a:t>pueden</a:t>
            </a:r>
            <a:r>
              <a:rPr dirty="0" sz="1800" spc="30"/>
              <a:t> </a:t>
            </a:r>
            <a:r>
              <a:rPr dirty="0" sz="1800"/>
              <a:t>reclamar</a:t>
            </a:r>
            <a:r>
              <a:rPr dirty="0" sz="1800" spc="30"/>
              <a:t>  </a:t>
            </a:r>
            <a:r>
              <a:rPr dirty="0" sz="1800"/>
              <a:t>la</a:t>
            </a:r>
            <a:r>
              <a:rPr dirty="0" sz="1800" spc="20"/>
              <a:t> </a:t>
            </a:r>
            <a:r>
              <a:rPr dirty="0" sz="1800"/>
              <a:t>aplicación</a:t>
            </a:r>
            <a:r>
              <a:rPr dirty="0" sz="1800" spc="35"/>
              <a:t> </a:t>
            </a:r>
            <a:r>
              <a:rPr dirty="0" sz="1800"/>
              <a:t>del</a:t>
            </a:r>
            <a:r>
              <a:rPr dirty="0" sz="1800" spc="50"/>
              <a:t> </a:t>
            </a:r>
            <a:r>
              <a:rPr dirty="0" sz="1800"/>
              <a:t>producto</a:t>
            </a:r>
            <a:r>
              <a:rPr dirty="0" sz="1800" spc="25"/>
              <a:t> </a:t>
            </a:r>
            <a:r>
              <a:rPr dirty="0" sz="1800" spc="-25"/>
              <a:t>de </a:t>
            </a:r>
            <a:r>
              <a:rPr dirty="0" sz="1800"/>
              <a:t>la</a:t>
            </a:r>
            <a:r>
              <a:rPr dirty="0" sz="1800" spc="-95"/>
              <a:t> </a:t>
            </a:r>
            <a:r>
              <a:rPr dirty="0" sz="1800" spc="-10"/>
              <a:t>subasta</a:t>
            </a:r>
            <a:r>
              <a:rPr dirty="0" sz="1800" spc="-105"/>
              <a:t> </a:t>
            </a:r>
            <a:r>
              <a:rPr dirty="0" sz="1800"/>
              <a:t>a</a:t>
            </a:r>
            <a:r>
              <a:rPr dirty="0" sz="1800" spc="-80"/>
              <a:t> </a:t>
            </a:r>
            <a:r>
              <a:rPr dirty="0" sz="1800"/>
              <a:t>sus</a:t>
            </a:r>
            <a:r>
              <a:rPr dirty="0" sz="1800" spc="-95"/>
              <a:t> </a:t>
            </a:r>
            <a:r>
              <a:rPr dirty="0" sz="1800"/>
              <a:t>deudas?</a:t>
            </a:r>
            <a:r>
              <a:rPr dirty="0" sz="1800" spc="10"/>
              <a:t> </a:t>
            </a:r>
            <a:r>
              <a:rPr dirty="0" sz="1800" spc="-10"/>
              <a:t>Razone</a:t>
            </a:r>
            <a:r>
              <a:rPr dirty="0" sz="1800" spc="-80"/>
              <a:t> </a:t>
            </a:r>
            <a:r>
              <a:rPr dirty="0" sz="1800"/>
              <a:t>su</a:t>
            </a:r>
            <a:r>
              <a:rPr dirty="0" sz="1800" spc="-60"/>
              <a:t> </a:t>
            </a:r>
            <a:r>
              <a:rPr dirty="0" sz="1800" spc="-10"/>
              <a:t>respuesta.</a:t>
            </a:r>
            <a:endParaRPr sz="180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1700">
              <a:latin typeface="Wingdings 2"/>
              <a:cs typeface="Wingdings 2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5475" y="3082798"/>
            <a:ext cx="6327775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2800" spc="-25">
                <a:solidFill>
                  <a:srgbClr val="FFFFFF"/>
                </a:solidFill>
                <a:latin typeface="Constantia"/>
                <a:cs typeface="Constantia"/>
              </a:rPr>
              <a:t>MODIFICACIÓN</a:t>
            </a:r>
            <a:r>
              <a:rPr dirty="0" sz="2800" spc="-8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Y</a:t>
            </a:r>
            <a:r>
              <a:rPr dirty="0" sz="2800" spc="-114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EXTINCIÓN</a:t>
            </a:r>
            <a:r>
              <a:rPr dirty="0" sz="2800" spc="-35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>
                <a:solidFill>
                  <a:srgbClr val="FFFFFF"/>
                </a:solidFill>
                <a:latin typeface="Constantia"/>
                <a:cs typeface="Constantia"/>
              </a:rPr>
              <a:t>DE</a:t>
            </a:r>
            <a:r>
              <a:rPr dirty="0" sz="2800" spc="-5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Constantia"/>
                <a:cs typeface="Constantia"/>
              </a:rPr>
              <a:t>LA</a:t>
            </a:r>
            <a:endParaRPr sz="2800">
              <a:latin typeface="Constantia"/>
              <a:cs typeface="Constantia"/>
            </a:endParaRPr>
          </a:p>
          <a:p>
            <a:pPr algn="r" marR="5715">
              <a:lnSpc>
                <a:spcPct val="100000"/>
              </a:lnSpc>
            </a:pPr>
            <a:r>
              <a:rPr dirty="0" sz="2800" spc="-10">
                <a:solidFill>
                  <a:srgbClr val="FFFFFF"/>
                </a:solidFill>
                <a:latin typeface="Constantia"/>
                <a:cs typeface="Constantia"/>
              </a:rPr>
              <a:t>OBLIGACIÓN</a:t>
            </a:r>
            <a:endParaRPr sz="2800">
              <a:latin typeface="Constantia"/>
              <a:cs typeface="Constanti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7335" y="2692907"/>
            <a:ext cx="2334006" cy="3131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20243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5"/>
              </a:spcBef>
            </a:pPr>
            <a:r>
              <a:rPr dirty="0" spc="-10"/>
              <a:t>ELEMENTOS</a:t>
            </a:r>
          </a:p>
          <a:p>
            <a:pPr algn="ctr" marL="1270">
              <a:lnSpc>
                <a:spcPct val="100000"/>
              </a:lnSpc>
            </a:pPr>
            <a:r>
              <a:rPr dirty="0"/>
              <a:t>DE</a:t>
            </a:r>
            <a:r>
              <a:rPr dirty="0" spc="-35"/>
              <a:t> </a:t>
            </a:r>
            <a:r>
              <a:rPr dirty="0"/>
              <a:t>LA</a:t>
            </a:r>
            <a:r>
              <a:rPr dirty="0" spc="-20"/>
              <a:t> </a:t>
            </a:r>
            <a:r>
              <a:rPr dirty="0"/>
              <a:t>RELACIÓN</a:t>
            </a:r>
            <a:r>
              <a:rPr dirty="0" spc="-40"/>
              <a:t> </a:t>
            </a:r>
            <a:r>
              <a:rPr dirty="0" spc="-10"/>
              <a:t>OBLIGATORIA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0321"/>
            <a:ext cx="6652895" cy="4123054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Sujetos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10">
                <a:latin typeface="Constantia"/>
                <a:cs typeface="Constantia"/>
              </a:rPr>
              <a:t>Acreedor:</a:t>
            </a:r>
            <a:r>
              <a:rPr dirty="0" sz="2800" spc="-75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titular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del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derecho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6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crédito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0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>
                <a:latin typeface="Constantia"/>
                <a:cs typeface="Constantia"/>
              </a:rPr>
              <a:t>Deudor: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obligado</a:t>
            </a:r>
            <a:r>
              <a:rPr dirty="0" sz="2800" spc="-16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6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responsable</a:t>
            </a:r>
            <a:endParaRPr sz="2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Vínculo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jurídico:</a:t>
            </a:r>
            <a:r>
              <a:rPr dirty="0" sz="2800" spc="-6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-175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causa</a:t>
            </a:r>
            <a:endParaRPr sz="2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Prestación</a:t>
            </a:r>
            <a:r>
              <a:rPr dirty="0" sz="2800" spc="-9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2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1088</a:t>
            </a:r>
            <a:r>
              <a:rPr dirty="0" sz="2800" spc="-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25">
                <a:latin typeface="Constantia"/>
                <a:cs typeface="Constantia"/>
              </a:rPr>
              <a:t>Dar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10">
                <a:latin typeface="Constantia"/>
                <a:cs typeface="Constantia"/>
              </a:rPr>
              <a:t>Hacer</a:t>
            </a:r>
            <a:endParaRPr sz="28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670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145" algn="l"/>
              </a:tabLst>
            </a:pPr>
            <a:r>
              <a:rPr dirty="0" sz="2800">
                <a:latin typeface="Constantia"/>
                <a:cs typeface="Constantia"/>
              </a:rPr>
              <a:t>No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hacer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035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/>
              <a:t>MODIFICACIÓN</a:t>
            </a:r>
            <a:r>
              <a:rPr dirty="0" sz="2800"/>
              <a:t> DE</a:t>
            </a:r>
            <a:r>
              <a:rPr dirty="0" sz="2800" spc="-45"/>
              <a:t> </a:t>
            </a:r>
            <a:r>
              <a:rPr dirty="0" sz="2800"/>
              <a:t>LA</a:t>
            </a:r>
            <a:r>
              <a:rPr dirty="0" sz="2800" spc="-35"/>
              <a:t> </a:t>
            </a:r>
            <a:r>
              <a:rPr dirty="0" sz="2800" spc="-10"/>
              <a:t>OBLIGACIÓN</a:t>
            </a:r>
            <a:endParaRPr sz="28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179945" cy="364807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1895475" algn="l"/>
              </a:tabLst>
            </a:pPr>
            <a:r>
              <a:rPr dirty="0" sz="2600" spc="-10">
                <a:latin typeface="Constantia"/>
                <a:cs typeface="Constantia"/>
              </a:rPr>
              <a:t>Concepto:</a:t>
            </a:r>
            <a:r>
              <a:rPr dirty="0" sz="2600">
                <a:latin typeface="Constantia"/>
                <a:cs typeface="Constantia"/>
              </a:rPr>
              <a:t>	la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novación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1156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1203-</a:t>
            </a:r>
            <a:r>
              <a:rPr dirty="0" sz="2600">
                <a:latin typeface="Constantia"/>
                <a:cs typeface="Constantia"/>
              </a:rPr>
              <a:t>1213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Clases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Modificativa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Extintiva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1204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1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Efectos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Extintivos/modificativos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Obligaciones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accesorias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1207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Nulidad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novación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1208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20243" rIns="0" bIns="0" rtlCol="0" vert="horz">
            <a:spAutoFit/>
          </a:bodyPr>
          <a:lstStyle/>
          <a:p>
            <a:pPr marL="1577340" marR="5080" indent="-1372235">
              <a:lnSpc>
                <a:spcPct val="100000"/>
              </a:lnSpc>
              <a:spcBef>
                <a:spcPts val="105"/>
              </a:spcBef>
            </a:pPr>
            <a:r>
              <a:rPr dirty="0"/>
              <a:t>CLASES</a:t>
            </a:r>
            <a:r>
              <a:rPr dirty="0" spc="-25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/>
              <a:t>LA</a:t>
            </a:r>
            <a:r>
              <a:rPr dirty="0" spc="-20"/>
              <a:t> </a:t>
            </a:r>
            <a:r>
              <a:rPr dirty="0"/>
              <a:t>MODIFICACIÓN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35"/>
              <a:t> </a:t>
            </a:r>
            <a:r>
              <a:rPr dirty="0"/>
              <a:t>LA</a:t>
            </a:r>
            <a:r>
              <a:rPr dirty="0" spc="-35"/>
              <a:t> </a:t>
            </a:r>
            <a:r>
              <a:rPr dirty="0" spc="-10"/>
              <a:t>RELACIÓN </a:t>
            </a:r>
            <a:r>
              <a:rPr dirty="0" spc="-25"/>
              <a:t>OBLIGATORIA</a:t>
            </a:r>
            <a:r>
              <a:rPr dirty="0" spc="-105"/>
              <a:t> </a:t>
            </a:r>
            <a:r>
              <a:rPr dirty="0" spc="-35"/>
              <a:t>(ART.</a:t>
            </a:r>
            <a:r>
              <a:rPr dirty="0" spc="-65"/>
              <a:t> </a:t>
            </a:r>
            <a:r>
              <a:rPr dirty="0"/>
              <a:t>1203</a:t>
            </a:r>
            <a:r>
              <a:rPr dirty="0" spc="-40"/>
              <a:t> </a:t>
            </a:r>
            <a:r>
              <a:rPr dirty="0"/>
              <a:t>C.</a:t>
            </a:r>
            <a:r>
              <a:rPr dirty="0" spc="-75"/>
              <a:t> </a:t>
            </a:r>
            <a:r>
              <a:rPr dirty="0" spc="-25"/>
              <a:t>c.)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70074"/>
            <a:ext cx="7436484" cy="4175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-6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novación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objetiva</a:t>
            </a:r>
            <a:endParaRPr sz="28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1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Cambio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prestación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ts val="2875"/>
              </a:lnSpc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Cambio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condiciones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relación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obligatoria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ts val="3354"/>
              </a:lnSpc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-6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novación</a:t>
            </a:r>
            <a:r>
              <a:rPr dirty="0" sz="2800" spc="-114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subjetiva</a:t>
            </a:r>
            <a:endParaRPr sz="28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1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Cambio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deudor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>
                <a:latin typeface="Constantia"/>
                <a:cs typeface="Constantia"/>
              </a:rPr>
              <a:t>Asunción</a:t>
            </a:r>
            <a:r>
              <a:rPr dirty="0" sz="2000" spc="-1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6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110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deuda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 spc="-10">
                <a:latin typeface="Constantia"/>
                <a:cs typeface="Constantia"/>
              </a:rPr>
              <a:t>Expromisión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ts val="239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 spc="-10">
                <a:latin typeface="Constantia"/>
                <a:cs typeface="Constantia"/>
              </a:rPr>
              <a:t>Delegación</a:t>
            </a:r>
            <a:endParaRPr sz="2000">
              <a:latin typeface="Constantia"/>
              <a:cs typeface="Constantia"/>
            </a:endParaRPr>
          </a:p>
          <a:p>
            <a:pPr lvl="1" marL="652145" indent="-246379">
              <a:lnSpc>
                <a:spcPts val="2870"/>
              </a:lnSpc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  <a:tab pos="2292985" algn="l"/>
              </a:tabLst>
            </a:pPr>
            <a:r>
              <a:rPr dirty="0" sz="2400">
                <a:latin typeface="Constantia"/>
                <a:cs typeface="Constantia"/>
              </a:rPr>
              <a:t>Cambio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del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acreedor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10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cesión</a:t>
            </a:r>
            <a:r>
              <a:rPr dirty="0" sz="2000" spc="-10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</a:t>
            </a:r>
            <a:r>
              <a:rPr dirty="0" sz="2000" spc="-5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los</a:t>
            </a:r>
            <a:r>
              <a:rPr dirty="0" sz="2000" spc="-9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créditos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subrogación</a:t>
            </a:r>
            <a:endParaRPr sz="20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2000">
                <a:latin typeface="Constantia"/>
                <a:cs typeface="Constantia"/>
              </a:rPr>
              <a:t>La</a:t>
            </a:r>
            <a:r>
              <a:rPr dirty="0" sz="2000" spc="-8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transmisión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 i="1">
                <a:latin typeface="Constantia"/>
                <a:cs typeface="Constantia"/>
              </a:rPr>
              <a:t>mortis</a:t>
            </a:r>
            <a:r>
              <a:rPr dirty="0" sz="2000" spc="5" i="1">
                <a:latin typeface="Constantia"/>
                <a:cs typeface="Constantia"/>
              </a:rPr>
              <a:t> </a:t>
            </a:r>
            <a:r>
              <a:rPr dirty="0" sz="2000" spc="-20" i="1">
                <a:latin typeface="Constantia"/>
                <a:cs typeface="Constantia"/>
              </a:rPr>
              <a:t>causa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035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/>
              <a:t>CAMBIOS</a:t>
            </a:r>
            <a:r>
              <a:rPr dirty="0" sz="2800" spc="-40"/>
              <a:t> </a:t>
            </a:r>
            <a:r>
              <a:rPr dirty="0" sz="2800"/>
              <a:t>DEL</a:t>
            </a:r>
            <a:r>
              <a:rPr dirty="0" sz="2800" spc="-50"/>
              <a:t> </a:t>
            </a:r>
            <a:r>
              <a:rPr dirty="0" sz="2800" spc="-10"/>
              <a:t>DEUDOR</a:t>
            </a:r>
            <a:endParaRPr sz="28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288530" cy="383476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asunción</a:t>
            </a:r>
            <a:r>
              <a:rPr dirty="0" sz="2600" spc="-1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deuda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(arts.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1255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1205-</a:t>
            </a:r>
            <a:r>
              <a:rPr dirty="0" sz="2600">
                <a:latin typeface="Constantia"/>
                <a:cs typeface="Constantia"/>
              </a:rPr>
              <a:t>1206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expromisión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1158</a:t>
            </a:r>
            <a:r>
              <a:rPr dirty="0" sz="2600" spc="-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delegación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Clases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(activa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pasiva)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Características: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3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Trilateralidad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05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Oposición</a:t>
            </a:r>
            <a:r>
              <a:rPr dirty="0" sz="2100" spc="-9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de</a:t>
            </a:r>
            <a:r>
              <a:rPr dirty="0" sz="2100" spc="-114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excepciones</a:t>
            </a:r>
            <a:endParaRPr sz="2100">
              <a:latin typeface="Constantia"/>
              <a:cs typeface="Constantia"/>
            </a:endParaRPr>
          </a:p>
          <a:p>
            <a:pPr lvl="3" marL="1200785" indent="-209550">
              <a:lnSpc>
                <a:spcPct val="100000"/>
              </a:lnSpc>
              <a:spcBef>
                <a:spcPts val="484"/>
              </a:spcBef>
              <a:buClr>
                <a:srgbClr val="0AD0D9"/>
              </a:buClr>
              <a:buSzPct val="65000"/>
              <a:buFont typeface="Wingdings 2"/>
              <a:buChar char=""/>
              <a:tabLst>
                <a:tab pos="1200785" algn="l"/>
              </a:tabLst>
            </a:pPr>
            <a:r>
              <a:rPr dirty="0" sz="2000">
                <a:latin typeface="Constantia"/>
                <a:cs typeface="Constantia"/>
              </a:rPr>
              <a:t>Nulidad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(art.</a:t>
            </a:r>
            <a:r>
              <a:rPr dirty="0" sz="2000" spc="-4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1208</a:t>
            </a:r>
            <a:r>
              <a:rPr dirty="0" sz="2000" spc="-10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C.</a:t>
            </a:r>
            <a:r>
              <a:rPr dirty="0" sz="2000" spc="-80">
                <a:latin typeface="Constantia"/>
                <a:cs typeface="Constantia"/>
              </a:rPr>
              <a:t> </a:t>
            </a:r>
            <a:r>
              <a:rPr dirty="0" sz="2000" spc="-25">
                <a:latin typeface="Constantia"/>
                <a:cs typeface="Constantia"/>
              </a:rPr>
              <a:t>c.)</a:t>
            </a:r>
            <a:endParaRPr sz="2000">
              <a:latin typeface="Constantia"/>
              <a:cs typeface="Constantia"/>
            </a:endParaRPr>
          </a:p>
          <a:p>
            <a:pPr lvl="3" marL="1200785" indent="-209550">
              <a:lnSpc>
                <a:spcPct val="100000"/>
              </a:lnSpc>
              <a:spcBef>
                <a:spcPts val="480"/>
              </a:spcBef>
              <a:buClr>
                <a:srgbClr val="0AD0D9"/>
              </a:buClr>
              <a:buSzPct val="65000"/>
              <a:buFont typeface="Wingdings 2"/>
              <a:buChar char=""/>
              <a:tabLst>
                <a:tab pos="1200785" algn="l"/>
              </a:tabLst>
            </a:pPr>
            <a:r>
              <a:rPr dirty="0" sz="2000" spc="-20">
                <a:latin typeface="Constantia"/>
                <a:cs typeface="Constantia"/>
              </a:rPr>
              <a:t>Excepciones</a:t>
            </a:r>
            <a:r>
              <a:rPr dirty="0" sz="2000" spc="-75">
                <a:latin typeface="Constantia"/>
                <a:cs typeface="Constantia"/>
              </a:rPr>
              <a:t> </a:t>
            </a:r>
            <a:r>
              <a:rPr dirty="0" sz="2000">
                <a:latin typeface="Constantia"/>
                <a:cs typeface="Constantia"/>
              </a:rPr>
              <a:t>del</a:t>
            </a:r>
            <a:r>
              <a:rPr dirty="0" sz="2000" spc="-25">
                <a:latin typeface="Constantia"/>
                <a:cs typeface="Constantia"/>
              </a:rPr>
              <a:t> </a:t>
            </a:r>
            <a:r>
              <a:rPr dirty="0" sz="2000" spc="-10">
                <a:latin typeface="Constantia"/>
                <a:cs typeface="Constantia"/>
              </a:rPr>
              <a:t>delegante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035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/>
              <a:t>CAMBIOS</a:t>
            </a:r>
            <a:r>
              <a:rPr dirty="0" sz="2800" spc="-40"/>
              <a:t> </a:t>
            </a:r>
            <a:r>
              <a:rPr dirty="0" sz="2800"/>
              <a:t>DEL</a:t>
            </a:r>
            <a:r>
              <a:rPr dirty="0" sz="2800" spc="-50"/>
              <a:t> </a:t>
            </a:r>
            <a:r>
              <a:rPr dirty="0" sz="2800" spc="-10"/>
              <a:t>ACREEDOR</a:t>
            </a:r>
            <a:endParaRPr sz="28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05127"/>
            <a:ext cx="7648575" cy="4248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105">
                <a:latin typeface="Constantia"/>
                <a:cs typeface="Constantia"/>
              </a:rPr>
              <a:t> </a:t>
            </a:r>
            <a:r>
              <a:rPr dirty="0" sz="1800" spc="-20">
                <a:latin typeface="Constantia"/>
                <a:cs typeface="Constantia"/>
              </a:rPr>
              <a:t>cesión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del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crédito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</a:t>
            </a:r>
            <a:r>
              <a:rPr dirty="0" sz="1800" spc="-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1526</a:t>
            </a:r>
            <a:r>
              <a:rPr dirty="0" sz="1800" spc="3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ss.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c.)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Concepto:</a:t>
            </a:r>
            <a:r>
              <a:rPr dirty="0" sz="1700" spc="-10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cesión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i="1">
                <a:latin typeface="Constantia"/>
                <a:cs typeface="Constantia"/>
              </a:rPr>
              <a:t>pro</a:t>
            </a:r>
            <a:r>
              <a:rPr dirty="0" sz="1700" spc="-50" i="1">
                <a:latin typeface="Constantia"/>
                <a:cs typeface="Constantia"/>
              </a:rPr>
              <a:t> </a:t>
            </a:r>
            <a:r>
              <a:rPr dirty="0" sz="1700" i="1">
                <a:latin typeface="Constantia"/>
                <a:cs typeface="Constantia"/>
              </a:rPr>
              <a:t>soluto</a:t>
            </a:r>
            <a:r>
              <a:rPr dirty="0" sz="1700" spc="-55" i="1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o</a:t>
            </a:r>
            <a:r>
              <a:rPr dirty="0" sz="1700" spc="-80">
                <a:latin typeface="Constantia"/>
                <a:cs typeface="Constantia"/>
              </a:rPr>
              <a:t> </a:t>
            </a:r>
            <a:r>
              <a:rPr dirty="0" sz="1700" i="1">
                <a:latin typeface="Constantia"/>
                <a:cs typeface="Constantia"/>
              </a:rPr>
              <a:t>pro</a:t>
            </a:r>
            <a:r>
              <a:rPr dirty="0" sz="1700" spc="-45" i="1">
                <a:latin typeface="Constantia"/>
                <a:cs typeface="Constantia"/>
              </a:rPr>
              <a:t> </a:t>
            </a:r>
            <a:r>
              <a:rPr dirty="0" sz="1700" spc="-10" i="1">
                <a:latin typeface="Constantia"/>
                <a:cs typeface="Constantia"/>
              </a:rPr>
              <a:t>solvendo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>
                <a:latin typeface="Constantia"/>
                <a:cs typeface="Constantia"/>
              </a:rPr>
              <a:t>Régimen</a:t>
            </a:r>
            <a:r>
              <a:rPr dirty="0" sz="1700" spc="-9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jurídico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Sujetos</a:t>
            </a:r>
            <a:endParaRPr sz="15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64285"/>
              <a:buFont typeface="Wingdings 2"/>
              <a:buChar char=""/>
              <a:tabLst>
                <a:tab pos="1201420" algn="l"/>
              </a:tabLst>
            </a:pPr>
            <a:r>
              <a:rPr dirty="0" sz="1400" spc="-20">
                <a:latin typeface="Constantia"/>
                <a:cs typeface="Constantia"/>
              </a:rPr>
              <a:t>Cedente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y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cesionario</a:t>
            </a:r>
            <a:endParaRPr sz="1400">
              <a:latin typeface="Constantia"/>
              <a:cs typeface="Constantia"/>
            </a:endParaRPr>
          </a:p>
          <a:p>
            <a:pPr lvl="3" marL="1201420" indent="-210185">
              <a:lnSpc>
                <a:spcPts val="1680"/>
              </a:lnSpc>
              <a:buClr>
                <a:srgbClr val="0AD0D9"/>
              </a:buClr>
              <a:buSzPct val="64285"/>
              <a:buFont typeface="Wingdings 2"/>
              <a:buChar char=""/>
              <a:tabLst>
                <a:tab pos="1201420" algn="l"/>
              </a:tabLst>
            </a:pPr>
            <a:r>
              <a:rPr dirty="0" sz="1400" spc="-20">
                <a:latin typeface="Constantia"/>
                <a:cs typeface="Constantia"/>
              </a:rPr>
              <a:t>No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se</a:t>
            </a:r>
            <a:r>
              <a:rPr dirty="0" sz="1400" spc="-7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precisa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consentimiento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ni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conocimiento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del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deudor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(arts.</a:t>
            </a:r>
            <a:r>
              <a:rPr dirty="0" sz="1400" spc="-10">
                <a:latin typeface="Constantia"/>
                <a:cs typeface="Constantia"/>
              </a:rPr>
              <a:t> 1527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y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1158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C.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c.)</a:t>
            </a:r>
            <a:endParaRPr sz="1400">
              <a:latin typeface="Constantia"/>
              <a:cs typeface="Constantia"/>
            </a:endParaRPr>
          </a:p>
          <a:p>
            <a:pPr lvl="2" marL="927100" indent="-247015">
              <a:lnSpc>
                <a:spcPts val="18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Objeto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1112</a:t>
            </a:r>
            <a:r>
              <a:rPr dirty="0" sz="1500" spc="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c.):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existencia</a:t>
            </a:r>
            <a:r>
              <a:rPr dirty="0" sz="1500" spc="-9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trannsmisibilidad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Extensión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a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obligaciones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accesorias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1528</a:t>
            </a:r>
            <a:r>
              <a:rPr dirty="0" sz="1500" spc="-2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Forma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1279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1280.6.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Efectos</a:t>
            </a:r>
            <a:endParaRPr sz="15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64285"/>
              <a:buFont typeface="Wingdings 2"/>
              <a:buChar char=""/>
              <a:tabLst>
                <a:tab pos="1201420" algn="l"/>
              </a:tabLst>
            </a:pPr>
            <a:r>
              <a:rPr dirty="0" sz="1400" spc="-20">
                <a:latin typeface="Constantia"/>
                <a:cs typeface="Constantia"/>
              </a:rPr>
              <a:t>Frente</a:t>
            </a:r>
            <a:r>
              <a:rPr dirty="0" sz="1400" spc="-7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al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deudor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(art.</a:t>
            </a:r>
            <a:r>
              <a:rPr dirty="0" sz="1400" spc="-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1527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C.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c.)</a:t>
            </a:r>
            <a:endParaRPr sz="14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64285"/>
              <a:buFont typeface="Wingdings 2"/>
              <a:buChar char=""/>
              <a:tabLst>
                <a:tab pos="1201420" algn="l"/>
              </a:tabLst>
            </a:pPr>
            <a:r>
              <a:rPr dirty="0" sz="1400" spc="-20">
                <a:latin typeface="Constantia"/>
                <a:cs typeface="Constantia"/>
              </a:rPr>
              <a:t>Frente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terceros</a:t>
            </a:r>
            <a:r>
              <a:rPr dirty="0" sz="1400" spc="-2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(art.</a:t>
            </a:r>
            <a:r>
              <a:rPr dirty="0" sz="1400" spc="-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1526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C.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c.):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art.</a:t>
            </a:r>
            <a:r>
              <a:rPr dirty="0" sz="1400" spc="-1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34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LH</a:t>
            </a:r>
            <a:endParaRPr sz="14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buClr>
                <a:srgbClr val="0AD0D9"/>
              </a:buClr>
              <a:buSzPct val="64285"/>
              <a:buFont typeface="Wingdings 2"/>
              <a:buChar char=""/>
              <a:tabLst>
                <a:tab pos="1201420" algn="l"/>
              </a:tabLst>
            </a:pPr>
            <a:r>
              <a:rPr dirty="0" sz="1400" spc="-10">
                <a:latin typeface="Constantia"/>
                <a:cs typeface="Constantia"/>
              </a:rPr>
              <a:t>Relación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cedente-</a:t>
            </a:r>
            <a:r>
              <a:rPr dirty="0" sz="1400" spc="-10">
                <a:latin typeface="Constantia"/>
                <a:cs typeface="Constantia"/>
              </a:rPr>
              <a:t>cesionario</a:t>
            </a:r>
            <a:r>
              <a:rPr dirty="0" sz="1400">
                <a:latin typeface="Constantia"/>
                <a:cs typeface="Constantia"/>
              </a:rPr>
              <a:t> (art.</a:t>
            </a:r>
            <a:r>
              <a:rPr dirty="0" sz="1400" spc="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1529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C.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c.)</a:t>
            </a:r>
            <a:endParaRPr sz="1400">
              <a:latin typeface="Constantia"/>
              <a:cs typeface="Constantia"/>
            </a:endParaRPr>
          </a:p>
          <a:p>
            <a:pPr lvl="3" marL="1201420" indent="-210185">
              <a:lnSpc>
                <a:spcPct val="100000"/>
              </a:lnSpc>
              <a:buClr>
                <a:srgbClr val="0AD0D9"/>
              </a:buClr>
              <a:buSzPct val="64285"/>
              <a:buFont typeface="Wingdings 2"/>
              <a:buChar char=""/>
              <a:tabLst>
                <a:tab pos="1201420" algn="l"/>
              </a:tabLst>
            </a:pPr>
            <a:r>
              <a:rPr dirty="0" sz="1400" spc="-10">
                <a:latin typeface="Constantia"/>
                <a:cs typeface="Constantia"/>
              </a:rPr>
              <a:t>Excepciones</a:t>
            </a:r>
            <a:r>
              <a:rPr dirty="0" sz="1400" spc="-5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del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deudor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 spc="-20">
                <a:latin typeface="Constantia"/>
                <a:cs typeface="Constantia"/>
              </a:rPr>
              <a:t>contra</a:t>
            </a:r>
            <a:r>
              <a:rPr dirty="0" sz="1400" spc="-55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el</a:t>
            </a:r>
            <a:r>
              <a:rPr dirty="0" sz="1400" spc="-60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cesionario</a:t>
            </a:r>
            <a:endParaRPr sz="1400">
              <a:latin typeface="Constantia"/>
              <a:cs typeface="Constantia"/>
            </a:endParaRPr>
          </a:p>
          <a:p>
            <a:pPr lvl="3" marL="1201420" indent="-210185">
              <a:lnSpc>
                <a:spcPts val="1670"/>
              </a:lnSpc>
              <a:buClr>
                <a:srgbClr val="0AD0D9"/>
              </a:buClr>
              <a:buSzPct val="64285"/>
              <a:buFont typeface="Wingdings 2"/>
              <a:buChar char=""/>
              <a:tabLst>
                <a:tab pos="1201420" algn="l"/>
              </a:tabLst>
            </a:pPr>
            <a:r>
              <a:rPr dirty="0" sz="1400" spc="-10">
                <a:latin typeface="Constantia"/>
                <a:cs typeface="Constantia"/>
              </a:rPr>
              <a:t>Cesión</a:t>
            </a:r>
            <a:r>
              <a:rPr dirty="0" sz="1400" spc="-8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de</a:t>
            </a:r>
            <a:r>
              <a:rPr dirty="0" sz="1400" spc="-85">
                <a:latin typeface="Constantia"/>
                <a:cs typeface="Constantia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créditos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litigiosos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(art.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1535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>
                <a:latin typeface="Constantia"/>
                <a:cs typeface="Constantia"/>
              </a:rPr>
              <a:t>C.</a:t>
            </a:r>
            <a:r>
              <a:rPr dirty="0" sz="1400" spc="-65">
                <a:latin typeface="Constantia"/>
                <a:cs typeface="Constantia"/>
              </a:rPr>
              <a:t> </a:t>
            </a:r>
            <a:r>
              <a:rPr dirty="0" sz="1400" spc="-25">
                <a:latin typeface="Constantia"/>
                <a:cs typeface="Constantia"/>
              </a:rPr>
              <a:t>c.)</a:t>
            </a:r>
            <a:endParaRPr sz="1400">
              <a:latin typeface="Constantia"/>
              <a:cs typeface="Constantia"/>
            </a:endParaRPr>
          </a:p>
          <a:p>
            <a:pPr marL="286385" indent="-273685">
              <a:lnSpc>
                <a:spcPts val="215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subrogación</a:t>
            </a:r>
            <a:r>
              <a:rPr dirty="0" sz="1800" spc="-7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en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el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crédito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Concepto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3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1212</a:t>
            </a:r>
            <a:r>
              <a:rPr dirty="0" sz="1700" spc="-3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70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Supuestos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1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1210 C.</a:t>
            </a:r>
            <a:r>
              <a:rPr dirty="0" sz="1700" spc="-55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43941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/>
              <a:t>MODOS</a:t>
            </a:r>
            <a:r>
              <a:rPr dirty="0" sz="2800" spc="-85"/>
              <a:t> </a:t>
            </a:r>
            <a:r>
              <a:rPr dirty="0" sz="2800"/>
              <a:t>DE</a:t>
            </a:r>
            <a:r>
              <a:rPr dirty="0" sz="2800" spc="-60"/>
              <a:t> </a:t>
            </a:r>
            <a:r>
              <a:rPr dirty="0" sz="2800"/>
              <a:t>EXTINCIÓN</a:t>
            </a:r>
            <a:r>
              <a:rPr dirty="0" sz="2800" spc="-30"/>
              <a:t> </a:t>
            </a:r>
            <a:r>
              <a:rPr dirty="0" sz="2800"/>
              <a:t>DE</a:t>
            </a:r>
            <a:r>
              <a:rPr dirty="0" sz="2800" spc="-75"/>
              <a:t> </a:t>
            </a:r>
            <a:r>
              <a:rPr dirty="0" sz="2800"/>
              <a:t>LA</a:t>
            </a:r>
            <a:r>
              <a:rPr dirty="0" sz="2800" spc="-55"/>
              <a:t> </a:t>
            </a:r>
            <a:r>
              <a:rPr dirty="0" sz="2800"/>
              <a:t>OBLIGACIÓN</a:t>
            </a:r>
            <a:r>
              <a:rPr dirty="0" sz="2800" spc="-30"/>
              <a:t> </a:t>
            </a:r>
            <a:r>
              <a:rPr dirty="0" sz="2800"/>
              <a:t>(art.</a:t>
            </a:r>
            <a:r>
              <a:rPr dirty="0" sz="2800" spc="-45"/>
              <a:t> </a:t>
            </a:r>
            <a:r>
              <a:rPr dirty="0" sz="2800"/>
              <a:t>1156</a:t>
            </a:r>
            <a:r>
              <a:rPr dirty="0" sz="2800" spc="-40"/>
              <a:t> </a:t>
            </a:r>
            <a:r>
              <a:rPr dirty="0" sz="2800" spc="-25"/>
              <a:t>C.</a:t>
            </a:r>
            <a:endParaRPr sz="2800"/>
          </a:p>
          <a:p>
            <a:pPr marL="12700">
              <a:lnSpc>
                <a:spcPct val="100000"/>
              </a:lnSpc>
            </a:pPr>
            <a:r>
              <a:rPr dirty="0" sz="2800" spc="-25"/>
              <a:t>c.)</a:t>
            </a:r>
            <a:endParaRPr sz="28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071359" cy="240347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1527810" algn="l"/>
              </a:tabLst>
            </a:pPr>
            <a:r>
              <a:rPr dirty="0" sz="2600" spc="-10">
                <a:latin typeface="Constantia"/>
                <a:cs typeface="Constantia"/>
              </a:rPr>
              <a:t>Pérdida</a:t>
            </a:r>
            <a:r>
              <a:rPr dirty="0" sz="2600">
                <a:latin typeface="Constantia"/>
                <a:cs typeface="Constantia"/>
              </a:rPr>
              <a:t>	del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objeto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1182</a:t>
            </a:r>
            <a:r>
              <a:rPr dirty="0" sz="2600" spc="-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condonación</a:t>
            </a:r>
            <a:r>
              <a:rPr dirty="0" sz="2600" spc="-11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deuda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(arts.</a:t>
            </a:r>
            <a:r>
              <a:rPr dirty="0" sz="2600" spc="-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1187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ss</a:t>
            </a:r>
            <a:r>
              <a:rPr dirty="0" sz="2600" spc="-6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confusión</a:t>
            </a:r>
            <a:r>
              <a:rPr dirty="0" sz="2600" spc="-1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derechos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 1192</a:t>
            </a:r>
            <a:r>
              <a:rPr dirty="0" sz="2600" spc="-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compensación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1195</a:t>
            </a:r>
            <a:r>
              <a:rPr dirty="0" sz="2600" spc="-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novación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extintiva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1204</a:t>
            </a:r>
            <a:r>
              <a:rPr dirty="0" sz="2600" spc="-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254000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15"/>
              <a:t> </a:t>
            </a:r>
            <a:r>
              <a:rPr dirty="0" spc="-10"/>
              <a:t>CONDONACIÓN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05127"/>
            <a:ext cx="7068184" cy="4051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Concepto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1187-</a:t>
            </a:r>
            <a:r>
              <a:rPr dirty="0" sz="1800">
                <a:latin typeface="Constantia"/>
                <a:cs typeface="Constantia"/>
              </a:rPr>
              <a:t>1191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c.):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art.</a:t>
            </a:r>
            <a:r>
              <a:rPr dirty="0" sz="1800" spc="-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6.2.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c.: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 i="1">
                <a:latin typeface="Constantia"/>
                <a:cs typeface="Constantia"/>
              </a:rPr>
              <a:t>inter</a:t>
            </a:r>
            <a:r>
              <a:rPr dirty="0" sz="1800" spc="-25" i="1">
                <a:latin typeface="Constantia"/>
                <a:cs typeface="Constantia"/>
              </a:rPr>
              <a:t> </a:t>
            </a:r>
            <a:r>
              <a:rPr dirty="0" sz="1800" i="1">
                <a:latin typeface="Constantia"/>
                <a:cs typeface="Constantia"/>
              </a:rPr>
              <a:t>vivos</a:t>
            </a:r>
            <a:r>
              <a:rPr dirty="0" sz="1800" spc="-35" i="1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o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i="1">
                <a:latin typeface="Constantia"/>
                <a:cs typeface="Constantia"/>
              </a:rPr>
              <a:t>mortis</a:t>
            </a:r>
            <a:r>
              <a:rPr dirty="0" sz="1800" spc="-30" i="1">
                <a:latin typeface="Constantia"/>
                <a:cs typeface="Constantia"/>
              </a:rPr>
              <a:t> </a:t>
            </a:r>
            <a:r>
              <a:rPr dirty="0" sz="1800" spc="-10" i="1">
                <a:latin typeface="Constantia"/>
                <a:cs typeface="Constantia"/>
              </a:rPr>
              <a:t>causa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Naturaleza</a:t>
            </a:r>
            <a:r>
              <a:rPr dirty="0" sz="1800" spc="-8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jurídica: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¿unilateral/bilateral?</a:t>
            </a:r>
            <a:r>
              <a:rPr dirty="0" sz="1800" spc="-4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¿Gratuita/onerosa?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>
                <a:latin typeface="Constantia"/>
                <a:cs typeface="Constantia"/>
              </a:rPr>
              <a:t>Clases</a:t>
            </a:r>
            <a:r>
              <a:rPr dirty="0" sz="1800" spc="-114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condonación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Expresa/tácita</a:t>
            </a:r>
            <a:r>
              <a:rPr dirty="0" sz="1700" spc="-7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1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1187.1.</a:t>
            </a:r>
            <a:r>
              <a:rPr dirty="0" sz="1700" spc="1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Presunciones</a:t>
            </a:r>
            <a:r>
              <a:rPr dirty="0" sz="1700" spc="-9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1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1188.1,</a:t>
            </a:r>
            <a:r>
              <a:rPr dirty="0" sz="1700" spc="1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1189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y</a:t>
            </a:r>
            <a:r>
              <a:rPr dirty="0" sz="1700" spc="-7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1191</a:t>
            </a:r>
            <a:r>
              <a:rPr dirty="0" sz="1700" spc="-1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algn="r" lvl="1" marL="246379" marR="5141595" indent="-246379">
              <a:lnSpc>
                <a:spcPts val="2039"/>
              </a:lnSpc>
              <a:spcBef>
                <a:spcPts val="5"/>
              </a:spcBef>
              <a:buClr>
                <a:srgbClr val="0E6EC5"/>
              </a:buClr>
              <a:buSzPct val="85294"/>
              <a:buFont typeface="Wingdings 2"/>
              <a:buChar char=""/>
              <a:tabLst>
                <a:tab pos="246379" algn="l"/>
              </a:tabLst>
            </a:pPr>
            <a:r>
              <a:rPr dirty="0" sz="1700" spc="-40">
                <a:latin typeface="Constantia"/>
                <a:cs typeface="Constantia"/>
              </a:rPr>
              <a:t>Total</a:t>
            </a:r>
            <a:r>
              <a:rPr dirty="0" sz="1700" spc="-3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oparcial</a:t>
            </a:r>
            <a:endParaRPr sz="1700">
              <a:latin typeface="Constantia"/>
              <a:cs typeface="Constantia"/>
            </a:endParaRPr>
          </a:p>
          <a:p>
            <a:pPr algn="r" marL="273685" marR="5084445" indent="-273685">
              <a:lnSpc>
                <a:spcPts val="216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73685" algn="l"/>
              </a:tabLst>
            </a:pPr>
            <a:r>
              <a:rPr dirty="0" sz="1800" spc="-10">
                <a:latin typeface="Constantia"/>
                <a:cs typeface="Constantia"/>
              </a:rPr>
              <a:t>Régimen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jurídico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Requisitos: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Subjetivos: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condonante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(capacidad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poder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disposición)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condonatario.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ts val="18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Objetivos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(artt.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1112</a:t>
            </a:r>
            <a:r>
              <a:rPr dirty="0" sz="1500" spc="-2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1" marL="652780" indent="-247015">
              <a:lnSpc>
                <a:spcPts val="2039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Formales</a:t>
            </a:r>
            <a:r>
              <a:rPr dirty="0" sz="1700" spc="-9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2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1187.1.;</a:t>
            </a:r>
            <a:r>
              <a:rPr dirty="0" sz="1700" spc="-10">
                <a:latin typeface="Constantia"/>
                <a:cs typeface="Constantia"/>
              </a:rPr>
              <a:t> por</a:t>
            </a:r>
            <a:r>
              <a:rPr dirty="0" sz="1700" spc="-9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analogía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632</a:t>
            </a:r>
            <a:r>
              <a:rPr dirty="0" sz="1700" spc="-8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y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633</a:t>
            </a:r>
            <a:r>
              <a:rPr dirty="0" sz="1700" spc="-4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Efectos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Extinción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Obligaciones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solidarias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(arts.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1143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1146</a:t>
            </a:r>
            <a:r>
              <a:rPr dirty="0" sz="1500" spc="-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Donaciones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inoficiosas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636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654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Fraude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acreedores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 1111</a:t>
            </a:r>
            <a:r>
              <a:rPr dirty="0" sz="1500" spc="1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2461895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15"/>
              <a:t> </a:t>
            </a:r>
            <a:r>
              <a:rPr dirty="0" spc="-10"/>
              <a:t>COMPENSACIÓN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905127"/>
            <a:ext cx="6934200" cy="4294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Concepto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</a:t>
            </a:r>
            <a:r>
              <a:rPr dirty="0" sz="1800" spc="-3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1195</a:t>
            </a:r>
            <a:r>
              <a:rPr dirty="0" sz="1800" spc="-3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65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c.)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>
                <a:latin typeface="Constantia"/>
                <a:cs typeface="Constantia"/>
              </a:rPr>
              <a:t>Clases:</a:t>
            </a:r>
            <a:r>
              <a:rPr dirty="0" sz="1800" spc="-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legal,</a:t>
            </a:r>
            <a:r>
              <a:rPr dirty="0" sz="1800" spc="-6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voluntaria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y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judicial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Requisitos: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Objetivos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Homogeneidad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las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deudas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2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1196.2.</a:t>
            </a:r>
            <a:r>
              <a:rPr dirty="0" sz="1500" spc="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Reciprocidad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1196.1.</a:t>
            </a:r>
            <a:r>
              <a:rPr dirty="0" sz="1500" spc="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ts val="1795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Exigibilidad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6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liquidez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1196.3.</a:t>
            </a:r>
            <a:r>
              <a:rPr dirty="0" sz="1500" spc="-3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4.</a:t>
            </a:r>
            <a:r>
              <a:rPr dirty="0" sz="1500" spc="-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1" marL="652780" indent="-247015">
              <a:lnSpc>
                <a:spcPts val="2035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Subjetivos</a:t>
            </a:r>
            <a:endParaRPr sz="17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Dualidad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reciprocidad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20">
                <a:latin typeface="Constantia"/>
                <a:cs typeface="Constantia"/>
              </a:rPr>
              <a:t>Carácter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principal</a:t>
            </a:r>
            <a:r>
              <a:rPr dirty="0" sz="1500" spc="-4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2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1196.1.</a:t>
            </a:r>
            <a:r>
              <a:rPr dirty="0" sz="1500" spc="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 spc="-10">
                <a:latin typeface="Constantia"/>
                <a:cs typeface="Constantia"/>
              </a:rPr>
              <a:t>Actuar</a:t>
            </a:r>
            <a:r>
              <a:rPr dirty="0" sz="1500" spc="-9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por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derecho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propio</a:t>
            </a:r>
            <a:r>
              <a:rPr dirty="0" sz="1500" spc="-6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1195</a:t>
            </a:r>
            <a:r>
              <a:rPr dirty="0" sz="1500" spc="1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3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lvl="2" marL="927100" indent="-247015">
              <a:lnSpc>
                <a:spcPts val="1795"/>
              </a:lnSpc>
              <a:spcBef>
                <a:spcPts val="5"/>
              </a:spcBef>
              <a:buClr>
                <a:srgbClr val="009DD9"/>
              </a:buClr>
              <a:buSzPct val="70000"/>
              <a:buFont typeface="Wingdings 2"/>
              <a:buChar char=""/>
              <a:tabLst>
                <a:tab pos="927100" algn="l"/>
              </a:tabLst>
            </a:pPr>
            <a:r>
              <a:rPr dirty="0" sz="1500">
                <a:latin typeface="Constantia"/>
                <a:cs typeface="Constantia"/>
              </a:rPr>
              <a:t>Situación</a:t>
            </a:r>
            <a:r>
              <a:rPr dirty="0" sz="1500" spc="-95">
                <a:latin typeface="Constantia"/>
                <a:cs typeface="Constantia"/>
              </a:rPr>
              <a:t> </a:t>
            </a:r>
            <a:r>
              <a:rPr dirty="0" sz="1500" spc="-20">
                <a:latin typeface="Constantia"/>
                <a:cs typeface="Constantia"/>
              </a:rPr>
              <a:t>ante</a:t>
            </a:r>
            <a:r>
              <a:rPr dirty="0" sz="1500" spc="-9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el</a:t>
            </a:r>
            <a:r>
              <a:rPr dirty="0" sz="1500" spc="-2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fiador</a:t>
            </a:r>
            <a:r>
              <a:rPr dirty="0" sz="1500" spc="-7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(art.</a:t>
            </a:r>
            <a:r>
              <a:rPr dirty="0" sz="1500" spc="-2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1197 C.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c.):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relación</a:t>
            </a:r>
            <a:r>
              <a:rPr dirty="0" sz="1500" spc="-80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con</a:t>
            </a:r>
            <a:r>
              <a:rPr dirty="0" sz="1500" spc="-8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arts.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 spc="-10">
                <a:latin typeface="Constantia"/>
                <a:cs typeface="Constantia"/>
              </a:rPr>
              <a:t>1847</a:t>
            </a:r>
            <a:r>
              <a:rPr dirty="0" sz="1500" spc="-50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y</a:t>
            </a:r>
            <a:r>
              <a:rPr dirty="0" sz="1500" spc="-5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1853</a:t>
            </a:r>
            <a:r>
              <a:rPr dirty="0" sz="1500" spc="-15">
                <a:latin typeface="Constantia"/>
                <a:cs typeface="Constantia"/>
              </a:rPr>
              <a:t> </a:t>
            </a:r>
            <a:r>
              <a:rPr dirty="0" sz="1500">
                <a:latin typeface="Constantia"/>
                <a:cs typeface="Constantia"/>
              </a:rPr>
              <a:t>C.</a:t>
            </a:r>
            <a:r>
              <a:rPr dirty="0" sz="1500" spc="-45">
                <a:latin typeface="Constantia"/>
                <a:cs typeface="Constantia"/>
              </a:rPr>
              <a:t> </a:t>
            </a:r>
            <a:r>
              <a:rPr dirty="0" sz="1500" spc="-25">
                <a:latin typeface="Constantia"/>
                <a:cs typeface="Constantia"/>
              </a:rPr>
              <a:t>c.)</a:t>
            </a:r>
            <a:endParaRPr sz="1500">
              <a:latin typeface="Constantia"/>
              <a:cs typeface="Constantia"/>
            </a:endParaRPr>
          </a:p>
          <a:p>
            <a:pPr marL="286385" indent="-273685">
              <a:lnSpc>
                <a:spcPts val="2155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Exclusión</a:t>
            </a:r>
            <a:r>
              <a:rPr dirty="0" sz="1800" spc="-7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de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la</a:t>
            </a:r>
            <a:r>
              <a:rPr dirty="0" sz="1800" spc="-100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compensación: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 spc="-10">
                <a:latin typeface="Constantia"/>
                <a:cs typeface="Constantia"/>
              </a:rPr>
              <a:t>voluntaria</a:t>
            </a:r>
            <a:r>
              <a:rPr dirty="0" sz="1800" spc="-8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o</a:t>
            </a:r>
            <a:r>
              <a:rPr dirty="0" sz="1800" spc="-5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legal</a:t>
            </a:r>
            <a:r>
              <a:rPr dirty="0" sz="1800" spc="-2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(art.</a:t>
            </a:r>
            <a:r>
              <a:rPr dirty="0" sz="1800" spc="-20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1200</a:t>
            </a:r>
            <a:r>
              <a:rPr dirty="0" sz="1800" spc="-5">
                <a:latin typeface="Constantia"/>
                <a:cs typeface="Constantia"/>
              </a:rPr>
              <a:t> </a:t>
            </a:r>
            <a:r>
              <a:rPr dirty="0" sz="1800">
                <a:latin typeface="Constantia"/>
                <a:cs typeface="Constantia"/>
              </a:rPr>
              <a:t>C.</a:t>
            </a:r>
            <a:r>
              <a:rPr dirty="0" sz="1800" spc="-50">
                <a:latin typeface="Constantia"/>
                <a:cs typeface="Constantia"/>
              </a:rPr>
              <a:t> </a:t>
            </a:r>
            <a:r>
              <a:rPr dirty="0" sz="1800" spc="-25">
                <a:latin typeface="Constantia"/>
                <a:cs typeface="Constantia"/>
              </a:rPr>
              <a:t>c.)</a:t>
            </a:r>
            <a:endParaRPr sz="1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</a:tabLst>
            </a:pPr>
            <a:r>
              <a:rPr dirty="0" sz="1800" spc="-10">
                <a:latin typeface="Constantia"/>
                <a:cs typeface="Constantia"/>
              </a:rPr>
              <a:t>Efectos:</a:t>
            </a:r>
            <a:endParaRPr sz="18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>
                <a:latin typeface="Constantia"/>
                <a:cs typeface="Constantia"/>
              </a:rPr>
              <a:t>Eficacia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¿</a:t>
            </a:r>
            <a:r>
              <a:rPr dirty="0" sz="1700" i="1">
                <a:latin typeface="Constantia"/>
                <a:cs typeface="Constantia"/>
              </a:rPr>
              <a:t>ipso</a:t>
            </a:r>
            <a:r>
              <a:rPr dirty="0" sz="1700" spc="-35" i="1">
                <a:latin typeface="Constantia"/>
                <a:cs typeface="Constantia"/>
              </a:rPr>
              <a:t> </a:t>
            </a:r>
            <a:r>
              <a:rPr dirty="0" sz="1700" spc="-10" i="1">
                <a:latin typeface="Constantia"/>
                <a:cs typeface="Constantia"/>
              </a:rPr>
              <a:t>iure</a:t>
            </a:r>
            <a:r>
              <a:rPr dirty="0" sz="1700" spc="-10">
                <a:latin typeface="Constantia"/>
                <a:cs typeface="Constantia"/>
              </a:rPr>
              <a:t>?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 spc="-10">
                <a:latin typeface="Constantia"/>
                <a:cs typeface="Constantia"/>
              </a:rPr>
              <a:t>Pluralidad</a:t>
            </a:r>
            <a:r>
              <a:rPr dirty="0" sz="1700" spc="-10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de</a:t>
            </a:r>
            <a:r>
              <a:rPr dirty="0" sz="1700" spc="-10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deudas</a:t>
            </a:r>
            <a:r>
              <a:rPr dirty="0" sz="1700" spc="-8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-1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1201 C.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  <a:p>
            <a:pPr lvl="1" marL="652780" indent="-247015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5294"/>
              <a:buFont typeface="Wingdings 2"/>
              <a:buChar char=""/>
              <a:tabLst>
                <a:tab pos="652780" algn="l"/>
              </a:tabLst>
            </a:pPr>
            <a:r>
              <a:rPr dirty="0" sz="1700">
                <a:latin typeface="Constantia"/>
                <a:cs typeface="Constantia"/>
              </a:rPr>
              <a:t>La</a:t>
            </a:r>
            <a:r>
              <a:rPr dirty="0" sz="1700" spc="-95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cesión</a:t>
            </a:r>
            <a:r>
              <a:rPr dirty="0" sz="1700" spc="-6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de</a:t>
            </a:r>
            <a:r>
              <a:rPr dirty="0" sz="1700" spc="-8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un</a:t>
            </a:r>
            <a:r>
              <a:rPr dirty="0" sz="1700" spc="-80">
                <a:latin typeface="Constantia"/>
                <a:cs typeface="Constantia"/>
              </a:rPr>
              <a:t> </a:t>
            </a:r>
            <a:r>
              <a:rPr dirty="0" sz="1700" spc="-20">
                <a:latin typeface="Constantia"/>
                <a:cs typeface="Constantia"/>
              </a:rPr>
              <a:t>crédito</a:t>
            </a:r>
            <a:r>
              <a:rPr dirty="0" sz="1700" spc="-90">
                <a:latin typeface="Constantia"/>
                <a:cs typeface="Constantia"/>
              </a:rPr>
              <a:t> </a:t>
            </a:r>
            <a:r>
              <a:rPr dirty="0" sz="1700" spc="-10">
                <a:latin typeface="Constantia"/>
                <a:cs typeface="Constantia"/>
              </a:rPr>
              <a:t>compensable</a:t>
            </a:r>
            <a:r>
              <a:rPr dirty="0" sz="1700" spc="-6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(art.</a:t>
            </a:r>
            <a:r>
              <a:rPr dirty="0" sz="1700" spc="5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1198</a:t>
            </a:r>
            <a:r>
              <a:rPr dirty="0" sz="1700" spc="10">
                <a:latin typeface="Constantia"/>
                <a:cs typeface="Constantia"/>
              </a:rPr>
              <a:t> </a:t>
            </a:r>
            <a:r>
              <a:rPr dirty="0" sz="1700">
                <a:latin typeface="Constantia"/>
                <a:cs typeface="Constantia"/>
              </a:rPr>
              <a:t>C.</a:t>
            </a:r>
            <a:r>
              <a:rPr dirty="0" sz="1700" spc="-45">
                <a:latin typeface="Constantia"/>
                <a:cs typeface="Constantia"/>
              </a:rPr>
              <a:t> </a:t>
            </a:r>
            <a:r>
              <a:rPr dirty="0" sz="1700" spc="-25">
                <a:latin typeface="Constantia"/>
                <a:cs typeface="Constantia"/>
              </a:rPr>
              <a:t>c.)</a:t>
            </a:r>
            <a:endParaRPr sz="17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07618" rIns="0" bIns="0" rtlCol="0" vert="horz">
            <a:spAutoFit/>
          </a:bodyPr>
          <a:lstStyle/>
          <a:p>
            <a:pPr marL="2846070">
              <a:lnSpc>
                <a:spcPct val="100000"/>
              </a:lnSpc>
              <a:spcBef>
                <a:spcPts val="105"/>
              </a:spcBef>
            </a:pPr>
            <a:r>
              <a:rPr dirty="0"/>
              <a:t>LA</a:t>
            </a:r>
            <a:r>
              <a:rPr dirty="0" spc="-15"/>
              <a:t> </a:t>
            </a:r>
            <a:r>
              <a:rPr dirty="0" spc="-10"/>
              <a:t>CONFUSIÓN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425055" cy="280670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0">
                <a:latin typeface="Constantia"/>
                <a:cs typeface="Constantia"/>
              </a:rPr>
              <a:t>Concepto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1192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Excepciones</a:t>
            </a:r>
            <a:r>
              <a:rPr dirty="0" sz="2600" spc="-10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1192,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 spc="-40">
                <a:latin typeface="Constantia"/>
                <a:cs typeface="Constantia"/>
              </a:rPr>
              <a:t>pár.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2º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10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Obligaciones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accesorias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1193</a:t>
            </a:r>
            <a:r>
              <a:rPr dirty="0" sz="2600" spc="-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Pluralidad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personas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Obligaciones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mancomunadas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(arts.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1138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1194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Obligaciones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solidarias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1143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-813" y="0"/>
            <a:ext cx="9145905" cy="1028700"/>
            <a:chOff x="-813" y="0"/>
            <a:chExt cx="9145905" cy="10287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36" y="746"/>
              <a:ext cx="9144036" cy="102742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007" y="0"/>
              <a:ext cx="4743992" cy="600077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087902" cy="102057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813" y="52323"/>
              <a:ext cx="9145575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9" name="object 9" descr=""/>
          <p:cNvSpPr txBox="1"/>
          <p:nvPr/>
        </p:nvSpPr>
        <p:spPr>
          <a:xfrm>
            <a:off x="535940" y="1947799"/>
            <a:ext cx="8081645" cy="383095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86385" marR="635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368935" algn="l"/>
              </a:tabLst>
            </a:pPr>
            <a:r>
              <a:rPr dirty="0" sz="2600">
                <a:latin typeface="Constantia"/>
                <a:cs typeface="Constantia"/>
              </a:rPr>
              <a:t>Si</a:t>
            </a:r>
            <a:r>
              <a:rPr dirty="0" sz="2600" spc="459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se</a:t>
            </a:r>
            <a:r>
              <a:rPr dirty="0" sz="2600" spc="409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cede</a:t>
            </a:r>
            <a:r>
              <a:rPr dirty="0" sz="2600" spc="4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un</a:t>
            </a:r>
            <a:r>
              <a:rPr dirty="0" sz="2600" spc="434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crédito</a:t>
            </a:r>
            <a:r>
              <a:rPr dirty="0" sz="2600" spc="40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compensable,</a:t>
            </a:r>
            <a:r>
              <a:rPr dirty="0" sz="2600" spc="4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¿qué</a:t>
            </a:r>
            <a:r>
              <a:rPr dirty="0" sz="2600" spc="4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sucede</a:t>
            </a:r>
            <a:r>
              <a:rPr dirty="0" sz="2600" spc="40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de </a:t>
            </a:r>
            <a:r>
              <a:rPr dirty="0" sz="2600">
                <a:latin typeface="Constantia"/>
                <a:cs typeface="Constantia"/>
              </a:rPr>
              <a:t>acuerdo</a:t>
            </a:r>
            <a:r>
              <a:rPr dirty="0" sz="2600" spc="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</a:t>
            </a:r>
            <a:r>
              <a:rPr dirty="0" sz="2600" spc="4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lo</a:t>
            </a:r>
            <a:r>
              <a:rPr dirty="0" sz="2600" spc="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previsto</a:t>
            </a:r>
            <a:r>
              <a:rPr dirty="0" sz="2600" spc="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en</a:t>
            </a:r>
            <a:r>
              <a:rPr dirty="0" sz="2600" spc="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artículo</a:t>
            </a:r>
            <a:r>
              <a:rPr dirty="0" sz="2600" spc="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1198</a:t>
            </a:r>
            <a:r>
              <a:rPr dirty="0" sz="2600" spc="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c.?</a:t>
            </a:r>
            <a:r>
              <a:rPr dirty="0" sz="2600" spc="8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Véase </a:t>
            </a:r>
            <a:r>
              <a:rPr dirty="0" sz="2600">
                <a:latin typeface="Constantia"/>
                <a:cs typeface="Constantia"/>
              </a:rPr>
              <a:t>las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siguientes</a:t>
            </a:r>
            <a:r>
              <a:rPr dirty="0" sz="2600" spc="-11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situaciones:</a:t>
            </a:r>
            <a:endParaRPr sz="2600">
              <a:latin typeface="Constantia"/>
              <a:cs typeface="Constantia"/>
            </a:endParaRPr>
          </a:p>
          <a:p>
            <a:pPr algn="just" marL="286385" marR="5080" indent="-27432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-</a:t>
            </a:r>
            <a:r>
              <a:rPr dirty="0" sz="2600">
                <a:latin typeface="Constantia"/>
                <a:cs typeface="Constantia"/>
              </a:rPr>
              <a:t>Si</a:t>
            </a:r>
            <a:r>
              <a:rPr dirty="0" sz="2600" spc="4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4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deudor  ha</a:t>
            </a:r>
            <a:r>
              <a:rPr dirty="0" sz="2600" spc="1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consentido</a:t>
            </a:r>
            <a:r>
              <a:rPr dirty="0" sz="2600" spc="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15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cesión,</a:t>
            </a:r>
            <a:r>
              <a:rPr dirty="0" sz="2600" spc="50">
                <a:latin typeface="Constantia"/>
                <a:cs typeface="Constantia"/>
              </a:rPr>
              <a:t>  </a:t>
            </a:r>
            <a:r>
              <a:rPr dirty="0" sz="2600">
                <a:latin typeface="Constantia"/>
                <a:cs typeface="Constantia"/>
              </a:rPr>
              <a:t>¿qué</a:t>
            </a:r>
            <a:r>
              <a:rPr dirty="0" sz="2600" spc="20">
                <a:latin typeface="Constantia"/>
                <a:cs typeface="Constantia"/>
              </a:rPr>
              <a:t>  </a:t>
            </a:r>
            <a:r>
              <a:rPr dirty="0" sz="2600" spc="-10">
                <a:latin typeface="Constantia"/>
                <a:cs typeface="Constantia"/>
              </a:rPr>
              <a:t>puede oponer?</a:t>
            </a:r>
            <a:endParaRPr sz="2600">
              <a:latin typeface="Constantia"/>
              <a:cs typeface="Constantia"/>
            </a:endParaRPr>
          </a:p>
          <a:p>
            <a:pPr algn="just" marL="286385" marR="5080" indent="-274320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-</a:t>
            </a:r>
            <a:r>
              <a:rPr dirty="0" sz="2600">
                <a:latin typeface="Constantia"/>
                <a:cs typeface="Constantia"/>
              </a:rPr>
              <a:t>Si</a:t>
            </a:r>
            <a:r>
              <a:rPr dirty="0" sz="2600" spc="1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el</a:t>
            </a:r>
            <a:r>
              <a:rPr dirty="0" sz="2600" spc="1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deudor</a:t>
            </a:r>
            <a:r>
              <a:rPr dirty="0" sz="2600" spc="10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conoce</a:t>
            </a:r>
            <a:r>
              <a:rPr dirty="0" sz="2600" spc="13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cesión</a:t>
            </a:r>
            <a:r>
              <a:rPr dirty="0" sz="2600" spc="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no</a:t>
            </a:r>
            <a:r>
              <a:rPr dirty="0" sz="2600" spc="1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12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consiente,</a:t>
            </a:r>
            <a:r>
              <a:rPr dirty="0" sz="2600" spc="195">
                <a:latin typeface="Constantia"/>
                <a:cs typeface="Constantia"/>
              </a:rPr>
              <a:t> </a:t>
            </a:r>
            <a:r>
              <a:rPr dirty="0" sz="2600" spc="-20">
                <a:latin typeface="Constantia"/>
                <a:cs typeface="Constantia"/>
              </a:rPr>
              <a:t>¿qué </a:t>
            </a:r>
            <a:r>
              <a:rPr dirty="0" sz="2600" spc="-10">
                <a:latin typeface="Constantia"/>
                <a:cs typeface="Constantia"/>
              </a:rPr>
              <a:t>puede</a:t>
            </a:r>
            <a:r>
              <a:rPr dirty="0" sz="2600" spc="-12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oponer?</a:t>
            </a:r>
            <a:endParaRPr sz="2600">
              <a:latin typeface="Constantia"/>
              <a:cs typeface="Constantia"/>
            </a:endParaRPr>
          </a:p>
          <a:p>
            <a:pPr algn="just"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-</a:t>
            </a:r>
            <a:r>
              <a:rPr dirty="0" sz="2600">
                <a:latin typeface="Constantia"/>
                <a:cs typeface="Constantia"/>
              </a:rPr>
              <a:t>Si</a:t>
            </a:r>
            <a:r>
              <a:rPr dirty="0" sz="2600" spc="41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3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cesión</a:t>
            </a:r>
            <a:r>
              <a:rPr dirty="0" sz="2600" spc="3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se</a:t>
            </a:r>
            <a:r>
              <a:rPr dirty="0" sz="2600" spc="3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realiza</a:t>
            </a:r>
            <a:r>
              <a:rPr dirty="0" sz="2600" spc="3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sin</a:t>
            </a:r>
            <a:r>
              <a:rPr dirty="0" sz="2600" spc="3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conocimiento</a:t>
            </a:r>
            <a:r>
              <a:rPr dirty="0" sz="2600" spc="3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del</a:t>
            </a:r>
            <a:r>
              <a:rPr dirty="0" sz="2600" spc="42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deudor,</a:t>
            </a:r>
            <a:endParaRPr sz="2600">
              <a:latin typeface="Constantia"/>
              <a:cs typeface="Constantia"/>
            </a:endParaRPr>
          </a:p>
          <a:p>
            <a:pPr algn="just" marL="286385">
              <a:lnSpc>
                <a:spcPct val="100000"/>
              </a:lnSpc>
            </a:pPr>
            <a:r>
              <a:rPr dirty="0" sz="2600">
                <a:latin typeface="Constantia"/>
                <a:cs typeface="Constantia"/>
              </a:rPr>
              <a:t>¿qué</a:t>
            </a:r>
            <a:r>
              <a:rPr dirty="0" sz="2600" spc="-14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puede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oponer?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FCE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13" y="0"/>
            <a:ext cx="9145575" cy="10281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59588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CASO</a:t>
            </a:r>
            <a:r>
              <a:rPr dirty="0" sz="3600" spc="-20"/>
              <a:t> </a:t>
            </a:r>
            <a:r>
              <a:rPr dirty="0" sz="3600" spc="-10"/>
              <a:t>PRÁCTICO</a:t>
            </a:r>
            <a:endParaRPr sz="3600"/>
          </a:p>
        </p:txBody>
      </p:sp>
      <p:sp>
        <p:nvSpPr>
          <p:cNvPr id="5" name="object 5" descr=""/>
          <p:cNvSpPr txBox="1"/>
          <p:nvPr/>
        </p:nvSpPr>
        <p:spPr>
          <a:xfrm>
            <a:off x="535940" y="1912746"/>
            <a:ext cx="8081009" cy="415925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just" marL="286385" marR="5080" indent="-274320">
              <a:lnSpc>
                <a:spcPts val="2590"/>
              </a:lnSpc>
              <a:spcBef>
                <a:spcPts val="425"/>
              </a:spcBef>
              <a:buSzPct val="93750"/>
              <a:buFont typeface="Wingdings 2"/>
              <a:buChar char=""/>
              <a:tabLst>
                <a:tab pos="286385" algn="l"/>
                <a:tab pos="667385" algn="l"/>
              </a:tabLst>
            </a:pPr>
            <a:r>
              <a:rPr dirty="0" sz="24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400">
                <a:latin typeface="Constantia"/>
                <a:cs typeface="Constantia"/>
              </a:rPr>
              <a:t>1.</a:t>
            </a:r>
            <a:r>
              <a:rPr dirty="0" sz="2400" spc="484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Mercedes</a:t>
            </a:r>
            <a:r>
              <a:rPr dirty="0" sz="2400" spc="46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46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Manuel</a:t>
            </a:r>
            <a:r>
              <a:rPr dirty="0" sz="2400" spc="484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son</a:t>
            </a:r>
            <a:r>
              <a:rPr dirty="0" sz="2400" spc="47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acreedora</a:t>
            </a:r>
            <a:r>
              <a:rPr dirty="0" sz="2400" spc="46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455">
                <a:latin typeface="Constantia"/>
                <a:cs typeface="Constantia"/>
              </a:rPr>
              <a:t>  </a:t>
            </a:r>
            <a:r>
              <a:rPr dirty="0" sz="2400" spc="-10">
                <a:latin typeface="Constantia"/>
                <a:cs typeface="Constantia"/>
              </a:rPr>
              <a:t>deudor </a:t>
            </a:r>
            <a:r>
              <a:rPr dirty="0" sz="2400">
                <a:latin typeface="Constantia"/>
                <a:cs typeface="Constantia"/>
              </a:rPr>
              <a:t>respectivamente.</a:t>
            </a:r>
            <a:r>
              <a:rPr dirty="0" sz="2400" spc="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Antonio,</a:t>
            </a:r>
            <a:r>
              <a:rPr dirty="0" sz="2400" spc="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ajeno</a:t>
            </a:r>
            <a:r>
              <a:rPr dirty="0" sz="2400" spc="-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esa</a:t>
            </a:r>
            <a:r>
              <a:rPr dirty="0" sz="2400" spc="-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relación</a:t>
            </a:r>
            <a:r>
              <a:rPr dirty="0" sz="2400" spc="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obligatoria, </a:t>
            </a:r>
            <a:r>
              <a:rPr dirty="0" sz="2400">
                <a:latin typeface="Constantia"/>
                <a:cs typeface="Constantia"/>
              </a:rPr>
              <a:t>acuerda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</a:t>
            </a:r>
            <a:r>
              <a:rPr dirty="0" sz="2400" spc="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Mercedes</a:t>
            </a:r>
            <a:r>
              <a:rPr dirty="0" sz="2400" spc="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colocarse en</a:t>
            </a:r>
            <a:r>
              <a:rPr dirty="0" sz="2400" spc="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posición</a:t>
            </a:r>
            <a:r>
              <a:rPr dirty="0" sz="2400" spc="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Manuel.</a:t>
            </a:r>
            <a:endParaRPr sz="2400">
              <a:latin typeface="Constantia"/>
              <a:cs typeface="Constantia"/>
            </a:endParaRPr>
          </a:p>
          <a:p>
            <a:pPr marL="286385">
              <a:lnSpc>
                <a:spcPts val="2415"/>
              </a:lnSpc>
              <a:tabLst>
                <a:tab pos="1201420" algn="l"/>
                <a:tab pos="2469515" algn="l"/>
                <a:tab pos="3505835" algn="l"/>
                <a:tab pos="4258945" algn="l"/>
                <a:tab pos="5680710" algn="l"/>
                <a:tab pos="6606540" algn="l"/>
                <a:tab pos="7920355" algn="l"/>
              </a:tabLst>
            </a:pPr>
            <a:r>
              <a:rPr dirty="0" sz="2400" spc="-20">
                <a:latin typeface="Constantia"/>
                <a:cs typeface="Constantia"/>
              </a:rPr>
              <a:t>¿Qué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nombre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recibe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20">
                <a:latin typeface="Constantia"/>
                <a:cs typeface="Constantia"/>
              </a:rPr>
              <a:t>este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convenio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entre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10">
                <a:latin typeface="Constantia"/>
                <a:cs typeface="Constantia"/>
              </a:rPr>
              <a:t>Antonio</a:t>
            </a:r>
            <a:r>
              <a:rPr dirty="0" sz="2400">
                <a:latin typeface="Constantia"/>
                <a:cs typeface="Constantia"/>
              </a:rPr>
              <a:t>	</a:t>
            </a:r>
            <a:r>
              <a:rPr dirty="0" sz="2400" spc="-50">
                <a:latin typeface="Constantia"/>
                <a:cs typeface="Constantia"/>
              </a:rPr>
              <a:t>y</a:t>
            </a:r>
            <a:endParaRPr sz="2400">
              <a:latin typeface="Constantia"/>
              <a:cs typeface="Constantia"/>
            </a:endParaRPr>
          </a:p>
          <a:p>
            <a:pPr marL="286385">
              <a:lnSpc>
                <a:spcPts val="2735"/>
              </a:lnSpc>
            </a:pPr>
            <a:r>
              <a:rPr dirty="0" sz="2400" spc="-10">
                <a:latin typeface="Constantia"/>
                <a:cs typeface="Constantia"/>
              </a:rPr>
              <a:t>Mercedes?</a:t>
            </a:r>
            <a:endParaRPr sz="2400">
              <a:latin typeface="Constantia"/>
              <a:cs typeface="Constantia"/>
            </a:endParaRPr>
          </a:p>
          <a:p>
            <a:pPr algn="just" marL="286385" marR="5715" indent="-274320">
              <a:lnSpc>
                <a:spcPct val="90000"/>
              </a:lnSpc>
              <a:spcBef>
                <a:spcPts val="580"/>
              </a:spcBef>
              <a:buSzPct val="93750"/>
              <a:buFont typeface="Wingdings 2"/>
              <a:buChar char=""/>
              <a:tabLst>
                <a:tab pos="286385" algn="l"/>
                <a:tab pos="590550" algn="l"/>
              </a:tabLst>
            </a:pPr>
            <a:r>
              <a:rPr dirty="0" sz="24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400">
                <a:latin typeface="Constantia"/>
                <a:cs typeface="Constantia"/>
              </a:rPr>
              <a:t>2.</a:t>
            </a:r>
            <a:r>
              <a:rPr dirty="0" sz="2400" spc="3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Carlos</a:t>
            </a:r>
            <a:r>
              <a:rPr dirty="0" sz="2400" spc="3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nombra</a:t>
            </a:r>
            <a:r>
              <a:rPr dirty="0" sz="2400" spc="3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3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Berta</a:t>
            </a:r>
            <a:r>
              <a:rPr dirty="0" sz="2400" spc="3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</a:t>
            </a:r>
            <a:r>
              <a:rPr dirty="0" sz="2400" spc="3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heredera,</a:t>
            </a:r>
            <a:r>
              <a:rPr dirty="0" sz="2400" spc="3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3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cuando</a:t>
            </a:r>
            <a:r>
              <a:rPr dirty="0" sz="2400" spc="3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aquél </a:t>
            </a:r>
            <a:r>
              <a:rPr dirty="0" sz="2400">
                <a:latin typeface="Constantia"/>
                <a:cs typeface="Constantia"/>
              </a:rPr>
              <a:t>muere,</a:t>
            </a:r>
            <a:r>
              <a:rPr dirty="0" sz="2400" spc="3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ésta</a:t>
            </a:r>
            <a:r>
              <a:rPr dirty="0" sz="2400" spc="3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acepta</a:t>
            </a:r>
            <a:r>
              <a:rPr dirty="0" sz="2400" spc="3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3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herencia</a:t>
            </a:r>
            <a:r>
              <a:rPr dirty="0" sz="2400" spc="3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3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beneficio</a:t>
            </a:r>
            <a:r>
              <a:rPr dirty="0" sz="2400" spc="3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34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inventario. </a:t>
            </a:r>
            <a:r>
              <a:rPr dirty="0" sz="2400">
                <a:latin typeface="Constantia"/>
                <a:cs typeface="Constantia"/>
              </a:rPr>
              <a:t>Por</a:t>
            </a:r>
            <a:r>
              <a:rPr dirty="0" sz="2400" spc="5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tanto,</a:t>
            </a:r>
            <a:r>
              <a:rPr dirty="0" sz="2400" spc="10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¿qué</a:t>
            </a:r>
            <a:r>
              <a:rPr dirty="0" sz="2400" spc="5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sucede</a:t>
            </a:r>
            <a:r>
              <a:rPr dirty="0" sz="2400" spc="5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</a:t>
            </a:r>
            <a:r>
              <a:rPr dirty="0" sz="2400" spc="5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5">
                <a:latin typeface="Constantia"/>
                <a:cs typeface="Constantia"/>
              </a:rPr>
              <a:t>  </a:t>
            </a:r>
            <a:r>
              <a:rPr dirty="0" sz="2400">
                <a:latin typeface="Constantia"/>
                <a:cs typeface="Constantia"/>
              </a:rPr>
              <a:t>crédito</a:t>
            </a:r>
            <a:r>
              <a:rPr dirty="0" sz="2400" spc="5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que</a:t>
            </a:r>
            <a:r>
              <a:rPr dirty="0" sz="2400" spc="5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Carlos</a:t>
            </a:r>
            <a:r>
              <a:rPr dirty="0" sz="2400" spc="56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tenía </a:t>
            </a:r>
            <a:r>
              <a:rPr dirty="0" sz="2400" spc="-25">
                <a:latin typeface="Constantia"/>
                <a:cs typeface="Constantia"/>
              </a:rPr>
              <a:t>frente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ella?</a:t>
            </a:r>
            <a:r>
              <a:rPr dirty="0" sz="2400" spc="-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Razone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respuesta.</a:t>
            </a:r>
            <a:endParaRPr sz="2400">
              <a:latin typeface="Constantia"/>
              <a:cs typeface="Constantia"/>
            </a:endParaRPr>
          </a:p>
          <a:p>
            <a:pPr algn="just" marL="286385" marR="6985" indent="-274320">
              <a:lnSpc>
                <a:spcPts val="2590"/>
              </a:lnSpc>
              <a:spcBef>
                <a:spcPts val="615"/>
              </a:spcBef>
              <a:buSzPct val="93750"/>
              <a:buFont typeface="Wingdings 2"/>
              <a:buChar char=""/>
              <a:tabLst>
                <a:tab pos="286385" algn="l"/>
                <a:tab pos="590550" algn="l"/>
              </a:tabLst>
            </a:pPr>
            <a:r>
              <a:rPr dirty="0" sz="2400">
                <a:solidFill>
                  <a:srgbClr val="0AD0D9"/>
                </a:solidFill>
                <a:latin typeface="Constantia"/>
                <a:cs typeface="Constantia"/>
              </a:rPr>
              <a:t>	</a:t>
            </a:r>
            <a:r>
              <a:rPr dirty="0" sz="2400">
                <a:latin typeface="Constantia"/>
                <a:cs typeface="Constantia"/>
              </a:rPr>
              <a:t>3.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Matilde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tiene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un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préstamo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hipotecario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Caixabank. </a:t>
            </a:r>
            <a:r>
              <a:rPr dirty="0" sz="2400">
                <a:latin typeface="Constantia"/>
                <a:cs typeface="Constantia"/>
              </a:rPr>
              <a:t>Acuerda</a:t>
            </a:r>
            <a:r>
              <a:rPr dirty="0" sz="2400" spc="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con</a:t>
            </a:r>
            <a:r>
              <a:rPr dirty="0" sz="2400" spc="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ella</a:t>
            </a:r>
            <a:r>
              <a:rPr dirty="0" sz="2400" spc="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ciertos</a:t>
            </a:r>
            <a:r>
              <a:rPr dirty="0" sz="2400" spc="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cambios</a:t>
            </a:r>
            <a:r>
              <a:rPr dirty="0" sz="2400" spc="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en</a:t>
            </a:r>
            <a:r>
              <a:rPr dirty="0" sz="2400" spc="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el</a:t>
            </a:r>
            <a:r>
              <a:rPr dirty="0" sz="2400" spc="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tipo</a:t>
            </a:r>
            <a:r>
              <a:rPr dirty="0" sz="2400" spc="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10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interés</a:t>
            </a:r>
            <a:r>
              <a:rPr dirty="0" sz="2400" spc="114">
                <a:latin typeface="Constantia"/>
                <a:cs typeface="Constantia"/>
              </a:rPr>
              <a:t> </a:t>
            </a:r>
            <a:r>
              <a:rPr dirty="0" sz="2400" spc="-50">
                <a:latin typeface="Constantia"/>
                <a:cs typeface="Constantia"/>
              </a:rPr>
              <a:t>a </a:t>
            </a:r>
            <a:r>
              <a:rPr dirty="0" sz="2400" spc="-10">
                <a:latin typeface="Constantia"/>
                <a:cs typeface="Constantia"/>
              </a:rPr>
              <a:t>aplicar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a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su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préstamo.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 spc="-35">
                <a:latin typeface="Constantia"/>
                <a:cs typeface="Constantia"/>
              </a:rPr>
              <a:t>¿Cómo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se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denomina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esta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operación?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4500" y="1249599"/>
            <a:ext cx="7946390" cy="4648200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2800" b="1">
                <a:solidFill>
                  <a:srgbClr val="04607A"/>
                </a:solidFill>
                <a:latin typeface="Calibri"/>
                <a:cs typeface="Calibri"/>
              </a:rPr>
              <a:t>LAS</a:t>
            </a:r>
            <a:r>
              <a:rPr dirty="0" sz="2800" spc="-55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4607A"/>
                </a:solidFill>
                <a:latin typeface="Calibri"/>
                <a:cs typeface="Calibri"/>
              </a:rPr>
              <a:t>FUENTES</a:t>
            </a:r>
            <a:r>
              <a:rPr dirty="0" sz="2800" spc="-35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4607A"/>
                </a:solidFill>
                <a:latin typeface="Calibri"/>
                <a:cs typeface="Calibri"/>
              </a:rPr>
              <a:t>DE</a:t>
            </a:r>
            <a:r>
              <a:rPr dirty="0" sz="2800" spc="-60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4607A"/>
                </a:solidFill>
                <a:latin typeface="Calibri"/>
                <a:cs typeface="Calibri"/>
              </a:rPr>
              <a:t>LAS</a:t>
            </a:r>
            <a:r>
              <a:rPr dirty="0" sz="2800" spc="-55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04607A"/>
                </a:solidFill>
                <a:latin typeface="Calibri"/>
                <a:cs typeface="Calibri"/>
              </a:rPr>
              <a:t>OBLIGACIONES</a:t>
            </a:r>
            <a:r>
              <a:rPr dirty="0" sz="2800" spc="-15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4607A"/>
                </a:solidFill>
                <a:latin typeface="Calibri"/>
                <a:cs typeface="Calibri"/>
              </a:rPr>
              <a:t>(art.</a:t>
            </a:r>
            <a:r>
              <a:rPr dirty="0" sz="2800" spc="-35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4607A"/>
                </a:solidFill>
                <a:latin typeface="Calibri"/>
                <a:cs typeface="Calibri"/>
              </a:rPr>
              <a:t>1089</a:t>
            </a:r>
            <a:r>
              <a:rPr dirty="0" sz="2800" spc="-35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04607A"/>
                </a:solidFill>
                <a:latin typeface="Calibri"/>
                <a:cs typeface="Calibri"/>
              </a:rPr>
              <a:t>C.</a:t>
            </a:r>
            <a:r>
              <a:rPr dirty="0" sz="2800" spc="-60" b="1">
                <a:solidFill>
                  <a:srgbClr val="04607A"/>
                </a:solidFill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04607A"/>
                </a:solidFill>
                <a:latin typeface="Calibri"/>
                <a:cs typeface="Calibri"/>
              </a:rPr>
              <a:t>c.)</a:t>
            </a:r>
            <a:endParaRPr sz="2800">
              <a:latin typeface="Calibri"/>
              <a:cs typeface="Calibri"/>
            </a:endParaRPr>
          </a:p>
          <a:p>
            <a:pPr marL="377825" indent="-273685">
              <a:lnSpc>
                <a:spcPct val="100000"/>
              </a:lnSpc>
              <a:spcBef>
                <a:spcPts val="106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377825" algn="l"/>
              </a:tabLst>
            </a:pPr>
            <a:r>
              <a:rPr dirty="0" sz="2800">
                <a:latin typeface="Constantia"/>
                <a:cs typeface="Constantia"/>
              </a:rPr>
              <a:t>La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ley</a:t>
            </a:r>
            <a:r>
              <a:rPr dirty="0" sz="2800" spc="-9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1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1090</a:t>
            </a:r>
            <a:r>
              <a:rPr dirty="0" sz="2800" spc="-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marL="377825" indent="-273685">
              <a:lnSpc>
                <a:spcPct val="100000"/>
              </a:lnSpc>
              <a:spcBef>
                <a:spcPts val="6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377825" algn="l"/>
              </a:tabLst>
            </a:pPr>
            <a:r>
              <a:rPr dirty="0" sz="2800">
                <a:latin typeface="Constantia"/>
                <a:cs typeface="Constantia"/>
              </a:rPr>
              <a:t>Los</a:t>
            </a:r>
            <a:r>
              <a:rPr dirty="0" sz="2800" spc="-145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contratos</a:t>
            </a:r>
            <a:r>
              <a:rPr dirty="0" sz="2800" spc="-8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1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1091</a:t>
            </a:r>
            <a:r>
              <a:rPr dirty="0" sz="2800" spc="-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marL="37782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377825" algn="l"/>
              </a:tabLst>
            </a:pPr>
            <a:r>
              <a:rPr dirty="0" sz="2800">
                <a:latin typeface="Constantia"/>
                <a:cs typeface="Constantia"/>
              </a:rPr>
              <a:t>Los</a:t>
            </a:r>
            <a:r>
              <a:rPr dirty="0" sz="2800" spc="-14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cuasi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contratos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1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1887</a:t>
            </a:r>
            <a:r>
              <a:rPr dirty="0" sz="2800" spc="-4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marL="37782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377825" algn="l"/>
              </a:tabLst>
            </a:pPr>
            <a:r>
              <a:rPr dirty="0" sz="2800" spc="-25">
                <a:latin typeface="Constantia"/>
                <a:cs typeface="Constantia"/>
              </a:rPr>
              <a:t>Actos</a:t>
            </a:r>
            <a:r>
              <a:rPr dirty="0" sz="2800" spc="-1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7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omisiones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ilícitos</a:t>
            </a:r>
            <a:endParaRPr sz="2800">
              <a:latin typeface="Constantia"/>
              <a:cs typeface="Constantia"/>
            </a:endParaRPr>
          </a:p>
          <a:p>
            <a:pPr lvl="1" marL="742950" indent="-245745">
              <a:lnSpc>
                <a:spcPct val="100000"/>
              </a:lnSpc>
              <a:spcBef>
                <a:spcPts val="670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742950" algn="l"/>
              </a:tabLst>
            </a:pPr>
            <a:r>
              <a:rPr dirty="0" sz="2800" spc="-20">
                <a:latin typeface="Constantia"/>
                <a:cs typeface="Constantia"/>
              </a:rPr>
              <a:t>Derivados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7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delitos</a:t>
            </a:r>
            <a:r>
              <a:rPr dirty="0" sz="2800" spc="-14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o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faltas</a:t>
            </a:r>
            <a:r>
              <a:rPr dirty="0" sz="2800" spc="-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2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1092</a:t>
            </a:r>
            <a:r>
              <a:rPr dirty="0" sz="2800" spc="-1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lvl="1" marL="742950" marR="508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744220" algn="l"/>
              </a:tabLst>
            </a:pPr>
            <a:r>
              <a:rPr dirty="0" sz="2800" spc="-10">
                <a:latin typeface="Constantia"/>
                <a:cs typeface="Constantia"/>
              </a:rPr>
              <a:t>Derivados</a:t>
            </a:r>
            <a:r>
              <a:rPr dirty="0" sz="2800" spc="-1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actos</a:t>
            </a:r>
            <a:r>
              <a:rPr dirty="0" sz="2800" spc="-8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no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 spc="-30">
                <a:latin typeface="Constantia"/>
                <a:cs typeface="Constantia"/>
              </a:rPr>
              <a:t>constitutivos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6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delitos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 spc="-50">
                <a:latin typeface="Constantia"/>
                <a:cs typeface="Constantia"/>
              </a:rPr>
              <a:t>o </a:t>
            </a:r>
            <a:r>
              <a:rPr dirty="0" sz="2800" spc="-50">
                <a:latin typeface="Constantia"/>
                <a:cs typeface="Constantia"/>
              </a:rPr>
              <a:t>	</a:t>
            </a:r>
            <a:r>
              <a:rPr dirty="0" sz="2800">
                <a:latin typeface="Constantia"/>
                <a:cs typeface="Constantia"/>
              </a:rPr>
              <a:t>faltas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1093</a:t>
            </a:r>
            <a:r>
              <a:rPr dirty="0" sz="2800" spc="-6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marL="377825" indent="-273685">
              <a:lnSpc>
                <a:spcPct val="100000"/>
              </a:lnSpc>
              <a:spcBef>
                <a:spcPts val="6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377825" algn="l"/>
              </a:tabLst>
            </a:pPr>
            <a:r>
              <a:rPr dirty="0" sz="2800">
                <a:latin typeface="Constantia"/>
                <a:cs typeface="Constantia"/>
              </a:rPr>
              <a:t>¿La</a:t>
            </a:r>
            <a:r>
              <a:rPr dirty="0" sz="2800" spc="-17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voluntad</a:t>
            </a:r>
            <a:r>
              <a:rPr dirty="0" sz="2800" spc="-7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unilateral?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01284" y="2546591"/>
            <a:ext cx="2664714" cy="52045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45666" y="3241039"/>
            <a:ext cx="6694170" cy="8185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5"/>
              </a:spcBef>
            </a:pPr>
            <a:r>
              <a:rPr dirty="0" sz="2600" b="0">
                <a:solidFill>
                  <a:srgbClr val="FFFFFF"/>
                </a:solidFill>
                <a:latin typeface="Constantia"/>
                <a:cs typeface="Constantia"/>
              </a:rPr>
              <a:t>EL</a:t>
            </a:r>
            <a:r>
              <a:rPr dirty="0" sz="2600" spc="-105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45" b="0">
                <a:solidFill>
                  <a:srgbClr val="FFFFFF"/>
                </a:solidFill>
                <a:latin typeface="Constantia"/>
                <a:cs typeface="Constantia"/>
              </a:rPr>
              <a:t>CONTRATO.</a:t>
            </a:r>
            <a:r>
              <a:rPr dirty="0" sz="2600" spc="-114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b="0">
                <a:solidFill>
                  <a:srgbClr val="FFFFFF"/>
                </a:solidFill>
                <a:latin typeface="Constantia"/>
                <a:cs typeface="Constantia"/>
              </a:rPr>
              <a:t>CLASICACIÓN.</a:t>
            </a:r>
            <a:r>
              <a:rPr dirty="0" sz="2600" spc="-90" b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dirty="0" sz="2600" spc="-10" b="0">
                <a:solidFill>
                  <a:srgbClr val="FFFFFF"/>
                </a:solidFill>
                <a:latin typeface="Constantia"/>
                <a:cs typeface="Constantia"/>
              </a:rPr>
              <a:t>REQUISITOS</a:t>
            </a:r>
            <a:endParaRPr sz="2600">
              <a:latin typeface="Constantia"/>
              <a:cs typeface="Constantia"/>
            </a:endParaRPr>
          </a:p>
          <a:p>
            <a:pPr algn="r" marR="5080">
              <a:lnSpc>
                <a:spcPct val="100000"/>
              </a:lnSpc>
            </a:pPr>
            <a:r>
              <a:rPr dirty="0" sz="2600" spc="-10" b="0">
                <a:solidFill>
                  <a:srgbClr val="FFFFFF"/>
                </a:solidFill>
                <a:latin typeface="Constantia"/>
                <a:cs typeface="Constantia"/>
              </a:rPr>
              <a:t>ESENCIALES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81749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 </a:t>
            </a:r>
            <a:r>
              <a:rPr dirty="0" sz="3600" spc="-50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76170"/>
            <a:ext cx="7302500" cy="346456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Regulación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1089,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1091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1254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ss</a:t>
            </a:r>
            <a:r>
              <a:rPr dirty="0" sz="2400" spc="-6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relación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contractual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Consentimiento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Obligatoriedad</a:t>
            </a:r>
            <a:endParaRPr sz="2400">
              <a:latin typeface="Constantia"/>
              <a:cs typeface="Constantia"/>
            </a:endParaRPr>
          </a:p>
          <a:p>
            <a:pPr lvl="1" marL="652780" marR="5080" indent="-247015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 spc="-10">
                <a:latin typeface="Constantia"/>
                <a:cs typeface="Constantia"/>
              </a:rPr>
              <a:t>Principio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libertad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contractual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autonomía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la </a:t>
            </a:r>
            <a:r>
              <a:rPr dirty="0" sz="2400" spc="-10">
                <a:latin typeface="Constantia"/>
                <a:cs typeface="Constantia"/>
              </a:rPr>
              <a:t>voluntad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5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1255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80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2400" spc="-10">
                <a:latin typeface="Constantia"/>
                <a:cs typeface="Constantia"/>
              </a:rPr>
              <a:t>Libertad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pacto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575"/>
              </a:spcBef>
              <a:buClr>
                <a:srgbClr val="009DD9"/>
              </a:buClr>
              <a:buSzPct val="68750"/>
              <a:buFont typeface="Wingdings 2"/>
              <a:buChar char=""/>
              <a:tabLst>
                <a:tab pos="927100" algn="l"/>
              </a:tabLst>
            </a:pPr>
            <a:r>
              <a:rPr dirty="0" sz="2400">
                <a:latin typeface="Constantia"/>
                <a:cs typeface="Constantia"/>
              </a:rPr>
              <a:t>Límites: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 spc="-40">
                <a:latin typeface="Constantia"/>
                <a:cs typeface="Constantia"/>
              </a:rPr>
              <a:t>ley,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moral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orden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público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281749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 </a:t>
            </a:r>
            <a:r>
              <a:rPr dirty="0" sz="3600" spc="-50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0321"/>
            <a:ext cx="6995795" cy="352552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Clasificación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30">
                <a:latin typeface="Constantia"/>
                <a:cs typeface="Constantia"/>
              </a:rPr>
              <a:t>Contratos</a:t>
            </a:r>
            <a:r>
              <a:rPr dirty="0" sz="2800" spc="-114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onerosos/gratuitos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0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30">
                <a:latin typeface="Constantia"/>
                <a:cs typeface="Constantia"/>
              </a:rPr>
              <a:t>Contratos</a:t>
            </a:r>
            <a:r>
              <a:rPr dirty="0" sz="2800" spc="-114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conmutativos/aleatorios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30">
                <a:latin typeface="Constantia"/>
                <a:cs typeface="Constantia"/>
              </a:rPr>
              <a:t>Contratos</a:t>
            </a:r>
            <a:r>
              <a:rPr dirty="0" sz="2800" spc="-14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consensuales,</a:t>
            </a:r>
            <a:r>
              <a:rPr dirty="0" sz="2800" spc="-7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reales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formales</a:t>
            </a:r>
            <a:endParaRPr sz="2800">
              <a:latin typeface="Constantia"/>
              <a:cs typeface="Constantia"/>
            </a:endParaRPr>
          </a:p>
          <a:p>
            <a:pPr lvl="1" marL="651510" marR="965835" indent="-245745">
              <a:lnSpc>
                <a:spcPct val="100000"/>
              </a:lnSpc>
              <a:spcBef>
                <a:spcPts val="670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780" algn="l"/>
              </a:tabLst>
            </a:pPr>
            <a:r>
              <a:rPr dirty="0" sz="2800" spc="-20">
                <a:latin typeface="Constantia"/>
                <a:cs typeface="Constantia"/>
              </a:rPr>
              <a:t>Contratos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unilaterales,</a:t>
            </a:r>
            <a:r>
              <a:rPr dirty="0" sz="2800" spc="-7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bilaterales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 spc="-50">
                <a:latin typeface="Constantia"/>
                <a:cs typeface="Constantia"/>
              </a:rPr>
              <a:t>y </a:t>
            </a:r>
            <a:r>
              <a:rPr dirty="0" sz="2800" spc="-50">
                <a:latin typeface="Constantia"/>
                <a:cs typeface="Constantia"/>
              </a:rPr>
              <a:t>	</a:t>
            </a:r>
            <a:r>
              <a:rPr dirty="0" sz="2800" spc="-10">
                <a:latin typeface="Constantia"/>
                <a:cs typeface="Constantia"/>
              </a:rPr>
              <a:t>plurilaterales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30">
                <a:latin typeface="Constantia"/>
                <a:cs typeface="Constantia"/>
              </a:rPr>
              <a:t>Contratos</a:t>
            </a:r>
            <a:r>
              <a:rPr dirty="0" sz="2800" spc="-8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por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negociación</a:t>
            </a:r>
            <a:r>
              <a:rPr dirty="0" sz="2800" spc="-1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por</a:t>
            </a:r>
            <a:r>
              <a:rPr dirty="0" sz="2800" spc="-17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adhesión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1478915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REQUISITOS</a:t>
            </a:r>
            <a:r>
              <a:rPr dirty="0" sz="3600" spc="-114"/>
              <a:t> </a:t>
            </a:r>
            <a:r>
              <a:rPr dirty="0" sz="3600"/>
              <a:t>DEL</a:t>
            </a:r>
            <a:r>
              <a:rPr dirty="0" sz="3600" spc="-114"/>
              <a:t> </a:t>
            </a:r>
            <a:r>
              <a:rPr dirty="0" sz="3600" spc="-30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7498"/>
            <a:ext cx="4130675" cy="4138929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Elementos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9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Naturales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Esenciales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8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Consentimiento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Objeto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Causa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Excepcionalmente,</a:t>
            </a:r>
            <a:r>
              <a:rPr dirty="0" sz="2100" spc="-7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la</a:t>
            </a:r>
            <a:r>
              <a:rPr dirty="0" sz="2100" spc="-10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forma</a:t>
            </a:r>
            <a:endParaRPr sz="21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7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Accidentales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75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Condición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Término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20">
                <a:latin typeface="Constantia"/>
                <a:cs typeface="Constantia"/>
              </a:rPr>
              <a:t>Modo</a:t>
            </a:r>
            <a:endParaRPr sz="21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68961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</a:t>
            </a:r>
            <a:r>
              <a:rPr dirty="0" sz="3600" spc="-40"/>
              <a:t> </a:t>
            </a:r>
            <a:r>
              <a:rPr dirty="0" sz="3600" spc="-45"/>
              <a:t>CONTRATO:</a:t>
            </a:r>
            <a:r>
              <a:rPr dirty="0" sz="3600" spc="-75"/>
              <a:t> </a:t>
            </a:r>
            <a:r>
              <a:rPr dirty="0" sz="3600"/>
              <a:t>EL</a:t>
            </a:r>
            <a:r>
              <a:rPr dirty="0" sz="3600" spc="-40"/>
              <a:t> </a:t>
            </a:r>
            <a:r>
              <a:rPr dirty="0" sz="3600" spc="-10"/>
              <a:t>CONSENTIMIENTO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76170"/>
            <a:ext cx="8002270" cy="415290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38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20">
                <a:latin typeface="Constantia"/>
                <a:cs typeface="Constantia"/>
              </a:rPr>
              <a:t>Consentimiento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contractual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9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>
                <a:latin typeface="Constantia"/>
                <a:cs typeface="Constantia"/>
              </a:rPr>
              <a:t>Capacidad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las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partes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contratantes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Capacidad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exigible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Incapacidades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generales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1263</a:t>
            </a:r>
            <a:r>
              <a:rPr dirty="0" sz="2200" spc="-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5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lvl="1" marL="652780" marR="5080" indent="-247015">
              <a:lnSpc>
                <a:spcPts val="2380"/>
              </a:lnSpc>
              <a:spcBef>
                <a:spcPts val="56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780" algn="l"/>
              </a:tabLst>
            </a:pPr>
            <a:r>
              <a:rPr dirty="0" sz="2200" spc="-10">
                <a:latin typeface="Constantia"/>
                <a:cs typeface="Constantia"/>
              </a:rPr>
              <a:t>Contratación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por</a:t>
            </a:r>
            <a:r>
              <a:rPr dirty="0" sz="2200" spc="-12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menores</a:t>
            </a:r>
            <a:r>
              <a:rPr dirty="0" sz="2200" spc="-1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e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incapacitados</a:t>
            </a:r>
            <a:r>
              <a:rPr dirty="0" sz="2200" spc="-8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(arts.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1301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1302</a:t>
            </a:r>
            <a:r>
              <a:rPr dirty="0" sz="2200" spc="-30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 c.)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2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20">
                <a:latin typeface="Constantia"/>
                <a:cs typeface="Constantia"/>
              </a:rPr>
              <a:t>Contratos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por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sujetos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discapacitados</a:t>
            </a:r>
            <a:r>
              <a:rPr dirty="0" sz="2200" spc="-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no</a:t>
            </a:r>
            <a:r>
              <a:rPr dirty="0" sz="2200" spc="-5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incapacitados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7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Prohibiciones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legales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1459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9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10">
                <a:latin typeface="Constantia"/>
                <a:cs typeface="Constantia"/>
              </a:rPr>
              <a:t>Manifestación</a:t>
            </a:r>
            <a:r>
              <a:rPr dirty="0" sz="2400" spc="-1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la</a:t>
            </a:r>
            <a:r>
              <a:rPr dirty="0" sz="2400" spc="-14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voluntad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8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Consentimiento</a:t>
            </a:r>
            <a:r>
              <a:rPr dirty="0" sz="2200" spc="-14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expreso: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verbal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</a:t>
            </a:r>
            <a:r>
              <a:rPr dirty="0" sz="2200" spc="-12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escrito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Consentimiento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tácito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4640" rIns="0" bIns="0" rtlCol="0" vert="horz">
            <a:spAutoFit/>
          </a:bodyPr>
          <a:lstStyle/>
          <a:p>
            <a:pPr marL="2371725" marR="5080" indent="-71374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</a:t>
            </a:r>
            <a:r>
              <a:rPr dirty="0" sz="3600" spc="-35"/>
              <a:t> </a:t>
            </a:r>
            <a:r>
              <a:rPr dirty="0" sz="3600" spc="-45"/>
              <a:t>CONTRATO:</a:t>
            </a:r>
            <a:r>
              <a:rPr dirty="0" sz="3600" spc="-65"/>
              <a:t> </a:t>
            </a:r>
            <a:r>
              <a:rPr dirty="0" sz="3600"/>
              <a:t>VICIOS</a:t>
            </a:r>
            <a:r>
              <a:rPr dirty="0" sz="3600" spc="-35"/>
              <a:t> </a:t>
            </a:r>
            <a:r>
              <a:rPr dirty="0" sz="3600" spc="-25"/>
              <a:t>DEL </a:t>
            </a:r>
            <a:r>
              <a:rPr dirty="0" sz="3600" spc="-10"/>
              <a:t>CONSENTIMIENTO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0321"/>
            <a:ext cx="7118350" cy="4037329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 spc="-10">
                <a:latin typeface="Constantia"/>
                <a:cs typeface="Constantia"/>
              </a:rPr>
              <a:t>Error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1266</a:t>
            </a:r>
            <a:r>
              <a:rPr dirty="0" sz="2800" spc="-5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>
                <a:latin typeface="Constantia"/>
                <a:cs typeface="Constantia"/>
              </a:rPr>
              <a:t>Clases:</a:t>
            </a:r>
            <a:r>
              <a:rPr dirty="0" sz="2800" spc="-8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90">
                <a:latin typeface="Constantia"/>
                <a:cs typeface="Constantia"/>
              </a:rPr>
              <a:t> </a:t>
            </a:r>
            <a:r>
              <a:rPr dirty="0" sz="2800" spc="-20">
                <a:latin typeface="Constantia"/>
                <a:cs typeface="Constantia"/>
              </a:rPr>
              <a:t>hecho</a:t>
            </a:r>
            <a:r>
              <a:rPr dirty="0" sz="2800" spc="-16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de</a:t>
            </a:r>
            <a:r>
              <a:rPr dirty="0" sz="2800" spc="-15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derecho</a:t>
            </a:r>
            <a:endParaRPr sz="2800">
              <a:latin typeface="Constantia"/>
              <a:cs typeface="Constantia"/>
            </a:endParaRPr>
          </a:p>
          <a:p>
            <a:pPr lvl="1" marL="651510" marR="736600" indent="-245745">
              <a:lnSpc>
                <a:spcPct val="100000"/>
              </a:lnSpc>
              <a:spcBef>
                <a:spcPts val="670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2780" algn="l"/>
              </a:tabLst>
            </a:pPr>
            <a:r>
              <a:rPr dirty="0" sz="2800" spc="-10">
                <a:latin typeface="Constantia"/>
                <a:cs typeface="Constantia"/>
              </a:rPr>
              <a:t>Características:</a:t>
            </a:r>
            <a:r>
              <a:rPr dirty="0" sz="2800" spc="-110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relevante,</a:t>
            </a:r>
            <a:r>
              <a:rPr dirty="0" sz="2800" spc="-150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excusable</a:t>
            </a:r>
            <a:r>
              <a:rPr dirty="0" sz="2800" spc="-150">
                <a:latin typeface="Constantia"/>
                <a:cs typeface="Constantia"/>
              </a:rPr>
              <a:t> </a:t>
            </a:r>
            <a:r>
              <a:rPr dirty="0" sz="2800" spc="-50">
                <a:latin typeface="Constantia"/>
                <a:cs typeface="Constantia"/>
              </a:rPr>
              <a:t>y </a:t>
            </a:r>
            <a:r>
              <a:rPr dirty="0" sz="2800" spc="-50">
                <a:latin typeface="Constantia"/>
                <a:cs typeface="Constantia"/>
              </a:rPr>
              <a:t>	</a:t>
            </a:r>
            <a:r>
              <a:rPr dirty="0" sz="2800" spc="-10">
                <a:latin typeface="Constantia"/>
                <a:cs typeface="Constantia"/>
              </a:rPr>
              <a:t>recognoscible</a:t>
            </a:r>
            <a:endParaRPr sz="2800">
              <a:latin typeface="Constantia"/>
              <a:cs typeface="Constantia"/>
            </a:endParaRPr>
          </a:p>
          <a:p>
            <a:pPr lvl="1" marL="651510" indent="-245745">
              <a:lnSpc>
                <a:spcPct val="100000"/>
              </a:lnSpc>
              <a:spcBef>
                <a:spcPts val="675"/>
              </a:spcBef>
              <a:buClr>
                <a:srgbClr val="0E6EC5"/>
              </a:buClr>
              <a:buSzPct val="83928"/>
              <a:buFont typeface="Wingdings 2"/>
              <a:buChar char=""/>
              <a:tabLst>
                <a:tab pos="651510" algn="l"/>
              </a:tabLst>
            </a:pPr>
            <a:r>
              <a:rPr dirty="0" sz="2800" spc="-10">
                <a:latin typeface="Constantia"/>
                <a:cs typeface="Constantia"/>
              </a:rPr>
              <a:t>Relevancia</a:t>
            </a:r>
            <a:endParaRPr sz="2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Violencia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2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1267.1º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14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1268</a:t>
            </a:r>
            <a:r>
              <a:rPr dirty="0" sz="2800" spc="-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14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70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Intimidación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2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1267.1º</a:t>
            </a:r>
            <a:r>
              <a:rPr dirty="0" sz="2800" spc="-1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1268</a:t>
            </a:r>
            <a:r>
              <a:rPr dirty="0" sz="2800" spc="-4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14">
                <a:latin typeface="Constantia"/>
                <a:cs typeface="Constantia"/>
              </a:rPr>
              <a:t> </a:t>
            </a:r>
            <a:r>
              <a:rPr dirty="0" sz="2800" spc="-25">
                <a:latin typeface="Constantia"/>
                <a:cs typeface="Constantia"/>
              </a:rPr>
              <a:t>c.)</a:t>
            </a:r>
            <a:endParaRPr sz="28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6385" algn="l"/>
              </a:tabLst>
            </a:pPr>
            <a:r>
              <a:rPr dirty="0" sz="2800">
                <a:latin typeface="Constantia"/>
                <a:cs typeface="Constantia"/>
              </a:rPr>
              <a:t>Dolo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(art.</a:t>
            </a:r>
            <a:r>
              <a:rPr dirty="0" sz="2800" spc="-2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1269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y</a:t>
            </a:r>
            <a:r>
              <a:rPr dirty="0" sz="2800" spc="-105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1270</a:t>
            </a:r>
            <a:r>
              <a:rPr dirty="0" sz="2800" spc="-3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c.):</a:t>
            </a:r>
            <a:r>
              <a:rPr dirty="0" sz="2800" spc="-11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el</a:t>
            </a:r>
            <a:r>
              <a:rPr dirty="0" sz="2800" spc="-100">
                <a:latin typeface="Constantia"/>
                <a:cs typeface="Constantia"/>
              </a:rPr>
              <a:t> </a:t>
            </a:r>
            <a:r>
              <a:rPr dirty="0" sz="2800">
                <a:latin typeface="Constantia"/>
                <a:cs typeface="Constantia"/>
              </a:rPr>
              <a:t>dolo</a:t>
            </a:r>
            <a:r>
              <a:rPr dirty="0" sz="2800" spc="-135">
                <a:latin typeface="Constantia"/>
                <a:cs typeface="Constantia"/>
              </a:rPr>
              <a:t> </a:t>
            </a:r>
            <a:r>
              <a:rPr dirty="0" sz="2800" spc="-10">
                <a:latin typeface="Constantia"/>
                <a:cs typeface="Constantia"/>
              </a:rPr>
              <a:t>recíproco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1717" y="1256741"/>
            <a:ext cx="502031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EL</a:t>
            </a:r>
            <a:r>
              <a:rPr dirty="0" sz="3600" spc="-65"/>
              <a:t> </a:t>
            </a:r>
            <a:r>
              <a:rPr dirty="0" sz="3600"/>
              <a:t>OBJETO</a:t>
            </a:r>
            <a:r>
              <a:rPr dirty="0" sz="3600" spc="-70"/>
              <a:t> </a:t>
            </a:r>
            <a:r>
              <a:rPr dirty="0" sz="3600"/>
              <a:t>DEL</a:t>
            </a:r>
            <a:r>
              <a:rPr dirty="0" sz="3600" spc="-65"/>
              <a:t> </a:t>
            </a:r>
            <a:r>
              <a:rPr dirty="0" sz="3600" spc="-35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137400" cy="413131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409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20">
                <a:latin typeface="Constantia"/>
                <a:cs typeface="Constantia"/>
              </a:rPr>
              <a:t>Concepto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1271</a:t>
            </a:r>
            <a:r>
              <a:rPr dirty="0" sz="2600" spc="-7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15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ss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Requisitos: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30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Posibilidad</a:t>
            </a:r>
            <a:r>
              <a:rPr dirty="0" sz="2400" spc="-7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1272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75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Cosas/servicios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54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>
                <a:latin typeface="Constantia"/>
                <a:cs typeface="Constantia"/>
              </a:rPr>
              <a:t>Cosas</a:t>
            </a:r>
            <a:r>
              <a:rPr dirty="0" sz="2100" spc="-120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futuras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25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>
                <a:latin typeface="Constantia"/>
                <a:cs typeface="Constantia"/>
              </a:rPr>
              <a:t>Imposibilidad</a:t>
            </a:r>
            <a:r>
              <a:rPr dirty="0" sz="2100" spc="-6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natural</a:t>
            </a:r>
            <a:r>
              <a:rPr dirty="0" sz="2100" spc="-12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o</a:t>
            </a:r>
            <a:r>
              <a:rPr dirty="0" sz="2100" spc="-9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legal.</a:t>
            </a:r>
            <a:endParaRPr sz="2100">
              <a:latin typeface="Constantia"/>
              <a:cs typeface="Constantia"/>
            </a:endParaRPr>
          </a:p>
          <a:p>
            <a:pPr lvl="2" marL="927100" indent="-247015">
              <a:lnSpc>
                <a:spcPts val="2395"/>
              </a:lnSpc>
              <a:spcBef>
                <a:spcPts val="250"/>
              </a:spcBef>
              <a:buClr>
                <a:srgbClr val="009DD9"/>
              </a:buClr>
              <a:buSzPct val="69047"/>
              <a:buFont typeface="Wingdings 2"/>
              <a:buChar char=""/>
              <a:tabLst>
                <a:tab pos="927100" algn="l"/>
              </a:tabLst>
            </a:pPr>
            <a:r>
              <a:rPr dirty="0" sz="2100" spc="-10">
                <a:latin typeface="Constantia"/>
                <a:cs typeface="Constantia"/>
              </a:rPr>
              <a:t>Imposibilidad</a:t>
            </a:r>
            <a:r>
              <a:rPr dirty="0" sz="2100" spc="-7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originaria</a:t>
            </a:r>
            <a:r>
              <a:rPr dirty="0" sz="2100" spc="-12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o</a:t>
            </a:r>
            <a:r>
              <a:rPr dirty="0" sz="2100" spc="-100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sobrevenida;</a:t>
            </a:r>
            <a:r>
              <a:rPr dirty="0" sz="2100" spc="-6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total</a:t>
            </a:r>
            <a:r>
              <a:rPr dirty="0" sz="2100" spc="-7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o</a:t>
            </a:r>
            <a:r>
              <a:rPr dirty="0" sz="2100" spc="-10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parcial;</a:t>
            </a:r>
            <a:endParaRPr sz="2100">
              <a:latin typeface="Constantia"/>
              <a:cs typeface="Constantia"/>
            </a:endParaRPr>
          </a:p>
          <a:p>
            <a:pPr marL="927100">
              <a:lnSpc>
                <a:spcPts val="2395"/>
              </a:lnSpc>
            </a:pPr>
            <a:r>
              <a:rPr dirty="0" sz="2100" spc="-20">
                <a:latin typeface="Constantia"/>
                <a:cs typeface="Constantia"/>
              </a:rPr>
              <a:t>transitoria</a:t>
            </a:r>
            <a:r>
              <a:rPr dirty="0" sz="2100" spc="-11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o</a:t>
            </a:r>
            <a:r>
              <a:rPr dirty="0" sz="2100" spc="-95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duradera;</a:t>
            </a:r>
            <a:r>
              <a:rPr dirty="0" sz="2100" spc="-60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y</a:t>
            </a:r>
            <a:r>
              <a:rPr dirty="0" sz="2100" spc="-90">
                <a:latin typeface="Constantia"/>
                <a:cs typeface="Constantia"/>
              </a:rPr>
              <a:t> </a:t>
            </a:r>
            <a:r>
              <a:rPr dirty="0" sz="2100" spc="-20">
                <a:latin typeface="Constantia"/>
                <a:cs typeface="Constantia"/>
              </a:rPr>
              <a:t>absoluta</a:t>
            </a:r>
            <a:r>
              <a:rPr dirty="0" sz="2100" spc="-105">
                <a:latin typeface="Constantia"/>
                <a:cs typeface="Constantia"/>
              </a:rPr>
              <a:t> </a:t>
            </a:r>
            <a:r>
              <a:rPr dirty="0" sz="2100">
                <a:latin typeface="Constantia"/>
                <a:cs typeface="Constantia"/>
              </a:rPr>
              <a:t>o</a:t>
            </a:r>
            <a:r>
              <a:rPr dirty="0" sz="2100" spc="-70">
                <a:latin typeface="Constantia"/>
                <a:cs typeface="Constantia"/>
              </a:rPr>
              <a:t> </a:t>
            </a:r>
            <a:r>
              <a:rPr dirty="0" sz="2100" spc="-10">
                <a:latin typeface="Constantia"/>
                <a:cs typeface="Constantia"/>
              </a:rPr>
              <a:t>relativa</a:t>
            </a:r>
            <a:endParaRPr sz="2100">
              <a:latin typeface="Constantia"/>
              <a:cs typeface="Constantia"/>
            </a:endParaRPr>
          </a:p>
          <a:p>
            <a:pPr lvl="1" marL="652780" marR="40640" indent="-247015">
              <a:lnSpc>
                <a:spcPts val="2590"/>
              </a:lnSpc>
              <a:spcBef>
                <a:spcPts val="59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>
                <a:latin typeface="Constantia"/>
                <a:cs typeface="Constantia"/>
              </a:rPr>
              <a:t>Licitud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1271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9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c.):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Cosas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3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servicios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fuera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del </a:t>
            </a:r>
            <a:r>
              <a:rPr dirty="0" sz="2400" spc="-10">
                <a:latin typeface="Constantia"/>
                <a:cs typeface="Constantia"/>
              </a:rPr>
              <a:t>comercio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25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Determinación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14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determinabilidad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168465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LA</a:t>
            </a:r>
            <a:r>
              <a:rPr dirty="0" sz="3600" spc="-70"/>
              <a:t> </a:t>
            </a:r>
            <a:r>
              <a:rPr dirty="0" sz="3600"/>
              <a:t>CAUSA</a:t>
            </a:r>
            <a:r>
              <a:rPr dirty="0" sz="3600" spc="-65"/>
              <a:t> </a:t>
            </a:r>
            <a:r>
              <a:rPr dirty="0" sz="3600"/>
              <a:t>DEL</a:t>
            </a:r>
            <a:r>
              <a:rPr dirty="0" sz="3600" spc="-55"/>
              <a:t> </a:t>
            </a:r>
            <a:r>
              <a:rPr dirty="0" sz="3600" spc="-40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37428" y="1947799"/>
            <a:ext cx="3272154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5615" algn="l"/>
                <a:tab pos="1478915" algn="l"/>
                <a:tab pos="2820035" algn="l"/>
              </a:tabLst>
            </a:pPr>
            <a:r>
              <a:rPr dirty="0" sz="2600" spc="-25">
                <a:latin typeface="Constantia"/>
                <a:cs typeface="Constantia"/>
              </a:rPr>
              <a:t>la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10">
                <a:latin typeface="Constantia"/>
                <a:cs typeface="Constantia"/>
              </a:rPr>
              <a:t>causa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10">
                <a:latin typeface="Constantia"/>
                <a:cs typeface="Constantia"/>
              </a:rPr>
              <a:t>objetiva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5">
                <a:latin typeface="Constantia"/>
                <a:cs typeface="Constantia"/>
              </a:rPr>
              <a:t>del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35940" y="1947799"/>
            <a:ext cx="4608830" cy="30880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2013585" algn="l"/>
                <a:tab pos="2842895" algn="l"/>
                <a:tab pos="3632200" algn="l"/>
                <a:tab pos="4152265" algn="l"/>
              </a:tabLst>
            </a:pPr>
            <a:r>
              <a:rPr dirty="0" sz="2600" spc="-10">
                <a:latin typeface="Constantia"/>
                <a:cs typeface="Constantia"/>
              </a:rPr>
              <a:t>Definición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10">
                <a:latin typeface="Constantia"/>
                <a:cs typeface="Constantia"/>
              </a:rPr>
              <a:t>(art.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0">
                <a:latin typeface="Constantia"/>
                <a:cs typeface="Constantia"/>
              </a:rPr>
              <a:t>1274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35">
                <a:latin typeface="Constantia"/>
                <a:cs typeface="Constantia"/>
              </a:rPr>
              <a:t>C.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0">
                <a:latin typeface="Constantia"/>
                <a:cs typeface="Constantia"/>
              </a:rPr>
              <a:t>c.): </a:t>
            </a:r>
            <a:r>
              <a:rPr dirty="0" sz="2600" spc="-10">
                <a:latin typeface="Constantia"/>
                <a:cs typeface="Constantia"/>
              </a:rPr>
              <a:t>negocio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Su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relevancia</a:t>
            </a:r>
            <a:r>
              <a:rPr dirty="0" sz="2600" spc="-15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la</a:t>
            </a:r>
            <a:r>
              <a:rPr dirty="0" sz="2600" spc="-12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simulación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Requisitos</a:t>
            </a:r>
            <a:r>
              <a:rPr dirty="0" sz="2600" spc="-17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causales:</a:t>
            </a:r>
            <a:endParaRPr sz="26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  <a:tab pos="2129155" algn="l"/>
              </a:tabLst>
            </a:pPr>
            <a:r>
              <a:rPr dirty="0" sz="2400" spc="-10">
                <a:latin typeface="Constantia"/>
                <a:cs typeface="Constantia"/>
              </a:rPr>
              <a:t>Existencia</a:t>
            </a:r>
            <a:r>
              <a:rPr dirty="0" sz="2400">
                <a:latin typeface="Constantia"/>
                <a:cs typeface="Constantia"/>
              </a:rPr>
              <a:t>	(art.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 spc="-40">
                <a:latin typeface="Constantia"/>
                <a:cs typeface="Constantia"/>
              </a:rPr>
              <a:t>1274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>
                <a:latin typeface="Constantia"/>
                <a:cs typeface="Constantia"/>
              </a:rPr>
              <a:t>Licitud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1275</a:t>
            </a:r>
            <a:r>
              <a:rPr dirty="0" sz="2400" spc="-5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80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20">
                <a:latin typeface="Constantia"/>
                <a:cs typeface="Constantia"/>
              </a:rPr>
              <a:t>Veracidad</a:t>
            </a:r>
            <a:r>
              <a:rPr dirty="0" sz="2400" spc="-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1276-</a:t>
            </a:r>
            <a:r>
              <a:rPr dirty="0" sz="2400">
                <a:latin typeface="Constantia"/>
                <a:cs typeface="Constantia"/>
              </a:rPr>
              <a:t>1301</a:t>
            </a:r>
            <a:r>
              <a:rPr dirty="0" sz="2400" spc="-6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35940" y="5087873"/>
            <a:ext cx="8074025" cy="818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  <a:tab pos="2425700" algn="l"/>
                <a:tab pos="3632200" algn="l"/>
                <a:tab pos="4491990" algn="l"/>
                <a:tab pos="5321300" algn="l"/>
                <a:tab pos="5871210" algn="l"/>
                <a:tab pos="6565265" algn="l"/>
              </a:tabLst>
            </a:pPr>
            <a:r>
              <a:rPr dirty="0" sz="2600" spc="-10">
                <a:latin typeface="Constantia"/>
                <a:cs typeface="Constantia"/>
              </a:rPr>
              <a:t>Presunciones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10">
                <a:latin typeface="Constantia"/>
                <a:cs typeface="Constantia"/>
              </a:rPr>
              <a:t>legales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10">
                <a:latin typeface="Constantia"/>
                <a:cs typeface="Constantia"/>
              </a:rPr>
              <a:t>(art.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0">
                <a:latin typeface="Constantia"/>
                <a:cs typeface="Constantia"/>
              </a:rPr>
              <a:t>1277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5">
                <a:latin typeface="Constantia"/>
                <a:cs typeface="Constantia"/>
              </a:rPr>
              <a:t>C.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20">
                <a:latin typeface="Constantia"/>
                <a:cs typeface="Constantia"/>
              </a:rPr>
              <a:t>c.):</a:t>
            </a:r>
            <a:r>
              <a:rPr dirty="0" sz="2600">
                <a:latin typeface="Constantia"/>
                <a:cs typeface="Constantia"/>
              </a:rPr>
              <a:t>	</a:t>
            </a:r>
            <a:r>
              <a:rPr dirty="0" sz="2600" spc="-10">
                <a:latin typeface="Constantia"/>
                <a:cs typeface="Constantia"/>
              </a:rPr>
              <a:t>existencia, </a:t>
            </a:r>
            <a:r>
              <a:rPr dirty="0" sz="2600" spc="-20">
                <a:latin typeface="Constantia"/>
                <a:cs typeface="Constantia"/>
              </a:rPr>
              <a:t>veracidad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65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licitud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2975" rIns="0" bIns="0" rtlCol="0" vert="horz">
            <a:spAutoFit/>
          </a:bodyPr>
          <a:lstStyle/>
          <a:p>
            <a:pPr marL="160845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LA</a:t>
            </a:r>
            <a:r>
              <a:rPr dirty="0" sz="3600" spc="-55"/>
              <a:t> </a:t>
            </a:r>
            <a:r>
              <a:rPr dirty="0" sz="3600"/>
              <a:t>FORMA</a:t>
            </a:r>
            <a:r>
              <a:rPr dirty="0" sz="3600" spc="-50"/>
              <a:t> </a:t>
            </a:r>
            <a:r>
              <a:rPr dirty="0" sz="3600"/>
              <a:t>DEL</a:t>
            </a:r>
            <a:r>
              <a:rPr dirty="0" sz="3600" spc="-55"/>
              <a:t> </a:t>
            </a:r>
            <a:r>
              <a:rPr dirty="0" sz="3600" spc="-35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69160"/>
            <a:ext cx="7792720" cy="2696845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Concepto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 spc="-10">
                <a:latin typeface="Constantia"/>
                <a:cs typeface="Constantia"/>
              </a:rPr>
              <a:t>Principio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7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libertad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9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forma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(art.</a:t>
            </a:r>
            <a:r>
              <a:rPr dirty="0" sz="2600" spc="-3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1278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y</a:t>
            </a:r>
            <a:r>
              <a:rPr dirty="0" sz="2600" spc="-8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1255</a:t>
            </a:r>
            <a:r>
              <a:rPr dirty="0" sz="2600" spc="-20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C.</a:t>
            </a:r>
            <a:r>
              <a:rPr dirty="0" sz="2600" spc="-95">
                <a:latin typeface="Constantia"/>
                <a:cs typeface="Constantia"/>
              </a:rPr>
              <a:t> </a:t>
            </a:r>
            <a:r>
              <a:rPr dirty="0" sz="2600" spc="-25">
                <a:latin typeface="Constantia"/>
                <a:cs typeface="Constantia"/>
              </a:rPr>
              <a:t>c.)</a:t>
            </a:r>
            <a:endParaRPr sz="2600"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6385" algn="l"/>
              </a:tabLst>
            </a:pPr>
            <a:r>
              <a:rPr dirty="0" sz="2600">
                <a:latin typeface="Constantia"/>
                <a:cs typeface="Constantia"/>
              </a:rPr>
              <a:t>Tipos</a:t>
            </a:r>
            <a:r>
              <a:rPr dirty="0" sz="2600" spc="-135">
                <a:latin typeface="Constantia"/>
                <a:cs typeface="Constantia"/>
              </a:rPr>
              <a:t> </a:t>
            </a:r>
            <a:r>
              <a:rPr dirty="0" sz="2600">
                <a:latin typeface="Constantia"/>
                <a:cs typeface="Constantia"/>
              </a:rPr>
              <a:t>de</a:t>
            </a:r>
            <a:r>
              <a:rPr dirty="0" sz="2600" spc="-80">
                <a:latin typeface="Constantia"/>
                <a:cs typeface="Constantia"/>
              </a:rPr>
              <a:t> </a:t>
            </a:r>
            <a:r>
              <a:rPr dirty="0" sz="2600" spc="-10">
                <a:latin typeface="Constantia"/>
                <a:cs typeface="Constantia"/>
              </a:rPr>
              <a:t>forma:</a:t>
            </a:r>
            <a:endParaRPr sz="2600">
              <a:latin typeface="Constantia"/>
              <a:cs typeface="Constantia"/>
            </a:endParaRPr>
          </a:p>
          <a:p>
            <a:pPr lvl="1" marL="652780" marR="5080" indent="-247015">
              <a:lnSpc>
                <a:spcPct val="100000"/>
              </a:lnSpc>
              <a:spcBef>
                <a:spcPts val="58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780" algn="l"/>
              </a:tabLst>
            </a:pPr>
            <a:r>
              <a:rPr dirty="0" sz="2400" spc="-30">
                <a:latin typeface="Constantia"/>
                <a:cs typeface="Constantia"/>
              </a:rPr>
              <a:t>Forma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solemne</a:t>
            </a:r>
            <a:r>
              <a:rPr dirty="0" sz="2400" spc="-13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80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ad</a:t>
            </a:r>
            <a:r>
              <a:rPr dirty="0" sz="2400" spc="-25" i="1">
                <a:latin typeface="Constantia"/>
                <a:cs typeface="Constantia"/>
              </a:rPr>
              <a:t> </a:t>
            </a:r>
            <a:r>
              <a:rPr dirty="0" sz="2400" spc="-20" i="1">
                <a:latin typeface="Constantia"/>
                <a:cs typeface="Constantia"/>
              </a:rPr>
              <a:t>solemnitatem</a:t>
            </a:r>
            <a:r>
              <a:rPr dirty="0" sz="2400" spc="-25" i="1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(art.</a:t>
            </a:r>
            <a:r>
              <a:rPr dirty="0" sz="2400" spc="-2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633,</a:t>
            </a:r>
            <a:r>
              <a:rPr dirty="0" sz="2400" spc="-15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1187</a:t>
            </a:r>
            <a:r>
              <a:rPr dirty="0" sz="2400" spc="-11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y</a:t>
            </a:r>
            <a:r>
              <a:rPr dirty="0" sz="2400" spc="-85">
                <a:latin typeface="Constantia"/>
                <a:cs typeface="Constantia"/>
              </a:rPr>
              <a:t> </a:t>
            </a:r>
            <a:r>
              <a:rPr dirty="0" sz="2400" spc="-20">
                <a:latin typeface="Constantia"/>
                <a:cs typeface="Constantia"/>
              </a:rPr>
              <a:t>1667 </a:t>
            </a:r>
            <a:r>
              <a:rPr dirty="0" sz="2400">
                <a:latin typeface="Constantia"/>
                <a:cs typeface="Constantia"/>
              </a:rPr>
              <a:t>C.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25">
                <a:latin typeface="Constantia"/>
                <a:cs typeface="Constantia"/>
              </a:rPr>
              <a:t>c.)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75"/>
              </a:spcBef>
              <a:buClr>
                <a:srgbClr val="0E6EC5"/>
              </a:buClr>
              <a:buSzPct val="85416"/>
              <a:buFont typeface="Wingdings 2"/>
              <a:buChar char=""/>
              <a:tabLst>
                <a:tab pos="652145" algn="l"/>
              </a:tabLst>
            </a:pPr>
            <a:r>
              <a:rPr dirty="0" sz="2400" spc="-10">
                <a:latin typeface="Constantia"/>
                <a:cs typeface="Constantia"/>
              </a:rPr>
              <a:t>Forma</a:t>
            </a:r>
            <a:r>
              <a:rPr dirty="0" sz="2400" spc="-100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ad</a:t>
            </a:r>
            <a:r>
              <a:rPr dirty="0" sz="2400" spc="-45" i="1">
                <a:latin typeface="Constantia"/>
                <a:cs typeface="Constantia"/>
              </a:rPr>
              <a:t> </a:t>
            </a:r>
            <a:r>
              <a:rPr dirty="0" sz="2400" spc="-10" i="1">
                <a:latin typeface="Constantia"/>
                <a:cs typeface="Constantia"/>
              </a:rPr>
              <a:t>probationem</a:t>
            </a:r>
            <a:r>
              <a:rPr dirty="0" sz="2400" spc="-20" i="1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05">
                <a:latin typeface="Constantia"/>
                <a:cs typeface="Constantia"/>
              </a:rPr>
              <a:t> </a:t>
            </a:r>
            <a:r>
              <a:rPr dirty="0" sz="2400" i="1">
                <a:latin typeface="Constantia"/>
                <a:cs typeface="Constantia"/>
              </a:rPr>
              <a:t>ad</a:t>
            </a:r>
            <a:r>
              <a:rPr dirty="0" sz="2400" spc="-35" i="1">
                <a:latin typeface="Constantia"/>
                <a:cs typeface="Constantia"/>
              </a:rPr>
              <a:t> </a:t>
            </a:r>
            <a:r>
              <a:rPr dirty="0" sz="2400" spc="-10" i="1">
                <a:latin typeface="Constantia"/>
                <a:cs typeface="Constantia"/>
              </a:rPr>
              <a:t>utilitatem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261" y="1256741"/>
            <a:ext cx="546036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FORMACIÓN</a:t>
            </a:r>
            <a:r>
              <a:rPr dirty="0" sz="3600" spc="-100"/>
              <a:t> </a:t>
            </a:r>
            <a:r>
              <a:rPr dirty="0" sz="3600"/>
              <a:t>DEL</a:t>
            </a:r>
            <a:r>
              <a:rPr dirty="0" sz="3600" spc="-95"/>
              <a:t> </a:t>
            </a:r>
            <a:r>
              <a:rPr dirty="0" sz="3600" spc="-30"/>
              <a:t>CONTRATO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883790"/>
            <a:ext cx="8070850" cy="4206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30">
                <a:latin typeface="Constantia"/>
                <a:cs typeface="Constantia"/>
              </a:rPr>
              <a:t>Fases</a:t>
            </a:r>
            <a:r>
              <a:rPr dirty="0" sz="2400" spc="-12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del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contrato:</a:t>
            </a:r>
            <a:r>
              <a:rPr dirty="0" sz="2400" spc="-45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formación</a:t>
            </a:r>
            <a:r>
              <a:rPr dirty="0" sz="2400" spc="-9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instantánea</a:t>
            </a:r>
            <a:r>
              <a:rPr dirty="0" sz="2400" spc="-140">
                <a:latin typeface="Constantia"/>
                <a:cs typeface="Constantia"/>
              </a:rPr>
              <a:t> </a:t>
            </a:r>
            <a:r>
              <a:rPr dirty="0" sz="2400">
                <a:latin typeface="Constantia"/>
                <a:cs typeface="Constantia"/>
              </a:rPr>
              <a:t>o</a:t>
            </a:r>
            <a:r>
              <a:rPr dirty="0" sz="2400" spc="-15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sucesiva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Generación: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los</a:t>
            </a:r>
            <a:r>
              <a:rPr dirty="0" sz="2200" spc="-10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tratos</a:t>
            </a:r>
            <a:r>
              <a:rPr dirty="0" sz="2200" spc="-11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preliminares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Perfección:</a:t>
            </a:r>
            <a:r>
              <a:rPr dirty="0" sz="2200" spc="-8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nacimiento</a:t>
            </a:r>
            <a:r>
              <a:rPr dirty="0" sz="2200" spc="-1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contrato</a:t>
            </a:r>
            <a:r>
              <a:rPr dirty="0" sz="2200" spc="-9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(art.</a:t>
            </a:r>
            <a:r>
              <a:rPr dirty="0" sz="2200" spc="-4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1258</a:t>
            </a:r>
            <a:r>
              <a:rPr dirty="0" sz="2200" spc="-20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C.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25">
                <a:latin typeface="Constantia"/>
                <a:cs typeface="Constantia"/>
              </a:rPr>
              <a:t>c.)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ts val="2635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>
                <a:latin typeface="Constantia"/>
                <a:cs typeface="Constantia"/>
              </a:rPr>
              <a:t>Consumación: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cumplimiento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del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contrato</a:t>
            </a:r>
            <a:endParaRPr sz="2200">
              <a:latin typeface="Constantia"/>
              <a:cs typeface="Constantia"/>
            </a:endParaRPr>
          </a:p>
          <a:p>
            <a:pPr marL="286385" indent="-273685">
              <a:lnSpc>
                <a:spcPts val="2875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6385" algn="l"/>
              </a:tabLst>
            </a:pPr>
            <a:r>
              <a:rPr dirty="0" sz="2400" spc="-20">
                <a:latin typeface="Constantia"/>
                <a:cs typeface="Constantia"/>
              </a:rPr>
              <a:t>Modalidades</a:t>
            </a:r>
            <a:r>
              <a:rPr dirty="0" sz="2400" spc="-70">
                <a:latin typeface="Constantia"/>
                <a:cs typeface="Constantia"/>
              </a:rPr>
              <a:t> </a:t>
            </a:r>
            <a:r>
              <a:rPr dirty="0" sz="2400" spc="-10">
                <a:latin typeface="Constantia"/>
                <a:cs typeface="Constantia"/>
              </a:rPr>
              <a:t>contractuales</a:t>
            </a:r>
            <a:endParaRPr sz="24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10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20">
                <a:latin typeface="Constantia"/>
                <a:cs typeface="Constantia"/>
              </a:rPr>
              <a:t>Contratos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entre</a:t>
            </a:r>
            <a:r>
              <a:rPr dirty="0" sz="2200" spc="-90">
                <a:latin typeface="Constantia"/>
                <a:cs typeface="Constantia"/>
              </a:rPr>
              <a:t> </a:t>
            </a:r>
            <a:r>
              <a:rPr dirty="0" sz="2200" spc="-20">
                <a:latin typeface="Constantia"/>
                <a:cs typeface="Constantia"/>
              </a:rPr>
              <a:t>consumidores</a:t>
            </a:r>
            <a:r>
              <a:rPr dirty="0" sz="2200" spc="-7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6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empresarios</a:t>
            </a:r>
            <a:endParaRPr sz="22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spcBef>
                <a:spcPts val="10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Los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contratos</a:t>
            </a:r>
            <a:r>
              <a:rPr dirty="0" sz="1900" spc="-7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</a:t>
            </a:r>
            <a:r>
              <a:rPr dirty="0" sz="1900" spc="-85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adhesión</a:t>
            </a:r>
            <a:endParaRPr sz="1900">
              <a:latin typeface="Constantia"/>
              <a:cs typeface="Constantia"/>
            </a:endParaRPr>
          </a:p>
          <a:p>
            <a:pPr lvl="2" marL="927100" indent="-247015">
              <a:lnSpc>
                <a:spcPct val="100000"/>
              </a:lnSpc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</a:tabLst>
            </a:pPr>
            <a:r>
              <a:rPr dirty="0" sz="1900">
                <a:latin typeface="Constantia"/>
                <a:cs typeface="Constantia"/>
              </a:rPr>
              <a:t>Los</a:t>
            </a:r>
            <a:r>
              <a:rPr dirty="0" sz="1900" spc="-80">
                <a:latin typeface="Constantia"/>
                <a:cs typeface="Constantia"/>
              </a:rPr>
              <a:t> </a:t>
            </a:r>
            <a:r>
              <a:rPr dirty="0" sz="1900" spc="-20">
                <a:latin typeface="Constantia"/>
                <a:cs typeface="Constantia"/>
              </a:rPr>
              <a:t>contratos</a:t>
            </a:r>
            <a:r>
              <a:rPr dirty="0" sz="1900" spc="-7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a</a:t>
            </a:r>
            <a:r>
              <a:rPr dirty="0" sz="1900" spc="-90">
                <a:latin typeface="Constantia"/>
                <a:cs typeface="Constantia"/>
              </a:rPr>
              <a:t> </a:t>
            </a:r>
            <a:r>
              <a:rPr dirty="0" sz="1900" spc="-10">
                <a:latin typeface="Constantia"/>
                <a:cs typeface="Constantia"/>
              </a:rPr>
              <a:t>distancia</a:t>
            </a:r>
            <a:endParaRPr sz="1900">
              <a:latin typeface="Constantia"/>
              <a:cs typeface="Constantia"/>
            </a:endParaRPr>
          </a:p>
          <a:p>
            <a:pPr lvl="2" marL="927100" marR="5080" indent="-247015">
              <a:lnSpc>
                <a:spcPct val="80000"/>
              </a:lnSpc>
              <a:spcBef>
                <a:spcPts val="459"/>
              </a:spcBef>
              <a:buClr>
                <a:srgbClr val="009DD9"/>
              </a:buClr>
              <a:buSzPct val="68421"/>
              <a:buFont typeface="Wingdings 2"/>
              <a:buChar char=""/>
              <a:tabLst>
                <a:tab pos="927100" algn="l"/>
                <a:tab pos="1506220" algn="l"/>
              </a:tabLst>
            </a:pPr>
            <a:r>
              <a:rPr dirty="0" sz="1900" spc="-25">
                <a:latin typeface="Constantia"/>
                <a:cs typeface="Constantia"/>
              </a:rPr>
              <a:t>Los</a:t>
            </a:r>
            <a:r>
              <a:rPr dirty="0" sz="1900">
                <a:latin typeface="Constantia"/>
                <a:cs typeface="Constantia"/>
              </a:rPr>
              <a:t>	contratos</a:t>
            </a:r>
            <a:r>
              <a:rPr dirty="0" sz="1900" spc="21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celebrados</a:t>
            </a:r>
            <a:r>
              <a:rPr dirty="0" sz="1900" spc="2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fuera</a:t>
            </a:r>
            <a:r>
              <a:rPr dirty="0" sz="1900" spc="220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del</a:t>
            </a:r>
            <a:r>
              <a:rPr dirty="0" sz="1900" spc="24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establecimiento</a:t>
            </a:r>
            <a:r>
              <a:rPr dirty="0" sz="1900" spc="215">
                <a:latin typeface="Constantia"/>
                <a:cs typeface="Constantia"/>
              </a:rPr>
              <a:t> </a:t>
            </a:r>
            <a:r>
              <a:rPr dirty="0" sz="1900">
                <a:latin typeface="Constantia"/>
                <a:cs typeface="Constantia"/>
              </a:rPr>
              <a:t>mercantil</a:t>
            </a:r>
            <a:r>
              <a:rPr dirty="0" sz="1900" spc="254">
                <a:latin typeface="Constantia"/>
                <a:cs typeface="Constantia"/>
              </a:rPr>
              <a:t> </a:t>
            </a:r>
            <a:r>
              <a:rPr dirty="0" sz="1900" spc="-25">
                <a:latin typeface="Constantia"/>
                <a:cs typeface="Constantia"/>
              </a:rPr>
              <a:t>del </a:t>
            </a:r>
            <a:r>
              <a:rPr dirty="0" sz="1900" spc="-10">
                <a:latin typeface="Constantia"/>
                <a:cs typeface="Constantia"/>
              </a:rPr>
              <a:t>empresario.</a:t>
            </a:r>
            <a:endParaRPr sz="1900">
              <a:latin typeface="Constantia"/>
              <a:cs typeface="Constantia"/>
            </a:endParaRPr>
          </a:p>
          <a:p>
            <a:pPr lvl="1" marL="652145" indent="-246379">
              <a:lnSpc>
                <a:spcPts val="2630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45">
                <a:latin typeface="Constantia"/>
                <a:cs typeface="Constantia"/>
              </a:rPr>
              <a:t>Tratos </a:t>
            </a:r>
            <a:r>
              <a:rPr dirty="0" sz="2200" spc="-10">
                <a:latin typeface="Constantia"/>
                <a:cs typeface="Constantia"/>
              </a:rPr>
              <a:t>preliminares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Concurso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de</a:t>
            </a:r>
            <a:r>
              <a:rPr dirty="0" sz="2200" spc="-114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oferta</a:t>
            </a:r>
            <a:r>
              <a:rPr dirty="0" sz="2200" spc="-135">
                <a:latin typeface="Constantia"/>
                <a:cs typeface="Constantia"/>
              </a:rPr>
              <a:t> </a:t>
            </a:r>
            <a:r>
              <a:rPr dirty="0" sz="2200">
                <a:latin typeface="Constantia"/>
                <a:cs typeface="Constantia"/>
              </a:rPr>
              <a:t>y</a:t>
            </a:r>
            <a:r>
              <a:rPr dirty="0" sz="2200" spc="-105">
                <a:latin typeface="Constantia"/>
                <a:cs typeface="Constantia"/>
              </a:rPr>
              <a:t> </a:t>
            </a:r>
            <a:r>
              <a:rPr dirty="0" sz="2200" spc="-10">
                <a:latin typeface="Constantia"/>
                <a:cs typeface="Constantia"/>
              </a:rPr>
              <a:t>aceptación</a:t>
            </a:r>
            <a:endParaRPr sz="2200">
              <a:latin typeface="Constantia"/>
              <a:cs typeface="Constantia"/>
            </a:endParaRPr>
          </a:p>
          <a:p>
            <a:pPr lvl="1" marL="652145" indent="-246379">
              <a:lnSpc>
                <a:spcPct val="100000"/>
              </a:lnSpc>
              <a:spcBef>
                <a:spcPts val="5"/>
              </a:spcBef>
              <a:buClr>
                <a:srgbClr val="0E6EC5"/>
              </a:buClr>
              <a:buSzPct val="84090"/>
              <a:buFont typeface="Wingdings 2"/>
              <a:buChar char=""/>
              <a:tabLst>
                <a:tab pos="652145" algn="l"/>
              </a:tabLst>
            </a:pPr>
            <a:r>
              <a:rPr dirty="0" sz="2200" spc="-10">
                <a:latin typeface="Constantia"/>
                <a:cs typeface="Constantia"/>
              </a:rPr>
              <a:t>Precontrato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mariarosario.briceno</dc:creator>
  <dc:title>TEMA 11</dc:title>
  <dcterms:created xsi:type="dcterms:W3CDTF">2024-10-18T11:50:43Z</dcterms:created>
  <dcterms:modified xsi:type="dcterms:W3CDTF">2024-10-18T11:50:43Z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2024-10-18T00:00:00Z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2024-10-18T00:00:00Z</vt:filetime>
  </property>
  <property fmtid="{D5CDD505-2E9C-101B-9397-08002B2CF9AE}" pid="5" name="Producer">
    <vt:lpwstr>Microsoft® PowerPoint® para Microsoft 365</vt:lpwstr>
  </property>
</Properties>
</file>