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9" r:id="rId3"/>
    <p:sldId id="257" r:id="rId4"/>
    <p:sldId id="256" r:id="rId5"/>
    <p:sldId id="258" r:id="rId6"/>
    <p:sldId id="261" r:id="rId7"/>
    <p:sldId id="262" r:id="rId8"/>
    <p:sldId id="263" r:id="rId9"/>
    <p:sldId id="264" r:id="rId10"/>
    <p:sldId id="265" r:id="rId11"/>
    <p:sldId id="260" r:id="rId12"/>
    <p:sldId id="267" r:id="rId13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3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A9A1-32B6-4402-A06A-95BACAF6EFC1}" type="datetimeFigureOut">
              <a:rPr lang="es-ES" smtClean="0"/>
              <a:t>22/10/2024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ED0-4DFF-45CD-9722-28428F856CC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7759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A9A1-32B6-4402-A06A-95BACAF6EFC1}" type="datetimeFigureOut">
              <a:rPr lang="es-ES" smtClean="0"/>
              <a:t>22/10/2024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ED0-4DFF-45CD-9722-28428F856CC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480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A9A1-32B6-4402-A06A-95BACAF6EFC1}" type="datetimeFigureOut">
              <a:rPr lang="es-ES" smtClean="0"/>
              <a:t>22/10/2024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ED0-4DFF-45CD-9722-28428F856CC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076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A9A1-32B6-4402-A06A-95BACAF6EFC1}" type="datetimeFigureOut">
              <a:rPr lang="es-ES" smtClean="0"/>
              <a:t>22/10/2024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ED0-4DFF-45CD-9722-28428F856CC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331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A9A1-32B6-4402-A06A-95BACAF6EFC1}" type="datetimeFigureOut">
              <a:rPr lang="es-ES" smtClean="0"/>
              <a:t>22/10/2024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ED0-4DFF-45CD-9722-28428F856CC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6979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A9A1-32B6-4402-A06A-95BACAF6EFC1}" type="datetimeFigureOut">
              <a:rPr lang="es-ES" smtClean="0"/>
              <a:t>22/10/2024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ED0-4DFF-45CD-9722-28428F856CC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914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A9A1-32B6-4402-A06A-95BACAF6EFC1}" type="datetimeFigureOut">
              <a:rPr lang="es-ES" smtClean="0"/>
              <a:t>22/10/2024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ED0-4DFF-45CD-9722-28428F856CC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1809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A9A1-32B6-4402-A06A-95BACAF6EFC1}" type="datetimeFigureOut">
              <a:rPr lang="es-ES" smtClean="0"/>
              <a:t>22/10/2024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ED0-4DFF-45CD-9722-28428F856CC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279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A9A1-32B6-4402-A06A-95BACAF6EFC1}" type="datetimeFigureOut">
              <a:rPr lang="es-ES" smtClean="0"/>
              <a:t>22/10/2024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ED0-4DFF-45CD-9722-28428F856CC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1480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A9A1-32B6-4402-A06A-95BACAF6EFC1}" type="datetimeFigureOut">
              <a:rPr lang="es-ES" smtClean="0"/>
              <a:t>22/10/2024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ED0-4DFF-45CD-9722-28428F856CC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9197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A9A1-32B6-4402-A06A-95BACAF6EFC1}" type="datetimeFigureOut">
              <a:rPr lang="es-ES" smtClean="0"/>
              <a:t>22/10/2024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ED0-4DFF-45CD-9722-28428F856CC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9965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AA9A1-32B6-4402-A06A-95BACAF6EFC1}" type="datetimeFigureOut">
              <a:rPr lang="es-ES" smtClean="0"/>
              <a:t>22/10/2024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E6ED0-4DFF-45CD-9722-28428F856CC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3330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Beatriz.romero@urjc.es" TargetMode="External"/><Relationship Id="rId2" Type="http://schemas.openxmlformats.org/officeDocument/2006/relationships/hyperlink" Target="https://creativecommons.org/licenses/by-sa/4.0/deed.es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20.png"/><Relationship Id="rId7" Type="http://schemas.openxmlformats.org/officeDocument/2006/relationships/image" Target="../media/image6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0.png"/><Relationship Id="rId5" Type="http://schemas.openxmlformats.org/officeDocument/2006/relationships/image" Target="../media/image40.png"/><Relationship Id="rId4" Type="http://schemas.openxmlformats.org/officeDocument/2006/relationships/image" Target="../media/image30.png"/><Relationship Id="rId9" Type="http://schemas.openxmlformats.org/officeDocument/2006/relationships/image" Target="../media/image8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30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5" Type="http://schemas.openxmlformats.org/officeDocument/2006/relationships/image" Target="../media/image120.png"/><Relationship Id="rId4" Type="http://schemas.openxmlformats.org/officeDocument/2006/relationships/image" Target="../media/image1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2">
            <a:extLst>
              <a:ext uri="{FF2B5EF4-FFF2-40B4-BE49-F238E27FC236}">
                <a16:creationId xmlns:a16="http://schemas.microsoft.com/office/drawing/2014/main" id="{E88A0A25-3093-80B2-5EB0-D95D3C794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6658" y="7702599"/>
            <a:ext cx="4575175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s-ES" altLang="es-ES" sz="1400" dirty="0"/>
              <a:t>©2024 Autora Beatriz Romero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s-ES" altLang="es-ES" sz="1200" dirty="0">
                <a:solidFill>
                  <a:srgbClr val="969696"/>
                </a:solidFill>
              </a:rPr>
              <a:t>Algunos derechos reservados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s-ES" altLang="es-ES" sz="1200" dirty="0">
                <a:solidFill>
                  <a:srgbClr val="969696"/>
                </a:solidFill>
              </a:rPr>
              <a:t>Este documento se distribuye bajo la licencia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s-ES" altLang="es-ES" sz="1200" dirty="0">
                <a:solidFill>
                  <a:srgbClr val="969696"/>
                </a:solidFill>
              </a:rPr>
              <a:t>“Atribución-Compartir Igual 4.0 Internacional” de Creative </a:t>
            </a:r>
            <a:r>
              <a:rPr lang="es-ES" altLang="es-ES" sz="1200" dirty="0" err="1">
                <a:solidFill>
                  <a:srgbClr val="969696"/>
                </a:solidFill>
              </a:rPr>
              <a:t>Commons</a:t>
            </a:r>
            <a:r>
              <a:rPr lang="es-ES" altLang="es-ES" sz="1200" dirty="0">
                <a:solidFill>
                  <a:srgbClr val="969696"/>
                </a:solidFill>
              </a:rPr>
              <a:t>,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s-ES" altLang="es-ES" sz="1200" dirty="0">
                <a:solidFill>
                  <a:srgbClr val="969696"/>
                </a:solidFill>
              </a:rPr>
              <a:t>disponible en https://creativecommons.org/licenses/by-sa/4.0/deed.es</a:t>
            </a:r>
          </a:p>
        </p:txBody>
      </p:sp>
      <p:sp>
        <p:nvSpPr>
          <p:cNvPr id="7" name="CustomShape 4">
            <a:extLst>
              <a:ext uri="{FF2B5EF4-FFF2-40B4-BE49-F238E27FC236}">
                <a16:creationId xmlns:a16="http://schemas.microsoft.com/office/drawing/2014/main" id="{5A3351C9-D888-6E3F-EE94-4FDF140E6935}"/>
              </a:ext>
            </a:extLst>
          </p:cNvPr>
          <p:cNvSpPr/>
          <p:nvPr/>
        </p:nvSpPr>
        <p:spPr>
          <a:xfrm>
            <a:off x="395288" y="1153185"/>
            <a:ext cx="6230595" cy="4530163"/>
          </a:xfrm>
          <a:prstGeom prst="rect">
            <a:avLst/>
          </a:prstGeom>
          <a:solidFill>
            <a:srgbClr val="0096C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ES" dirty="0"/>
          </a:p>
        </p:txBody>
      </p:sp>
      <p:sp>
        <p:nvSpPr>
          <p:cNvPr id="8" name="CustomShape 6">
            <a:extLst>
              <a:ext uri="{FF2B5EF4-FFF2-40B4-BE49-F238E27FC236}">
                <a16:creationId xmlns:a16="http://schemas.microsoft.com/office/drawing/2014/main" id="{539DC584-22EF-8C87-9DD6-20DA58FCA70F}"/>
              </a:ext>
            </a:extLst>
          </p:cNvPr>
          <p:cNvSpPr/>
          <p:nvPr/>
        </p:nvSpPr>
        <p:spPr>
          <a:xfrm>
            <a:off x="680072" y="1688587"/>
            <a:ext cx="5661025" cy="490537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s-ES" sz="260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45 Helvetica Light"/>
              </a:rPr>
              <a:t>DISPOSITIVOS ELECTRÓNICOS Y CIRCUITOS</a:t>
            </a:r>
          </a:p>
          <a:p>
            <a:pPr>
              <a:defRPr/>
            </a:pPr>
            <a:endParaRPr lang="es-ES" sz="26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45 Helvetica Light"/>
            </a:endParaRPr>
          </a:p>
          <a:p>
            <a:pPr algn="ctr">
              <a:defRPr/>
            </a:pPr>
            <a:r>
              <a:rPr lang="es-ES" sz="260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45 Helvetica Light"/>
              </a:rPr>
              <a:t>Grado en Nanociencia y Nanotecnología</a:t>
            </a:r>
          </a:p>
          <a:p>
            <a:pPr algn="ctr">
              <a:defRPr/>
            </a:pPr>
            <a:r>
              <a:rPr lang="es-ES" sz="260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45 Helvetica Light"/>
              </a:rPr>
              <a:t>(2024/2025)</a:t>
            </a:r>
            <a:endParaRPr lang="es-ES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4958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68306" y="624316"/>
            <a:ext cx="61610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Halla la función de transferencia del circuito. </a:t>
            </a:r>
          </a:p>
          <a:p>
            <a:r>
              <a:rPr lang="es-ES" sz="2400" dirty="0"/>
              <a:t>Datos: R</a:t>
            </a:r>
            <a:r>
              <a:rPr lang="es-ES" sz="2400" baseline="-25000" dirty="0"/>
              <a:t>1</a:t>
            </a:r>
            <a:r>
              <a:rPr lang="es-ES" sz="2400" dirty="0"/>
              <a:t>=1 k</a:t>
            </a:r>
            <a:r>
              <a:rPr lang="es-ES" sz="2400" dirty="0">
                <a:latin typeface="Symbol" panose="05050102010706020507" pitchFamily="18" charset="2"/>
              </a:rPr>
              <a:t>W</a:t>
            </a:r>
            <a:r>
              <a:rPr lang="es-ES" sz="2400" dirty="0"/>
              <a:t> y V</a:t>
            </a:r>
            <a:r>
              <a:rPr lang="es-ES" sz="2400" baseline="-25000" dirty="0"/>
              <a:t>z1</a:t>
            </a:r>
            <a:r>
              <a:rPr lang="es-ES" sz="2400" dirty="0"/>
              <a:t>=4V, V</a:t>
            </a:r>
            <a:r>
              <a:rPr lang="es-ES" sz="2400" baseline="-25000" dirty="0"/>
              <a:t>z2</a:t>
            </a:r>
            <a:r>
              <a:rPr lang="es-ES" sz="2400" dirty="0"/>
              <a:t>=3V, </a:t>
            </a:r>
            <a:r>
              <a:rPr lang="es-ES" sz="2400" dirty="0" err="1"/>
              <a:t>V</a:t>
            </a:r>
            <a:r>
              <a:rPr lang="es-ES" sz="2400" baseline="-25000" dirty="0" err="1"/>
              <a:t>act</a:t>
            </a:r>
            <a:r>
              <a:rPr lang="es-ES" sz="2400" dirty="0"/>
              <a:t>=0,7 V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953" y="1908927"/>
            <a:ext cx="4076372" cy="284486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268306" y="8652176"/>
                <a:ext cx="6589694" cy="33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2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ES" sz="2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s-E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2200" b="0" i="1" smtClean="0">
                          <a:latin typeface="Cambria Math" panose="02040503050406030204" pitchFamily="18" charset="0"/>
                        </a:rPr>
                        <m:t>𝑅𝑖</m:t>
                      </m:r>
                      <m:r>
                        <a:rPr lang="es-ES" sz="22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E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ES" sz="2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E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ES" sz="22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E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2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ES" sz="22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E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E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2200" i="1">
                          <a:latin typeface="Cambria Math" panose="02040503050406030204" pitchFamily="18" charset="0"/>
                        </a:rPr>
                        <m:t>𝑅𝑖</m:t>
                      </m:r>
                      <m:r>
                        <a:rPr lang="es-ES" sz="2200" i="1">
                          <a:latin typeface="Cambria Math" panose="02040503050406030204" pitchFamily="18" charset="0"/>
                        </a:rPr>
                        <m:t>+0,7−</m:t>
                      </m:r>
                      <m:d>
                        <m:dPr>
                          <m:ctrlPr>
                            <a:rPr lang="es-E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22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s-E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2200" i="1">
                          <a:latin typeface="Cambria Math" panose="02040503050406030204" pitchFamily="18" charset="0"/>
                        </a:rPr>
                        <m:t>𝑅𝑖</m:t>
                      </m:r>
                      <m:r>
                        <a:rPr lang="es-ES" sz="2200" i="1">
                          <a:latin typeface="Cambria Math" panose="02040503050406030204" pitchFamily="18" charset="0"/>
                        </a:rPr>
                        <m:t>+3,7</m:t>
                      </m:r>
                    </m:oMath>
                  </m:oMathPara>
                </a14:m>
                <a:endParaRPr lang="es-ES" sz="2200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306" y="8652176"/>
                <a:ext cx="6589694" cy="338554"/>
              </a:xfrm>
              <a:prstGeom prst="rect">
                <a:avLst/>
              </a:prstGeom>
              <a:blipFill>
                <a:blip r:embed="rId3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adroTexto 4"/>
          <p:cNvSpPr txBox="1"/>
          <p:nvPr/>
        </p:nvSpPr>
        <p:spPr>
          <a:xfrm>
            <a:off x="2441007" y="1535207"/>
            <a:ext cx="274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403208" y="5538625"/>
            <a:ext cx="58300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Analizando el circuito, vemos que hay tres situaciones:</a:t>
            </a:r>
          </a:p>
          <a:p>
            <a:r>
              <a:rPr lang="es-ES" sz="2000" dirty="0"/>
              <a:t> corriente i hacia la derecha, hacia la izquierda o nula.</a:t>
            </a:r>
          </a:p>
        </p:txBody>
      </p:sp>
      <p:grpSp>
        <p:nvGrpSpPr>
          <p:cNvPr id="10" name="Grupo 9"/>
          <p:cNvGrpSpPr/>
          <p:nvPr/>
        </p:nvGrpSpPr>
        <p:grpSpPr>
          <a:xfrm>
            <a:off x="1879796" y="1634336"/>
            <a:ext cx="1122423" cy="469224"/>
            <a:chOff x="5225771" y="1199744"/>
            <a:chExt cx="971036" cy="416353"/>
          </a:xfrm>
        </p:grpSpPr>
        <p:cxnSp>
          <p:nvCxnSpPr>
            <p:cNvPr id="7" name="Conector recto de flecha 6"/>
            <p:cNvCxnSpPr/>
            <p:nvPr/>
          </p:nvCxnSpPr>
          <p:spPr>
            <a:xfrm>
              <a:off x="5295371" y="1616097"/>
              <a:ext cx="831839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CuadroTexto 8"/>
            <p:cNvSpPr txBox="1"/>
            <p:nvPr/>
          </p:nvSpPr>
          <p:spPr>
            <a:xfrm>
              <a:off x="5225771" y="1199744"/>
              <a:ext cx="971036" cy="4096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dirty="0">
                  <a:solidFill>
                    <a:srgbClr val="FF0000"/>
                  </a:solidFill>
                </a:rPr>
                <a:t>+          -</a:t>
              </a:r>
            </a:p>
          </p:txBody>
        </p:sp>
      </p:grpSp>
      <p:sp>
        <p:nvSpPr>
          <p:cNvPr id="13" name="CuadroTexto 12"/>
          <p:cNvSpPr txBox="1"/>
          <p:nvPr/>
        </p:nvSpPr>
        <p:spPr>
          <a:xfrm>
            <a:off x="3849388" y="2232638"/>
            <a:ext cx="6157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+</a:t>
            </a:r>
          </a:p>
          <a:p>
            <a:r>
              <a:rPr lang="es-ES" sz="2400" dirty="0">
                <a:solidFill>
                  <a:srgbClr val="FF0000"/>
                </a:solidFill>
              </a:rPr>
              <a:t>v</a:t>
            </a:r>
            <a:r>
              <a:rPr lang="es-ES" sz="2400" baseline="-25000" dirty="0">
                <a:solidFill>
                  <a:srgbClr val="FF0000"/>
                </a:solidFill>
              </a:rPr>
              <a:t>d1</a:t>
            </a:r>
            <a:endParaRPr lang="es-ES" sz="2400" dirty="0">
              <a:solidFill>
                <a:srgbClr val="FF0000"/>
              </a:solidFill>
            </a:endParaRPr>
          </a:p>
          <a:p>
            <a:r>
              <a:rPr lang="es-ES" sz="2400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3792181" y="3266136"/>
            <a:ext cx="6157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-</a:t>
            </a:r>
          </a:p>
          <a:p>
            <a:r>
              <a:rPr lang="es-ES" sz="2400" dirty="0">
                <a:solidFill>
                  <a:srgbClr val="FF0000"/>
                </a:solidFill>
              </a:rPr>
              <a:t>v</a:t>
            </a:r>
            <a:r>
              <a:rPr lang="es-ES" sz="2400" baseline="-25000" dirty="0">
                <a:solidFill>
                  <a:srgbClr val="FF0000"/>
                </a:solidFill>
              </a:rPr>
              <a:t>d2</a:t>
            </a:r>
            <a:endParaRPr lang="es-ES" sz="2400" dirty="0">
              <a:solidFill>
                <a:srgbClr val="FF0000"/>
              </a:solidFill>
            </a:endParaRPr>
          </a:p>
          <a:p>
            <a:r>
              <a:rPr lang="es-ES" sz="2400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633437" y="6544261"/>
            <a:ext cx="510909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R"/>
            </a:pPr>
            <a:r>
              <a:rPr lang="es-ES" sz="2000" b="1" dirty="0"/>
              <a:t>Corriente i de izquierda a derecha</a:t>
            </a:r>
          </a:p>
          <a:p>
            <a:endParaRPr lang="es-ES" sz="2000" dirty="0"/>
          </a:p>
          <a:p>
            <a:r>
              <a:rPr lang="es-ES" sz="2000" dirty="0"/>
              <a:t>D1: ON directa, D2: ON Inversa</a:t>
            </a:r>
          </a:p>
        </p:txBody>
      </p:sp>
      <p:sp>
        <p:nvSpPr>
          <p:cNvPr id="16" name="CuadroTexto 15"/>
          <p:cNvSpPr txBox="1"/>
          <p:nvPr/>
        </p:nvSpPr>
        <p:spPr>
          <a:xfrm flipH="1">
            <a:off x="781953" y="4818209"/>
            <a:ext cx="1864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>
                <a:solidFill>
                  <a:srgbClr val="0070C0"/>
                </a:solidFill>
              </a:rPr>
              <a:t>v</a:t>
            </a:r>
            <a:r>
              <a:rPr lang="es-ES" sz="2800" baseline="-25000" dirty="0" err="1">
                <a:solidFill>
                  <a:srgbClr val="0070C0"/>
                </a:solidFill>
              </a:rPr>
              <a:t>out</a:t>
            </a:r>
            <a:r>
              <a:rPr lang="es-ES" sz="2800" dirty="0">
                <a:solidFill>
                  <a:srgbClr val="0070C0"/>
                </a:solidFill>
              </a:rPr>
              <a:t>=v</a:t>
            </a:r>
            <a:r>
              <a:rPr lang="es-ES" sz="2800" baseline="-25000" dirty="0">
                <a:solidFill>
                  <a:srgbClr val="0070C0"/>
                </a:solidFill>
              </a:rPr>
              <a:t>d1</a:t>
            </a:r>
            <a:r>
              <a:rPr lang="es-ES" sz="2800" dirty="0">
                <a:solidFill>
                  <a:srgbClr val="0070C0"/>
                </a:solidFill>
              </a:rPr>
              <a:t>-v</a:t>
            </a:r>
            <a:r>
              <a:rPr lang="es-ES" sz="2800" baseline="-25000" dirty="0">
                <a:solidFill>
                  <a:srgbClr val="0070C0"/>
                </a:solidFill>
              </a:rPr>
              <a:t>d2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4316873" y="2527473"/>
            <a:ext cx="710166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0070C0"/>
                </a:solidFill>
              </a:rPr>
              <a:t> +</a:t>
            </a:r>
          </a:p>
          <a:p>
            <a:endParaRPr lang="es-ES" sz="2400" dirty="0">
              <a:solidFill>
                <a:srgbClr val="0070C0"/>
              </a:solidFill>
            </a:endParaRPr>
          </a:p>
          <a:p>
            <a:r>
              <a:rPr lang="es-ES" sz="2400" dirty="0">
                <a:solidFill>
                  <a:srgbClr val="0070C0"/>
                </a:solidFill>
              </a:rPr>
              <a:t> </a:t>
            </a:r>
            <a:r>
              <a:rPr lang="es-ES" sz="2400" dirty="0" err="1">
                <a:solidFill>
                  <a:srgbClr val="0070C0"/>
                </a:solidFill>
              </a:rPr>
              <a:t>v</a:t>
            </a:r>
            <a:r>
              <a:rPr lang="es-ES" sz="2400" baseline="-25000" dirty="0" err="1">
                <a:solidFill>
                  <a:srgbClr val="0070C0"/>
                </a:solidFill>
              </a:rPr>
              <a:t>out</a:t>
            </a:r>
            <a:endParaRPr lang="es-ES" sz="2400" baseline="-25000" dirty="0">
              <a:solidFill>
                <a:srgbClr val="0070C0"/>
              </a:solidFill>
            </a:endParaRPr>
          </a:p>
          <a:p>
            <a:endParaRPr lang="es-ES" sz="2400" dirty="0">
              <a:solidFill>
                <a:srgbClr val="0070C0"/>
              </a:solidFill>
            </a:endParaRPr>
          </a:p>
          <a:p>
            <a:r>
              <a:rPr lang="es-ES" sz="2400" dirty="0">
                <a:solidFill>
                  <a:srgbClr val="0070C0"/>
                </a:solidFill>
              </a:rPr>
              <a:t> -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/>
              <p:cNvSpPr txBox="1"/>
              <p:nvPr/>
            </p:nvSpPr>
            <p:spPr>
              <a:xfrm>
                <a:off x="2437396" y="9341591"/>
                <a:ext cx="1501180" cy="6338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2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s-E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2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ES" sz="22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es-ES" sz="2200" b="0" i="1" smtClean="0">
                              <a:latin typeface="Cambria Math" panose="02040503050406030204" pitchFamily="18" charset="0"/>
                            </a:rPr>
                            <m:t>−3,7</m:t>
                          </m:r>
                        </m:num>
                        <m:den>
                          <m:r>
                            <a:rPr lang="es-E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s-ES" sz="2200" dirty="0"/>
              </a:p>
            </p:txBody>
          </p:sp>
        </mc:Choice>
        <mc:Fallback xmlns="">
          <p:sp>
            <p:nvSpPr>
              <p:cNvPr id="18" name="Cuadro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7396" y="9341591"/>
                <a:ext cx="1501180" cy="6338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uadroTexto 19"/>
          <p:cNvSpPr txBox="1"/>
          <p:nvPr/>
        </p:nvSpPr>
        <p:spPr>
          <a:xfrm>
            <a:off x="455416" y="7759419"/>
            <a:ext cx="62154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Calculamos la condición de conducción. Aplicando la Ley de Kirchhoff a la malla, queda: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549647" y="10433033"/>
            <a:ext cx="5699637" cy="1015663"/>
            <a:chOff x="549647" y="10433033"/>
            <a:chExt cx="5699637" cy="1015663"/>
          </a:xfrm>
        </p:grpSpPr>
        <p:sp>
          <p:nvSpPr>
            <p:cNvPr id="19" name="Rectángulo 18"/>
            <p:cNvSpPr/>
            <p:nvPr/>
          </p:nvSpPr>
          <p:spPr>
            <a:xfrm>
              <a:off x="549647" y="10433033"/>
              <a:ext cx="5699637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z="2000" dirty="0"/>
                <a:t>Para que i sea &gt;0           	 v</a:t>
              </a:r>
              <a:r>
                <a:rPr lang="es-ES" sz="2000" baseline="-25000" dirty="0"/>
                <a:t>e</a:t>
              </a:r>
              <a:r>
                <a:rPr lang="es-ES" sz="2000" dirty="0"/>
                <a:t>&gt; 3,7 V </a:t>
              </a:r>
            </a:p>
            <a:p>
              <a:endParaRPr lang="es-ES" sz="2000" dirty="0"/>
            </a:p>
            <a:p>
              <a:r>
                <a:rPr lang="es-ES" sz="2000" dirty="0"/>
                <a:t>						 </a:t>
              </a:r>
              <a:r>
                <a:rPr lang="es-ES" sz="2000" dirty="0" err="1">
                  <a:solidFill>
                    <a:srgbClr val="0070C0"/>
                  </a:solidFill>
                </a:rPr>
                <a:t>v</a:t>
              </a:r>
              <a:r>
                <a:rPr lang="es-ES" sz="2000" baseline="-25000" dirty="0" err="1">
                  <a:solidFill>
                    <a:srgbClr val="0070C0"/>
                  </a:solidFill>
                </a:rPr>
                <a:t>out</a:t>
              </a:r>
              <a:r>
                <a:rPr lang="es-ES" sz="2000" dirty="0">
                  <a:solidFill>
                    <a:srgbClr val="0070C0"/>
                  </a:solidFill>
                </a:rPr>
                <a:t>=v</a:t>
              </a:r>
              <a:r>
                <a:rPr lang="es-ES" sz="2000" baseline="-25000" dirty="0">
                  <a:solidFill>
                    <a:srgbClr val="0070C0"/>
                  </a:solidFill>
                </a:rPr>
                <a:t>d1</a:t>
              </a:r>
              <a:r>
                <a:rPr lang="es-ES" sz="2000" dirty="0">
                  <a:solidFill>
                    <a:srgbClr val="0070C0"/>
                  </a:solidFill>
                </a:rPr>
                <a:t>-v</a:t>
              </a:r>
              <a:r>
                <a:rPr lang="es-ES" sz="2000" baseline="-25000" dirty="0">
                  <a:solidFill>
                    <a:srgbClr val="0070C0"/>
                  </a:solidFill>
                </a:rPr>
                <a:t>d2</a:t>
              </a:r>
              <a:r>
                <a:rPr lang="es-ES" sz="2000" dirty="0">
                  <a:solidFill>
                    <a:srgbClr val="0070C0"/>
                  </a:solidFill>
                </a:rPr>
                <a:t>=0,7-(-3)=3,7 V</a:t>
              </a:r>
            </a:p>
          </p:txBody>
        </p:sp>
        <p:sp>
          <p:nvSpPr>
            <p:cNvPr id="21" name="Flecha a la derecha con bandas 20"/>
            <p:cNvSpPr/>
            <p:nvPr/>
          </p:nvSpPr>
          <p:spPr>
            <a:xfrm>
              <a:off x="2646551" y="10514184"/>
              <a:ext cx="671684" cy="245097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316921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5" grpId="0"/>
      <p:bldP spid="16" grpId="0"/>
      <p:bldP spid="18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68306" y="624316"/>
            <a:ext cx="61610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Halla la función de transferencia del circuito. </a:t>
            </a:r>
          </a:p>
          <a:p>
            <a:r>
              <a:rPr lang="es-ES" sz="2400" dirty="0"/>
              <a:t>Datos: R</a:t>
            </a:r>
            <a:r>
              <a:rPr lang="es-ES" sz="2400" baseline="-25000" dirty="0"/>
              <a:t>1</a:t>
            </a:r>
            <a:r>
              <a:rPr lang="es-ES" sz="2400" dirty="0"/>
              <a:t>=1 k</a:t>
            </a:r>
            <a:r>
              <a:rPr lang="es-ES" sz="2400" dirty="0">
                <a:latin typeface="Symbol" panose="05050102010706020507" pitchFamily="18" charset="2"/>
              </a:rPr>
              <a:t>W</a:t>
            </a:r>
            <a:r>
              <a:rPr lang="es-ES" sz="2400" dirty="0"/>
              <a:t> y V</a:t>
            </a:r>
            <a:r>
              <a:rPr lang="es-ES" sz="2400" baseline="-25000" dirty="0"/>
              <a:t>z1</a:t>
            </a:r>
            <a:r>
              <a:rPr lang="es-ES" sz="2400" dirty="0"/>
              <a:t>=4V, V</a:t>
            </a:r>
            <a:r>
              <a:rPr lang="es-ES" sz="2400" baseline="-25000" dirty="0"/>
              <a:t>z2</a:t>
            </a:r>
            <a:r>
              <a:rPr lang="es-ES" sz="2400" dirty="0"/>
              <a:t>=3V, </a:t>
            </a:r>
            <a:r>
              <a:rPr lang="es-ES" sz="2400" dirty="0" err="1"/>
              <a:t>V</a:t>
            </a:r>
            <a:r>
              <a:rPr lang="es-ES" sz="2400" baseline="-25000" dirty="0" err="1"/>
              <a:t>act</a:t>
            </a:r>
            <a:r>
              <a:rPr lang="es-ES" sz="2400" dirty="0"/>
              <a:t>=0,7 V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5" y="1633638"/>
            <a:ext cx="4076372" cy="284486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146181" y="7388281"/>
                <a:ext cx="6736524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2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ES" sz="2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s-ES" sz="22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ES" sz="2200" b="0" i="1" smtClean="0">
                          <a:latin typeface="Cambria Math" panose="02040503050406030204" pitchFamily="18" charset="0"/>
                        </a:rPr>
                        <m:t>𝑅𝑖</m:t>
                      </m:r>
                      <m:r>
                        <a:rPr lang="es-ES" sz="22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E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ES" sz="2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E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ES" sz="22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E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2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ES" sz="22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E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ES" sz="22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ES" sz="2200" i="1">
                          <a:latin typeface="Cambria Math" panose="02040503050406030204" pitchFamily="18" charset="0"/>
                        </a:rPr>
                        <m:t>𝑅𝑖</m:t>
                      </m:r>
                      <m:r>
                        <a:rPr lang="es-ES" sz="22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s-E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22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  <m:r>
                        <a:rPr lang="es-ES" sz="2200" b="0" i="1" smtClean="0">
                          <a:latin typeface="Cambria Math" panose="02040503050406030204" pitchFamily="18" charset="0"/>
                        </a:rPr>
                        <m:t>−0,7=−</m:t>
                      </m:r>
                      <m:r>
                        <a:rPr lang="es-ES" sz="2200" i="1">
                          <a:latin typeface="Cambria Math" panose="02040503050406030204" pitchFamily="18" charset="0"/>
                        </a:rPr>
                        <m:t>𝑅𝑖</m:t>
                      </m:r>
                      <m:r>
                        <a:rPr lang="es-ES" sz="2200" b="0" i="1" smtClean="0">
                          <a:latin typeface="Cambria Math" panose="02040503050406030204" pitchFamily="18" charset="0"/>
                        </a:rPr>
                        <m:t>−4,7</m:t>
                      </m:r>
                    </m:oMath>
                  </m:oMathPara>
                </a14:m>
                <a:endParaRPr lang="es-ES" sz="2200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81" y="7388281"/>
                <a:ext cx="6736524" cy="338554"/>
              </a:xfrm>
              <a:prstGeom prst="rect">
                <a:avLst/>
              </a:prstGeom>
              <a:blipFill>
                <a:blip r:embed="rId3"/>
                <a:stretch>
                  <a:fillRect l="-181" r="-452" b="-14286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adroTexto 4"/>
          <p:cNvSpPr txBox="1"/>
          <p:nvPr/>
        </p:nvSpPr>
        <p:spPr>
          <a:xfrm>
            <a:off x="3377143" y="1439824"/>
            <a:ext cx="274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FF0000"/>
                </a:solidFill>
              </a:rPr>
              <a:t>i</a:t>
            </a:r>
          </a:p>
        </p:txBody>
      </p:sp>
      <p:cxnSp>
        <p:nvCxnSpPr>
          <p:cNvPr id="7" name="Conector recto de flecha 6"/>
          <p:cNvCxnSpPr/>
          <p:nvPr/>
        </p:nvCxnSpPr>
        <p:spPr>
          <a:xfrm flipH="1">
            <a:off x="2045377" y="1859801"/>
            <a:ext cx="1076712" cy="2431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/>
          <p:cNvSpPr txBox="1"/>
          <p:nvPr/>
        </p:nvSpPr>
        <p:spPr>
          <a:xfrm>
            <a:off x="4100062" y="1877574"/>
            <a:ext cx="6157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+</a:t>
            </a:r>
          </a:p>
          <a:p>
            <a:r>
              <a:rPr lang="es-ES" sz="2400" dirty="0">
                <a:solidFill>
                  <a:srgbClr val="FF0000"/>
                </a:solidFill>
              </a:rPr>
              <a:t>v</a:t>
            </a:r>
            <a:r>
              <a:rPr lang="es-ES" sz="2400" baseline="-25000" dirty="0">
                <a:solidFill>
                  <a:srgbClr val="FF0000"/>
                </a:solidFill>
              </a:rPr>
              <a:t>d1</a:t>
            </a:r>
            <a:endParaRPr lang="es-ES" sz="2400" dirty="0">
              <a:solidFill>
                <a:srgbClr val="FF0000"/>
              </a:solidFill>
            </a:endParaRPr>
          </a:p>
          <a:p>
            <a:r>
              <a:rPr lang="es-ES" sz="2400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4100062" y="2761760"/>
            <a:ext cx="6157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-</a:t>
            </a:r>
          </a:p>
          <a:p>
            <a:r>
              <a:rPr lang="es-ES" sz="2400" dirty="0">
                <a:solidFill>
                  <a:srgbClr val="FF0000"/>
                </a:solidFill>
              </a:rPr>
              <a:t>v</a:t>
            </a:r>
            <a:r>
              <a:rPr lang="es-ES" sz="2400" baseline="-25000" dirty="0">
                <a:solidFill>
                  <a:srgbClr val="FF0000"/>
                </a:solidFill>
              </a:rPr>
              <a:t>d2</a:t>
            </a:r>
            <a:endParaRPr lang="es-ES" sz="2400" dirty="0">
              <a:solidFill>
                <a:srgbClr val="FF0000"/>
              </a:solidFill>
            </a:endParaRPr>
          </a:p>
          <a:p>
            <a:r>
              <a:rPr lang="es-ES" sz="2400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581405" y="5257440"/>
            <a:ext cx="531977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/>
              <a:t>b) Corriente i de derecha a izquierda</a:t>
            </a:r>
          </a:p>
          <a:p>
            <a:pPr marL="342900" indent="-342900">
              <a:buAutoNum type="alphaLcParenR"/>
            </a:pPr>
            <a:endParaRPr lang="es-ES" sz="2000" dirty="0"/>
          </a:p>
          <a:p>
            <a:r>
              <a:rPr lang="es-ES" sz="2000" dirty="0"/>
              <a:t>D1: ON inversa, D2: ON directa</a:t>
            </a:r>
          </a:p>
        </p:txBody>
      </p:sp>
      <p:sp>
        <p:nvSpPr>
          <p:cNvPr id="16" name="CuadroTexto 15"/>
          <p:cNvSpPr txBox="1"/>
          <p:nvPr/>
        </p:nvSpPr>
        <p:spPr>
          <a:xfrm flipH="1">
            <a:off x="4599474" y="4329464"/>
            <a:ext cx="1864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>
                <a:solidFill>
                  <a:srgbClr val="0070C0"/>
                </a:solidFill>
              </a:rPr>
              <a:t>v</a:t>
            </a:r>
            <a:r>
              <a:rPr lang="es-ES" sz="2800" baseline="-25000" dirty="0" err="1">
                <a:solidFill>
                  <a:srgbClr val="0070C0"/>
                </a:solidFill>
              </a:rPr>
              <a:t>out</a:t>
            </a:r>
            <a:r>
              <a:rPr lang="es-ES" sz="2800" dirty="0">
                <a:solidFill>
                  <a:srgbClr val="0070C0"/>
                </a:solidFill>
              </a:rPr>
              <a:t>=v</a:t>
            </a:r>
            <a:r>
              <a:rPr lang="es-ES" sz="2800" baseline="-25000" dirty="0">
                <a:solidFill>
                  <a:srgbClr val="0070C0"/>
                </a:solidFill>
              </a:rPr>
              <a:t>d1</a:t>
            </a:r>
            <a:r>
              <a:rPr lang="es-ES" sz="2800" dirty="0">
                <a:solidFill>
                  <a:srgbClr val="0070C0"/>
                </a:solidFill>
              </a:rPr>
              <a:t>-v</a:t>
            </a:r>
            <a:r>
              <a:rPr lang="es-ES" sz="2800" baseline="-25000" dirty="0">
                <a:solidFill>
                  <a:srgbClr val="0070C0"/>
                </a:solidFill>
              </a:rPr>
              <a:t>d2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5038727" y="2125270"/>
            <a:ext cx="7011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0070C0"/>
                </a:solidFill>
              </a:rPr>
              <a:t>+</a:t>
            </a:r>
          </a:p>
          <a:p>
            <a:endParaRPr lang="es-ES" sz="2400" dirty="0">
              <a:solidFill>
                <a:srgbClr val="0070C0"/>
              </a:solidFill>
            </a:endParaRPr>
          </a:p>
          <a:p>
            <a:r>
              <a:rPr lang="es-ES" sz="2400" dirty="0" err="1">
                <a:solidFill>
                  <a:srgbClr val="0070C0"/>
                </a:solidFill>
              </a:rPr>
              <a:t>v</a:t>
            </a:r>
            <a:r>
              <a:rPr lang="es-ES" sz="2400" baseline="-25000" dirty="0" err="1">
                <a:solidFill>
                  <a:srgbClr val="0070C0"/>
                </a:solidFill>
              </a:rPr>
              <a:t>out</a:t>
            </a:r>
            <a:endParaRPr lang="es-ES" sz="2400" baseline="-25000" dirty="0">
              <a:solidFill>
                <a:srgbClr val="0070C0"/>
              </a:solidFill>
            </a:endParaRPr>
          </a:p>
          <a:p>
            <a:endParaRPr lang="es-ES" sz="2400" dirty="0">
              <a:solidFill>
                <a:srgbClr val="0070C0"/>
              </a:solidFill>
            </a:endParaRPr>
          </a:p>
          <a:p>
            <a:r>
              <a:rPr lang="es-ES" sz="2400" dirty="0">
                <a:solidFill>
                  <a:srgbClr val="0070C0"/>
                </a:solidFill>
              </a:rPr>
              <a:t>-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/>
              <p:cNvSpPr txBox="1"/>
              <p:nvPr/>
            </p:nvSpPr>
            <p:spPr>
              <a:xfrm>
                <a:off x="2371499" y="8200616"/>
                <a:ext cx="1711174" cy="6326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2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s-E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2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ES" sz="2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ES" sz="22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es-ES" sz="2200" b="0" i="1" smtClean="0">
                              <a:latin typeface="Cambria Math" panose="02040503050406030204" pitchFamily="18" charset="0"/>
                            </a:rPr>
                            <m:t>−4,7</m:t>
                          </m:r>
                        </m:num>
                        <m:den>
                          <m:r>
                            <a:rPr lang="es-E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s-ES" sz="2200" dirty="0"/>
              </a:p>
            </p:txBody>
          </p:sp>
        </mc:Choice>
        <mc:Fallback xmlns="">
          <p:sp>
            <p:nvSpPr>
              <p:cNvPr id="18" name="Cuadro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1499" y="8200616"/>
                <a:ext cx="1711174" cy="63260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uadroTexto 19"/>
          <p:cNvSpPr txBox="1"/>
          <p:nvPr/>
        </p:nvSpPr>
        <p:spPr>
          <a:xfrm>
            <a:off x="406707" y="6407574"/>
            <a:ext cx="62154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Calculamos la condición de conducción. Aplicando la Ley de Kirchhoff a la malla, queda:</a:t>
            </a:r>
          </a:p>
        </p:txBody>
      </p:sp>
      <p:sp>
        <p:nvSpPr>
          <p:cNvPr id="21" name="CuadroTexto 20"/>
          <p:cNvSpPr txBox="1"/>
          <p:nvPr/>
        </p:nvSpPr>
        <p:spPr>
          <a:xfrm rot="10800000">
            <a:off x="1838565" y="1439825"/>
            <a:ext cx="14446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rgbClr val="FF0000"/>
                </a:solidFill>
              </a:rPr>
              <a:t>+          -</a:t>
            </a:r>
          </a:p>
        </p:txBody>
      </p:sp>
      <p:sp>
        <p:nvSpPr>
          <p:cNvPr id="22" name="Rectángulo 21"/>
          <p:cNvSpPr/>
          <p:nvPr/>
        </p:nvSpPr>
        <p:spPr>
          <a:xfrm>
            <a:off x="685550" y="10654888"/>
            <a:ext cx="40046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/>
              <a:t>c) Corriente =0      </a:t>
            </a:r>
            <a:r>
              <a:rPr lang="es-ES" sz="2000" dirty="0"/>
              <a:t>D1: OFF, D2: OFF</a:t>
            </a:r>
          </a:p>
          <a:p>
            <a:endParaRPr lang="es-ES" sz="2000" dirty="0"/>
          </a:p>
          <a:p>
            <a:endParaRPr lang="es-ES" sz="2000" dirty="0"/>
          </a:p>
        </p:txBody>
      </p:sp>
      <p:sp>
        <p:nvSpPr>
          <p:cNvPr id="11" name="Rectángulo 10"/>
          <p:cNvSpPr/>
          <p:nvPr/>
        </p:nvSpPr>
        <p:spPr>
          <a:xfrm>
            <a:off x="2310955" y="11225364"/>
            <a:ext cx="12143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err="1">
                <a:solidFill>
                  <a:srgbClr val="0070C0"/>
                </a:solidFill>
              </a:rPr>
              <a:t>v</a:t>
            </a:r>
            <a:r>
              <a:rPr lang="es-ES" sz="2800" baseline="-25000" dirty="0" err="1">
                <a:solidFill>
                  <a:srgbClr val="0070C0"/>
                </a:solidFill>
              </a:rPr>
              <a:t>out</a:t>
            </a:r>
            <a:r>
              <a:rPr lang="es-ES" sz="2800" dirty="0">
                <a:solidFill>
                  <a:srgbClr val="0070C0"/>
                </a:solidFill>
              </a:rPr>
              <a:t>=v</a:t>
            </a:r>
            <a:r>
              <a:rPr lang="es-ES" sz="2800" baseline="-25000" dirty="0">
                <a:solidFill>
                  <a:srgbClr val="0070C0"/>
                </a:solidFill>
              </a:rPr>
              <a:t>e</a:t>
            </a:r>
            <a:endParaRPr lang="es-ES" sz="2800" dirty="0"/>
          </a:p>
        </p:txBody>
      </p:sp>
      <p:sp>
        <p:nvSpPr>
          <p:cNvPr id="23" name="Rectángulo 22"/>
          <p:cNvSpPr/>
          <p:nvPr/>
        </p:nvSpPr>
        <p:spPr>
          <a:xfrm>
            <a:off x="664624" y="9113389"/>
            <a:ext cx="590642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dirty="0"/>
              <a:t>Para que i sea &gt;0           	 v</a:t>
            </a:r>
            <a:r>
              <a:rPr lang="es-ES" sz="2000" baseline="-25000" dirty="0"/>
              <a:t>e</a:t>
            </a:r>
            <a:r>
              <a:rPr lang="es-ES" sz="2000" dirty="0"/>
              <a:t>&lt; -4,7 V </a:t>
            </a:r>
          </a:p>
          <a:p>
            <a:endParaRPr lang="es-ES" sz="2000" dirty="0"/>
          </a:p>
          <a:p>
            <a:r>
              <a:rPr lang="es-ES" sz="2000" dirty="0"/>
              <a:t>						</a:t>
            </a:r>
            <a:r>
              <a:rPr lang="es-ES" sz="2000" dirty="0">
                <a:solidFill>
                  <a:srgbClr val="0070C0"/>
                </a:solidFill>
              </a:rPr>
              <a:t> </a:t>
            </a:r>
            <a:r>
              <a:rPr lang="es-ES" sz="2000" dirty="0" err="1">
                <a:solidFill>
                  <a:srgbClr val="0070C0"/>
                </a:solidFill>
              </a:rPr>
              <a:t>v</a:t>
            </a:r>
            <a:r>
              <a:rPr lang="es-ES" sz="2000" baseline="-25000" dirty="0" err="1">
                <a:solidFill>
                  <a:srgbClr val="0070C0"/>
                </a:solidFill>
              </a:rPr>
              <a:t>out</a:t>
            </a:r>
            <a:r>
              <a:rPr lang="es-ES" sz="2000" dirty="0">
                <a:solidFill>
                  <a:srgbClr val="0070C0"/>
                </a:solidFill>
              </a:rPr>
              <a:t>=v</a:t>
            </a:r>
            <a:r>
              <a:rPr lang="es-ES" sz="2000" baseline="-25000" dirty="0">
                <a:solidFill>
                  <a:srgbClr val="0070C0"/>
                </a:solidFill>
              </a:rPr>
              <a:t>d1</a:t>
            </a:r>
            <a:r>
              <a:rPr lang="es-ES" sz="2000" dirty="0">
                <a:solidFill>
                  <a:srgbClr val="0070C0"/>
                </a:solidFill>
              </a:rPr>
              <a:t>-v</a:t>
            </a:r>
            <a:r>
              <a:rPr lang="es-ES" sz="2000" baseline="-25000" dirty="0">
                <a:solidFill>
                  <a:srgbClr val="0070C0"/>
                </a:solidFill>
              </a:rPr>
              <a:t>d2</a:t>
            </a:r>
            <a:r>
              <a:rPr lang="es-ES" sz="2000" dirty="0">
                <a:solidFill>
                  <a:srgbClr val="0070C0"/>
                </a:solidFill>
              </a:rPr>
              <a:t>=-0,7+(-4)=-4,7 V</a:t>
            </a:r>
          </a:p>
        </p:txBody>
      </p:sp>
      <p:sp>
        <p:nvSpPr>
          <p:cNvPr id="24" name="Flecha a la derecha con bandas 23"/>
          <p:cNvSpPr/>
          <p:nvPr/>
        </p:nvSpPr>
        <p:spPr>
          <a:xfrm>
            <a:off x="2702469" y="9185670"/>
            <a:ext cx="671684" cy="24509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337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  <p:bldP spid="16" grpId="0"/>
      <p:bldP spid="18" grpId="0"/>
      <p:bldP spid="20" grpId="0"/>
      <p:bldP spid="21" grpId="0"/>
      <p:bldP spid="22" grpId="0"/>
      <p:bldP spid="11" grpId="0"/>
      <p:bldP spid="23" grpId="0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3">
            <a:extLst>
              <a:ext uri="{FF2B5EF4-FFF2-40B4-BE49-F238E27FC236}">
                <a16:creationId xmlns:a16="http://schemas.microsoft.com/office/drawing/2014/main" id="{D93E399E-3237-179C-59E6-433A87557D2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-464234" y="1224230"/>
            <a:ext cx="7184513" cy="1285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ES" altLang="es-ES" sz="1600" dirty="0"/>
              <a:t>©2024 Autora Beatriz Romero Herrero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ES" altLang="es-ES" sz="1400" dirty="0">
                <a:solidFill>
                  <a:srgbClr val="969696"/>
                </a:solidFill>
              </a:rPr>
              <a:t>Algunos derechos reservados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ES" altLang="es-ES" sz="1400" dirty="0">
                <a:solidFill>
                  <a:srgbClr val="969696"/>
                </a:solidFill>
              </a:rPr>
              <a:t>Este documento se distribuye bajo la licencia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ES" altLang="es-ES" sz="1400" dirty="0">
                <a:solidFill>
                  <a:srgbClr val="969696"/>
                </a:solidFill>
              </a:rPr>
              <a:t>“Atribución-Compartir Igual 4.0 Internacional” de Creative </a:t>
            </a:r>
            <a:r>
              <a:rPr lang="es-ES" altLang="es-ES" sz="1400" dirty="0" err="1">
                <a:solidFill>
                  <a:srgbClr val="969696"/>
                </a:solidFill>
              </a:rPr>
              <a:t>Commons</a:t>
            </a:r>
            <a:r>
              <a:rPr lang="es-ES" altLang="es-ES" sz="1400" dirty="0">
                <a:solidFill>
                  <a:srgbClr val="969696"/>
                </a:solidFill>
              </a:rPr>
              <a:t>,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ES" altLang="es-ES" sz="1400" dirty="0">
                <a:solidFill>
                  <a:srgbClr val="969696"/>
                </a:solidFill>
              </a:rPr>
              <a:t>disponible en </a:t>
            </a:r>
            <a:r>
              <a:rPr lang="es-ES" altLang="es-ES" sz="1400" dirty="0">
                <a:solidFill>
                  <a:srgbClr val="969696"/>
                </a:solidFill>
                <a:hlinkClick r:id="rId2"/>
              </a:rPr>
              <a:t>https://creativecommons.org/licenses/by-sa/4.0/deed.es</a:t>
            </a:r>
            <a:endParaRPr lang="es-ES" altLang="es-ES" sz="1400" dirty="0">
              <a:solidFill>
                <a:srgbClr val="969696"/>
              </a:solidFill>
            </a:endParaRP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ES" altLang="es-ES" sz="1400" dirty="0">
                <a:solidFill>
                  <a:srgbClr val="969696"/>
                </a:solidFill>
              </a:rPr>
              <a:t>Para cualquier duda o sugerencia de mejora, puedes escribir a y b</a:t>
            </a:r>
            <a:r>
              <a:rPr lang="es-ES" altLang="es-ES" sz="1400" dirty="0">
                <a:solidFill>
                  <a:srgbClr val="969696"/>
                </a:solidFill>
                <a:hlinkClick r:id="rId3"/>
              </a:rPr>
              <a:t>eatriz.romero@urjc.es</a:t>
            </a:r>
            <a:r>
              <a:rPr lang="es-ES" altLang="es-ES" sz="1400" dirty="0">
                <a:solidFill>
                  <a:srgbClr val="969696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5054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41873" y="2364058"/>
            <a:ext cx="57279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PROBLEMAS CON AMPLIFICADORES OPERACIONALES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41873" y="3732541"/>
            <a:ext cx="5015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En las siguientes transparencias se explican paso a paso, varios ejemplos de circuitos con uno o varios Amplificadores Operacionales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691054" y="10236820"/>
            <a:ext cx="26051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Beatriz Romero Herrero</a:t>
            </a:r>
          </a:p>
          <a:p>
            <a:r>
              <a:rPr lang="es-ES" b="1" dirty="0"/>
              <a:t>ITI-Tecnología Electrónica</a:t>
            </a:r>
          </a:p>
          <a:p>
            <a:r>
              <a:rPr lang="es-ES" b="1" dirty="0"/>
              <a:t>ESCET_URJC</a:t>
            </a:r>
          </a:p>
        </p:txBody>
      </p:sp>
      <p:pic>
        <p:nvPicPr>
          <p:cNvPr id="7" name="Picture 4" descr="Resultado de imagen de logo urj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94" y="0"/>
            <a:ext cx="1689428" cy="948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8301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30" y="2181918"/>
            <a:ext cx="5737686" cy="284129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ángulo 4"/>
          <p:cNvSpPr/>
          <p:nvPr/>
        </p:nvSpPr>
        <p:spPr>
          <a:xfrm>
            <a:off x="711976" y="1431180"/>
            <a:ext cx="57307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Hallad la función de transferencia del circuito de la figura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2047176" y="1707812"/>
            <a:ext cx="464729" cy="602619"/>
            <a:chOff x="1371600" y="4077162"/>
            <a:chExt cx="464729" cy="461665"/>
          </a:xfrm>
        </p:grpSpPr>
        <p:cxnSp>
          <p:nvCxnSpPr>
            <p:cNvPr id="7" name="Conector recto de flecha 6"/>
            <p:cNvCxnSpPr/>
            <p:nvPr/>
          </p:nvCxnSpPr>
          <p:spPr>
            <a:xfrm>
              <a:off x="1371600" y="4446494"/>
              <a:ext cx="448236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8" name="CuadroTexto 7"/>
            <p:cNvSpPr txBox="1"/>
            <p:nvPr/>
          </p:nvSpPr>
          <p:spPr>
            <a:xfrm>
              <a:off x="1476935" y="4077162"/>
              <a:ext cx="3593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dirty="0">
                  <a:solidFill>
                    <a:srgbClr val="FF0000"/>
                  </a:solidFill>
                </a:rPr>
                <a:t>i</a:t>
              </a:r>
              <a:r>
                <a:rPr lang="es-ES" sz="2400" baseline="-25000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9" name="Grupo 8"/>
          <p:cNvGrpSpPr/>
          <p:nvPr/>
        </p:nvGrpSpPr>
        <p:grpSpPr>
          <a:xfrm>
            <a:off x="4496047" y="1693898"/>
            <a:ext cx="464729" cy="482095"/>
            <a:chOff x="1371600" y="4077162"/>
            <a:chExt cx="464729" cy="369332"/>
          </a:xfrm>
        </p:grpSpPr>
        <p:cxnSp>
          <p:nvCxnSpPr>
            <p:cNvPr id="10" name="Conector recto de flecha 9"/>
            <p:cNvCxnSpPr/>
            <p:nvPr/>
          </p:nvCxnSpPr>
          <p:spPr>
            <a:xfrm>
              <a:off x="1371600" y="4446494"/>
              <a:ext cx="448236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1" name="CuadroTexto 10"/>
            <p:cNvSpPr txBox="1"/>
            <p:nvPr/>
          </p:nvSpPr>
          <p:spPr>
            <a:xfrm>
              <a:off x="1476935" y="4077162"/>
              <a:ext cx="359394" cy="3536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dirty="0">
                  <a:solidFill>
                    <a:srgbClr val="FF0000"/>
                  </a:solidFill>
                </a:rPr>
                <a:t>i</a:t>
              </a:r>
              <a:r>
                <a:rPr lang="es-ES" sz="2400" baseline="-25000" dirty="0">
                  <a:solidFill>
                    <a:srgbClr val="FF0000"/>
                  </a:solidFill>
                </a:rPr>
                <a:t>2</a:t>
              </a:r>
            </a:p>
          </p:txBody>
        </p:sp>
      </p:grpSp>
      <p:grpSp>
        <p:nvGrpSpPr>
          <p:cNvPr id="12" name="Grupo 11"/>
          <p:cNvGrpSpPr/>
          <p:nvPr/>
        </p:nvGrpSpPr>
        <p:grpSpPr>
          <a:xfrm>
            <a:off x="1806565" y="2530304"/>
            <a:ext cx="464729" cy="482095"/>
            <a:chOff x="1371600" y="4077162"/>
            <a:chExt cx="464729" cy="369332"/>
          </a:xfrm>
        </p:grpSpPr>
        <p:cxnSp>
          <p:nvCxnSpPr>
            <p:cNvPr id="13" name="Conector recto de flecha 12"/>
            <p:cNvCxnSpPr/>
            <p:nvPr/>
          </p:nvCxnSpPr>
          <p:spPr>
            <a:xfrm>
              <a:off x="1371600" y="4446494"/>
              <a:ext cx="448236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4" name="CuadroTexto 13"/>
            <p:cNvSpPr txBox="1"/>
            <p:nvPr/>
          </p:nvSpPr>
          <p:spPr>
            <a:xfrm>
              <a:off x="1476935" y="4077162"/>
              <a:ext cx="359394" cy="3536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dirty="0">
                  <a:solidFill>
                    <a:srgbClr val="FF0000"/>
                  </a:solidFill>
                </a:rPr>
                <a:t>i</a:t>
              </a:r>
              <a:r>
                <a:rPr lang="es-ES" sz="2400" baseline="-25000" dirty="0">
                  <a:solidFill>
                    <a:srgbClr val="FF0000"/>
                  </a:solidFill>
                </a:rPr>
                <a:t>3</a:t>
              </a:r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3592746" y="2872333"/>
            <a:ext cx="464729" cy="482095"/>
            <a:chOff x="1371600" y="4077162"/>
            <a:chExt cx="464729" cy="369332"/>
          </a:xfrm>
        </p:grpSpPr>
        <p:cxnSp>
          <p:nvCxnSpPr>
            <p:cNvPr id="16" name="Conector recto de flecha 15"/>
            <p:cNvCxnSpPr/>
            <p:nvPr/>
          </p:nvCxnSpPr>
          <p:spPr>
            <a:xfrm>
              <a:off x="1371600" y="4446494"/>
              <a:ext cx="448236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7" name="CuadroTexto 16"/>
            <p:cNvSpPr txBox="1"/>
            <p:nvPr/>
          </p:nvSpPr>
          <p:spPr>
            <a:xfrm>
              <a:off x="1476935" y="4077162"/>
              <a:ext cx="359394" cy="3536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dirty="0">
                  <a:solidFill>
                    <a:srgbClr val="FF0000"/>
                  </a:solidFill>
                </a:rPr>
                <a:t>i</a:t>
              </a:r>
              <a:r>
                <a:rPr lang="es-ES" sz="2400" baseline="-25000" dirty="0">
                  <a:solidFill>
                    <a:srgbClr val="FF0000"/>
                  </a:solidFill>
                </a:rPr>
                <a:t>4</a:t>
              </a:r>
            </a:p>
          </p:txBody>
        </p:sp>
      </p:grpSp>
      <p:sp>
        <p:nvSpPr>
          <p:cNvPr id="19" name="CuadroTexto 18"/>
          <p:cNvSpPr txBox="1"/>
          <p:nvPr/>
        </p:nvSpPr>
        <p:spPr>
          <a:xfrm>
            <a:off x="3173432" y="3253739"/>
            <a:ext cx="559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V</a:t>
            </a:r>
            <a:r>
              <a:rPr lang="es-ES" sz="2400" baseline="-25000" dirty="0">
                <a:solidFill>
                  <a:srgbClr val="FF0000"/>
                </a:solidFill>
              </a:rPr>
              <a:t>o2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/>
              <p:cNvSpPr txBox="1"/>
              <p:nvPr/>
            </p:nvSpPr>
            <p:spPr>
              <a:xfrm>
                <a:off x="851327" y="5208650"/>
                <a:ext cx="118026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ES" dirty="0"/>
              </a:p>
            </p:txBody>
          </p:sp>
        </mc:Choice>
        <mc:Fallback xmlns="">
          <p:sp>
            <p:nvSpPr>
              <p:cNvPr id="20" name="CuadroTexto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327" y="5208650"/>
                <a:ext cx="1180260" cy="276999"/>
              </a:xfrm>
              <a:prstGeom prst="rect">
                <a:avLst/>
              </a:prstGeom>
              <a:blipFill>
                <a:blip r:embed="rId3"/>
                <a:stretch>
                  <a:fillRect l="-4663" r="-1554" b="-15217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/>
              <p:cNvSpPr txBox="1"/>
              <p:nvPr/>
            </p:nvSpPr>
            <p:spPr>
              <a:xfrm>
                <a:off x="851327" y="5678956"/>
                <a:ext cx="775533" cy="563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ES" dirty="0"/>
              </a:p>
            </p:txBody>
          </p:sp>
        </mc:Choice>
        <mc:Fallback xmlns="">
          <p:sp>
            <p:nvSpPr>
              <p:cNvPr id="21" name="CuadroTex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327" y="5678956"/>
                <a:ext cx="775533" cy="5638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/>
              <p:cNvSpPr txBox="1"/>
              <p:nvPr/>
            </p:nvSpPr>
            <p:spPr>
              <a:xfrm>
                <a:off x="2511905" y="5624257"/>
                <a:ext cx="756296" cy="5167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es-ES" dirty="0"/>
              </a:p>
            </p:txBody>
          </p:sp>
        </mc:Choice>
        <mc:Fallback xmlns="">
          <p:sp>
            <p:nvSpPr>
              <p:cNvPr id="22" name="CuadroTex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1905" y="5624257"/>
                <a:ext cx="756296" cy="51674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/>
              <p:cNvSpPr txBox="1"/>
              <p:nvPr/>
            </p:nvSpPr>
            <p:spPr>
              <a:xfrm>
                <a:off x="620791" y="6636153"/>
                <a:ext cx="2206171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02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ES" dirty="0"/>
              </a:p>
            </p:txBody>
          </p:sp>
        </mc:Choice>
        <mc:Fallback xmlns="">
          <p:sp>
            <p:nvSpPr>
              <p:cNvPr id="23" name="CuadroTexto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791" y="6636153"/>
                <a:ext cx="2206171" cy="276999"/>
              </a:xfrm>
              <a:prstGeom prst="rect">
                <a:avLst/>
              </a:prstGeom>
              <a:blipFill>
                <a:blip r:embed="rId6"/>
                <a:stretch>
                  <a:fillRect b="-15556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uadroTexto 23"/>
              <p:cNvSpPr txBox="1"/>
              <p:nvPr/>
            </p:nvSpPr>
            <p:spPr>
              <a:xfrm>
                <a:off x="820581" y="7291901"/>
                <a:ext cx="1612557" cy="563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ES" dirty="0"/>
              </a:p>
            </p:txBody>
          </p:sp>
        </mc:Choice>
        <mc:Fallback xmlns="">
          <p:sp>
            <p:nvSpPr>
              <p:cNvPr id="24" name="CuadroTexto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581" y="7291901"/>
                <a:ext cx="1612557" cy="56387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/>
              <p:cNvSpPr txBox="1"/>
              <p:nvPr/>
            </p:nvSpPr>
            <p:spPr>
              <a:xfrm>
                <a:off x="485120" y="8214922"/>
                <a:ext cx="6184415" cy="6223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E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ES" dirty="0"/>
              </a:p>
            </p:txBody>
          </p:sp>
        </mc:Choice>
        <mc:Fallback xmlns="">
          <p:sp>
            <p:nvSpPr>
              <p:cNvPr id="25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120" y="8214922"/>
                <a:ext cx="6184415" cy="62235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951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Imagen 5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86" y="1283165"/>
            <a:ext cx="6443656" cy="253693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85056" y="143801"/>
            <a:ext cx="5519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Hallad la función de transferencia del circuito de la figura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602285" y="1879102"/>
            <a:ext cx="448236" cy="461665"/>
            <a:chOff x="1371600" y="4077162"/>
            <a:chExt cx="448236" cy="461665"/>
          </a:xfrm>
        </p:grpSpPr>
        <p:cxnSp>
          <p:nvCxnSpPr>
            <p:cNvPr id="7" name="Conector recto de flecha 6"/>
            <p:cNvCxnSpPr/>
            <p:nvPr/>
          </p:nvCxnSpPr>
          <p:spPr>
            <a:xfrm>
              <a:off x="1371600" y="4446494"/>
              <a:ext cx="448236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8" name="CuadroTexto 7"/>
            <p:cNvSpPr txBox="1"/>
            <p:nvPr/>
          </p:nvSpPr>
          <p:spPr>
            <a:xfrm>
              <a:off x="1476935" y="4077162"/>
              <a:ext cx="2551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dirty="0">
                  <a:solidFill>
                    <a:srgbClr val="FF0000"/>
                  </a:solidFill>
                </a:rPr>
                <a:t>i</a:t>
              </a:r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1550894" y="1087450"/>
            <a:ext cx="448236" cy="461665"/>
            <a:chOff x="1371600" y="4077162"/>
            <a:chExt cx="448236" cy="461665"/>
          </a:xfrm>
        </p:grpSpPr>
        <p:cxnSp>
          <p:nvCxnSpPr>
            <p:cNvPr id="11" name="Conector recto de flecha 10"/>
            <p:cNvCxnSpPr/>
            <p:nvPr/>
          </p:nvCxnSpPr>
          <p:spPr>
            <a:xfrm>
              <a:off x="1371600" y="4446494"/>
              <a:ext cx="448236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CuadroTexto 11"/>
            <p:cNvSpPr txBox="1"/>
            <p:nvPr/>
          </p:nvSpPr>
          <p:spPr>
            <a:xfrm>
              <a:off x="1476935" y="4077162"/>
              <a:ext cx="2551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dirty="0">
                  <a:solidFill>
                    <a:srgbClr val="FF0000"/>
                  </a:solidFill>
                </a:rPr>
                <a:t>i</a:t>
              </a:r>
            </a:p>
          </p:txBody>
        </p:sp>
      </p:grpSp>
      <p:grpSp>
        <p:nvGrpSpPr>
          <p:cNvPr id="27" name="Grupo 26"/>
          <p:cNvGrpSpPr/>
          <p:nvPr/>
        </p:nvGrpSpPr>
        <p:grpSpPr>
          <a:xfrm>
            <a:off x="4886916" y="834022"/>
            <a:ext cx="793807" cy="563509"/>
            <a:chOff x="5184943" y="1841253"/>
            <a:chExt cx="793807" cy="563509"/>
          </a:xfrm>
        </p:grpSpPr>
        <p:cxnSp>
          <p:nvCxnSpPr>
            <p:cNvPr id="20" name="Conector recto de flecha 19"/>
            <p:cNvCxnSpPr/>
            <p:nvPr/>
          </p:nvCxnSpPr>
          <p:spPr>
            <a:xfrm>
              <a:off x="5226602" y="2402311"/>
              <a:ext cx="710487" cy="2451"/>
            </a:xfrm>
            <a:prstGeom prst="straightConnector1">
              <a:avLst/>
            </a:prstGeom>
            <a:ln w="3175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3" name="CuadroTexto 22"/>
            <p:cNvSpPr txBox="1"/>
            <p:nvPr/>
          </p:nvSpPr>
          <p:spPr>
            <a:xfrm>
              <a:off x="5184943" y="1841253"/>
              <a:ext cx="7938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dirty="0">
                  <a:solidFill>
                    <a:srgbClr val="FF0000"/>
                  </a:solidFill>
                </a:rPr>
                <a:t>i-i</a:t>
              </a:r>
              <a:r>
                <a:rPr lang="es-ES" sz="2400" baseline="-25000" dirty="0">
                  <a:solidFill>
                    <a:srgbClr val="FF0000"/>
                  </a:solidFill>
                </a:rPr>
                <a:t>1</a:t>
              </a:r>
              <a:r>
                <a:rPr lang="es-ES" sz="2400" dirty="0">
                  <a:solidFill>
                    <a:srgbClr val="FF0000"/>
                  </a:solidFill>
                </a:rPr>
                <a:t>-i</a:t>
              </a:r>
              <a:r>
                <a:rPr lang="es-ES" sz="2400" baseline="-25000" dirty="0">
                  <a:solidFill>
                    <a:srgbClr val="FF0000"/>
                  </a:solidFill>
                </a:rPr>
                <a:t>2</a:t>
              </a:r>
            </a:p>
          </p:txBody>
        </p:sp>
      </p:grpSp>
      <p:grpSp>
        <p:nvGrpSpPr>
          <p:cNvPr id="28" name="Grupo 27"/>
          <p:cNvGrpSpPr/>
          <p:nvPr/>
        </p:nvGrpSpPr>
        <p:grpSpPr>
          <a:xfrm>
            <a:off x="3766669" y="895150"/>
            <a:ext cx="524503" cy="537009"/>
            <a:chOff x="5412589" y="915307"/>
            <a:chExt cx="524503" cy="537009"/>
          </a:xfrm>
        </p:grpSpPr>
        <p:sp>
          <p:nvSpPr>
            <p:cNvPr id="21" name="CuadroTexto 20"/>
            <p:cNvSpPr txBox="1"/>
            <p:nvPr/>
          </p:nvSpPr>
          <p:spPr>
            <a:xfrm>
              <a:off x="5412589" y="915307"/>
              <a:ext cx="5245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dirty="0">
                  <a:solidFill>
                    <a:srgbClr val="FF0000"/>
                  </a:solidFill>
                </a:rPr>
                <a:t>i-i</a:t>
              </a:r>
              <a:r>
                <a:rPr lang="es-ES" sz="2400" baseline="-25000" dirty="0">
                  <a:solidFill>
                    <a:srgbClr val="FF0000"/>
                  </a:solidFill>
                </a:rPr>
                <a:t>1</a:t>
              </a:r>
            </a:p>
          </p:txBody>
        </p:sp>
        <p:cxnSp>
          <p:nvCxnSpPr>
            <p:cNvPr id="25" name="Conector recto de flecha 24"/>
            <p:cNvCxnSpPr/>
            <p:nvPr/>
          </p:nvCxnSpPr>
          <p:spPr>
            <a:xfrm>
              <a:off x="5450722" y="1452316"/>
              <a:ext cx="448236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3" name="Grupo 32"/>
          <p:cNvGrpSpPr/>
          <p:nvPr/>
        </p:nvGrpSpPr>
        <p:grpSpPr>
          <a:xfrm>
            <a:off x="3758936" y="1934649"/>
            <a:ext cx="359394" cy="627569"/>
            <a:chOff x="4480339" y="4025711"/>
            <a:chExt cx="359394" cy="627569"/>
          </a:xfrm>
        </p:grpSpPr>
        <p:cxnSp>
          <p:nvCxnSpPr>
            <p:cNvPr id="30" name="Conector recto de flecha 29"/>
            <p:cNvCxnSpPr/>
            <p:nvPr/>
          </p:nvCxnSpPr>
          <p:spPr>
            <a:xfrm>
              <a:off x="4480339" y="4046773"/>
              <a:ext cx="3608" cy="606507"/>
            </a:xfrm>
            <a:prstGeom prst="straightConnector1">
              <a:avLst/>
            </a:prstGeom>
            <a:ln w="3175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1" name="CuadroTexto 30"/>
            <p:cNvSpPr txBox="1"/>
            <p:nvPr/>
          </p:nvSpPr>
          <p:spPr>
            <a:xfrm>
              <a:off x="4480339" y="4025711"/>
              <a:ext cx="3593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dirty="0">
                  <a:solidFill>
                    <a:srgbClr val="FF0000"/>
                  </a:solidFill>
                </a:rPr>
                <a:t>i</a:t>
              </a:r>
              <a:r>
                <a:rPr lang="es-ES" sz="2400" baseline="-25000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35" name="Grupo 34"/>
          <p:cNvGrpSpPr/>
          <p:nvPr/>
        </p:nvGrpSpPr>
        <p:grpSpPr>
          <a:xfrm>
            <a:off x="4413364" y="1934649"/>
            <a:ext cx="359394" cy="627569"/>
            <a:chOff x="4480339" y="4025711"/>
            <a:chExt cx="359394" cy="627569"/>
          </a:xfrm>
        </p:grpSpPr>
        <p:cxnSp>
          <p:nvCxnSpPr>
            <p:cNvPr id="36" name="Conector recto de flecha 35"/>
            <p:cNvCxnSpPr/>
            <p:nvPr/>
          </p:nvCxnSpPr>
          <p:spPr>
            <a:xfrm>
              <a:off x="4480339" y="4046773"/>
              <a:ext cx="3608" cy="606507"/>
            </a:xfrm>
            <a:prstGeom prst="straightConnector1">
              <a:avLst/>
            </a:prstGeom>
            <a:ln w="3175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7" name="CuadroTexto 36"/>
            <p:cNvSpPr txBox="1"/>
            <p:nvPr/>
          </p:nvSpPr>
          <p:spPr>
            <a:xfrm>
              <a:off x="4480339" y="4025711"/>
              <a:ext cx="3593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dirty="0">
                  <a:solidFill>
                    <a:srgbClr val="FF0000"/>
                  </a:solidFill>
                </a:rPr>
                <a:t>i</a:t>
              </a:r>
              <a:r>
                <a:rPr lang="es-ES" sz="2400" baseline="-25000" dirty="0">
                  <a:solidFill>
                    <a:srgbClr val="FF0000"/>
                  </a:solidFill>
                </a:rPr>
                <a:t>2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uadroTexto 38"/>
              <p:cNvSpPr txBox="1"/>
              <p:nvPr/>
            </p:nvSpPr>
            <p:spPr>
              <a:xfrm>
                <a:off x="805434" y="4213848"/>
                <a:ext cx="745460" cy="5654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ES" dirty="0"/>
              </a:p>
            </p:txBody>
          </p:sp>
        </mc:Choice>
        <mc:Fallback xmlns="">
          <p:sp>
            <p:nvSpPr>
              <p:cNvPr id="39" name="CuadroTexto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434" y="4213848"/>
                <a:ext cx="745460" cy="5654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uadroTexto 39"/>
          <p:cNvSpPr txBox="1"/>
          <p:nvPr/>
        </p:nvSpPr>
        <p:spPr>
          <a:xfrm>
            <a:off x="3267525" y="1111021"/>
            <a:ext cx="2413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V</a:t>
            </a:r>
            <a:r>
              <a:rPr lang="es-ES" baseline="-25000" dirty="0">
                <a:solidFill>
                  <a:srgbClr val="FF0000"/>
                </a:solidFill>
              </a:rPr>
              <a:t>A</a:t>
            </a:r>
            <a:r>
              <a:rPr lang="es-ES" dirty="0">
                <a:solidFill>
                  <a:srgbClr val="FF0000"/>
                </a:solidFill>
              </a:rPr>
              <a:t>                 V</a:t>
            </a:r>
            <a:r>
              <a:rPr lang="es-ES" baseline="-25000" dirty="0">
                <a:solidFill>
                  <a:srgbClr val="FF0000"/>
                </a:solidFill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uadroTexto 40"/>
              <p:cNvSpPr txBox="1"/>
              <p:nvPr/>
            </p:nvSpPr>
            <p:spPr>
              <a:xfrm>
                <a:off x="2338699" y="4176434"/>
                <a:ext cx="834010" cy="563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ES" dirty="0"/>
              </a:p>
            </p:txBody>
          </p:sp>
        </mc:Choice>
        <mc:Fallback xmlns="">
          <p:sp>
            <p:nvSpPr>
              <p:cNvPr id="41" name="CuadroTexto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8699" y="4176434"/>
                <a:ext cx="834010" cy="5638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uadroTexto 42"/>
              <p:cNvSpPr txBox="1"/>
              <p:nvPr/>
            </p:nvSpPr>
            <p:spPr>
              <a:xfrm>
                <a:off x="4237828" y="4199685"/>
                <a:ext cx="1298176" cy="563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ES" dirty="0"/>
              </a:p>
            </p:txBody>
          </p:sp>
        </mc:Choice>
        <mc:Fallback xmlns="">
          <p:sp>
            <p:nvSpPr>
              <p:cNvPr id="43" name="CuadroTexto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7828" y="4199685"/>
                <a:ext cx="1298176" cy="56387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uadroTexto 47"/>
              <p:cNvSpPr txBox="1"/>
              <p:nvPr/>
            </p:nvSpPr>
            <p:spPr>
              <a:xfrm>
                <a:off x="862079" y="5808134"/>
                <a:ext cx="4909036" cy="4898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  ⇒</m:t>
                    </m:r>
                    <m:sSub>
                      <m:sSub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s-ES" dirty="0"/>
                  <a:t>=-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</m:sub>
                    </m:sSub>
                    <m:d>
                      <m:d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E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E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s-E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E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s-E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E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es-E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s-E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es-E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endParaRPr lang="es-ES" dirty="0"/>
              </a:p>
            </p:txBody>
          </p:sp>
        </mc:Choice>
        <mc:Fallback xmlns="">
          <p:sp>
            <p:nvSpPr>
              <p:cNvPr id="48" name="CuadroTexto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079" y="5808134"/>
                <a:ext cx="4909036" cy="489814"/>
              </a:xfrm>
              <a:prstGeom prst="rect">
                <a:avLst/>
              </a:prstGeom>
              <a:blipFill>
                <a:blip r:embed="rId6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uadroTexto 48"/>
              <p:cNvSpPr txBox="1"/>
              <p:nvPr/>
            </p:nvSpPr>
            <p:spPr>
              <a:xfrm>
                <a:off x="799964" y="4991515"/>
                <a:ext cx="1898020" cy="563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ES" dirty="0"/>
              </a:p>
            </p:txBody>
          </p:sp>
        </mc:Choice>
        <mc:Fallback xmlns="">
          <p:sp>
            <p:nvSpPr>
              <p:cNvPr id="49" name="CuadroTexto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964" y="4991515"/>
                <a:ext cx="1898020" cy="56387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CuadroTexto 51"/>
              <p:cNvSpPr txBox="1"/>
              <p:nvPr/>
            </p:nvSpPr>
            <p:spPr>
              <a:xfrm>
                <a:off x="799963" y="6571914"/>
                <a:ext cx="3596626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s-ES" dirty="0"/>
              </a:p>
            </p:txBody>
          </p:sp>
        </mc:Choice>
        <mc:Fallback xmlns="">
          <p:sp>
            <p:nvSpPr>
              <p:cNvPr id="52" name="CuadroTexto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963" y="6571914"/>
                <a:ext cx="3596626" cy="62235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CuadroTexto 52"/>
              <p:cNvSpPr txBox="1"/>
              <p:nvPr/>
            </p:nvSpPr>
            <p:spPr>
              <a:xfrm>
                <a:off x="249086" y="7760634"/>
                <a:ext cx="6472093" cy="11763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𝑜𝑢𝑡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d>
                        <m:d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ES" b="0" i="1" dirty="0">
                  <a:latin typeface="Cambria Math" panose="02040503050406030204" pitchFamily="18" charset="0"/>
                </a:endParaRPr>
              </a:p>
              <a:p>
                <a:endParaRPr lang="es-ES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𝑖𝑛</m:t>
                          </m:r>
                        </m:sub>
                      </m:sSub>
                      <m:d>
                        <m:d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sub>
                                  </m:sSub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sub>
                                  </m:sSub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sSub>
                                        <m:sSubPr>
                                          <m:ctrlPr>
                                            <a:rPr lang="es-E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i="1"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e>
                                        <m:sub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</a:rPr>
                                            <m:t>𝐷</m:t>
                                          </m:r>
                                        </m:sub>
                                      </m:s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s-ES" dirty="0"/>
              </a:p>
            </p:txBody>
          </p:sp>
        </mc:Choice>
        <mc:Fallback xmlns="">
          <p:sp>
            <p:nvSpPr>
              <p:cNvPr id="53" name="CuadroTexto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086" y="7760634"/>
                <a:ext cx="6472093" cy="117634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uadroTexto 1"/>
          <p:cNvSpPr txBox="1"/>
          <p:nvPr/>
        </p:nvSpPr>
        <p:spPr>
          <a:xfrm>
            <a:off x="1941475" y="2185276"/>
            <a:ext cx="4860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0 V</a:t>
            </a:r>
          </a:p>
          <a:p>
            <a:endParaRPr lang="es-ES" dirty="0">
              <a:solidFill>
                <a:srgbClr val="FF0000"/>
              </a:solidFill>
            </a:endParaRPr>
          </a:p>
          <a:p>
            <a:r>
              <a:rPr lang="es-ES" dirty="0">
                <a:solidFill>
                  <a:srgbClr val="FF0000"/>
                </a:solidFill>
              </a:rPr>
              <a:t>0 V</a:t>
            </a:r>
          </a:p>
        </p:txBody>
      </p:sp>
    </p:spTree>
    <p:extLst>
      <p:ext uri="{BB962C8B-B14F-4D97-AF65-F5344CB8AC3E}">
        <p14:creationId xmlns:p14="http://schemas.microsoft.com/office/powerpoint/2010/main" val="193815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1" grpId="0"/>
      <p:bldP spid="43" grpId="0"/>
      <p:bldP spid="48" grpId="0"/>
      <p:bldP spid="49" grpId="0"/>
      <p:bldP spid="52" grpId="0"/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21" y="1191620"/>
            <a:ext cx="6490252" cy="2489055"/>
          </a:xfrm>
          <a:prstGeom prst="rect">
            <a:avLst/>
          </a:prstGeom>
        </p:spPr>
      </p:pic>
      <p:grpSp>
        <p:nvGrpSpPr>
          <p:cNvPr id="18" name="Grupo 17"/>
          <p:cNvGrpSpPr/>
          <p:nvPr/>
        </p:nvGrpSpPr>
        <p:grpSpPr>
          <a:xfrm>
            <a:off x="1887803" y="579600"/>
            <a:ext cx="3516151" cy="2620933"/>
            <a:chOff x="1910288" y="1096761"/>
            <a:chExt cx="3516151" cy="2620933"/>
          </a:xfrm>
        </p:grpSpPr>
        <p:cxnSp>
          <p:nvCxnSpPr>
            <p:cNvPr id="7" name="Conector recto de flecha 6"/>
            <p:cNvCxnSpPr/>
            <p:nvPr/>
          </p:nvCxnSpPr>
          <p:spPr>
            <a:xfrm>
              <a:off x="1910288" y="1647815"/>
              <a:ext cx="448236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8" name="CuadroTexto 7"/>
            <p:cNvSpPr txBox="1"/>
            <p:nvPr/>
          </p:nvSpPr>
          <p:spPr>
            <a:xfrm>
              <a:off x="4661757" y="1327594"/>
              <a:ext cx="6880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dirty="0">
                  <a:solidFill>
                    <a:srgbClr val="FF0000"/>
                  </a:solidFill>
                </a:rPr>
                <a:t>i</a:t>
              </a:r>
              <a:r>
                <a:rPr lang="es-ES" sz="2400" baseline="-25000" dirty="0">
                  <a:solidFill>
                    <a:srgbClr val="FF0000"/>
                  </a:solidFill>
                </a:rPr>
                <a:t>3</a:t>
              </a:r>
              <a:r>
                <a:rPr lang="es-ES" sz="2400" dirty="0">
                  <a:solidFill>
                    <a:srgbClr val="FF0000"/>
                  </a:solidFill>
                </a:rPr>
                <a:t>+i</a:t>
              </a:r>
              <a:r>
                <a:rPr lang="es-ES" sz="2400" baseline="-25000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9" name="CuadroTexto 8"/>
            <p:cNvSpPr txBox="1"/>
            <p:nvPr/>
          </p:nvSpPr>
          <p:spPr>
            <a:xfrm>
              <a:off x="3404153" y="2049318"/>
              <a:ext cx="3593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dirty="0">
                  <a:solidFill>
                    <a:srgbClr val="FF0000"/>
                  </a:solidFill>
                </a:rPr>
                <a:t>i</a:t>
              </a:r>
              <a:r>
                <a:rPr lang="es-ES" sz="2400" baseline="-25000" dirty="0">
                  <a:solidFill>
                    <a:srgbClr val="FF0000"/>
                  </a:solidFill>
                </a:rPr>
                <a:t>2</a:t>
              </a:r>
            </a:p>
          </p:txBody>
        </p:sp>
        <p:cxnSp>
          <p:nvCxnSpPr>
            <p:cNvPr id="10" name="Conector recto de flecha 9"/>
            <p:cNvCxnSpPr/>
            <p:nvPr/>
          </p:nvCxnSpPr>
          <p:spPr>
            <a:xfrm>
              <a:off x="3359732" y="2510983"/>
              <a:ext cx="448236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Conector recto de flecha 10"/>
            <p:cNvCxnSpPr/>
            <p:nvPr/>
          </p:nvCxnSpPr>
          <p:spPr>
            <a:xfrm>
              <a:off x="3539429" y="3318061"/>
              <a:ext cx="448236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CuadroTexto 11"/>
            <p:cNvSpPr txBox="1"/>
            <p:nvPr/>
          </p:nvSpPr>
          <p:spPr>
            <a:xfrm>
              <a:off x="3583850" y="3256029"/>
              <a:ext cx="3593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dirty="0">
                  <a:solidFill>
                    <a:srgbClr val="FF0000"/>
                  </a:solidFill>
                </a:rPr>
                <a:t>i</a:t>
              </a:r>
              <a:r>
                <a:rPr lang="es-ES" sz="2400" baseline="-25000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1999130" y="1096761"/>
              <a:ext cx="3593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dirty="0">
                  <a:solidFill>
                    <a:srgbClr val="FF0000"/>
                  </a:solidFill>
                </a:rPr>
                <a:t>i</a:t>
              </a:r>
              <a:r>
                <a:rPr lang="es-ES" sz="2400" baseline="-25000" dirty="0">
                  <a:solidFill>
                    <a:srgbClr val="FF0000"/>
                  </a:solidFill>
                </a:rPr>
                <a:t>1</a:t>
              </a:r>
            </a:p>
          </p:txBody>
        </p:sp>
        <p:cxnSp>
          <p:nvCxnSpPr>
            <p:cNvPr id="15" name="Conector recto de flecha 14"/>
            <p:cNvCxnSpPr/>
            <p:nvPr/>
          </p:nvCxnSpPr>
          <p:spPr>
            <a:xfrm>
              <a:off x="4661757" y="1789259"/>
              <a:ext cx="764682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/>
              <p:cNvSpPr txBox="1"/>
              <p:nvPr/>
            </p:nvSpPr>
            <p:spPr>
              <a:xfrm>
                <a:off x="804336" y="3908684"/>
                <a:ext cx="775533" cy="5201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ES" dirty="0"/>
              </a:p>
            </p:txBody>
          </p:sp>
        </mc:Choice>
        <mc:Fallback xmlns="">
          <p:sp>
            <p:nvSpPr>
              <p:cNvPr id="19" name="Cuadro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336" y="3908684"/>
                <a:ext cx="775533" cy="52014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/>
              <p:cNvSpPr txBox="1"/>
              <p:nvPr/>
            </p:nvSpPr>
            <p:spPr>
              <a:xfrm>
                <a:off x="504814" y="4633233"/>
                <a:ext cx="3460366" cy="5201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0−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E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ES" dirty="0"/>
              </a:p>
            </p:txBody>
          </p:sp>
        </mc:Choice>
        <mc:Fallback xmlns="">
          <p:sp>
            <p:nvSpPr>
              <p:cNvPr id="20" name="CuadroTexto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814" y="4633233"/>
                <a:ext cx="3460366" cy="520142"/>
              </a:xfrm>
              <a:prstGeom prst="rect">
                <a:avLst/>
              </a:prstGeom>
              <a:blipFill>
                <a:blip r:embed="rId4"/>
                <a:stretch>
                  <a:fillRect b="-1176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/>
              <p:cNvSpPr txBox="1"/>
              <p:nvPr/>
            </p:nvSpPr>
            <p:spPr>
              <a:xfrm>
                <a:off x="804336" y="5418439"/>
                <a:ext cx="806695" cy="5201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ES" dirty="0"/>
              </a:p>
            </p:txBody>
          </p:sp>
        </mc:Choice>
        <mc:Fallback xmlns="">
          <p:sp>
            <p:nvSpPr>
              <p:cNvPr id="21" name="CuadroTex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336" y="5418439"/>
                <a:ext cx="806695" cy="52014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uadroTexto 21"/>
          <p:cNvSpPr txBox="1"/>
          <p:nvPr/>
        </p:nvSpPr>
        <p:spPr>
          <a:xfrm>
            <a:off x="1336854" y="1909889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0 V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3891060" y="2094555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0 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uadroTexto 23"/>
              <p:cNvSpPr txBox="1"/>
              <p:nvPr/>
            </p:nvSpPr>
            <p:spPr>
              <a:xfrm>
                <a:off x="773174" y="6105933"/>
                <a:ext cx="1883208" cy="563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ES" dirty="0"/>
              </a:p>
            </p:txBody>
          </p:sp>
        </mc:Choice>
        <mc:Fallback xmlns="">
          <p:sp>
            <p:nvSpPr>
              <p:cNvPr id="24" name="CuadroTexto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174" y="6105933"/>
                <a:ext cx="1883208" cy="56387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/>
              <p:cNvSpPr txBox="1"/>
              <p:nvPr/>
            </p:nvSpPr>
            <p:spPr>
              <a:xfrm>
                <a:off x="430694" y="6974197"/>
                <a:ext cx="5280558" cy="119410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𝑜𝑢𝑡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E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d>
                        <m:d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</m:den>
                          </m:f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s-E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ES" dirty="0"/>
              </a:p>
            </p:txBody>
          </p:sp>
        </mc:Choice>
        <mc:Fallback xmlns="">
          <p:sp>
            <p:nvSpPr>
              <p:cNvPr id="25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694" y="6974197"/>
                <a:ext cx="5280558" cy="119410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CuadroTexto 25"/>
          <p:cNvSpPr txBox="1"/>
          <p:nvPr/>
        </p:nvSpPr>
        <p:spPr>
          <a:xfrm>
            <a:off x="2634719" y="1809156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v</a:t>
            </a:r>
            <a:r>
              <a:rPr lang="es-ES" baseline="-25000" dirty="0">
                <a:solidFill>
                  <a:srgbClr val="FF0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26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03611" y="2364058"/>
            <a:ext cx="5194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/>
              <a:t>PROBLEMAS CON DIODOS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1003611" y="3732541"/>
            <a:ext cx="47542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En las siguientes transparencias se explican paso a paso, varios ejemplos de circuitos con uno o dos diodos. Se usarán tanto diodos estándar, como diodos </a:t>
            </a:r>
            <a:r>
              <a:rPr lang="es-ES" dirty="0" err="1"/>
              <a:t>Zener</a:t>
            </a:r>
            <a:r>
              <a:rPr lang="es-ES" dirty="0"/>
              <a:t>. 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3691054" y="10236820"/>
            <a:ext cx="26051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Beatriz Romero Herrero</a:t>
            </a:r>
          </a:p>
          <a:p>
            <a:r>
              <a:rPr lang="es-ES" b="1" dirty="0"/>
              <a:t>ITI-Tecnología Electrónica</a:t>
            </a:r>
          </a:p>
          <a:p>
            <a:r>
              <a:rPr lang="es-ES" b="1" dirty="0"/>
              <a:t>ESCET_URJC</a:t>
            </a:r>
          </a:p>
        </p:txBody>
      </p:sp>
      <p:pic>
        <p:nvPicPr>
          <p:cNvPr id="1026" name="Picture 2" descr="Ver las imágenes de ori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122" y="5655023"/>
            <a:ext cx="2857500" cy="81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de logo urj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94" y="0"/>
            <a:ext cx="1689428" cy="948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593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uadroTexto 25"/>
          <p:cNvSpPr txBox="1"/>
          <p:nvPr/>
        </p:nvSpPr>
        <p:spPr>
          <a:xfrm>
            <a:off x="298383" y="709408"/>
            <a:ext cx="63911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Si el diodo </a:t>
            </a:r>
            <a:r>
              <a:rPr lang="es-ES" dirty="0" err="1"/>
              <a:t>Zéner</a:t>
            </a:r>
            <a:r>
              <a:rPr lang="es-ES" dirty="0"/>
              <a:t> de la figura tiene un voltaje de activación de 0.7 V, uno de ruptura de 3 V, halla su punto de trabajo. </a:t>
            </a:r>
            <a:r>
              <a:rPr lang="es-ES" dirty="0" err="1"/>
              <a:t>Vin</a:t>
            </a:r>
            <a:r>
              <a:rPr lang="es-ES" dirty="0"/>
              <a:t> =12V, R1=R2=1 k</a:t>
            </a:r>
            <a:r>
              <a:rPr lang="es-ES" dirty="0">
                <a:latin typeface="Symbol" panose="05050102010706020507" pitchFamily="18" charset="2"/>
              </a:rPr>
              <a:t>W</a:t>
            </a:r>
            <a:r>
              <a:rPr lang="es-ES" dirty="0"/>
              <a:t> y R3=0.5 k</a:t>
            </a:r>
            <a:r>
              <a:rPr lang="es-ES" dirty="0">
                <a:latin typeface="Symbol" panose="05050102010706020507" pitchFamily="18" charset="2"/>
              </a:rPr>
              <a:t>W</a:t>
            </a:r>
          </a:p>
          <a:p>
            <a:endParaRPr lang="es-ES" dirty="0">
              <a:latin typeface="Symbol" panose="05050102010706020507" pitchFamily="18" charset="2"/>
            </a:endParaRPr>
          </a:p>
          <a:p>
            <a:endParaRPr lang="es-ES" dirty="0">
              <a:latin typeface="Symbol" panose="05050102010706020507" pitchFamily="18" charset="2"/>
            </a:endParaRPr>
          </a:p>
          <a:p>
            <a:endParaRPr lang="es-ES" dirty="0">
              <a:latin typeface="Symbol" panose="05050102010706020507" pitchFamily="18" charset="2"/>
            </a:endParaRPr>
          </a:p>
          <a:p>
            <a:endParaRPr lang="es-ES" dirty="0">
              <a:latin typeface="Symbol" panose="05050102010706020507" pitchFamily="18" charset="2"/>
            </a:endParaRPr>
          </a:p>
          <a:p>
            <a:endParaRPr lang="es-ES" dirty="0">
              <a:latin typeface="Symbol" panose="05050102010706020507" pitchFamily="18" charset="2"/>
            </a:endParaRPr>
          </a:p>
          <a:p>
            <a:endParaRPr lang="es-ES" dirty="0">
              <a:latin typeface="Symbol" panose="05050102010706020507" pitchFamily="18" charset="2"/>
            </a:endParaRPr>
          </a:p>
          <a:p>
            <a:endParaRPr lang="es-ES" dirty="0">
              <a:latin typeface="Symbol" panose="05050102010706020507" pitchFamily="18" charset="2"/>
            </a:endParaRPr>
          </a:p>
          <a:p>
            <a:endParaRPr lang="es-ES" dirty="0">
              <a:latin typeface="Symbol" panose="05050102010706020507" pitchFamily="18" charset="2"/>
            </a:endParaRPr>
          </a:p>
          <a:p>
            <a:endParaRPr lang="es-ES" dirty="0">
              <a:latin typeface="Symbol" panose="05050102010706020507" pitchFamily="18" charset="2"/>
            </a:endParaRPr>
          </a:p>
        </p:txBody>
      </p:sp>
      <p:pic>
        <p:nvPicPr>
          <p:cNvPr id="27" name="Imagen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49" y="1747801"/>
            <a:ext cx="3821131" cy="2620812"/>
          </a:xfrm>
          <a:prstGeom prst="rect">
            <a:avLst/>
          </a:prstGeom>
        </p:spPr>
      </p:pic>
      <p:sp>
        <p:nvSpPr>
          <p:cNvPr id="28" name="CuadroTexto 27"/>
          <p:cNvSpPr txBox="1"/>
          <p:nvPr/>
        </p:nvSpPr>
        <p:spPr>
          <a:xfrm>
            <a:off x="4353277" y="2380505"/>
            <a:ext cx="6784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a</a:t>
            </a:r>
          </a:p>
          <a:p>
            <a:endParaRPr lang="es-ES" dirty="0">
              <a:solidFill>
                <a:srgbClr val="FF0000"/>
              </a:solidFill>
            </a:endParaRPr>
          </a:p>
          <a:p>
            <a:endParaRPr lang="es-ES" dirty="0">
              <a:solidFill>
                <a:srgbClr val="FF0000"/>
              </a:solidFill>
            </a:endParaRPr>
          </a:p>
          <a:p>
            <a:r>
              <a:rPr lang="es-ES" dirty="0">
                <a:solidFill>
                  <a:srgbClr val="FF0000"/>
                </a:solidFill>
              </a:rPr>
              <a:t>a’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335201" y="7580807"/>
                <a:ext cx="18848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𝑡h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𝑡h</m:t>
                          </m:r>
                        </m:sub>
                      </m:sSub>
                      <m:sSub>
                        <m:sSub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s-ES" dirty="0"/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01" y="7580807"/>
                <a:ext cx="1884875" cy="276999"/>
              </a:xfrm>
              <a:prstGeom prst="rect">
                <a:avLst/>
              </a:prstGeom>
              <a:blipFill>
                <a:blip r:embed="rId3"/>
                <a:stretch>
                  <a:fillRect l="-2589" r="-971" b="-17778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uadroTexto 28"/>
              <p:cNvSpPr txBox="1"/>
              <p:nvPr/>
            </p:nvSpPr>
            <p:spPr>
              <a:xfrm>
                <a:off x="437701" y="8019141"/>
                <a:ext cx="13724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s-ES" dirty="0"/>
              </a:p>
            </p:txBody>
          </p:sp>
        </mc:Choice>
        <mc:Fallback xmlns="">
          <p:sp>
            <p:nvSpPr>
              <p:cNvPr id="29" name="CuadroTexto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01" y="8019141"/>
                <a:ext cx="1372427" cy="276999"/>
              </a:xfrm>
              <a:prstGeom prst="rect">
                <a:avLst/>
              </a:prstGeom>
              <a:blipFill>
                <a:blip r:embed="rId4"/>
                <a:stretch>
                  <a:fillRect l="-4000" r="-1333" b="-15217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upo 54"/>
          <p:cNvGrpSpPr/>
          <p:nvPr/>
        </p:nvGrpSpPr>
        <p:grpSpPr>
          <a:xfrm>
            <a:off x="2819789" y="7763322"/>
            <a:ext cx="2020503" cy="4257370"/>
            <a:chOff x="3320716" y="5675902"/>
            <a:chExt cx="2020503" cy="4257370"/>
          </a:xfrm>
        </p:grpSpPr>
        <p:cxnSp>
          <p:nvCxnSpPr>
            <p:cNvPr id="35" name="Conector recto 34"/>
            <p:cNvCxnSpPr/>
            <p:nvPr/>
          </p:nvCxnSpPr>
          <p:spPr>
            <a:xfrm flipH="1">
              <a:off x="5313145" y="5675902"/>
              <a:ext cx="28074" cy="209168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cto 35"/>
            <p:cNvCxnSpPr/>
            <p:nvPr/>
          </p:nvCxnSpPr>
          <p:spPr>
            <a:xfrm flipH="1">
              <a:off x="3320716" y="7825341"/>
              <a:ext cx="1445" cy="210793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cto 40"/>
            <p:cNvCxnSpPr/>
            <p:nvPr/>
          </p:nvCxnSpPr>
          <p:spPr>
            <a:xfrm flipV="1">
              <a:off x="3320716" y="7785795"/>
              <a:ext cx="2006466" cy="1869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8" name="Conector recto 47"/>
          <p:cNvCxnSpPr/>
          <p:nvPr/>
        </p:nvCxnSpPr>
        <p:spPr>
          <a:xfrm>
            <a:off x="851308" y="9593805"/>
            <a:ext cx="4084957" cy="2512287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o 55"/>
          <p:cNvGrpSpPr/>
          <p:nvPr/>
        </p:nvGrpSpPr>
        <p:grpSpPr>
          <a:xfrm>
            <a:off x="1277639" y="7261607"/>
            <a:ext cx="4870776" cy="3023086"/>
            <a:chOff x="1277639" y="5164951"/>
            <a:chExt cx="4870776" cy="3023086"/>
          </a:xfrm>
        </p:grpSpPr>
        <p:sp>
          <p:nvSpPr>
            <p:cNvPr id="50" name="CuadroTexto 49"/>
            <p:cNvSpPr txBox="1"/>
            <p:nvPr/>
          </p:nvSpPr>
          <p:spPr>
            <a:xfrm>
              <a:off x="1277639" y="7818705"/>
              <a:ext cx="16161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/>
                <a:t>-6V               -3V</a:t>
              </a:r>
            </a:p>
          </p:txBody>
        </p:sp>
        <p:grpSp>
          <p:nvGrpSpPr>
            <p:cNvPr id="54" name="Grupo 53"/>
            <p:cNvGrpSpPr/>
            <p:nvPr/>
          </p:nvGrpSpPr>
          <p:grpSpPr>
            <a:xfrm>
              <a:off x="1357079" y="5164951"/>
              <a:ext cx="4791336" cy="3000555"/>
              <a:chOff x="1498887" y="5163918"/>
              <a:chExt cx="4791336" cy="3000555"/>
            </a:xfrm>
          </p:grpSpPr>
          <p:sp>
            <p:nvSpPr>
              <p:cNvPr id="45" name="CuadroTexto 44"/>
              <p:cNvSpPr txBox="1"/>
              <p:nvPr/>
            </p:nvSpPr>
            <p:spPr>
              <a:xfrm>
                <a:off x="5881778" y="7795141"/>
                <a:ext cx="4084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dirty="0" err="1"/>
                  <a:t>vd</a:t>
                </a:r>
                <a:endParaRPr lang="es-ES" dirty="0"/>
              </a:p>
            </p:txBody>
          </p:sp>
          <p:cxnSp>
            <p:nvCxnSpPr>
              <p:cNvPr id="51" name="Conector recto de flecha 50"/>
              <p:cNvCxnSpPr/>
              <p:nvPr/>
            </p:nvCxnSpPr>
            <p:spPr>
              <a:xfrm flipV="1">
                <a:off x="1498887" y="7817672"/>
                <a:ext cx="4591250" cy="35857"/>
              </a:xfrm>
              <a:prstGeom prst="straightConnector1">
                <a:avLst/>
              </a:prstGeom>
              <a:ln w="3175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Conector recto de flecha 51"/>
              <p:cNvCxnSpPr/>
              <p:nvPr/>
            </p:nvCxnSpPr>
            <p:spPr>
              <a:xfrm flipV="1">
                <a:off x="4571552" y="5281442"/>
                <a:ext cx="1602" cy="2554159"/>
              </a:xfrm>
              <a:prstGeom prst="straightConnector1">
                <a:avLst/>
              </a:prstGeom>
              <a:ln w="3175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3" name="CuadroTexto 52"/>
              <p:cNvSpPr txBox="1"/>
              <p:nvPr/>
            </p:nvSpPr>
            <p:spPr>
              <a:xfrm>
                <a:off x="4195566" y="5163918"/>
                <a:ext cx="3593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dirty="0"/>
                  <a:t>id</a:t>
                </a:r>
              </a:p>
            </p:txBody>
          </p:sp>
        </p:grpSp>
      </p:grpSp>
      <p:grpSp>
        <p:nvGrpSpPr>
          <p:cNvPr id="4" name="Grupo 3"/>
          <p:cNvGrpSpPr/>
          <p:nvPr/>
        </p:nvGrpSpPr>
        <p:grpSpPr>
          <a:xfrm>
            <a:off x="1822367" y="5194253"/>
            <a:ext cx="3642542" cy="1803493"/>
            <a:chOff x="1822367" y="5194253"/>
            <a:chExt cx="3642542" cy="1803493"/>
          </a:xfrm>
        </p:grpSpPr>
        <p:pic>
          <p:nvPicPr>
            <p:cNvPr id="3" name="Imagen 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2367" y="5194253"/>
              <a:ext cx="3213265" cy="1803493"/>
            </a:xfrm>
            <a:prstGeom prst="rect">
              <a:avLst/>
            </a:prstGeom>
          </p:spPr>
        </p:pic>
        <p:sp>
          <p:nvSpPr>
            <p:cNvPr id="20" name="CuadroTexto 19"/>
            <p:cNvSpPr txBox="1"/>
            <p:nvPr/>
          </p:nvSpPr>
          <p:spPr>
            <a:xfrm>
              <a:off x="4786483" y="5341093"/>
              <a:ext cx="67842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solidFill>
                    <a:srgbClr val="FF0000"/>
                  </a:solidFill>
                </a:rPr>
                <a:t>a</a:t>
              </a:r>
            </a:p>
            <a:p>
              <a:endParaRPr lang="es-ES" dirty="0">
                <a:solidFill>
                  <a:srgbClr val="FF0000"/>
                </a:solidFill>
              </a:endParaRPr>
            </a:p>
            <a:p>
              <a:endParaRPr lang="es-ES" dirty="0">
                <a:solidFill>
                  <a:srgbClr val="FF0000"/>
                </a:solidFill>
              </a:endParaRPr>
            </a:p>
            <a:p>
              <a:r>
                <a:rPr lang="es-ES" dirty="0">
                  <a:solidFill>
                    <a:srgbClr val="FF0000"/>
                  </a:solidFill>
                </a:rPr>
                <a:t>a’</a:t>
              </a:r>
            </a:p>
          </p:txBody>
        </p:sp>
      </p:grpSp>
      <p:sp>
        <p:nvSpPr>
          <p:cNvPr id="5" name="Rectángulo 4"/>
          <p:cNvSpPr/>
          <p:nvPr/>
        </p:nvSpPr>
        <p:spPr>
          <a:xfrm>
            <a:off x="437701" y="4412101"/>
            <a:ext cx="6251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Calculamos </a:t>
            </a:r>
            <a:r>
              <a:rPr lang="es-ES" dirty="0" err="1"/>
              <a:t>Thévenin</a:t>
            </a:r>
            <a:r>
              <a:rPr lang="es-ES" dirty="0"/>
              <a:t> entre a y a´. </a:t>
            </a:r>
            <a:r>
              <a:rPr lang="es-ES" dirty="0" err="1"/>
              <a:t>Vth</a:t>
            </a:r>
            <a:r>
              <a:rPr lang="es-ES" dirty="0"/>
              <a:t>=6V, </a:t>
            </a:r>
            <a:r>
              <a:rPr lang="es-ES" dirty="0" err="1"/>
              <a:t>Rth</a:t>
            </a:r>
            <a:r>
              <a:rPr lang="es-ES" dirty="0"/>
              <a:t>=R3+R1//R2=1 k</a:t>
            </a:r>
            <a:r>
              <a:rPr lang="es-ES" dirty="0">
                <a:latin typeface="Symbol" panose="05050102010706020507" pitchFamily="18" charset="2"/>
              </a:rPr>
              <a:t>W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4111482" y="5778168"/>
            <a:ext cx="359394" cy="574159"/>
            <a:chOff x="6010150" y="6921795"/>
            <a:chExt cx="359394" cy="574159"/>
          </a:xfrm>
        </p:grpSpPr>
        <p:cxnSp>
          <p:nvCxnSpPr>
            <p:cNvPr id="7" name="Conector recto de flecha 6"/>
            <p:cNvCxnSpPr/>
            <p:nvPr/>
          </p:nvCxnSpPr>
          <p:spPr>
            <a:xfrm flipV="1">
              <a:off x="6309669" y="6921795"/>
              <a:ext cx="0" cy="57415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8" name="CuadroTexto 7"/>
            <p:cNvSpPr txBox="1"/>
            <p:nvPr/>
          </p:nvSpPr>
          <p:spPr>
            <a:xfrm>
              <a:off x="6010150" y="7083468"/>
              <a:ext cx="359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>
                  <a:solidFill>
                    <a:srgbClr val="FF0000"/>
                  </a:solidFill>
                </a:rPr>
                <a:t>id</a:t>
              </a:r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4896007" y="5465082"/>
            <a:ext cx="708527" cy="923330"/>
            <a:chOff x="6174241" y="6804834"/>
            <a:chExt cx="708527" cy="923330"/>
          </a:xfrm>
        </p:grpSpPr>
        <p:sp>
          <p:nvSpPr>
            <p:cNvPr id="32" name="CuadroTexto 31"/>
            <p:cNvSpPr txBox="1"/>
            <p:nvPr/>
          </p:nvSpPr>
          <p:spPr>
            <a:xfrm>
              <a:off x="6174241" y="7136200"/>
              <a:ext cx="4084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err="1">
                  <a:solidFill>
                    <a:srgbClr val="FF0000"/>
                  </a:solidFill>
                </a:rPr>
                <a:t>vd</a:t>
              </a:r>
              <a:endParaRPr lang="es-ES" dirty="0">
                <a:solidFill>
                  <a:srgbClr val="FF0000"/>
                </a:solidFill>
              </a:endParaRPr>
            </a:p>
          </p:txBody>
        </p:sp>
        <p:sp>
          <p:nvSpPr>
            <p:cNvPr id="10" name="CuadroTexto 9"/>
            <p:cNvSpPr txBox="1"/>
            <p:nvPr/>
          </p:nvSpPr>
          <p:spPr>
            <a:xfrm>
              <a:off x="6582686" y="6804834"/>
              <a:ext cx="30008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>
                  <a:solidFill>
                    <a:srgbClr val="FF0000"/>
                  </a:solidFill>
                </a:rPr>
                <a:t>-</a:t>
              </a:r>
            </a:p>
            <a:p>
              <a:endParaRPr lang="es-ES" dirty="0">
                <a:solidFill>
                  <a:srgbClr val="FF0000"/>
                </a:solidFill>
              </a:endParaRPr>
            </a:p>
            <a:p>
              <a:r>
                <a:rPr lang="es-ES" dirty="0">
                  <a:solidFill>
                    <a:srgbClr val="FF0000"/>
                  </a:solidFill>
                </a:rPr>
                <a:t>+</a:t>
              </a:r>
            </a:p>
          </p:txBody>
        </p:sp>
      </p:grpSp>
      <p:sp>
        <p:nvSpPr>
          <p:cNvPr id="12" name="CuadroTexto 11"/>
          <p:cNvSpPr txBox="1"/>
          <p:nvPr/>
        </p:nvSpPr>
        <p:spPr>
          <a:xfrm>
            <a:off x="4786483" y="10746658"/>
            <a:ext cx="16105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>
                <a:solidFill>
                  <a:srgbClr val="0070C0"/>
                </a:solidFill>
              </a:rPr>
              <a:t>Pto</a:t>
            </a:r>
            <a:r>
              <a:rPr lang="es-ES" b="1" dirty="0">
                <a:solidFill>
                  <a:srgbClr val="0070C0"/>
                </a:solidFill>
              </a:rPr>
              <a:t> de trabajo:</a:t>
            </a:r>
          </a:p>
          <a:p>
            <a:r>
              <a:rPr lang="es-ES" b="1" dirty="0" err="1">
                <a:solidFill>
                  <a:srgbClr val="0070C0"/>
                </a:solidFill>
              </a:rPr>
              <a:t>v</a:t>
            </a:r>
            <a:r>
              <a:rPr lang="es-ES" b="1" baseline="-25000" dirty="0" err="1">
                <a:solidFill>
                  <a:srgbClr val="0070C0"/>
                </a:solidFill>
              </a:rPr>
              <a:t>d</a:t>
            </a:r>
            <a:r>
              <a:rPr lang="es-ES" b="1" dirty="0">
                <a:solidFill>
                  <a:srgbClr val="0070C0"/>
                </a:solidFill>
              </a:rPr>
              <a:t>=-3 V</a:t>
            </a:r>
          </a:p>
          <a:p>
            <a:r>
              <a:rPr lang="es-ES" b="1" dirty="0">
                <a:solidFill>
                  <a:srgbClr val="0070C0"/>
                </a:solidFill>
              </a:rPr>
              <a:t>I</a:t>
            </a:r>
            <a:r>
              <a:rPr lang="es-ES" b="1" baseline="-25000" dirty="0">
                <a:solidFill>
                  <a:srgbClr val="0070C0"/>
                </a:solidFill>
              </a:rPr>
              <a:t>d</a:t>
            </a:r>
            <a:r>
              <a:rPr lang="es-ES" b="1" dirty="0">
                <a:solidFill>
                  <a:srgbClr val="0070C0"/>
                </a:solidFill>
              </a:rPr>
              <a:t>=-3mA</a:t>
            </a:r>
          </a:p>
        </p:txBody>
      </p:sp>
    </p:spTree>
    <p:extLst>
      <p:ext uri="{BB962C8B-B14F-4D97-AF65-F5344CB8AC3E}">
        <p14:creationId xmlns:p14="http://schemas.microsoft.com/office/powerpoint/2010/main" val="345229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/>
      <p:bldP spid="5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478" y="1381729"/>
            <a:ext cx="2895244" cy="2101669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727587" y="589935"/>
            <a:ext cx="5830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Halla la función de transferencia del circuito, si R1=10k</a:t>
            </a:r>
            <a:r>
              <a:rPr lang="es-ES" dirty="0">
                <a:latin typeface="Symbol" panose="05050102010706020507" pitchFamily="18" charset="2"/>
              </a:rPr>
              <a:t>W</a:t>
            </a:r>
            <a:r>
              <a:rPr lang="es-ES" dirty="0"/>
              <a:t>, </a:t>
            </a:r>
            <a:r>
              <a:rPr lang="es-ES" dirty="0" err="1"/>
              <a:t>Vr</a:t>
            </a:r>
            <a:r>
              <a:rPr lang="es-ES" dirty="0"/>
              <a:t>=3V y el voltaje de activación del diodo es 0,7V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943897" y="3777215"/>
            <a:ext cx="54667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Suponiendo el diodo en ON y aplicando la ley de Kirchhoff de la malla, nos queda la siguiente ecuación:</a:t>
            </a:r>
          </a:p>
          <a:p>
            <a:endParaRPr lang="es-ES" dirty="0"/>
          </a:p>
          <a:p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0610" y="4456563"/>
            <a:ext cx="2457450" cy="62865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848711" y="5010561"/>
            <a:ext cx="5614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Como el diodo está en ON, lo que implica que </a:t>
            </a:r>
            <a:r>
              <a:rPr lang="es-ES" dirty="0" err="1"/>
              <a:t>v</a:t>
            </a:r>
            <a:r>
              <a:rPr lang="es-ES" baseline="-25000" dirty="0" err="1"/>
              <a:t>d</a:t>
            </a:r>
            <a:r>
              <a:rPr lang="es-ES" dirty="0"/>
              <a:t>=0,7 V, y despejamos la corriente i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897" y="5996946"/>
            <a:ext cx="4191000" cy="71437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789717" y="6882867"/>
            <a:ext cx="56732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Como la corriente, si el diodo está en ON, sabemos que es positiva, imponemos esa condición sobre ella y obtenemos la condición que ha de cumplir </a:t>
            </a:r>
            <a:r>
              <a:rPr lang="es-ES" dirty="0" err="1"/>
              <a:t>Vin</a:t>
            </a:r>
            <a:r>
              <a:rPr lang="es-ES" dirty="0"/>
              <a:t> para que ocurra esto 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23422" y="7977743"/>
            <a:ext cx="3171825" cy="47625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943897" y="8823222"/>
            <a:ext cx="56142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Cuando </a:t>
            </a:r>
            <a:r>
              <a:rPr lang="es-ES" dirty="0" err="1"/>
              <a:t>Vin</a:t>
            </a:r>
            <a:r>
              <a:rPr lang="es-ES" dirty="0"/>
              <a:t> &lt; 2,3 V, diodo en ON</a:t>
            </a:r>
          </a:p>
          <a:p>
            <a:pPr algn="just"/>
            <a:r>
              <a:rPr lang="es-ES" dirty="0"/>
              <a:t>Cuando </a:t>
            </a:r>
            <a:r>
              <a:rPr lang="es-ES" dirty="0" err="1"/>
              <a:t>Vin</a:t>
            </a:r>
            <a:r>
              <a:rPr lang="es-ES" dirty="0"/>
              <a:t> &gt;2,3 V, diodo en OFF</a:t>
            </a:r>
          </a:p>
          <a:p>
            <a:pPr algn="just"/>
            <a:endParaRPr lang="es-ES" dirty="0"/>
          </a:p>
        </p:txBody>
      </p:sp>
      <p:sp>
        <p:nvSpPr>
          <p:cNvPr id="11" name="Rectángulo 10"/>
          <p:cNvSpPr/>
          <p:nvPr/>
        </p:nvSpPr>
        <p:spPr>
          <a:xfrm>
            <a:off x="921248" y="9746552"/>
            <a:ext cx="56595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/>
              <a:t>Falta calcular el voltaje de salida, </a:t>
            </a:r>
            <a:r>
              <a:rPr lang="es-ES" dirty="0" err="1"/>
              <a:t>Vout</a:t>
            </a:r>
            <a:r>
              <a:rPr lang="es-ES" dirty="0"/>
              <a:t> en cada uno de estos dos casos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70154" y="10486429"/>
            <a:ext cx="5614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Si el diodo está en ON </a:t>
            </a:r>
            <a:r>
              <a:rPr lang="es-ES" dirty="0" err="1"/>
              <a:t>V</a:t>
            </a:r>
            <a:r>
              <a:rPr lang="es-ES" baseline="-25000" dirty="0" err="1"/>
              <a:t>out</a:t>
            </a:r>
            <a:r>
              <a:rPr lang="es-ES" dirty="0"/>
              <a:t>= -</a:t>
            </a:r>
            <a:r>
              <a:rPr lang="es-ES" dirty="0" err="1"/>
              <a:t>v</a:t>
            </a:r>
            <a:r>
              <a:rPr lang="es-ES" baseline="-25000" dirty="0" err="1"/>
              <a:t>d</a:t>
            </a:r>
            <a:r>
              <a:rPr lang="es-ES" dirty="0" err="1"/>
              <a:t>+V</a:t>
            </a:r>
            <a:r>
              <a:rPr lang="es-ES" baseline="-25000" dirty="0" err="1"/>
              <a:t>r</a:t>
            </a:r>
            <a:r>
              <a:rPr lang="es-ES" dirty="0"/>
              <a:t>=-0,7+3=2,3 V</a:t>
            </a:r>
          </a:p>
          <a:p>
            <a:pPr algn="just"/>
            <a:r>
              <a:rPr lang="es-ES" dirty="0"/>
              <a:t>Cuando </a:t>
            </a:r>
            <a:r>
              <a:rPr lang="es-ES" dirty="0" err="1"/>
              <a:t>V</a:t>
            </a:r>
            <a:r>
              <a:rPr lang="es-ES" baseline="-25000" dirty="0" err="1"/>
              <a:t>in</a:t>
            </a:r>
            <a:r>
              <a:rPr lang="es-ES" dirty="0"/>
              <a:t> &gt;2,3 V, diodo en OFF, </a:t>
            </a:r>
            <a:r>
              <a:rPr lang="es-ES" dirty="0" err="1"/>
              <a:t>V</a:t>
            </a:r>
            <a:r>
              <a:rPr lang="es-ES" baseline="-25000" dirty="0" err="1"/>
              <a:t>out</a:t>
            </a:r>
            <a:r>
              <a:rPr lang="es-ES" dirty="0"/>
              <a:t>=</a:t>
            </a:r>
            <a:r>
              <a:rPr lang="es-ES" dirty="0" err="1"/>
              <a:t>V</a:t>
            </a:r>
            <a:r>
              <a:rPr lang="es-ES" baseline="-25000" dirty="0" err="1"/>
              <a:t>in</a:t>
            </a:r>
            <a:endParaRPr lang="es-ES" baseline="-25000" dirty="0"/>
          </a:p>
        </p:txBody>
      </p:sp>
      <p:grpSp>
        <p:nvGrpSpPr>
          <p:cNvPr id="15" name="Grupo 14"/>
          <p:cNvGrpSpPr/>
          <p:nvPr/>
        </p:nvGrpSpPr>
        <p:grpSpPr>
          <a:xfrm>
            <a:off x="2253706" y="1966559"/>
            <a:ext cx="359394" cy="574159"/>
            <a:chOff x="5968718" y="7293727"/>
            <a:chExt cx="359394" cy="574159"/>
          </a:xfrm>
        </p:grpSpPr>
        <p:sp>
          <p:nvSpPr>
            <p:cNvPr id="16" name="CuadroTexto 15"/>
            <p:cNvSpPr txBox="1"/>
            <p:nvPr/>
          </p:nvSpPr>
          <p:spPr>
            <a:xfrm>
              <a:off x="5968718" y="7488474"/>
              <a:ext cx="2375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>
                  <a:solidFill>
                    <a:srgbClr val="FF0000"/>
                  </a:solidFill>
                </a:rPr>
                <a:t>i</a:t>
              </a:r>
            </a:p>
          </p:txBody>
        </p:sp>
        <p:cxnSp>
          <p:nvCxnSpPr>
            <p:cNvPr id="17" name="Conector recto de flecha 16"/>
            <p:cNvCxnSpPr/>
            <p:nvPr/>
          </p:nvCxnSpPr>
          <p:spPr>
            <a:xfrm flipV="1">
              <a:off x="6328112" y="7293727"/>
              <a:ext cx="0" cy="57415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8" name="CuadroTexto 17"/>
          <p:cNvSpPr txBox="1"/>
          <p:nvPr/>
        </p:nvSpPr>
        <p:spPr>
          <a:xfrm>
            <a:off x="2085515" y="1382571"/>
            <a:ext cx="68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-      +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2848315" y="1623912"/>
            <a:ext cx="3667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-</a:t>
            </a:r>
          </a:p>
          <a:p>
            <a:r>
              <a:rPr lang="es-ES" dirty="0" err="1">
                <a:solidFill>
                  <a:srgbClr val="FF0000"/>
                </a:solidFill>
              </a:rPr>
              <a:t>v</a:t>
            </a:r>
            <a:r>
              <a:rPr lang="es-ES" baseline="-25000" dirty="0" err="1">
                <a:solidFill>
                  <a:srgbClr val="FF0000"/>
                </a:solidFill>
              </a:rPr>
              <a:t>d</a:t>
            </a:r>
            <a:endParaRPr lang="es-ES" dirty="0">
              <a:solidFill>
                <a:srgbClr val="FF0000"/>
              </a:solidFill>
            </a:endParaRPr>
          </a:p>
          <a:p>
            <a:r>
              <a:rPr lang="es-ES" dirty="0">
                <a:solidFill>
                  <a:srgbClr val="FF0000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46580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  <p:bldP spid="11" grpId="0"/>
      <p:bldP spid="12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49827" y="706711"/>
            <a:ext cx="6225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Halla la función de transferencia del circuito (R</a:t>
            </a:r>
            <a:r>
              <a:rPr lang="es-ES" baseline="-25000" dirty="0"/>
              <a:t>1</a:t>
            </a:r>
            <a:r>
              <a:rPr lang="es-ES" dirty="0"/>
              <a:t>=10 k</a:t>
            </a:r>
            <a:r>
              <a:rPr lang="es-ES" dirty="0">
                <a:latin typeface="Symbol" panose="05050102010706020507" pitchFamily="18" charset="2"/>
              </a:rPr>
              <a:t>W</a:t>
            </a:r>
            <a:r>
              <a:rPr lang="es-ES" dirty="0"/>
              <a:t> y </a:t>
            </a:r>
            <a:r>
              <a:rPr lang="es-ES" dirty="0" err="1"/>
              <a:t>Vr</a:t>
            </a:r>
            <a:r>
              <a:rPr lang="es-ES" dirty="0"/>
              <a:t>=5V)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2214" y="1342568"/>
            <a:ext cx="3543300" cy="246697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449827" y="3688592"/>
            <a:ext cx="60923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En este caso, al haber dos diodos estándar en contraposición, es imposible que ambos conduzcan a la vez. Si la corriente que pasa por R1 circula de izquierda a derecha el diodo que conducirá será el D1 y el D2 estará en OFF. Si la corriente circula de derecha a izquierda, el diodo que conducirá será el D2 y el D1 estará en OFF. Otra posibilidad es que ninguno de los diodos conduzca y ambos estén en OFF.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2672348" y="1012561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2686046" y="2081232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D1    D2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449827" y="5804196"/>
            <a:ext cx="3296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/>
              <a:t>Primer caso:  i&gt;0, D1 ON, D2 OFF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561084" y="7833854"/>
            <a:ext cx="45919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Para que i sea &gt;0, </a:t>
            </a:r>
            <a:r>
              <a:rPr lang="es-ES" dirty="0" err="1"/>
              <a:t>V</a:t>
            </a:r>
            <a:r>
              <a:rPr lang="es-ES" baseline="-25000" dirty="0" err="1"/>
              <a:t>in</a:t>
            </a:r>
            <a:r>
              <a:rPr lang="es-ES" dirty="0"/>
              <a:t>&gt; 5,7 V y </a:t>
            </a:r>
            <a:r>
              <a:rPr lang="es-ES" dirty="0" err="1"/>
              <a:t>V</a:t>
            </a:r>
            <a:r>
              <a:rPr lang="es-ES" baseline="-25000" dirty="0" err="1"/>
              <a:t>out</a:t>
            </a:r>
            <a:r>
              <a:rPr lang="es-ES" dirty="0"/>
              <a:t>=v</a:t>
            </a:r>
            <a:r>
              <a:rPr lang="es-ES" baseline="-25000" dirty="0"/>
              <a:t>D1</a:t>
            </a:r>
            <a:r>
              <a:rPr lang="es-ES" dirty="0"/>
              <a:t>+V</a:t>
            </a:r>
            <a:r>
              <a:rPr lang="es-ES" baseline="-25000" dirty="0"/>
              <a:t>r</a:t>
            </a:r>
            <a:r>
              <a:rPr lang="es-ES" dirty="0"/>
              <a:t>=5,7 V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507767" y="8472131"/>
            <a:ext cx="55835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Segundo caso: D1 OFF, D2 ON</a:t>
            </a:r>
          </a:p>
        </p:txBody>
      </p:sp>
      <p:cxnSp>
        <p:nvCxnSpPr>
          <p:cNvPr id="19" name="Conector recto de flecha 18"/>
          <p:cNvCxnSpPr/>
          <p:nvPr/>
        </p:nvCxnSpPr>
        <p:spPr>
          <a:xfrm flipH="1" flipV="1">
            <a:off x="2312025" y="1598977"/>
            <a:ext cx="918883" cy="46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ángulo 20"/>
          <p:cNvSpPr/>
          <p:nvPr/>
        </p:nvSpPr>
        <p:spPr>
          <a:xfrm>
            <a:off x="605561" y="10262902"/>
            <a:ext cx="4491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Para que i sea &gt;0, </a:t>
            </a:r>
            <a:r>
              <a:rPr lang="es-ES" dirty="0" err="1"/>
              <a:t>V</a:t>
            </a:r>
            <a:r>
              <a:rPr lang="es-ES" baseline="-25000" dirty="0" err="1"/>
              <a:t>in</a:t>
            </a:r>
            <a:r>
              <a:rPr lang="es-ES" dirty="0"/>
              <a:t>&lt; -0,7 V y </a:t>
            </a:r>
            <a:r>
              <a:rPr lang="es-ES" dirty="0" err="1"/>
              <a:t>V</a:t>
            </a:r>
            <a:r>
              <a:rPr lang="es-ES" baseline="-25000" dirty="0" err="1"/>
              <a:t>out</a:t>
            </a:r>
            <a:r>
              <a:rPr lang="es-ES" dirty="0"/>
              <a:t>=-v</a:t>
            </a:r>
            <a:r>
              <a:rPr lang="es-ES" baseline="-25000" dirty="0"/>
              <a:t>D2</a:t>
            </a:r>
            <a:r>
              <a:rPr lang="es-ES" dirty="0"/>
              <a:t>=-0,7 V</a:t>
            </a:r>
          </a:p>
        </p:txBody>
      </p:sp>
      <p:sp>
        <p:nvSpPr>
          <p:cNvPr id="22" name="Rectángulo 21"/>
          <p:cNvSpPr/>
          <p:nvPr/>
        </p:nvSpPr>
        <p:spPr>
          <a:xfrm>
            <a:off x="561084" y="10955400"/>
            <a:ext cx="55835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Tercer caso: para valores de </a:t>
            </a:r>
            <a:r>
              <a:rPr lang="es-ES" b="1" dirty="0" err="1"/>
              <a:t>vin</a:t>
            </a:r>
            <a:r>
              <a:rPr lang="es-ES" b="1" dirty="0"/>
              <a:t> entre -0,7 y 5,7 V D1 OFF, D2 OFF, i=0,  </a:t>
            </a:r>
            <a:r>
              <a:rPr lang="es-ES" b="1" dirty="0" err="1"/>
              <a:t>V</a:t>
            </a:r>
            <a:r>
              <a:rPr lang="es-ES" b="1" baseline="-25000" dirty="0" err="1"/>
              <a:t>out</a:t>
            </a:r>
            <a:r>
              <a:rPr lang="es-ES" b="1" dirty="0"/>
              <a:t>=</a:t>
            </a:r>
            <a:r>
              <a:rPr lang="es-ES" b="1" dirty="0" err="1"/>
              <a:t>V</a:t>
            </a:r>
            <a:r>
              <a:rPr lang="es-ES" b="1" baseline="-25000" dirty="0" err="1"/>
              <a:t>in</a:t>
            </a:r>
            <a:endParaRPr lang="es-ES" b="1" baseline="-25000" dirty="0"/>
          </a:p>
        </p:txBody>
      </p:sp>
      <p:cxnSp>
        <p:nvCxnSpPr>
          <p:cNvPr id="25" name="Conector recto de flecha 24"/>
          <p:cNvCxnSpPr>
            <a:endCxn id="5" idx="0"/>
          </p:cNvCxnSpPr>
          <p:nvPr/>
        </p:nvCxnSpPr>
        <p:spPr>
          <a:xfrm>
            <a:off x="2312025" y="1342568"/>
            <a:ext cx="831839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/>
              <p:cNvSpPr txBox="1"/>
              <p:nvPr/>
            </p:nvSpPr>
            <p:spPr>
              <a:xfrm>
                <a:off x="2158051" y="8928934"/>
                <a:ext cx="16691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s-ES" dirty="0"/>
              </a:p>
            </p:txBody>
          </p:sp>
        </mc:Choice>
        <mc:Fallback xmlns="">
          <p:sp>
            <p:nvSpPr>
              <p:cNvPr id="26" name="CuadroTexto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8051" y="8928934"/>
                <a:ext cx="1669110" cy="276999"/>
              </a:xfrm>
              <a:prstGeom prst="rect">
                <a:avLst/>
              </a:prstGeom>
              <a:blipFill>
                <a:blip r:embed="rId3"/>
                <a:stretch>
                  <a:fillRect l="-2555" r="-1095" b="-17778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uadroTexto 27"/>
              <p:cNvSpPr txBox="1"/>
              <p:nvPr/>
            </p:nvSpPr>
            <p:spPr>
              <a:xfrm>
                <a:off x="2098002" y="9395248"/>
                <a:ext cx="1483098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</m:sub>
                          </m:s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−0,7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s-ES" dirty="0"/>
              </a:p>
            </p:txBody>
          </p:sp>
        </mc:Choice>
        <mc:Fallback xmlns="">
          <p:sp>
            <p:nvSpPr>
              <p:cNvPr id="28" name="CuadroTexto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8002" y="9395248"/>
                <a:ext cx="1483098" cy="5186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uadroTexto 28"/>
              <p:cNvSpPr txBox="1"/>
              <p:nvPr/>
            </p:nvSpPr>
            <p:spPr>
              <a:xfrm>
                <a:off x="1635182" y="6288785"/>
                <a:ext cx="19664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es-ES" dirty="0"/>
              </a:p>
            </p:txBody>
          </p:sp>
        </mc:Choice>
        <mc:Fallback xmlns="">
          <p:sp>
            <p:nvSpPr>
              <p:cNvPr id="29" name="CuadroTexto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5182" y="6288785"/>
                <a:ext cx="1966499" cy="276999"/>
              </a:xfrm>
              <a:prstGeom prst="rect">
                <a:avLst/>
              </a:prstGeom>
              <a:blipFill>
                <a:blip r:embed="rId5"/>
                <a:stretch>
                  <a:fillRect l="-2167" b="-17778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uadroTexto 29"/>
              <p:cNvSpPr txBox="1"/>
              <p:nvPr/>
            </p:nvSpPr>
            <p:spPr>
              <a:xfrm>
                <a:off x="2001590" y="6830161"/>
                <a:ext cx="1309974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</m:sub>
                          </m:s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−5,7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s-ES" dirty="0"/>
              </a:p>
            </p:txBody>
          </p:sp>
        </mc:Choice>
        <mc:Fallback xmlns="">
          <p:sp>
            <p:nvSpPr>
              <p:cNvPr id="30" name="CuadroTexto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1590" y="6830161"/>
                <a:ext cx="1309974" cy="52597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708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5" grpId="0"/>
      <p:bldP spid="16" grpId="0"/>
      <p:bldP spid="21" grpId="0"/>
      <p:bldP spid="22" grpId="0"/>
      <p:bldP spid="26" grpId="0"/>
      <p:bldP spid="28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5f84c4ea-370d-4b9e-830c-756f8bf1b51f}" enabled="0" method="" siteId="{5f84c4ea-370d-4b9e-830c-756f8bf1b51f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985</TotalTime>
  <Words>1114</Words>
  <Application>Microsoft Office PowerPoint</Application>
  <PresentationFormat>Widescreen</PresentationFormat>
  <Paragraphs>180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45 Helvetica Light</vt:lpstr>
      <vt:lpstr>Arial</vt:lpstr>
      <vt:lpstr>Calibri</vt:lpstr>
      <vt:lpstr>Calibri Light</vt:lpstr>
      <vt:lpstr>Cambria Math</vt:lpstr>
      <vt:lpstr>Symbol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Beatriz Romero Herrero</dc:creator>
  <cp:lastModifiedBy>Beatriz Romero Herrero</cp:lastModifiedBy>
  <cp:revision>29</cp:revision>
  <dcterms:created xsi:type="dcterms:W3CDTF">2020-10-13T07:42:26Z</dcterms:created>
  <dcterms:modified xsi:type="dcterms:W3CDTF">2024-10-22T09:47:29Z</dcterms:modified>
</cp:coreProperties>
</file>