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</p:sldIdLst>
  <p:sldSz cx="14262100" cy="10706100"/>
  <p:notesSz cx="14262100" cy="107061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43660" y="547878"/>
            <a:ext cx="735203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40267" y="5995416"/>
            <a:ext cx="9987915" cy="2676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13422" y="2462403"/>
            <a:ext cx="6206776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348251" y="2462403"/>
            <a:ext cx="6206776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3" Type="http://schemas.openxmlformats.org/officeDocument/2006/relationships/image" Target="../media/image7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4266163" cy="10700003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828276" y="2615184"/>
            <a:ext cx="4399787" cy="4399788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877300" y="0"/>
            <a:ext cx="2496311" cy="178308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828276" y="9511284"/>
            <a:ext cx="1545335" cy="118872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0" y="4160520"/>
            <a:ext cx="6298692" cy="6539483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0" y="4517136"/>
            <a:ext cx="2375916" cy="3686555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2045695" y="0"/>
            <a:ext cx="1144536" cy="1776984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12085319" y="0"/>
            <a:ext cx="1069975" cy="1716405"/>
          </a:xfrm>
          <a:custGeom>
            <a:avLst/>
            <a:gdLst/>
            <a:ahLst/>
            <a:cxnLst/>
            <a:rect l="l" t="t" r="r" b="b"/>
            <a:pathLst>
              <a:path w="1069975" h="1716405">
                <a:moveTo>
                  <a:pt x="1069847" y="0"/>
                </a:moveTo>
                <a:lnTo>
                  <a:pt x="0" y="0"/>
                </a:lnTo>
                <a:lnTo>
                  <a:pt x="0" y="1716024"/>
                </a:lnTo>
                <a:lnTo>
                  <a:pt x="1069847" y="1716024"/>
                </a:lnTo>
                <a:lnTo>
                  <a:pt x="1069847" y="0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9636" y="693801"/>
            <a:ext cx="13489177" cy="1550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30325" y="2244598"/>
            <a:ext cx="11984990" cy="6197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851273" y="9956673"/>
            <a:ext cx="4565904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13422" y="9956673"/>
            <a:ext cx="3281743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273284" y="9956673"/>
            <a:ext cx="3281743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9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jp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g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jpg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g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png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9.jpg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jpg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4.png"/></Relationships>
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5.jpg"/></Relationships>
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6.jpg"/><Relationship Id="rId3" Type="http://schemas.openxmlformats.org/officeDocument/2006/relationships/image" Target="../media/image27.jpg"/></Relationships>
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8.jpg"/></Relationships>
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jpg"/></Relationships>
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0.png"/></Relationships>
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1.jpg"/><Relationship Id="rId3" Type="http://schemas.openxmlformats.org/officeDocument/2006/relationships/image" Target="../media/image32.jpg"/></Relationships>
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jpg"/></Relationships>
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jpg"/><Relationship Id="rId3" Type="http://schemas.openxmlformats.org/officeDocument/2006/relationships/image" Target="../media/image35.png"/><Relationship Id="rId4" Type="http://schemas.openxmlformats.org/officeDocument/2006/relationships/image" Target="../media/image36.jpg"/></Relationships>
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7.jpg"/></Relationships>
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16553" y="708533"/>
            <a:ext cx="7951470" cy="50679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 indent="5715">
              <a:lnSpc>
                <a:spcPct val="117300"/>
              </a:lnSpc>
              <a:spcBef>
                <a:spcPts val="100"/>
              </a:spcBef>
            </a:pPr>
            <a:r>
              <a:rPr dirty="0" sz="9400" spc="60">
                <a:solidFill>
                  <a:srgbClr val="EBEBEB"/>
                </a:solidFill>
                <a:latin typeface="Calibri"/>
                <a:cs typeface="Calibri"/>
              </a:rPr>
              <a:t>PR</a:t>
            </a:r>
            <a:r>
              <a:rPr dirty="0" sz="9400" spc="-35">
                <a:solidFill>
                  <a:srgbClr val="EBEBEB"/>
                </a:solidFill>
                <a:latin typeface="Calibri"/>
                <a:cs typeface="Calibri"/>
              </a:rPr>
              <a:t>E</a:t>
            </a:r>
            <a:r>
              <a:rPr dirty="0" sz="9400" spc="60">
                <a:solidFill>
                  <a:srgbClr val="EBEBEB"/>
                </a:solidFill>
                <a:latin typeface="Calibri"/>
                <a:cs typeface="Calibri"/>
              </a:rPr>
              <a:t>SEN</a:t>
            </a:r>
            <a:r>
              <a:rPr dirty="0" sz="9400" spc="-645">
                <a:solidFill>
                  <a:srgbClr val="EBEBEB"/>
                </a:solidFill>
                <a:latin typeface="Calibri"/>
                <a:cs typeface="Calibri"/>
              </a:rPr>
              <a:t>T</a:t>
            </a:r>
            <a:r>
              <a:rPr dirty="0" sz="9400" spc="-10">
                <a:solidFill>
                  <a:srgbClr val="EBEBEB"/>
                </a:solidFill>
                <a:latin typeface="Calibri"/>
                <a:cs typeface="Calibri"/>
              </a:rPr>
              <a:t>A</a:t>
            </a:r>
            <a:r>
              <a:rPr dirty="0" sz="9400" spc="65">
                <a:solidFill>
                  <a:srgbClr val="EBEBEB"/>
                </a:solidFill>
                <a:latin typeface="Calibri"/>
                <a:cs typeface="Calibri"/>
              </a:rPr>
              <a:t>CIÓN</a:t>
            </a:r>
            <a:r>
              <a:rPr dirty="0" sz="9400" spc="-15">
                <a:solidFill>
                  <a:srgbClr val="EBEBEB"/>
                </a:solidFill>
                <a:latin typeface="Calibri"/>
                <a:cs typeface="Calibri"/>
              </a:rPr>
              <a:t> </a:t>
            </a:r>
            <a:r>
              <a:rPr dirty="0" sz="9400" spc="90">
                <a:solidFill>
                  <a:srgbClr val="EBEBEB"/>
                </a:solidFill>
                <a:latin typeface="Calibri"/>
                <a:cs typeface="Calibri"/>
              </a:rPr>
              <a:t>M</a:t>
            </a:r>
            <a:r>
              <a:rPr dirty="0" sz="9400" spc="-670">
                <a:solidFill>
                  <a:srgbClr val="EBEBEB"/>
                </a:solidFill>
                <a:latin typeface="Calibri"/>
                <a:cs typeface="Calibri"/>
              </a:rPr>
              <a:t>A</a:t>
            </a:r>
            <a:r>
              <a:rPr dirty="0" sz="9400" spc="90">
                <a:solidFill>
                  <a:srgbClr val="EBEBEB"/>
                </a:solidFill>
                <a:latin typeface="Calibri"/>
                <a:cs typeface="Calibri"/>
              </a:rPr>
              <a:t>TEM</a:t>
            </a:r>
            <a:r>
              <a:rPr dirty="0" sz="9400" spc="-680">
                <a:solidFill>
                  <a:srgbClr val="EBEBEB"/>
                </a:solidFill>
                <a:latin typeface="Calibri"/>
                <a:cs typeface="Calibri"/>
              </a:rPr>
              <a:t>Á</a:t>
            </a:r>
            <a:r>
              <a:rPr dirty="0" sz="9400" spc="85">
                <a:solidFill>
                  <a:srgbClr val="EBEBEB"/>
                </a:solidFill>
                <a:latin typeface="Calibri"/>
                <a:cs typeface="Calibri"/>
              </a:rPr>
              <a:t>TICAS</a:t>
            </a:r>
            <a:r>
              <a:rPr dirty="0" sz="9400" spc="-55">
                <a:solidFill>
                  <a:srgbClr val="EBEBEB"/>
                </a:solidFill>
                <a:latin typeface="Calibri"/>
                <a:cs typeface="Calibri"/>
              </a:rPr>
              <a:t> </a:t>
            </a:r>
            <a:r>
              <a:rPr dirty="0" sz="9400" spc="-30">
                <a:solidFill>
                  <a:srgbClr val="EBEBEB"/>
                </a:solidFill>
                <a:latin typeface="Calibri"/>
                <a:cs typeface="Calibri"/>
              </a:rPr>
              <a:t>EMPRESARIALES</a:t>
            </a:r>
            <a:endParaRPr sz="94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44294" y="7942071"/>
            <a:ext cx="9762490" cy="2591435"/>
          </a:xfrm>
          <a:prstGeom prst="rect">
            <a:avLst/>
          </a:prstGeom>
        </p:spPr>
        <p:txBody>
          <a:bodyPr wrap="square" lIns="0" tIns="265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90"/>
              </a:spcBef>
            </a:pPr>
            <a:r>
              <a:rPr dirty="0" sz="4700">
                <a:solidFill>
                  <a:srgbClr val="FFFFFF"/>
                </a:solidFill>
                <a:latin typeface="Calibri"/>
                <a:cs typeface="Calibri"/>
              </a:rPr>
              <a:t>María</a:t>
            </a:r>
            <a:r>
              <a:rPr dirty="0" sz="47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4700">
                <a:solidFill>
                  <a:srgbClr val="FFFFFF"/>
                </a:solidFill>
                <a:latin typeface="Calibri"/>
                <a:cs typeface="Calibri"/>
              </a:rPr>
              <a:t>M.</a:t>
            </a:r>
            <a:r>
              <a:rPr dirty="0" sz="4700" spc="-1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4700">
                <a:solidFill>
                  <a:srgbClr val="FFFFFF"/>
                </a:solidFill>
                <a:latin typeface="Calibri"/>
                <a:cs typeface="Calibri"/>
              </a:rPr>
              <a:t>Sánchez</a:t>
            </a:r>
            <a:r>
              <a:rPr dirty="0" sz="47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4700" spc="-10">
                <a:solidFill>
                  <a:srgbClr val="FFFFFF"/>
                </a:solidFill>
                <a:latin typeface="Calibri"/>
                <a:cs typeface="Calibri"/>
              </a:rPr>
              <a:t>Martín</a:t>
            </a:r>
            <a:endParaRPr sz="4700">
              <a:latin typeface="Calibri"/>
              <a:cs typeface="Calibri"/>
            </a:endParaRPr>
          </a:p>
          <a:p>
            <a:pPr marL="12700" marR="5080">
              <a:lnSpc>
                <a:spcPts val="6470"/>
              </a:lnSpc>
            </a:pPr>
            <a:r>
              <a:rPr dirty="0" sz="3750">
                <a:solidFill>
                  <a:srgbClr val="FFFFFF"/>
                </a:solidFill>
                <a:latin typeface="Calibri"/>
                <a:cs typeface="Calibri"/>
              </a:rPr>
              <a:t>Grado</a:t>
            </a:r>
            <a:r>
              <a:rPr dirty="0" sz="375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75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75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750">
                <a:solidFill>
                  <a:srgbClr val="FFFFFF"/>
                </a:solidFill>
                <a:latin typeface="Calibri"/>
                <a:cs typeface="Calibri"/>
              </a:rPr>
              <a:t>Administración</a:t>
            </a:r>
            <a:r>
              <a:rPr dirty="0" sz="375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75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75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750">
                <a:solidFill>
                  <a:srgbClr val="FFFFFF"/>
                </a:solidFill>
                <a:latin typeface="Calibri"/>
                <a:cs typeface="Calibri"/>
              </a:rPr>
              <a:t>Dirección</a:t>
            </a:r>
            <a:r>
              <a:rPr dirty="0" sz="375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75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75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750" spc="-10">
                <a:solidFill>
                  <a:srgbClr val="FFFFFF"/>
                </a:solidFill>
                <a:latin typeface="Calibri"/>
                <a:cs typeface="Calibri"/>
              </a:rPr>
              <a:t>Empresas. </a:t>
            </a:r>
            <a:r>
              <a:rPr dirty="0" sz="3750">
                <a:solidFill>
                  <a:srgbClr val="FFFFFF"/>
                </a:solidFill>
                <a:latin typeface="Calibri"/>
                <a:cs typeface="Calibri"/>
              </a:rPr>
              <a:t>Curso</a:t>
            </a:r>
            <a:r>
              <a:rPr dirty="0" sz="3750" spc="-1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750" spc="-10">
                <a:solidFill>
                  <a:srgbClr val="FFFFFF"/>
                </a:solidFill>
                <a:latin typeface="Calibri"/>
                <a:cs typeface="Calibri"/>
              </a:rPr>
              <a:t>2024/2025</a:t>
            </a:r>
            <a:endParaRPr sz="3750">
              <a:latin typeface="Calibri"/>
              <a:cs typeface="Calibri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31975" y="6240780"/>
            <a:ext cx="3218688" cy="1402080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91243" y="6941820"/>
            <a:ext cx="3124200" cy="94792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9104" y="747725"/>
            <a:ext cx="7452995" cy="78867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="1" i="1">
                <a:latin typeface="Calibri"/>
                <a:cs typeface="Calibri"/>
              </a:rPr>
              <a:t>SISTEMA</a:t>
            </a:r>
            <a:r>
              <a:rPr dirty="0" spc="-120" b="1" i="1">
                <a:latin typeface="Calibri"/>
                <a:cs typeface="Calibri"/>
              </a:rPr>
              <a:t> </a:t>
            </a:r>
            <a:r>
              <a:rPr dirty="0" b="1" i="1">
                <a:latin typeface="Calibri"/>
                <a:cs typeface="Calibri"/>
              </a:rPr>
              <a:t>DE</a:t>
            </a:r>
            <a:r>
              <a:rPr dirty="0" spc="-130" b="1" i="1">
                <a:latin typeface="Calibri"/>
                <a:cs typeface="Calibri"/>
              </a:rPr>
              <a:t> </a:t>
            </a:r>
            <a:r>
              <a:rPr dirty="0" spc="-10" b="1" i="1">
                <a:latin typeface="Calibri"/>
                <a:cs typeface="Calibri"/>
              </a:rPr>
              <a:t>GENERADORES: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788160" y="1821916"/>
            <a:ext cx="10271760" cy="4476115"/>
          </a:xfrm>
          <a:prstGeom prst="rect">
            <a:avLst/>
          </a:prstGeom>
        </p:spPr>
        <p:txBody>
          <a:bodyPr wrap="square" lIns="0" tIns="6604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520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Sea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35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dirty="0" sz="35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espacio</a:t>
            </a:r>
            <a:r>
              <a:rPr dirty="0" sz="35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vectorial.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Diremos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500" spc="-3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500" spc="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3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500" spc="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…</a:t>
            </a:r>
            <a:r>
              <a:rPr dirty="0" sz="3500" spc="-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endParaRPr sz="3500">
              <a:latin typeface="Cambria Math"/>
              <a:cs typeface="Cambria Math"/>
            </a:endParaRPr>
          </a:p>
          <a:p>
            <a:pPr marL="25400" marR="114300">
              <a:lnSpc>
                <a:spcPct val="110000"/>
              </a:lnSpc>
              <a:tabLst>
                <a:tab pos="1383030" algn="l"/>
              </a:tabLst>
            </a:pP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𝑚</a:t>
            </a:r>
            <a:r>
              <a:rPr dirty="0" baseline="-13285" sz="3450" spc="-6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son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 b="1">
                <a:solidFill>
                  <a:srgbClr val="FFFFFF"/>
                </a:solidFill>
                <a:latin typeface="Calibri"/>
                <a:cs typeface="Calibri"/>
              </a:rPr>
              <a:t>sistema</a:t>
            </a:r>
            <a:r>
              <a:rPr dirty="0" sz="3500" spc="-9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 b="1">
                <a:solidFill>
                  <a:srgbClr val="FFFFFF"/>
                </a:solidFill>
                <a:latin typeface="Calibri"/>
                <a:cs typeface="Calibri"/>
              </a:rPr>
              <a:t>generador</a:t>
            </a:r>
            <a:r>
              <a:rPr dirty="0" sz="3500" spc="-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del</a:t>
            </a:r>
            <a:r>
              <a:rPr dirty="0" sz="3500" spc="1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espacio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vectorial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si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todos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vectores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del</a:t>
            </a:r>
            <a:r>
              <a:rPr dirty="0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espacio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son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combinación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lineal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dichos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vectores.</a:t>
            </a:r>
            <a:endParaRPr sz="3500">
              <a:latin typeface="Calibri"/>
              <a:cs typeface="Calibri"/>
            </a:endParaRPr>
          </a:p>
          <a:p>
            <a:pPr marL="25400" marR="17780">
              <a:lnSpc>
                <a:spcPct val="100000"/>
              </a:lnSpc>
              <a:spcBef>
                <a:spcPts val="2060"/>
              </a:spcBef>
              <a:tabLst>
                <a:tab pos="479425" algn="l"/>
                <a:tab pos="621030" algn="l"/>
                <a:tab pos="1894839" algn="l"/>
                <a:tab pos="4888230" algn="l"/>
                <a:tab pos="5760720" algn="l"/>
                <a:tab pos="7494905" algn="l"/>
                <a:tab pos="9756775" algn="l"/>
              </a:tabLst>
            </a:pPr>
            <a:r>
              <a:rPr dirty="0" sz="3500" spc="5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	</a:t>
            </a:r>
            <a:r>
              <a:rPr dirty="0" sz="3500" spc="85">
                <a:solidFill>
                  <a:srgbClr val="FFFFFF"/>
                </a:solidFill>
                <a:latin typeface="Calibri"/>
                <a:cs typeface="Calibri"/>
              </a:rPr>
              <a:t>decir,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500" spc="-8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500" spc="-10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3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500" spc="-10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…</a:t>
            </a:r>
            <a:r>
              <a:rPr dirty="0" sz="3500" spc="-6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500" spc="-8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3285" sz="3450" spc="-37">
                <a:solidFill>
                  <a:srgbClr val="FFFFFF"/>
                </a:solidFill>
                <a:latin typeface="Cambria Math"/>
                <a:cs typeface="Cambria Math"/>
              </a:rPr>
              <a:t>𝑚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500" spc="75">
                <a:solidFill>
                  <a:srgbClr val="FFFFFF"/>
                </a:solidFill>
                <a:latin typeface="Calibri"/>
                <a:cs typeface="Calibri"/>
              </a:rPr>
              <a:t>son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130" b="1">
                <a:solidFill>
                  <a:srgbClr val="FFFFFF"/>
                </a:solidFill>
                <a:latin typeface="Calibri"/>
                <a:cs typeface="Calibri"/>
              </a:rPr>
              <a:t>sistema</a:t>
            </a:r>
            <a:r>
              <a:rPr dirty="0" sz="3500" b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130" b="1">
                <a:solidFill>
                  <a:srgbClr val="FFFFFF"/>
                </a:solidFill>
                <a:latin typeface="Calibri"/>
                <a:cs typeface="Calibri"/>
              </a:rPr>
              <a:t>generador</a:t>
            </a:r>
            <a:r>
              <a:rPr dirty="0" sz="3500" b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75" b="1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dirty="0" sz="3500" spc="-50" b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3500" b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↔</a:t>
            </a:r>
            <a:r>
              <a:rPr dirty="0" sz="3500" spc="19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∀𝑢</a:t>
            </a:r>
            <a:r>
              <a:rPr dirty="0" sz="3500" spc="18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sz="3500" spc="1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𝑉</a:t>
            </a:r>
            <a:endParaRPr sz="3500">
              <a:latin typeface="Cambria Math"/>
              <a:cs typeface="Cambria Math"/>
            </a:endParaRPr>
          </a:p>
          <a:p>
            <a:pPr marL="113664">
              <a:lnSpc>
                <a:spcPct val="100000"/>
              </a:lnSpc>
              <a:spcBef>
                <a:spcPts val="1900"/>
              </a:spcBef>
              <a:tabLst>
                <a:tab pos="1620520" algn="l"/>
              </a:tabLst>
            </a:pP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sz="3500" spc="10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𝑢</a:t>
            </a:r>
            <a:r>
              <a:rPr dirty="0" sz="3500" spc="15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	𝖺</a:t>
            </a:r>
            <a:r>
              <a:rPr dirty="0" sz="3500" spc="1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-13285" sz="3450" spc="89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r>
              <a:rPr dirty="0" sz="3500" spc="60">
                <a:solidFill>
                  <a:srgbClr val="FFFFFF"/>
                </a:solidFill>
                <a:latin typeface="Cambria Math"/>
                <a:cs typeface="Cambria Math"/>
              </a:rPr>
              <a:t>.</a:t>
            </a:r>
            <a:r>
              <a:rPr dirty="0" sz="3500" spc="-14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r>
              <a:rPr dirty="0" baseline="-13285" sz="3450" spc="66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+𝖺</a:t>
            </a:r>
            <a:r>
              <a:rPr dirty="0" sz="3500" spc="18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-13285" sz="3450" spc="89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sz="3500" spc="60">
                <a:solidFill>
                  <a:srgbClr val="FFFFFF"/>
                </a:solidFill>
                <a:latin typeface="Cambria Math"/>
                <a:cs typeface="Cambria Math"/>
              </a:rPr>
              <a:t>.</a:t>
            </a:r>
            <a:r>
              <a:rPr dirty="0" sz="3500" spc="-14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baseline="-13285" sz="3450" spc="644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+𝖺</a:t>
            </a:r>
            <a:r>
              <a:rPr dirty="0" sz="3500" spc="18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-13285" sz="3450" spc="89">
                <a:solidFill>
                  <a:srgbClr val="FFFFFF"/>
                </a:solidFill>
                <a:latin typeface="Cambria Math"/>
                <a:cs typeface="Cambria Math"/>
              </a:rPr>
              <a:t>3</a:t>
            </a:r>
            <a:r>
              <a:rPr dirty="0" sz="3500" spc="60">
                <a:solidFill>
                  <a:srgbClr val="FFFFFF"/>
                </a:solidFill>
                <a:latin typeface="Cambria Math"/>
                <a:cs typeface="Cambria Math"/>
              </a:rPr>
              <a:t>.</a:t>
            </a:r>
            <a:r>
              <a:rPr dirty="0" sz="3500" spc="-14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3</a:t>
            </a:r>
            <a:r>
              <a:rPr dirty="0" baseline="-13285" sz="3450" spc="644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+</a:t>
            </a:r>
            <a:r>
              <a:rPr dirty="0" sz="3500" spc="-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⋯</a:t>
            </a:r>
            <a:r>
              <a:rPr dirty="0" sz="3500" spc="-13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+𝖺</a:t>
            </a:r>
            <a:r>
              <a:rPr dirty="0" sz="3500" spc="18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𝑚</a:t>
            </a:r>
            <a:r>
              <a:rPr dirty="0" baseline="-13285" sz="3450" spc="-32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.</a:t>
            </a:r>
            <a:r>
              <a:rPr dirty="0" sz="3500" spc="-10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3285" sz="3450" spc="-37">
                <a:solidFill>
                  <a:srgbClr val="FFFFFF"/>
                </a:solidFill>
                <a:latin typeface="Cambria Math"/>
                <a:cs typeface="Cambria Math"/>
              </a:rPr>
              <a:t>𝑚</a:t>
            </a:r>
            <a:endParaRPr baseline="-13285" sz="345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6202" y="1739011"/>
            <a:ext cx="8758555" cy="7880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1">
                <a:latin typeface="Calibri"/>
                <a:cs typeface="Calibri"/>
              </a:rPr>
              <a:t>BASE</a:t>
            </a:r>
            <a:r>
              <a:rPr dirty="0" spc="-105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DE</a:t>
            </a:r>
            <a:r>
              <a:rPr dirty="0" spc="-85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UN</a:t>
            </a:r>
            <a:r>
              <a:rPr dirty="0" spc="-105" b="1">
                <a:latin typeface="Calibri"/>
                <a:cs typeface="Calibri"/>
              </a:rPr>
              <a:t> </a:t>
            </a:r>
            <a:r>
              <a:rPr dirty="0" spc="-65" b="1">
                <a:latin typeface="Calibri"/>
                <a:cs typeface="Calibri"/>
              </a:rPr>
              <a:t>ESPACIO</a:t>
            </a:r>
            <a:r>
              <a:rPr dirty="0" spc="-80" b="1">
                <a:latin typeface="Calibri"/>
                <a:cs typeface="Calibri"/>
              </a:rPr>
              <a:t> </a:t>
            </a:r>
            <a:r>
              <a:rPr dirty="0" spc="-10" b="1">
                <a:latin typeface="Calibri"/>
                <a:cs typeface="Calibri"/>
              </a:rPr>
              <a:t>VECTORIAL: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162507" y="2991434"/>
            <a:ext cx="11238230" cy="5078730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algn="just" marL="38100" marR="1337310">
              <a:lnSpc>
                <a:spcPct val="102099"/>
              </a:lnSpc>
              <a:spcBef>
                <a:spcPts val="10"/>
              </a:spcBef>
            </a:pP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Diremos</a:t>
            </a:r>
            <a:r>
              <a:rPr dirty="0" sz="36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6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z="3600" spc="-20">
                <a:solidFill>
                  <a:srgbClr val="FFFFFF"/>
                </a:solidFill>
                <a:latin typeface="Calibri"/>
                <a:cs typeface="Calibri"/>
              </a:rPr>
              <a:t> vectores</a:t>
            </a:r>
            <a:r>
              <a:rPr dirty="0" sz="36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2731" sz="3600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600" spc="-15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2731" sz="3600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600" spc="-13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2731" sz="3600">
                <a:solidFill>
                  <a:srgbClr val="FFFFFF"/>
                </a:solidFill>
                <a:latin typeface="Cambria Math"/>
                <a:cs typeface="Cambria Math"/>
              </a:rPr>
              <a:t>3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600" spc="-1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…</a:t>
            </a:r>
            <a:r>
              <a:rPr dirty="0" sz="3600" spc="-15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600" spc="-15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2731" sz="360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-12731" sz="3600" spc="34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𝑠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dirty="0" sz="36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b="1">
                <a:solidFill>
                  <a:srgbClr val="FFFFFF"/>
                </a:solidFill>
                <a:latin typeface="Calibri"/>
                <a:cs typeface="Calibri"/>
              </a:rPr>
              <a:t>base</a:t>
            </a:r>
            <a:r>
              <a:rPr dirty="0" sz="3600" spc="-6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-25">
                <a:solidFill>
                  <a:srgbClr val="FFFFFF"/>
                </a:solidFill>
                <a:latin typeface="Calibri"/>
                <a:cs typeface="Calibri"/>
              </a:rPr>
              <a:t>del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espacio</a:t>
            </a:r>
            <a:r>
              <a:rPr dirty="0" sz="36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-10">
                <a:solidFill>
                  <a:srgbClr val="FFFFFF"/>
                </a:solidFill>
                <a:latin typeface="Calibri"/>
                <a:cs typeface="Calibri"/>
              </a:rPr>
              <a:t>vectorial</a:t>
            </a:r>
            <a:r>
              <a:rPr dirty="0" sz="36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6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son</a:t>
            </a:r>
            <a:r>
              <a:rPr dirty="0" sz="3600" spc="2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-10">
                <a:solidFill>
                  <a:srgbClr val="FFFFFF"/>
                </a:solidFill>
                <a:latin typeface="Calibri"/>
                <a:cs typeface="Calibri"/>
              </a:rPr>
              <a:t>linealmente</a:t>
            </a:r>
            <a:r>
              <a:rPr dirty="0" sz="3600" spc="-1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-10">
                <a:solidFill>
                  <a:srgbClr val="FFFFFF"/>
                </a:solidFill>
                <a:latin typeface="Calibri"/>
                <a:cs typeface="Calibri"/>
              </a:rPr>
              <a:t>independientes</a:t>
            </a:r>
            <a:r>
              <a:rPr dirty="0" sz="3600" spc="-1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-50">
                <a:solidFill>
                  <a:srgbClr val="FFFFFF"/>
                </a:solidFill>
                <a:latin typeface="Calibri"/>
                <a:cs typeface="Calibri"/>
              </a:rPr>
              <a:t>y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sistema</a:t>
            </a:r>
            <a:r>
              <a:rPr dirty="0" sz="36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-20">
                <a:solidFill>
                  <a:srgbClr val="FFFFFF"/>
                </a:solidFill>
                <a:latin typeface="Calibri"/>
                <a:cs typeface="Calibri"/>
              </a:rPr>
              <a:t>generador</a:t>
            </a:r>
            <a:r>
              <a:rPr dirty="0" sz="3600" spc="-1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del</a:t>
            </a:r>
            <a:r>
              <a:rPr dirty="0" sz="36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-10">
                <a:solidFill>
                  <a:srgbClr val="FFFFFF"/>
                </a:solidFill>
                <a:latin typeface="Calibri"/>
                <a:cs typeface="Calibri"/>
              </a:rPr>
              <a:t>espacio.</a:t>
            </a:r>
            <a:endParaRPr sz="3600">
              <a:latin typeface="Calibri"/>
              <a:cs typeface="Calibri"/>
            </a:endParaRPr>
          </a:p>
          <a:p>
            <a:pPr marL="38100" marR="986155">
              <a:lnSpc>
                <a:spcPct val="102200"/>
              </a:lnSpc>
              <a:spcBef>
                <a:spcPts val="85"/>
              </a:spcBef>
            </a:pP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dirty="0" sz="36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-20">
                <a:solidFill>
                  <a:srgbClr val="FFFFFF"/>
                </a:solidFill>
                <a:latin typeface="Calibri"/>
                <a:cs typeface="Calibri"/>
              </a:rPr>
              <a:t>considera</a:t>
            </a:r>
            <a:r>
              <a:rPr dirty="0" sz="36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6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mínimo</a:t>
            </a:r>
            <a:r>
              <a:rPr dirty="0" sz="36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número</a:t>
            </a:r>
            <a:r>
              <a:rPr dirty="0" sz="3600" spc="-1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6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-10">
                <a:solidFill>
                  <a:srgbClr val="FFFFFF"/>
                </a:solidFill>
                <a:latin typeface="Calibri"/>
                <a:cs typeface="Calibri"/>
              </a:rPr>
              <a:t>vectores</a:t>
            </a:r>
            <a:r>
              <a:rPr dirty="0" sz="36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capaces</a:t>
            </a:r>
            <a:r>
              <a:rPr dirty="0" sz="36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-25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dirty="0" sz="3600" spc="-10">
                <a:solidFill>
                  <a:srgbClr val="FFFFFF"/>
                </a:solidFill>
                <a:latin typeface="Calibri"/>
                <a:cs typeface="Calibri"/>
              </a:rPr>
              <a:t>generar</a:t>
            </a:r>
            <a:r>
              <a:rPr dirty="0" sz="36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cualquier</a:t>
            </a:r>
            <a:r>
              <a:rPr dirty="0" sz="36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vector</a:t>
            </a:r>
            <a:r>
              <a:rPr dirty="0" sz="36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del</a:t>
            </a:r>
            <a:r>
              <a:rPr dirty="0" sz="3600" spc="1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-10">
                <a:solidFill>
                  <a:srgbClr val="FFFFFF"/>
                </a:solidFill>
                <a:latin typeface="Calibri"/>
                <a:cs typeface="Calibri"/>
              </a:rPr>
              <a:t>espacio.</a:t>
            </a:r>
            <a:endParaRPr sz="3600">
              <a:latin typeface="Calibri"/>
              <a:cs typeface="Calibri"/>
            </a:endParaRPr>
          </a:p>
          <a:p>
            <a:pPr marL="38100" marR="30480">
              <a:lnSpc>
                <a:spcPct val="100000"/>
              </a:lnSpc>
              <a:spcBef>
                <a:spcPts val="145"/>
              </a:spcBef>
            </a:pPr>
            <a:r>
              <a:rPr dirty="0" sz="3600" spc="-10">
                <a:solidFill>
                  <a:srgbClr val="FFFFFF"/>
                </a:solidFill>
                <a:latin typeface="Calibri"/>
                <a:cs typeface="Calibri"/>
              </a:rPr>
              <a:t>Denominaremos</a:t>
            </a:r>
            <a:r>
              <a:rPr dirty="0" sz="36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b="1">
                <a:solidFill>
                  <a:srgbClr val="FFFFFF"/>
                </a:solidFill>
                <a:latin typeface="Calibri"/>
                <a:cs typeface="Calibri"/>
              </a:rPr>
              <a:t>dimensión del</a:t>
            </a:r>
            <a:r>
              <a:rPr dirty="0" sz="3600" spc="-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b="1">
                <a:solidFill>
                  <a:srgbClr val="FFFFFF"/>
                </a:solidFill>
                <a:latin typeface="Calibri"/>
                <a:cs typeface="Calibri"/>
              </a:rPr>
              <a:t>espacio</a:t>
            </a:r>
            <a:r>
              <a:rPr dirty="0" sz="3600" spc="-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b="1">
                <a:solidFill>
                  <a:srgbClr val="FFFFFF"/>
                </a:solidFill>
                <a:latin typeface="Calibri"/>
                <a:cs typeface="Calibri"/>
              </a:rPr>
              <a:t>vectorial</a:t>
            </a:r>
            <a:r>
              <a:rPr dirty="0" sz="3600" spc="-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al</a:t>
            </a:r>
            <a:r>
              <a:rPr dirty="0" sz="36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-10">
                <a:solidFill>
                  <a:srgbClr val="FFFFFF"/>
                </a:solidFill>
                <a:latin typeface="Calibri"/>
                <a:cs typeface="Calibri"/>
              </a:rPr>
              <a:t>número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6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vectores</a:t>
            </a:r>
            <a:r>
              <a:rPr dirty="0" sz="36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600" spc="-1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-10">
                <a:solidFill>
                  <a:srgbClr val="FFFFFF"/>
                </a:solidFill>
                <a:latin typeface="Calibri"/>
                <a:cs typeface="Calibri"/>
              </a:rPr>
              <a:t>forman</a:t>
            </a:r>
            <a:endParaRPr sz="3600">
              <a:latin typeface="Calibri"/>
              <a:cs typeface="Calibri"/>
            </a:endParaRPr>
          </a:p>
          <a:p>
            <a:pPr marL="38100" marR="523240">
              <a:lnSpc>
                <a:spcPct val="100000"/>
              </a:lnSpc>
              <a:spcBef>
                <a:spcPts val="300"/>
              </a:spcBef>
            </a:pP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cualquier</a:t>
            </a:r>
            <a:r>
              <a:rPr dirty="0" sz="36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base</a:t>
            </a:r>
            <a:r>
              <a:rPr dirty="0" sz="36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6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dirty="0" sz="36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espacio</a:t>
            </a:r>
            <a:r>
              <a:rPr dirty="0" sz="36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-10">
                <a:solidFill>
                  <a:srgbClr val="FFFFFF"/>
                </a:solidFill>
                <a:latin typeface="Calibri"/>
                <a:cs typeface="Calibri"/>
              </a:rPr>
              <a:t>vectorial</a:t>
            </a:r>
            <a:r>
              <a:rPr dirty="0" sz="36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6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dirty="0" sz="36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escribe</a:t>
            </a:r>
            <a:r>
              <a:rPr dirty="0" sz="36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-10">
                <a:solidFill>
                  <a:srgbClr val="FFFFFF"/>
                </a:solidFill>
                <a:latin typeface="Calibri"/>
                <a:cs typeface="Calibri"/>
              </a:rPr>
              <a:t>Dim(V)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(En</a:t>
            </a:r>
            <a:r>
              <a:rPr dirty="0" sz="36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este</a:t>
            </a:r>
            <a:r>
              <a:rPr dirty="0" sz="36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caso</a:t>
            </a:r>
            <a:r>
              <a:rPr dirty="0" sz="36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-10">
                <a:solidFill>
                  <a:srgbClr val="FFFFFF"/>
                </a:solidFill>
                <a:latin typeface="Calibri"/>
                <a:cs typeface="Calibri"/>
              </a:rPr>
              <a:t>Dim(V)=n).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8048" y="196723"/>
            <a:ext cx="7242175" cy="7880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0" b="1">
                <a:latin typeface="Calibri"/>
                <a:cs typeface="Calibri"/>
              </a:rPr>
              <a:t>SUBESPACIOS</a:t>
            </a:r>
            <a:r>
              <a:rPr dirty="0" spc="-210" b="1">
                <a:latin typeface="Calibri"/>
                <a:cs typeface="Calibri"/>
              </a:rPr>
              <a:t> </a:t>
            </a:r>
            <a:r>
              <a:rPr dirty="0" spc="-20" b="1">
                <a:latin typeface="Calibri"/>
                <a:cs typeface="Calibri"/>
              </a:rPr>
              <a:t>VECTORIALES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99948" y="1387221"/>
            <a:ext cx="12289155" cy="8695055"/>
          </a:xfrm>
          <a:prstGeom prst="rect">
            <a:avLst/>
          </a:prstGeom>
        </p:spPr>
        <p:txBody>
          <a:bodyPr wrap="square" lIns="0" tIns="187325" rIns="0" bIns="0" rtlCol="0" vert="horz">
            <a:spAutoFit/>
          </a:bodyPr>
          <a:lstStyle/>
          <a:p>
            <a:pPr marL="50800" marR="1068705">
              <a:lnSpc>
                <a:spcPct val="66200"/>
              </a:lnSpc>
              <a:spcBef>
                <a:spcPts val="1475"/>
              </a:spcBef>
              <a:tabLst>
                <a:tab pos="821690" algn="l"/>
                <a:tab pos="1249680" algn="l"/>
                <a:tab pos="1852295" algn="l"/>
                <a:tab pos="2797175" algn="l"/>
                <a:tab pos="4113529" algn="l"/>
                <a:tab pos="4521200" algn="l"/>
                <a:tab pos="8719820" algn="l"/>
                <a:tab pos="10844530" algn="l"/>
              </a:tabLst>
            </a:pPr>
            <a:r>
              <a:rPr dirty="0" sz="3400" spc="-25" i="1">
                <a:solidFill>
                  <a:srgbClr val="FFFFFF"/>
                </a:solidFill>
                <a:latin typeface="Calibri"/>
                <a:cs typeface="Calibri"/>
              </a:rPr>
              <a:t>Sea</a:t>
            </a:r>
            <a:r>
              <a:rPr dirty="0" sz="3400" i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400" spc="-50" i="1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z="3400" i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400" spc="-25" i="1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dirty="0" sz="3400" i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400" spc="-10" i="1">
                <a:solidFill>
                  <a:srgbClr val="FFFFFF"/>
                </a:solidFill>
                <a:latin typeface="Calibri"/>
                <a:cs typeface="Calibri"/>
              </a:rPr>
              <a:t>subconjunto</a:t>
            </a:r>
            <a:r>
              <a:rPr dirty="0" sz="3400" i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400" spc="-10" i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400" spc="-18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i="1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dirty="0" sz="3400" spc="3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i="1">
                <a:solidFill>
                  <a:srgbClr val="FFFFFF"/>
                </a:solidFill>
                <a:latin typeface="Calibri"/>
                <a:cs typeface="Calibri"/>
              </a:rPr>
              <a:t>espacio</a:t>
            </a:r>
            <a:r>
              <a:rPr dirty="0" sz="3400" spc="21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i="1">
                <a:solidFill>
                  <a:srgbClr val="FFFFFF"/>
                </a:solidFill>
                <a:latin typeface="Calibri"/>
                <a:cs typeface="Calibri"/>
              </a:rPr>
              <a:t>vectorial</a:t>
            </a:r>
            <a:r>
              <a:rPr dirty="0" sz="3400" spc="-4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25" i="1">
                <a:solidFill>
                  <a:srgbClr val="FFFFFF"/>
                </a:solidFill>
                <a:latin typeface="Calibri"/>
                <a:cs typeface="Calibri"/>
              </a:rPr>
              <a:t>V.</a:t>
            </a:r>
            <a:r>
              <a:rPr dirty="0" sz="3400" i="1">
                <a:solidFill>
                  <a:srgbClr val="FFFFFF"/>
                </a:solidFill>
                <a:latin typeface="Calibri"/>
                <a:cs typeface="Calibri"/>
              </a:rPr>
              <a:t>	Entonces</a:t>
            </a:r>
            <a:r>
              <a:rPr dirty="0" sz="3400" spc="5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50" i="1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z="3400" i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400" spc="-45" i="1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400" spc="-4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i="1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dirty="0" sz="3400" spc="31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10" b="1" i="1">
                <a:solidFill>
                  <a:srgbClr val="FFFFFF"/>
                </a:solidFill>
                <a:latin typeface="Calibri"/>
                <a:cs typeface="Calibri"/>
              </a:rPr>
              <a:t>subespacio</a:t>
            </a:r>
            <a:r>
              <a:rPr dirty="0" sz="3400" b="1" i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400" spc="-10" b="1" i="1">
                <a:solidFill>
                  <a:srgbClr val="FFFFFF"/>
                </a:solidFill>
                <a:latin typeface="Calibri"/>
                <a:cs typeface="Calibri"/>
              </a:rPr>
              <a:t>vectorial</a:t>
            </a:r>
            <a:r>
              <a:rPr dirty="0" sz="3400" b="1" i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400" i="1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400" spc="28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i="1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400" spc="29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i="1">
                <a:solidFill>
                  <a:srgbClr val="FFFFFF"/>
                </a:solidFill>
                <a:latin typeface="Calibri"/>
                <a:cs typeface="Calibri"/>
              </a:rPr>
              <a:t>solo</a:t>
            </a:r>
            <a:r>
              <a:rPr dirty="0" sz="3400" spc="33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25" i="1">
                <a:solidFill>
                  <a:srgbClr val="FFFFFF"/>
                </a:solidFill>
                <a:latin typeface="Calibri"/>
                <a:cs typeface="Calibri"/>
              </a:rPr>
              <a:t>si:</a:t>
            </a:r>
            <a:endParaRPr sz="3400">
              <a:latin typeface="Calibri"/>
              <a:cs typeface="Calibri"/>
            </a:endParaRPr>
          </a:p>
          <a:p>
            <a:pPr marL="1138555" indent="-368935">
              <a:lnSpc>
                <a:spcPct val="100000"/>
              </a:lnSpc>
              <a:spcBef>
                <a:spcPts val="3660"/>
              </a:spcBef>
              <a:buAutoNum type="arabicPeriod"/>
              <a:tabLst>
                <a:tab pos="1138555" algn="l"/>
                <a:tab pos="3339465" algn="l"/>
              </a:tabLst>
            </a:pPr>
            <a:r>
              <a:rPr dirty="0" sz="3400" i="1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400" spc="33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i="1">
                <a:solidFill>
                  <a:srgbClr val="FFFFFF"/>
                </a:solidFill>
                <a:latin typeface="Calibri"/>
                <a:cs typeface="Calibri"/>
              </a:rPr>
              <a:t>u,</a:t>
            </a:r>
            <a:r>
              <a:rPr dirty="0" sz="3400" spc="-10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i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3400" spc="19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Lucida Sans Unicode"/>
                <a:cs typeface="Lucida Sans Unicode"/>
              </a:rPr>
              <a:t>∈</a:t>
            </a:r>
            <a:r>
              <a:rPr dirty="0" sz="3400" spc="-4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3400" spc="-25" i="1">
                <a:solidFill>
                  <a:srgbClr val="FFFFFF"/>
                </a:solidFill>
                <a:latin typeface="Calibri"/>
                <a:cs typeface="Calibri"/>
              </a:rPr>
              <a:t>U,</a:t>
            </a:r>
            <a:r>
              <a:rPr dirty="0" sz="3400" i="1">
                <a:solidFill>
                  <a:srgbClr val="FFFFFF"/>
                </a:solidFill>
                <a:latin typeface="Calibri"/>
                <a:cs typeface="Calibri"/>
              </a:rPr>
              <a:t>	entonces</a:t>
            </a:r>
            <a:r>
              <a:rPr dirty="0" sz="3400" spc="27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i="1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z="3400" spc="-5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+</a:t>
            </a:r>
            <a:r>
              <a:rPr dirty="0" sz="34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i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3400" spc="204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Lucida Sans Unicode"/>
                <a:cs typeface="Lucida Sans Unicode"/>
              </a:rPr>
              <a:t>∈</a:t>
            </a:r>
            <a:r>
              <a:rPr dirty="0" sz="3400" spc="-9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3400" spc="-25" i="1">
                <a:solidFill>
                  <a:srgbClr val="FFFFFF"/>
                </a:solidFill>
                <a:latin typeface="Calibri"/>
                <a:cs typeface="Calibri"/>
              </a:rPr>
              <a:t>U.</a:t>
            </a:r>
            <a:endParaRPr sz="3400">
              <a:latin typeface="Calibri"/>
              <a:cs typeface="Calibri"/>
            </a:endParaRPr>
          </a:p>
          <a:p>
            <a:pPr marL="1138555" indent="-368935">
              <a:lnSpc>
                <a:spcPct val="100000"/>
              </a:lnSpc>
              <a:spcBef>
                <a:spcPts val="830"/>
              </a:spcBef>
              <a:buAutoNum type="arabicPeriod"/>
              <a:tabLst>
                <a:tab pos="1138555" algn="l"/>
                <a:tab pos="4452620" algn="l"/>
              </a:tabLst>
            </a:pPr>
            <a:r>
              <a:rPr dirty="0" sz="3400" i="1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400" spc="18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i="1">
                <a:solidFill>
                  <a:srgbClr val="FFFFFF"/>
                </a:solidFill>
                <a:latin typeface="Calibri"/>
                <a:cs typeface="Calibri"/>
              </a:rPr>
              <a:t>λ</a:t>
            </a:r>
            <a:r>
              <a:rPr dirty="0" sz="3400" spc="5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Lucida Sans Unicode"/>
                <a:cs typeface="Lucida Sans Unicode"/>
              </a:rPr>
              <a:t>∈</a:t>
            </a:r>
            <a:r>
              <a:rPr dirty="0" sz="3400" spc="-11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34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sz="3400" spc="30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400" i="1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400" spc="22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i="1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z="3400" spc="7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Lucida Sans Unicode"/>
                <a:cs typeface="Lucida Sans Unicode"/>
              </a:rPr>
              <a:t>∈</a:t>
            </a:r>
            <a:r>
              <a:rPr dirty="0" sz="3400" spc="-7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3400" spc="-25" i="1">
                <a:solidFill>
                  <a:srgbClr val="FFFFFF"/>
                </a:solidFill>
                <a:latin typeface="Calibri"/>
                <a:cs typeface="Calibri"/>
              </a:rPr>
              <a:t>U,</a:t>
            </a:r>
            <a:r>
              <a:rPr dirty="0" sz="3400" i="1">
                <a:solidFill>
                  <a:srgbClr val="FFFFFF"/>
                </a:solidFill>
                <a:latin typeface="Calibri"/>
                <a:cs typeface="Calibri"/>
              </a:rPr>
              <a:t>	entonces</a:t>
            </a:r>
            <a:r>
              <a:rPr dirty="0" sz="3400" spc="254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i="1">
                <a:solidFill>
                  <a:srgbClr val="FFFFFF"/>
                </a:solidFill>
                <a:latin typeface="Calibri"/>
                <a:cs typeface="Calibri"/>
              </a:rPr>
              <a:t>λu</a:t>
            </a:r>
            <a:r>
              <a:rPr dirty="0" sz="3400" spc="7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Lucida Sans Unicode"/>
                <a:cs typeface="Lucida Sans Unicode"/>
              </a:rPr>
              <a:t>∈</a:t>
            </a:r>
            <a:r>
              <a:rPr dirty="0" sz="3400" spc="-6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3400" spc="-50" i="1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endParaRPr sz="3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400">
              <a:latin typeface="Calibri"/>
              <a:cs typeface="Calibri"/>
            </a:endParaRPr>
          </a:p>
          <a:p>
            <a:pPr marL="50800" marR="43180">
              <a:lnSpc>
                <a:spcPct val="100000"/>
              </a:lnSpc>
              <a:tabLst>
                <a:tab pos="3642995" algn="l"/>
                <a:tab pos="6956425" algn="l"/>
              </a:tabLst>
            </a:pPr>
            <a:r>
              <a:rPr dirty="0" sz="3400" spc="95">
                <a:solidFill>
                  <a:srgbClr val="FFFFFF"/>
                </a:solidFill>
                <a:latin typeface="Calibri"/>
                <a:cs typeface="Calibri"/>
              </a:rPr>
              <a:t>Equivalentemente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	si</a:t>
            </a:r>
            <a:r>
              <a:rPr dirty="0" sz="3400" spc="3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5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dirty="0" sz="3400" spc="3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85">
                <a:solidFill>
                  <a:srgbClr val="FFFFFF"/>
                </a:solidFill>
                <a:latin typeface="Calibri"/>
                <a:cs typeface="Calibri"/>
              </a:rPr>
              <a:t>verifica</a:t>
            </a:r>
            <a:r>
              <a:rPr dirty="0" sz="3400" spc="409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3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400" i="1">
                <a:solidFill>
                  <a:srgbClr val="FFFFFF"/>
                </a:solidFill>
                <a:latin typeface="Calibri"/>
                <a:cs typeface="Calibri"/>
              </a:rPr>
              <a:t>λu+</a:t>
            </a:r>
            <a:r>
              <a:rPr dirty="0" sz="3400">
                <a:solidFill>
                  <a:srgbClr val="FFFFFF"/>
                </a:solidFill>
                <a:latin typeface="Cambria Math"/>
                <a:cs typeface="Cambria Math"/>
              </a:rPr>
              <a:t>𝛽𝑣</a:t>
            </a:r>
            <a:r>
              <a:rPr dirty="0" sz="3400" spc="16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400">
                <a:solidFill>
                  <a:srgbClr val="FFFFFF"/>
                </a:solidFill>
                <a:latin typeface="Lucida Sans Unicode"/>
                <a:cs typeface="Lucida Sans Unicode"/>
              </a:rPr>
              <a:t>∈</a:t>
            </a:r>
            <a:r>
              <a:rPr dirty="0" sz="3400" spc="6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3400" i="1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z="3400" spc="27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i="1">
                <a:solidFill>
                  <a:srgbClr val="FFFFFF"/>
                </a:solidFill>
                <a:latin typeface="Calibri"/>
                <a:cs typeface="Calibri"/>
              </a:rPr>
              <a:t>para</a:t>
            </a:r>
            <a:r>
              <a:rPr dirty="0" sz="3400" spc="33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i="1">
                <a:solidFill>
                  <a:srgbClr val="FFFFFF"/>
                </a:solidFill>
                <a:latin typeface="Calibri"/>
                <a:cs typeface="Calibri"/>
              </a:rPr>
              <a:t>λ,</a:t>
            </a:r>
            <a:r>
              <a:rPr dirty="0" sz="3400">
                <a:solidFill>
                  <a:srgbClr val="FFFFFF"/>
                </a:solidFill>
                <a:latin typeface="Cambria Math"/>
                <a:cs typeface="Cambria Math"/>
              </a:rPr>
              <a:t>𝛽</a:t>
            </a:r>
            <a:r>
              <a:rPr dirty="0" sz="3400">
                <a:solidFill>
                  <a:srgbClr val="FFFFFF"/>
                </a:solidFill>
                <a:latin typeface="Lucida Sans Unicode"/>
                <a:cs typeface="Lucida Sans Unicode"/>
              </a:rPr>
              <a:t>∈</a:t>
            </a:r>
            <a:r>
              <a:rPr dirty="0" sz="3400" spc="-2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34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sz="3400" spc="17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400">
                <a:solidFill>
                  <a:srgbClr val="FFFFFF"/>
                </a:solidFill>
                <a:latin typeface="Cambria Math"/>
                <a:cs typeface="Cambria Math"/>
              </a:rPr>
              <a:t>y</a:t>
            </a:r>
            <a:r>
              <a:rPr dirty="0" sz="3400" spc="10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400" spc="-25">
                <a:solidFill>
                  <a:srgbClr val="FFFFFF"/>
                </a:solidFill>
                <a:latin typeface="Cambria Math"/>
                <a:cs typeface="Cambria Math"/>
              </a:rPr>
              <a:t>u, </a:t>
            </a:r>
            <a:r>
              <a:rPr dirty="0" sz="3400">
                <a:solidFill>
                  <a:srgbClr val="FFFFFF"/>
                </a:solidFill>
                <a:latin typeface="Cambria Math"/>
                <a:cs typeface="Cambria Math"/>
              </a:rPr>
              <a:t>v</a:t>
            </a:r>
            <a:r>
              <a:rPr dirty="0" sz="3400" spc="5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400">
                <a:solidFill>
                  <a:srgbClr val="FFFFFF"/>
                </a:solidFill>
                <a:latin typeface="Lucida Sans Unicode"/>
                <a:cs typeface="Lucida Sans Unicode"/>
              </a:rPr>
              <a:t>∈</a:t>
            </a:r>
            <a:r>
              <a:rPr dirty="0" sz="3400" spc="-10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3400" spc="-50">
                <a:solidFill>
                  <a:srgbClr val="FFFFFF"/>
                </a:solidFill>
                <a:latin typeface="Cambria Math"/>
                <a:cs typeface="Cambria Math"/>
              </a:rPr>
              <a:t>U</a:t>
            </a:r>
            <a:endParaRPr sz="3400">
              <a:latin typeface="Cambria Math"/>
              <a:cs typeface="Cambria Math"/>
            </a:endParaRPr>
          </a:p>
          <a:p>
            <a:pPr marL="50800">
              <a:lnSpc>
                <a:spcPct val="100000"/>
              </a:lnSpc>
              <a:spcBef>
                <a:spcPts val="1970"/>
              </a:spcBef>
            </a:pP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dirty="0" sz="34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10">
                <a:solidFill>
                  <a:srgbClr val="FFFFFF"/>
                </a:solidFill>
                <a:latin typeface="Calibri"/>
                <a:cs typeface="Calibri"/>
              </a:rPr>
              <a:t>subespacio</a:t>
            </a:r>
            <a:r>
              <a:rPr dirty="0" sz="34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10">
                <a:solidFill>
                  <a:srgbClr val="FFFFFF"/>
                </a:solidFill>
                <a:latin typeface="Calibri"/>
                <a:cs typeface="Calibri"/>
              </a:rPr>
              <a:t>vectorial</a:t>
            </a:r>
            <a:r>
              <a:rPr dirty="0" sz="34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z="34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puede</a:t>
            </a:r>
            <a:r>
              <a:rPr dirty="0" sz="34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ser</a:t>
            </a:r>
            <a:r>
              <a:rPr dirty="0" sz="34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definido</a:t>
            </a:r>
            <a:r>
              <a:rPr dirty="0" sz="34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4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dos</a:t>
            </a:r>
            <a:r>
              <a:rPr dirty="0" sz="34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10">
                <a:solidFill>
                  <a:srgbClr val="FFFFFF"/>
                </a:solidFill>
                <a:latin typeface="Calibri"/>
                <a:cs typeface="Calibri"/>
              </a:rPr>
              <a:t>maneras:</a:t>
            </a:r>
            <a:endParaRPr sz="3400">
              <a:latin typeface="Calibri"/>
              <a:cs typeface="Calibri"/>
            </a:endParaRPr>
          </a:p>
          <a:p>
            <a:pPr marL="908685" indent="-429895">
              <a:lnSpc>
                <a:spcPct val="100000"/>
              </a:lnSpc>
              <a:spcBef>
                <a:spcPts val="1800"/>
              </a:spcBef>
              <a:buAutoNum type="arabicPeriod"/>
              <a:tabLst>
                <a:tab pos="908685" algn="l"/>
              </a:tabLst>
            </a:pP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Dando</a:t>
            </a:r>
            <a:r>
              <a:rPr dirty="0" sz="3400" spc="-1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dirty="0" sz="34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10">
                <a:solidFill>
                  <a:srgbClr val="FFFFFF"/>
                </a:solidFill>
                <a:latin typeface="Calibri"/>
                <a:cs typeface="Calibri"/>
              </a:rPr>
              <a:t>conjunto</a:t>
            </a:r>
            <a:r>
              <a:rPr dirty="0" sz="34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4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10">
                <a:solidFill>
                  <a:srgbClr val="FFFFFF"/>
                </a:solidFill>
                <a:latin typeface="Calibri"/>
                <a:cs typeface="Calibri"/>
              </a:rPr>
              <a:t>vectores</a:t>
            </a:r>
            <a:r>
              <a:rPr dirty="0" sz="34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10">
                <a:solidFill>
                  <a:srgbClr val="FFFFFF"/>
                </a:solidFill>
                <a:latin typeface="Calibri"/>
                <a:cs typeface="Calibri"/>
              </a:rPr>
              <a:t>generadores:</a:t>
            </a:r>
            <a:endParaRPr sz="3400">
              <a:latin typeface="Calibri"/>
              <a:cs typeface="Calibri"/>
            </a:endParaRPr>
          </a:p>
          <a:p>
            <a:pPr marL="896619">
              <a:lnSpc>
                <a:spcPct val="100000"/>
              </a:lnSpc>
              <a:spcBef>
                <a:spcPts val="25"/>
              </a:spcBef>
              <a:tabLst>
                <a:tab pos="4888230" algn="l"/>
              </a:tabLst>
            </a:pP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U=</a:t>
            </a:r>
            <a:r>
              <a:rPr dirty="0" sz="34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L{</a:t>
            </a:r>
            <a:r>
              <a:rPr dirty="0" sz="34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3580" sz="3375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r>
              <a:rPr dirty="0" sz="34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400" spc="-8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4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3580" sz="3375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sz="34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400" spc="-13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4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3580" sz="3375">
                <a:solidFill>
                  <a:srgbClr val="FFFFFF"/>
                </a:solidFill>
                <a:latin typeface="Cambria Math"/>
                <a:cs typeface="Cambria Math"/>
              </a:rPr>
              <a:t>3</a:t>
            </a:r>
            <a:r>
              <a:rPr dirty="0" sz="34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400" spc="-1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400">
                <a:solidFill>
                  <a:srgbClr val="FFFFFF"/>
                </a:solidFill>
                <a:latin typeface="Cambria Math"/>
                <a:cs typeface="Cambria Math"/>
              </a:rPr>
              <a:t>…</a:t>
            </a:r>
            <a:r>
              <a:rPr dirty="0" sz="3400" spc="-1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4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400" spc="-1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400" spc="-9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3580" sz="3375" spc="-135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-13580" sz="3375" spc="-24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400" spc="-50">
                <a:solidFill>
                  <a:srgbClr val="FFFFFF"/>
                </a:solidFill>
                <a:latin typeface="Cambria Math"/>
                <a:cs typeface="Cambria Math"/>
              </a:rPr>
              <a:t>}</a:t>
            </a:r>
            <a:r>
              <a:rPr dirty="0" sz="34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Siendo</a:t>
            </a:r>
            <a:r>
              <a:rPr dirty="0" sz="3400" spc="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20">
                <a:solidFill>
                  <a:srgbClr val="FFFFFF"/>
                </a:solidFill>
                <a:latin typeface="Calibri"/>
                <a:cs typeface="Calibri"/>
              </a:rPr>
              <a:t>dimU=Rango(</a:t>
            </a:r>
            <a:r>
              <a:rPr dirty="0" sz="3400" spc="-2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3580" sz="3375" spc="-30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r>
              <a:rPr dirty="0" sz="3400" spc="-2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400" spc="-1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4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3580" sz="3375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sz="34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400" spc="-1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4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3580" sz="3375">
                <a:solidFill>
                  <a:srgbClr val="FFFFFF"/>
                </a:solidFill>
                <a:latin typeface="Cambria Math"/>
                <a:cs typeface="Cambria Math"/>
              </a:rPr>
              <a:t>3</a:t>
            </a:r>
            <a:r>
              <a:rPr dirty="0" sz="34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400" spc="-1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400">
                <a:solidFill>
                  <a:srgbClr val="FFFFFF"/>
                </a:solidFill>
                <a:latin typeface="Cambria Math"/>
                <a:cs typeface="Cambria Math"/>
              </a:rPr>
              <a:t>…</a:t>
            </a:r>
            <a:r>
              <a:rPr dirty="0" sz="3400" spc="-9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4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400" spc="-1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400" spc="-85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3580" sz="3375" spc="-127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-13580" sz="3375" spc="-24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400" spc="-5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z="3400">
              <a:latin typeface="Calibri"/>
              <a:cs typeface="Calibri"/>
            </a:endParaRPr>
          </a:p>
          <a:p>
            <a:pPr marL="908050" marR="137160" indent="-427990">
              <a:lnSpc>
                <a:spcPct val="102099"/>
              </a:lnSpc>
              <a:spcBef>
                <a:spcPts val="1525"/>
              </a:spcBef>
              <a:buAutoNum type="arabicPeriod" startAt="2"/>
              <a:tabLst>
                <a:tab pos="909955" algn="l"/>
              </a:tabLst>
            </a:pP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Dado</a:t>
            </a:r>
            <a:r>
              <a:rPr dirty="0" sz="34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dirty="0" sz="34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sistema</a:t>
            </a:r>
            <a:r>
              <a:rPr dirty="0" sz="34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10">
                <a:solidFill>
                  <a:srgbClr val="FFFFFF"/>
                </a:solidFill>
                <a:latin typeface="Calibri"/>
                <a:cs typeface="Calibri"/>
              </a:rPr>
              <a:t>homogéneo</a:t>
            </a:r>
            <a:r>
              <a:rPr dirty="0" sz="34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4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ecuaciones</a:t>
            </a:r>
            <a:r>
              <a:rPr dirty="0" sz="34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20">
                <a:solidFill>
                  <a:srgbClr val="FFFFFF"/>
                </a:solidFill>
                <a:latin typeface="Calibri"/>
                <a:cs typeface="Calibri"/>
              </a:rPr>
              <a:t>cartesianas</a:t>
            </a:r>
            <a:r>
              <a:rPr dirty="0" sz="3400" spc="-1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4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25">
                <a:solidFill>
                  <a:srgbClr val="FFFFFF"/>
                </a:solidFill>
                <a:latin typeface="Calibri"/>
                <a:cs typeface="Calibri"/>
              </a:rPr>
              <a:t>han </a:t>
            </a:r>
            <a:r>
              <a:rPr dirty="0" sz="3400" spc="-25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4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cumplir</a:t>
            </a:r>
            <a:r>
              <a:rPr dirty="0" sz="34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dirty="0" sz="3400" spc="1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20">
                <a:solidFill>
                  <a:srgbClr val="FFFFFF"/>
                </a:solidFill>
                <a:latin typeface="Calibri"/>
                <a:cs typeface="Calibri"/>
              </a:rPr>
              <a:t>vectores</a:t>
            </a:r>
            <a:r>
              <a:rPr dirty="0" sz="34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4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10">
                <a:solidFill>
                  <a:srgbClr val="FFFFFF"/>
                </a:solidFill>
                <a:latin typeface="Calibri"/>
                <a:cs typeface="Calibri"/>
              </a:rPr>
              <a:t>pertenecen</a:t>
            </a:r>
            <a:r>
              <a:rPr dirty="0" sz="34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al</a:t>
            </a:r>
            <a:r>
              <a:rPr dirty="0" sz="34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10">
                <a:solidFill>
                  <a:srgbClr val="FFFFFF"/>
                </a:solidFill>
                <a:latin typeface="Calibri"/>
                <a:cs typeface="Calibri"/>
              </a:rPr>
              <a:t>subespacio:</a:t>
            </a:r>
            <a:endParaRPr sz="3400">
              <a:latin typeface="Calibri"/>
              <a:cs typeface="Calibri"/>
            </a:endParaRPr>
          </a:p>
          <a:p>
            <a:pPr marL="896619">
              <a:lnSpc>
                <a:spcPct val="100000"/>
              </a:lnSpc>
              <a:spcBef>
                <a:spcPts val="670"/>
              </a:spcBef>
              <a:tabLst>
                <a:tab pos="11423650" algn="l"/>
              </a:tabLst>
            </a:pPr>
            <a:r>
              <a:rPr dirty="0" sz="3400" spc="45">
                <a:solidFill>
                  <a:srgbClr val="FFFFFF"/>
                </a:solidFill>
                <a:latin typeface="Calibri"/>
                <a:cs typeface="Calibri"/>
              </a:rPr>
              <a:t>U={v</a:t>
            </a:r>
            <a:r>
              <a:rPr dirty="0" sz="3400" spc="45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sz="3400" spc="45">
                <a:solidFill>
                  <a:srgbClr val="FFFFFF"/>
                </a:solidFill>
                <a:latin typeface="Calibri"/>
                <a:cs typeface="Calibri"/>
              </a:rPr>
              <a:t>V/</a:t>
            </a:r>
            <a:r>
              <a:rPr dirty="0" sz="34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355">
                <a:solidFill>
                  <a:srgbClr val="FFFFFF"/>
                </a:solidFill>
                <a:latin typeface="Calibri"/>
                <a:cs typeface="Calibri"/>
              </a:rPr>
              <a:t>Av=</a:t>
            </a:r>
            <a:r>
              <a:rPr dirty="0" baseline="9876" sz="3375" spc="-532">
                <a:solidFill>
                  <a:srgbClr val="FFFFFF"/>
                </a:solidFill>
                <a:latin typeface="Cambria Math"/>
                <a:cs typeface="Cambria Math"/>
              </a:rPr>
              <a:t>⃗</a:t>
            </a:r>
            <a:r>
              <a:rPr dirty="0" sz="3400" spc="-355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baseline="9876" sz="3375" spc="-532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sz="3400" spc="-355">
                <a:solidFill>
                  <a:srgbClr val="FFFFFF"/>
                </a:solidFill>
                <a:latin typeface="Calibri"/>
                <a:cs typeface="Calibri"/>
              </a:rPr>
              <a:t>}</a:t>
            </a:r>
            <a:r>
              <a:rPr dirty="0" sz="3400" spc="-3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siendo</a:t>
            </a:r>
            <a:r>
              <a:rPr dirty="0" sz="34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4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34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matriz</a:t>
            </a:r>
            <a:r>
              <a:rPr dirty="0" sz="34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4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orden</a:t>
            </a:r>
            <a:r>
              <a:rPr dirty="0" sz="34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mxn</a:t>
            </a:r>
            <a:r>
              <a:rPr dirty="0" sz="34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con</a:t>
            </a:r>
            <a:r>
              <a:rPr dirty="0" sz="34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25">
                <a:solidFill>
                  <a:srgbClr val="FFFFFF"/>
                </a:solidFill>
                <a:latin typeface="Calibri"/>
                <a:cs typeface="Calibri"/>
              </a:rPr>
              <a:t>m&lt;n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400" spc="-5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endParaRPr sz="3400">
              <a:latin typeface="Calibri"/>
              <a:cs typeface="Calibri"/>
            </a:endParaRPr>
          </a:p>
          <a:p>
            <a:pPr marL="963294">
              <a:lnSpc>
                <a:spcPct val="100000"/>
              </a:lnSpc>
              <a:spcBef>
                <a:spcPts val="1770"/>
              </a:spcBef>
            </a:pPr>
            <a:r>
              <a:rPr dirty="0" sz="3400" spc="-25">
                <a:solidFill>
                  <a:srgbClr val="FFFFFF"/>
                </a:solidFill>
                <a:latin typeface="Calibri"/>
                <a:cs typeface="Calibri"/>
              </a:rPr>
              <a:t>dimU=dimV-</a:t>
            </a:r>
            <a:r>
              <a:rPr dirty="0" sz="3400" spc="-10">
                <a:solidFill>
                  <a:srgbClr val="FFFFFF"/>
                </a:solidFill>
                <a:latin typeface="Calibri"/>
                <a:cs typeface="Calibri"/>
              </a:rPr>
              <a:t>Rango(A)</a:t>
            </a:r>
            <a:endParaRPr sz="3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97555" y="525170"/>
            <a:ext cx="9190355" cy="3494404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901065" marR="5080" indent="-889000">
              <a:lnSpc>
                <a:spcPct val="109700"/>
              </a:lnSpc>
              <a:spcBef>
                <a:spcPts val="105"/>
              </a:spcBef>
            </a:pPr>
            <a:r>
              <a:rPr dirty="0" sz="6800" spc="-580" b="1">
                <a:latin typeface="Calibri"/>
                <a:cs typeface="Calibri"/>
              </a:rPr>
              <a:t>T</a:t>
            </a:r>
            <a:r>
              <a:rPr dirty="0" sz="6800" b="1">
                <a:latin typeface="Calibri"/>
                <a:cs typeface="Calibri"/>
              </a:rPr>
              <a:t>.</a:t>
            </a:r>
            <a:r>
              <a:rPr dirty="0" sz="6800" spc="-105" b="1">
                <a:latin typeface="Calibri"/>
                <a:cs typeface="Calibri"/>
              </a:rPr>
              <a:t> </a:t>
            </a:r>
            <a:r>
              <a:rPr dirty="0" sz="6800" b="1">
                <a:latin typeface="Calibri"/>
                <a:cs typeface="Calibri"/>
              </a:rPr>
              <a:t>2</a:t>
            </a:r>
            <a:r>
              <a:rPr dirty="0" sz="6800" spc="-110" b="1">
                <a:latin typeface="Calibri"/>
                <a:cs typeface="Calibri"/>
              </a:rPr>
              <a:t> </a:t>
            </a:r>
            <a:r>
              <a:rPr dirty="0" sz="6800" spc="-35" b="1">
                <a:latin typeface="Calibri"/>
                <a:cs typeface="Calibri"/>
              </a:rPr>
              <a:t>TRANSFORMACIONES </a:t>
            </a:r>
            <a:r>
              <a:rPr dirty="0" sz="6800" spc="-20" b="1">
                <a:latin typeface="Calibri"/>
                <a:cs typeface="Calibri"/>
              </a:rPr>
              <a:t>LINEALES.</a:t>
            </a:r>
            <a:r>
              <a:rPr dirty="0" sz="6800" spc="-300" b="1">
                <a:latin typeface="Calibri"/>
                <a:cs typeface="Calibri"/>
              </a:rPr>
              <a:t> </a:t>
            </a:r>
            <a:r>
              <a:rPr dirty="0" sz="6800" spc="-10" b="1">
                <a:latin typeface="Calibri"/>
                <a:cs typeface="Calibri"/>
              </a:rPr>
              <a:t>PROCESOS</a:t>
            </a:r>
            <a:endParaRPr sz="6800">
              <a:latin typeface="Calibri"/>
              <a:cs typeface="Calibri"/>
            </a:endParaRPr>
          </a:p>
          <a:p>
            <a:pPr marL="186055">
              <a:lnSpc>
                <a:spcPct val="100000"/>
              </a:lnSpc>
              <a:spcBef>
                <a:spcPts val="1240"/>
              </a:spcBef>
            </a:pPr>
            <a:r>
              <a:rPr dirty="0" sz="6800" spc="-35" b="1">
                <a:latin typeface="Calibri"/>
                <a:cs typeface="Calibri"/>
              </a:rPr>
              <a:t>SECUENCIALES</a:t>
            </a:r>
            <a:r>
              <a:rPr dirty="0" sz="6800" spc="-300" b="1">
                <a:latin typeface="Calibri"/>
                <a:cs typeface="Calibri"/>
              </a:rPr>
              <a:t> </a:t>
            </a:r>
            <a:r>
              <a:rPr dirty="0" sz="6800" spc="-10" b="1">
                <a:latin typeface="Calibri"/>
                <a:cs typeface="Calibri"/>
              </a:rPr>
              <a:t>LINEALES.</a:t>
            </a:r>
            <a:endParaRPr sz="6800">
              <a:latin typeface="Calibri"/>
              <a:cs typeface="Calibri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00443" y="5425440"/>
            <a:ext cx="5565648" cy="331927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00126" rIns="0" bIns="0" rtlCol="0" vert="horz">
            <a:spAutoFit/>
          </a:bodyPr>
          <a:lstStyle/>
          <a:p>
            <a:pPr marL="114300">
              <a:lnSpc>
                <a:spcPct val="100000"/>
              </a:lnSpc>
              <a:spcBef>
                <a:spcPts val="100"/>
              </a:spcBef>
            </a:pPr>
            <a:r>
              <a:rPr dirty="0" sz="4800" spc="-35" b="1">
                <a:latin typeface="Calibri"/>
                <a:cs typeface="Calibri"/>
              </a:rPr>
              <a:t>TRANSFORMACIÓN/APLICACIÓN</a:t>
            </a:r>
            <a:r>
              <a:rPr dirty="0" sz="4800" spc="-114" b="1">
                <a:latin typeface="Calibri"/>
                <a:cs typeface="Calibri"/>
              </a:rPr>
              <a:t> </a:t>
            </a:r>
            <a:r>
              <a:rPr dirty="0" sz="4800" spc="-10" b="1">
                <a:latin typeface="Calibri"/>
                <a:cs typeface="Calibri"/>
              </a:rPr>
              <a:t>LINEAL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40944" y="2843530"/>
            <a:ext cx="11983720" cy="5952490"/>
          </a:xfrm>
          <a:prstGeom prst="rect">
            <a:avLst/>
          </a:prstGeom>
        </p:spPr>
        <p:txBody>
          <a:bodyPr wrap="square" lIns="0" tIns="33019" rIns="0" bIns="0" rtlCol="0" vert="horz">
            <a:spAutoFit/>
          </a:bodyPr>
          <a:lstStyle/>
          <a:p>
            <a:pPr marL="63500" marR="30480">
              <a:lnSpc>
                <a:spcPts val="4180"/>
              </a:lnSpc>
              <a:spcBef>
                <a:spcPts val="259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Dados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dos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espacios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vectoriales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V’,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decimos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f:V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sz="3500" spc="5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𝑉′</a:t>
            </a:r>
            <a:r>
              <a:rPr dirty="0" sz="3500" spc="-3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una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aplicación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lineal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si:</a:t>
            </a:r>
            <a:endParaRPr sz="3500">
              <a:latin typeface="Calibri"/>
              <a:cs typeface="Calibri"/>
            </a:endParaRPr>
          </a:p>
          <a:p>
            <a:pPr marL="1148080" indent="-655320">
              <a:lnSpc>
                <a:spcPct val="100000"/>
              </a:lnSpc>
              <a:spcBef>
                <a:spcPts val="400"/>
              </a:spcBef>
              <a:buFont typeface="Calibri"/>
              <a:buAutoNum type="arabicPeriod"/>
              <a:tabLst>
                <a:tab pos="1148080" algn="l"/>
              </a:tabLst>
            </a:pP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∀𝑢,</a:t>
            </a:r>
            <a:r>
              <a:rPr dirty="0" sz="3500" spc="-14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sz="3500" spc="2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sz="3500" spc="15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𝑉</a:t>
            </a:r>
            <a:r>
              <a:rPr dirty="0" sz="3500" spc="24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sz="3500" spc="15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𝑢</a:t>
            </a:r>
            <a:r>
              <a:rPr dirty="0" sz="3500" spc="7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+</a:t>
            </a:r>
            <a:r>
              <a:rPr dirty="0" sz="3500" spc="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1207" sz="3450" spc="19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17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𝑢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1207" sz="3450" spc="-44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+</a:t>
            </a:r>
            <a:r>
              <a:rPr dirty="0" sz="3500" spc="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r>
              <a:rPr dirty="0" baseline="1207" sz="3450" spc="-3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 spc="-2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1207" sz="3450" spc="-3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endParaRPr baseline="1207" sz="3450">
              <a:latin typeface="Cambria Math"/>
              <a:cs typeface="Cambria Math"/>
            </a:endParaRPr>
          </a:p>
          <a:p>
            <a:pPr marL="1010919" indent="-518159">
              <a:lnSpc>
                <a:spcPct val="100000"/>
              </a:lnSpc>
              <a:spcBef>
                <a:spcPts val="3000"/>
              </a:spcBef>
              <a:buFont typeface="Calibri"/>
              <a:buAutoNum type="arabicPeriod"/>
              <a:tabLst>
                <a:tab pos="1010919" algn="l"/>
              </a:tabLst>
            </a:pP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∀𝑢</a:t>
            </a:r>
            <a:r>
              <a:rPr dirty="0" sz="3500" spc="17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sz="3500" spc="1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𝑉</a:t>
            </a:r>
            <a:r>
              <a:rPr dirty="0" sz="3500" spc="4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sz="3500" spc="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∀𝑘</a:t>
            </a:r>
            <a:r>
              <a:rPr dirty="0" sz="3500" spc="17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sz="3500" spc="1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sz="3500" spc="10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sz="3500" spc="13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𝑘𝑢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1207" sz="3450" spc="11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1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mbria Math"/>
                <a:cs typeface="Cambria Math"/>
              </a:rPr>
              <a:t>𝑘𝑓</a:t>
            </a:r>
            <a:r>
              <a:rPr dirty="0" baseline="1207" sz="3450" spc="-15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 spc="-10">
                <a:solidFill>
                  <a:srgbClr val="FFFFFF"/>
                </a:solidFill>
                <a:latin typeface="Cambria Math"/>
                <a:cs typeface="Cambria Math"/>
              </a:rPr>
              <a:t>𝑢</a:t>
            </a:r>
            <a:r>
              <a:rPr dirty="0" baseline="1207" sz="3450" spc="-15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endParaRPr baseline="1207" sz="345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875"/>
              </a:spcBef>
            </a:pPr>
            <a:endParaRPr sz="3500">
              <a:latin typeface="Cambria Math"/>
              <a:cs typeface="Cambria Math"/>
            </a:endParaRPr>
          </a:p>
          <a:p>
            <a:pPr marL="63500">
              <a:lnSpc>
                <a:spcPct val="100000"/>
              </a:lnSpc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(Es</a:t>
            </a:r>
            <a:r>
              <a:rPr dirty="0" sz="35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equivalente</a:t>
            </a:r>
            <a:r>
              <a:rPr dirty="0" sz="35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∀𝑢,</a:t>
            </a:r>
            <a:r>
              <a:rPr dirty="0" sz="3500" spc="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𝑣 ∈</a:t>
            </a:r>
            <a:r>
              <a:rPr dirty="0" sz="3500" spc="-1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𝑉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5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∀𝑘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500" spc="-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𝑘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baseline="-13285" sz="3450" spc="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sz="3500" spc="-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sz="3500" spc="-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→ </a:t>
            </a:r>
            <a:r>
              <a:rPr dirty="0" sz="3500" spc="-10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r>
              <a:rPr dirty="0" baseline="1207" sz="3450" spc="-15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 spc="-10">
                <a:solidFill>
                  <a:srgbClr val="FFFFFF"/>
                </a:solidFill>
                <a:latin typeface="Cambria Math"/>
                <a:cs typeface="Cambria Math"/>
              </a:rPr>
              <a:t>𝑘</a:t>
            </a:r>
            <a:r>
              <a:rPr dirty="0" baseline="-13285" sz="3450" spc="-15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r>
              <a:rPr dirty="0" sz="3500" spc="-10">
                <a:solidFill>
                  <a:srgbClr val="FFFFFF"/>
                </a:solidFill>
                <a:latin typeface="Cambria Math"/>
                <a:cs typeface="Cambria Math"/>
              </a:rPr>
              <a:t>𝑢</a:t>
            </a:r>
            <a:endParaRPr sz="3500">
              <a:latin typeface="Cambria Math"/>
              <a:cs typeface="Cambria Math"/>
            </a:endParaRPr>
          </a:p>
          <a:p>
            <a:pPr marL="63500">
              <a:lnSpc>
                <a:spcPct val="100000"/>
              </a:lnSpc>
              <a:spcBef>
                <a:spcPts val="2735"/>
              </a:spcBef>
            </a:pP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+</a:t>
            </a:r>
            <a:r>
              <a:rPr dirty="0" sz="3500" spc="5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𝑘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1207" sz="3450" spc="18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5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𝑘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𝑢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1207" sz="3450" spc="15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+</a:t>
            </a:r>
            <a:r>
              <a:rPr dirty="0" sz="3500" spc="6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𝑘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𝑓(𝑣)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r>
              <a:rPr dirty="0" sz="3500" spc="4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sng" sz="3500" spc="-1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NOTA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endParaRPr sz="3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60"/>
              </a:spcBef>
            </a:pPr>
            <a:endParaRPr sz="3500">
              <a:latin typeface="Calibri"/>
              <a:cs typeface="Calibri"/>
            </a:endParaRPr>
          </a:p>
          <a:p>
            <a:pPr marL="63500">
              <a:lnSpc>
                <a:spcPct val="100000"/>
              </a:lnSpc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Para</a:t>
            </a:r>
            <a:r>
              <a:rPr dirty="0" sz="3500" spc="-1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toda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aplicación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lineal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cumple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75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r>
              <a:rPr dirty="0" sz="3500" spc="-3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baseline="9661" sz="3450" spc="-1237">
                <a:solidFill>
                  <a:srgbClr val="FFFFFF"/>
                </a:solidFill>
                <a:latin typeface="Cambria Math"/>
                <a:cs typeface="Cambria Math"/>
              </a:rPr>
              <a:t>⃗</a:t>
            </a:r>
            <a:r>
              <a:rPr dirty="0" sz="3500" spc="-85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baseline="9661" sz="3450" spc="-1582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sz="3500" spc="-15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=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9661" sz="3450" spc="-1267">
                <a:solidFill>
                  <a:srgbClr val="FFFFFF"/>
                </a:solidFill>
                <a:latin typeface="Cambria Math"/>
                <a:cs typeface="Cambria Math"/>
              </a:rPr>
              <a:t>⃗</a:t>
            </a:r>
            <a:r>
              <a:rPr dirty="0" sz="3500" spc="-869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baseline="9661" sz="3450" spc="-30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endParaRPr baseline="9661" sz="3450">
              <a:latin typeface="Cambria Math"/>
              <a:cs typeface="Cambria Math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4016755" y="9461398"/>
            <a:ext cx="203835" cy="3714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⋱</a:t>
            </a:r>
            <a:endParaRPr sz="2250">
              <a:latin typeface="Cambria Math"/>
              <a:cs typeface="Cambria Math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4719320" y="9461398"/>
            <a:ext cx="114935" cy="3714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⋮</a:t>
            </a:r>
            <a:endParaRPr sz="225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6491" y="998601"/>
            <a:ext cx="12513310" cy="7880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1">
                <a:latin typeface="Calibri"/>
                <a:cs typeface="Calibri"/>
              </a:rPr>
              <a:t>NÚCLEO</a:t>
            </a:r>
            <a:r>
              <a:rPr dirty="0" spc="-140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E</a:t>
            </a:r>
            <a:r>
              <a:rPr dirty="0" spc="-114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IMAGEN</a:t>
            </a:r>
            <a:r>
              <a:rPr dirty="0" spc="-125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DE</a:t>
            </a:r>
            <a:r>
              <a:rPr dirty="0" spc="-155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UNA</a:t>
            </a:r>
            <a:r>
              <a:rPr dirty="0" spc="-160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APLICACIÓN</a:t>
            </a:r>
            <a:r>
              <a:rPr dirty="0" spc="-110" b="1">
                <a:latin typeface="Calibri"/>
                <a:cs typeface="Calibri"/>
              </a:rPr>
              <a:t> </a:t>
            </a:r>
            <a:r>
              <a:rPr dirty="0" spc="-10" b="1">
                <a:latin typeface="Calibri"/>
                <a:cs typeface="Calibri"/>
              </a:rPr>
              <a:t>LINEAL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488391" y="2017852"/>
            <a:ext cx="13316585" cy="6835140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marL="50800" marR="1423670">
              <a:lnSpc>
                <a:spcPts val="4170"/>
              </a:lnSpc>
              <a:spcBef>
                <a:spcPts val="270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toda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aplicación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lineal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𝑓:</a:t>
            </a:r>
            <a:r>
              <a:rPr dirty="0" sz="3500" spc="-16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𝑉</a:t>
            </a:r>
            <a:r>
              <a:rPr dirty="0" sz="3500" spc="15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sz="3500" spc="7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𝑉′</a:t>
            </a:r>
            <a:r>
              <a:rPr dirty="0" sz="3500" spc="-6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podemos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definir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su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núcleo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su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imagen.</a:t>
            </a:r>
            <a:endParaRPr sz="3500">
              <a:latin typeface="Calibri"/>
              <a:cs typeface="Calibri"/>
            </a:endParaRPr>
          </a:p>
          <a:p>
            <a:pPr marL="50800" marR="2034539">
              <a:lnSpc>
                <a:spcPct val="109100"/>
              </a:lnSpc>
              <a:spcBef>
                <a:spcPts val="1135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Llamamos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b="1">
                <a:solidFill>
                  <a:srgbClr val="FFFFFF"/>
                </a:solidFill>
                <a:latin typeface="Calibri"/>
                <a:cs typeface="Calibri"/>
              </a:rPr>
              <a:t>núcleo</a:t>
            </a:r>
            <a:r>
              <a:rPr dirty="0" sz="3500" spc="-9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aplicación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lineal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(Ker(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))</a:t>
            </a:r>
            <a:r>
              <a:rPr dirty="0" sz="3500" spc="-1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al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conjunto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vectores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transforman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500" spc="2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vector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nulo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V’.</a:t>
            </a:r>
            <a:endParaRPr sz="3500">
              <a:latin typeface="Calibri"/>
              <a:cs typeface="Calibri"/>
            </a:endParaRPr>
          </a:p>
          <a:p>
            <a:pPr algn="ctr" marL="226695">
              <a:lnSpc>
                <a:spcPct val="100000"/>
              </a:lnSpc>
              <a:spcBef>
                <a:spcPts val="2150"/>
              </a:spcBef>
            </a:pP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𝐾𝑒𝑟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1207" sz="3450" spc="9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14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{𝑢</a:t>
            </a:r>
            <a:r>
              <a:rPr dirty="0" sz="3500" spc="18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sz="3500" spc="1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𝑉/𝑓(𝑢)</a:t>
            </a:r>
            <a:r>
              <a:rPr dirty="0" sz="3500" spc="15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1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baseline="-13285" sz="3450" spc="-30">
                <a:solidFill>
                  <a:srgbClr val="FFFFFF"/>
                </a:solidFill>
                <a:latin typeface="Cambria Math"/>
                <a:cs typeface="Cambria Math"/>
              </a:rPr>
              <a:t>𝑉′</a:t>
            </a:r>
            <a:r>
              <a:rPr dirty="0" sz="3500" spc="-20">
                <a:solidFill>
                  <a:srgbClr val="FFFFFF"/>
                </a:solidFill>
                <a:latin typeface="Cambria Math"/>
                <a:cs typeface="Cambria Math"/>
              </a:rPr>
              <a:t>}</a:t>
            </a:r>
            <a:endParaRPr sz="35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3035"/>
              </a:spcBef>
            </a:pPr>
            <a:endParaRPr sz="3500">
              <a:latin typeface="Cambria Math"/>
              <a:cs typeface="Cambria Math"/>
            </a:endParaRPr>
          </a:p>
          <a:p>
            <a:pPr marL="50800" marR="43180">
              <a:lnSpc>
                <a:spcPct val="109200"/>
              </a:lnSpc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Llamamos</a:t>
            </a:r>
            <a:r>
              <a:rPr dirty="0" sz="35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b="1">
                <a:solidFill>
                  <a:srgbClr val="FFFFFF"/>
                </a:solidFill>
                <a:latin typeface="Calibri"/>
                <a:cs typeface="Calibri"/>
              </a:rPr>
              <a:t>imagen</a:t>
            </a:r>
            <a:r>
              <a:rPr dirty="0" sz="3500" spc="-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aplicación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lineal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r>
              <a:rPr dirty="0" sz="3500" spc="3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Im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𝑓)</a:t>
            </a:r>
            <a:r>
              <a:rPr dirty="0" sz="3500" spc="-1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al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subespacio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generado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por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las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columnas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matriz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2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aplicación.</a:t>
            </a:r>
            <a:endParaRPr sz="3500">
              <a:latin typeface="Calibri"/>
              <a:cs typeface="Calibri"/>
            </a:endParaRPr>
          </a:p>
          <a:p>
            <a:pPr algn="ctr" marL="227965">
              <a:lnSpc>
                <a:spcPct val="100000"/>
              </a:lnSpc>
              <a:spcBef>
                <a:spcPts val="2150"/>
              </a:spcBef>
            </a:pP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𝐼𝑚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1207" sz="3450" spc="14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1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{𝑣</a:t>
            </a:r>
            <a:r>
              <a:rPr dirty="0" sz="3500" spc="19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sz="3500" spc="1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60">
                <a:solidFill>
                  <a:srgbClr val="FFFFFF"/>
                </a:solidFill>
                <a:latin typeface="Cambria Math"/>
                <a:cs typeface="Cambria Math"/>
              </a:rPr>
              <a:t>𝑉</a:t>
            </a:r>
            <a:r>
              <a:rPr dirty="0" baseline="24154" sz="3450" spc="89">
                <a:solidFill>
                  <a:srgbClr val="FFFFFF"/>
                </a:solidFill>
                <a:latin typeface="Cambria Math"/>
                <a:cs typeface="Cambria Math"/>
              </a:rPr>
              <a:t>′</a:t>
            </a:r>
            <a:r>
              <a:rPr dirty="0" sz="3500" spc="60">
                <a:solidFill>
                  <a:srgbClr val="FFFFFF"/>
                </a:solidFill>
                <a:latin typeface="Cambria Math"/>
                <a:cs typeface="Cambria Math"/>
              </a:rPr>
              <a:t>/∃</a:t>
            </a:r>
            <a:r>
              <a:rPr dirty="0" sz="3500" spc="7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𝑢</a:t>
            </a:r>
            <a:r>
              <a:rPr dirty="0" sz="3500" spc="20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sz="3500" spc="1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𝑉:</a:t>
            </a:r>
            <a:r>
              <a:rPr dirty="0" sz="3500" spc="3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𝑓(𝑢)</a:t>
            </a:r>
            <a:r>
              <a:rPr dirty="0" sz="3500" spc="14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114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𝑣}</a:t>
            </a:r>
            <a:endParaRPr sz="3500">
              <a:latin typeface="Cambria Math"/>
              <a:cs typeface="Cambria Math"/>
            </a:endParaRPr>
          </a:p>
          <a:p>
            <a:pPr marL="50800">
              <a:lnSpc>
                <a:spcPct val="100000"/>
              </a:lnSpc>
              <a:spcBef>
                <a:spcPts val="1595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5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dirty="0" sz="35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verifica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dim(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𝐼𝑚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sz="3500" spc="9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7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mbria Math"/>
                <a:cs typeface="Cambria Math"/>
              </a:rPr>
              <a:t>𝑟𝑎𝑛𝑔𝑜(𝐴)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201927" y="9391599"/>
            <a:ext cx="2846705" cy="3714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250">
                <a:solidFill>
                  <a:srgbClr val="FFFFFF"/>
                </a:solidFill>
                <a:latin typeface="Calibri"/>
                <a:cs typeface="Calibri"/>
              </a:rPr>
              <a:t>Además,</a:t>
            </a:r>
            <a:r>
              <a:rPr dirty="0" sz="225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5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dirty="0" sz="225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50">
                <a:solidFill>
                  <a:srgbClr val="FFFFFF"/>
                </a:solidFill>
                <a:latin typeface="Calibri"/>
                <a:cs typeface="Calibri"/>
              </a:rPr>
              <a:t>cumple</a:t>
            </a:r>
            <a:r>
              <a:rPr dirty="0" sz="225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50" spc="-20">
                <a:solidFill>
                  <a:srgbClr val="FFFFFF"/>
                </a:solidFill>
                <a:latin typeface="Calibri"/>
                <a:cs typeface="Calibri"/>
              </a:rPr>
              <a:t>que:</a:t>
            </a:r>
            <a:endParaRPr sz="2250">
              <a:latin typeface="Calibri"/>
              <a:cs typeface="Calibri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4924044" y="9436608"/>
            <a:ext cx="8305800" cy="334010"/>
          </a:xfrm>
          <a:custGeom>
            <a:avLst/>
            <a:gdLst/>
            <a:ahLst/>
            <a:cxnLst/>
            <a:rect l="l" t="t" r="r" b="b"/>
            <a:pathLst>
              <a:path w="8305800" h="334009">
                <a:moveTo>
                  <a:pt x="0" y="333756"/>
                </a:moveTo>
                <a:lnTo>
                  <a:pt x="8305800" y="333756"/>
                </a:lnTo>
                <a:lnTo>
                  <a:pt x="83058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4916551" y="9166656"/>
            <a:ext cx="769239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073650" algn="l"/>
              </a:tabLst>
            </a:pPr>
            <a:r>
              <a:rPr dirty="0" sz="4000" spc="-20" b="1">
                <a:solidFill>
                  <a:srgbClr val="FFFFFF"/>
                </a:solidFill>
                <a:latin typeface="Calibri"/>
                <a:cs typeface="Calibri"/>
              </a:rPr>
              <a:t>dim(V)=dim(</a:t>
            </a:r>
            <a:r>
              <a:rPr dirty="0" sz="4000" spc="-20">
                <a:solidFill>
                  <a:srgbClr val="FFFFFF"/>
                </a:solidFill>
                <a:latin typeface="Cambria Math"/>
                <a:cs typeface="Cambria Math"/>
              </a:rPr>
              <a:t>𝑲𝒆𝒓</a:t>
            </a:r>
            <a:r>
              <a:rPr dirty="0" baseline="2096" sz="3975" spc="-3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4000" spc="-20">
                <a:solidFill>
                  <a:srgbClr val="FFFFFF"/>
                </a:solidFill>
                <a:latin typeface="Cambria Math"/>
                <a:cs typeface="Cambria Math"/>
              </a:rPr>
              <a:t>𝒇</a:t>
            </a:r>
            <a:r>
              <a:rPr dirty="0" baseline="2096" sz="3975" spc="-3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sz="4000" spc="-2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sz="4000" spc="-7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4000" spc="-50">
                <a:solidFill>
                  <a:srgbClr val="FFFFFF"/>
                </a:solidFill>
                <a:latin typeface="Cambria Math"/>
                <a:cs typeface="Cambria Math"/>
              </a:rPr>
              <a:t>+</a:t>
            </a:r>
            <a:r>
              <a:rPr dirty="0" sz="40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4000" spc="-10">
                <a:solidFill>
                  <a:srgbClr val="FFFFFF"/>
                </a:solidFill>
                <a:latin typeface="Cambria Math"/>
                <a:cs typeface="Cambria Math"/>
              </a:rPr>
              <a:t>𝐝𝐢𝐦(𝑰𝒎</a:t>
            </a:r>
            <a:r>
              <a:rPr dirty="0" baseline="2096" sz="3975" spc="-15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4000" spc="-10">
                <a:solidFill>
                  <a:srgbClr val="FFFFFF"/>
                </a:solidFill>
                <a:latin typeface="Cambria Math"/>
                <a:cs typeface="Cambria Math"/>
              </a:rPr>
              <a:t>𝒇</a:t>
            </a:r>
            <a:r>
              <a:rPr dirty="0" baseline="2096" sz="3975" spc="-15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sz="4000" spc="-1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endParaRPr sz="40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9797796" y="3842067"/>
            <a:ext cx="12065" cy="250190"/>
          </a:xfrm>
          <a:custGeom>
            <a:avLst/>
            <a:gdLst/>
            <a:ahLst/>
            <a:cxnLst/>
            <a:rect l="l" t="t" r="r" b="b"/>
            <a:pathLst>
              <a:path w="12065" h="250189">
                <a:moveTo>
                  <a:pt x="11696" y="0"/>
                </a:moveTo>
                <a:lnTo>
                  <a:pt x="0" y="0"/>
                </a:lnTo>
                <a:lnTo>
                  <a:pt x="0" y="238163"/>
                </a:lnTo>
                <a:lnTo>
                  <a:pt x="0" y="249618"/>
                </a:lnTo>
                <a:lnTo>
                  <a:pt x="11696" y="249618"/>
                </a:lnTo>
                <a:lnTo>
                  <a:pt x="11696" y="238188"/>
                </a:lnTo>
                <a:lnTo>
                  <a:pt x="116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658495">
              <a:lnSpc>
                <a:spcPct val="100000"/>
              </a:lnSpc>
              <a:spcBef>
                <a:spcPts val="100"/>
              </a:spcBef>
            </a:pPr>
            <a:r>
              <a:rPr dirty="0" spc="-10" b="1">
                <a:latin typeface="Calibri"/>
                <a:cs typeface="Calibri"/>
              </a:rPr>
              <a:t>CLASIFICACIÓN</a:t>
            </a:r>
            <a:r>
              <a:rPr dirty="0" spc="-135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DE</a:t>
            </a:r>
            <a:r>
              <a:rPr dirty="0" spc="-125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UNA</a:t>
            </a:r>
            <a:r>
              <a:rPr dirty="0" spc="-170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APLICACIÓN</a:t>
            </a:r>
            <a:r>
              <a:rPr dirty="0" spc="-125" b="1">
                <a:latin typeface="Calibri"/>
                <a:cs typeface="Calibri"/>
              </a:rPr>
              <a:t> </a:t>
            </a:r>
            <a:r>
              <a:rPr dirty="0" spc="-10" b="1">
                <a:latin typeface="Calibri"/>
                <a:cs typeface="Calibri"/>
              </a:rPr>
              <a:t>LINEAL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1022807" y="2284323"/>
            <a:ext cx="11666855" cy="5306695"/>
          </a:xfrm>
          <a:prstGeom prst="rect">
            <a:avLst/>
          </a:prstGeom>
        </p:spPr>
        <p:txBody>
          <a:bodyPr wrap="square" lIns="0" tIns="2165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705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Dada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aplicación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lineal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𝑓:</a:t>
            </a:r>
            <a:r>
              <a:rPr dirty="0" sz="3500" spc="-16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𝑉</a:t>
            </a:r>
            <a:r>
              <a:rPr dirty="0" sz="3500" spc="17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sz="3500" spc="9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𝑉</a:t>
            </a:r>
            <a:r>
              <a:rPr dirty="0" sz="3500" spc="6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decimos</a:t>
            </a:r>
            <a:r>
              <a:rPr dirty="0" sz="35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es:</a:t>
            </a:r>
            <a:endParaRPr sz="3500">
              <a:latin typeface="Calibri"/>
              <a:cs typeface="Calibri"/>
            </a:endParaRPr>
          </a:p>
          <a:p>
            <a:pPr marL="887730" marR="81280" indent="-431800">
              <a:lnSpc>
                <a:spcPct val="102000"/>
              </a:lnSpc>
              <a:spcBef>
                <a:spcPts val="1525"/>
              </a:spcBef>
              <a:buFont typeface="Calibri"/>
              <a:buChar char="-"/>
              <a:tabLst>
                <a:tab pos="887730" algn="l"/>
              </a:tabLst>
            </a:pPr>
            <a:r>
              <a:rPr dirty="0" sz="3500" spc="-10" b="1">
                <a:solidFill>
                  <a:srgbClr val="FFFFFF"/>
                </a:solidFill>
                <a:latin typeface="Calibri"/>
                <a:cs typeface="Calibri"/>
              </a:rPr>
              <a:t>Inyectiva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dirty="0" sz="35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𝑢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1207" sz="3450" spc="18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10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1207" sz="3450" spc="17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sz="3500" spc="1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𝑢</a:t>
            </a:r>
            <a:r>
              <a:rPr dirty="0" sz="3500" spc="18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9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dirty="0" sz="35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forma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comprobarlo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será</a:t>
            </a:r>
            <a:r>
              <a:rPr dirty="0" sz="35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ver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dim(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𝐾𝑒𝑟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sz="3500" spc="3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9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2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aplicación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será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un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monomorfismo.</a:t>
            </a:r>
            <a:endParaRPr sz="3500">
              <a:latin typeface="Calibri"/>
              <a:cs typeface="Calibri"/>
            </a:endParaRPr>
          </a:p>
          <a:p>
            <a:pPr marL="887730" marR="817244" indent="-431800">
              <a:lnSpc>
                <a:spcPct val="102000"/>
              </a:lnSpc>
              <a:tabLst>
                <a:tab pos="887730" algn="l"/>
              </a:tabLst>
            </a:pP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20" b="1">
                <a:solidFill>
                  <a:srgbClr val="FFFFFF"/>
                </a:solidFill>
                <a:latin typeface="Calibri"/>
                <a:cs typeface="Calibri"/>
              </a:rPr>
              <a:t>Sobreyectiva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𝑆𝑖</a:t>
            </a:r>
            <a:r>
              <a:rPr dirty="0" sz="3500" spc="-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∀𝑣</a:t>
            </a:r>
            <a:r>
              <a:rPr dirty="0" sz="3500" spc="-1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sz="3500" spc="-1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75">
                <a:solidFill>
                  <a:srgbClr val="FFFFFF"/>
                </a:solidFill>
                <a:latin typeface="Cambria Math"/>
                <a:cs typeface="Cambria Math"/>
              </a:rPr>
              <a:t>𝑉</a:t>
            </a:r>
            <a:r>
              <a:rPr dirty="0" baseline="24154" sz="3450" spc="112">
                <a:solidFill>
                  <a:srgbClr val="FFFFFF"/>
                </a:solidFill>
                <a:latin typeface="Cambria Math"/>
                <a:cs typeface="Cambria Math"/>
              </a:rPr>
              <a:t>′</a:t>
            </a:r>
            <a:r>
              <a:rPr dirty="0" sz="3500" spc="75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500" spc="2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∃𝑢 ∈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𝑉</a:t>
            </a:r>
            <a:r>
              <a:rPr dirty="0" sz="3500" spc="-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/ 𝑓</a:t>
            </a:r>
            <a:r>
              <a:rPr dirty="0" sz="3500" spc="-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(𝑢)</a:t>
            </a:r>
            <a:r>
              <a:rPr dirty="0" sz="3500" spc="-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-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forma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comprobarlo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será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ver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229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dim(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𝐼𝑚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sz="3500" spc="1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9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mbria Math"/>
                <a:cs typeface="Cambria Math"/>
              </a:rPr>
              <a:t>𝑑𝑖𝑚(𝑉′)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3500">
              <a:latin typeface="Calibri"/>
              <a:cs typeface="Calibri"/>
            </a:endParaRPr>
          </a:p>
          <a:p>
            <a:pPr marL="887730">
              <a:lnSpc>
                <a:spcPct val="100000"/>
              </a:lnSpc>
              <a:spcBef>
                <a:spcPts val="85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aplicación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será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epimorfismo.</a:t>
            </a:r>
            <a:endParaRPr sz="3500">
              <a:latin typeface="Calibri"/>
              <a:cs typeface="Calibri"/>
            </a:endParaRPr>
          </a:p>
          <a:p>
            <a:pPr marL="887730" marR="833755" indent="-433070">
              <a:lnSpc>
                <a:spcPct val="100000"/>
              </a:lnSpc>
              <a:spcBef>
                <a:spcPts val="145"/>
              </a:spcBef>
              <a:buFont typeface="Calibri"/>
              <a:buChar char="-"/>
              <a:tabLst>
                <a:tab pos="887730" algn="l"/>
              </a:tabLst>
            </a:pPr>
            <a:r>
              <a:rPr dirty="0" sz="3500" spc="-10" b="1">
                <a:solidFill>
                  <a:srgbClr val="FFFFFF"/>
                </a:solidFill>
                <a:latin typeface="Calibri"/>
                <a:cs typeface="Calibri"/>
              </a:rPr>
              <a:t>Biyectiva:</a:t>
            </a:r>
            <a:r>
              <a:rPr dirty="0" sz="3500" spc="-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aplicación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inyectiva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sobreyectiva.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aplicación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será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isomorfismo.</a:t>
            </a:r>
            <a:endParaRPr sz="3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51001" rIns="0" bIns="0" rtlCol="0" vert="horz">
            <a:spAutoFit/>
          </a:bodyPr>
          <a:lstStyle/>
          <a:p>
            <a:pPr marL="445770">
              <a:lnSpc>
                <a:spcPct val="100000"/>
              </a:lnSpc>
              <a:spcBef>
                <a:spcPts val="100"/>
              </a:spcBef>
            </a:pPr>
            <a:r>
              <a:rPr dirty="0" spc="-70" b="1">
                <a:latin typeface="Calibri"/>
                <a:cs typeface="Calibri"/>
              </a:rPr>
              <a:t>AUTOVALORES</a:t>
            </a:r>
            <a:r>
              <a:rPr dirty="0" spc="-130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Y</a:t>
            </a:r>
            <a:r>
              <a:rPr dirty="0" spc="-95" b="1">
                <a:latin typeface="Calibri"/>
                <a:cs typeface="Calibri"/>
              </a:rPr>
              <a:t> </a:t>
            </a:r>
            <a:r>
              <a:rPr dirty="0" spc="-40" b="1">
                <a:latin typeface="Calibri"/>
                <a:cs typeface="Calibri"/>
              </a:rPr>
              <a:t>AUTOVECTORES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84961" y="2871343"/>
            <a:ext cx="12156440" cy="64249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ts val="4190"/>
              </a:lnSpc>
              <a:spcBef>
                <a:spcPts val="100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Dada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aplicación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lineal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𝑓:</a:t>
            </a:r>
            <a:r>
              <a:rPr dirty="0" sz="3500" spc="-1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𝑉</a:t>
            </a:r>
            <a:r>
              <a:rPr dirty="0" sz="3500" spc="17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sz="3500" spc="6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𝑉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dirty="0" sz="35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decimos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vector</a:t>
            </a:r>
            <a:r>
              <a:rPr dirty="0" sz="35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endParaRPr sz="3500">
              <a:latin typeface="Calibri"/>
              <a:cs typeface="Calibri"/>
            </a:endParaRPr>
          </a:p>
          <a:p>
            <a:pPr marL="50800">
              <a:lnSpc>
                <a:spcPts val="4190"/>
              </a:lnSpc>
            </a:pPr>
            <a:r>
              <a:rPr dirty="0" sz="3500" spc="-20" b="1">
                <a:solidFill>
                  <a:srgbClr val="FFFFFF"/>
                </a:solidFill>
                <a:latin typeface="Calibri"/>
                <a:cs typeface="Calibri"/>
              </a:rPr>
              <a:t>autovector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aplicación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cumple</a:t>
            </a:r>
            <a:endParaRPr sz="3500">
              <a:latin typeface="Calibri"/>
              <a:cs typeface="Calibri"/>
            </a:endParaRPr>
          </a:p>
          <a:p>
            <a:pPr marL="50800" marR="586105">
              <a:lnSpc>
                <a:spcPct val="100000"/>
              </a:lnSpc>
              <a:spcBef>
                <a:spcPts val="325"/>
              </a:spcBef>
            </a:pP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1207" sz="3450" spc="14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10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𝛼𝑣</a:t>
            </a:r>
            <a:r>
              <a:rPr dirty="0" sz="3500" spc="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dirty="0" sz="35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lo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lo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mismo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Av=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𝛼𝑣</a:t>
            </a:r>
            <a:r>
              <a:rPr dirty="0" sz="3500" spc="5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siendo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matriz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aplicación.</a:t>
            </a:r>
            <a:r>
              <a:rPr dirty="0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Al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escalar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𝛼</a:t>
            </a:r>
            <a:r>
              <a:rPr dirty="0" sz="3500" spc="4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le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denomina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endParaRPr sz="35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170"/>
              </a:spcBef>
            </a:pPr>
            <a:r>
              <a:rPr dirty="0" sz="3500" spc="-20" b="1">
                <a:solidFill>
                  <a:srgbClr val="FFFFFF"/>
                </a:solidFill>
                <a:latin typeface="Calibri"/>
                <a:cs typeface="Calibri"/>
              </a:rPr>
              <a:t>autovalor</a:t>
            </a:r>
            <a:r>
              <a:rPr dirty="0" sz="3500" spc="-6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asociado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al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autovector.</a:t>
            </a:r>
            <a:endParaRPr sz="3500">
              <a:latin typeface="Calibri"/>
              <a:cs typeface="Calibri"/>
            </a:endParaRPr>
          </a:p>
          <a:p>
            <a:pPr marL="50800" marR="1331595">
              <a:lnSpc>
                <a:spcPct val="100000"/>
              </a:lnSpc>
              <a:spcBef>
                <a:spcPts val="1840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Llamamos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𝑆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𝛼</a:t>
            </a:r>
            <a:r>
              <a:rPr dirty="0" baseline="-13285" sz="3450" spc="29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al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subespacio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vectorial</a:t>
            </a:r>
            <a:r>
              <a:rPr dirty="0" sz="3500" spc="-1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formados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por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todos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los autovectores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asociados</a:t>
            </a:r>
            <a:r>
              <a:rPr dirty="0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al</a:t>
            </a:r>
            <a:r>
              <a:rPr dirty="0" sz="3500" spc="-1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autovalor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𝛼</a:t>
            </a:r>
            <a:endParaRPr sz="3500">
              <a:latin typeface="Cambria Math"/>
              <a:cs typeface="Cambria Math"/>
            </a:endParaRPr>
          </a:p>
          <a:p>
            <a:pPr marL="5250815">
              <a:lnSpc>
                <a:spcPct val="100000"/>
              </a:lnSpc>
              <a:spcBef>
                <a:spcPts val="1895"/>
              </a:spcBef>
            </a:pP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𝑆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𝛼</a:t>
            </a:r>
            <a:r>
              <a:rPr dirty="0" baseline="-13285" sz="3450" spc="7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1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{𝑣</a:t>
            </a:r>
            <a:r>
              <a:rPr dirty="0" sz="3500" spc="17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sz="3500" spc="1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𝑉/</a:t>
            </a:r>
            <a:r>
              <a:rPr dirty="0" sz="3500" spc="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1207" sz="3450" spc="20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1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𝛼𝑣}</a:t>
            </a:r>
            <a:endParaRPr sz="35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3500">
              <a:latin typeface="Cambria Math"/>
              <a:cs typeface="Cambria Math"/>
            </a:endParaRPr>
          </a:p>
          <a:p>
            <a:pPr marL="50800" marR="1396365">
              <a:lnSpc>
                <a:spcPct val="100000"/>
              </a:lnSpc>
            </a:pP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Todos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30">
                <a:solidFill>
                  <a:srgbClr val="FFFFFF"/>
                </a:solidFill>
                <a:latin typeface="Calibri"/>
                <a:cs typeface="Calibri"/>
              </a:rPr>
              <a:t>autovectores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asociados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mismo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autovalor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son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independientes</a:t>
            </a:r>
            <a:r>
              <a:rPr dirty="0" sz="3500" spc="-1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entre</a:t>
            </a:r>
            <a:r>
              <a:rPr dirty="0" sz="3500" spc="-1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sí.</a:t>
            </a:r>
            <a:endParaRPr sz="3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3613" y="1379601"/>
            <a:ext cx="6845934" cy="7880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Cálculo</a:t>
            </a:r>
            <a:r>
              <a:rPr dirty="0" u="sng" spc="-114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</a:t>
            </a:r>
            <a:r>
              <a:rPr dirty="0" u="sng" spc="-1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los</a:t>
            </a:r>
            <a:r>
              <a:rPr dirty="0" u="sng" spc="-5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autovalores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811987" y="2690622"/>
            <a:ext cx="11248390" cy="4302760"/>
          </a:xfrm>
          <a:prstGeom prst="rect">
            <a:avLst/>
          </a:prstGeom>
        </p:spPr>
        <p:txBody>
          <a:bodyPr wrap="square" lIns="0" tIns="33019" rIns="0" bIns="0" rtlCol="0" vert="horz">
            <a:spAutoFit/>
          </a:bodyPr>
          <a:lstStyle/>
          <a:p>
            <a:pPr marL="38100" marR="30480">
              <a:lnSpc>
                <a:spcPts val="4180"/>
              </a:lnSpc>
              <a:spcBef>
                <a:spcPts val="259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Dada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aplicación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lineal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𝑓:</a:t>
            </a:r>
            <a:r>
              <a:rPr dirty="0" sz="3500" spc="-1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24154" sz="3450" spc="6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sz="3500" spc="7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24154" sz="3450" spc="45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definido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por</a:t>
            </a:r>
            <a:r>
              <a:rPr dirty="0" sz="35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matriz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A,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definimos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b="1">
                <a:solidFill>
                  <a:srgbClr val="FFFFFF"/>
                </a:solidFill>
                <a:latin typeface="Calibri"/>
                <a:cs typeface="Calibri"/>
              </a:rPr>
              <a:t>polinomio</a:t>
            </a:r>
            <a:r>
              <a:rPr dirty="0" sz="3500" spc="-5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 b="1">
                <a:solidFill>
                  <a:srgbClr val="FFFFFF"/>
                </a:solidFill>
                <a:latin typeface="Calibri"/>
                <a:cs typeface="Calibri"/>
              </a:rPr>
              <a:t>característico</a:t>
            </a:r>
            <a:endParaRPr sz="35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60"/>
              </a:spcBef>
            </a:pP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como:</a:t>
            </a:r>
            <a:endParaRPr sz="3500">
              <a:latin typeface="Calibri"/>
              <a:cs typeface="Calibri"/>
            </a:endParaRPr>
          </a:p>
          <a:p>
            <a:pPr marL="5278120">
              <a:lnSpc>
                <a:spcPct val="100000"/>
              </a:lnSpc>
              <a:spcBef>
                <a:spcPts val="1925"/>
              </a:spcBef>
            </a:pP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𝑝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𝛼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1207" sz="3450" spc="15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1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|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𝐴</a:t>
            </a:r>
            <a:r>
              <a:rPr dirty="0" sz="3500" spc="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−</a:t>
            </a:r>
            <a:r>
              <a:rPr dirty="0" sz="3500" spc="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mbria Math"/>
                <a:cs typeface="Cambria Math"/>
              </a:rPr>
              <a:t>𝛼𝐼𝑑</a:t>
            </a:r>
            <a:r>
              <a:rPr dirty="0" baseline="1207" sz="3450" spc="-30">
                <a:solidFill>
                  <a:srgbClr val="FFFFFF"/>
                </a:solidFill>
                <a:latin typeface="Cambria Math"/>
                <a:cs typeface="Cambria Math"/>
              </a:rPr>
              <a:t>|</a:t>
            </a:r>
            <a:endParaRPr baseline="1207" sz="3450">
              <a:latin typeface="Cambria Math"/>
              <a:cs typeface="Cambria Math"/>
            </a:endParaRPr>
          </a:p>
          <a:p>
            <a:pPr marL="38100" marR="1059815">
              <a:lnSpc>
                <a:spcPct val="108000"/>
              </a:lnSpc>
              <a:spcBef>
                <a:spcPts val="1165"/>
              </a:spcBef>
              <a:tabLst>
                <a:tab pos="1702435" algn="l"/>
              </a:tabLst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Las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raíces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este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polinomio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característico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son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los autovalores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nuestra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aplicación.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decir,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tenemos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que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plantear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𝑝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𝛼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1207" sz="3450" spc="18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1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|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𝐴</a:t>
            </a:r>
            <a:r>
              <a:rPr dirty="0" sz="3500" spc="5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−</a:t>
            </a:r>
            <a:r>
              <a:rPr dirty="0" sz="3500" spc="-1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𝛼𝐼𝑑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|</a:t>
            </a:r>
            <a:r>
              <a:rPr dirty="0" baseline="1207" sz="3450" spc="2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1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3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93700" rIns="0" bIns="0" rtlCol="0" vert="horz">
            <a:spAutoFit/>
          </a:bodyPr>
          <a:lstStyle/>
          <a:p>
            <a:pPr marL="2783205">
              <a:lnSpc>
                <a:spcPct val="100000"/>
              </a:lnSpc>
              <a:spcBef>
                <a:spcPts val="100"/>
              </a:spcBef>
            </a:pPr>
            <a:r>
              <a:rPr dirty="0" u="sng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Cálculo</a:t>
            </a:r>
            <a:r>
              <a:rPr dirty="0" u="sng" spc="-114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</a:t>
            </a:r>
            <a:r>
              <a:rPr dirty="0" u="sng" spc="-1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los</a:t>
            </a:r>
            <a:r>
              <a:rPr dirty="0" u="sng" spc="-5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pc="-2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autovectores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2488692" y="2385136"/>
            <a:ext cx="9525635" cy="21609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5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Dada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aplicación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lineal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𝑓:</a:t>
            </a:r>
            <a:r>
              <a:rPr dirty="0" sz="3500" spc="-1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24154" sz="3450" spc="6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sz="3500" spc="6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24154" sz="3450" spc="46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definido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por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matriz</a:t>
            </a:r>
            <a:r>
              <a:rPr dirty="0" sz="35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A,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sea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𝛼</a:t>
            </a:r>
            <a:r>
              <a:rPr dirty="0" sz="3500" spc="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un autovalor</a:t>
            </a:r>
            <a:r>
              <a:rPr dirty="0" sz="3500" spc="-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de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la</a:t>
            </a:r>
            <a:r>
              <a:rPr dirty="0" sz="3500" spc="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mbria Math"/>
                <a:cs typeface="Cambria Math"/>
              </a:rPr>
              <a:t>aplicación,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el</a:t>
            </a:r>
            <a:r>
              <a:rPr dirty="0" sz="3500" spc="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subespacio</a:t>
            </a:r>
            <a:r>
              <a:rPr dirty="0" sz="3500" spc="4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de</a:t>
            </a:r>
            <a:r>
              <a:rPr dirty="0" sz="3500" spc="-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autovectores</a:t>
            </a:r>
            <a:r>
              <a:rPr dirty="0" sz="3500" spc="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asociado</a:t>
            </a:r>
            <a:r>
              <a:rPr dirty="0" sz="3500" spc="-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se</a:t>
            </a:r>
            <a:r>
              <a:rPr dirty="0" sz="3500" spc="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mbria Math"/>
                <a:cs typeface="Cambria Math"/>
              </a:rPr>
              <a:t>calcula como:</a:t>
            </a:r>
            <a:endParaRPr sz="3500">
              <a:latin typeface="Cambria Math"/>
              <a:cs typeface="Cambria Math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7753857" y="6102807"/>
            <a:ext cx="3172460" cy="7886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1683" sz="4950">
                <a:solidFill>
                  <a:srgbClr val="FFFFFF"/>
                </a:solidFill>
                <a:latin typeface="Cambria Math"/>
                <a:cs typeface="Cambria Math"/>
              </a:rPr>
              <a:t>Ker(</a:t>
            </a:r>
            <a:r>
              <a:rPr dirty="0" sz="5000">
                <a:solidFill>
                  <a:srgbClr val="FFFFFF"/>
                </a:solidFill>
                <a:latin typeface="Cambria Math"/>
                <a:cs typeface="Cambria Math"/>
              </a:rPr>
              <a:t>𝐴</a:t>
            </a:r>
            <a:r>
              <a:rPr dirty="0" sz="5000" spc="-4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5000">
                <a:solidFill>
                  <a:srgbClr val="FFFFFF"/>
                </a:solidFill>
                <a:latin typeface="Cambria Math"/>
                <a:cs typeface="Cambria Math"/>
              </a:rPr>
              <a:t>− </a:t>
            </a:r>
            <a:r>
              <a:rPr dirty="0" sz="5000" spc="-20">
                <a:solidFill>
                  <a:srgbClr val="FFFFFF"/>
                </a:solidFill>
                <a:latin typeface="Cambria Math"/>
                <a:cs typeface="Cambria Math"/>
              </a:rPr>
              <a:t>𝛼𝐼𝑑</a:t>
            </a:r>
            <a:r>
              <a:rPr dirty="0" baseline="1683" sz="4950" spc="-3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endParaRPr baseline="1683" sz="495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819911" y="2324100"/>
            <a:ext cx="12131040" cy="2868295"/>
          </a:xfrm>
          <a:custGeom>
            <a:avLst/>
            <a:gdLst/>
            <a:ahLst/>
            <a:cxnLst/>
            <a:rect l="l" t="t" r="r" b="b"/>
            <a:pathLst>
              <a:path w="12131040" h="2868295">
                <a:moveTo>
                  <a:pt x="12131040" y="0"/>
                </a:moveTo>
                <a:lnTo>
                  <a:pt x="0" y="0"/>
                </a:lnTo>
                <a:lnTo>
                  <a:pt x="0" y="2868167"/>
                </a:lnTo>
                <a:lnTo>
                  <a:pt x="12131040" y="2868167"/>
                </a:lnTo>
                <a:lnTo>
                  <a:pt x="12131040" y="0"/>
                </a:lnTo>
                <a:close/>
              </a:path>
            </a:pathLst>
          </a:custGeom>
          <a:solidFill>
            <a:srgbClr val="FCF8F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841654" y="2278507"/>
            <a:ext cx="9058910" cy="278828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850">
                <a:solidFill>
                  <a:srgbClr val="1F2329"/>
                </a:solidFill>
                <a:latin typeface="Consolas"/>
                <a:cs typeface="Consolas"/>
              </a:rPr>
              <a:t>©2024</a:t>
            </a:r>
            <a:r>
              <a:rPr dirty="0" sz="1850" spc="60">
                <a:solidFill>
                  <a:srgbClr val="1F2329"/>
                </a:solidFill>
                <a:latin typeface="Consolas"/>
                <a:cs typeface="Consolas"/>
              </a:rPr>
              <a:t> </a:t>
            </a:r>
            <a:r>
              <a:rPr dirty="0" sz="1850">
                <a:solidFill>
                  <a:srgbClr val="1F2329"/>
                </a:solidFill>
                <a:latin typeface="Consolas"/>
                <a:cs typeface="Consolas"/>
              </a:rPr>
              <a:t>Autora</a:t>
            </a:r>
            <a:r>
              <a:rPr dirty="0" sz="1850" spc="45">
                <a:solidFill>
                  <a:srgbClr val="1F2329"/>
                </a:solidFill>
                <a:latin typeface="Consolas"/>
                <a:cs typeface="Consolas"/>
              </a:rPr>
              <a:t> </a:t>
            </a:r>
            <a:r>
              <a:rPr dirty="0" sz="1850">
                <a:solidFill>
                  <a:srgbClr val="1F2329"/>
                </a:solidFill>
                <a:latin typeface="Consolas"/>
                <a:cs typeface="Consolas"/>
              </a:rPr>
              <a:t>María</a:t>
            </a:r>
            <a:r>
              <a:rPr dirty="0" sz="1850" spc="50">
                <a:solidFill>
                  <a:srgbClr val="1F2329"/>
                </a:solidFill>
                <a:latin typeface="Consolas"/>
                <a:cs typeface="Consolas"/>
              </a:rPr>
              <a:t> </a:t>
            </a:r>
            <a:r>
              <a:rPr dirty="0" sz="1850">
                <a:solidFill>
                  <a:srgbClr val="1F2329"/>
                </a:solidFill>
                <a:latin typeface="Consolas"/>
                <a:cs typeface="Consolas"/>
              </a:rPr>
              <a:t>M.</a:t>
            </a:r>
            <a:r>
              <a:rPr dirty="0" sz="1850" spc="75">
                <a:solidFill>
                  <a:srgbClr val="1F2329"/>
                </a:solidFill>
                <a:latin typeface="Consolas"/>
                <a:cs typeface="Consolas"/>
              </a:rPr>
              <a:t> </a:t>
            </a:r>
            <a:r>
              <a:rPr dirty="0" sz="1850">
                <a:solidFill>
                  <a:srgbClr val="1F2329"/>
                </a:solidFill>
                <a:latin typeface="Consolas"/>
                <a:cs typeface="Consolas"/>
              </a:rPr>
              <a:t>Sánchez</a:t>
            </a:r>
            <a:r>
              <a:rPr dirty="0" sz="1850" spc="45">
                <a:solidFill>
                  <a:srgbClr val="1F2329"/>
                </a:solidFill>
                <a:latin typeface="Consolas"/>
                <a:cs typeface="Consolas"/>
              </a:rPr>
              <a:t> </a:t>
            </a:r>
            <a:r>
              <a:rPr dirty="0" sz="1850" spc="-10">
                <a:solidFill>
                  <a:srgbClr val="1F2329"/>
                </a:solidFill>
                <a:latin typeface="Consolas"/>
                <a:cs typeface="Consolas"/>
              </a:rPr>
              <a:t>Martín</a:t>
            </a:r>
            <a:endParaRPr sz="1850">
              <a:latin typeface="Consolas"/>
              <a:cs typeface="Consolas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sz="1850">
              <a:latin typeface="Consolas"/>
              <a:cs typeface="Consolas"/>
            </a:endParaRPr>
          </a:p>
          <a:p>
            <a:pPr marL="12700">
              <a:lnSpc>
                <a:spcPct val="100000"/>
              </a:lnSpc>
            </a:pPr>
            <a:r>
              <a:rPr dirty="0" sz="1850">
                <a:solidFill>
                  <a:srgbClr val="1F2329"/>
                </a:solidFill>
                <a:latin typeface="Consolas"/>
                <a:cs typeface="Consolas"/>
              </a:rPr>
              <a:t>Algunos</a:t>
            </a:r>
            <a:r>
              <a:rPr dirty="0" sz="1850" spc="35">
                <a:solidFill>
                  <a:srgbClr val="1F2329"/>
                </a:solidFill>
                <a:latin typeface="Consolas"/>
                <a:cs typeface="Consolas"/>
              </a:rPr>
              <a:t> </a:t>
            </a:r>
            <a:r>
              <a:rPr dirty="0" sz="1850">
                <a:solidFill>
                  <a:srgbClr val="1F2329"/>
                </a:solidFill>
                <a:latin typeface="Consolas"/>
                <a:cs typeface="Consolas"/>
              </a:rPr>
              <a:t>derechos</a:t>
            </a:r>
            <a:r>
              <a:rPr dirty="0" sz="1850" spc="65">
                <a:solidFill>
                  <a:srgbClr val="1F2329"/>
                </a:solidFill>
                <a:latin typeface="Consolas"/>
                <a:cs typeface="Consolas"/>
              </a:rPr>
              <a:t> </a:t>
            </a:r>
            <a:r>
              <a:rPr dirty="0" sz="1850" spc="-10">
                <a:solidFill>
                  <a:srgbClr val="1F2329"/>
                </a:solidFill>
                <a:latin typeface="Consolas"/>
                <a:cs typeface="Consolas"/>
              </a:rPr>
              <a:t>reservados</a:t>
            </a:r>
            <a:endParaRPr sz="1850">
              <a:latin typeface="Consolas"/>
              <a:cs typeface="Consolas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sz="1850">
              <a:latin typeface="Consolas"/>
              <a:cs typeface="Consola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50">
                <a:solidFill>
                  <a:srgbClr val="1F2329"/>
                </a:solidFill>
                <a:latin typeface="Consolas"/>
                <a:cs typeface="Consolas"/>
              </a:rPr>
              <a:t>Este</a:t>
            </a:r>
            <a:r>
              <a:rPr dirty="0" sz="1850" spc="50">
                <a:solidFill>
                  <a:srgbClr val="1F2329"/>
                </a:solidFill>
                <a:latin typeface="Consolas"/>
                <a:cs typeface="Consolas"/>
              </a:rPr>
              <a:t> </a:t>
            </a:r>
            <a:r>
              <a:rPr dirty="0" sz="1850">
                <a:solidFill>
                  <a:srgbClr val="1F2329"/>
                </a:solidFill>
                <a:latin typeface="Consolas"/>
                <a:cs typeface="Consolas"/>
              </a:rPr>
              <a:t>documento</a:t>
            </a:r>
            <a:r>
              <a:rPr dirty="0" sz="1850" spc="70">
                <a:solidFill>
                  <a:srgbClr val="1F2329"/>
                </a:solidFill>
                <a:latin typeface="Consolas"/>
                <a:cs typeface="Consolas"/>
              </a:rPr>
              <a:t> </a:t>
            </a:r>
            <a:r>
              <a:rPr dirty="0" sz="1850">
                <a:solidFill>
                  <a:srgbClr val="1F2329"/>
                </a:solidFill>
                <a:latin typeface="Consolas"/>
                <a:cs typeface="Consolas"/>
              </a:rPr>
              <a:t>se</a:t>
            </a:r>
            <a:r>
              <a:rPr dirty="0" sz="1850" spc="70">
                <a:solidFill>
                  <a:srgbClr val="1F2329"/>
                </a:solidFill>
                <a:latin typeface="Consolas"/>
                <a:cs typeface="Consolas"/>
              </a:rPr>
              <a:t> </a:t>
            </a:r>
            <a:r>
              <a:rPr dirty="0" sz="1850">
                <a:solidFill>
                  <a:srgbClr val="1F2329"/>
                </a:solidFill>
                <a:latin typeface="Consolas"/>
                <a:cs typeface="Consolas"/>
              </a:rPr>
              <a:t>distribuye</a:t>
            </a:r>
            <a:r>
              <a:rPr dirty="0" sz="1850" spc="70">
                <a:solidFill>
                  <a:srgbClr val="1F2329"/>
                </a:solidFill>
                <a:latin typeface="Consolas"/>
                <a:cs typeface="Consolas"/>
              </a:rPr>
              <a:t> </a:t>
            </a:r>
            <a:r>
              <a:rPr dirty="0" sz="1850">
                <a:solidFill>
                  <a:srgbClr val="1F2329"/>
                </a:solidFill>
                <a:latin typeface="Consolas"/>
                <a:cs typeface="Consolas"/>
              </a:rPr>
              <a:t>bajo</a:t>
            </a:r>
            <a:r>
              <a:rPr dirty="0" sz="1850" spc="70">
                <a:solidFill>
                  <a:srgbClr val="1F2329"/>
                </a:solidFill>
                <a:latin typeface="Consolas"/>
                <a:cs typeface="Consolas"/>
              </a:rPr>
              <a:t> </a:t>
            </a:r>
            <a:r>
              <a:rPr dirty="0" sz="1850">
                <a:solidFill>
                  <a:srgbClr val="1F2329"/>
                </a:solidFill>
                <a:latin typeface="Consolas"/>
                <a:cs typeface="Consolas"/>
              </a:rPr>
              <a:t>la</a:t>
            </a:r>
            <a:r>
              <a:rPr dirty="0" sz="1850" spc="55">
                <a:solidFill>
                  <a:srgbClr val="1F2329"/>
                </a:solidFill>
                <a:latin typeface="Consolas"/>
                <a:cs typeface="Consolas"/>
              </a:rPr>
              <a:t> </a:t>
            </a:r>
            <a:r>
              <a:rPr dirty="0" sz="1850" spc="-10">
                <a:solidFill>
                  <a:srgbClr val="1F2329"/>
                </a:solidFill>
                <a:latin typeface="Consolas"/>
                <a:cs typeface="Consolas"/>
              </a:rPr>
              <a:t>licencia</a:t>
            </a:r>
            <a:endParaRPr sz="1850">
              <a:latin typeface="Consolas"/>
              <a:cs typeface="Consolas"/>
            </a:endParaRPr>
          </a:p>
          <a:p>
            <a:pPr marL="12700">
              <a:lnSpc>
                <a:spcPct val="100000"/>
              </a:lnSpc>
              <a:spcBef>
                <a:spcPts val="2040"/>
              </a:spcBef>
            </a:pPr>
            <a:r>
              <a:rPr dirty="0" sz="1850">
                <a:solidFill>
                  <a:srgbClr val="1F2329"/>
                </a:solidFill>
                <a:latin typeface="Consolas"/>
                <a:cs typeface="Consolas"/>
              </a:rPr>
              <a:t>“Atribución-CompartirIgual</a:t>
            </a:r>
            <a:r>
              <a:rPr dirty="0" sz="1850" spc="120">
                <a:solidFill>
                  <a:srgbClr val="1F2329"/>
                </a:solidFill>
                <a:latin typeface="Consolas"/>
                <a:cs typeface="Consolas"/>
              </a:rPr>
              <a:t> </a:t>
            </a:r>
            <a:r>
              <a:rPr dirty="0" sz="1850">
                <a:solidFill>
                  <a:srgbClr val="1F2329"/>
                </a:solidFill>
                <a:latin typeface="Consolas"/>
                <a:cs typeface="Consolas"/>
              </a:rPr>
              <a:t>4.0</a:t>
            </a:r>
            <a:r>
              <a:rPr dirty="0" sz="1850" spc="130">
                <a:solidFill>
                  <a:srgbClr val="1F2329"/>
                </a:solidFill>
                <a:latin typeface="Consolas"/>
                <a:cs typeface="Consolas"/>
              </a:rPr>
              <a:t> </a:t>
            </a:r>
            <a:r>
              <a:rPr dirty="0" sz="1850">
                <a:solidFill>
                  <a:srgbClr val="1F2329"/>
                </a:solidFill>
                <a:latin typeface="Consolas"/>
                <a:cs typeface="Consolas"/>
              </a:rPr>
              <a:t>Internacional”</a:t>
            </a:r>
            <a:r>
              <a:rPr dirty="0" sz="1850" spc="125">
                <a:solidFill>
                  <a:srgbClr val="1F2329"/>
                </a:solidFill>
                <a:latin typeface="Consolas"/>
                <a:cs typeface="Consolas"/>
              </a:rPr>
              <a:t> </a:t>
            </a:r>
            <a:r>
              <a:rPr dirty="0" sz="1850">
                <a:solidFill>
                  <a:srgbClr val="1F2329"/>
                </a:solidFill>
                <a:latin typeface="Consolas"/>
                <a:cs typeface="Consolas"/>
              </a:rPr>
              <a:t>de</a:t>
            </a:r>
            <a:r>
              <a:rPr dirty="0" sz="1850" spc="125">
                <a:solidFill>
                  <a:srgbClr val="1F2329"/>
                </a:solidFill>
                <a:latin typeface="Consolas"/>
                <a:cs typeface="Consolas"/>
              </a:rPr>
              <a:t> </a:t>
            </a:r>
            <a:r>
              <a:rPr dirty="0" sz="1850">
                <a:solidFill>
                  <a:srgbClr val="1F2329"/>
                </a:solidFill>
                <a:latin typeface="Consolas"/>
                <a:cs typeface="Consolas"/>
              </a:rPr>
              <a:t>Creative</a:t>
            </a:r>
            <a:r>
              <a:rPr dirty="0" sz="1850" spc="140">
                <a:solidFill>
                  <a:srgbClr val="1F2329"/>
                </a:solidFill>
                <a:latin typeface="Consolas"/>
                <a:cs typeface="Consolas"/>
              </a:rPr>
              <a:t> </a:t>
            </a:r>
            <a:r>
              <a:rPr dirty="0" sz="1850" spc="-10">
                <a:solidFill>
                  <a:srgbClr val="1F2329"/>
                </a:solidFill>
                <a:latin typeface="Consolas"/>
                <a:cs typeface="Consolas"/>
              </a:rPr>
              <a:t>Commons,</a:t>
            </a:r>
            <a:endParaRPr sz="1850">
              <a:latin typeface="Consolas"/>
              <a:cs typeface="Consolas"/>
            </a:endParaRPr>
          </a:p>
          <a:p>
            <a:pPr>
              <a:lnSpc>
                <a:spcPct val="100000"/>
              </a:lnSpc>
              <a:spcBef>
                <a:spcPts val="665"/>
              </a:spcBef>
            </a:pPr>
            <a:endParaRPr sz="1850">
              <a:latin typeface="Consolas"/>
              <a:cs typeface="Consolas"/>
            </a:endParaRPr>
          </a:p>
          <a:p>
            <a:pPr marL="12700">
              <a:lnSpc>
                <a:spcPct val="100000"/>
              </a:lnSpc>
              <a:tabLst>
                <a:tab pos="1988820" algn="l"/>
              </a:tabLst>
            </a:pPr>
            <a:r>
              <a:rPr dirty="0" sz="1850">
                <a:solidFill>
                  <a:srgbClr val="1F2329"/>
                </a:solidFill>
                <a:latin typeface="Consolas"/>
                <a:cs typeface="Consolas"/>
              </a:rPr>
              <a:t>disponible</a:t>
            </a:r>
            <a:r>
              <a:rPr dirty="0" sz="1850" spc="140">
                <a:solidFill>
                  <a:srgbClr val="1F2329"/>
                </a:solidFill>
                <a:latin typeface="Consolas"/>
                <a:cs typeface="Consolas"/>
              </a:rPr>
              <a:t> </a:t>
            </a:r>
            <a:r>
              <a:rPr dirty="0" sz="1850" spc="-35">
                <a:solidFill>
                  <a:srgbClr val="1F2329"/>
                </a:solidFill>
                <a:latin typeface="Consolas"/>
                <a:cs typeface="Consolas"/>
              </a:rPr>
              <a:t>en</a:t>
            </a:r>
            <a:r>
              <a:rPr dirty="0" sz="1850">
                <a:solidFill>
                  <a:srgbClr val="1F2329"/>
                </a:solidFill>
                <a:latin typeface="Consolas"/>
                <a:cs typeface="Consolas"/>
              </a:rPr>
              <a:t>	https://creativecommons.org/licenses/by-</a:t>
            </a:r>
            <a:r>
              <a:rPr dirty="0" sz="1850" spc="-10">
                <a:solidFill>
                  <a:srgbClr val="1F2329"/>
                </a:solidFill>
                <a:latin typeface="Consolas"/>
                <a:cs typeface="Consolas"/>
              </a:rPr>
              <a:t>sa/4.0/deed.es</a:t>
            </a:r>
            <a:endParaRPr sz="185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454" y="294589"/>
            <a:ext cx="12179935" cy="78867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" b="1">
                <a:latin typeface="Calibri"/>
                <a:cs typeface="Calibri"/>
              </a:rPr>
              <a:t>DIAGONALIZACIÓN</a:t>
            </a:r>
            <a:r>
              <a:rPr dirty="0" spc="-155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DE</a:t>
            </a:r>
            <a:r>
              <a:rPr dirty="0" spc="-140" b="1">
                <a:latin typeface="Calibri"/>
                <a:cs typeface="Calibri"/>
              </a:rPr>
              <a:t> </a:t>
            </a:r>
            <a:r>
              <a:rPr dirty="0" spc="-45" b="1">
                <a:latin typeface="Calibri"/>
                <a:cs typeface="Calibri"/>
              </a:rPr>
              <a:t>MATRICES</a:t>
            </a:r>
            <a:r>
              <a:rPr dirty="0" spc="-110" b="1">
                <a:latin typeface="Calibri"/>
                <a:cs typeface="Calibri"/>
              </a:rPr>
              <a:t> </a:t>
            </a:r>
            <a:r>
              <a:rPr dirty="0" spc="-10" b="1">
                <a:latin typeface="Calibri"/>
                <a:cs typeface="Calibri"/>
              </a:rPr>
              <a:t>CUADRADAS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33654" y="1310132"/>
            <a:ext cx="13677265" cy="9002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3500" marR="177800">
              <a:lnSpc>
                <a:spcPct val="100000"/>
              </a:lnSpc>
              <a:spcBef>
                <a:spcPts val="100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Dos</a:t>
            </a:r>
            <a:r>
              <a:rPr dirty="0" sz="3500" spc="-1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matrices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son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 b="1">
                <a:solidFill>
                  <a:srgbClr val="FFFFFF"/>
                </a:solidFill>
                <a:latin typeface="Calibri"/>
                <a:cs typeface="Calibri"/>
              </a:rPr>
              <a:t>semejantes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existe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matriz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35">
                <a:solidFill>
                  <a:srgbClr val="FFFFFF"/>
                </a:solidFill>
                <a:latin typeface="Calibri"/>
                <a:cs typeface="Calibri"/>
              </a:rPr>
              <a:t>P,</a:t>
            </a:r>
            <a:r>
              <a:rPr dirty="0" sz="35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invertible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tal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que 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A.P=P.B,</a:t>
            </a:r>
            <a:r>
              <a:rPr dirty="0" sz="35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z="35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lo</a:t>
            </a:r>
            <a:r>
              <a:rPr dirty="0" sz="35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lo</a:t>
            </a:r>
            <a:r>
              <a:rPr dirty="0" sz="35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mismo:</a:t>
            </a:r>
            <a:endParaRPr sz="3500">
              <a:latin typeface="Calibri"/>
              <a:cs typeface="Calibri"/>
            </a:endParaRPr>
          </a:p>
          <a:p>
            <a:pPr algn="ctr" marR="95250">
              <a:lnSpc>
                <a:spcPct val="100000"/>
              </a:lnSpc>
              <a:spcBef>
                <a:spcPts val="1935"/>
              </a:spcBef>
            </a:pP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𝐴</a:t>
            </a:r>
            <a:r>
              <a:rPr dirty="0" sz="3500" spc="15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15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𝑃.</a:t>
            </a:r>
            <a:r>
              <a:rPr dirty="0" sz="3500" spc="-9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𝐵.</a:t>
            </a:r>
            <a:r>
              <a:rPr dirty="0" sz="3500" spc="-1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𝑃</a:t>
            </a:r>
            <a:r>
              <a:rPr dirty="0" baseline="24154" sz="3450" spc="-37">
                <a:solidFill>
                  <a:srgbClr val="FFFFFF"/>
                </a:solidFill>
                <a:latin typeface="Cambria Math"/>
                <a:cs typeface="Cambria Math"/>
              </a:rPr>
              <a:t>−1</a:t>
            </a:r>
            <a:endParaRPr baseline="24154" sz="345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3945"/>
              </a:spcBef>
            </a:pPr>
            <a:endParaRPr sz="3500">
              <a:latin typeface="Cambria Math"/>
              <a:cs typeface="Cambria Math"/>
            </a:endParaRPr>
          </a:p>
          <a:p>
            <a:pPr marL="63500" marR="377825">
              <a:lnSpc>
                <a:spcPct val="109000"/>
              </a:lnSpc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Sea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𝑓:</a:t>
            </a:r>
            <a:r>
              <a:rPr dirty="0" sz="3500" spc="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𝑉</a:t>
            </a:r>
            <a:r>
              <a:rPr dirty="0" sz="3500" spc="-3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𝑉</a:t>
            </a:r>
            <a:r>
              <a:rPr dirty="0" sz="3500" spc="-4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con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matriz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asociada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A,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decimos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 b="1">
                <a:solidFill>
                  <a:srgbClr val="FFFFFF"/>
                </a:solidFill>
                <a:latin typeface="Calibri"/>
                <a:cs typeface="Calibri"/>
              </a:rPr>
              <a:t>diagonalizable</a:t>
            </a:r>
            <a:r>
              <a:rPr dirty="0" sz="3500" spc="-6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si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existe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matriz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diagonal</a:t>
            </a:r>
            <a:r>
              <a:rPr dirty="0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semejante</a:t>
            </a:r>
            <a:r>
              <a:rPr dirty="0" sz="3500" spc="1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ella.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35">
                <a:solidFill>
                  <a:srgbClr val="FFFFFF"/>
                </a:solidFill>
                <a:latin typeface="Calibri"/>
                <a:cs typeface="Calibri"/>
              </a:rPr>
              <a:t>decir,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existe</a:t>
            </a:r>
            <a:r>
              <a:rPr dirty="0" sz="3500" spc="-1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diagonal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y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invertible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tal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que:</a:t>
            </a:r>
            <a:endParaRPr sz="3500">
              <a:latin typeface="Calibri"/>
              <a:cs typeface="Calibri"/>
            </a:endParaRPr>
          </a:p>
          <a:p>
            <a:pPr algn="ctr" marR="96520">
              <a:lnSpc>
                <a:spcPct val="100000"/>
              </a:lnSpc>
              <a:spcBef>
                <a:spcPts val="2145"/>
              </a:spcBef>
            </a:pP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𝐴</a:t>
            </a:r>
            <a:r>
              <a:rPr dirty="0" sz="3500" spc="18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1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𝑃.</a:t>
            </a:r>
            <a:r>
              <a:rPr dirty="0" sz="3500" spc="-8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𝐷.</a:t>
            </a:r>
            <a:r>
              <a:rPr dirty="0" sz="3500" spc="-13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𝑃</a:t>
            </a:r>
            <a:r>
              <a:rPr dirty="0" baseline="24154" sz="3450" spc="-37">
                <a:solidFill>
                  <a:srgbClr val="FFFFFF"/>
                </a:solidFill>
                <a:latin typeface="Cambria Math"/>
                <a:cs typeface="Cambria Math"/>
              </a:rPr>
              <a:t>−1</a:t>
            </a:r>
            <a:endParaRPr baseline="24154" sz="345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3960"/>
              </a:spcBef>
            </a:pPr>
            <a:endParaRPr sz="3500">
              <a:latin typeface="Cambria Math"/>
              <a:cs typeface="Cambria Math"/>
            </a:endParaRPr>
          </a:p>
          <a:p>
            <a:pPr marL="63500" marR="1024890">
              <a:lnSpc>
                <a:spcPct val="109000"/>
              </a:lnSpc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caso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matriz</a:t>
            </a:r>
            <a:r>
              <a:rPr dirty="0" sz="35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sea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diagonalizable,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b="1">
                <a:solidFill>
                  <a:srgbClr val="FFFFFF"/>
                </a:solidFill>
                <a:latin typeface="Calibri"/>
                <a:cs typeface="Calibri"/>
              </a:rPr>
              <a:t>matriz</a:t>
            </a:r>
            <a:r>
              <a:rPr dirty="0" sz="3500" spc="-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b="1">
                <a:solidFill>
                  <a:srgbClr val="FFFFFF"/>
                </a:solidFill>
                <a:latin typeface="Calibri"/>
                <a:cs typeface="Calibri"/>
              </a:rPr>
              <a:t>diagonal</a:t>
            </a:r>
            <a:r>
              <a:rPr dirty="0" sz="3500" spc="-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 b="1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,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estaría</a:t>
            </a:r>
            <a:r>
              <a:rPr dirty="0" sz="3500" spc="-1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formada</a:t>
            </a:r>
            <a:r>
              <a:rPr dirty="0" sz="3500" spc="-1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por</a:t>
            </a:r>
            <a:r>
              <a:rPr dirty="0" sz="3500" spc="-1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autovalores</a:t>
            </a:r>
            <a:r>
              <a:rPr dirty="0" sz="3500" spc="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(repetidos</a:t>
            </a:r>
            <a:r>
              <a:rPr dirty="0" sz="3500" spc="-1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según</a:t>
            </a:r>
            <a:r>
              <a:rPr dirty="0" sz="3500" spc="-1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su</a:t>
            </a:r>
            <a:r>
              <a:rPr dirty="0" sz="3500" spc="-1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multiplicidad)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diagonal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resto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0.</a:t>
            </a:r>
            <a:endParaRPr sz="3500">
              <a:latin typeface="Calibri"/>
              <a:cs typeface="Calibri"/>
            </a:endParaRPr>
          </a:p>
          <a:p>
            <a:pPr marL="63500">
              <a:lnSpc>
                <a:spcPct val="100000"/>
              </a:lnSpc>
              <a:spcBef>
                <a:spcPts val="2014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b="1">
                <a:solidFill>
                  <a:srgbClr val="FFFFFF"/>
                </a:solidFill>
                <a:latin typeface="Calibri"/>
                <a:cs typeface="Calibri"/>
              </a:rPr>
              <a:t>matriz</a:t>
            </a:r>
            <a:r>
              <a:rPr dirty="0" sz="3500" spc="-8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b="1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z="3500" spc="-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estará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formada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por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autovectores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asociados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cada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autovalor.</a:t>
            </a:r>
            <a:endParaRPr sz="3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b="1">
                <a:latin typeface="Calibri"/>
                <a:cs typeface="Calibri"/>
              </a:rPr>
              <a:t>¿Cuándo</a:t>
            </a:r>
            <a:r>
              <a:rPr dirty="0" spc="-85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podemos</a:t>
            </a:r>
            <a:r>
              <a:rPr dirty="0" spc="-60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decir</a:t>
            </a:r>
            <a:r>
              <a:rPr dirty="0" spc="-100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que</a:t>
            </a:r>
            <a:r>
              <a:rPr dirty="0" spc="-70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una</a:t>
            </a:r>
            <a:r>
              <a:rPr dirty="0" spc="-105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matriz</a:t>
            </a:r>
            <a:r>
              <a:rPr dirty="0" spc="-70" b="1">
                <a:latin typeface="Calibri"/>
                <a:cs typeface="Calibri"/>
              </a:rPr>
              <a:t> </a:t>
            </a:r>
            <a:r>
              <a:rPr dirty="0" spc="-25" b="1">
                <a:latin typeface="Calibri"/>
                <a:cs typeface="Calibri"/>
              </a:rPr>
              <a:t>es </a:t>
            </a:r>
            <a:r>
              <a:rPr dirty="0" spc="-10" b="1">
                <a:latin typeface="Calibri"/>
                <a:cs typeface="Calibri"/>
              </a:rPr>
              <a:t>diagonalizable?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819403" y="2862834"/>
            <a:ext cx="12362180" cy="7075805"/>
          </a:xfrm>
          <a:prstGeom prst="rect">
            <a:avLst/>
          </a:prstGeom>
        </p:spPr>
        <p:txBody>
          <a:bodyPr wrap="square" lIns="0" tIns="2540" rIns="0" bIns="0" rtlCol="0" vert="horz">
            <a:spAutoFit/>
          </a:bodyPr>
          <a:lstStyle/>
          <a:p>
            <a:pPr algn="just" marL="443230" marR="86995" indent="-429895">
              <a:lnSpc>
                <a:spcPct val="102000"/>
              </a:lnSpc>
              <a:spcBef>
                <a:spcPts val="20"/>
              </a:spcBef>
              <a:buAutoNum type="arabicPeriod"/>
              <a:tabLst>
                <a:tab pos="445134" algn="l"/>
              </a:tabLst>
            </a:pPr>
            <a:r>
              <a:rPr dirty="0" u="sng" sz="3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Cuando</a:t>
            </a:r>
            <a:r>
              <a:rPr dirty="0" u="sng" sz="3500" spc="-35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todos</a:t>
            </a:r>
            <a:r>
              <a:rPr dirty="0" u="sng" sz="3500" spc="-35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los</a:t>
            </a:r>
            <a:r>
              <a:rPr dirty="0" u="sng" sz="3500" spc="-15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 spc="-1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autovalores</a:t>
            </a:r>
            <a:r>
              <a:rPr dirty="0" u="sng" sz="3500" spc="-35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son</a:t>
            </a:r>
            <a:r>
              <a:rPr dirty="0" u="sng" sz="3500" spc="-35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reales</a:t>
            </a:r>
            <a:r>
              <a:rPr dirty="0" u="sng" sz="3500" spc="-25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y</a:t>
            </a:r>
            <a:r>
              <a:rPr dirty="0" u="sng" sz="3500" spc="-2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distintos</a:t>
            </a:r>
            <a:r>
              <a:rPr dirty="0" u="none" sz="35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(multiplicidad 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u="none" sz="35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cada</a:t>
            </a:r>
            <a:r>
              <a:rPr dirty="0" u="none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uno</a:t>
            </a:r>
            <a:r>
              <a:rPr dirty="0" u="none" sz="35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u="none" sz="35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ellos</a:t>
            </a:r>
            <a:r>
              <a:rPr dirty="0" u="none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igual</a:t>
            </a:r>
            <a:r>
              <a:rPr dirty="0" u="none" sz="35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u="none" sz="35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1).</a:t>
            </a:r>
            <a:r>
              <a:rPr dirty="0" u="none" sz="3500" spc="7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Cada</a:t>
            </a:r>
            <a:r>
              <a:rPr dirty="0" u="none" sz="35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autovalor</a:t>
            </a:r>
            <a:r>
              <a:rPr dirty="0" u="none" sz="35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aparecerá</a:t>
            </a:r>
            <a:r>
              <a:rPr dirty="0" u="none" sz="35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u="none" sz="3500" spc="-25">
                <a:solidFill>
                  <a:srgbClr val="FFFFFF"/>
                </a:solidFill>
                <a:latin typeface="Calibri"/>
                <a:cs typeface="Calibri"/>
              </a:rPr>
              <a:t> vez </a:t>
            </a:r>
            <a:r>
              <a:rPr dirty="0" u="none" sz="3500" spc="-25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u="none" sz="3500" spc="4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u="none" sz="3500" spc="4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matriz</a:t>
            </a:r>
            <a:r>
              <a:rPr dirty="0" u="none" sz="3500" spc="4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diagonal</a:t>
            </a:r>
            <a:r>
              <a:rPr dirty="0" u="none" sz="3500" spc="4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u="none" sz="3500" spc="4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u="none" sz="3500" spc="409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matriz</a:t>
            </a:r>
            <a:r>
              <a:rPr dirty="0" u="none" sz="3500" spc="4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u="none" sz="3500" spc="4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dirty="0" u="none" sz="3500" spc="4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formará</a:t>
            </a:r>
            <a:r>
              <a:rPr dirty="0" u="none" sz="3500" spc="4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con</a:t>
            </a:r>
            <a:r>
              <a:rPr dirty="0" u="none" sz="3500" spc="409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dirty="0" u="none" sz="3500" spc="4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vectores 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asociados</a:t>
            </a:r>
            <a:r>
              <a:rPr dirty="0" u="none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u="none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cada</a:t>
            </a:r>
            <a:r>
              <a:rPr dirty="0" u="none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autovalor.</a:t>
            </a:r>
            <a:endParaRPr sz="3500">
              <a:latin typeface="Calibri"/>
              <a:cs typeface="Calibri"/>
            </a:endParaRPr>
          </a:p>
          <a:p>
            <a:pPr marL="443230" marR="5080" indent="-429895">
              <a:lnSpc>
                <a:spcPct val="102000"/>
              </a:lnSpc>
              <a:spcBef>
                <a:spcPts val="4200"/>
              </a:spcBef>
              <a:buAutoNum type="arabicPeriod"/>
              <a:tabLst>
                <a:tab pos="445134" algn="l"/>
              </a:tabLst>
            </a:pPr>
            <a:r>
              <a:rPr dirty="0" u="sng" sz="3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Cuando</a:t>
            </a:r>
            <a:r>
              <a:rPr dirty="0" u="sng" sz="3500" spc="-8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la</a:t>
            </a:r>
            <a:r>
              <a:rPr dirty="0" u="sng" sz="3500" spc="-9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dimensión</a:t>
            </a:r>
            <a:r>
              <a:rPr dirty="0" u="sng" sz="3500" spc="-65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</a:t>
            </a:r>
            <a:r>
              <a:rPr dirty="0" u="sng" sz="3500" spc="-9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cada</a:t>
            </a:r>
            <a:r>
              <a:rPr dirty="0" u="sng" sz="3500" spc="-85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subespacio</a:t>
            </a:r>
            <a:r>
              <a:rPr dirty="0" u="sng" sz="3500" spc="-65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</a:t>
            </a:r>
            <a:r>
              <a:rPr dirty="0" u="sng" sz="3500" spc="-95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 spc="-25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autovalores</a:t>
            </a:r>
            <a:r>
              <a:rPr dirty="0" u="sng" sz="3500" spc="-85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 spc="-1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coincide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u="sng" sz="3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con</a:t>
            </a:r>
            <a:r>
              <a:rPr dirty="0" u="sng" sz="3500" spc="-11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la</a:t>
            </a:r>
            <a:r>
              <a:rPr dirty="0" u="sng" sz="3500" spc="-7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 spc="-1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multiplicidad</a:t>
            </a:r>
            <a:r>
              <a:rPr dirty="0" u="sng" sz="3500" spc="-85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</a:t>
            </a:r>
            <a:r>
              <a:rPr dirty="0" u="sng" sz="3500" spc="-7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dicho</a:t>
            </a:r>
            <a:r>
              <a:rPr dirty="0" u="sng" sz="3500" spc="-85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none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sng" sz="3500" spc="-55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autovalor</a:t>
            </a:r>
            <a:r>
              <a:rPr dirty="0" u="none" sz="3500" spc="-55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dirty="0" u="none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u="none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30">
                <a:solidFill>
                  <a:srgbClr val="FFFFFF"/>
                </a:solidFill>
                <a:latin typeface="Calibri"/>
                <a:cs typeface="Calibri"/>
              </a:rPr>
              <a:t>decir,</a:t>
            </a:r>
            <a:r>
              <a:rPr dirty="0" u="none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u="none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por</a:t>
            </a:r>
            <a:r>
              <a:rPr dirty="0" u="none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ejemplo</a:t>
            </a:r>
            <a:r>
              <a:rPr dirty="0" u="none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25">
                <a:solidFill>
                  <a:srgbClr val="FFFFFF"/>
                </a:solidFill>
                <a:latin typeface="Calibri"/>
                <a:cs typeface="Calibri"/>
              </a:rPr>
              <a:t>un </a:t>
            </a:r>
            <a:r>
              <a:rPr dirty="0" u="none" sz="3500" spc="-25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u="none" sz="3500" spc="-20">
                <a:solidFill>
                  <a:srgbClr val="FFFFFF"/>
                </a:solidFill>
                <a:latin typeface="Calibri"/>
                <a:cs typeface="Calibri"/>
              </a:rPr>
              <a:t>autovalor</a:t>
            </a:r>
            <a:r>
              <a:rPr dirty="0" u="none" sz="3500" spc="-1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dirty="0" u="none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repite</a:t>
            </a:r>
            <a:r>
              <a:rPr dirty="0" u="none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dos</a:t>
            </a:r>
            <a:r>
              <a:rPr dirty="0" u="none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veces,</a:t>
            </a:r>
            <a:r>
              <a:rPr dirty="0" u="none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u="none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subespacio</a:t>
            </a:r>
            <a:r>
              <a:rPr dirty="0" u="none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asociado</a:t>
            </a:r>
            <a:r>
              <a:rPr dirty="0" u="none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u="none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dicho 	autovalor</a:t>
            </a:r>
            <a:r>
              <a:rPr dirty="0" u="none" sz="3500" spc="-1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tendrá</a:t>
            </a:r>
            <a:r>
              <a:rPr dirty="0" u="none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u="none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tener</a:t>
            </a:r>
            <a:r>
              <a:rPr dirty="0" u="none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dos</a:t>
            </a:r>
            <a:r>
              <a:rPr dirty="0" u="none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20">
                <a:solidFill>
                  <a:srgbClr val="FFFFFF"/>
                </a:solidFill>
                <a:latin typeface="Calibri"/>
                <a:cs typeface="Calibri"/>
              </a:rPr>
              <a:t>vectores.</a:t>
            </a:r>
            <a:r>
              <a:rPr dirty="0" u="none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u="none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u="none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matriz</a:t>
            </a:r>
            <a:r>
              <a:rPr dirty="0" u="none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diagonal 	aparecerá</a:t>
            </a:r>
            <a:r>
              <a:rPr dirty="0" u="none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repetido</a:t>
            </a:r>
            <a:r>
              <a:rPr dirty="0" u="none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u="none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autovalor</a:t>
            </a:r>
            <a:r>
              <a:rPr dirty="0" u="none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u="none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u="none" sz="3500" spc="1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u="none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dirty="0" u="none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pondrán</a:t>
            </a:r>
            <a:r>
              <a:rPr dirty="0" u="none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todos</a:t>
            </a:r>
            <a:r>
              <a:rPr dirty="0" u="none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25">
                <a:solidFill>
                  <a:srgbClr val="FFFFFF"/>
                </a:solidFill>
                <a:latin typeface="Calibri"/>
                <a:cs typeface="Calibri"/>
              </a:rPr>
              <a:t>los </a:t>
            </a:r>
            <a:r>
              <a:rPr dirty="0" u="none" sz="3500" spc="-25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u="none" sz="3500" spc="-20">
                <a:solidFill>
                  <a:srgbClr val="FFFFFF"/>
                </a:solidFill>
                <a:latin typeface="Calibri"/>
                <a:cs typeface="Calibri"/>
              </a:rPr>
              <a:t>vectores</a:t>
            </a:r>
            <a:r>
              <a:rPr dirty="0" u="none" sz="3500" spc="-1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encontrados.</a:t>
            </a:r>
            <a:endParaRPr sz="3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0"/>
              </a:spcBef>
              <a:buClr>
                <a:srgbClr val="FFFFFF"/>
              </a:buClr>
              <a:buFont typeface="Calibri"/>
              <a:buAutoNum type="arabicPeriod"/>
            </a:pPr>
            <a:endParaRPr sz="3500">
              <a:latin typeface="Calibri"/>
              <a:cs typeface="Calibri"/>
            </a:endParaRPr>
          </a:p>
          <a:p>
            <a:pPr marL="444500" indent="-4318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44500" algn="l"/>
              </a:tabLst>
            </a:pPr>
            <a:r>
              <a:rPr dirty="0" u="sng" sz="3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Si</a:t>
            </a:r>
            <a:r>
              <a:rPr dirty="0" u="sng" sz="3500" spc="-7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la</a:t>
            </a:r>
            <a:r>
              <a:rPr dirty="0" u="sng" sz="3500" spc="-35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matriz</a:t>
            </a:r>
            <a:r>
              <a:rPr dirty="0" u="sng" sz="3500" spc="-6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asociada</a:t>
            </a:r>
            <a:r>
              <a:rPr dirty="0" u="sng" sz="3500" spc="-75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</a:t>
            </a:r>
            <a:r>
              <a:rPr dirty="0" u="sng" sz="3500" spc="-75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es</a:t>
            </a:r>
            <a:r>
              <a:rPr dirty="0" u="sng" sz="3500" spc="-3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 spc="-1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simétrica,</a:t>
            </a:r>
            <a:r>
              <a:rPr dirty="0" u="sng" sz="3500" spc="-6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es</a:t>
            </a:r>
            <a:r>
              <a:rPr dirty="0" u="sng" sz="3500" spc="-6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 spc="-1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diagonalizable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3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6679" y="1176985"/>
            <a:ext cx="13314680" cy="78867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u="sng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Calculo</a:t>
            </a:r>
            <a:r>
              <a:rPr dirty="0" u="sng" spc="-14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</a:t>
            </a:r>
            <a:r>
              <a:rPr dirty="0" u="sng" spc="35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potencias</a:t>
            </a:r>
            <a:r>
              <a:rPr dirty="0" u="sng" spc="-12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</a:t>
            </a:r>
            <a:r>
              <a:rPr dirty="0" u="sng" spc="-13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una</a:t>
            </a:r>
            <a:r>
              <a:rPr dirty="0" u="sng" spc="-10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matriz</a:t>
            </a:r>
            <a:r>
              <a:rPr dirty="0" u="sng" spc="-114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diagonalizable</a:t>
            </a:r>
            <a:r>
              <a:rPr dirty="0" u="none" spc="-10" b="1">
                <a:latin typeface="Calibri"/>
                <a:cs typeface="Calibri"/>
              </a:rPr>
              <a:t>: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493979" y="2112365"/>
            <a:ext cx="13536930" cy="3889375"/>
          </a:xfrm>
          <a:prstGeom prst="rect">
            <a:avLst/>
          </a:prstGeom>
        </p:spPr>
        <p:txBody>
          <a:bodyPr wrap="square" lIns="0" tIns="6604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520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Sabemos</a:t>
            </a:r>
            <a:r>
              <a:rPr dirty="0" sz="35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𝐴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baseline="24154" sz="3450" spc="-1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-1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𝐴.</a:t>
            </a:r>
            <a:r>
              <a:rPr dirty="0" sz="3500" spc="-3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𝐴</a:t>
            </a:r>
            <a:r>
              <a:rPr dirty="0" sz="3500" spc="-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𝐴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3</a:t>
            </a:r>
            <a:r>
              <a:rPr dirty="0" baseline="24154" sz="3450" spc="-2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-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𝐴.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𝐴. 𝐴</a:t>
            </a:r>
            <a:r>
              <a:rPr dirty="0" sz="3500" spc="-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también</a:t>
            </a:r>
            <a:r>
              <a:rPr dirty="0" sz="35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entonces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𝐴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24154" sz="3450" spc="89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-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𝐴.</a:t>
            </a:r>
            <a:r>
              <a:rPr dirty="0" sz="3500" spc="-3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𝐴. 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𝐴.</a:t>
            </a:r>
            <a:endParaRPr sz="3500">
              <a:latin typeface="Cambria Math"/>
              <a:cs typeface="Cambria Math"/>
            </a:endParaRPr>
          </a:p>
          <a:p>
            <a:pPr marL="25400">
              <a:lnSpc>
                <a:spcPct val="100000"/>
              </a:lnSpc>
              <a:spcBef>
                <a:spcPts val="420"/>
              </a:spcBef>
            </a:pP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𝐴</a:t>
            </a:r>
            <a:r>
              <a:rPr dirty="0" sz="3500" spc="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(n</a:t>
            </a:r>
            <a:r>
              <a:rPr dirty="0" sz="35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veces),</a:t>
            </a:r>
            <a:endParaRPr sz="3500">
              <a:latin typeface="Calibri"/>
              <a:cs typeface="Calibri"/>
            </a:endParaRPr>
          </a:p>
          <a:p>
            <a:pPr marL="25400" marR="117475">
              <a:lnSpc>
                <a:spcPct val="110000"/>
              </a:lnSpc>
              <a:spcBef>
                <a:spcPts val="1500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por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tanto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500" spc="1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queremos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calcular</a:t>
            </a:r>
            <a:r>
              <a:rPr dirty="0" sz="3500" spc="-1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𝐴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300</a:t>
            </a:r>
            <a:r>
              <a:rPr dirty="0" baseline="24154" sz="3450" spc="2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por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método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habitual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convierte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en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algo</a:t>
            </a:r>
            <a:r>
              <a:rPr dirty="0" sz="35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muy</a:t>
            </a:r>
            <a:r>
              <a:rPr dirty="0" sz="35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complicado.</a:t>
            </a:r>
            <a:endParaRPr sz="3500">
              <a:latin typeface="Calibri"/>
              <a:cs typeface="Calibri"/>
            </a:endParaRPr>
          </a:p>
          <a:p>
            <a:pPr marL="25400" marR="175895">
              <a:lnSpc>
                <a:spcPct val="100000"/>
              </a:lnSpc>
              <a:spcBef>
                <a:spcPts val="2039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Cuando</a:t>
            </a:r>
            <a:r>
              <a:rPr dirty="0" sz="3500" spc="-1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matriz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diagonal,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proceso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simplifica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mucho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ya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que,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por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ejemplo,</a:t>
            </a:r>
            <a:r>
              <a:rPr dirty="0" sz="3500" spc="-1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159255" y="10053929"/>
            <a:ext cx="102870" cy="3714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250" spc="-5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endParaRPr sz="225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3435096" y="6043422"/>
            <a:ext cx="3482975" cy="105410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748030">
              <a:lnSpc>
                <a:spcPts val="2650"/>
              </a:lnSpc>
              <a:spcBef>
                <a:spcPts val="114"/>
              </a:spcBef>
              <a:tabLst>
                <a:tab pos="1203960" algn="l"/>
                <a:tab pos="1653539" algn="l"/>
              </a:tabLst>
            </a:pP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endParaRPr sz="2250">
              <a:latin typeface="Cambria Math"/>
              <a:cs typeface="Cambria Math"/>
            </a:endParaRPr>
          </a:p>
          <a:p>
            <a:pPr marL="38100">
              <a:lnSpc>
                <a:spcPts val="2650"/>
              </a:lnSpc>
              <a:tabLst>
                <a:tab pos="1228090" algn="l"/>
                <a:tab pos="1677670" algn="l"/>
                <a:tab pos="2662555" algn="l"/>
              </a:tabLst>
            </a:pP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𝐴</a:t>
            </a:r>
            <a:r>
              <a:rPr dirty="0" sz="2250" spc="17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2250" spc="17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2250" spc="-27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-3703" sz="3375" spc="-75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baseline="-3703" sz="3375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baseline="-3703" sz="3375" spc="-75">
                <a:solidFill>
                  <a:srgbClr val="FFFFFF"/>
                </a:solidFill>
                <a:latin typeface="Cambria Math"/>
                <a:cs typeface="Cambria Math"/>
              </a:rPr>
              <a:t>𝑏</a:t>
            </a:r>
            <a:r>
              <a:rPr dirty="0" baseline="-3703" sz="3375">
                <a:solidFill>
                  <a:srgbClr val="FFFFFF"/>
                </a:solidFill>
                <a:latin typeface="Cambria Math"/>
                <a:cs typeface="Cambria Math"/>
              </a:rPr>
              <a:t>	0</a:t>
            </a:r>
            <a:r>
              <a:rPr dirty="0" baseline="-3703" sz="3375" spc="-434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sz="2250" spc="3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	𝐴</a:t>
            </a:r>
            <a:r>
              <a:rPr dirty="0" baseline="24305" sz="240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24305" sz="2400" spc="15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2250" spc="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endParaRPr sz="2250">
              <a:latin typeface="Cambria Math"/>
              <a:cs typeface="Cambria Math"/>
            </a:endParaRPr>
          </a:p>
          <a:p>
            <a:pPr marL="752475">
              <a:lnSpc>
                <a:spcPct val="100000"/>
              </a:lnSpc>
              <a:spcBef>
                <a:spcPts val="75"/>
              </a:spcBef>
              <a:tabLst>
                <a:tab pos="1203960" algn="l"/>
                <a:tab pos="1662430" algn="l"/>
              </a:tabLst>
            </a:pP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𝑐</a:t>
            </a:r>
            <a:endParaRPr sz="2250">
              <a:latin typeface="Cambria Math"/>
              <a:cs typeface="Cambria Math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6898893" y="6052566"/>
            <a:ext cx="1756410" cy="104521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14"/>
              </a:spcBef>
              <a:tabLst>
                <a:tab pos="765175" algn="l"/>
                <a:tab pos="1356360" algn="l"/>
              </a:tabLst>
            </a:pPr>
            <a:r>
              <a:rPr dirty="0" sz="2250" spc="25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r>
              <a:rPr dirty="0" baseline="24305" sz="2400" spc="37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24305" sz="24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endParaRPr sz="2250">
              <a:latin typeface="Cambria Math"/>
              <a:cs typeface="Cambria Math"/>
            </a:endParaRPr>
          </a:p>
          <a:p>
            <a:pPr marL="128270">
              <a:lnSpc>
                <a:spcPts val="2650"/>
              </a:lnSpc>
              <a:tabLst>
                <a:tab pos="690245" algn="l"/>
                <a:tab pos="1356360" algn="l"/>
              </a:tabLst>
            </a:pP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baseline="2469" sz="3375" spc="37">
                <a:solidFill>
                  <a:srgbClr val="FFFFFF"/>
                </a:solidFill>
                <a:latin typeface="Cambria Math"/>
                <a:cs typeface="Cambria Math"/>
              </a:rPr>
              <a:t>𝑏</a:t>
            </a:r>
            <a:r>
              <a:rPr dirty="0" baseline="27777" sz="2400" spc="37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27777" sz="24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baseline="2469" sz="3375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baseline="2469" sz="3375" spc="-7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6172" sz="3375" spc="-75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endParaRPr baseline="6172" sz="3375">
              <a:latin typeface="Cambria Math"/>
              <a:cs typeface="Cambria Math"/>
            </a:endParaRPr>
          </a:p>
          <a:p>
            <a:pPr marL="128270">
              <a:lnSpc>
                <a:spcPts val="2650"/>
              </a:lnSpc>
              <a:tabLst>
                <a:tab pos="765175" algn="l"/>
                <a:tab pos="1287780" algn="l"/>
              </a:tabLst>
            </a:pP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2250" spc="30">
                <a:solidFill>
                  <a:srgbClr val="FFFFFF"/>
                </a:solidFill>
                <a:latin typeface="Cambria Math"/>
                <a:cs typeface="Cambria Math"/>
              </a:rPr>
              <a:t>𝑐</a:t>
            </a:r>
            <a:r>
              <a:rPr dirty="0" baseline="24305" sz="2400" spc="44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endParaRPr baseline="24305" sz="2400">
              <a:latin typeface="Cambria Math"/>
              <a:cs typeface="Cambria Math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249680" y="7591806"/>
            <a:ext cx="10422255" cy="18719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404495">
              <a:lnSpc>
                <a:spcPct val="100000"/>
              </a:lnSpc>
              <a:spcBef>
                <a:spcPts val="100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5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diagonalizable,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sabemos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semejante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una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matriz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diagonal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que,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por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tanto:</a:t>
            </a:r>
            <a:endParaRPr sz="3500">
              <a:latin typeface="Calibri"/>
              <a:cs typeface="Calibri"/>
            </a:endParaRPr>
          </a:p>
          <a:p>
            <a:pPr marL="4337685">
              <a:lnSpc>
                <a:spcPct val="100000"/>
              </a:lnSpc>
              <a:spcBef>
                <a:spcPts val="1935"/>
              </a:spcBef>
              <a:tabLst>
                <a:tab pos="6922770" algn="l"/>
                <a:tab pos="7509509" algn="l"/>
                <a:tab pos="8119109" algn="l"/>
              </a:tabLst>
            </a:pP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𝐴</a:t>
            </a:r>
            <a:r>
              <a:rPr dirty="0" sz="3500" spc="16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15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𝑃.</a:t>
            </a:r>
            <a:r>
              <a:rPr dirty="0" sz="3500" spc="-1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𝐷.</a:t>
            </a:r>
            <a:r>
              <a:rPr dirty="0" sz="3500" spc="-9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𝑃</a:t>
            </a:r>
            <a:r>
              <a:rPr dirty="0" baseline="24154" sz="3450" spc="-37">
                <a:solidFill>
                  <a:srgbClr val="FFFFFF"/>
                </a:solidFill>
                <a:latin typeface="Cambria Math"/>
                <a:cs typeface="Cambria Math"/>
              </a:rPr>
              <a:t>−1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𝐴</a:t>
            </a:r>
            <a:r>
              <a:rPr dirty="0" baseline="24154" sz="3450" spc="-37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1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𝑃.</a:t>
            </a:r>
            <a:r>
              <a:rPr dirty="0" sz="3500" spc="-8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𝐷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24154" sz="3450" spc="-284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.</a:t>
            </a:r>
            <a:r>
              <a:rPr dirty="0" sz="3500" spc="-1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𝑃</a:t>
            </a:r>
            <a:r>
              <a:rPr dirty="0" baseline="24154" sz="3450" spc="-37">
                <a:solidFill>
                  <a:srgbClr val="FFFFFF"/>
                </a:solidFill>
                <a:latin typeface="Cambria Math"/>
                <a:cs typeface="Cambria Math"/>
              </a:rPr>
              <a:t>−1</a:t>
            </a:r>
            <a:endParaRPr baseline="24154" sz="345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40079" y="594182"/>
            <a:ext cx="8028940" cy="78867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70" b="1">
                <a:latin typeface="Calibri"/>
                <a:cs typeface="Calibri"/>
              </a:rPr>
              <a:t>ESPACIO</a:t>
            </a:r>
            <a:r>
              <a:rPr dirty="0" spc="-190" b="1">
                <a:latin typeface="Calibri"/>
                <a:cs typeface="Calibri"/>
              </a:rPr>
              <a:t> </a:t>
            </a:r>
            <a:r>
              <a:rPr dirty="0" spc="-25" b="1">
                <a:latin typeface="Calibri"/>
                <a:cs typeface="Calibri"/>
              </a:rPr>
              <a:t>VECTORIAL</a:t>
            </a:r>
            <a:r>
              <a:rPr dirty="0" spc="-165" b="1">
                <a:latin typeface="Calibri"/>
                <a:cs typeface="Calibri"/>
              </a:rPr>
              <a:t> </a:t>
            </a:r>
            <a:r>
              <a:rPr dirty="0" spc="-10" b="1">
                <a:latin typeface="Calibri"/>
                <a:cs typeface="Calibri"/>
              </a:rPr>
              <a:t>EUCLÍDEO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224483" y="1887093"/>
            <a:ext cx="11924665" cy="559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83945" algn="l"/>
                <a:tab pos="3327400" algn="l"/>
                <a:tab pos="4408170" algn="l"/>
                <a:tab pos="6520180" algn="l"/>
                <a:tab pos="9131300" algn="l"/>
                <a:tab pos="11588115" algn="l"/>
              </a:tabLst>
            </a:pP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Para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generalizar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esos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conceptos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geométricos,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observamos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8769731" y="2216277"/>
            <a:ext cx="4405630" cy="559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416685" algn="l"/>
                <a:tab pos="2116455" algn="l"/>
                <a:tab pos="2788920" algn="l"/>
              </a:tabLst>
            </a:pP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plano.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4154" sz="3450" spc="-37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tenemos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224483" y="2216277"/>
            <a:ext cx="7092950" cy="1530350"/>
          </a:xfrm>
          <a:prstGeom prst="rect">
            <a:avLst/>
          </a:prstGeom>
        </p:spPr>
        <p:txBody>
          <a:bodyPr wrap="square" lIns="0" tIns="215900" rIns="0" bIns="0" rtlCol="0" vert="horz">
            <a:spAutoFit/>
          </a:bodyPr>
          <a:lstStyle/>
          <a:p>
            <a:pPr marL="12700" marR="5080">
              <a:lnSpc>
                <a:spcPct val="62000"/>
              </a:lnSpc>
              <a:spcBef>
                <a:spcPts val="1700"/>
              </a:spcBef>
              <a:tabLst>
                <a:tab pos="3289300" algn="l"/>
                <a:tab pos="3994785" algn="l"/>
                <a:tab pos="4756785" algn="l"/>
                <a:tab pos="6526530" algn="l"/>
              </a:tabLst>
            </a:pP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comportamiento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vectores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del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definido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500" spc="-1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producto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escalar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usual:</a:t>
            </a:r>
            <a:endParaRPr sz="3500">
              <a:latin typeface="Calibri"/>
              <a:cs typeface="Calibri"/>
            </a:endParaRPr>
          </a:p>
          <a:p>
            <a:pPr marL="859790">
              <a:lnSpc>
                <a:spcPct val="100000"/>
              </a:lnSpc>
              <a:spcBef>
                <a:spcPts val="840"/>
              </a:spcBef>
            </a:pPr>
            <a:r>
              <a:rPr dirty="0" sz="2300">
                <a:solidFill>
                  <a:srgbClr val="FFFFFF"/>
                </a:solidFill>
                <a:latin typeface="Calibri"/>
                <a:cs typeface="Calibri"/>
              </a:rPr>
              <a:t>(u</a:t>
            </a:r>
            <a:r>
              <a:rPr dirty="0" baseline="-3174" sz="525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dirty="0" sz="2300">
                <a:solidFill>
                  <a:srgbClr val="FFFFFF"/>
                </a:solidFill>
                <a:latin typeface="Calibri"/>
                <a:cs typeface="Calibri"/>
              </a:rPr>
              <a:t>,u</a:t>
            </a:r>
            <a:r>
              <a:rPr dirty="0" baseline="-3174" sz="525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dirty="0" sz="230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r>
              <a:rPr dirty="0" sz="23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300">
                <a:solidFill>
                  <a:srgbClr val="FFFFFF"/>
                </a:solidFill>
                <a:latin typeface="Calibri"/>
                <a:cs typeface="Calibri"/>
              </a:rPr>
              <a:t>·</a:t>
            </a:r>
            <a:r>
              <a:rPr dirty="0" sz="23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300">
                <a:solidFill>
                  <a:srgbClr val="FFFFFF"/>
                </a:solidFill>
                <a:latin typeface="Calibri"/>
                <a:cs typeface="Calibri"/>
              </a:rPr>
              <a:t>(v</a:t>
            </a:r>
            <a:r>
              <a:rPr dirty="0" baseline="-3174" sz="525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dirty="0" sz="2300">
                <a:solidFill>
                  <a:srgbClr val="FFFFFF"/>
                </a:solidFill>
                <a:latin typeface="Calibri"/>
                <a:cs typeface="Calibri"/>
              </a:rPr>
              <a:t>,v</a:t>
            </a:r>
            <a:r>
              <a:rPr dirty="0" baseline="-3174" sz="525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dirty="0" sz="230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r>
              <a:rPr dirty="0" sz="23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300">
                <a:solidFill>
                  <a:srgbClr val="FFFFFF"/>
                </a:solidFill>
                <a:latin typeface="Calibri"/>
                <a:cs typeface="Calibri"/>
              </a:rPr>
              <a:t>=</a:t>
            </a:r>
            <a:r>
              <a:rPr dirty="0" sz="23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30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baseline="-3174" sz="525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dirty="0" baseline="-3174" sz="5250" spc="179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30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baseline="-3174" sz="525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dirty="0" baseline="-3174" sz="5250" spc="142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300">
                <a:solidFill>
                  <a:srgbClr val="FFFFFF"/>
                </a:solidFill>
                <a:latin typeface="Calibri"/>
                <a:cs typeface="Calibri"/>
              </a:rPr>
              <a:t>+</a:t>
            </a:r>
            <a:r>
              <a:rPr dirty="0" sz="23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30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baseline="-3174" sz="525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dirty="0" baseline="-3174" sz="5250" spc="1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300" spc="-25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baseline="-3174" sz="5250" spc="-37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baseline="-3174" sz="5250">
              <a:latin typeface="Calibri"/>
              <a:cs typeface="Calibri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224483" y="4290822"/>
            <a:ext cx="10861040" cy="2846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 spc="2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3500" spc="229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operación</a:t>
            </a:r>
            <a:r>
              <a:rPr dirty="0" sz="3500" spc="229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entre</a:t>
            </a:r>
            <a:r>
              <a:rPr dirty="0" sz="3500" spc="2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dos</a:t>
            </a:r>
            <a:r>
              <a:rPr dirty="0" sz="3500" spc="2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vectores,</a:t>
            </a:r>
            <a:r>
              <a:rPr dirty="0" sz="3500" spc="2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cuyo</a:t>
            </a:r>
            <a:r>
              <a:rPr dirty="0" sz="3500" spc="2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resultado</a:t>
            </a:r>
            <a:r>
              <a:rPr dirty="0" sz="3500" spc="2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 spc="229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un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escalar.</a:t>
            </a:r>
            <a:endParaRPr sz="3500">
              <a:latin typeface="Calibri"/>
              <a:cs typeface="Calibri"/>
            </a:endParaRPr>
          </a:p>
          <a:p>
            <a:pPr algn="just" marL="12700" marR="1105535">
              <a:lnSpc>
                <a:spcPct val="100000"/>
              </a:lnSpc>
              <a:spcBef>
                <a:spcPts val="1200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500" spc="2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producto</a:t>
            </a:r>
            <a:r>
              <a:rPr dirty="0" sz="3500" spc="2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escalar</a:t>
            </a:r>
            <a:r>
              <a:rPr dirty="0" sz="3500" spc="2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permite</a:t>
            </a:r>
            <a:r>
              <a:rPr dirty="0" sz="3500" spc="25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reconocer</a:t>
            </a:r>
            <a:r>
              <a:rPr dirty="0" sz="3500" spc="25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500" spc="2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dirty="0" sz="3500" spc="2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vectores ortogonales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ya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dos</a:t>
            </a:r>
            <a:r>
              <a:rPr dirty="0" sz="3500" spc="-1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vectores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son</a:t>
            </a:r>
            <a:r>
              <a:rPr dirty="0" sz="3500" spc="1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ortogonales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500" spc="-1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su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producto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escalar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cero.</a:t>
            </a:r>
            <a:endParaRPr sz="3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79043" rIns="0" bIns="0" rtlCol="0" vert="horz">
            <a:spAutoFit/>
          </a:bodyPr>
          <a:lstStyle/>
          <a:p>
            <a:pPr marL="365760">
              <a:lnSpc>
                <a:spcPct val="100000"/>
              </a:lnSpc>
              <a:spcBef>
                <a:spcPts val="90"/>
              </a:spcBef>
            </a:pPr>
            <a:r>
              <a:rPr dirty="0" sz="6800" spc="-580" b="1">
                <a:latin typeface="Calibri"/>
                <a:cs typeface="Calibri"/>
              </a:rPr>
              <a:t>T</a:t>
            </a:r>
            <a:r>
              <a:rPr dirty="0" sz="6800" b="1">
                <a:latin typeface="Calibri"/>
                <a:cs typeface="Calibri"/>
              </a:rPr>
              <a:t>.</a:t>
            </a:r>
            <a:r>
              <a:rPr dirty="0" sz="6800" spc="-95" b="1">
                <a:latin typeface="Calibri"/>
                <a:cs typeface="Calibri"/>
              </a:rPr>
              <a:t> </a:t>
            </a:r>
            <a:r>
              <a:rPr dirty="0" sz="6800" b="1">
                <a:latin typeface="Calibri"/>
                <a:cs typeface="Calibri"/>
              </a:rPr>
              <a:t>3</a:t>
            </a:r>
            <a:r>
              <a:rPr dirty="0" sz="6800" spc="-310" b="1">
                <a:latin typeface="Calibri"/>
                <a:cs typeface="Calibri"/>
              </a:rPr>
              <a:t> </a:t>
            </a:r>
            <a:r>
              <a:rPr dirty="0" sz="6800" b="1">
                <a:latin typeface="Calibri"/>
                <a:cs typeface="Calibri"/>
              </a:rPr>
              <a:t>FORMAS</a:t>
            </a:r>
            <a:r>
              <a:rPr dirty="0" sz="6800" spc="-220" b="1">
                <a:latin typeface="Calibri"/>
                <a:cs typeface="Calibri"/>
              </a:rPr>
              <a:t> </a:t>
            </a:r>
            <a:r>
              <a:rPr dirty="0" sz="6800" spc="-10" b="1">
                <a:latin typeface="Calibri"/>
                <a:cs typeface="Calibri"/>
              </a:rPr>
              <a:t>C</a:t>
            </a:r>
            <a:r>
              <a:rPr dirty="0" sz="6800" spc="-220" b="1">
                <a:latin typeface="Calibri"/>
                <a:cs typeface="Calibri"/>
              </a:rPr>
              <a:t>U</a:t>
            </a:r>
            <a:r>
              <a:rPr dirty="0" sz="6800" spc="-20" b="1">
                <a:latin typeface="Calibri"/>
                <a:cs typeface="Calibri"/>
              </a:rPr>
              <a:t>A</a:t>
            </a:r>
            <a:r>
              <a:rPr dirty="0" sz="6800" spc="-55" b="1">
                <a:latin typeface="Calibri"/>
                <a:cs typeface="Calibri"/>
              </a:rPr>
              <a:t>D</a:t>
            </a:r>
            <a:r>
              <a:rPr dirty="0" sz="6800" spc="-10" b="1">
                <a:latin typeface="Calibri"/>
                <a:cs typeface="Calibri"/>
              </a:rPr>
              <a:t>R</a:t>
            </a:r>
            <a:r>
              <a:rPr dirty="0" sz="6800" spc="-570" b="1">
                <a:latin typeface="Calibri"/>
                <a:cs typeface="Calibri"/>
              </a:rPr>
              <a:t>Á</a:t>
            </a:r>
            <a:r>
              <a:rPr dirty="0" sz="6800" spc="-10" b="1">
                <a:latin typeface="Calibri"/>
                <a:cs typeface="Calibri"/>
              </a:rPr>
              <a:t>T</a:t>
            </a:r>
            <a:r>
              <a:rPr dirty="0" sz="6800" spc="-40" b="1">
                <a:latin typeface="Calibri"/>
                <a:cs typeface="Calibri"/>
              </a:rPr>
              <a:t>I</a:t>
            </a:r>
            <a:r>
              <a:rPr dirty="0" sz="6800" spc="-10" b="1">
                <a:latin typeface="Calibri"/>
                <a:cs typeface="Calibri"/>
              </a:rPr>
              <a:t>CAS</a:t>
            </a:r>
            <a:r>
              <a:rPr dirty="0" sz="6800" spc="-180" b="1">
                <a:latin typeface="Calibri"/>
                <a:cs typeface="Calibri"/>
              </a:rPr>
              <a:t> </a:t>
            </a:r>
            <a:r>
              <a:rPr dirty="0" sz="6800" spc="-10" b="1">
                <a:latin typeface="Calibri"/>
                <a:cs typeface="Calibri"/>
              </a:rPr>
              <a:t>REALES.</a:t>
            </a:r>
            <a:endParaRPr sz="6800">
              <a:latin typeface="Calibri"/>
              <a:cs typeface="Calibri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95244" y="3444240"/>
            <a:ext cx="5638800" cy="5029199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5507" y="810006"/>
            <a:ext cx="9662160" cy="7880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 b="1">
                <a:latin typeface="Calibri"/>
                <a:cs typeface="Calibri"/>
              </a:rPr>
              <a:t>DEFINICIÓN</a:t>
            </a:r>
            <a:r>
              <a:rPr dirty="0" spc="-135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DE</a:t>
            </a:r>
            <a:r>
              <a:rPr dirty="0" spc="-190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FORMA</a:t>
            </a:r>
            <a:r>
              <a:rPr dirty="0" spc="-170" b="1">
                <a:latin typeface="Calibri"/>
                <a:cs typeface="Calibri"/>
              </a:rPr>
              <a:t> </a:t>
            </a:r>
            <a:r>
              <a:rPr dirty="0" spc="-35" b="1">
                <a:latin typeface="Calibri"/>
                <a:cs typeface="Calibri"/>
              </a:rPr>
              <a:t>CUADRÁTICA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022807" y="1758290"/>
            <a:ext cx="10943590" cy="23729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400" marR="17780">
              <a:lnSpc>
                <a:spcPct val="110000"/>
              </a:lnSpc>
              <a:spcBef>
                <a:spcPts val="100"/>
              </a:spcBef>
              <a:tabLst>
                <a:tab pos="2125345" algn="l"/>
                <a:tab pos="3509010" algn="l"/>
                <a:tab pos="5683885" algn="l"/>
                <a:tab pos="6644005" algn="l"/>
                <a:tab pos="7369809" algn="l"/>
                <a:tab pos="7879080" algn="l"/>
                <a:tab pos="8512810" algn="l"/>
                <a:tab pos="9747250" algn="l"/>
                <a:tab pos="10238740" algn="l"/>
              </a:tabLst>
            </a:pP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Llamamos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10" b="1">
                <a:solidFill>
                  <a:srgbClr val="FFFFFF"/>
                </a:solidFill>
                <a:latin typeface="Calibri"/>
                <a:cs typeface="Calibri"/>
              </a:rPr>
              <a:t>forma</a:t>
            </a:r>
            <a:r>
              <a:rPr dirty="0" sz="3500" b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10" b="1">
                <a:solidFill>
                  <a:srgbClr val="FFFFFF"/>
                </a:solidFill>
                <a:latin typeface="Calibri"/>
                <a:cs typeface="Calibri"/>
              </a:rPr>
              <a:t>cuadrática</a:t>
            </a:r>
            <a:r>
              <a:rPr dirty="0" sz="3500" b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real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35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variables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una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aplicación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Q: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24154" sz="3450" spc="2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sz="3500" spc="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hace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corresponder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cada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vector</a:t>
            </a:r>
            <a:r>
              <a:rPr dirty="0" sz="3500" spc="-1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𝐱</a:t>
            </a:r>
            <a:endParaRPr sz="3500">
              <a:latin typeface="Cambria Math"/>
              <a:cs typeface="Cambria Math"/>
            </a:endParaRPr>
          </a:p>
          <a:p>
            <a:pPr marL="25400">
              <a:lnSpc>
                <a:spcPct val="100000"/>
              </a:lnSpc>
              <a:spcBef>
                <a:spcPts val="420"/>
              </a:spcBef>
              <a:tabLst>
                <a:tab pos="535305" algn="l"/>
                <a:tab pos="1867535" algn="l"/>
                <a:tab pos="2381250" algn="l"/>
                <a:tab pos="2651125" algn="l"/>
                <a:tab pos="3444875" algn="l"/>
                <a:tab pos="4091304" algn="l"/>
                <a:tab pos="5688965" algn="l"/>
                <a:tab pos="6555740" algn="l"/>
                <a:tab pos="7642859" algn="l"/>
                <a:tab pos="8441690" algn="l"/>
                <a:tab pos="9471660" algn="l"/>
                <a:tab pos="9982200" algn="l"/>
              </a:tabLst>
            </a:pP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500" spc="-10">
                <a:solidFill>
                  <a:srgbClr val="FFFFFF"/>
                </a:solidFill>
                <a:latin typeface="Cambria Math"/>
                <a:cs typeface="Cambria Math"/>
              </a:rPr>
              <a:t>(𝑥</a:t>
            </a:r>
            <a:r>
              <a:rPr dirty="0" baseline="-13285" sz="3450" spc="-15">
                <a:solidFill>
                  <a:srgbClr val="FFFFFF"/>
                </a:solidFill>
                <a:latin typeface="Cambria Math"/>
                <a:cs typeface="Cambria Math"/>
              </a:rPr>
              <a:t>1,</a:t>
            </a:r>
            <a:r>
              <a:rPr dirty="0" sz="3500" spc="-1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-13285" sz="3450" spc="-15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sz="3500" spc="-1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…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-13285" sz="3450" spc="-37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número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real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dado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por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Q(</a:t>
            </a:r>
            <a:r>
              <a:rPr dirty="0" sz="3500" spc="-20">
                <a:solidFill>
                  <a:srgbClr val="FFFFFF"/>
                </a:solidFill>
                <a:latin typeface="Cambria Math"/>
                <a:cs typeface="Cambria Math"/>
              </a:rPr>
              <a:t>𝐱)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500" spc="-20">
                <a:solidFill>
                  <a:srgbClr val="FFFFFF"/>
                </a:solidFill>
                <a:latin typeface="Cambria Math"/>
                <a:cs typeface="Cambria Math"/>
              </a:rPr>
              <a:t>𝐱</a:t>
            </a:r>
            <a:r>
              <a:rPr dirty="0" baseline="24154" sz="3450" spc="-30">
                <a:solidFill>
                  <a:srgbClr val="FFFFFF"/>
                </a:solidFill>
                <a:latin typeface="Cambria Math"/>
                <a:cs typeface="Cambria Math"/>
              </a:rPr>
              <a:t>𝒕</a:t>
            </a:r>
            <a:r>
              <a:rPr dirty="0" sz="3500" spc="-20">
                <a:solidFill>
                  <a:srgbClr val="FFFFFF"/>
                </a:solidFill>
                <a:latin typeface="Cambria Math"/>
                <a:cs typeface="Cambria Math"/>
              </a:rPr>
              <a:t>𝑨𝒙</a:t>
            </a:r>
            <a:endParaRPr sz="3500">
              <a:latin typeface="Cambria Math"/>
              <a:cs typeface="Cambria Math"/>
            </a:endParaRPr>
          </a:p>
          <a:p>
            <a:pPr marL="25400">
              <a:lnSpc>
                <a:spcPct val="100000"/>
              </a:lnSpc>
              <a:spcBef>
                <a:spcPts val="420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siendo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matriz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cuadrada</a:t>
            </a:r>
            <a:r>
              <a:rPr dirty="0" sz="3500" spc="1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orden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simétrica.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041398" y="4593717"/>
            <a:ext cx="521970" cy="3714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250" spc="145">
                <a:solidFill>
                  <a:srgbClr val="FFFFFF"/>
                </a:solidFill>
                <a:latin typeface="Calibri"/>
                <a:cs typeface="Calibri"/>
              </a:rPr>
              <a:t>A=</a:t>
            </a:r>
            <a:r>
              <a:rPr dirty="0" sz="2250" spc="145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endParaRPr sz="2250">
              <a:latin typeface="Cambria Math"/>
              <a:cs typeface="Cambria Math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547873" y="4272153"/>
            <a:ext cx="472440" cy="104648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algn="ctr" marL="4445">
              <a:lnSpc>
                <a:spcPts val="2465"/>
              </a:lnSpc>
              <a:spcBef>
                <a:spcPts val="114"/>
              </a:spcBef>
            </a:pPr>
            <a:r>
              <a:rPr dirty="0" baseline="9876" sz="3375" spc="-37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r>
              <a:rPr dirty="0" sz="1600" spc="-25">
                <a:solidFill>
                  <a:srgbClr val="FFFFFF"/>
                </a:solidFill>
                <a:latin typeface="Cambria Math"/>
                <a:cs typeface="Cambria Math"/>
              </a:rPr>
              <a:t>11</a:t>
            </a:r>
            <a:endParaRPr sz="1600">
              <a:latin typeface="Cambria Math"/>
              <a:cs typeface="Cambria Math"/>
            </a:endParaRPr>
          </a:p>
          <a:p>
            <a:pPr algn="ctr" marR="3175">
              <a:lnSpc>
                <a:spcPts val="2465"/>
              </a:lnSpc>
            </a:pP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⋮</a:t>
            </a:r>
            <a:endParaRPr sz="225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85"/>
              </a:spcBef>
            </a:pPr>
            <a:r>
              <a:rPr dirty="0" baseline="9876" sz="3375" spc="-37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r>
              <a:rPr dirty="0" sz="1600" spc="-25">
                <a:solidFill>
                  <a:srgbClr val="FFFFFF"/>
                </a:solidFill>
                <a:latin typeface="Cambria Math"/>
                <a:cs typeface="Cambria Math"/>
              </a:rPr>
              <a:t>1𝑛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253994" y="4226814"/>
            <a:ext cx="1036955" cy="10572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  <a:tabLst>
                <a:tab pos="580390" algn="l"/>
              </a:tabLst>
            </a:pP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⋯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2250" spc="-25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r>
              <a:rPr dirty="0" baseline="-12152" sz="2400" spc="-37">
                <a:solidFill>
                  <a:srgbClr val="FFFFFF"/>
                </a:solidFill>
                <a:latin typeface="Cambria Math"/>
                <a:cs typeface="Cambria Math"/>
              </a:rPr>
              <a:t>1𝑛</a:t>
            </a:r>
            <a:endParaRPr baseline="-12152" sz="2400">
              <a:latin typeface="Cambria Math"/>
              <a:cs typeface="Cambria Math"/>
            </a:endParaRPr>
          </a:p>
          <a:p>
            <a:pPr marL="71120">
              <a:lnSpc>
                <a:spcPct val="100000"/>
              </a:lnSpc>
              <a:spcBef>
                <a:spcPts val="5"/>
              </a:spcBef>
              <a:tabLst>
                <a:tab pos="746125" algn="l"/>
              </a:tabLst>
            </a:pP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⋱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⋮</a:t>
            </a:r>
            <a:endParaRPr sz="225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tabLst>
                <a:tab pos="572770" algn="l"/>
              </a:tabLst>
            </a:pP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⋯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2250" spc="30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r>
              <a:rPr dirty="0" baseline="-12152" sz="2400" spc="44">
                <a:solidFill>
                  <a:srgbClr val="FFFFFF"/>
                </a:solidFill>
                <a:latin typeface="Cambria Math"/>
                <a:cs typeface="Cambria Math"/>
              </a:rPr>
              <a:t>𝑛𝑛</a:t>
            </a:r>
            <a:endParaRPr baseline="-12152" sz="2400">
              <a:latin typeface="Cambria Math"/>
              <a:cs typeface="Cambria Math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4355084" y="4619371"/>
            <a:ext cx="145415" cy="3714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endParaRPr sz="2250">
              <a:latin typeface="Cambria Math"/>
              <a:cs typeface="Cambria Math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105814" y="5793486"/>
            <a:ext cx="10757535" cy="1090295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38100" marR="30480">
              <a:lnSpc>
                <a:spcPts val="4180"/>
              </a:lnSpc>
              <a:spcBef>
                <a:spcPts val="220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forma</a:t>
            </a:r>
            <a:r>
              <a:rPr dirty="0" sz="35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𝐱)</a:t>
            </a:r>
            <a:r>
              <a:rPr dirty="0" sz="3500" spc="5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10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𝐱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𝒕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𝑨𝒙</a:t>
            </a:r>
            <a:r>
              <a:rPr dirty="0" sz="3500" spc="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 b="1">
                <a:solidFill>
                  <a:srgbClr val="FFFFFF"/>
                </a:solidFill>
                <a:latin typeface="Calibri"/>
                <a:cs typeface="Calibri"/>
              </a:rPr>
              <a:t>expresión</a:t>
            </a:r>
            <a:r>
              <a:rPr dirty="0" sz="35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b="1">
                <a:solidFill>
                  <a:srgbClr val="FFFFFF"/>
                </a:solidFill>
                <a:latin typeface="Calibri"/>
                <a:cs typeface="Calibri"/>
              </a:rPr>
              <a:t>matricial</a:t>
            </a:r>
            <a:r>
              <a:rPr dirty="0" sz="35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forma cuadrática</a:t>
            </a:r>
            <a:r>
              <a:rPr dirty="0" sz="2250" spc="-1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22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8699627" y="1984629"/>
            <a:ext cx="462280" cy="3714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dirty="0" baseline="9876" sz="3375" spc="-37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r>
              <a:rPr dirty="0" sz="1600" spc="-25">
                <a:solidFill>
                  <a:srgbClr val="FFFFFF"/>
                </a:solidFill>
                <a:latin typeface="Cambria Math"/>
                <a:cs typeface="Cambria Math"/>
              </a:rPr>
              <a:t>11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18260" y="2289810"/>
            <a:ext cx="7461884" cy="559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5573395" algn="l"/>
              </a:tabLst>
            </a:pP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500" spc="-2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50" spc="-10">
                <a:solidFill>
                  <a:srgbClr val="FFFFFF"/>
                </a:solidFill>
                <a:latin typeface="Calibri"/>
                <a:cs typeface="Calibri"/>
              </a:rPr>
              <a:t>desarrollamos</a:t>
            </a:r>
            <a:r>
              <a:rPr dirty="0" sz="225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5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2250" spc="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50" spc="-10">
                <a:solidFill>
                  <a:srgbClr val="FFFFFF"/>
                </a:solidFill>
                <a:latin typeface="Calibri"/>
                <a:cs typeface="Calibri"/>
              </a:rPr>
              <a:t>expresión</a:t>
            </a:r>
            <a:r>
              <a:rPr dirty="0" sz="225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50">
                <a:solidFill>
                  <a:srgbClr val="FFFFFF"/>
                </a:solidFill>
                <a:latin typeface="Calibri"/>
                <a:cs typeface="Calibri"/>
              </a:rPr>
              <a:t>anterior</a:t>
            </a:r>
            <a:r>
              <a:rPr dirty="0" sz="225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50">
                <a:solidFill>
                  <a:srgbClr val="FFFFFF"/>
                </a:solidFill>
                <a:latin typeface="Calibri"/>
                <a:cs typeface="Calibri"/>
              </a:rPr>
              <a:t>Q(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𝐱)</a:t>
            </a:r>
            <a:r>
              <a:rPr dirty="0" sz="2250" spc="10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2250" spc="12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2250" spc="-585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20833" sz="2400" spc="112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r>
              <a:rPr dirty="0" baseline="20833" sz="2400" spc="82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baseline="20833" sz="2400" spc="39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 spc="-64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20833" sz="2400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baseline="20833" sz="2400" spc="509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2250" spc="-13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…</a:t>
            </a:r>
            <a:r>
              <a:rPr dirty="0" sz="2250" spc="-1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2250" spc="-1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 spc="-59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20833" sz="2400" spc="7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20833" sz="2400" spc="58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).</a:t>
            </a:r>
            <a:r>
              <a:rPr dirty="0" sz="2250" spc="-114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endParaRPr sz="2250">
              <a:latin typeface="Cambria Math"/>
              <a:cs typeface="Cambria Math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8947784" y="2408682"/>
            <a:ext cx="114935" cy="3714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⋮</a:t>
            </a:r>
            <a:endParaRPr sz="2250">
              <a:latin typeface="Cambria Math"/>
              <a:cs typeface="Cambria Math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9395714" y="1925828"/>
            <a:ext cx="1036955" cy="10572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  <a:tabLst>
                <a:tab pos="583565" algn="l"/>
              </a:tabLst>
            </a:pP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⋯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2250" spc="-25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r>
              <a:rPr dirty="0" baseline="-12152" sz="2400" spc="-37">
                <a:solidFill>
                  <a:srgbClr val="FFFFFF"/>
                </a:solidFill>
                <a:latin typeface="Cambria Math"/>
                <a:cs typeface="Cambria Math"/>
              </a:rPr>
              <a:t>1𝑛</a:t>
            </a:r>
            <a:endParaRPr baseline="-12152" sz="2400">
              <a:latin typeface="Cambria Math"/>
              <a:cs typeface="Cambria Math"/>
            </a:endParaRPr>
          </a:p>
          <a:p>
            <a:pPr marL="71120">
              <a:lnSpc>
                <a:spcPct val="100000"/>
              </a:lnSpc>
              <a:tabLst>
                <a:tab pos="746125" algn="l"/>
              </a:tabLst>
            </a:pP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⋱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⋮</a:t>
            </a:r>
            <a:endParaRPr sz="225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tabLst>
                <a:tab pos="572770" algn="l"/>
              </a:tabLst>
            </a:pP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⋯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2250" spc="30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r>
              <a:rPr dirty="0" baseline="-12152" sz="2400" spc="44">
                <a:solidFill>
                  <a:srgbClr val="FFFFFF"/>
                </a:solidFill>
                <a:latin typeface="Cambria Math"/>
                <a:cs typeface="Cambria Math"/>
              </a:rPr>
              <a:t>𝑛𝑛</a:t>
            </a:r>
            <a:endParaRPr baseline="-12152" sz="2400">
              <a:latin typeface="Cambria Math"/>
              <a:cs typeface="Cambria Math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8688323" y="2659761"/>
            <a:ext cx="475615" cy="3714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dirty="0" baseline="9876" sz="3375" spc="-37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r>
              <a:rPr dirty="0" sz="1600" spc="-25">
                <a:solidFill>
                  <a:srgbClr val="FFFFFF"/>
                </a:solidFill>
                <a:latin typeface="Cambria Math"/>
                <a:cs typeface="Cambria Math"/>
              </a:rPr>
              <a:t>1𝑛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0941050" y="1843481"/>
            <a:ext cx="340360" cy="3714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dirty="0" sz="2250" spc="-25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-13888" sz="2400" spc="-37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endParaRPr baseline="-13888" sz="2400">
              <a:latin typeface="Cambria Math"/>
              <a:cs typeface="Cambria Math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0964418" y="2180082"/>
            <a:ext cx="179070" cy="3714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endParaRPr sz="2250">
              <a:latin typeface="Cambria Math"/>
              <a:cs typeface="Cambria Math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1113769" y="2323845"/>
            <a:ext cx="139065" cy="270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 spc="-50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0921365" y="2361057"/>
            <a:ext cx="242570" cy="3714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…</a:t>
            </a:r>
            <a:endParaRPr sz="2250">
              <a:latin typeface="Cambria Math"/>
              <a:cs typeface="Cambria Math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0920983" y="2700020"/>
            <a:ext cx="382905" cy="3714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sz="2250" spc="-21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-10416" sz="2400" spc="-75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endParaRPr baseline="-10416" sz="2400">
              <a:latin typeface="Cambria Math"/>
              <a:cs typeface="Cambria Math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0395584" y="2301316"/>
            <a:ext cx="474345" cy="3714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sz="2250" spc="31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.</a:t>
            </a:r>
            <a:r>
              <a:rPr dirty="0" sz="2250" spc="-1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endParaRPr sz="2250">
              <a:latin typeface="Cambria Math"/>
              <a:cs typeface="Cambria Math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1348084" y="2301316"/>
            <a:ext cx="360045" cy="3714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sz="2250" spc="6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 spc="-50">
                <a:solidFill>
                  <a:srgbClr val="FFFFFF"/>
                </a:solidFill>
                <a:latin typeface="Calibri"/>
                <a:cs typeface="Calibri"/>
              </a:rPr>
              <a:t>=</a:t>
            </a:r>
            <a:endParaRPr sz="2250">
              <a:latin typeface="Calibri"/>
              <a:cs typeface="Calibri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331213" y="3163570"/>
            <a:ext cx="11980545" cy="634746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88900">
              <a:lnSpc>
                <a:spcPts val="2325"/>
              </a:lnSpc>
              <a:spcBef>
                <a:spcPts val="114"/>
              </a:spcBef>
              <a:tabLst>
                <a:tab pos="3357879" algn="l"/>
              </a:tabLst>
            </a:pPr>
            <a:r>
              <a:rPr dirty="0" sz="2250" spc="55">
                <a:solidFill>
                  <a:srgbClr val="FFFFFF"/>
                </a:solidFill>
                <a:latin typeface="Calibri"/>
                <a:cs typeface="Calibri"/>
              </a:rPr>
              <a:t>=</a:t>
            </a:r>
            <a:r>
              <a:rPr dirty="0" sz="2250" spc="55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r>
              <a:rPr dirty="0" baseline="-12152" sz="2400" spc="82">
                <a:solidFill>
                  <a:srgbClr val="FFFFFF"/>
                </a:solidFill>
                <a:latin typeface="Cambria Math"/>
                <a:cs typeface="Cambria Math"/>
              </a:rPr>
              <a:t>11</a:t>
            </a:r>
            <a:r>
              <a:rPr dirty="0" sz="2250" spc="55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24305" sz="2400" spc="82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baseline="24305" sz="2400" spc="51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+</a:t>
            </a:r>
            <a:r>
              <a:rPr dirty="0" sz="2250" spc="5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r>
              <a:rPr dirty="0" baseline="-12152" sz="2400">
                <a:solidFill>
                  <a:srgbClr val="FFFFFF"/>
                </a:solidFill>
                <a:latin typeface="Cambria Math"/>
                <a:cs typeface="Cambria Math"/>
              </a:rPr>
              <a:t>22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24305" sz="2400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baseline="24305" sz="2400" spc="494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+</a:t>
            </a:r>
            <a:r>
              <a:rPr dirty="0" sz="2250" spc="5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⋯</a:t>
            </a:r>
            <a:r>
              <a:rPr dirty="0" sz="2250" spc="-9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+</a:t>
            </a:r>
            <a:r>
              <a:rPr dirty="0" sz="2250" spc="5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	𝑥</a:t>
            </a:r>
            <a:r>
              <a:rPr dirty="0" baseline="24305" sz="2400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baseline="24305" sz="2400" spc="509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+</a:t>
            </a:r>
            <a:r>
              <a:rPr dirty="0" sz="2250" spc="4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2𝑎</a:t>
            </a:r>
            <a:r>
              <a:rPr dirty="0" baseline="-12152" sz="2400">
                <a:solidFill>
                  <a:srgbClr val="FFFFFF"/>
                </a:solidFill>
                <a:latin typeface="Cambria Math"/>
                <a:cs typeface="Cambria Math"/>
              </a:rPr>
              <a:t>12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-12152" sz="2400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-12152" sz="2400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baseline="-12152" sz="2400" spc="41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+</a:t>
            </a:r>
            <a:r>
              <a:rPr dirty="0" sz="2250" spc="3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2𝑎</a:t>
            </a:r>
            <a:r>
              <a:rPr dirty="0" baseline="-12152" sz="2400">
                <a:solidFill>
                  <a:srgbClr val="FFFFFF"/>
                </a:solidFill>
                <a:latin typeface="Cambria Math"/>
                <a:cs typeface="Cambria Math"/>
              </a:rPr>
              <a:t>13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-12152" sz="2400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-12152" sz="2400">
                <a:solidFill>
                  <a:srgbClr val="FFFFFF"/>
                </a:solidFill>
                <a:latin typeface="Cambria Math"/>
                <a:cs typeface="Cambria Math"/>
              </a:rPr>
              <a:t>3</a:t>
            </a:r>
            <a:r>
              <a:rPr dirty="0" baseline="-12152" sz="2400" spc="36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+</a:t>
            </a:r>
            <a:r>
              <a:rPr dirty="0" sz="2250" spc="5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⋯</a:t>
            </a:r>
            <a:endParaRPr sz="2250">
              <a:latin typeface="Cambria Math"/>
              <a:cs typeface="Cambria Math"/>
            </a:endParaRPr>
          </a:p>
          <a:p>
            <a:pPr marL="800100">
              <a:lnSpc>
                <a:spcPts val="1545"/>
              </a:lnSpc>
              <a:tabLst>
                <a:tab pos="1853564" algn="l"/>
                <a:tab pos="3079115" algn="l"/>
                <a:tab pos="3487420" algn="l"/>
              </a:tabLst>
            </a:pPr>
            <a:r>
              <a:rPr dirty="0" sz="1600" spc="-50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r>
              <a:rPr dirty="0" sz="16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1600" spc="-50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sz="16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1600" spc="35">
                <a:solidFill>
                  <a:srgbClr val="FFFFFF"/>
                </a:solidFill>
                <a:latin typeface="Cambria Math"/>
                <a:cs typeface="Cambria Math"/>
              </a:rPr>
              <a:t>𝑛𝑛</a:t>
            </a:r>
            <a:r>
              <a:rPr dirty="0" sz="16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1600" spc="-5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endParaRPr sz="1600">
              <a:latin typeface="Cambria Math"/>
              <a:cs typeface="Cambria Math"/>
            </a:endParaRPr>
          </a:p>
          <a:p>
            <a:pPr marL="88900" marR="503555">
              <a:lnSpc>
                <a:spcPct val="100000"/>
              </a:lnSpc>
              <a:spcBef>
                <a:spcPts val="1140"/>
              </a:spcBef>
              <a:tabLst>
                <a:tab pos="1410335" algn="l"/>
                <a:tab pos="1452880" algn="l"/>
                <a:tab pos="2776855" algn="l"/>
                <a:tab pos="3340735" algn="l"/>
                <a:tab pos="3822700" algn="l"/>
                <a:tab pos="5967095" algn="l"/>
                <a:tab pos="8101330" algn="l"/>
                <a:tab pos="10506075" algn="l"/>
                <a:tab pos="11132820" algn="l"/>
              </a:tabLst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500" spc="3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45">
                <a:solidFill>
                  <a:srgbClr val="FFFFFF"/>
                </a:solidFill>
                <a:latin typeface="Calibri"/>
                <a:cs typeface="Calibri"/>
              </a:rPr>
              <a:t>esta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	</a:t>
            </a:r>
            <a:r>
              <a:rPr dirty="0" sz="3500" spc="70">
                <a:solidFill>
                  <a:srgbClr val="FFFFFF"/>
                </a:solidFill>
                <a:latin typeface="Calibri"/>
                <a:cs typeface="Calibri"/>
              </a:rPr>
              <a:t>forma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35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110">
                <a:solidFill>
                  <a:srgbClr val="FFFFFF"/>
                </a:solidFill>
                <a:latin typeface="Calibri"/>
                <a:cs typeface="Calibri"/>
              </a:rPr>
              <a:t>denomina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105" b="1">
                <a:solidFill>
                  <a:srgbClr val="FFFFFF"/>
                </a:solidFill>
                <a:latin typeface="Calibri"/>
                <a:cs typeface="Calibri"/>
              </a:rPr>
              <a:t>expresión</a:t>
            </a:r>
            <a:r>
              <a:rPr dirty="0" sz="3500" b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114" b="1">
                <a:solidFill>
                  <a:srgbClr val="FFFFFF"/>
                </a:solidFill>
                <a:latin typeface="Calibri"/>
                <a:cs typeface="Calibri"/>
              </a:rPr>
              <a:t>polinómica</a:t>
            </a:r>
            <a:r>
              <a:rPr dirty="0" sz="3500" b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55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dirty="0" sz="3500" spc="70">
                <a:solidFill>
                  <a:srgbClr val="FFFFFF"/>
                </a:solidFill>
                <a:latin typeface="Calibri"/>
                <a:cs typeface="Calibri"/>
              </a:rPr>
              <a:t>forma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105">
                <a:solidFill>
                  <a:srgbClr val="FFFFFF"/>
                </a:solidFill>
                <a:latin typeface="Calibri"/>
                <a:cs typeface="Calibri"/>
              </a:rPr>
              <a:t>cuadrática.</a:t>
            </a:r>
            <a:endParaRPr sz="3500">
              <a:latin typeface="Calibri"/>
              <a:cs typeface="Calibri"/>
            </a:endParaRPr>
          </a:p>
          <a:p>
            <a:pPr marL="88900" marR="2087880">
              <a:lnSpc>
                <a:spcPct val="108900"/>
              </a:lnSpc>
              <a:spcBef>
                <a:spcPts val="3984"/>
              </a:spcBef>
              <a:tabLst>
                <a:tab pos="1092835" algn="l"/>
                <a:tab pos="2318385" algn="l"/>
                <a:tab pos="2493645" algn="l"/>
                <a:tab pos="2943225" algn="l"/>
                <a:tab pos="3815079" algn="l"/>
                <a:tab pos="4426585" algn="l"/>
                <a:tab pos="5048250" algn="l"/>
                <a:tab pos="5898515" algn="l"/>
                <a:tab pos="6535420" algn="l"/>
                <a:tab pos="7212330" algn="l"/>
                <a:tab pos="7381875" algn="l"/>
                <a:tab pos="7778115" algn="l"/>
                <a:tab pos="8406130" algn="l"/>
              </a:tabLst>
            </a:pPr>
            <a:r>
              <a:rPr dirty="0" sz="3500" spc="30">
                <a:solidFill>
                  <a:srgbClr val="FFFFFF"/>
                </a:solidFill>
                <a:latin typeface="Calibri"/>
                <a:cs typeface="Calibri"/>
              </a:rPr>
              <a:t>Para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90">
                <a:solidFill>
                  <a:srgbClr val="FFFFFF"/>
                </a:solidFill>
                <a:latin typeface="Calibri"/>
                <a:cs typeface="Calibri"/>
              </a:rPr>
              <a:t>pasar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5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105">
                <a:solidFill>
                  <a:srgbClr val="FFFFFF"/>
                </a:solidFill>
                <a:latin typeface="Calibri"/>
                <a:cs typeface="Calibri"/>
              </a:rPr>
              <a:t>expresión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a</a:t>
            </a:r>
            <a:r>
              <a:rPr dirty="0" sz="3500" spc="3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45">
                <a:solidFill>
                  <a:srgbClr val="FFFFFF"/>
                </a:solidFill>
                <a:latin typeface="Calibri"/>
                <a:cs typeface="Calibri"/>
              </a:rPr>
              <a:t>otra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90">
                <a:solidFill>
                  <a:srgbClr val="FFFFFF"/>
                </a:solidFill>
                <a:latin typeface="Calibri"/>
                <a:cs typeface="Calibri"/>
              </a:rPr>
              <a:t>manera </a:t>
            </a:r>
            <a:r>
              <a:rPr dirty="0" sz="3500" spc="105">
                <a:solidFill>
                  <a:srgbClr val="FFFFFF"/>
                </a:solidFill>
                <a:latin typeface="Calibri"/>
                <a:cs typeface="Calibri"/>
              </a:rPr>
              <a:t>automática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	</a:t>
            </a:r>
            <a:r>
              <a:rPr dirty="0" sz="3500" spc="110">
                <a:solidFill>
                  <a:srgbClr val="FFFFFF"/>
                </a:solidFill>
                <a:latin typeface="Calibri"/>
                <a:cs typeface="Calibri"/>
              </a:rPr>
              <a:t>teniendo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95">
                <a:solidFill>
                  <a:srgbClr val="FFFFFF"/>
                </a:solidFill>
                <a:latin typeface="Calibri"/>
                <a:cs typeface="Calibri"/>
              </a:rPr>
              <a:t>cuenta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35">
                <a:solidFill>
                  <a:srgbClr val="FFFFFF"/>
                </a:solidFill>
                <a:latin typeface="Calibri"/>
                <a:cs typeface="Calibri"/>
              </a:rPr>
              <a:t>dos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	</a:t>
            </a:r>
            <a:r>
              <a:rPr dirty="0" sz="3500" spc="85">
                <a:solidFill>
                  <a:srgbClr val="FFFFFF"/>
                </a:solidFill>
                <a:latin typeface="Calibri"/>
                <a:cs typeface="Calibri"/>
              </a:rPr>
              <a:t>cosas.</a:t>
            </a:r>
            <a:endParaRPr sz="3500">
              <a:latin typeface="Calibri"/>
              <a:cs typeface="Calibri"/>
            </a:endParaRPr>
          </a:p>
          <a:p>
            <a:pPr marL="948690" marR="43180" indent="-428625">
              <a:lnSpc>
                <a:spcPct val="100000"/>
              </a:lnSpc>
              <a:spcBef>
                <a:spcPts val="2050"/>
              </a:spcBef>
              <a:buAutoNum type="arabicParenR"/>
              <a:tabLst>
                <a:tab pos="949960" algn="l"/>
                <a:tab pos="1652270" algn="l"/>
                <a:tab pos="2059305" algn="l"/>
                <a:tab pos="4103370" algn="l"/>
                <a:tab pos="4194810" algn="l"/>
                <a:tab pos="4840605" algn="l"/>
                <a:tab pos="6932295" algn="l"/>
                <a:tab pos="7557134" algn="l"/>
                <a:tab pos="8040370" algn="l"/>
                <a:tab pos="9450070" algn="l"/>
                <a:tab pos="11249660" algn="l"/>
              </a:tabLst>
            </a:pPr>
            <a:r>
              <a:rPr dirty="0" sz="3500" spc="70">
                <a:solidFill>
                  <a:srgbClr val="FFFFFF"/>
                </a:solidFill>
                <a:latin typeface="Calibri"/>
                <a:cs typeface="Calibri"/>
              </a:rPr>
              <a:t>Cada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100">
                <a:solidFill>
                  <a:srgbClr val="FFFFFF"/>
                </a:solidFill>
                <a:latin typeface="Calibri"/>
                <a:cs typeface="Calibri"/>
              </a:rPr>
              <a:t>elemento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𝑘𝑘</a:t>
            </a:r>
            <a:r>
              <a:rPr dirty="0" baseline="-13285" sz="3450" spc="36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114">
                <a:solidFill>
                  <a:srgbClr val="FFFFFF"/>
                </a:solidFill>
                <a:latin typeface="Calibri"/>
                <a:cs typeface="Calibri"/>
              </a:rPr>
              <a:t>(diagonal)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95">
                <a:solidFill>
                  <a:srgbClr val="FFFFFF"/>
                </a:solidFill>
                <a:latin typeface="Calibri"/>
                <a:cs typeface="Calibri"/>
              </a:rPr>
              <a:t>matriz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110">
                <a:solidFill>
                  <a:srgbClr val="FFFFFF"/>
                </a:solidFill>
                <a:latin typeface="Calibri"/>
                <a:cs typeface="Calibri"/>
              </a:rPr>
              <a:t>coincide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25">
                <a:solidFill>
                  <a:srgbClr val="FFFFFF"/>
                </a:solidFill>
                <a:latin typeface="Calibri"/>
                <a:cs typeface="Calibri"/>
              </a:rPr>
              <a:t>con </a:t>
            </a:r>
            <a:r>
              <a:rPr dirty="0" sz="3500" spc="25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3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110">
                <a:solidFill>
                  <a:srgbClr val="FFFFFF"/>
                </a:solidFill>
                <a:latin typeface="Calibri"/>
                <a:cs typeface="Calibri"/>
              </a:rPr>
              <a:t>coeficientes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	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𝑘</a:t>
            </a:r>
            <a:r>
              <a:rPr dirty="0" baseline="-13285" sz="3450" spc="-23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24154" sz="3450" spc="-37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3500">
              <a:latin typeface="Calibri"/>
              <a:cs typeface="Calibri"/>
            </a:endParaRPr>
          </a:p>
          <a:p>
            <a:pPr marL="948055" marR="684530" indent="-427990">
              <a:lnSpc>
                <a:spcPct val="100000"/>
              </a:lnSpc>
              <a:buAutoNum type="arabicParenR"/>
              <a:tabLst>
                <a:tab pos="949960" algn="l"/>
                <a:tab pos="2056130" algn="l"/>
                <a:tab pos="2233295" algn="l"/>
                <a:tab pos="2981325" algn="l"/>
                <a:tab pos="4098925" algn="l"/>
                <a:tab pos="4693285" algn="l"/>
                <a:tab pos="5342255" algn="l"/>
                <a:tab pos="5617845" algn="l"/>
                <a:tab pos="5979160" algn="l"/>
                <a:tab pos="6465570" algn="l"/>
                <a:tab pos="8090534" algn="l"/>
                <a:tab pos="8571865" algn="l"/>
                <a:tab pos="9980295" algn="l"/>
                <a:tab pos="10948035" algn="l"/>
              </a:tabLst>
            </a:pPr>
            <a:r>
              <a:rPr dirty="0" sz="3500" spc="70">
                <a:solidFill>
                  <a:srgbClr val="FFFFFF"/>
                </a:solidFill>
                <a:latin typeface="Calibri"/>
                <a:cs typeface="Calibri"/>
              </a:rPr>
              <a:t>Cada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105">
                <a:solidFill>
                  <a:srgbClr val="FFFFFF"/>
                </a:solidFill>
                <a:latin typeface="Calibri"/>
                <a:cs typeface="Calibri"/>
              </a:rPr>
              <a:t>elemento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25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r>
              <a:rPr dirty="0" baseline="-13285" sz="3450" spc="37">
                <a:solidFill>
                  <a:srgbClr val="FFFFFF"/>
                </a:solidFill>
                <a:latin typeface="Cambria Math"/>
                <a:cs typeface="Cambria Math"/>
              </a:rPr>
              <a:t>𝑖𝑗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500" spc="3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r>
              <a:rPr dirty="0" baseline="-13285" sz="3450" spc="-37">
                <a:solidFill>
                  <a:srgbClr val="FFFFFF"/>
                </a:solidFill>
                <a:latin typeface="Cambria Math"/>
                <a:cs typeface="Cambria Math"/>
              </a:rPr>
              <a:t>𝑗𝑖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500" spc="30">
                <a:solidFill>
                  <a:srgbClr val="FFFFFF"/>
                </a:solidFill>
                <a:latin typeface="Calibri"/>
                <a:cs typeface="Calibri"/>
              </a:rPr>
              <a:t>con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𝑖</a:t>
            </a:r>
            <a:r>
              <a:rPr dirty="0" sz="3500" spc="204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≠</a:t>
            </a:r>
            <a:r>
              <a:rPr dirty="0" sz="3500" spc="9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𝑗</a:t>
            </a:r>
            <a:r>
              <a:rPr dirty="0" sz="3500" spc="254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100">
                <a:solidFill>
                  <a:srgbClr val="FFFFFF"/>
                </a:solidFill>
                <a:latin typeface="Calibri"/>
                <a:cs typeface="Calibri"/>
              </a:rPr>
              <a:t>matriz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A</a:t>
            </a:r>
            <a:r>
              <a:rPr dirty="0" sz="3500" spc="3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65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dirty="0" sz="3500" spc="65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80">
                <a:solidFill>
                  <a:srgbClr val="FFFFFF"/>
                </a:solidFill>
                <a:latin typeface="Calibri"/>
                <a:cs typeface="Calibri"/>
              </a:rPr>
              <a:t>mitad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	</a:t>
            </a:r>
            <a:r>
              <a:rPr dirty="0" sz="3500" spc="45">
                <a:solidFill>
                  <a:srgbClr val="FFFFFF"/>
                </a:solidFill>
                <a:latin typeface="Calibri"/>
                <a:cs typeface="Calibri"/>
              </a:rPr>
              <a:t>del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114">
                <a:solidFill>
                  <a:srgbClr val="FFFFFF"/>
                </a:solidFill>
                <a:latin typeface="Calibri"/>
                <a:cs typeface="Calibri"/>
              </a:rPr>
              <a:t>coeficiente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-13285" sz="3450" spc="-37">
                <a:solidFill>
                  <a:srgbClr val="FFFFFF"/>
                </a:solidFill>
                <a:latin typeface="Cambria Math"/>
                <a:cs typeface="Cambria Math"/>
              </a:rPr>
              <a:t>𝑖𝑗</a:t>
            </a:r>
            <a:endParaRPr baseline="-13285" sz="3450">
              <a:latin typeface="Cambria Math"/>
              <a:cs typeface="Cambria Math"/>
            </a:endParaRPr>
          </a:p>
          <a:p>
            <a:pPr marL="949960">
              <a:lnSpc>
                <a:spcPct val="100000"/>
              </a:lnSpc>
              <a:spcBef>
                <a:spcPts val="170"/>
              </a:spcBef>
              <a:tabLst>
                <a:tab pos="1570355" algn="l"/>
                <a:tab pos="2048510" algn="l"/>
                <a:tab pos="4130675" algn="l"/>
              </a:tabLst>
            </a:pP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105">
                <a:solidFill>
                  <a:srgbClr val="FFFFFF"/>
                </a:solidFill>
                <a:latin typeface="Calibri"/>
                <a:cs typeface="Calibri"/>
              </a:rPr>
              <a:t>expresión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114">
                <a:solidFill>
                  <a:srgbClr val="FFFFFF"/>
                </a:solidFill>
                <a:latin typeface="Calibri"/>
                <a:cs typeface="Calibri"/>
              </a:rPr>
              <a:t>polinómica.</a:t>
            </a:r>
            <a:endParaRPr sz="3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4507" y="1303401"/>
            <a:ext cx="12234545" cy="7880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 b="1">
                <a:latin typeface="Calibri"/>
                <a:cs typeface="Calibri"/>
              </a:rPr>
              <a:t>CLASIFICACIÓN</a:t>
            </a:r>
            <a:r>
              <a:rPr dirty="0" spc="-125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DE</a:t>
            </a:r>
            <a:r>
              <a:rPr dirty="0" spc="-110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LAS</a:t>
            </a:r>
            <a:r>
              <a:rPr dirty="0" spc="-145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FORMAS</a:t>
            </a:r>
            <a:r>
              <a:rPr dirty="0" spc="-105" b="1">
                <a:latin typeface="Calibri"/>
                <a:cs typeface="Calibri"/>
              </a:rPr>
              <a:t> </a:t>
            </a:r>
            <a:r>
              <a:rPr dirty="0" spc="-35" b="1">
                <a:latin typeface="Calibri"/>
                <a:cs typeface="Calibri"/>
              </a:rPr>
              <a:t>CUADRÁTICAS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41807" y="2081985"/>
            <a:ext cx="12616815" cy="5407025"/>
          </a:xfrm>
          <a:prstGeom prst="rect">
            <a:avLst/>
          </a:prstGeom>
        </p:spPr>
        <p:txBody>
          <a:bodyPr wrap="square" lIns="0" tIns="2540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2000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Sea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𝑄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𝒙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1207" sz="3450" spc="-11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forma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cuadrática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podemos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decir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es:</a:t>
            </a:r>
            <a:endParaRPr sz="3500">
              <a:latin typeface="Calibri"/>
              <a:cs typeface="Calibri"/>
            </a:endParaRPr>
          </a:p>
          <a:p>
            <a:pPr marL="887730" indent="-431165">
              <a:lnSpc>
                <a:spcPct val="100000"/>
              </a:lnSpc>
              <a:spcBef>
                <a:spcPts val="1900"/>
              </a:spcBef>
              <a:buFont typeface="Symbol"/>
              <a:buChar char=""/>
              <a:tabLst>
                <a:tab pos="887730" algn="l"/>
                <a:tab pos="6188710" algn="l"/>
              </a:tabLst>
            </a:pPr>
            <a:r>
              <a:rPr dirty="0" sz="3500" b="1">
                <a:solidFill>
                  <a:srgbClr val="FFFFFF"/>
                </a:solidFill>
                <a:latin typeface="Calibri"/>
                <a:cs typeface="Calibri"/>
              </a:rPr>
              <a:t>Definida</a:t>
            </a:r>
            <a:r>
              <a:rPr dirty="0" sz="3500" spc="-8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b="1">
                <a:solidFill>
                  <a:srgbClr val="FFFFFF"/>
                </a:solidFill>
                <a:latin typeface="Calibri"/>
                <a:cs typeface="Calibri"/>
              </a:rPr>
              <a:t>positiva</a:t>
            </a:r>
            <a:r>
              <a:rPr dirty="0" sz="3500" spc="-7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𝑄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𝒙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1207" sz="3450" spc="89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&gt;</a:t>
            </a:r>
            <a:r>
              <a:rPr dirty="0" sz="3500" spc="3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	∀𝒙</a:t>
            </a:r>
            <a:r>
              <a:rPr dirty="0" sz="3500" spc="7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≠</a:t>
            </a:r>
            <a:r>
              <a:rPr dirty="0" sz="3500" spc="1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𝟎</a:t>
            </a:r>
            <a:endParaRPr sz="3500">
              <a:latin typeface="Cambria Math"/>
              <a:cs typeface="Cambria Math"/>
            </a:endParaRPr>
          </a:p>
          <a:p>
            <a:pPr marL="887730" indent="-431165">
              <a:lnSpc>
                <a:spcPct val="100000"/>
              </a:lnSpc>
              <a:spcBef>
                <a:spcPts val="204"/>
              </a:spcBef>
              <a:buFont typeface="Symbol"/>
              <a:buChar char=""/>
              <a:tabLst>
                <a:tab pos="887730" algn="l"/>
                <a:tab pos="6336665" algn="l"/>
              </a:tabLst>
            </a:pPr>
            <a:r>
              <a:rPr dirty="0" sz="3500" b="1">
                <a:solidFill>
                  <a:srgbClr val="FFFFFF"/>
                </a:solidFill>
                <a:latin typeface="Calibri"/>
                <a:cs typeface="Calibri"/>
              </a:rPr>
              <a:t>Definida</a:t>
            </a:r>
            <a:r>
              <a:rPr dirty="0" sz="3500" spc="-8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 b="1">
                <a:solidFill>
                  <a:srgbClr val="FFFFFF"/>
                </a:solidFill>
                <a:latin typeface="Calibri"/>
                <a:cs typeface="Calibri"/>
              </a:rPr>
              <a:t>negativa</a:t>
            </a:r>
            <a:r>
              <a:rPr dirty="0" sz="3500" spc="-6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𝑄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𝒙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1207" sz="3450" spc="5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&lt;</a:t>
            </a:r>
            <a:r>
              <a:rPr dirty="0" sz="3500" spc="7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	∀𝒙</a:t>
            </a:r>
            <a:r>
              <a:rPr dirty="0" sz="3500" spc="9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≠</a:t>
            </a:r>
            <a:r>
              <a:rPr dirty="0" sz="3500" spc="10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𝟎</a:t>
            </a:r>
            <a:endParaRPr sz="3500">
              <a:latin typeface="Cambria Math"/>
              <a:cs typeface="Cambria Math"/>
            </a:endParaRPr>
          </a:p>
          <a:p>
            <a:pPr marL="887730" marR="153670" indent="-431800">
              <a:lnSpc>
                <a:spcPct val="102600"/>
              </a:lnSpc>
              <a:spcBef>
                <a:spcPts val="80"/>
              </a:spcBef>
              <a:buFont typeface="Symbol"/>
              <a:buChar char=""/>
              <a:tabLst>
                <a:tab pos="887730" algn="l"/>
              </a:tabLst>
            </a:pPr>
            <a:r>
              <a:rPr dirty="0" sz="3500" spc="-10" b="1">
                <a:solidFill>
                  <a:srgbClr val="FFFFFF"/>
                </a:solidFill>
                <a:latin typeface="Calibri"/>
                <a:cs typeface="Calibri"/>
              </a:rPr>
              <a:t>Semidefinida</a:t>
            </a:r>
            <a:r>
              <a:rPr dirty="0" sz="3500" spc="-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b="1">
                <a:solidFill>
                  <a:srgbClr val="FFFFFF"/>
                </a:solidFill>
                <a:latin typeface="Calibri"/>
                <a:cs typeface="Calibri"/>
              </a:rPr>
              <a:t>positiva</a:t>
            </a:r>
            <a:r>
              <a:rPr dirty="0" sz="35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𝑄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𝒙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1207" sz="3450" spc="15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≥</a:t>
            </a:r>
            <a:r>
              <a:rPr dirty="0" sz="3500" spc="8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sz="3500" spc="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∀𝒙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𝑦 ∃𝒙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𝟎</a:t>
            </a:r>
            <a:r>
              <a:rPr dirty="0" baseline="-13285" sz="3450" spc="509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≠</a:t>
            </a:r>
            <a:r>
              <a:rPr dirty="0" sz="3500" spc="9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sz="3500" spc="-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𝑡𝑎𝑙</a:t>
            </a:r>
            <a:r>
              <a:rPr dirty="0" sz="3500" spc="4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𝑞𝑢𝑒</a:t>
            </a:r>
            <a:r>
              <a:rPr dirty="0" sz="3500" spc="4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𝑄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𝒙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𝟎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1207" sz="3450" spc="209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= 0</a:t>
            </a:r>
            <a:endParaRPr sz="3500">
              <a:latin typeface="Cambria Math"/>
              <a:cs typeface="Cambria Math"/>
            </a:endParaRPr>
          </a:p>
          <a:p>
            <a:pPr marL="887730" indent="-431165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887730" algn="l"/>
                <a:tab pos="7534909" algn="l"/>
              </a:tabLst>
            </a:pPr>
            <a:r>
              <a:rPr dirty="0" sz="3500" spc="-10" b="1">
                <a:solidFill>
                  <a:srgbClr val="FFFFFF"/>
                </a:solidFill>
                <a:latin typeface="Calibri"/>
                <a:cs typeface="Calibri"/>
              </a:rPr>
              <a:t>Semidefinida</a:t>
            </a:r>
            <a:r>
              <a:rPr dirty="0" sz="3500" spc="-1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 b="1">
                <a:solidFill>
                  <a:srgbClr val="FFFFFF"/>
                </a:solidFill>
                <a:latin typeface="Calibri"/>
                <a:cs typeface="Calibri"/>
              </a:rPr>
              <a:t>negativa</a:t>
            </a:r>
            <a:r>
              <a:rPr dirty="0" sz="35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𝑄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𝒙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1207" sz="3450" spc="8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≤</a:t>
            </a:r>
            <a:r>
              <a:rPr dirty="0" sz="3500" spc="8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	∀𝒙</a:t>
            </a:r>
            <a:r>
              <a:rPr dirty="0" sz="3500" spc="-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sz="3500" spc="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∃𝒙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𝟎</a:t>
            </a:r>
            <a:r>
              <a:rPr dirty="0" baseline="-13285" sz="3450" spc="48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≠</a:t>
            </a:r>
            <a:r>
              <a:rPr dirty="0" sz="3500" spc="1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sz="3500" spc="-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𝑡𝑎𝑙</a:t>
            </a:r>
            <a:r>
              <a:rPr dirty="0" sz="3500" spc="4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𝑞𝑢𝑒</a:t>
            </a:r>
            <a:r>
              <a:rPr dirty="0" sz="3500" spc="3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mbria Math"/>
                <a:cs typeface="Cambria Math"/>
              </a:rPr>
              <a:t>𝑄</a:t>
            </a:r>
            <a:r>
              <a:rPr dirty="0" baseline="1207" sz="3450" spc="-15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 spc="-10">
                <a:solidFill>
                  <a:srgbClr val="FFFFFF"/>
                </a:solidFill>
                <a:latin typeface="Cambria Math"/>
                <a:cs typeface="Cambria Math"/>
              </a:rPr>
              <a:t>𝒙</a:t>
            </a:r>
            <a:r>
              <a:rPr dirty="0" baseline="-13285" sz="3450" spc="-15">
                <a:solidFill>
                  <a:srgbClr val="FFFFFF"/>
                </a:solidFill>
                <a:latin typeface="Cambria Math"/>
                <a:cs typeface="Cambria Math"/>
              </a:rPr>
              <a:t>𝟎</a:t>
            </a:r>
            <a:r>
              <a:rPr dirty="0" baseline="1207" sz="3450" spc="-15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endParaRPr baseline="1207" sz="3450">
              <a:latin typeface="Cambria Math"/>
              <a:cs typeface="Cambria Math"/>
            </a:endParaRPr>
          </a:p>
          <a:p>
            <a:pPr marL="887730">
              <a:lnSpc>
                <a:spcPct val="100000"/>
              </a:lnSpc>
              <a:spcBef>
                <a:spcPts val="100"/>
              </a:spcBef>
            </a:pP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114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endParaRPr sz="3500">
              <a:latin typeface="Cambria Math"/>
              <a:cs typeface="Cambria Math"/>
            </a:endParaRPr>
          </a:p>
          <a:p>
            <a:pPr marL="887730" marR="866775" indent="-431800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887730" algn="l"/>
              </a:tabLst>
            </a:pPr>
            <a:r>
              <a:rPr dirty="0" sz="3500" b="1">
                <a:solidFill>
                  <a:srgbClr val="FFFFFF"/>
                </a:solidFill>
                <a:latin typeface="Calibri"/>
                <a:cs typeface="Calibri"/>
              </a:rPr>
              <a:t>Indefinida</a:t>
            </a:r>
            <a:r>
              <a:rPr dirty="0" sz="3500" spc="-8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asigna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algunos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vectores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asigna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valor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positivo</a:t>
            </a:r>
            <a:r>
              <a:rPr dirty="0" sz="3500" spc="-1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500" spc="-1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otros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negativo.</a:t>
            </a:r>
            <a:endParaRPr sz="3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1538" y="696849"/>
            <a:ext cx="7355205" cy="7880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 b="1">
                <a:latin typeface="Calibri"/>
                <a:cs typeface="Calibri"/>
              </a:rPr>
              <a:t>EXPRESIONES</a:t>
            </a:r>
            <a:r>
              <a:rPr dirty="0" spc="-175" b="1">
                <a:latin typeface="Calibri"/>
                <a:cs typeface="Calibri"/>
              </a:rPr>
              <a:t> </a:t>
            </a:r>
            <a:r>
              <a:rPr dirty="0" spc="-10" b="1">
                <a:latin typeface="Calibri"/>
                <a:cs typeface="Calibri"/>
              </a:rPr>
              <a:t>DIAGONALES.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318260" y="2082546"/>
            <a:ext cx="5580380" cy="103251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5262880">
              <a:lnSpc>
                <a:spcPts val="2620"/>
              </a:lnSpc>
              <a:spcBef>
                <a:spcPts val="114"/>
              </a:spcBef>
            </a:pPr>
            <a:r>
              <a:rPr dirty="0" sz="2250" spc="-25">
                <a:solidFill>
                  <a:srgbClr val="FFFFFF"/>
                </a:solidFill>
                <a:latin typeface="Cambria Math"/>
                <a:cs typeface="Cambria Math"/>
              </a:rPr>
              <a:t>𝑑</a:t>
            </a:r>
            <a:r>
              <a:rPr dirty="0" baseline="-12152" sz="2400" spc="-37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endParaRPr baseline="-12152" sz="2400">
              <a:latin typeface="Cambria Math"/>
              <a:cs typeface="Cambria Math"/>
            </a:endParaRPr>
          </a:p>
          <a:p>
            <a:pPr marL="38100">
              <a:lnSpc>
                <a:spcPts val="2605"/>
              </a:lnSpc>
            </a:pPr>
            <a:r>
              <a:rPr dirty="0" sz="225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225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5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225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50">
                <a:solidFill>
                  <a:srgbClr val="FFFFFF"/>
                </a:solidFill>
                <a:latin typeface="Calibri"/>
                <a:cs typeface="Calibri"/>
              </a:rPr>
              <a:t>matriz</a:t>
            </a:r>
            <a:r>
              <a:rPr dirty="0" sz="225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50">
                <a:solidFill>
                  <a:srgbClr val="FFFFFF"/>
                </a:solidFill>
                <a:latin typeface="Calibri"/>
                <a:cs typeface="Calibri"/>
              </a:rPr>
              <a:t>asociada</a:t>
            </a:r>
            <a:r>
              <a:rPr dirty="0" sz="225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5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225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𝑄</a:t>
            </a:r>
            <a:r>
              <a:rPr dirty="0" baseline="1234" sz="3375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𝒙</a:t>
            </a:r>
            <a:r>
              <a:rPr dirty="0" baseline="1234" sz="3375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1234" sz="3375" spc="70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225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50">
                <a:solidFill>
                  <a:srgbClr val="FFFFFF"/>
                </a:solidFill>
                <a:latin typeface="Calibri"/>
                <a:cs typeface="Calibri"/>
              </a:rPr>
              <a:t>diagonal</a:t>
            </a:r>
            <a:r>
              <a:rPr dirty="0" sz="225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50" spc="90">
                <a:solidFill>
                  <a:srgbClr val="FFFFFF"/>
                </a:solidFill>
                <a:latin typeface="Calibri"/>
                <a:cs typeface="Calibri"/>
              </a:rPr>
              <a:t>A=</a:t>
            </a:r>
            <a:r>
              <a:rPr dirty="0" sz="2250" spc="9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2250" spc="409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1234" sz="3375" spc="-75">
                <a:solidFill>
                  <a:srgbClr val="FFFFFF"/>
                </a:solidFill>
                <a:latin typeface="Cambria Math"/>
                <a:cs typeface="Cambria Math"/>
              </a:rPr>
              <a:t>⋮</a:t>
            </a:r>
            <a:endParaRPr baseline="1234" sz="3375">
              <a:latin typeface="Cambria Math"/>
              <a:cs typeface="Cambria Math"/>
            </a:endParaRPr>
          </a:p>
          <a:p>
            <a:pPr marL="5323840">
              <a:lnSpc>
                <a:spcPts val="2680"/>
              </a:lnSpc>
            </a:pP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endParaRPr sz="2250">
              <a:latin typeface="Cambria Math"/>
              <a:cs typeface="Cambria Math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7119493" y="2082546"/>
            <a:ext cx="6210300" cy="103251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>
              <a:lnSpc>
                <a:spcPts val="2620"/>
              </a:lnSpc>
              <a:spcBef>
                <a:spcPts val="114"/>
              </a:spcBef>
              <a:tabLst>
                <a:tab pos="646430" algn="l"/>
              </a:tabLst>
            </a:pP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⋯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endParaRPr sz="2250">
              <a:latin typeface="Cambria Math"/>
              <a:cs typeface="Cambria Math"/>
            </a:endParaRPr>
          </a:p>
          <a:p>
            <a:pPr marL="69850">
              <a:lnSpc>
                <a:spcPts val="2605"/>
              </a:lnSpc>
              <a:tabLst>
                <a:tab pos="681355" algn="l"/>
                <a:tab pos="1144270" algn="l"/>
                <a:tab pos="4236720" algn="l"/>
                <a:tab pos="5840095" algn="l"/>
              </a:tabLst>
            </a:pPr>
            <a:r>
              <a:rPr dirty="0" baseline="1234" sz="3375" spc="-75">
                <a:solidFill>
                  <a:srgbClr val="FFFFFF"/>
                </a:solidFill>
                <a:latin typeface="Cambria Math"/>
                <a:cs typeface="Cambria Math"/>
              </a:rPr>
              <a:t>⋱</a:t>
            </a:r>
            <a:r>
              <a:rPr dirty="0" baseline="1234" sz="3375">
                <a:solidFill>
                  <a:srgbClr val="FFFFFF"/>
                </a:solidFill>
                <a:latin typeface="Cambria Math"/>
                <a:cs typeface="Cambria Math"/>
              </a:rPr>
              <a:t>	⋮</a:t>
            </a:r>
            <a:r>
              <a:rPr dirty="0" baseline="1234" sz="3375" spc="57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2250" spc="125">
                <a:solidFill>
                  <a:srgbClr val="FFFFFF"/>
                </a:solidFill>
                <a:latin typeface="Calibri"/>
                <a:cs typeface="Calibri"/>
              </a:rPr>
              <a:t>entonces</a:t>
            </a:r>
            <a:r>
              <a:rPr dirty="0" sz="2250" spc="5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5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2250" spc="509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50" spc="114">
                <a:solidFill>
                  <a:srgbClr val="FFFFFF"/>
                </a:solidFill>
                <a:latin typeface="Calibri"/>
                <a:cs typeface="Calibri"/>
              </a:rPr>
              <a:t>expresión</a:t>
            </a:r>
            <a:r>
              <a:rPr dirty="0" sz="225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2250" spc="120">
                <a:solidFill>
                  <a:srgbClr val="FFFFFF"/>
                </a:solidFill>
                <a:latin typeface="Calibri"/>
                <a:cs typeface="Calibri"/>
              </a:rPr>
              <a:t>polinómica</a:t>
            </a:r>
            <a:r>
              <a:rPr dirty="0" sz="225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2250" spc="65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endParaRPr sz="2250">
              <a:latin typeface="Calibri"/>
              <a:cs typeface="Calibri"/>
            </a:endParaRPr>
          </a:p>
          <a:p>
            <a:pPr marL="38100">
              <a:lnSpc>
                <a:spcPts val="2680"/>
              </a:lnSpc>
              <a:tabLst>
                <a:tab pos="568325" algn="l"/>
              </a:tabLst>
            </a:pP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⋯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2250" spc="-25">
                <a:solidFill>
                  <a:srgbClr val="FFFFFF"/>
                </a:solidFill>
                <a:latin typeface="Cambria Math"/>
                <a:cs typeface="Cambria Math"/>
              </a:rPr>
              <a:t>𝑑</a:t>
            </a:r>
            <a:r>
              <a:rPr dirty="0" baseline="-12152" sz="2400" spc="-37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endParaRPr baseline="-12152" sz="2400">
              <a:latin typeface="Cambria Math"/>
              <a:cs typeface="Cambria Math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44294" y="3094101"/>
            <a:ext cx="6824980" cy="559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𝑄</a:t>
            </a:r>
            <a:r>
              <a:rPr dirty="0" baseline="1234" sz="3375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𝒙</a:t>
            </a:r>
            <a:r>
              <a:rPr dirty="0" baseline="1234" sz="3375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1234" sz="3375" spc="-14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225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5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225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50" spc="-10">
                <a:solidFill>
                  <a:srgbClr val="FFFFFF"/>
                </a:solidFill>
                <a:latin typeface="Calibri"/>
                <a:cs typeface="Calibri"/>
              </a:rPr>
              <a:t>expresión</a:t>
            </a:r>
            <a:r>
              <a:rPr dirty="0" sz="225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50">
                <a:solidFill>
                  <a:srgbClr val="FFFFFF"/>
                </a:solidFill>
                <a:latin typeface="Calibri"/>
                <a:cs typeface="Calibri"/>
              </a:rPr>
              <a:t>diagonal</a:t>
            </a:r>
            <a:r>
              <a:rPr dirty="0" sz="225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5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225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50">
                <a:solidFill>
                  <a:srgbClr val="FFFFFF"/>
                </a:solidFill>
                <a:latin typeface="Calibri"/>
                <a:cs typeface="Calibri"/>
              </a:rPr>
              <a:t>sólo</a:t>
            </a:r>
            <a:r>
              <a:rPr dirty="0" sz="225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tiene</a:t>
            </a:r>
            <a:r>
              <a:rPr dirty="0" sz="3500" spc="-3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50" spc="-10">
                <a:solidFill>
                  <a:srgbClr val="FFFFFF"/>
                </a:solidFill>
                <a:latin typeface="Calibri"/>
                <a:cs typeface="Calibri"/>
              </a:rPr>
              <a:t>términos</a:t>
            </a:r>
            <a:endParaRPr sz="2250">
              <a:latin typeface="Calibri"/>
              <a:cs typeface="Calibri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44294" y="3636645"/>
            <a:ext cx="1424305" cy="3714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250" spc="-10">
                <a:solidFill>
                  <a:srgbClr val="FFFFFF"/>
                </a:solidFill>
                <a:latin typeface="Calibri"/>
                <a:cs typeface="Calibri"/>
              </a:rPr>
              <a:t>cuadráticos:</a:t>
            </a:r>
            <a:endParaRPr sz="225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605532" y="4214241"/>
            <a:ext cx="1218565" cy="270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29565" algn="l"/>
                <a:tab pos="1088390" algn="l"/>
              </a:tabLst>
            </a:pPr>
            <a:r>
              <a:rPr dirty="0" sz="1600" spc="-25">
                <a:solidFill>
                  <a:srgbClr val="FFFFFF"/>
                </a:solidFill>
                <a:latin typeface="Cambria Math"/>
                <a:cs typeface="Cambria Math"/>
              </a:rPr>
              <a:t>1,</a:t>
            </a:r>
            <a:r>
              <a:rPr dirty="0" sz="16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1600" spc="-50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sz="16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1600" spc="-5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44294" y="4062425"/>
            <a:ext cx="3107055" cy="3714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1000125" algn="l"/>
                <a:tab pos="1443355" algn="l"/>
                <a:tab pos="2496820" algn="l"/>
                <a:tab pos="3004185" algn="l"/>
              </a:tabLst>
            </a:pPr>
            <a:r>
              <a:rPr dirty="0" sz="2250">
                <a:solidFill>
                  <a:srgbClr val="FFFFFF"/>
                </a:solidFill>
                <a:latin typeface="Calibri"/>
                <a:cs typeface="Calibri"/>
              </a:rPr>
              <a:t>Q(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𝐱)</a:t>
            </a:r>
            <a:r>
              <a:rPr dirty="0" sz="2250" spc="10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2250" spc="-25">
                <a:solidFill>
                  <a:srgbClr val="FFFFFF"/>
                </a:solidFill>
                <a:latin typeface="Cambria Math"/>
                <a:cs typeface="Cambria Math"/>
              </a:rPr>
              <a:t>(𝑥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	𝑥</a:t>
            </a:r>
            <a:r>
              <a:rPr dirty="0" sz="2250" spc="50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2250" spc="-13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…</a:t>
            </a:r>
            <a:r>
              <a:rPr dirty="0" sz="2250" spc="-1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2250" spc="-1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	).</a:t>
            </a:r>
            <a:r>
              <a:rPr dirty="0" sz="2250" spc="-8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baseline="1234" sz="3375" spc="-75">
                <a:solidFill>
                  <a:srgbClr val="FFFFFF"/>
                </a:solidFill>
                <a:latin typeface="Cambria Math"/>
                <a:cs typeface="Cambria Math"/>
              </a:rPr>
              <a:t>⋮</a:t>
            </a:r>
            <a:endParaRPr baseline="1234" sz="3375">
              <a:latin typeface="Cambria Math"/>
              <a:cs typeface="Cambria Math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326379" y="4394657"/>
            <a:ext cx="368935" cy="3714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dirty="0" sz="2250" spc="-25">
                <a:solidFill>
                  <a:srgbClr val="FFFFFF"/>
                </a:solidFill>
                <a:latin typeface="Cambria Math"/>
                <a:cs typeface="Cambria Math"/>
              </a:rPr>
              <a:t>𝑑</a:t>
            </a:r>
            <a:r>
              <a:rPr dirty="0" baseline="-13888" sz="2400" spc="-37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endParaRPr baseline="-13888" sz="2400">
              <a:latin typeface="Cambria Math"/>
              <a:cs typeface="Cambria Math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6211189" y="3604717"/>
            <a:ext cx="340360" cy="3714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dirty="0" sz="2250" spc="-25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-12152" sz="2400" spc="-37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endParaRPr baseline="-12152" sz="2400">
              <a:latin typeface="Cambria Math"/>
              <a:cs typeface="Cambria Math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6168897" y="4122166"/>
            <a:ext cx="407670" cy="71056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>
              <a:lnSpc>
                <a:spcPts val="2685"/>
              </a:lnSpc>
              <a:spcBef>
                <a:spcPts val="114"/>
              </a:spcBef>
            </a:pP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…</a:t>
            </a:r>
            <a:endParaRPr sz="2250">
              <a:latin typeface="Cambria Math"/>
              <a:cs typeface="Cambria Math"/>
            </a:endParaRPr>
          </a:p>
          <a:p>
            <a:pPr marL="62865">
              <a:lnSpc>
                <a:spcPts val="2685"/>
              </a:lnSpc>
            </a:pP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sz="2250" spc="-21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-10416" sz="2400" spc="-75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endParaRPr baseline="-10416" sz="2400">
              <a:latin typeface="Cambria Math"/>
              <a:cs typeface="Cambria Math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7145528" y="4220083"/>
            <a:ext cx="2863850" cy="270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64160" algn="l"/>
                <a:tab pos="948690" algn="l"/>
                <a:tab pos="1206500" algn="l"/>
                <a:tab pos="2460625" algn="l"/>
                <a:tab pos="2733675" algn="l"/>
              </a:tabLst>
            </a:pPr>
            <a:r>
              <a:rPr dirty="0" sz="1600" spc="-50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r>
              <a:rPr dirty="0" sz="16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1600" spc="-50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r>
              <a:rPr dirty="0" sz="16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1600" spc="-50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sz="16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1600" spc="-50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sz="16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baseline="1736" sz="2400" spc="-75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1736" sz="24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baseline="1736" sz="2400" spc="-75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endParaRPr baseline="1736" sz="2400">
              <a:latin typeface="Cambria Math"/>
              <a:cs typeface="Cambria Math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179442" y="3722878"/>
            <a:ext cx="5916930" cy="103251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76200">
              <a:lnSpc>
                <a:spcPts val="2620"/>
              </a:lnSpc>
              <a:spcBef>
                <a:spcPts val="114"/>
              </a:spcBef>
              <a:tabLst>
                <a:tab pos="653415" algn="l"/>
                <a:tab pos="1263015" algn="l"/>
              </a:tabLst>
            </a:pPr>
            <a:r>
              <a:rPr dirty="0" sz="2250" spc="-25">
                <a:solidFill>
                  <a:srgbClr val="FFFFFF"/>
                </a:solidFill>
                <a:latin typeface="Cambria Math"/>
                <a:cs typeface="Cambria Math"/>
              </a:rPr>
              <a:t>𝑑</a:t>
            </a:r>
            <a:r>
              <a:rPr dirty="0" baseline="-12152" sz="2400" spc="-37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r>
              <a:rPr dirty="0" baseline="-12152" sz="24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⋯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endParaRPr sz="2250">
              <a:latin typeface="Cambria Math"/>
              <a:cs typeface="Cambria Math"/>
            </a:endParaRPr>
          </a:p>
          <a:p>
            <a:pPr marL="687070">
              <a:lnSpc>
                <a:spcPts val="2605"/>
              </a:lnSpc>
              <a:tabLst>
                <a:tab pos="1296670" algn="l"/>
                <a:tab pos="3102610" algn="l"/>
                <a:tab pos="3968115" algn="l"/>
                <a:tab pos="5483860" algn="l"/>
              </a:tabLst>
            </a:pPr>
            <a:r>
              <a:rPr dirty="0" baseline="1234" sz="3375" spc="-75">
                <a:solidFill>
                  <a:srgbClr val="FFFFFF"/>
                </a:solidFill>
                <a:latin typeface="Cambria Math"/>
                <a:cs typeface="Cambria Math"/>
              </a:rPr>
              <a:t>⋱</a:t>
            </a:r>
            <a:r>
              <a:rPr dirty="0" baseline="1234" sz="3375">
                <a:solidFill>
                  <a:srgbClr val="FFFFFF"/>
                </a:solidFill>
                <a:latin typeface="Cambria Math"/>
                <a:cs typeface="Cambria Math"/>
              </a:rPr>
              <a:t>	⋮</a:t>
            </a:r>
            <a:r>
              <a:rPr dirty="0" baseline="1234" sz="3375" spc="59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sz="2250" spc="29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.</a:t>
            </a:r>
            <a:r>
              <a:rPr dirty="0" sz="2250" spc="-14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2250" spc="46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19753" sz="3375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12152" sz="2400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baseline="12152" sz="2400" spc="179">
                <a:solidFill>
                  <a:srgbClr val="FFFFFF"/>
                </a:solidFill>
                <a:latin typeface="Cambria Math"/>
                <a:cs typeface="Cambria Math"/>
              </a:rPr>
              <a:t>  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sz="2250" spc="-229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>
                <a:solidFill>
                  <a:srgbClr val="FFFFFF"/>
                </a:solidFill>
                <a:latin typeface="Calibri"/>
                <a:cs typeface="Calibri"/>
              </a:rPr>
              <a:t>=</a:t>
            </a:r>
            <a:r>
              <a:rPr dirty="0" sz="2250" spc="-2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𝑑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2250" spc="75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22569" sz="2400" spc="112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sz="2250" spc="75">
                <a:solidFill>
                  <a:srgbClr val="FFFFFF"/>
                </a:solidFill>
                <a:latin typeface="Cambria Math"/>
                <a:cs typeface="Cambria Math"/>
              </a:rPr>
              <a:t>+</a:t>
            </a:r>
            <a:r>
              <a:rPr dirty="0" sz="2250" spc="-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𝑑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	𝑥</a:t>
            </a:r>
            <a:r>
              <a:rPr dirty="0" sz="2250" spc="2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22569" sz="2400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+</a:t>
            </a:r>
            <a:r>
              <a:rPr dirty="0" sz="2250" spc="-1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⋯</a:t>
            </a:r>
            <a:r>
              <a:rPr dirty="0" sz="2250" spc="-10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+</a:t>
            </a:r>
            <a:r>
              <a:rPr dirty="0" sz="2250" spc="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𝑑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	𝑥</a:t>
            </a:r>
            <a:r>
              <a:rPr dirty="0" sz="2250" spc="30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20833" sz="2400" spc="-75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endParaRPr baseline="20833" sz="2400">
              <a:latin typeface="Cambria Math"/>
              <a:cs typeface="Cambria Math"/>
            </a:endParaRPr>
          </a:p>
          <a:p>
            <a:pPr marL="138430">
              <a:lnSpc>
                <a:spcPts val="2680"/>
              </a:lnSpc>
              <a:tabLst>
                <a:tab pos="653415" algn="l"/>
              </a:tabLst>
            </a:pP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⋯</a:t>
            </a:r>
            <a:endParaRPr sz="2250">
              <a:latin typeface="Cambria Math"/>
              <a:cs typeface="Cambria Math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115263" y="5459958"/>
            <a:ext cx="11191240" cy="4258310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434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Para</a:t>
            </a:r>
            <a:r>
              <a:rPr dirty="0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toda</a:t>
            </a:r>
            <a:r>
              <a:rPr dirty="0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forma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cuadrática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Q: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24154" sz="3450" spc="-1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sz="3500" spc="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matriz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asociada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95">
                <a:solidFill>
                  <a:srgbClr val="FFFFFF"/>
                </a:solidFill>
                <a:latin typeface="Cambria Math"/>
                <a:cs typeface="Cambria Math"/>
              </a:rPr>
              <a:t>𝖺</a:t>
            </a:r>
            <a:r>
              <a:rPr dirty="0" baseline="-13285" sz="3450" spc="142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r>
              <a:rPr dirty="0" sz="3500" spc="95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endParaRPr sz="3500">
              <a:latin typeface="Cambria Math"/>
              <a:cs typeface="Cambria Math"/>
            </a:endParaRPr>
          </a:p>
          <a:p>
            <a:pPr marL="76200" marR="147320">
              <a:lnSpc>
                <a:spcPts val="4540"/>
              </a:lnSpc>
              <a:spcBef>
                <a:spcPts val="204"/>
              </a:spcBef>
              <a:tabLst>
                <a:tab pos="1863725" algn="l"/>
              </a:tabLst>
            </a:pPr>
            <a:r>
              <a:rPr dirty="0" sz="3500" spc="130">
                <a:solidFill>
                  <a:srgbClr val="FFFFFF"/>
                </a:solidFill>
                <a:latin typeface="Cambria Math"/>
                <a:cs typeface="Cambria Math"/>
              </a:rPr>
              <a:t>𝖺</a:t>
            </a:r>
            <a:r>
              <a:rPr dirty="0" baseline="-13285" sz="3450" spc="195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sz="3500" spc="13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500" spc="8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…</a:t>
            </a:r>
            <a:r>
              <a:rPr dirty="0" sz="3500" spc="-15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500" spc="-10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114">
                <a:solidFill>
                  <a:srgbClr val="FFFFFF"/>
                </a:solidFill>
                <a:latin typeface="Cambria Math"/>
                <a:cs typeface="Cambria Math"/>
              </a:rPr>
              <a:t>𝖺</a:t>
            </a:r>
            <a:r>
              <a:rPr dirty="0" baseline="-13285" sz="3450" spc="172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autovalores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A,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existe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2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expresión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diagonal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dada por:</a:t>
            </a:r>
            <a:endParaRPr sz="3500">
              <a:latin typeface="Calibri"/>
              <a:cs typeface="Calibri"/>
            </a:endParaRPr>
          </a:p>
          <a:p>
            <a:pPr marL="76200">
              <a:lnSpc>
                <a:spcPts val="2150"/>
              </a:lnSpc>
              <a:spcBef>
                <a:spcPts val="944"/>
              </a:spcBef>
              <a:tabLst>
                <a:tab pos="4567555" algn="l"/>
              </a:tabLst>
            </a:pPr>
            <a:r>
              <a:rPr dirty="0" sz="2500">
                <a:solidFill>
                  <a:srgbClr val="FFFFFF"/>
                </a:solidFill>
                <a:latin typeface="Calibri"/>
                <a:cs typeface="Calibri"/>
              </a:rPr>
              <a:t>Q(</a:t>
            </a:r>
            <a:r>
              <a:rPr dirty="0" sz="2500">
                <a:solidFill>
                  <a:srgbClr val="FFFFFF"/>
                </a:solidFill>
                <a:latin typeface="Cambria Math"/>
                <a:cs typeface="Cambria Math"/>
              </a:rPr>
              <a:t>𝐱)</a:t>
            </a:r>
            <a:r>
              <a:rPr dirty="0" sz="2500" spc="10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2500" spc="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500">
                <a:solidFill>
                  <a:srgbClr val="FFFFFF"/>
                </a:solidFill>
                <a:latin typeface="Calibri"/>
                <a:cs typeface="Calibri"/>
              </a:rPr>
              <a:t>=</a:t>
            </a:r>
            <a:r>
              <a:rPr dirty="0" sz="2500" spc="1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500">
                <a:solidFill>
                  <a:srgbClr val="FFFFFF"/>
                </a:solidFill>
                <a:latin typeface="Cambria Math"/>
                <a:cs typeface="Cambria Math"/>
              </a:rPr>
              <a:t>𝖺</a:t>
            </a:r>
            <a:r>
              <a:rPr dirty="0" sz="2500" spc="35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-13468" sz="2475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r>
              <a:rPr dirty="0" baseline="-13468" sz="2475" spc="59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500" spc="55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23569" sz="2475" spc="82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baseline="23569" sz="2475" spc="42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500">
                <a:solidFill>
                  <a:srgbClr val="FFFFFF"/>
                </a:solidFill>
                <a:latin typeface="Cambria Math"/>
                <a:cs typeface="Cambria Math"/>
              </a:rPr>
              <a:t>+𝖺</a:t>
            </a:r>
            <a:r>
              <a:rPr dirty="0" sz="2500" spc="40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-13468" sz="2475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baseline="-13468" sz="2475" spc="6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500" spc="55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23569" sz="2475" spc="82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baseline="23569" sz="2475" spc="41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500">
                <a:solidFill>
                  <a:srgbClr val="FFFFFF"/>
                </a:solidFill>
                <a:latin typeface="Cambria Math"/>
                <a:cs typeface="Cambria Math"/>
              </a:rPr>
              <a:t>+</a:t>
            </a:r>
            <a:r>
              <a:rPr dirty="0" sz="2500" spc="-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500">
                <a:solidFill>
                  <a:srgbClr val="FFFFFF"/>
                </a:solidFill>
                <a:latin typeface="Cambria Math"/>
                <a:cs typeface="Cambria Math"/>
              </a:rPr>
              <a:t>…</a:t>
            </a:r>
            <a:r>
              <a:rPr dirty="0" sz="2500" spc="-1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500">
                <a:solidFill>
                  <a:srgbClr val="FFFFFF"/>
                </a:solidFill>
                <a:latin typeface="Cambria Math"/>
                <a:cs typeface="Cambria Math"/>
              </a:rPr>
              <a:t>+</a:t>
            </a:r>
            <a:r>
              <a:rPr dirty="0" sz="2500" spc="-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500" spc="-50">
                <a:solidFill>
                  <a:srgbClr val="FFFFFF"/>
                </a:solidFill>
                <a:latin typeface="Cambria Math"/>
                <a:cs typeface="Cambria Math"/>
              </a:rPr>
              <a:t>𝛼</a:t>
            </a:r>
            <a:r>
              <a:rPr dirty="0" sz="25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2500" spc="3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23569" sz="2475" spc="44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endParaRPr baseline="23569" sz="2475">
              <a:latin typeface="Cambria Math"/>
              <a:cs typeface="Cambria Math"/>
            </a:endParaRPr>
          </a:p>
          <a:p>
            <a:pPr marL="1766570">
              <a:lnSpc>
                <a:spcPts val="2150"/>
              </a:lnSpc>
              <a:tabLst>
                <a:tab pos="2759710" algn="l"/>
                <a:tab pos="3966845" algn="l"/>
                <a:tab pos="4354195" algn="l"/>
              </a:tabLst>
            </a:pPr>
            <a:r>
              <a:rPr dirty="0" sz="2500" spc="-50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r>
              <a:rPr dirty="0" sz="25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2500" spc="-50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sz="25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2500" spc="-5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sz="25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2500" spc="-5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endParaRPr sz="2500">
              <a:latin typeface="Cambria Math"/>
              <a:cs typeface="Cambria Math"/>
            </a:endParaRPr>
          </a:p>
          <a:p>
            <a:pPr marL="76200" marR="961390">
              <a:lnSpc>
                <a:spcPct val="109000"/>
              </a:lnSpc>
              <a:spcBef>
                <a:spcPts val="530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Hay</a:t>
            </a:r>
            <a:r>
              <a:rPr dirty="0" sz="3500" spc="-1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más</a:t>
            </a:r>
            <a:r>
              <a:rPr dirty="0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métodos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para</a:t>
            </a:r>
            <a:r>
              <a:rPr dirty="0" sz="3500" spc="-1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conseguir</a:t>
            </a:r>
            <a:r>
              <a:rPr dirty="0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1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expresión</a:t>
            </a:r>
            <a:r>
              <a:rPr dirty="0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diagonal</a:t>
            </a:r>
            <a:r>
              <a:rPr dirty="0" sz="3500" spc="-1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y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ésta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no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tiene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ser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única,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pero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nos</a:t>
            </a:r>
            <a:r>
              <a:rPr dirty="0" sz="3500" spc="1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centraremos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el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método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autovalores.</a:t>
            </a:r>
            <a:endParaRPr sz="3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5551" y="1219327"/>
            <a:ext cx="13213080" cy="7880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1">
                <a:latin typeface="Calibri"/>
                <a:cs typeface="Calibri"/>
              </a:rPr>
              <a:t>ESTUDIO</a:t>
            </a:r>
            <a:r>
              <a:rPr dirty="0" spc="-100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DEL</a:t>
            </a:r>
            <a:r>
              <a:rPr dirty="0" spc="-120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SIGNO</a:t>
            </a:r>
            <a:r>
              <a:rPr dirty="0" spc="-110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DE</a:t>
            </a:r>
            <a:r>
              <a:rPr dirty="0" spc="-120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UNA</a:t>
            </a:r>
            <a:r>
              <a:rPr dirty="0" spc="-120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FORMA</a:t>
            </a:r>
            <a:r>
              <a:rPr dirty="0" spc="-100" b="1">
                <a:latin typeface="Calibri"/>
                <a:cs typeface="Calibri"/>
              </a:rPr>
              <a:t> </a:t>
            </a:r>
            <a:r>
              <a:rPr dirty="0" spc="-40" b="1">
                <a:latin typeface="Calibri"/>
                <a:cs typeface="Calibri"/>
              </a:rPr>
              <a:t>CUADRÁTICA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25551" y="2234311"/>
            <a:ext cx="13711555" cy="55899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60119" indent="-516255">
              <a:lnSpc>
                <a:spcPct val="100000"/>
              </a:lnSpc>
              <a:spcBef>
                <a:spcPts val="100"/>
              </a:spcBef>
              <a:buFont typeface="Calibri"/>
              <a:buAutoNum type="arabicPeriod"/>
              <a:tabLst>
                <a:tab pos="960119" algn="l"/>
              </a:tabLst>
            </a:pPr>
            <a:r>
              <a:rPr dirty="0" sz="3500" b="1">
                <a:solidFill>
                  <a:srgbClr val="FFFFFF"/>
                </a:solidFill>
                <a:latin typeface="Calibri"/>
                <a:cs typeface="Calibri"/>
              </a:rPr>
              <a:t>Método</a:t>
            </a:r>
            <a:r>
              <a:rPr dirty="0" sz="3500" spc="-8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10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b="1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dirty="0" sz="3500" spc="-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 b="1">
                <a:solidFill>
                  <a:srgbClr val="FFFFFF"/>
                </a:solidFill>
                <a:latin typeface="Calibri"/>
                <a:cs typeface="Calibri"/>
              </a:rPr>
              <a:t>autovalores:</a:t>
            </a:r>
            <a:endParaRPr sz="3500">
              <a:latin typeface="Calibri"/>
              <a:cs typeface="Calibri"/>
            </a:endParaRPr>
          </a:p>
          <a:p>
            <a:pPr marL="12700" marR="97790">
              <a:lnSpc>
                <a:spcPct val="100000"/>
              </a:lnSpc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conocemos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autovalores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matriz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asociada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forma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cuadráticas,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estudio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inmediato:</a:t>
            </a:r>
            <a:endParaRPr sz="3500">
              <a:latin typeface="Calibri"/>
              <a:cs typeface="Calibri"/>
            </a:endParaRPr>
          </a:p>
          <a:p>
            <a:pPr lvl="1" marL="875030" indent="-431165">
              <a:lnSpc>
                <a:spcPct val="100000"/>
              </a:lnSpc>
              <a:spcBef>
                <a:spcPts val="1805"/>
              </a:spcBef>
              <a:buChar char="-"/>
              <a:tabLst>
                <a:tab pos="875030" algn="l"/>
              </a:tabLst>
            </a:pPr>
            <a:r>
              <a:rPr dirty="0" u="sng" sz="3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Definida</a:t>
            </a:r>
            <a:r>
              <a:rPr dirty="0" u="sng" sz="3500" spc="-125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 spc="-2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Positiva</a:t>
            </a:r>
            <a:r>
              <a:rPr dirty="0" u="none" sz="3500" spc="-2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dirty="0" u="none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60">
                <a:solidFill>
                  <a:srgbClr val="FFFFFF"/>
                </a:solidFill>
                <a:latin typeface="Calibri"/>
                <a:cs typeface="Calibri"/>
              </a:rPr>
              <a:t>Todos</a:t>
            </a:r>
            <a:r>
              <a:rPr dirty="0" u="none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dirty="0" u="none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25">
                <a:solidFill>
                  <a:srgbClr val="FFFFFF"/>
                </a:solidFill>
                <a:latin typeface="Calibri"/>
                <a:cs typeface="Calibri"/>
              </a:rPr>
              <a:t>autovalores</a:t>
            </a:r>
            <a:r>
              <a:rPr dirty="0" u="none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son</a:t>
            </a:r>
            <a:r>
              <a:rPr dirty="0" u="none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positivos.</a:t>
            </a:r>
            <a:endParaRPr sz="3500">
              <a:latin typeface="Calibri"/>
              <a:cs typeface="Calibri"/>
            </a:endParaRPr>
          </a:p>
          <a:p>
            <a:pPr lvl="1" marL="875030" indent="-431165">
              <a:lnSpc>
                <a:spcPct val="100000"/>
              </a:lnSpc>
              <a:buChar char="-"/>
              <a:tabLst>
                <a:tab pos="875030" algn="l"/>
              </a:tabLst>
            </a:pPr>
            <a:r>
              <a:rPr dirty="0" u="sng" sz="3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Definida</a:t>
            </a:r>
            <a:r>
              <a:rPr dirty="0" u="sng" sz="3500" spc="-145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 spc="-2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Negativa</a:t>
            </a:r>
            <a:r>
              <a:rPr dirty="0" u="none" sz="3500" spc="-2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dirty="0" u="none" sz="3500" spc="-1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65">
                <a:solidFill>
                  <a:srgbClr val="FFFFFF"/>
                </a:solidFill>
                <a:latin typeface="Calibri"/>
                <a:cs typeface="Calibri"/>
              </a:rPr>
              <a:t>Todos</a:t>
            </a:r>
            <a:r>
              <a:rPr dirty="0" u="none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dirty="0" u="none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20">
                <a:solidFill>
                  <a:srgbClr val="FFFFFF"/>
                </a:solidFill>
                <a:latin typeface="Calibri"/>
                <a:cs typeface="Calibri"/>
              </a:rPr>
              <a:t>autovalores</a:t>
            </a:r>
            <a:r>
              <a:rPr dirty="0" u="none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son</a:t>
            </a:r>
            <a:r>
              <a:rPr dirty="0" u="none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negativos.</a:t>
            </a:r>
            <a:endParaRPr sz="3500">
              <a:latin typeface="Calibri"/>
              <a:cs typeface="Calibri"/>
            </a:endParaRPr>
          </a:p>
          <a:p>
            <a:pPr lvl="1" marL="875030" marR="5080" indent="-431800">
              <a:lnSpc>
                <a:spcPct val="100000"/>
              </a:lnSpc>
              <a:buChar char="-"/>
              <a:tabLst>
                <a:tab pos="875030" algn="l"/>
              </a:tabLst>
            </a:pPr>
            <a:r>
              <a:rPr dirty="0" u="sng" sz="3500" spc="-1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Semidefinida</a:t>
            </a:r>
            <a:r>
              <a:rPr dirty="0" u="sng" sz="3500" spc="-8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 spc="-2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Positiva</a:t>
            </a:r>
            <a:r>
              <a:rPr dirty="0" u="none" sz="3500" spc="-2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dirty="0" u="none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u="none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todos</a:t>
            </a:r>
            <a:r>
              <a:rPr dirty="0" u="none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dirty="0" u="none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25">
                <a:solidFill>
                  <a:srgbClr val="FFFFFF"/>
                </a:solidFill>
                <a:latin typeface="Calibri"/>
                <a:cs typeface="Calibri"/>
              </a:rPr>
              <a:t>autovalores</a:t>
            </a:r>
            <a:r>
              <a:rPr dirty="0" u="none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son</a:t>
            </a:r>
            <a:r>
              <a:rPr dirty="0" u="none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positivos</a:t>
            </a:r>
            <a:r>
              <a:rPr dirty="0" u="none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u="none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hay</a:t>
            </a:r>
            <a:r>
              <a:rPr dirty="0" u="none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algun nulo.</a:t>
            </a:r>
            <a:endParaRPr sz="3500">
              <a:latin typeface="Calibri"/>
              <a:cs typeface="Calibri"/>
            </a:endParaRPr>
          </a:p>
          <a:p>
            <a:pPr lvl="1" marL="875030" marR="773430" indent="-431800">
              <a:lnSpc>
                <a:spcPct val="100000"/>
              </a:lnSpc>
              <a:buChar char="-"/>
              <a:tabLst>
                <a:tab pos="875030" algn="l"/>
              </a:tabLst>
            </a:pPr>
            <a:r>
              <a:rPr dirty="0" u="sng" sz="3500" spc="-1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Semidefinida</a:t>
            </a:r>
            <a:r>
              <a:rPr dirty="0" u="sng" sz="3500" spc="-11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 spc="-1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Negativa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dirty="0" u="none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u="none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todos</a:t>
            </a:r>
            <a:r>
              <a:rPr dirty="0" u="none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dirty="0" u="none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20">
                <a:solidFill>
                  <a:srgbClr val="FFFFFF"/>
                </a:solidFill>
                <a:latin typeface="Calibri"/>
                <a:cs typeface="Calibri"/>
              </a:rPr>
              <a:t>autovalores</a:t>
            </a:r>
            <a:r>
              <a:rPr dirty="0" u="none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son</a:t>
            </a:r>
            <a:r>
              <a:rPr dirty="0" u="none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negativos</a:t>
            </a:r>
            <a:r>
              <a:rPr dirty="0" u="none" sz="3500" spc="-1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u="none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25">
                <a:solidFill>
                  <a:srgbClr val="FFFFFF"/>
                </a:solidFill>
                <a:latin typeface="Calibri"/>
                <a:cs typeface="Calibri"/>
              </a:rPr>
              <a:t>hay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alguno</a:t>
            </a:r>
            <a:r>
              <a:rPr dirty="0" u="none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nulo.</a:t>
            </a:r>
            <a:endParaRPr sz="3500">
              <a:latin typeface="Calibri"/>
              <a:cs typeface="Calibri"/>
            </a:endParaRPr>
          </a:p>
          <a:p>
            <a:pPr lvl="1" marL="875030" indent="-431165">
              <a:lnSpc>
                <a:spcPct val="100000"/>
              </a:lnSpc>
              <a:buChar char="-"/>
              <a:tabLst>
                <a:tab pos="875030" algn="l"/>
              </a:tabLst>
            </a:pPr>
            <a:r>
              <a:rPr dirty="0" u="sng" sz="3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Indefinida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dirty="0" u="none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u="none" sz="3500" spc="-1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hay</a:t>
            </a:r>
            <a:r>
              <a:rPr dirty="0" u="none" sz="3500" spc="-1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25">
                <a:solidFill>
                  <a:srgbClr val="FFFFFF"/>
                </a:solidFill>
                <a:latin typeface="Calibri"/>
                <a:cs typeface="Calibri"/>
              </a:rPr>
              <a:t>autovalores</a:t>
            </a:r>
            <a:r>
              <a:rPr dirty="0" u="none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positivos</a:t>
            </a:r>
            <a:r>
              <a:rPr dirty="0" u="none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u="none" sz="3500" spc="-1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negativos.</a:t>
            </a:r>
            <a:endParaRPr sz="3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3261" y="1482979"/>
            <a:ext cx="9799955" cy="1061085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6800" spc="-580" b="1">
                <a:latin typeface="Calibri"/>
                <a:cs typeface="Calibri"/>
              </a:rPr>
              <a:t>T</a:t>
            </a:r>
            <a:r>
              <a:rPr dirty="0" sz="6800" b="1">
                <a:latin typeface="Calibri"/>
                <a:cs typeface="Calibri"/>
              </a:rPr>
              <a:t>.</a:t>
            </a:r>
            <a:r>
              <a:rPr dirty="0" sz="6800" spc="-95" b="1">
                <a:latin typeface="Calibri"/>
                <a:cs typeface="Calibri"/>
              </a:rPr>
              <a:t> </a:t>
            </a:r>
            <a:r>
              <a:rPr dirty="0" sz="6800" b="1">
                <a:latin typeface="Calibri"/>
                <a:cs typeface="Calibri"/>
              </a:rPr>
              <a:t>1</a:t>
            </a:r>
            <a:r>
              <a:rPr dirty="0" sz="6800" spc="-170" b="1">
                <a:latin typeface="Calibri"/>
                <a:cs typeface="Calibri"/>
              </a:rPr>
              <a:t> </a:t>
            </a:r>
            <a:r>
              <a:rPr dirty="0" sz="6800" spc="-85" b="1">
                <a:latin typeface="Calibri"/>
                <a:cs typeface="Calibri"/>
              </a:rPr>
              <a:t>ESPACIOS</a:t>
            </a:r>
            <a:r>
              <a:rPr dirty="0" sz="6800" spc="-125" b="1">
                <a:latin typeface="Calibri"/>
                <a:cs typeface="Calibri"/>
              </a:rPr>
              <a:t> </a:t>
            </a:r>
            <a:r>
              <a:rPr dirty="0" sz="6800" spc="-20" b="1">
                <a:latin typeface="Calibri"/>
                <a:cs typeface="Calibri"/>
              </a:rPr>
              <a:t>VECTORIALES</a:t>
            </a:r>
            <a:endParaRPr sz="6800">
              <a:latin typeface="Calibri"/>
              <a:cs typeface="Calibri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14928" y="4216908"/>
            <a:ext cx="7755635" cy="3849624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615391" y="1863598"/>
            <a:ext cx="13161010" cy="83426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87425" indent="-518159">
              <a:lnSpc>
                <a:spcPct val="100000"/>
              </a:lnSpc>
              <a:spcBef>
                <a:spcPts val="100"/>
              </a:spcBef>
              <a:buFont typeface="Calibri"/>
              <a:buAutoNum type="arabicPeriod" startAt="2"/>
              <a:tabLst>
                <a:tab pos="987425" algn="l"/>
              </a:tabLst>
            </a:pPr>
            <a:r>
              <a:rPr dirty="0" sz="3500" b="1">
                <a:solidFill>
                  <a:srgbClr val="FFFFFF"/>
                </a:solidFill>
                <a:latin typeface="Calibri"/>
                <a:cs typeface="Calibri"/>
              </a:rPr>
              <a:t>Método</a:t>
            </a:r>
            <a:r>
              <a:rPr dirty="0" sz="3500" spc="-9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114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b="1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dirty="0" sz="3500" spc="-9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b="1">
                <a:solidFill>
                  <a:srgbClr val="FFFFFF"/>
                </a:solidFill>
                <a:latin typeface="Calibri"/>
                <a:cs typeface="Calibri"/>
              </a:rPr>
              <a:t>menores</a:t>
            </a:r>
            <a:r>
              <a:rPr dirty="0" sz="3500" spc="-1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 b="1">
                <a:solidFill>
                  <a:srgbClr val="FFFFFF"/>
                </a:solidFill>
                <a:latin typeface="Calibri"/>
                <a:cs typeface="Calibri"/>
              </a:rPr>
              <a:t>principales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endParaRPr sz="3500">
              <a:latin typeface="Calibri"/>
              <a:cs typeface="Calibri"/>
            </a:endParaRPr>
          </a:p>
          <a:p>
            <a:pPr marL="38100" marR="30480">
              <a:lnSpc>
                <a:spcPct val="99700"/>
              </a:lnSpc>
              <a:spcBef>
                <a:spcPts val="40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5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matriz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asociada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forma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cuadrática,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denominamos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por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|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𝐴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𝑖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|</a:t>
            </a:r>
            <a:r>
              <a:rPr dirty="0" baseline="1207" sz="3450" spc="7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,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i=1,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2,…,n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menores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principales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A.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Procedemos</a:t>
            </a:r>
            <a:r>
              <a:rPr dirty="0" sz="35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realizar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clasificación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según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signo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esos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menores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principales:</a:t>
            </a:r>
            <a:endParaRPr sz="3500">
              <a:latin typeface="Calibri"/>
              <a:cs typeface="Calibri"/>
            </a:endParaRPr>
          </a:p>
          <a:p>
            <a:pPr lvl="1" marL="900430" marR="342900" indent="-431800">
              <a:lnSpc>
                <a:spcPct val="100000"/>
              </a:lnSpc>
              <a:spcBef>
                <a:spcPts val="1800"/>
              </a:spcBef>
              <a:buChar char="-"/>
              <a:tabLst>
                <a:tab pos="900430" algn="l"/>
              </a:tabLst>
            </a:pPr>
            <a:r>
              <a:rPr dirty="0" u="sng" sz="3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Definida</a:t>
            </a:r>
            <a:r>
              <a:rPr dirty="0" u="sng" sz="3500" spc="-114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 spc="-2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Positiva</a:t>
            </a:r>
            <a:r>
              <a:rPr dirty="0" u="none" sz="3500" spc="-2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dirty="0" u="none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u="none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todos</a:t>
            </a:r>
            <a:r>
              <a:rPr dirty="0" u="none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dirty="0" u="none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menores</a:t>
            </a:r>
            <a:r>
              <a:rPr dirty="0" u="none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principales</a:t>
            </a:r>
            <a:r>
              <a:rPr dirty="0" u="none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u="none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u="none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matriz</a:t>
            </a:r>
            <a:r>
              <a:rPr dirty="0" u="none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25">
                <a:solidFill>
                  <a:srgbClr val="FFFFFF"/>
                </a:solidFill>
                <a:latin typeface="Calibri"/>
                <a:cs typeface="Calibri"/>
              </a:rPr>
              <a:t>son mayores</a:t>
            </a:r>
            <a:r>
              <a:rPr dirty="0" u="none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u="none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25">
                <a:solidFill>
                  <a:srgbClr val="FFFFFF"/>
                </a:solidFill>
                <a:latin typeface="Calibri"/>
                <a:cs typeface="Calibri"/>
              </a:rPr>
              <a:t>0.</a:t>
            </a:r>
            <a:endParaRPr sz="3500">
              <a:latin typeface="Calibri"/>
              <a:cs typeface="Calibri"/>
            </a:endParaRPr>
          </a:p>
          <a:p>
            <a:pPr lvl="1" marL="900430" marR="295910" indent="-431800">
              <a:lnSpc>
                <a:spcPts val="4280"/>
              </a:lnSpc>
              <a:spcBef>
                <a:spcPts val="20"/>
              </a:spcBef>
              <a:buChar char="-"/>
              <a:tabLst>
                <a:tab pos="900430" algn="l"/>
              </a:tabLst>
            </a:pPr>
            <a:r>
              <a:rPr dirty="0" u="sng" sz="3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Definida</a:t>
            </a:r>
            <a:r>
              <a:rPr dirty="0" u="sng" sz="3500" spc="-11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 spc="-2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Negativa</a:t>
            </a:r>
            <a:r>
              <a:rPr dirty="0" u="none" sz="3500" spc="-2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dirty="0" u="none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u="none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dirty="0" u="none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menores</a:t>
            </a:r>
            <a:r>
              <a:rPr dirty="0" u="none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principales</a:t>
            </a:r>
            <a:r>
              <a:rPr dirty="0" u="none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u="none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u="none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matriz</a:t>
            </a:r>
            <a:r>
              <a:rPr dirty="0" u="none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25">
                <a:solidFill>
                  <a:srgbClr val="FFFFFF"/>
                </a:solidFill>
                <a:latin typeface="Calibri"/>
                <a:cs typeface="Calibri"/>
              </a:rPr>
              <a:t>van 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alternando</a:t>
            </a:r>
            <a:r>
              <a:rPr dirty="0" u="none" sz="3500" spc="-1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u="none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signo</a:t>
            </a:r>
            <a:r>
              <a:rPr dirty="0" u="none" sz="3500" spc="-1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comenzando</a:t>
            </a:r>
            <a:r>
              <a:rPr dirty="0" u="none" sz="3500" spc="1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por</a:t>
            </a:r>
            <a:r>
              <a:rPr dirty="0" u="none" sz="3500" spc="-1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menos.</a:t>
            </a:r>
            <a:r>
              <a:rPr dirty="0" u="none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Ningún</a:t>
            </a:r>
            <a:r>
              <a:rPr dirty="0" u="none" sz="3500" spc="-1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menor</a:t>
            </a:r>
            <a:r>
              <a:rPr dirty="0" u="none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puede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ser</a:t>
            </a:r>
            <a:r>
              <a:rPr dirty="0" u="none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25">
                <a:solidFill>
                  <a:srgbClr val="FFFFFF"/>
                </a:solidFill>
                <a:latin typeface="Calibri"/>
                <a:cs typeface="Calibri"/>
              </a:rPr>
              <a:t>0.</a:t>
            </a:r>
            <a:endParaRPr sz="3500">
              <a:latin typeface="Calibri"/>
              <a:cs typeface="Calibri"/>
            </a:endParaRPr>
          </a:p>
          <a:p>
            <a:pPr lvl="1" marL="900430" marR="247015" indent="-431800">
              <a:lnSpc>
                <a:spcPts val="4280"/>
              </a:lnSpc>
              <a:spcBef>
                <a:spcPts val="15"/>
              </a:spcBef>
              <a:buChar char="-"/>
              <a:tabLst>
                <a:tab pos="900430" algn="l"/>
              </a:tabLst>
            </a:pPr>
            <a:r>
              <a:rPr dirty="0" u="sng" sz="3500" spc="-1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Semidefinida</a:t>
            </a:r>
            <a:r>
              <a:rPr dirty="0" u="sng" sz="3500" spc="-75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 spc="-2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Positiva</a:t>
            </a:r>
            <a:r>
              <a:rPr dirty="0" u="none" sz="3500" spc="-2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dirty="0" u="none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u="none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todos</a:t>
            </a:r>
            <a:r>
              <a:rPr dirty="0" u="none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dirty="0" u="none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menores</a:t>
            </a:r>
            <a:r>
              <a:rPr dirty="0" u="none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principales</a:t>
            </a:r>
            <a:r>
              <a:rPr dirty="0" u="none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u="none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u="none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matriz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son</a:t>
            </a:r>
            <a:r>
              <a:rPr dirty="0" u="none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25">
                <a:solidFill>
                  <a:srgbClr val="FFFFFF"/>
                </a:solidFill>
                <a:latin typeface="Calibri"/>
                <a:cs typeface="Calibri"/>
              </a:rPr>
              <a:t>mayores</a:t>
            </a:r>
            <a:r>
              <a:rPr dirty="0" u="none" sz="35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u="none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dirty="0" u="none" sz="35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salvo</a:t>
            </a:r>
            <a:r>
              <a:rPr dirty="0" u="none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u="none" sz="3500" spc="2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25">
                <a:solidFill>
                  <a:srgbClr val="FFFFFF"/>
                </a:solidFill>
                <a:latin typeface="Calibri"/>
                <a:cs typeface="Calibri"/>
              </a:rPr>
              <a:t>determinante</a:t>
            </a:r>
            <a:r>
              <a:rPr dirty="0" u="none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u="none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u="none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u="none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u="none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25">
                <a:solidFill>
                  <a:srgbClr val="FFFFFF"/>
                </a:solidFill>
                <a:latin typeface="Calibri"/>
                <a:cs typeface="Calibri"/>
              </a:rPr>
              <a:t>0.</a:t>
            </a:r>
            <a:endParaRPr sz="3500">
              <a:latin typeface="Calibri"/>
              <a:cs typeface="Calibri"/>
            </a:endParaRPr>
          </a:p>
          <a:p>
            <a:pPr lvl="1" marL="900430" indent="-431165">
              <a:lnSpc>
                <a:spcPts val="4130"/>
              </a:lnSpc>
              <a:buChar char="-"/>
              <a:tabLst>
                <a:tab pos="900430" algn="l"/>
              </a:tabLst>
            </a:pPr>
            <a:r>
              <a:rPr dirty="0" u="sng" sz="3500" spc="-1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Semidefinida</a:t>
            </a:r>
            <a:r>
              <a:rPr dirty="0" u="sng" sz="3500" spc="-125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Negativa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dirty="0" u="none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u="none" sz="3500" spc="-1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dirty="0" u="none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menores</a:t>
            </a:r>
            <a:r>
              <a:rPr dirty="0" u="none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principales</a:t>
            </a:r>
            <a:r>
              <a:rPr dirty="0" u="none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u="none" sz="3500" spc="-1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25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endParaRPr sz="3500">
              <a:latin typeface="Calibri"/>
              <a:cs typeface="Calibri"/>
            </a:endParaRPr>
          </a:p>
          <a:p>
            <a:pPr marL="900430" marR="1633220">
              <a:lnSpc>
                <a:spcPct val="102000"/>
              </a:lnSpc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matriz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van</a:t>
            </a:r>
            <a:r>
              <a:rPr dirty="0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alternando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signo</a:t>
            </a:r>
            <a:r>
              <a:rPr dirty="0" sz="3500" spc="1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comenzando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por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menos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el determinante</a:t>
            </a:r>
            <a:r>
              <a:rPr dirty="0" sz="35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0.</a:t>
            </a:r>
            <a:endParaRPr sz="3500">
              <a:latin typeface="Calibri"/>
              <a:cs typeface="Calibri"/>
            </a:endParaRPr>
          </a:p>
          <a:p>
            <a:pPr lvl="1" marL="900430" indent="-431165">
              <a:lnSpc>
                <a:spcPct val="100000"/>
              </a:lnSpc>
              <a:spcBef>
                <a:spcPts val="145"/>
              </a:spcBef>
              <a:buChar char="-"/>
              <a:tabLst>
                <a:tab pos="900430" algn="l"/>
              </a:tabLst>
            </a:pP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u="sng" sz="3500" spc="-1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ndefinida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dirty="0" u="none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u="none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cualquier</a:t>
            </a:r>
            <a:r>
              <a:rPr dirty="0" u="none" sz="3500" spc="-1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otro</a:t>
            </a:r>
            <a:r>
              <a:rPr dirty="0" u="none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supuesto.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43178" y="998601"/>
            <a:ext cx="13213080" cy="7880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1">
                <a:latin typeface="Calibri"/>
                <a:cs typeface="Calibri"/>
              </a:rPr>
              <a:t>ESTUDIO</a:t>
            </a:r>
            <a:r>
              <a:rPr dirty="0" spc="-100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DEL</a:t>
            </a:r>
            <a:r>
              <a:rPr dirty="0" spc="-120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SIGNO</a:t>
            </a:r>
            <a:r>
              <a:rPr dirty="0" spc="-110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DE</a:t>
            </a:r>
            <a:r>
              <a:rPr dirty="0" spc="-120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UNA</a:t>
            </a:r>
            <a:r>
              <a:rPr dirty="0" spc="-120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FORMA</a:t>
            </a:r>
            <a:r>
              <a:rPr dirty="0" spc="-100" b="1">
                <a:latin typeface="Calibri"/>
                <a:cs typeface="Calibri"/>
              </a:rPr>
              <a:t> </a:t>
            </a:r>
            <a:r>
              <a:rPr dirty="0" spc="-40" b="1">
                <a:latin typeface="Calibri"/>
                <a:cs typeface="Calibri"/>
              </a:rPr>
              <a:t>CUADRÁTICA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57732" rIns="0" bIns="0" rtlCol="0" vert="horz">
            <a:spAutoFit/>
          </a:bodyPr>
          <a:lstStyle/>
          <a:p>
            <a:pPr marL="965835">
              <a:lnSpc>
                <a:spcPct val="100000"/>
              </a:lnSpc>
              <a:spcBef>
                <a:spcPts val="105"/>
              </a:spcBef>
            </a:pPr>
            <a:r>
              <a:rPr dirty="0" b="1">
                <a:latin typeface="Calibri"/>
                <a:cs typeface="Calibri"/>
              </a:rPr>
              <a:t>Signo</a:t>
            </a:r>
            <a:r>
              <a:rPr dirty="0" spc="-75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de</a:t>
            </a:r>
            <a:r>
              <a:rPr dirty="0" spc="-105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la</a:t>
            </a:r>
            <a:r>
              <a:rPr dirty="0" spc="-65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una</a:t>
            </a:r>
            <a:r>
              <a:rPr dirty="0" spc="-90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forma</a:t>
            </a:r>
            <a:r>
              <a:rPr dirty="0" spc="-105" b="1">
                <a:latin typeface="Calibri"/>
                <a:cs typeface="Calibri"/>
              </a:rPr>
              <a:t> </a:t>
            </a:r>
            <a:r>
              <a:rPr dirty="0" spc="-10" b="1">
                <a:latin typeface="Calibri"/>
                <a:cs typeface="Calibri"/>
              </a:rPr>
              <a:t>cuadrática</a:t>
            </a:r>
            <a:r>
              <a:rPr dirty="0" spc="-114" b="1">
                <a:latin typeface="Calibri"/>
                <a:cs typeface="Calibri"/>
              </a:rPr>
              <a:t> </a:t>
            </a:r>
            <a:r>
              <a:rPr dirty="0" spc="-10" b="1">
                <a:latin typeface="Calibri"/>
                <a:cs typeface="Calibri"/>
              </a:rPr>
              <a:t>restringida.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5400" marR="506730">
              <a:lnSpc>
                <a:spcPct val="100000"/>
              </a:lnSpc>
              <a:spcBef>
                <a:spcPts val="100"/>
              </a:spcBef>
            </a:pPr>
            <a:r>
              <a:rPr dirty="0"/>
              <a:t>Sea</a:t>
            </a:r>
            <a:r>
              <a:rPr dirty="0" spc="-60"/>
              <a:t> </a:t>
            </a:r>
            <a:r>
              <a:rPr dirty="0"/>
              <a:t>Q(</a:t>
            </a:r>
            <a:r>
              <a:rPr dirty="0">
                <a:latin typeface="Cambria Math"/>
                <a:cs typeface="Cambria Math"/>
              </a:rPr>
              <a:t>𝐱)</a:t>
            </a:r>
            <a:r>
              <a:rPr dirty="0" spc="45">
                <a:latin typeface="Cambria Math"/>
                <a:cs typeface="Cambria Math"/>
              </a:rPr>
              <a:t> </a:t>
            </a:r>
            <a:r>
              <a:rPr dirty="0">
                <a:latin typeface="Cambria Math"/>
                <a:cs typeface="Cambria Math"/>
              </a:rPr>
              <a:t>=</a:t>
            </a:r>
            <a:r>
              <a:rPr dirty="0" spc="55">
                <a:latin typeface="Cambria Math"/>
                <a:cs typeface="Cambria Math"/>
              </a:rPr>
              <a:t> </a:t>
            </a:r>
            <a:r>
              <a:rPr dirty="0">
                <a:latin typeface="Cambria Math"/>
                <a:cs typeface="Cambria Math"/>
              </a:rPr>
              <a:t>𝐱</a:t>
            </a:r>
            <a:r>
              <a:rPr dirty="0" baseline="24154" sz="3450">
                <a:latin typeface="Cambria Math"/>
                <a:cs typeface="Cambria Math"/>
              </a:rPr>
              <a:t>𝒕</a:t>
            </a:r>
            <a:r>
              <a:rPr dirty="0" sz="3500">
                <a:latin typeface="Cambria Math"/>
                <a:cs typeface="Cambria Math"/>
              </a:rPr>
              <a:t>𝑨𝒙</a:t>
            </a:r>
            <a:r>
              <a:rPr dirty="0" sz="3500" spc="-10">
                <a:latin typeface="Cambria Math"/>
                <a:cs typeface="Cambria Math"/>
              </a:rPr>
              <a:t> </a:t>
            </a:r>
            <a:r>
              <a:rPr dirty="0" sz="3500"/>
              <a:t>una</a:t>
            </a:r>
            <a:r>
              <a:rPr dirty="0" sz="3500" spc="-75"/>
              <a:t> </a:t>
            </a:r>
            <a:r>
              <a:rPr dirty="0" sz="3500"/>
              <a:t>forma</a:t>
            </a:r>
            <a:r>
              <a:rPr dirty="0" sz="3500" spc="-50"/>
              <a:t> </a:t>
            </a:r>
            <a:r>
              <a:rPr dirty="0" sz="3500" spc="-10"/>
              <a:t>cuadrática</a:t>
            </a:r>
            <a:r>
              <a:rPr dirty="0" sz="3500" spc="-40"/>
              <a:t> </a:t>
            </a:r>
            <a:r>
              <a:rPr dirty="0" sz="3500" spc="-10"/>
              <a:t>restringida</a:t>
            </a:r>
            <a:r>
              <a:rPr dirty="0" sz="3500" spc="-45"/>
              <a:t> </a:t>
            </a:r>
            <a:r>
              <a:rPr dirty="0" sz="3500"/>
              <a:t>a</a:t>
            </a:r>
            <a:r>
              <a:rPr dirty="0" sz="3500" spc="-80"/>
              <a:t> </a:t>
            </a:r>
            <a:r>
              <a:rPr dirty="0" sz="3500"/>
              <a:t>la</a:t>
            </a:r>
            <a:r>
              <a:rPr dirty="0" sz="3500" spc="-60"/>
              <a:t> </a:t>
            </a:r>
            <a:r>
              <a:rPr dirty="0" sz="3500" spc="-10"/>
              <a:t>ecuación BX=</a:t>
            </a:r>
            <a:r>
              <a:rPr dirty="0" sz="3500" spc="-10">
                <a:latin typeface="Cambria Math"/>
                <a:cs typeface="Cambria Math"/>
              </a:rPr>
              <a:t>0</a:t>
            </a:r>
            <a:r>
              <a:rPr dirty="0" sz="3500" spc="-10"/>
              <a:t>.</a:t>
            </a:r>
            <a:endParaRPr sz="3500">
              <a:latin typeface="Cambria Math"/>
              <a:cs typeface="Cambria Math"/>
            </a:endParaRPr>
          </a:p>
          <a:p>
            <a:pPr marL="885190" marR="513080" indent="-429259">
              <a:lnSpc>
                <a:spcPct val="102000"/>
              </a:lnSpc>
              <a:spcBef>
                <a:spcPts val="1635"/>
              </a:spcBef>
              <a:buAutoNum type="arabicPeriod"/>
              <a:tabLst>
                <a:tab pos="887730" algn="l"/>
              </a:tabLst>
            </a:pPr>
            <a:r>
              <a:rPr dirty="0"/>
              <a:t>En</a:t>
            </a:r>
            <a:r>
              <a:rPr dirty="0" spc="-80"/>
              <a:t> </a:t>
            </a:r>
            <a:r>
              <a:rPr dirty="0"/>
              <a:t>primer</a:t>
            </a:r>
            <a:r>
              <a:rPr dirty="0" spc="-80"/>
              <a:t> </a:t>
            </a:r>
            <a:r>
              <a:rPr dirty="0" spc="-55"/>
              <a:t>lugar,</a:t>
            </a:r>
            <a:r>
              <a:rPr dirty="0" spc="-110"/>
              <a:t> </a:t>
            </a:r>
            <a:r>
              <a:rPr dirty="0"/>
              <a:t>se</a:t>
            </a:r>
            <a:r>
              <a:rPr dirty="0" spc="-80"/>
              <a:t> </a:t>
            </a:r>
            <a:r>
              <a:rPr dirty="0" spc="-10"/>
              <a:t>analizará</a:t>
            </a:r>
            <a:r>
              <a:rPr dirty="0" spc="-80"/>
              <a:t> </a:t>
            </a:r>
            <a:r>
              <a:rPr dirty="0"/>
              <a:t>la</a:t>
            </a:r>
            <a:r>
              <a:rPr dirty="0" spc="-85"/>
              <a:t> </a:t>
            </a:r>
            <a:r>
              <a:rPr dirty="0"/>
              <a:t>forma</a:t>
            </a:r>
            <a:r>
              <a:rPr dirty="0" spc="-105"/>
              <a:t> </a:t>
            </a:r>
            <a:r>
              <a:rPr dirty="0" spc="-20"/>
              <a:t>cuadrática</a:t>
            </a:r>
            <a:r>
              <a:rPr dirty="0" spc="-75"/>
              <a:t> </a:t>
            </a:r>
            <a:r>
              <a:rPr dirty="0"/>
              <a:t>con</a:t>
            </a:r>
            <a:r>
              <a:rPr dirty="0" spc="-75"/>
              <a:t> </a:t>
            </a:r>
            <a:r>
              <a:rPr dirty="0" spc="-10"/>
              <a:t>matriz </a:t>
            </a:r>
            <a:r>
              <a:rPr dirty="0" spc="-10"/>
              <a:t>	</a:t>
            </a:r>
            <a:r>
              <a:rPr dirty="0"/>
              <a:t>asociada</a:t>
            </a:r>
            <a:r>
              <a:rPr dirty="0" spc="-65"/>
              <a:t> </a:t>
            </a:r>
            <a:r>
              <a:rPr dirty="0"/>
              <a:t>A.</a:t>
            </a:r>
            <a:r>
              <a:rPr dirty="0" spc="-75"/>
              <a:t> </a:t>
            </a:r>
            <a:r>
              <a:rPr dirty="0"/>
              <a:t>Si</a:t>
            </a:r>
            <a:r>
              <a:rPr dirty="0" spc="-114"/>
              <a:t> </a:t>
            </a:r>
            <a:r>
              <a:rPr dirty="0"/>
              <a:t>es</a:t>
            </a:r>
            <a:r>
              <a:rPr dirty="0" spc="-55"/>
              <a:t> </a:t>
            </a:r>
            <a:r>
              <a:rPr dirty="0"/>
              <a:t>definida</a:t>
            </a:r>
            <a:r>
              <a:rPr dirty="0" spc="-70"/>
              <a:t> </a:t>
            </a:r>
            <a:r>
              <a:rPr dirty="0" spc="-10"/>
              <a:t>(positiva</a:t>
            </a:r>
            <a:r>
              <a:rPr dirty="0" spc="-90"/>
              <a:t> </a:t>
            </a:r>
            <a:r>
              <a:rPr dirty="0"/>
              <a:t>o</a:t>
            </a:r>
            <a:r>
              <a:rPr dirty="0" spc="185"/>
              <a:t> </a:t>
            </a:r>
            <a:r>
              <a:rPr dirty="0" spc="-10"/>
              <a:t>negativa)</a:t>
            </a:r>
            <a:r>
              <a:rPr dirty="0" spc="-130"/>
              <a:t> </a:t>
            </a:r>
            <a:r>
              <a:rPr dirty="0" spc="-10"/>
              <a:t>entonces</a:t>
            </a:r>
            <a:r>
              <a:rPr dirty="0" spc="-45"/>
              <a:t> </a:t>
            </a:r>
            <a:r>
              <a:rPr dirty="0" spc="-25"/>
              <a:t>la </a:t>
            </a:r>
            <a:r>
              <a:rPr dirty="0" spc="-25"/>
              <a:t>	</a:t>
            </a:r>
            <a:r>
              <a:rPr dirty="0"/>
              <a:t>forma</a:t>
            </a:r>
            <a:r>
              <a:rPr dirty="0" spc="-130"/>
              <a:t> </a:t>
            </a:r>
            <a:r>
              <a:rPr dirty="0" spc="-20"/>
              <a:t>cuadrática</a:t>
            </a:r>
            <a:r>
              <a:rPr dirty="0" spc="-125"/>
              <a:t> </a:t>
            </a:r>
            <a:r>
              <a:rPr dirty="0" spc="-10"/>
              <a:t>restringida</a:t>
            </a:r>
            <a:r>
              <a:rPr dirty="0" spc="-120"/>
              <a:t> </a:t>
            </a:r>
            <a:r>
              <a:rPr dirty="0"/>
              <a:t>también</a:t>
            </a:r>
            <a:r>
              <a:rPr dirty="0" spc="-130"/>
              <a:t> </a:t>
            </a:r>
            <a:r>
              <a:rPr dirty="0"/>
              <a:t>lo</a:t>
            </a:r>
            <a:r>
              <a:rPr dirty="0" spc="-110"/>
              <a:t> </a:t>
            </a:r>
            <a:r>
              <a:rPr dirty="0" spc="-10"/>
              <a:t>será.</a:t>
            </a:r>
          </a:p>
          <a:p>
            <a:pPr marL="885825" marR="17780" indent="-429895">
              <a:lnSpc>
                <a:spcPct val="102000"/>
              </a:lnSpc>
              <a:buAutoNum type="arabicPeriod"/>
              <a:tabLst>
                <a:tab pos="887730" algn="l"/>
                <a:tab pos="4057650" algn="l"/>
              </a:tabLst>
            </a:pPr>
            <a:r>
              <a:rPr dirty="0"/>
              <a:t>En</a:t>
            </a:r>
            <a:r>
              <a:rPr dirty="0" spc="-95"/>
              <a:t> </a:t>
            </a:r>
            <a:r>
              <a:rPr dirty="0"/>
              <a:t>otro</a:t>
            </a:r>
            <a:r>
              <a:rPr dirty="0" spc="-90"/>
              <a:t> </a:t>
            </a:r>
            <a:r>
              <a:rPr dirty="0" spc="-10"/>
              <a:t>caso,</a:t>
            </a:r>
            <a:r>
              <a:rPr dirty="0" spc="-90"/>
              <a:t> </a:t>
            </a:r>
            <a:r>
              <a:rPr dirty="0"/>
              <a:t>del</a:t>
            </a:r>
            <a:r>
              <a:rPr dirty="0" spc="-100"/>
              <a:t> </a:t>
            </a:r>
            <a:r>
              <a:rPr dirty="0" spc="-10"/>
              <a:t>sistema</a:t>
            </a:r>
            <a:r>
              <a:rPr dirty="0" spc="-90"/>
              <a:t> </a:t>
            </a:r>
            <a:r>
              <a:rPr dirty="0"/>
              <a:t>de</a:t>
            </a:r>
            <a:r>
              <a:rPr dirty="0" spc="-110"/>
              <a:t> </a:t>
            </a:r>
            <a:r>
              <a:rPr dirty="0"/>
              <a:t>ecuaciones</a:t>
            </a:r>
            <a:r>
              <a:rPr dirty="0" spc="-80"/>
              <a:t> </a:t>
            </a:r>
            <a:r>
              <a:rPr dirty="0"/>
              <a:t>BX=0,</a:t>
            </a:r>
            <a:r>
              <a:rPr dirty="0" spc="-120"/>
              <a:t> </a:t>
            </a:r>
            <a:r>
              <a:rPr dirty="0"/>
              <a:t>se</a:t>
            </a:r>
            <a:r>
              <a:rPr dirty="0" spc="-114"/>
              <a:t> </a:t>
            </a:r>
            <a:r>
              <a:rPr dirty="0" spc="-10"/>
              <a:t>puede </a:t>
            </a:r>
            <a:r>
              <a:rPr dirty="0" spc="-10"/>
              <a:t>	</a:t>
            </a:r>
            <a:r>
              <a:rPr dirty="0"/>
              <a:t>despejar</a:t>
            </a:r>
            <a:r>
              <a:rPr dirty="0" spc="-55"/>
              <a:t> </a:t>
            </a:r>
            <a:r>
              <a:rPr dirty="0"/>
              <a:t>una</a:t>
            </a:r>
            <a:r>
              <a:rPr dirty="0" spc="-95"/>
              <a:t> </a:t>
            </a:r>
            <a:r>
              <a:rPr dirty="0"/>
              <a:t>variable</a:t>
            </a:r>
            <a:r>
              <a:rPr dirty="0" spc="-60"/>
              <a:t> </a:t>
            </a:r>
            <a:r>
              <a:rPr dirty="0"/>
              <a:t>en</a:t>
            </a:r>
            <a:r>
              <a:rPr dirty="0" spc="-65"/>
              <a:t> </a:t>
            </a:r>
            <a:r>
              <a:rPr dirty="0"/>
              <a:t>función</a:t>
            </a:r>
            <a:r>
              <a:rPr dirty="0" spc="-35"/>
              <a:t> </a:t>
            </a:r>
            <a:r>
              <a:rPr dirty="0"/>
              <a:t>de</a:t>
            </a:r>
            <a:r>
              <a:rPr dirty="0" spc="-80"/>
              <a:t> </a:t>
            </a:r>
            <a:r>
              <a:rPr dirty="0"/>
              <a:t>las</a:t>
            </a:r>
            <a:r>
              <a:rPr dirty="0" spc="229"/>
              <a:t> </a:t>
            </a:r>
            <a:r>
              <a:rPr dirty="0"/>
              <a:t>demás</a:t>
            </a:r>
            <a:r>
              <a:rPr dirty="0" spc="-50"/>
              <a:t> </a:t>
            </a:r>
            <a:r>
              <a:rPr dirty="0"/>
              <a:t>y</a:t>
            </a:r>
            <a:r>
              <a:rPr dirty="0" spc="-65"/>
              <a:t> </a:t>
            </a:r>
            <a:r>
              <a:rPr dirty="0" spc="-10"/>
              <a:t>sustituirla</a:t>
            </a:r>
            <a:r>
              <a:rPr dirty="0" spc="-50"/>
              <a:t> </a:t>
            </a:r>
            <a:r>
              <a:rPr dirty="0" spc="-25"/>
              <a:t>en </a:t>
            </a:r>
            <a:r>
              <a:rPr dirty="0" spc="-25"/>
              <a:t>	</a:t>
            </a:r>
            <a:r>
              <a:rPr dirty="0"/>
              <a:t>la</a:t>
            </a:r>
            <a:r>
              <a:rPr dirty="0" spc="-100"/>
              <a:t> </a:t>
            </a:r>
            <a:r>
              <a:rPr dirty="0" spc="-10"/>
              <a:t>expresión</a:t>
            </a:r>
            <a:r>
              <a:rPr dirty="0" spc="-80"/>
              <a:t> </a:t>
            </a:r>
            <a:r>
              <a:rPr dirty="0" spc="-10"/>
              <a:t>polinómica</a:t>
            </a:r>
            <a:r>
              <a:rPr dirty="0" spc="-100"/>
              <a:t> </a:t>
            </a:r>
            <a:r>
              <a:rPr dirty="0"/>
              <a:t>de</a:t>
            </a:r>
            <a:r>
              <a:rPr dirty="0" spc="-130"/>
              <a:t> </a:t>
            </a:r>
            <a:r>
              <a:rPr dirty="0"/>
              <a:t>la</a:t>
            </a:r>
            <a:r>
              <a:rPr dirty="0" spc="-85"/>
              <a:t> </a:t>
            </a:r>
            <a:r>
              <a:rPr dirty="0"/>
              <a:t>forma</a:t>
            </a:r>
            <a:r>
              <a:rPr dirty="0" spc="-80"/>
              <a:t> </a:t>
            </a:r>
            <a:r>
              <a:rPr dirty="0" spc="-20"/>
              <a:t>cuadrática</a:t>
            </a:r>
            <a:r>
              <a:rPr dirty="0" spc="-95"/>
              <a:t> </a:t>
            </a:r>
            <a:r>
              <a:rPr dirty="0" spc="-10"/>
              <a:t>original. </a:t>
            </a:r>
            <a:r>
              <a:rPr dirty="0" spc="-10"/>
              <a:t>	</a:t>
            </a:r>
            <a:r>
              <a:rPr dirty="0"/>
              <a:t>Después,</a:t>
            </a:r>
            <a:r>
              <a:rPr dirty="0" spc="-125"/>
              <a:t> </a:t>
            </a:r>
            <a:r>
              <a:rPr dirty="0"/>
              <a:t>con</a:t>
            </a:r>
            <a:r>
              <a:rPr dirty="0" spc="-125"/>
              <a:t> </a:t>
            </a:r>
            <a:r>
              <a:rPr dirty="0" spc="-25"/>
              <a:t>las</a:t>
            </a:r>
            <a:r>
              <a:rPr dirty="0"/>
              <a:t>	variables</a:t>
            </a:r>
            <a:r>
              <a:rPr dirty="0" spc="-100"/>
              <a:t> </a:t>
            </a:r>
            <a:r>
              <a:rPr dirty="0" spc="-20"/>
              <a:t>explícitas</a:t>
            </a:r>
            <a:r>
              <a:rPr dirty="0" spc="-100"/>
              <a:t> </a:t>
            </a:r>
            <a:r>
              <a:rPr dirty="0"/>
              <a:t>que</a:t>
            </a:r>
            <a:r>
              <a:rPr dirty="0" spc="-100"/>
              <a:t> </a:t>
            </a:r>
            <a:r>
              <a:rPr dirty="0"/>
              <a:t>quedan,</a:t>
            </a:r>
            <a:r>
              <a:rPr dirty="0" spc="-80"/>
              <a:t> </a:t>
            </a:r>
            <a:r>
              <a:rPr dirty="0" spc="-25"/>
              <a:t>se </a:t>
            </a:r>
            <a:r>
              <a:rPr dirty="0" spc="-25"/>
              <a:t>	</a:t>
            </a:r>
            <a:r>
              <a:rPr dirty="0" spc="-20"/>
              <a:t>construye</a:t>
            </a:r>
            <a:r>
              <a:rPr dirty="0" spc="-70"/>
              <a:t> </a:t>
            </a:r>
            <a:r>
              <a:rPr dirty="0"/>
              <a:t>de</a:t>
            </a:r>
            <a:r>
              <a:rPr dirty="0" spc="-75"/>
              <a:t> </a:t>
            </a:r>
            <a:r>
              <a:rPr dirty="0"/>
              <a:t>nuevo</a:t>
            </a:r>
            <a:r>
              <a:rPr dirty="0" spc="-60"/>
              <a:t> </a:t>
            </a:r>
            <a:r>
              <a:rPr dirty="0"/>
              <a:t>la</a:t>
            </a:r>
            <a:r>
              <a:rPr dirty="0" spc="-90"/>
              <a:t> </a:t>
            </a:r>
            <a:r>
              <a:rPr dirty="0"/>
              <a:t>matriz</a:t>
            </a:r>
            <a:r>
              <a:rPr dirty="0" spc="-55"/>
              <a:t> </a:t>
            </a:r>
            <a:r>
              <a:rPr dirty="0"/>
              <a:t>asociada</a:t>
            </a:r>
            <a:r>
              <a:rPr dirty="0" spc="-100"/>
              <a:t> </a:t>
            </a:r>
            <a:r>
              <a:rPr dirty="0"/>
              <a:t>y</a:t>
            </a:r>
            <a:r>
              <a:rPr dirty="0" spc="-50"/>
              <a:t> </a:t>
            </a:r>
            <a:r>
              <a:rPr dirty="0"/>
              <a:t>se</a:t>
            </a:r>
            <a:r>
              <a:rPr dirty="0" spc="-65"/>
              <a:t> </a:t>
            </a:r>
            <a:r>
              <a:rPr dirty="0"/>
              <a:t>analiza</a:t>
            </a:r>
            <a:r>
              <a:rPr dirty="0" spc="-75"/>
              <a:t> </a:t>
            </a:r>
            <a:r>
              <a:rPr dirty="0"/>
              <a:t>el</a:t>
            </a:r>
            <a:r>
              <a:rPr dirty="0" spc="-60"/>
              <a:t> </a:t>
            </a:r>
            <a:r>
              <a:rPr dirty="0" spc="-10"/>
              <a:t>signo </a:t>
            </a:r>
            <a:r>
              <a:rPr dirty="0" spc="-10"/>
              <a:t>	</a:t>
            </a:r>
            <a:r>
              <a:rPr dirty="0"/>
              <a:t>como</a:t>
            </a:r>
            <a:r>
              <a:rPr dirty="0" spc="-60"/>
              <a:t> </a:t>
            </a:r>
            <a:r>
              <a:rPr dirty="0"/>
              <a:t>al</a:t>
            </a:r>
            <a:r>
              <a:rPr dirty="0" spc="-100"/>
              <a:t> </a:t>
            </a:r>
            <a:r>
              <a:rPr dirty="0" spc="-10"/>
              <a:t>principio.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7350" y="907211"/>
            <a:ext cx="11327130" cy="22993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 indent="2022475">
              <a:lnSpc>
                <a:spcPct val="109700"/>
              </a:lnSpc>
              <a:spcBef>
                <a:spcPts val="100"/>
              </a:spcBef>
            </a:pPr>
            <a:r>
              <a:rPr dirty="0" sz="6800" spc="-580" b="1">
                <a:latin typeface="Calibri"/>
                <a:cs typeface="Calibri"/>
              </a:rPr>
              <a:t>T</a:t>
            </a:r>
            <a:r>
              <a:rPr dirty="0" sz="6800" b="1">
                <a:latin typeface="Calibri"/>
                <a:cs typeface="Calibri"/>
              </a:rPr>
              <a:t>.</a:t>
            </a:r>
            <a:r>
              <a:rPr dirty="0" sz="6800" spc="-95" b="1">
                <a:latin typeface="Calibri"/>
                <a:cs typeface="Calibri"/>
              </a:rPr>
              <a:t> </a:t>
            </a:r>
            <a:r>
              <a:rPr dirty="0" sz="6800" b="1">
                <a:latin typeface="Calibri"/>
                <a:cs typeface="Calibri"/>
              </a:rPr>
              <a:t>4</a:t>
            </a:r>
            <a:r>
              <a:rPr dirty="0" sz="6800" spc="-114" b="1">
                <a:latin typeface="Calibri"/>
                <a:cs typeface="Calibri"/>
              </a:rPr>
              <a:t> </a:t>
            </a:r>
            <a:r>
              <a:rPr dirty="0" sz="6800" spc="-45" b="1">
                <a:latin typeface="Calibri"/>
                <a:cs typeface="Calibri"/>
              </a:rPr>
              <a:t>CONTINUIDAD</a:t>
            </a:r>
            <a:r>
              <a:rPr dirty="0" sz="6800" spc="-140" b="1">
                <a:latin typeface="Calibri"/>
                <a:cs typeface="Calibri"/>
              </a:rPr>
              <a:t> </a:t>
            </a:r>
            <a:r>
              <a:rPr dirty="0" sz="6800" spc="-50" b="1">
                <a:latin typeface="Calibri"/>
                <a:cs typeface="Calibri"/>
              </a:rPr>
              <a:t>Y </a:t>
            </a:r>
            <a:r>
              <a:rPr dirty="0" sz="6800" spc="-70" b="1">
                <a:latin typeface="Calibri"/>
                <a:cs typeface="Calibri"/>
              </a:rPr>
              <a:t>DERIVABILIDAD</a:t>
            </a:r>
            <a:r>
              <a:rPr dirty="0" sz="6800" spc="-260" b="1">
                <a:latin typeface="Calibri"/>
                <a:cs typeface="Calibri"/>
              </a:rPr>
              <a:t> </a:t>
            </a:r>
            <a:r>
              <a:rPr dirty="0" sz="6800" b="1">
                <a:latin typeface="Calibri"/>
                <a:cs typeface="Calibri"/>
              </a:rPr>
              <a:t>DE</a:t>
            </a:r>
            <a:r>
              <a:rPr dirty="0" sz="6800" spc="-235" b="1">
                <a:latin typeface="Calibri"/>
                <a:cs typeface="Calibri"/>
              </a:rPr>
              <a:t> </a:t>
            </a:r>
            <a:r>
              <a:rPr dirty="0" sz="6800" spc="-10" b="1">
                <a:latin typeface="Calibri"/>
                <a:cs typeface="Calibri"/>
              </a:rPr>
              <a:t>FUNCIONES.</a:t>
            </a:r>
            <a:endParaRPr sz="6800">
              <a:latin typeface="Calibri"/>
              <a:cs typeface="Calibri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57244" y="5120640"/>
            <a:ext cx="8144256" cy="3211068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6533388" y="2709669"/>
            <a:ext cx="664210" cy="21590"/>
          </a:xfrm>
          <a:custGeom>
            <a:avLst/>
            <a:gdLst/>
            <a:ahLst/>
            <a:cxnLst/>
            <a:rect l="l" t="t" r="r" b="b"/>
            <a:pathLst>
              <a:path w="664209" h="21589">
                <a:moveTo>
                  <a:pt x="663740" y="0"/>
                </a:moveTo>
                <a:lnTo>
                  <a:pt x="0" y="0"/>
                </a:lnTo>
                <a:lnTo>
                  <a:pt x="0" y="21084"/>
                </a:lnTo>
                <a:lnTo>
                  <a:pt x="663740" y="21084"/>
                </a:lnTo>
                <a:lnTo>
                  <a:pt x="6637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7751064" y="2706621"/>
            <a:ext cx="167005" cy="21590"/>
          </a:xfrm>
          <a:custGeom>
            <a:avLst/>
            <a:gdLst/>
            <a:ahLst/>
            <a:cxnLst/>
            <a:rect l="l" t="t" r="r" b="b"/>
            <a:pathLst>
              <a:path w="167004" h="21589">
                <a:moveTo>
                  <a:pt x="166674" y="0"/>
                </a:moveTo>
                <a:lnTo>
                  <a:pt x="0" y="0"/>
                </a:lnTo>
                <a:lnTo>
                  <a:pt x="0" y="21084"/>
                </a:lnTo>
                <a:lnTo>
                  <a:pt x="166674" y="21084"/>
                </a:lnTo>
                <a:lnTo>
                  <a:pt x="1666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5605271" y="8119853"/>
            <a:ext cx="5000625" cy="19685"/>
          </a:xfrm>
          <a:custGeom>
            <a:avLst/>
            <a:gdLst/>
            <a:ahLst/>
            <a:cxnLst/>
            <a:rect l="l" t="t" r="r" b="b"/>
            <a:pathLst>
              <a:path w="5000625" h="19684">
                <a:moveTo>
                  <a:pt x="5000244" y="0"/>
                </a:moveTo>
                <a:lnTo>
                  <a:pt x="0" y="0"/>
                </a:lnTo>
                <a:lnTo>
                  <a:pt x="0" y="19577"/>
                </a:lnTo>
                <a:lnTo>
                  <a:pt x="5000244" y="19577"/>
                </a:lnTo>
                <a:lnTo>
                  <a:pt x="50002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61897" y="517652"/>
            <a:ext cx="5429250" cy="7880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1">
                <a:latin typeface="Calibri"/>
                <a:cs typeface="Calibri"/>
              </a:rPr>
              <a:t>DOMINIO</a:t>
            </a:r>
            <a:r>
              <a:rPr dirty="0" spc="-125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E</a:t>
            </a:r>
            <a:r>
              <a:rPr dirty="0" spc="-130" b="1">
                <a:latin typeface="Calibri"/>
                <a:cs typeface="Calibri"/>
              </a:rPr>
              <a:t> </a:t>
            </a:r>
            <a:r>
              <a:rPr dirty="0" spc="-10" b="1">
                <a:latin typeface="Calibri"/>
                <a:cs typeface="Calibri"/>
              </a:rPr>
              <a:t>IMAGEN</a:t>
            </a:r>
          </a:p>
        </p:txBody>
      </p:sp>
      <p:sp>
        <p:nvSpPr>
          <p:cNvPr id="6" name="object 6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889889" rIns="0" bIns="0" rtlCol="0" vert="horz">
            <a:spAutoFit/>
          </a:bodyPr>
          <a:lstStyle/>
          <a:p>
            <a:pPr marL="144145" marR="60960">
              <a:lnSpc>
                <a:spcPts val="4160"/>
              </a:lnSpc>
              <a:spcBef>
                <a:spcPts val="275"/>
              </a:spcBef>
            </a:pPr>
            <a:r>
              <a:rPr dirty="0"/>
              <a:t>El</a:t>
            </a:r>
            <a:r>
              <a:rPr dirty="0" spc="-70"/>
              <a:t> </a:t>
            </a:r>
            <a:r>
              <a:rPr dirty="0" b="1">
                <a:latin typeface="Calibri"/>
                <a:cs typeface="Calibri"/>
              </a:rPr>
              <a:t>dominio</a:t>
            </a:r>
            <a:r>
              <a:rPr dirty="0" spc="-75" b="1">
                <a:latin typeface="Calibri"/>
                <a:cs typeface="Calibri"/>
              </a:rPr>
              <a:t> </a:t>
            </a:r>
            <a:r>
              <a:rPr dirty="0"/>
              <a:t>de</a:t>
            </a:r>
            <a:r>
              <a:rPr dirty="0" spc="-80"/>
              <a:t> </a:t>
            </a:r>
            <a:r>
              <a:rPr dirty="0"/>
              <a:t>f</a:t>
            </a:r>
            <a:r>
              <a:rPr dirty="0" spc="-65"/>
              <a:t> </a:t>
            </a:r>
            <a:r>
              <a:rPr dirty="0"/>
              <a:t>se</a:t>
            </a:r>
            <a:r>
              <a:rPr dirty="0" spc="-80"/>
              <a:t> </a:t>
            </a:r>
            <a:r>
              <a:rPr dirty="0"/>
              <a:t>define</a:t>
            </a:r>
            <a:r>
              <a:rPr dirty="0" spc="-75"/>
              <a:t> </a:t>
            </a:r>
            <a:r>
              <a:rPr dirty="0"/>
              <a:t>como</a:t>
            </a:r>
            <a:r>
              <a:rPr dirty="0" spc="-45"/>
              <a:t> </a:t>
            </a:r>
            <a:r>
              <a:rPr dirty="0"/>
              <a:t>los</a:t>
            </a:r>
            <a:r>
              <a:rPr dirty="0" spc="-75"/>
              <a:t> </a:t>
            </a:r>
            <a:r>
              <a:rPr dirty="0" spc="-10"/>
              <a:t>puntos</a:t>
            </a:r>
            <a:r>
              <a:rPr dirty="0" spc="-55"/>
              <a:t> </a:t>
            </a:r>
            <a:r>
              <a:rPr dirty="0"/>
              <a:t>de</a:t>
            </a:r>
            <a:r>
              <a:rPr dirty="0" spc="-40"/>
              <a:t> </a:t>
            </a:r>
            <a:r>
              <a:rPr dirty="0">
                <a:latin typeface="Cambria Math"/>
                <a:cs typeface="Cambria Math"/>
              </a:rPr>
              <a:t>ℝ</a:t>
            </a:r>
            <a:r>
              <a:rPr dirty="0" baseline="24154" sz="3450">
                <a:latin typeface="Cambria Math"/>
                <a:cs typeface="Cambria Math"/>
              </a:rPr>
              <a:t>𝑛</a:t>
            </a:r>
            <a:r>
              <a:rPr dirty="0" baseline="24154" sz="3450" spc="450">
                <a:latin typeface="Cambria Math"/>
                <a:cs typeface="Cambria Math"/>
              </a:rPr>
              <a:t> </a:t>
            </a:r>
            <a:r>
              <a:rPr dirty="0" sz="3500"/>
              <a:t>donde</a:t>
            </a:r>
            <a:r>
              <a:rPr dirty="0" sz="3500" spc="-50"/>
              <a:t> </a:t>
            </a:r>
            <a:r>
              <a:rPr dirty="0" sz="3500"/>
              <a:t>la</a:t>
            </a:r>
            <a:r>
              <a:rPr dirty="0" sz="3500" spc="-80"/>
              <a:t> </a:t>
            </a:r>
            <a:r>
              <a:rPr dirty="0" sz="3500" spc="-10"/>
              <a:t>función </a:t>
            </a:r>
            <a:r>
              <a:rPr dirty="0" sz="3500"/>
              <a:t>está</a:t>
            </a:r>
            <a:r>
              <a:rPr dirty="0" sz="3500" spc="-110"/>
              <a:t> </a:t>
            </a:r>
            <a:r>
              <a:rPr dirty="0" sz="3500"/>
              <a:t>definida,</a:t>
            </a:r>
            <a:r>
              <a:rPr dirty="0" sz="3500" spc="-125"/>
              <a:t> </a:t>
            </a:r>
            <a:r>
              <a:rPr dirty="0" sz="3500"/>
              <a:t>es</a:t>
            </a:r>
            <a:r>
              <a:rPr dirty="0" sz="3500" spc="-125"/>
              <a:t> </a:t>
            </a:r>
            <a:r>
              <a:rPr dirty="0" sz="3500" spc="-10"/>
              <a:t>decir:</a:t>
            </a:r>
            <a:endParaRPr sz="3500">
              <a:latin typeface="Cambria Math"/>
              <a:cs typeface="Cambria Math"/>
            </a:endParaRPr>
          </a:p>
          <a:p>
            <a:pPr algn="ctr" marL="364490">
              <a:lnSpc>
                <a:spcPct val="100000"/>
              </a:lnSpc>
              <a:spcBef>
                <a:spcPts val="1805"/>
              </a:spcBef>
            </a:pPr>
            <a:r>
              <a:rPr dirty="0">
                <a:latin typeface="Cambria Math"/>
                <a:cs typeface="Cambria Math"/>
              </a:rPr>
              <a:t>𝐷𝑜𝑚</a:t>
            </a:r>
            <a:r>
              <a:rPr dirty="0" baseline="1207" sz="3450">
                <a:latin typeface="Cambria Math"/>
                <a:cs typeface="Cambria Math"/>
              </a:rPr>
              <a:t>(</a:t>
            </a:r>
            <a:r>
              <a:rPr dirty="0" sz="3500">
                <a:latin typeface="Cambria Math"/>
                <a:cs typeface="Cambria Math"/>
              </a:rPr>
              <a:t>𝑓</a:t>
            </a:r>
            <a:r>
              <a:rPr dirty="0" baseline="1207" sz="3450">
                <a:latin typeface="Cambria Math"/>
                <a:cs typeface="Cambria Math"/>
              </a:rPr>
              <a:t>)</a:t>
            </a:r>
            <a:r>
              <a:rPr dirty="0" baseline="1207" sz="3450" spc="150">
                <a:latin typeface="Cambria Math"/>
                <a:cs typeface="Cambria Math"/>
              </a:rPr>
              <a:t> </a:t>
            </a:r>
            <a:r>
              <a:rPr dirty="0" sz="3500">
                <a:latin typeface="Cambria Math"/>
                <a:cs typeface="Cambria Math"/>
              </a:rPr>
              <a:t>=</a:t>
            </a:r>
            <a:r>
              <a:rPr dirty="0" sz="3500" spc="150">
                <a:latin typeface="Cambria Math"/>
                <a:cs typeface="Cambria Math"/>
              </a:rPr>
              <a:t> </a:t>
            </a:r>
            <a:r>
              <a:rPr dirty="0" sz="3500">
                <a:latin typeface="Cambria Math"/>
                <a:cs typeface="Cambria Math"/>
              </a:rPr>
              <a:t>{𝑥</a:t>
            </a:r>
            <a:r>
              <a:rPr dirty="0" sz="3500" spc="170">
                <a:latin typeface="Cambria Math"/>
                <a:cs typeface="Cambria Math"/>
              </a:rPr>
              <a:t> </a:t>
            </a:r>
            <a:r>
              <a:rPr dirty="0" sz="3500">
                <a:latin typeface="Cambria Math"/>
                <a:cs typeface="Cambria Math"/>
              </a:rPr>
              <a:t>∈</a:t>
            </a:r>
            <a:r>
              <a:rPr dirty="0" sz="3500" spc="130">
                <a:latin typeface="Cambria Math"/>
                <a:cs typeface="Cambria Math"/>
              </a:rPr>
              <a:t> </a:t>
            </a:r>
            <a:r>
              <a:rPr dirty="0" sz="3500" spc="-25">
                <a:latin typeface="Cambria Math"/>
                <a:cs typeface="Cambria Math"/>
              </a:rPr>
              <a:t>ℝ</a:t>
            </a:r>
            <a:r>
              <a:rPr dirty="0" baseline="24154" sz="3450" spc="-37">
                <a:latin typeface="Cambria Math"/>
                <a:cs typeface="Cambria Math"/>
              </a:rPr>
              <a:t>𝑛</a:t>
            </a:r>
            <a:r>
              <a:rPr dirty="0" baseline="24154" sz="3450" spc="-254">
                <a:latin typeface="Cambria Math"/>
                <a:cs typeface="Cambria Math"/>
              </a:rPr>
              <a:t> </a:t>
            </a:r>
            <a:r>
              <a:rPr dirty="0" sz="3500">
                <a:latin typeface="Cambria Math"/>
                <a:cs typeface="Cambria Math"/>
              </a:rPr>
              <a:t>:</a:t>
            </a:r>
            <a:r>
              <a:rPr dirty="0" sz="3500" spc="-90">
                <a:latin typeface="Cambria Math"/>
                <a:cs typeface="Cambria Math"/>
              </a:rPr>
              <a:t> </a:t>
            </a:r>
            <a:r>
              <a:rPr dirty="0" sz="3500" spc="-10">
                <a:latin typeface="Cambria Math"/>
                <a:cs typeface="Cambria Math"/>
              </a:rPr>
              <a:t>∃𝑓</a:t>
            </a:r>
            <a:r>
              <a:rPr dirty="0" baseline="1207" sz="3450" spc="-15">
                <a:latin typeface="Cambria Math"/>
                <a:cs typeface="Cambria Math"/>
              </a:rPr>
              <a:t>(</a:t>
            </a:r>
            <a:r>
              <a:rPr dirty="0" sz="3500" spc="-10">
                <a:latin typeface="Cambria Math"/>
                <a:cs typeface="Cambria Math"/>
              </a:rPr>
              <a:t>𝑥</a:t>
            </a:r>
            <a:r>
              <a:rPr dirty="0" baseline="1207" sz="3450" spc="-15">
                <a:latin typeface="Cambria Math"/>
                <a:cs typeface="Cambria Math"/>
              </a:rPr>
              <a:t>)</a:t>
            </a:r>
            <a:r>
              <a:rPr dirty="0" sz="3500" spc="-10">
                <a:latin typeface="Cambria Math"/>
                <a:cs typeface="Cambria Math"/>
              </a:rPr>
              <a:t>}</a:t>
            </a:r>
            <a:endParaRPr sz="3500">
              <a:latin typeface="Cambria Math"/>
              <a:cs typeface="Cambria Math"/>
            </a:endParaRPr>
          </a:p>
          <a:p>
            <a:pPr marL="144145">
              <a:lnSpc>
                <a:spcPct val="100000"/>
              </a:lnSpc>
              <a:spcBef>
                <a:spcPts val="1595"/>
              </a:spcBef>
            </a:pPr>
            <a:r>
              <a:rPr dirty="0"/>
              <a:t>La</a:t>
            </a:r>
            <a:r>
              <a:rPr dirty="0" spc="-70"/>
              <a:t> </a:t>
            </a:r>
            <a:r>
              <a:rPr dirty="0" b="1">
                <a:latin typeface="Calibri"/>
                <a:cs typeface="Calibri"/>
              </a:rPr>
              <a:t>imagen</a:t>
            </a:r>
            <a:r>
              <a:rPr dirty="0" spc="-75" b="1">
                <a:latin typeface="Calibri"/>
                <a:cs typeface="Calibri"/>
              </a:rPr>
              <a:t> </a:t>
            </a:r>
            <a:r>
              <a:rPr dirty="0"/>
              <a:t>de</a:t>
            </a:r>
            <a:r>
              <a:rPr dirty="0" spc="-85"/>
              <a:t> </a:t>
            </a:r>
            <a:r>
              <a:rPr dirty="0"/>
              <a:t>f</a:t>
            </a:r>
            <a:r>
              <a:rPr dirty="0" spc="-60"/>
              <a:t> </a:t>
            </a:r>
            <a:r>
              <a:rPr dirty="0"/>
              <a:t>son</a:t>
            </a:r>
            <a:r>
              <a:rPr dirty="0" spc="-60"/>
              <a:t> </a:t>
            </a:r>
            <a:r>
              <a:rPr dirty="0"/>
              <a:t>los</a:t>
            </a:r>
            <a:r>
              <a:rPr dirty="0" spc="-80"/>
              <a:t> </a:t>
            </a:r>
            <a:r>
              <a:rPr dirty="0" spc="-10"/>
              <a:t>valores</a:t>
            </a:r>
            <a:r>
              <a:rPr dirty="0" spc="-70"/>
              <a:t> </a:t>
            </a:r>
            <a:r>
              <a:rPr dirty="0"/>
              <a:t>que</a:t>
            </a:r>
            <a:r>
              <a:rPr dirty="0" spc="-90"/>
              <a:t> </a:t>
            </a:r>
            <a:r>
              <a:rPr dirty="0"/>
              <a:t>toma</a:t>
            </a:r>
            <a:r>
              <a:rPr dirty="0" spc="-85"/>
              <a:t> </a:t>
            </a:r>
            <a:r>
              <a:rPr dirty="0"/>
              <a:t>en</a:t>
            </a:r>
            <a:r>
              <a:rPr dirty="0" spc="-85"/>
              <a:t> </a:t>
            </a:r>
            <a:r>
              <a:rPr dirty="0" spc="-25">
                <a:latin typeface="Cambria Math"/>
                <a:cs typeface="Cambria Math"/>
              </a:rPr>
              <a:t>ℝ</a:t>
            </a:r>
            <a:r>
              <a:rPr dirty="0" spc="-25"/>
              <a:t>:</a:t>
            </a:r>
          </a:p>
          <a:p>
            <a:pPr algn="ctr" marL="365760">
              <a:lnSpc>
                <a:spcPct val="100000"/>
              </a:lnSpc>
              <a:spcBef>
                <a:spcPts val="1910"/>
              </a:spcBef>
            </a:pPr>
            <a:r>
              <a:rPr dirty="0">
                <a:latin typeface="Cambria Math"/>
                <a:cs typeface="Cambria Math"/>
              </a:rPr>
              <a:t>𝐼𝑚</a:t>
            </a:r>
            <a:r>
              <a:rPr dirty="0" baseline="1207" sz="3450">
                <a:latin typeface="Cambria Math"/>
                <a:cs typeface="Cambria Math"/>
              </a:rPr>
              <a:t>(</a:t>
            </a:r>
            <a:r>
              <a:rPr dirty="0" sz="3500">
                <a:latin typeface="Cambria Math"/>
                <a:cs typeface="Cambria Math"/>
              </a:rPr>
              <a:t>𝑓</a:t>
            </a:r>
            <a:r>
              <a:rPr dirty="0" baseline="1207" sz="3450">
                <a:latin typeface="Cambria Math"/>
                <a:cs typeface="Cambria Math"/>
              </a:rPr>
              <a:t>)</a:t>
            </a:r>
            <a:r>
              <a:rPr dirty="0" baseline="1207" sz="3450" spc="142">
                <a:latin typeface="Cambria Math"/>
                <a:cs typeface="Cambria Math"/>
              </a:rPr>
              <a:t> </a:t>
            </a:r>
            <a:r>
              <a:rPr dirty="0" sz="3500">
                <a:latin typeface="Cambria Math"/>
                <a:cs typeface="Cambria Math"/>
              </a:rPr>
              <a:t>=</a:t>
            </a:r>
            <a:r>
              <a:rPr dirty="0" sz="3500" spc="130">
                <a:latin typeface="Cambria Math"/>
                <a:cs typeface="Cambria Math"/>
              </a:rPr>
              <a:t> </a:t>
            </a:r>
            <a:r>
              <a:rPr dirty="0" sz="3500">
                <a:latin typeface="Cambria Math"/>
                <a:cs typeface="Cambria Math"/>
              </a:rPr>
              <a:t>{𝑦</a:t>
            </a:r>
            <a:r>
              <a:rPr dirty="0" sz="3500" spc="190">
                <a:latin typeface="Cambria Math"/>
                <a:cs typeface="Cambria Math"/>
              </a:rPr>
              <a:t> </a:t>
            </a:r>
            <a:r>
              <a:rPr dirty="0" sz="3500">
                <a:latin typeface="Cambria Math"/>
                <a:cs typeface="Cambria Math"/>
              </a:rPr>
              <a:t>∈</a:t>
            </a:r>
            <a:r>
              <a:rPr dirty="0" sz="3500" spc="130">
                <a:latin typeface="Cambria Math"/>
                <a:cs typeface="Cambria Math"/>
              </a:rPr>
              <a:t> </a:t>
            </a:r>
            <a:r>
              <a:rPr dirty="0" sz="3500">
                <a:latin typeface="Cambria Math"/>
                <a:cs typeface="Cambria Math"/>
              </a:rPr>
              <a:t>ℝ:</a:t>
            </a:r>
            <a:r>
              <a:rPr dirty="0" sz="3500" spc="-100">
                <a:latin typeface="Cambria Math"/>
                <a:cs typeface="Cambria Math"/>
              </a:rPr>
              <a:t> </a:t>
            </a:r>
            <a:r>
              <a:rPr dirty="0" sz="3500">
                <a:latin typeface="Cambria Math"/>
                <a:cs typeface="Cambria Math"/>
              </a:rPr>
              <a:t>𝑥</a:t>
            </a:r>
            <a:r>
              <a:rPr dirty="0" sz="3500" spc="215">
                <a:latin typeface="Cambria Math"/>
                <a:cs typeface="Cambria Math"/>
              </a:rPr>
              <a:t> </a:t>
            </a:r>
            <a:r>
              <a:rPr dirty="0" sz="3500">
                <a:latin typeface="Cambria Math"/>
                <a:cs typeface="Cambria Math"/>
              </a:rPr>
              <a:t>∈</a:t>
            </a:r>
            <a:r>
              <a:rPr dirty="0" sz="3500" spc="130">
                <a:latin typeface="Cambria Math"/>
                <a:cs typeface="Cambria Math"/>
              </a:rPr>
              <a:t> </a:t>
            </a:r>
            <a:r>
              <a:rPr dirty="0" sz="3500">
                <a:latin typeface="Cambria Math"/>
                <a:cs typeface="Cambria Math"/>
              </a:rPr>
              <a:t>𝐷</a:t>
            </a:r>
            <a:r>
              <a:rPr dirty="0" sz="3500" spc="80">
                <a:latin typeface="Cambria Math"/>
                <a:cs typeface="Cambria Math"/>
              </a:rPr>
              <a:t> </a:t>
            </a:r>
            <a:r>
              <a:rPr dirty="0" sz="3500">
                <a:latin typeface="Cambria Math"/>
                <a:cs typeface="Cambria Math"/>
              </a:rPr>
              <a:t>𝑐𝑜𝑛</a:t>
            </a:r>
            <a:r>
              <a:rPr dirty="0" sz="3500" spc="65">
                <a:latin typeface="Cambria Math"/>
                <a:cs typeface="Cambria Math"/>
              </a:rPr>
              <a:t> </a:t>
            </a:r>
            <a:r>
              <a:rPr dirty="0" sz="3500">
                <a:latin typeface="Cambria Math"/>
                <a:cs typeface="Cambria Math"/>
              </a:rPr>
              <a:t>𝑓</a:t>
            </a:r>
            <a:r>
              <a:rPr dirty="0" baseline="1207" sz="3450">
                <a:latin typeface="Cambria Math"/>
                <a:cs typeface="Cambria Math"/>
              </a:rPr>
              <a:t>(</a:t>
            </a:r>
            <a:r>
              <a:rPr dirty="0" sz="3500">
                <a:latin typeface="Cambria Math"/>
                <a:cs typeface="Cambria Math"/>
              </a:rPr>
              <a:t>𝑥</a:t>
            </a:r>
            <a:r>
              <a:rPr dirty="0" baseline="1207" sz="3450">
                <a:latin typeface="Cambria Math"/>
                <a:cs typeface="Cambria Math"/>
              </a:rPr>
              <a:t>)</a:t>
            </a:r>
            <a:r>
              <a:rPr dirty="0" baseline="1207" sz="3450" spc="165">
                <a:latin typeface="Cambria Math"/>
                <a:cs typeface="Cambria Math"/>
              </a:rPr>
              <a:t> </a:t>
            </a:r>
            <a:r>
              <a:rPr dirty="0" sz="3500">
                <a:latin typeface="Cambria Math"/>
                <a:cs typeface="Cambria Math"/>
              </a:rPr>
              <a:t>=</a:t>
            </a:r>
            <a:r>
              <a:rPr dirty="0" sz="3500" spc="130">
                <a:latin typeface="Cambria Math"/>
                <a:cs typeface="Cambria Math"/>
              </a:rPr>
              <a:t> </a:t>
            </a:r>
            <a:r>
              <a:rPr dirty="0" sz="3500" spc="-25">
                <a:latin typeface="Cambria Math"/>
                <a:cs typeface="Cambria Math"/>
              </a:rPr>
              <a:t>𝑦}</a:t>
            </a:r>
            <a:endParaRPr sz="3500">
              <a:latin typeface="Cambria Math"/>
              <a:cs typeface="Cambria Math"/>
            </a:endParaRPr>
          </a:p>
          <a:p>
            <a:pPr marL="144145" marR="30480">
              <a:lnSpc>
                <a:spcPct val="100000"/>
              </a:lnSpc>
              <a:spcBef>
                <a:spcPts val="1465"/>
              </a:spcBef>
            </a:pPr>
            <a:r>
              <a:rPr dirty="0"/>
              <a:t>Cuando</a:t>
            </a:r>
            <a:r>
              <a:rPr dirty="0" spc="-135"/>
              <a:t> </a:t>
            </a:r>
            <a:r>
              <a:rPr dirty="0"/>
              <a:t>n=2</a:t>
            </a:r>
            <a:r>
              <a:rPr dirty="0" spc="-90"/>
              <a:t> </a:t>
            </a:r>
            <a:r>
              <a:rPr dirty="0"/>
              <a:t>la</a:t>
            </a:r>
            <a:r>
              <a:rPr dirty="0" spc="-114"/>
              <a:t> </a:t>
            </a:r>
            <a:r>
              <a:rPr dirty="0"/>
              <a:t>función</a:t>
            </a:r>
            <a:r>
              <a:rPr dirty="0" spc="-85"/>
              <a:t> </a:t>
            </a:r>
            <a:r>
              <a:rPr dirty="0"/>
              <a:t>solemos</a:t>
            </a:r>
            <a:r>
              <a:rPr dirty="0" spc="-80"/>
              <a:t> </a:t>
            </a:r>
            <a:r>
              <a:rPr dirty="0" spc="-20"/>
              <a:t>representarla</a:t>
            </a:r>
            <a:r>
              <a:rPr dirty="0" spc="-65"/>
              <a:t> </a:t>
            </a:r>
            <a:r>
              <a:rPr dirty="0"/>
              <a:t>como</a:t>
            </a:r>
            <a:r>
              <a:rPr dirty="0" spc="-80"/>
              <a:t> </a:t>
            </a:r>
            <a:r>
              <a:rPr dirty="0"/>
              <a:t>f(x,y).</a:t>
            </a:r>
            <a:r>
              <a:rPr dirty="0" spc="-114"/>
              <a:t> </a:t>
            </a:r>
            <a:r>
              <a:rPr dirty="0" spc="-10"/>
              <a:t>Cuando </a:t>
            </a:r>
            <a:r>
              <a:rPr dirty="0"/>
              <a:t>n=3</a:t>
            </a:r>
            <a:r>
              <a:rPr dirty="0" spc="-65"/>
              <a:t> </a:t>
            </a:r>
            <a:r>
              <a:rPr dirty="0"/>
              <a:t>la</a:t>
            </a:r>
            <a:r>
              <a:rPr dirty="0" spc="-114"/>
              <a:t> </a:t>
            </a:r>
            <a:r>
              <a:rPr dirty="0" spc="-20"/>
              <a:t>representamos </a:t>
            </a:r>
            <a:r>
              <a:rPr dirty="0"/>
              <a:t>por</a:t>
            </a:r>
            <a:r>
              <a:rPr dirty="0" spc="-80"/>
              <a:t> </a:t>
            </a:r>
            <a:r>
              <a:rPr dirty="0" spc="-10"/>
              <a:t>f(x,y,z).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98500" rIns="0" bIns="0" rtlCol="0" vert="horz">
            <a:spAutoFit/>
          </a:bodyPr>
          <a:lstStyle/>
          <a:p>
            <a:pPr marL="1851660">
              <a:lnSpc>
                <a:spcPct val="100000"/>
              </a:lnSpc>
              <a:spcBef>
                <a:spcPts val="100"/>
              </a:spcBef>
            </a:pPr>
            <a:r>
              <a:rPr dirty="0" spc="-10" b="1">
                <a:latin typeface="Calibri"/>
                <a:cs typeface="Calibri"/>
              </a:rPr>
              <a:t>Ejemplo: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2216150" y="2307412"/>
            <a:ext cx="9850120" cy="519366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14"/>
              </a:spcBef>
            </a:pPr>
            <a:r>
              <a:rPr dirty="0" sz="2650">
                <a:solidFill>
                  <a:srgbClr val="FFFFFF"/>
                </a:solidFill>
                <a:latin typeface="Calibri"/>
                <a:cs typeface="Calibri"/>
              </a:rPr>
              <a:t>Calcula</a:t>
            </a:r>
            <a:r>
              <a:rPr dirty="0" sz="265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65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265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650">
                <a:solidFill>
                  <a:srgbClr val="FFFFFF"/>
                </a:solidFill>
                <a:latin typeface="Calibri"/>
                <a:cs typeface="Calibri"/>
              </a:rPr>
              <a:t>dominio</a:t>
            </a:r>
            <a:r>
              <a:rPr dirty="0" sz="265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65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265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65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265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650" spc="-10">
                <a:solidFill>
                  <a:srgbClr val="FFFFFF"/>
                </a:solidFill>
                <a:latin typeface="Calibri"/>
                <a:cs typeface="Calibri"/>
              </a:rPr>
              <a:t>función</a:t>
            </a:r>
            <a:endParaRPr sz="2650">
              <a:latin typeface="Calibri"/>
              <a:cs typeface="Calibri"/>
            </a:endParaRPr>
          </a:p>
          <a:p>
            <a:pPr marL="99695">
              <a:lnSpc>
                <a:spcPct val="100000"/>
              </a:lnSpc>
              <a:spcBef>
                <a:spcPts val="70"/>
              </a:spcBef>
            </a:pPr>
            <a:r>
              <a:rPr dirty="0" sz="2650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r>
              <a:rPr dirty="0" baseline="1048" sz="3975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2650">
                <a:solidFill>
                  <a:srgbClr val="FFFFFF"/>
                </a:solidFill>
                <a:latin typeface="Cambria Math"/>
                <a:cs typeface="Cambria Math"/>
              </a:rPr>
              <a:t>𝑥,</a:t>
            </a:r>
            <a:r>
              <a:rPr dirty="0" sz="2650" spc="-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650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baseline="1048" sz="3975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1048" sz="3975" spc="21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65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2650" spc="1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-2096" sz="3975">
                <a:solidFill>
                  <a:srgbClr val="FFFFFF"/>
                </a:solidFill>
                <a:latin typeface="Cambria Math"/>
                <a:cs typeface="Cambria Math"/>
              </a:rPr>
              <a:t>√</a:t>
            </a:r>
            <a:r>
              <a:rPr dirty="0" sz="265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sz="2650" spc="6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650">
                <a:solidFill>
                  <a:srgbClr val="FFFFFF"/>
                </a:solidFill>
                <a:latin typeface="Cambria Math"/>
                <a:cs typeface="Cambria Math"/>
              </a:rPr>
              <a:t>−</a:t>
            </a:r>
            <a:r>
              <a:rPr dirty="0" sz="2650" spc="1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650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r>
              <a:rPr dirty="0" sz="2650" spc="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650">
                <a:solidFill>
                  <a:srgbClr val="FFFFFF"/>
                </a:solidFill>
                <a:latin typeface="Cambria Math"/>
                <a:cs typeface="Cambria Math"/>
              </a:rPr>
              <a:t>+ </a:t>
            </a:r>
            <a:r>
              <a:rPr dirty="0" baseline="-2777" sz="6000" spc="-37">
                <a:solidFill>
                  <a:srgbClr val="FFFFFF"/>
                </a:solidFill>
                <a:latin typeface="Cambria Math"/>
                <a:cs typeface="Cambria Math"/>
              </a:rPr>
              <a:t>√</a:t>
            </a:r>
            <a:r>
              <a:rPr dirty="0" sz="2650" spc="-25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endParaRPr sz="2650">
              <a:latin typeface="Cambria Math"/>
              <a:cs typeface="Cambria Math"/>
            </a:endParaRPr>
          </a:p>
          <a:p>
            <a:pPr marL="25400" marR="17780">
              <a:lnSpc>
                <a:spcPct val="100000"/>
              </a:lnSpc>
              <a:spcBef>
                <a:spcPts val="1889"/>
              </a:spcBef>
            </a:pP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Para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tenga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sentido,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lo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dentro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las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raíces</a:t>
            </a:r>
            <a:r>
              <a:rPr dirty="0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debe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ser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mayor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igual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0.</a:t>
            </a:r>
            <a:endParaRPr sz="35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935"/>
              </a:spcBef>
            </a:pP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sz="3500" spc="5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−</a:t>
            </a:r>
            <a:r>
              <a:rPr dirty="0" sz="3500" spc="-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r>
              <a:rPr dirty="0" sz="3500" spc="8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≥</a:t>
            </a:r>
            <a:r>
              <a:rPr dirty="0" sz="3500" spc="8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sz="3500" spc="1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sz="3500" spc="9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sz="3500" spc="16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≥</a:t>
            </a:r>
            <a:r>
              <a:rPr dirty="0" sz="3500" spc="9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endParaRPr sz="35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1689"/>
              </a:spcBef>
            </a:pP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sz="3500" spc="9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≥</a:t>
            </a:r>
            <a:r>
              <a:rPr dirty="0" sz="3500" spc="8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sz="3500" spc="7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sz="3500" spc="8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sz="3500" spc="114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≥</a:t>
            </a:r>
            <a:r>
              <a:rPr dirty="0" sz="3500" spc="9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endParaRPr sz="3500">
              <a:latin typeface="Cambria Math"/>
              <a:cs typeface="Cambria Math"/>
            </a:endParaRPr>
          </a:p>
          <a:p>
            <a:pPr marL="25400">
              <a:lnSpc>
                <a:spcPct val="100000"/>
              </a:lnSpc>
              <a:spcBef>
                <a:spcPts val="1575"/>
              </a:spcBef>
            </a:pP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Entonces</a:t>
            </a:r>
            <a:r>
              <a:rPr dirty="0" sz="3500" spc="-1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podemos</a:t>
            </a:r>
            <a:r>
              <a:rPr dirty="0" sz="3500" spc="-1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decir</a:t>
            </a:r>
            <a:r>
              <a:rPr dirty="0" sz="3500" spc="-1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endParaRPr sz="3500">
              <a:latin typeface="Calibri"/>
              <a:cs typeface="Calibri"/>
            </a:endParaRPr>
          </a:p>
          <a:p>
            <a:pPr algn="ctr" marR="1270">
              <a:lnSpc>
                <a:spcPct val="100000"/>
              </a:lnSpc>
              <a:spcBef>
                <a:spcPts val="335"/>
              </a:spcBef>
            </a:pP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𝐷𝑜𝑚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1207" sz="3450" spc="16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13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{(𝑥,</a:t>
            </a:r>
            <a:r>
              <a:rPr dirty="0" sz="3500" spc="-13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𝑦)</a:t>
            </a:r>
            <a:r>
              <a:rPr dirty="0" sz="3500" spc="15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sz="3500" spc="1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:</a:t>
            </a:r>
            <a:r>
              <a:rPr dirty="0" sz="3500" spc="-10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sz="3500" spc="2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≥</a:t>
            </a:r>
            <a:r>
              <a:rPr dirty="0" sz="3500" spc="1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1,</a:t>
            </a:r>
            <a:r>
              <a:rPr dirty="0" sz="3500" spc="-13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sz="3500" spc="19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≥</a:t>
            </a:r>
            <a:r>
              <a:rPr dirty="0" sz="3500" spc="15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0}</a:t>
            </a:r>
            <a:endParaRPr sz="35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711" y="753872"/>
            <a:ext cx="10314305" cy="7880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1">
                <a:latin typeface="Calibri"/>
                <a:cs typeface="Calibri"/>
              </a:rPr>
              <a:t>LÍMITE</a:t>
            </a:r>
            <a:r>
              <a:rPr dirty="0" spc="-110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Y</a:t>
            </a:r>
            <a:r>
              <a:rPr dirty="0" spc="-105" b="1">
                <a:latin typeface="Calibri"/>
                <a:cs typeface="Calibri"/>
              </a:rPr>
              <a:t> </a:t>
            </a:r>
            <a:r>
              <a:rPr dirty="0" spc="-10" b="1">
                <a:latin typeface="Calibri"/>
                <a:cs typeface="Calibri"/>
              </a:rPr>
              <a:t>CONTINUIDAD</a:t>
            </a:r>
            <a:r>
              <a:rPr dirty="0" spc="-120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DE</a:t>
            </a:r>
            <a:r>
              <a:rPr dirty="0" spc="-135" b="1">
                <a:latin typeface="Calibri"/>
                <a:cs typeface="Calibri"/>
              </a:rPr>
              <a:t> </a:t>
            </a:r>
            <a:r>
              <a:rPr dirty="0" spc="-10" b="1">
                <a:latin typeface="Calibri"/>
                <a:cs typeface="Calibri"/>
              </a:rPr>
              <a:t>FUNCIONES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43611" y="1759711"/>
            <a:ext cx="1221549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4824095" algn="l"/>
              </a:tabLst>
            </a:pP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Sea</a:t>
            </a:r>
            <a:r>
              <a:rPr dirty="0" sz="36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𝑓:</a:t>
            </a:r>
            <a:r>
              <a:rPr dirty="0" sz="3600" spc="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4305" sz="360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24305" sz="3600" spc="61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sz="3600" spc="14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sz="3600" spc="-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sz="3600" spc="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-12731" sz="3600">
                <a:solidFill>
                  <a:srgbClr val="FFFFFF"/>
                </a:solidFill>
                <a:latin typeface="Cambria Math"/>
                <a:cs typeface="Cambria Math"/>
              </a:rPr>
              <a:t>0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sz="3600" spc="1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 spc="-25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4305" sz="3600" spc="-37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24305" sz="36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600" spc="-10">
                <a:solidFill>
                  <a:srgbClr val="FFFFFF"/>
                </a:solidFill>
                <a:latin typeface="Calibri"/>
                <a:cs typeface="Calibri"/>
              </a:rPr>
              <a:t>deci</a:t>
            </a:r>
            <a:r>
              <a:rPr dirty="0" sz="3600" spc="-85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baseline="34722" sz="2400" spc="-1185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sz="3600" spc="-107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baseline="34722" sz="2400" spc="-457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sz="3600" spc="-1065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baseline="34722" sz="2400" spc="89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32051" sz="1950" spc="-7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baseline="32051" sz="1950" spc="-15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6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b="1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600" spc="-7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b="1">
                <a:solidFill>
                  <a:srgbClr val="FFFFFF"/>
                </a:solidFill>
                <a:latin typeface="Calibri"/>
                <a:cs typeface="Calibri"/>
              </a:rPr>
              <a:t>límite</a:t>
            </a:r>
            <a:r>
              <a:rPr dirty="0" sz="3600" spc="-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600" spc="-5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𝒇(𝒙)</a:t>
            </a:r>
            <a:r>
              <a:rPr dirty="0" sz="3600" spc="-7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cuando</a:t>
            </a:r>
            <a:r>
              <a:rPr dirty="0" sz="36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-5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784593" y="3026410"/>
            <a:ext cx="52895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8620" algn="l"/>
              </a:tabLst>
            </a:pPr>
            <a:r>
              <a:rPr dirty="0" sz="2400" spc="-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24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2400" spc="-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endParaRPr sz="2400">
              <a:latin typeface="Cambria Math"/>
              <a:cs typeface="Cambria Math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760465" y="2883154"/>
            <a:ext cx="233235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21790" algn="l"/>
              </a:tabLst>
            </a:pP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lim</a:t>
            </a:r>
            <a:r>
              <a:rPr dirty="0" sz="3600" spc="28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r>
              <a:rPr dirty="0" sz="3600" spc="2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 spc="-5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	=</a:t>
            </a:r>
            <a:r>
              <a:rPr dirty="0" sz="3600" spc="8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 spc="-50">
                <a:solidFill>
                  <a:srgbClr val="FFFFFF"/>
                </a:solidFill>
                <a:latin typeface="Cambria Math"/>
                <a:cs typeface="Cambria Math"/>
              </a:rPr>
              <a:t>𝐿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56311" y="2054098"/>
            <a:ext cx="6347460" cy="1631950"/>
          </a:xfrm>
          <a:prstGeom prst="rect">
            <a:avLst/>
          </a:prstGeom>
        </p:spPr>
        <p:txBody>
          <a:bodyPr wrap="square" lIns="0" tIns="266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100"/>
              </a:spcBef>
            </a:pP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tiende</a:t>
            </a:r>
            <a:r>
              <a:rPr dirty="0" sz="36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6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-12731" sz="360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baseline="-12731" sz="3600" spc="3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6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sz="3600" spc="8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sz="3600" spc="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6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dirty="0" sz="36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-10">
                <a:solidFill>
                  <a:srgbClr val="FFFFFF"/>
                </a:solidFill>
                <a:latin typeface="Calibri"/>
                <a:cs typeface="Calibri"/>
              </a:rPr>
              <a:t>escribe:</a:t>
            </a:r>
            <a:endParaRPr sz="3600">
              <a:latin typeface="Calibri"/>
              <a:cs typeface="Calibri"/>
            </a:endParaRPr>
          </a:p>
          <a:p>
            <a:pPr algn="r" marR="152400">
              <a:lnSpc>
                <a:spcPct val="100000"/>
              </a:lnSpc>
              <a:spcBef>
                <a:spcPts val="2005"/>
              </a:spcBef>
            </a:pPr>
            <a:r>
              <a:rPr dirty="0" sz="3600" spc="5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sz="3600" spc="40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sz="3600" spc="-109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6674866" y="3317494"/>
            <a:ext cx="19431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endParaRPr sz="2400">
              <a:latin typeface="Cambria Math"/>
              <a:cs typeface="Cambria Math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356311" y="3589909"/>
            <a:ext cx="13007975" cy="2734310"/>
          </a:xfrm>
          <a:prstGeom prst="rect">
            <a:avLst/>
          </a:prstGeom>
        </p:spPr>
        <p:txBody>
          <a:bodyPr wrap="square" lIns="0" tIns="2203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735"/>
              </a:spcBef>
            </a:pP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6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∀𝜀</a:t>
            </a:r>
            <a:r>
              <a:rPr dirty="0" sz="3600" spc="17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&gt;</a:t>
            </a:r>
            <a:r>
              <a:rPr dirty="0" sz="3600" spc="1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0,</a:t>
            </a:r>
            <a:r>
              <a:rPr dirty="0" sz="3600" spc="-14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∃𝛿</a:t>
            </a:r>
            <a:r>
              <a:rPr dirty="0" sz="3600" spc="19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&gt;</a:t>
            </a:r>
            <a:r>
              <a:rPr dirty="0" sz="3600" spc="1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sz="3600" spc="-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𝑡𝑎𝑙</a:t>
            </a:r>
            <a:r>
              <a:rPr dirty="0" sz="3600" spc="7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𝑞𝑢𝑒</a:t>
            </a:r>
            <a:r>
              <a:rPr dirty="0" sz="3600" spc="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𝑠𝑖,</a:t>
            </a:r>
            <a:r>
              <a:rPr dirty="0" sz="3600" spc="-14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sz="3600" spc="1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&lt;</a:t>
            </a:r>
            <a:r>
              <a:rPr dirty="0" sz="3600" spc="1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𝑑</a:t>
            </a:r>
            <a:r>
              <a:rPr dirty="0" baseline="1157" sz="360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𝑥,</a:t>
            </a:r>
            <a:r>
              <a:rPr dirty="0" sz="3600" spc="-16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-12731" sz="360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baseline="1157" sz="360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1157" sz="3600" spc="16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&lt;</a:t>
            </a:r>
            <a:r>
              <a:rPr dirty="0" sz="3600" spc="1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𝜕</a:t>
            </a:r>
            <a:r>
              <a:rPr dirty="0" sz="3600" spc="4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𝑒𝑛𝑡𝑜𝑛𝑐𝑒𝑠</a:t>
            </a:r>
            <a:r>
              <a:rPr dirty="0" sz="3600" spc="4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1157" sz="3600">
                <a:solidFill>
                  <a:srgbClr val="FFFFFF"/>
                </a:solidFill>
                <a:latin typeface="Cambria Math"/>
                <a:cs typeface="Cambria Math"/>
              </a:rPr>
              <a:t>|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r>
              <a:rPr dirty="0" baseline="1157" sz="360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1157" sz="360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1157" sz="3600" spc="-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−</a:t>
            </a:r>
            <a:r>
              <a:rPr dirty="0" sz="3600" spc="-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𝐿</a:t>
            </a:r>
            <a:r>
              <a:rPr dirty="0" baseline="1157" sz="3600">
                <a:solidFill>
                  <a:srgbClr val="FFFFFF"/>
                </a:solidFill>
                <a:latin typeface="Cambria Math"/>
                <a:cs typeface="Cambria Math"/>
              </a:rPr>
              <a:t>|</a:t>
            </a:r>
            <a:r>
              <a:rPr dirty="0" baseline="1157" sz="3600" spc="15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&lt;</a:t>
            </a:r>
            <a:r>
              <a:rPr dirty="0" sz="3600" spc="1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 spc="-50">
                <a:solidFill>
                  <a:srgbClr val="FFFFFF"/>
                </a:solidFill>
                <a:latin typeface="Cambria Math"/>
                <a:cs typeface="Cambria Math"/>
              </a:rPr>
              <a:t>𝜀</a:t>
            </a:r>
            <a:endParaRPr sz="3600">
              <a:latin typeface="Cambria Math"/>
              <a:cs typeface="Cambria Math"/>
            </a:endParaRPr>
          </a:p>
          <a:p>
            <a:pPr marL="38100" marR="447675">
              <a:lnSpc>
                <a:spcPct val="109000"/>
              </a:lnSpc>
              <a:spcBef>
                <a:spcPts val="1245"/>
              </a:spcBef>
            </a:pP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Lo</a:t>
            </a:r>
            <a:r>
              <a:rPr dirty="0" sz="36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6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indica</a:t>
            </a:r>
            <a:r>
              <a:rPr dirty="0" sz="36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6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6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función,</a:t>
            </a:r>
            <a:r>
              <a:rPr dirty="0" sz="36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por</a:t>
            </a:r>
            <a:r>
              <a:rPr dirty="0" sz="36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muy</a:t>
            </a:r>
            <a:r>
              <a:rPr dirty="0" sz="36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pequeño</a:t>
            </a:r>
            <a:r>
              <a:rPr dirty="0" sz="36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6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-10">
                <a:solidFill>
                  <a:srgbClr val="FFFFFF"/>
                </a:solidFill>
                <a:latin typeface="Calibri"/>
                <a:cs typeface="Calibri"/>
              </a:rPr>
              <a:t>escojamos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6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-50">
                <a:solidFill>
                  <a:srgbClr val="FFFFFF"/>
                </a:solidFill>
                <a:latin typeface="Cambria Math"/>
                <a:cs typeface="Cambria Math"/>
              </a:rPr>
              <a:t>𝜀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siempre</a:t>
            </a:r>
            <a:r>
              <a:rPr dirty="0" sz="36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va</a:t>
            </a:r>
            <a:r>
              <a:rPr dirty="0" sz="36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6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-10">
                <a:solidFill>
                  <a:srgbClr val="FFFFFF"/>
                </a:solidFill>
                <a:latin typeface="Calibri"/>
                <a:cs typeface="Calibri"/>
              </a:rPr>
              <a:t>existir</a:t>
            </a:r>
            <a:r>
              <a:rPr dirty="0" sz="36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dirty="0" sz="36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valor</a:t>
            </a:r>
            <a:r>
              <a:rPr dirty="0" sz="36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6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partir</a:t>
            </a:r>
            <a:r>
              <a:rPr dirty="0" sz="3600" spc="2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del</a:t>
            </a:r>
            <a:r>
              <a:rPr dirty="0" sz="36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cual</a:t>
            </a:r>
            <a:r>
              <a:rPr dirty="0" sz="36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6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función</a:t>
            </a:r>
            <a:r>
              <a:rPr dirty="0" sz="36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dirty="0" sz="36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-10">
                <a:solidFill>
                  <a:srgbClr val="FFFFFF"/>
                </a:solidFill>
                <a:latin typeface="Calibri"/>
                <a:cs typeface="Calibri"/>
              </a:rPr>
              <a:t>acerca</a:t>
            </a:r>
            <a:r>
              <a:rPr dirty="0" sz="36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6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-50">
                <a:solidFill>
                  <a:srgbClr val="FFFFFF"/>
                </a:solidFill>
                <a:latin typeface="Calibri"/>
                <a:cs typeface="Calibri"/>
              </a:rPr>
              <a:t>L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6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dirty="0" sz="36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valor</a:t>
            </a:r>
            <a:r>
              <a:rPr dirty="0" sz="36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más</a:t>
            </a:r>
            <a:r>
              <a:rPr dirty="0" sz="36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pequeño</a:t>
            </a:r>
            <a:r>
              <a:rPr dirty="0" sz="36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6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ese</a:t>
            </a:r>
            <a:r>
              <a:rPr dirty="0" sz="36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-25">
                <a:solidFill>
                  <a:srgbClr val="FFFFFF"/>
                </a:solidFill>
                <a:latin typeface="Cambria Math"/>
                <a:cs typeface="Cambria Math"/>
              </a:rPr>
              <a:t>𝜀</a:t>
            </a:r>
            <a:r>
              <a:rPr dirty="0" sz="3600" spc="-25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356311" y="6559677"/>
            <a:ext cx="464820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Sea</a:t>
            </a:r>
            <a:r>
              <a:rPr dirty="0" sz="36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𝑓:</a:t>
            </a:r>
            <a:r>
              <a:rPr dirty="0" sz="3600" spc="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4305" sz="360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24305" sz="3600" spc="61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sz="3600" spc="1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sz="3600" spc="-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sz="3600" spc="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-12731" sz="3600">
                <a:solidFill>
                  <a:srgbClr val="FFFFFF"/>
                </a:solidFill>
                <a:latin typeface="Cambria Math"/>
                <a:cs typeface="Cambria Math"/>
              </a:rPr>
              <a:t>0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sz="3600" spc="1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 spc="-25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4305" sz="3600" spc="-37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endParaRPr baseline="24305" sz="3600">
              <a:latin typeface="Cambria Math"/>
              <a:cs typeface="Cambria Math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126990" y="6317360"/>
            <a:ext cx="7393305" cy="1607820"/>
          </a:xfrm>
          <a:prstGeom prst="rect">
            <a:avLst/>
          </a:prstGeom>
        </p:spPr>
        <p:txBody>
          <a:bodyPr wrap="square" lIns="0" tIns="2546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005"/>
              </a:spcBef>
              <a:tabLst>
                <a:tab pos="3558540" algn="l"/>
              </a:tabLst>
            </a:pP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decimos</a:t>
            </a:r>
            <a:r>
              <a:rPr dirty="0" sz="36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6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-20">
                <a:solidFill>
                  <a:srgbClr val="FFFFFF"/>
                </a:solidFill>
                <a:latin typeface="Cambria Math"/>
                <a:cs typeface="Cambria Math"/>
              </a:rPr>
              <a:t>𝒇(𝒙)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600" b="1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600" spc="-8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-10" b="1">
                <a:solidFill>
                  <a:srgbClr val="FFFFFF"/>
                </a:solidFill>
                <a:latin typeface="Calibri"/>
                <a:cs typeface="Calibri"/>
              </a:rPr>
              <a:t>continua</a:t>
            </a:r>
            <a:r>
              <a:rPr dirty="0" sz="3600" spc="-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b="1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600" spc="-8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𝒙</a:t>
            </a:r>
            <a:r>
              <a:rPr dirty="0" baseline="-12731" sz="3600">
                <a:solidFill>
                  <a:srgbClr val="FFFFFF"/>
                </a:solidFill>
                <a:latin typeface="Cambria Math"/>
                <a:cs typeface="Cambria Math"/>
              </a:rPr>
              <a:t>𝟎</a:t>
            </a:r>
            <a:r>
              <a:rPr dirty="0" baseline="-12731" sz="3600" spc="24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 spc="-25">
                <a:solidFill>
                  <a:srgbClr val="FFFFFF"/>
                </a:solidFill>
                <a:latin typeface="Calibri"/>
                <a:cs typeface="Calibri"/>
              </a:rPr>
              <a:t>si:</a:t>
            </a:r>
            <a:endParaRPr sz="3600">
              <a:latin typeface="Calibri"/>
              <a:cs typeface="Calibri"/>
            </a:endParaRPr>
          </a:p>
          <a:p>
            <a:pPr marL="240665">
              <a:lnSpc>
                <a:spcPct val="100000"/>
              </a:lnSpc>
              <a:spcBef>
                <a:spcPts val="1910"/>
              </a:spcBef>
            </a:pP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lim</a:t>
            </a:r>
            <a:r>
              <a:rPr dirty="0" sz="3600" spc="3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r>
              <a:rPr dirty="0" baseline="1157" sz="360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1157" sz="360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1157" sz="3600" spc="18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600" spc="6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 spc="-20">
                <a:solidFill>
                  <a:srgbClr val="FFFFFF"/>
                </a:solidFill>
                <a:latin typeface="Cambria Math"/>
                <a:cs typeface="Cambria Math"/>
              </a:rPr>
              <a:t>𝑓(𝑥</a:t>
            </a:r>
            <a:r>
              <a:rPr dirty="0" baseline="-12731" sz="3600" spc="-3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sz="3600" spc="-2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581964" y="8338160"/>
            <a:ext cx="11820525" cy="11899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9100"/>
              </a:lnSpc>
              <a:spcBef>
                <a:spcPts val="100"/>
              </a:spcBef>
            </a:pPr>
            <a:r>
              <a:rPr dirty="0" sz="3500" spc="-50" b="1">
                <a:solidFill>
                  <a:srgbClr val="FFFFFF"/>
                </a:solidFill>
                <a:latin typeface="Calibri"/>
                <a:cs typeface="Calibri"/>
              </a:rPr>
              <a:t>Teorema</a:t>
            </a:r>
            <a:r>
              <a:rPr dirty="0" sz="3500" spc="-114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b="1">
                <a:solidFill>
                  <a:srgbClr val="FFFFFF"/>
                </a:solidFill>
                <a:latin typeface="Calibri"/>
                <a:cs typeface="Calibri"/>
              </a:rPr>
              <a:t>unicidad</a:t>
            </a:r>
            <a:r>
              <a:rPr dirty="0" sz="3500" spc="-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b="1">
                <a:solidFill>
                  <a:srgbClr val="FFFFFF"/>
                </a:solidFill>
                <a:latin typeface="Calibri"/>
                <a:cs typeface="Calibri"/>
              </a:rPr>
              <a:t>del</a:t>
            </a:r>
            <a:r>
              <a:rPr dirty="0" sz="3500" spc="-7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b="1">
                <a:solidFill>
                  <a:srgbClr val="FFFFFF"/>
                </a:solidFill>
                <a:latin typeface="Calibri"/>
                <a:cs typeface="Calibri"/>
              </a:rPr>
              <a:t>límite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límite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función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varias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variables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punto,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existe,</a:t>
            </a:r>
            <a:r>
              <a:rPr dirty="0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 spc="20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único.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581964" y="9575393"/>
            <a:ext cx="2606675" cy="559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04925" algn="l"/>
              </a:tabLst>
            </a:pP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lim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	𝑓(𝑥,</a:t>
            </a:r>
            <a:r>
              <a:rPr dirty="0" sz="3500" spc="-4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𝑦)</a:t>
            </a:r>
            <a:endParaRPr sz="3500">
              <a:latin typeface="Cambria Math"/>
              <a:cs typeface="Cambria Math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401191" y="9834474"/>
            <a:ext cx="2652395" cy="559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3500" spc="-10">
                <a:solidFill>
                  <a:srgbClr val="FFFFFF"/>
                </a:solidFill>
                <a:latin typeface="Cambria Math"/>
                <a:cs typeface="Cambria Math"/>
              </a:rPr>
              <a:t>(𝑥,𝑦)→(𝑥</a:t>
            </a:r>
            <a:r>
              <a:rPr dirty="0" baseline="-9661" sz="3450" spc="-15">
                <a:solidFill>
                  <a:srgbClr val="FFFFFF"/>
                </a:solidFill>
                <a:latin typeface="Cambria Math"/>
                <a:cs typeface="Cambria Math"/>
              </a:rPr>
              <a:t>0,</a:t>
            </a:r>
            <a:r>
              <a:rPr dirty="0" sz="3500" spc="-10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baseline="-13285" sz="3450" spc="-15">
                <a:solidFill>
                  <a:srgbClr val="FFFFFF"/>
                </a:solidFill>
                <a:latin typeface="Cambria Math"/>
                <a:cs typeface="Cambria Math"/>
              </a:rPr>
              <a:t>0)</a:t>
            </a:r>
            <a:endParaRPr baseline="-13285" sz="3450">
              <a:latin typeface="Cambria Math"/>
              <a:cs typeface="Cambria Math"/>
            </a:endParaRPr>
          </a:p>
        </p:txBody>
      </p:sp>
      <p:sp>
        <p:nvSpPr>
          <p:cNvPr id="14" name="object 14" descr=""/>
          <p:cNvSpPr/>
          <p:nvPr/>
        </p:nvSpPr>
        <p:spPr>
          <a:xfrm>
            <a:off x="5292852" y="3787121"/>
            <a:ext cx="671830" cy="19685"/>
          </a:xfrm>
          <a:custGeom>
            <a:avLst/>
            <a:gdLst/>
            <a:ahLst/>
            <a:cxnLst/>
            <a:rect l="l" t="t" r="r" b="b"/>
            <a:pathLst>
              <a:path w="671829" h="19685">
                <a:moveTo>
                  <a:pt x="671601" y="0"/>
                </a:moveTo>
                <a:lnTo>
                  <a:pt x="0" y="0"/>
                </a:lnTo>
                <a:lnTo>
                  <a:pt x="0" y="19577"/>
                </a:lnTo>
                <a:lnTo>
                  <a:pt x="671601" y="19577"/>
                </a:lnTo>
                <a:lnTo>
                  <a:pt x="67160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0291" y="1307972"/>
            <a:ext cx="12438380" cy="711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0" b="1">
                <a:latin typeface="Calibri"/>
                <a:cs typeface="Calibri"/>
              </a:rPr>
              <a:t>Cálculo</a:t>
            </a:r>
            <a:r>
              <a:rPr dirty="0" sz="4500" spc="-140" b="1">
                <a:latin typeface="Calibri"/>
                <a:cs typeface="Calibri"/>
              </a:rPr>
              <a:t> </a:t>
            </a:r>
            <a:r>
              <a:rPr dirty="0" sz="4500" b="1">
                <a:latin typeface="Calibri"/>
                <a:cs typeface="Calibri"/>
              </a:rPr>
              <a:t>de</a:t>
            </a:r>
            <a:r>
              <a:rPr dirty="0" sz="4500" spc="-165" b="1">
                <a:latin typeface="Calibri"/>
                <a:cs typeface="Calibri"/>
              </a:rPr>
              <a:t> </a:t>
            </a:r>
            <a:r>
              <a:rPr dirty="0" sz="4500" b="1">
                <a:latin typeface="Calibri"/>
                <a:cs typeface="Calibri"/>
              </a:rPr>
              <a:t>límites.</a:t>
            </a:r>
            <a:r>
              <a:rPr dirty="0" sz="4500" spc="-145" b="1">
                <a:latin typeface="Calibri"/>
                <a:cs typeface="Calibri"/>
              </a:rPr>
              <a:t> </a:t>
            </a:r>
            <a:r>
              <a:rPr dirty="0" sz="4500" b="1">
                <a:latin typeface="Calibri"/>
                <a:cs typeface="Calibri"/>
              </a:rPr>
              <a:t>Límites</a:t>
            </a:r>
            <a:r>
              <a:rPr dirty="0" sz="4500" spc="-145" b="1">
                <a:latin typeface="Calibri"/>
                <a:cs typeface="Calibri"/>
              </a:rPr>
              <a:t> </a:t>
            </a:r>
            <a:r>
              <a:rPr dirty="0" sz="4500" spc="-25" b="1">
                <a:latin typeface="Calibri"/>
                <a:cs typeface="Calibri"/>
              </a:rPr>
              <a:t>reiterados</a:t>
            </a:r>
            <a:r>
              <a:rPr dirty="0" sz="4500" spc="-140" b="1">
                <a:latin typeface="Calibri"/>
                <a:cs typeface="Calibri"/>
              </a:rPr>
              <a:t> </a:t>
            </a:r>
            <a:r>
              <a:rPr dirty="0" sz="4500" b="1">
                <a:latin typeface="Calibri"/>
                <a:cs typeface="Calibri"/>
              </a:rPr>
              <a:t>y</a:t>
            </a:r>
            <a:r>
              <a:rPr dirty="0" sz="4500" spc="-140" b="1">
                <a:latin typeface="Calibri"/>
                <a:cs typeface="Calibri"/>
              </a:rPr>
              <a:t> </a:t>
            </a:r>
            <a:r>
              <a:rPr dirty="0" sz="4500" spc="-10" b="1">
                <a:latin typeface="Calibri"/>
                <a:cs typeface="Calibri"/>
              </a:rPr>
              <a:t>direccionales:</a:t>
            </a:r>
            <a:endParaRPr sz="45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50291" y="2229688"/>
            <a:ext cx="9105900" cy="560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Definimos</a:t>
            </a:r>
            <a:r>
              <a:rPr dirty="0" sz="3500" spc="-1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b="1">
                <a:solidFill>
                  <a:srgbClr val="FFFFFF"/>
                </a:solidFill>
                <a:latin typeface="Calibri"/>
                <a:cs typeface="Calibri"/>
              </a:rPr>
              <a:t>límites</a:t>
            </a:r>
            <a:r>
              <a:rPr dirty="0" sz="3500" spc="-1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 b="1">
                <a:solidFill>
                  <a:srgbClr val="FFFFFF"/>
                </a:solidFill>
                <a:latin typeface="Calibri"/>
                <a:cs typeface="Calibri"/>
              </a:rPr>
              <a:t>reiterados</a:t>
            </a:r>
            <a:r>
              <a:rPr dirty="0" sz="3500" spc="-9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z="3500" spc="-1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sucesivos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como: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548629" y="2804922"/>
            <a:ext cx="3010535" cy="559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08685" algn="l"/>
                <a:tab pos="1706880" algn="l"/>
              </a:tabLst>
            </a:pP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lim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lim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	𝑓(𝑥,</a:t>
            </a:r>
            <a:r>
              <a:rPr dirty="0" sz="3500" spc="-3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𝑦)</a:t>
            </a:r>
            <a:endParaRPr sz="3500">
              <a:latin typeface="Cambria Math"/>
              <a:cs typeface="Cambria Math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460746" y="3033522"/>
            <a:ext cx="2250440" cy="559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𝑥→𝑥</a:t>
            </a:r>
            <a:r>
              <a:rPr dirty="0" baseline="-9661" sz="345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baseline="-9661" sz="3450" spc="45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mbria Math"/>
                <a:cs typeface="Cambria Math"/>
              </a:rPr>
              <a:t>𝑦→𝑦</a:t>
            </a:r>
            <a:r>
              <a:rPr dirty="0" baseline="-9661" sz="3450" spc="-3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endParaRPr baseline="-9661" sz="3450">
              <a:latin typeface="Cambria Math"/>
              <a:cs typeface="Cambria Math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412191" y="3314990"/>
            <a:ext cx="13235940" cy="3275965"/>
          </a:xfrm>
          <a:prstGeom prst="rect">
            <a:avLst/>
          </a:prstGeom>
        </p:spPr>
        <p:txBody>
          <a:bodyPr wrap="square" lIns="0" tIns="214629" rIns="0" bIns="0" rtlCol="0" vert="horz">
            <a:spAutoFit/>
          </a:bodyPr>
          <a:lstStyle/>
          <a:p>
            <a:pPr marL="5153660">
              <a:lnSpc>
                <a:spcPct val="100000"/>
              </a:lnSpc>
              <a:spcBef>
                <a:spcPts val="1689"/>
              </a:spcBef>
              <a:tabLst>
                <a:tab pos="6049645" algn="l"/>
                <a:tab pos="6846570" algn="l"/>
              </a:tabLst>
            </a:pP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lim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lim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	𝑓(𝑥,</a:t>
            </a:r>
            <a:r>
              <a:rPr dirty="0" sz="3500" spc="-4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𝑦)</a:t>
            </a:r>
            <a:endParaRPr sz="3500">
              <a:latin typeface="Cambria Math"/>
              <a:cs typeface="Cambria Math"/>
            </a:endParaRPr>
          </a:p>
          <a:p>
            <a:pPr marL="5086350">
              <a:lnSpc>
                <a:spcPct val="100000"/>
              </a:lnSpc>
              <a:spcBef>
                <a:spcPts val="1595"/>
              </a:spcBef>
            </a:pP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𝑦→𝑦</a:t>
            </a:r>
            <a:r>
              <a:rPr dirty="0" baseline="-9661" sz="345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baseline="-9661" sz="3450" spc="359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30">
                <a:solidFill>
                  <a:srgbClr val="FFFFFF"/>
                </a:solidFill>
                <a:latin typeface="Cambria Math"/>
                <a:cs typeface="Cambria Math"/>
              </a:rPr>
              <a:t>𝑥→𝑥</a:t>
            </a:r>
            <a:r>
              <a:rPr dirty="0" baseline="-9661" sz="3450" spc="44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endParaRPr baseline="-9661" sz="3450">
              <a:latin typeface="Cambria Math"/>
              <a:cs typeface="Cambria Math"/>
            </a:endParaRPr>
          </a:p>
          <a:p>
            <a:pPr marL="50800" marR="43180">
              <a:lnSpc>
                <a:spcPct val="100000"/>
              </a:lnSpc>
              <a:spcBef>
                <a:spcPts val="1085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ambos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límites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no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coinciden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alguno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no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existe,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no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existe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límite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doble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función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f(x,y)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endParaRPr sz="35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320"/>
              </a:spcBef>
            </a:pP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(𝑥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500" spc="-3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baseline="-13285" sz="3450" spc="-3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sz="3500" spc="-2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450291" y="7171690"/>
            <a:ext cx="8639810" cy="5594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coinciden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calculamos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algún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límite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direccional.</a:t>
            </a:r>
            <a:endParaRPr sz="3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4609" y="659714"/>
            <a:ext cx="13820775" cy="78867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="1">
                <a:latin typeface="Calibri"/>
                <a:cs typeface="Calibri"/>
              </a:rPr>
              <a:t>Cálculo</a:t>
            </a:r>
            <a:r>
              <a:rPr dirty="0" spc="-155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de</a:t>
            </a:r>
            <a:r>
              <a:rPr dirty="0" spc="-125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límites.</a:t>
            </a:r>
            <a:r>
              <a:rPr dirty="0" spc="-114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Límites</a:t>
            </a:r>
            <a:r>
              <a:rPr dirty="0" spc="-114" b="1">
                <a:latin typeface="Calibri"/>
                <a:cs typeface="Calibri"/>
              </a:rPr>
              <a:t> </a:t>
            </a:r>
            <a:r>
              <a:rPr dirty="0" spc="-25" b="1">
                <a:latin typeface="Calibri"/>
                <a:cs typeface="Calibri"/>
              </a:rPr>
              <a:t>reiterados</a:t>
            </a:r>
            <a:r>
              <a:rPr dirty="0" spc="-130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y</a:t>
            </a:r>
            <a:r>
              <a:rPr dirty="0" spc="-125" b="1">
                <a:latin typeface="Calibri"/>
                <a:cs typeface="Calibri"/>
              </a:rPr>
              <a:t> </a:t>
            </a:r>
            <a:r>
              <a:rPr dirty="0" spc="-10" b="1">
                <a:latin typeface="Calibri"/>
                <a:cs typeface="Calibri"/>
              </a:rPr>
              <a:t>direccionales: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152956" y="1820265"/>
            <a:ext cx="11990070" cy="71602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28955" marR="1974214">
              <a:lnSpc>
                <a:spcPct val="109100"/>
              </a:lnSpc>
              <a:spcBef>
                <a:spcPts val="100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Siendo</a:t>
            </a:r>
            <a:r>
              <a:rPr dirty="0" sz="35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sz="3500" spc="-1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-3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baseline="-13285" sz="3450" spc="-44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+</a:t>
            </a:r>
            <a:r>
              <a:rPr dirty="0" sz="3500" spc="-3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𝑚.</a:t>
            </a:r>
            <a:r>
              <a:rPr dirty="0" sz="3500" spc="-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sz="3500" spc="-4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−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1207" sz="3450" spc="8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ecuación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general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recta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pasa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por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le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punto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𝒙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𝟎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500" spc="-1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𝒚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𝟎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sz="3500" spc="-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5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2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tiene pendiente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m.</a:t>
            </a:r>
            <a:r>
              <a:rPr dirty="0" sz="3500" spc="-1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Definimos</a:t>
            </a:r>
            <a:r>
              <a:rPr dirty="0" sz="3500" spc="-1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dirty="0" sz="3500" spc="-1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b="1">
                <a:solidFill>
                  <a:srgbClr val="FFFFFF"/>
                </a:solidFill>
                <a:latin typeface="Calibri"/>
                <a:cs typeface="Calibri"/>
              </a:rPr>
              <a:t>límites</a:t>
            </a:r>
            <a:r>
              <a:rPr dirty="0" sz="3500" spc="-1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 b="1">
                <a:solidFill>
                  <a:srgbClr val="FFFFFF"/>
                </a:solidFill>
                <a:latin typeface="Calibri"/>
                <a:cs typeface="Calibri"/>
              </a:rPr>
              <a:t>direccionales</a:t>
            </a:r>
            <a:r>
              <a:rPr dirty="0" sz="3500" spc="-114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50" b="1">
                <a:solidFill>
                  <a:srgbClr val="FFFFFF"/>
                </a:solidFill>
                <a:latin typeface="Calibri"/>
                <a:cs typeface="Calibri"/>
              </a:rPr>
              <a:t>o </a:t>
            </a:r>
            <a:r>
              <a:rPr dirty="0" sz="3500" b="1">
                <a:solidFill>
                  <a:srgbClr val="FFFFFF"/>
                </a:solidFill>
                <a:latin typeface="Calibri"/>
                <a:cs typeface="Calibri"/>
              </a:rPr>
              <a:t>radiales</a:t>
            </a:r>
            <a:r>
              <a:rPr dirty="0" sz="3500" spc="-18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como:</a:t>
            </a:r>
            <a:endParaRPr sz="3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725"/>
              </a:spcBef>
            </a:pPr>
            <a:endParaRPr sz="3500">
              <a:latin typeface="Calibri"/>
              <a:cs typeface="Calibri"/>
            </a:endParaRPr>
          </a:p>
          <a:p>
            <a:pPr marL="1932939">
              <a:lnSpc>
                <a:spcPct val="100000"/>
              </a:lnSpc>
              <a:tabLst>
                <a:tab pos="3796029" algn="l"/>
                <a:tab pos="4635500" algn="l"/>
                <a:tab pos="6094095" algn="l"/>
              </a:tabLst>
            </a:pPr>
            <a:r>
              <a:rPr dirty="0" sz="3700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r>
              <a:rPr dirty="0" baseline="1133" sz="3675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700">
                <a:solidFill>
                  <a:srgbClr val="FFFFFF"/>
                </a:solidFill>
                <a:latin typeface="Cambria Math"/>
                <a:cs typeface="Cambria Math"/>
              </a:rPr>
              <a:t>𝑥,</a:t>
            </a:r>
            <a:r>
              <a:rPr dirty="0" sz="3700" spc="-7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700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baseline="1133" sz="3675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1133" sz="3675" spc="27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700" spc="-5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7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700" spc="-25">
                <a:solidFill>
                  <a:srgbClr val="FFFFFF"/>
                </a:solidFill>
                <a:latin typeface="Cambria Math"/>
                <a:cs typeface="Cambria Math"/>
              </a:rPr>
              <a:t>lim</a:t>
            </a:r>
            <a:r>
              <a:rPr dirty="0" sz="3700">
                <a:solidFill>
                  <a:srgbClr val="FFFFFF"/>
                </a:solidFill>
                <a:latin typeface="Cambria Math"/>
                <a:cs typeface="Cambria Math"/>
              </a:rPr>
              <a:t>	𝑓(𝑥,</a:t>
            </a:r>
            <a:r>
              <a:rPr dirty="0" sz="3700" spc="-7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700" spc="-25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baseline="-13605" sz="3675" spc="-37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baseline="-13605" sz="3675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700">
                <a:solidFill>
                  <a:srgbClr val="FFFFFF"/>
                </a:solidFill>
                <a:latin typeface="Cambria Math"/>
                <a:cs typeface="Cambria Math"/>
              </a:rPr>
              <a:t>+</a:t>
            </a:r>
            <a:r>
              <a:rPr dirty="0" sz="3700" spc="-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700">
                <a:solidFill>
                  <a:srgbClr val="FFFFFF"/>
                </a:solidFill>
                <a:latin typeface="Cambria Math"/>
                <a:cs typeface="Cambria Math"/>
              </a:rPr>
              <a:t>𝑚.</a:t>
            </a:r>
            <a:r>
              <a:rPr dirty="0" sz="3700" spc="-14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1133" sz="3675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7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sz="3700" spc="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700">
                <a:solidFill>
                  <a:srgbClr val="FFFFFF"/>
                </a:solidFill>
                <a:latin typeface="Cambria Math"/>
                <a:cs typeface="Cambria Math"/>
              </a:rPr>
              <a:t>−</a:t>
            </a:r>
            <a:r>
              <a:rPr dirty="0" sz="3700" spc="-1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700" spc="-2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-13605" sz="3675" spc="-3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baseline="1133" sz="3675" spc="-3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sz="3700" spc="-2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endParaRPr sz="3700">
              <a:latin typeface="Cambria Math"/>
              <a:cs typeface="Cambria Math"/>
            </a:endParaRPr>
          </a:p>
          <a:p>
            <a:pPr marL="3766185">
              <a:lnSpc>
                <a:spcPct val="100000"/>
              </a:lnSpc>
              <a:spcBef>
                <a:spcPts val="275"/>
              </a:spcBef>
            </a:pPr>
            <a:r>
              <a:rPr dirty="0" baseline="1683" sz="2475" spc="15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2500" spc="10">
                <a:solidFill>
                  <a:srgbClr val="FFFFFF"/>
                </a:solidFill>
                <a:latin typeface="Cambria Math"/>
                <a:cs typeface="Cambria Math"/>
              </a:rPr>
              <a:t>𝑥,𝑦</a:t>
            </a:r>
            <a:r>
              <a:rPr dirty="0" baseline="1683" sz="2475" spc="15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sz="2500" spc="10">
                <a:solidFill>
                  <a:srgbClr val="FFFFFF"/>
                </a:solidFill>
                <a:latin typeface="Cambria Math"/>
                <a:cs typeface="Cambria Math"/>
              </a:rPr>
              <a:t>→(𝑥</a:t>
            </a:r>
            <a:r>
              <a:rPr dirty="0" baseline="-10101" sz="2475" spc="15">
                <a:solidFill>
                  <a:srgbClr val="FFFFFF"/>
                </a:solidFill>
                <a:latin typeface="Cambria Math"/>
                <a:cs typeface="Cambria Math"/>
              </a:rPr>
              <a:t>0,</a:t>
            </a:r>
            <a:r>
              <a:rPr dirty="0" sz="2500" spc="10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sz="2500" spc="6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-12820" sz="1950" spc="-52">
                <a:solidFill>
                  <a:srgbClr val="FFFFFF"/>
                </a:solidFill>
                <a:latin typeface="Cambria Math"/>
                <a:cs typeface="Cambria Math"/>
              </a:rPr>
              <a:t>0)</a:t>
            </a:r>
            <a:endParaRPr baseline="-12820" sz="195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25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25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sz="2500">
              <a:latin typeface="Cambria Math"/>
              <a:cs typeface="Cambria Math"/>
            </a:endParaRPr>
          </a:p>
          <a:p>
            <a:pPr marL="25400" marR="17780">
              <a:lnSpc>
                <a:spcPct val="109200"/>
              </a:lnSpc>
              <a:spcBef>
                <a:spcPts val="5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valores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límites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direccionales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no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coinciden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con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los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reiterados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entonces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tampoco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existe</a:t>
            </a:r>
            <a:r>
              <a:rPr dirty="0" sz="3500" spc="1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límite</a:t>
            </a:r>
            <a:r>
              <a:rPr dirty="0" sz="3500" spc="-1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doble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1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función.</a:t>
            </a:r>
            <a:endParaRPr sz="3500">
              <a:latin typeface="Calibri"/>
              <a:cs typeface="Calibri"/>
            </a:endParaRPr>
          </a:p>
          <a:p>
            <a:pPr marL="25400">
              <a:lnSpc>
                <a:spcPct val="100000"/>
              </a:lnSpc>
              <a:spcBef>
                <a:spcPts val="370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coincide,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caso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existir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límite,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tomaría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ese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valor.</a:t>
            </a:r>
            <a:endParaRPr sz="3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6823" y="671525"/>
            <a:ext cx="3411220" cy="78867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0" b="1">
                <a:latin typeface="Calibri"/>
                <a:cs typeface="Calibri"/>
              </a:rPr>
              <a:t>Continuidad: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198067" y="2330272"/>
            <a:ext cx="10727055" cy="48850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05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35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función</a:t>
            </a:r>
            <a:r>
              <a:rPr dirty="0" sz="35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𝑥,</a:t>
            </a:r>
            <a:r>
              <a:rPr dirty="0" sz="3500" spc="-1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1207" sz="3450" spc="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continua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punto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(𝑥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0,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existe</a:t>
            </a:r>
            <a:endParaRPr sz="3500">
              <a:latin typeface="Calibri"/>
              <a:cs typeface="Calibri"/>
            </a:endParaRPr>
          </a:p>
          <a:p>
            <a:pPr marL="63500">
              <a:lnSpc>
                <a:spcPct val="100000"/>
              </a:lnSpc>
              <a:spcBef>
                <a:spcPts val="5"/>
              </a:spcBef>
            </a:pP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𝑓(𝑥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0,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)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5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 spc="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igual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al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límite</a:t>
            </a:r>
            <a:r>
              <a:rPr dirty="0" sz="35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𝑥,</a:t>
            </a:r>
            <a:r>
              <a:rPr dirty="0" sz="3500" spc="-1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baseline="1207" sz="3450" spc="-37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endParaRPr baseline="1207" sz="3450">
              <a:latin typeface="Cambria Math"/>
              <a:cs typeface="Cambria Math"/>
            </a:endParaRPr>
          </a:p>
          <a:p>
            <a:pPr marL="63500">
              <a:lnSpc>
                <a:spcPct val="100000"/>
              </a:lnSpc>
              <a:spcBef>
                <a:spcPts val="300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cuando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(𝑥,</a:t>
            </a:r>
            <a:r>
              <a:rPr dirty="0" sz="3500" spc="-1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𝑦)</a:t>
            </a:r>
            <a:r>
              <a:rPr dirty="0" sz="3500" spc="14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sz="3500" spc="16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(𝑥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0,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dirty="0" sz="3500" spc="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 spc="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decir:</a:t>
            </a:r>
            <a:endParaRPr sz="3500">
              <a:latin typeface="Calibri"/>
              <a:cs typeface="Calibri"/>
            </a:endParaRPr>
          </a:p>
          <a:p>
            <a:pPr marL="4615815">
              <a:lnSpc>
                <a:spcPct val="100000"/>
              </a:lnSpc>
              <a:spcBef>
                <a:spcPts val="1985"/>
              </a:spcBef>
              <a:tabLst>
                <a:tab pos="5489575" algn="l"/>
                <a:tab pos="7204075" algn="l"/>
              </a:tabLst>
            </a:pPr>
            <a:r>
              <a:rPr dirty="0" baseline="1587" sz="5250" spc="-37">
                <a:solidFill>
                  <a:srgbClr val="FFFFFF"/>
                </a:solidFill>
                <a:latin typeface="Cambria Math"/>
                <a:cs typeface="Cambria Math"/>
              </a:rPr>
              <a:t>lim</a:t>
            </a:r>
            <a:r>
              <a:rPr dirty="0" baseline="1587" sz="525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400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r>
              <a:rPr dirty="0" baseline="1234" sz="3375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400">
                <a:solidFill>
                  <a:srgbClr val="FFFFFF"/>
                </a:solidFill>
                <a:latin typeface="Cambria Math"/>
                <a:cs typeface="Cambria Math"/>
              </a:rPr>
              <a:t>𝑥,</a:t>
            </a:r>
            <a:r>
              <a:rPr dirty="0" sz="3400" spc="-8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400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baseline="1234" sz="3375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1234" sz="3375" spc="29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400" spc="-5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4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400" spc="-10">
                <a:solidFill>
                  <a:srgbClr val="FFFFFF"/>
                </a:solidFill>
                <a:latin typeface="Cambria Math"/>
                <a:cs typeface="Cambria Math"/>
              </a:rPr>
              <a:t>𝑓(𝑥</a:t>
            </a:r>
            <a:r>
              <a:rPr dirty="0" baseline="-13580" sz="3375" spc="-15">
                <a:solidFill>
                  <a:srgbClr val="FFFFFF"/>
                </a:solidFill>
                <a:latin typeface="Cambria Math"/>
                <a:cs typeface="Cambria Math"/>
              </a:rPr>
              <a:t>0,</a:t>
            </a:r>
            <a:r>
              <a:rPr dirty="0" sz="3400" spc="-10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baseline="-13580" sz="3375" spc="-15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sz="3400" spc="-1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endParaRPr sz="3400">
              <a:latin typeface="Cambria Math"/>
              <a:cs typeface="Cambria Math"/>
            </a:endParaRPr>
          </a:p>
          <a:p>
            <a:pPr marL="5514975">
              <a:lnSpc>
                <a:spcPct val="100000"/>
              </a:lnSpc>
              <a:spcBef>
                <a:spcPts val="305"/>
              </a:spcBef>
            </a:pPr>
            <a:r>
              <a:rPr dirty="0" baseline="2469" sz="3375" spc="-15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400" spc="-10">
                <a:solidFill>
                  <a:srgbClr val="FFFFFF"/>
                </a:solidFill>
                <a:latin typeface="Cambria Math"/>
                <a:cs typeface="Cambria Math"/>
              </a:rPr>
              <a:t>𝑥,𝑦</a:t>
            </a:r>
            <a:r>
              <a:rPr dirty="0" baseline="2469" sz="3375" spc="-15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sz="3400" spc="-10">
                <a:solidFill>
                  <a:srgbClr val="FFFFFF"/>
                </a:solidFill>
                <a:latin typeface="Cambria Math"/>
                <a:cs typeface="Cambria Math"/>
              </a:rPr>
              <a:t>→(𝑥</a:t>
            </a:r>
            <a:r>
              <a:rPr dirty="0" baseline="-9876" sz="3375" spc="-15">
                <a:solidFill>
                  <a:srgbClr val="FFFFFF"/>
                </a:solidFill>
                <a:latin typeface="Cambria Math"/>
                <a:cs typeface="Cambria Math"/>
              </a:rPr>
              <a:t>0,</a:t>
            </a:r>
            <a:r>
              <a:rPr dirty="0" sz="3400" spc="-10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baseline="-9876" sz="3375" spc="-15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sz="3400" spc="-1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endParaRPr sz="3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2775"/>
              </a:spcBef>
            </a:pPr>
            <a:endParaRPr sz="3400">
              <a:latin typeface="Cambria Math"/>
              <a:cs typeface="Cambria Math"/>
            </a:endParaRPr>
          </a:p>
          <a:p>
            <a:pPr marL="115570" marR="268605">
              <a:lnSpc>
                <a:spcPts val="4060"/>
              </a:lnSpc>
            </a:pP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Diremos</a:t>
            </a:r>
            <a:r>
              <a:rPr dirty="0" sz="34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4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mbria Math"/>
                <a:cs typeface="Cambria Math"/>
              </a:rPr>
              <a:t>𝒇(𝒙)</a:t>
            </a:r>
            <a:r>
              <a:rPr dirty="0" sz="3400" spc="-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400" b="1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400" spc="-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10" b="1">
                <a:solidFill>
                  <a:srgbClr val="FFFFFF"/>
                </a:solidFill>
                <a:latin typeface="Calibri"/>
                <a:cs typeface="Calibri"/>
              </a:rPr>
              <a:t>continua</a:t>
            </a:r>
            <a:r>
              <a:rPr dirty="0" sz="3400" spc="-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4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su</a:t>
            </a:r>
            <a:r>
              <a:rPr dirty="0" sz="34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dominio</a:t>
            </a:r>
            <a:r>
              <a:rPr dirty="0" sz="34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4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4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10">
                <a:solidFill>
                  <a:srgbClr val="FFFFFF"/>
                </a:solidFill>
                <a:latin typeface="Calibri"/>
                <a:cs typeface="Calibri"/>
              </a:rPr>
              <a:t>continua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4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todos</a:t>
            </a:r>
            <a:r>
              <a:rPr dirty="0" sz="34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sus</a:t>
            </a:r>
            <a:r>
              <a:rPr dirty="0" sz="34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10">
                <a:solidFill>
                  <a:srgbClr val="FFFFFF"/>
                </a:solidFill>
                <a:latin typeface="Calibri"/>
                <a:cs typeface="Calibri"/>
              </a:rPr>
              <a:t>valores.</a:t>
            </a:r>
            <a:endParaRPr sz="3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4138" y="1110488"/>
            <a:ext cx="5071110" cy="7880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 b="1">
                <a:latin typeface="Calibri"/>
                <a:cs typeface="Calibri"/>
              </a:rPr>
              <a:t>Derivadas</a:t>
            </a:r>
            <a:r>
              <a:rPr dirty="0" spc="-200" b="1">
                <a:latin typeface="Calibri"/>
                <a:cs typeface="Calibri"/>
              </a:rPr>
              <a:t> </a:t>
            </a:r>
            <a:r>
              <a:rPr dirty="0" spc="-20" b="1">
                <a:latin typeface="Calibri"/>
                <a:cs typeface="Calibri"/>
              </a:rPr>
              <a:t>Parciales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891438" y="1860714"/>
            <a:ext cx="10494010" cy="1491615"/>
          </a:xfrm>
          <a:prstGeom prst="rect">
            <a:avLst/>
          </a:prstGeom>
        </p:spPr>
        <p:txBody>
          <a:bodyPr wrap="square" lIns="0" tIns="26860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2115"/>
              </a:spcBef>
              <a:tabLst>
                <a:tab pos="1858645" algn="l"/>
              </a:tabLst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Sea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𝑓:</a:t>
            </a:r>
            <a:r>
              <a:rPr dirty="0" sz="3500" spc="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4154" sz="3450" spc="-37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sz="3500" spc="1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sz="3500" spc="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sz="3500" spc="5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(𝑥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500" spc="-114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sz="3500" spc="14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sz="3500" spc="1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4154" sz="3450" spc="-37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endParaRPr sz="3500">
              <a:latin typeface="Calibri"/>
              <a:cs typeface="Calibri"/>
            </a:endParaRPr>
          </a:p>
          <a:p>
            <a:pPr marL="25400">
              <a:lnSpc>
                <a:spcPct val="100000"/>
              </a:lnSpc>
              <a:spcBef>
                <a:spcPts val="1725"/>
              </a:spcBef>
            </a:pPr>
            <a:r>
              <a:rPr dirty="0" sz="3000" b="1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000" spc="-1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spc="-10" b="1">
                <a:solidFill>
                  <a:srgbClr val="FFFFFF"/>
                </a:solidFill>
                <a:latin typeface="Calibri"/>
                <a:cs typeface="Calibri"/>
              </a:rPr>
              <a:t>derivada</a:t>
            </a:r>
            <a:r>
              <a:rPr dirty="0" sz="3000" spc="-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b="1">
                <a:solidFill>
                  <a:srgbClr val="FFFFFF"/>
                </a:solidFill>
                <a:latin typeface="Calibri"/>
                <a:cs typeface="Calibri"/>
              </a:rPr>
              <a:t>parcial</a:t>
            </a:r>
            <a:r>
              <a:rPr dirty="0" sz="3000" spc="-6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000" spc="-6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b="1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dirty="0" sz="3000" spc="-8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b="1">
                <a:solidFill>
                  <a:srgbClr val="FFFFFF"/>
                </a:solidFill>
                <a:latin typeface="Calibri"/>
                <a:cs typeface="Calibri"/>
              </a:rPr>
              <a:t>con</a:t>
            </a:r>
            <a:r>
              <a:rPr dirty="0" sz="3000" spc="-7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spc="-10" b="1">
                <a:solidFill>
                  <a:srgbClr val="FFFFFF"/>
                </a:solidFill>
                <a:latin typeface="Calibri"/>
                <a:cs typeface="Calibri"/>
              </a:rPr>
              <a:t>respecto</a:t>
            </a:r>
            <a:r>
              <a:rPr dirty="0" sz="3000" spc="-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000" spc="-8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b="1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r>
              <a:rPr dirty="0" sz="30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0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(x</a:t>
            </a:r>
            <a:r>
              <a:rPr dirty="0" baseline="-24074" sz="450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dirty="0" sz="30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baseline="-24074" sz="450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r>
              <a:rPr dirty="0" sz="30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dirty="0" sz="30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define</a:t>
            </a:r>
            <a:r>
              <a:rPr dirty="0" sz="30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Calibri"/>
                <a:cs typeface="Calibri"/>
              </a:rPr>
              <a:t>como</a:t>
            </a:r>
            <a:r>
              <a:rPr dirty="0" sz="2300" spc="-1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endParaRPr sz="2300">
              <a:latin typeface="Calibri"/>
              <a:cs typeface="Calibri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5390388" y="10596371"/>
            <a:ext cx="333375" cy="19685"/>
          </a:xfrm>
          <a:custGeom>
            <a:avLst/>
            <a:gdLst/>
            <a:ahLst/>
            <a:cxnLst/>
            <a:rect l="l" t="t" r="r" b="b"/>
            <a:pathLst>
              <a:path w="333375" h="19684">
                <a:moveTo>
                  <a:pt x="333032" y="0"/>
                </a:moveTo>
                <a:lnTo>
                  <a:pt x="0" y="0"/>
                </a:lnTo>
                <a:lnTo>
                  <a:pt x="0" y="19577"/>
                </a:lnTo>
                <a:lnTo>
                  <a:pt x="333032" y="19577"/>
                </a:lnTo>
                <a:lnTo>
                  <a:pt x="3330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6808978" y="3999992"/>
            <a:ext cx="1129665" cy="3714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+</a:t>
            </a:r>
            <a:r>
              <a:rPr dirty="0" sz="2250" spc="-1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∆𝑥,</a:t>
            </a:r>
            <a:r>
              <a:rPr dirty="0" sz="2250" spc="-1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sz="2250" spc="44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1234" sz="3375" spc="-75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endParaRPr baseline="1234" sz="3375">
              <a:latin typeface="Cambria Math"/>
              <a:cs typeface="Cambria Math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919728" y="3986957"/>
            <a:ext cx="2759710" cy="793115"/>
          </a:xfrm>
          <a:prstGeom prst="rect">
            <a:avLst/>
          </a:prstGeom>
        </p:spPr>
        <p:txBody>
          <a:bodyPr wrap="square" lIns="0" tIns="5270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15"/>
              </a:spcBef>
              <a:tabLst>
                <a:tab pos="1667510" algn="l"/>
                <a:tab pos="2284095" algn="l"/>
              </a:tabLst>
            </a:pPr>
            <a:r>
              <a:rPr dirty="0" baseline="4938" sz="3375">
                <a:solidFill>
                  <a:srgbClr val="FFFFFF"/>
                </a:solidFill>
                <a:latin typeface="Cambria Math"/>
                <a:cs typeface="Cambria Math"/>
              </a:rPr>
              <a:t>𝑑𝑓</a:t>
            </a:r>
            <a:r>
              <a:rPr dirty="0" baseline="1234" sz="3375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sz="2250" spc="3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2250" spc="-1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sz="2250" spc="34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1234" sz="3375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1234" sz="3375" spc="8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2250" spc="-25">
                <a:solidFill>
                  <a:srgbClr val="FFFFFF"/>
                </a:solidFill>
                <a:latin typeface="Cambria Math"/>
                <a:cs typeface="Cambria Math"/>
              </a:rPr>
              <a:t>lim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baseline="4938" sz="3375" spc="-37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r>
              <a:rPr dirty="0" baseline="6172" sz="3375" spc="-37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baseline="4938" sz="3375" spc="-37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endParaRPr baseline="4938" sz="3375">
              <a:latin typeface="Cambria Math"/>
              <a:cs typeface="Cambria Math"/>
            </a:endParaRPr>
          </a:p>
          <a:p>
            <a:pPr marL="39370">
              <a:lnSpc>
                <a:spcPct val="100000"/>
              </a:lnSpc>
              <a:spcBef>
                <a:spcPts val="320"/>
              </a:spcBef>
              <a:tabLst>
                <a:tab pos="1691639" algn="l"/>
                <a:tab pos="2206625" algn="l"/>
              </a:tabLst>
            </a:pPr>
            <a:r>
              <a:rPr dirty="0" sz="2250" spc="-25">
                <a:solidFill>
                  <a:srgbClr val="FFFFFF"/>
                </a:solidFill>
                <a:latin typeface="Cambria Math"/>
                <a:cs typeface="Cambria Math"/>
              </a:rPr>
              <a:t>𝑑𝑥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2250" spc="-25">
                <a:solidFill>
                  <a:srgbClr val="FFFFFF"/>
                </a:solidFill>
                <a:latin typeface="Cambria Math"/>
                <a:cs typeface="Cambria Math"/>
              </a:rPr>
              <a:t>∆𝑥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endParaRPr sz="2250">
              <a:latin typeface="Cambria Math"/>
              <a:cs typeface="Cambria Math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7636764" y="10596371"/>
            <a:ext cx="1750060" cy="19685"/>
          </a:xfrm>
          <a:custGeom>
            <a:avLst/>
            <a:gdLst/>
            <a:ahLst/>
            <a:cxnLst/>
            <a:rect l="l" t="t" r="r" b="b"/>
            <a:pathLst>
              <a:path w="1750059" h="19684">
                <a:moveTo>
                  <a:pt x="1749932" y="0"/>
                </a:moveTo>
                <a:lnTo>
                  <a:pt x="0" y="0"/>
                </a:lnTo>
                <a:lnTo>
                  <a:pt x="0" y="19577"/>
                </a:lnTo>
                <a:lnTo>
                  <a:pt x="1749932" y="19577"/>
                </a:lnTo>
                <a:lnTo>
                  <a:pt x="17499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210360" y="5357876"/>
            <a:ext cx="1052766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3000" b="1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000" spc="-1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spc="-10" b="1">
                <a:solidFill>
                  <a:srgbClr val="FFFFFF"/>
                </a:solidFill>
                <a:latin typeface="Calibri"/>
                <a:cs typeface="Calibri"/>
              </a:rPr>
              <a:t>derivada</a:t>
            </a:r>
            <a:r>
              <a:rPr dirty="0" sz="3000" spc="-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b="1">
                <a:solidFill>
                  <a:srgbClr val="FFFFFF"/>
                </a:solidFill>
                <a:latin typeface="Calibri"/>
                <a:cs typeface="Calibri"/>
              </a:rPr>
              <a:t>parcial</a:t>
            </a:r>
            <a:r>
              <a:rPr dirty="0" sz="3000" spc="-6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000" spc="-6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b="1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dirty="0" sz="3000" spc="-8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b="1">
                <a:solidFill>
                  <a:srgbClr val="FFFFFF"/>
                </a:solidFill>
                <a:latin typeface="Calibri"/>
                <a:cs typeface="Calibri"/>
              </a:rPr>
              <a:t>con</a:t>
            </a:r>
            <a:r>
              <a:rPr dirty="0" sz="3000" spc="-8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spc="-10" b="1">
                <a:solidFill>
                  <a:srgbClr val="FFFFFF"/>
                </a:solidFill>
                <a:latin typeface="Calibri"/>
                <a:cs typeface="Calibri"/>
              </a:rPr>
              <a:t>respecto</a:t>
            </a:r>
            <a:r>
              <a:rPr dirty="0" sz="3000" spc="-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0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b="1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000" spc="-1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0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(x</a:t>
            </a:r>
            <a:r>
              <a:rPr dirty="0" baseline="-24074" sz="450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dirty="0" sz="30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baseline="-24074" sz="450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r>
              <a:rPr dirty="0" sz="30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dirty="0" sz="30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define</a:t>
            </a:r>
            <a:r>
              <a:rPr dirty="0" sz="30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Calibri"/>
                <a:cs typeface="Calibri"/>
              </a:rPr>
              <a:t>como</a:t>
            </a:r>
            <a:r>
              <a:rPr dirty="0" sz="2300" spc="-1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endParaRPr sz="2300">
              <a:latin typeface="Calibri"/>
              <a:cs typeface="Calibri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7319771" y="7331943"/>
            <a:ext cx="333375" cy="19685"/>
          </a:xfrm>
          <a:custGeom>
            <a:avLst/>
            <a:gdLst/>
            <a:ahLst/>
            <a:cxnLst/>
            <a:rect l="l" t="t" r="r" b="b"/>
            <a:pathLst>
              <a:path w="333375" h="19684">
                <a:moveTo>
                  <a:pt x="333044" y="0"/>
                </a:moveTo>
                <a:lnTo>
                  <a:pt x="0" y="0"/>
                </a:lnTo>
                <a:lnTo>
                  <a:pt x="0" y="19578"/>
                </a:lnTo>
                <a:lnTo>
                  <a:pt x="333044" y="19578"/>
                </a:lnTo>
                <a:lnTo>
                  <a:pt x="3330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7310373" y="6277102"/>
            <a:ext cx="760730" cy="3714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+</a:t>
            </a:r>
            <a:r>
              <a:rPr dirty="0" sz="2250" spc="-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2250" spc="-25">
                <a:solidFill>
                  <a:srgbClr val="FFFFFF"/>
                </a:solidFill>
                <a:latin typeface="Cambria Math"/>
                <a:cs typeface="Cambria Math"/>
              </a:rPr>
              <a:t>∆𝑦</a:t>
            </a:r>
            <a:r>
              <a:rPr dirty="0" baseline="1234" sz="3375" spc="-37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endParaRPr baseline="1234" sz="3375">
              <a:latin typeface="Cambria Math"/>
              <a:cs typeface="Cambria Math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3975608" y="6283736"/>
            <a:ext cx="3212465" cy="773430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335"/>
              </a:spcBef>
              <a:tabLst>
                <a:tab pos="1865630" algn="l"/>
              </a:tabLst>
            </a:pPr>
            <a:r>
              <a:rPr dirty="0" u="heavy" baseline="6172" sz="3375" spc="-517">
                <a:solidFill>
                  <a:srgbClr val="FFFFFF"/>
                </a:solidFill>
                <a:uFill>
                  <a:solidFill>
                    <a:srgbClr val="AF1512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heavy" baseline="6172" sz="3375">
                <a:solidFill>
                  <a:srgbClr val="FFFFFF"/>
                </a:solidFill>
                <a:uFill>
                  <a:solidFill>
                    <a:srgbClr val="AF1512"/>
                  </a:solidFill>
                </a:uFill>
                <a:latin typeface="Cambria Math"/>
                <a:cs typeface="Cambria Math"/>
              </a:rPr>
              <a:t>𝑑𝑓</a:t>
            </a:r>
            <a:r>
              <a:rPr dirty="0" u="heavy" baseline="6172" sz="3375" spc="322">
                <a:solidFill>
                  <a:srgbClr val="FFFFFF"/>
                </a:solidFill>
                <a:uFill>
                  <a:solidFill>
                    <a:srgbClr val="AF1512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none" baseline="1234" sz="3375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u="none" sz="225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u="none" sz="2250" spc="49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sz="225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u="none" sz="2250" spc="-1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sz="2250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u="none" sz="2250" spc="45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baseline="1234" sz="3375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u="none" baseline="1234" sz="3375" spc="18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sz="2250" spc="-5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u="none" sz="2250">
                <a:solidFill>
                  <a:srgbClr val="FFFFFF"/>
                </a:solidFill>
                <a:latin typeface="Cambria Math"/>
                <a:cs typeface="Cambria Math"/>
              </a:rPr>
              <a:t>	lim</a:t>
            </a:r>
            <a:r>
              <a:rPr dirty="0" u="none" sz="2250" spc="5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baseline="6172" sz="3375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r>
              <a:rPr dirty="0" u="none" baseline="8641" sz="3375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u="none" baseline="6172" sz="3375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u="none" baseline="6172" sz="3375" spc="75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baseline="6172" sz="3375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u="none" baseline="6172" sz="3375" spc="-18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baseline="6172" sz="3375" spc="-75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endParaRPr baseline="6172" sz="3375">
              <a:latin typeface="Cambria Math"/>
              <a:cs typeface="Cambria Math"/>
            </a:endParaRPr>
          </a:p>
          <a:p>
            <a:pPr marL="79375">
              <a:lnSpc>
                <a:spcPct val="100000"/>
              </a:lnSpc>
              <a:spcBef>
                <a:spcPts val="245"/>
              </a:spcBef>
              <a:tabLst>
                <a:tab pos="1787525" algn="l"/>
                <a:tab pos="2310765" algn="l"/>
              </a:tabLst>
            </a:pPr>
            <a:r>
              <a:rPr dirty="0" sz="2250" spc="-25">
                <a:solidFill>
                  <a:srgbClr val="FFFFFF"/>
                </a:solidFill>
                <a:latin typeface="Cambria Math"/>
                <a:cs typeface="Cambria Math"/>
              </a:rPr>
              <a:t>𝑑y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2250" spc="-25">
                <a:solidFill>
                  <a:srgbClr val="FFFFFF"/>
                </a:solidFill>
                <a:latin typeface="Cambria Math"/>
                <a:cs typeface="Cambria Math"/>
              </a:rPr>
              <a:t>∆𝑦</a:t>
            </a:r>
            <a:r>
              <a:rPr dirty="0" sz="225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2250" spc="-5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endParaRPr sz="2250">
              <a:latin typeface="Cambria Math"/>
              <a:cs typeface="Cambria Math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083360" y="7511263"/>
            <a:ext cx="10608945" cy="17703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9000"/>
              </a:lnSpc>
              <a:spcBef>
                <a:spcPts val="105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práctica,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derivada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parcial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con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respecto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derivada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f(x,y)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con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respecto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cuando</a:t>
            </a:r>
            <a:r>
              <a:rPr dirty="0" sz="3500" spc="2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mantiene constante.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3" name="object 13" descr=""/>
          <p:cNvSpPr/>
          <p:nvPr/>
        </p:nvSpPr>
        <p:spPr>
          <a:xfrm>
            <a:off x="3979164" y="4501896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 h="0">
                <a:moveTo>
                  <a:pt x="0" y="0"/>
                </a:moveTo>
                <a:lnTo>
                  <a:pt x="235712" y="0"/>
                </a:lnTo>
              </a:path>
            </a:pathLst>
          </a:custGeom>
          <a:ln w="9144">
            <a:solidFill>
              <a:srgbClr val="AF1512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4" name="object 1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49441" y="4625340"/>
            <a:ext cx="174752" cy="76200"/>
          </a:xfrm>
          <a:prstGeom prst="rect">
            <a:avLst/>
          </a:prstGeom>
        </p:spPr>
      </p:pic>
      <p:pic>
        <p:nvPicPr>
          <p:cNvPr id="15" name="object 1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17082" y="6874764"/>
            <a:ext cx="146938" cy="76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418589" y="1183639"/>
            <a:ext cx="10787380" cy="5626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97790">
              <a:lnSpc>
                <a:spcPct val="100000"/>
              </a:lnSpc>
              <a:spcBef>
                <a:spcPts val="100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b="1">
                <a:solidFill>
                  <a:srgbClr val="FFFFFF"/>
                </a:solidFill>
                <a:latin typeface="Calibri"/>
                <a:cs typeface="Calibri"/>
              </a:rPr>
              <a:t>vector</a:t>
            </a:r>
            <a:r>
              <a:rPr dirty="0" sz="3500" spc="-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todo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segmento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recta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dirigido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espacio.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Sus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características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son:</a:t>
            </a:r>
            <a:endParaRPr sz="3500">
              <a:latin typeface="Calibri"/>
              <a:cs typeface="Calibri"/>
            </a:endParaRPr>
          </a:p>
          <a:p>
            <a:pPr marL="871855" marR="5080" indent="-431800">
              <a:lnSpc>
                <a:spcPct val="100000"/>
              </a:lnSpc>
              <a:spcBef>
                <a:spcPts val="1805"/>
              </a:spcBef>
              <a:buChar char="-"/>
              <a:tabLst>
                <a:tab pos="871855" algn="l"/>
              </a:tabLst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Punto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aplicación: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Punto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exacto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sobre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actúa</a:t>
            </a:r>
            <a:r>
              <a:rPr dirty="0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el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vector.</a:t>
            </a:r>
            <a:endParaRPr sz="3500">
              <a:latin typeface="Calibri"/>
              <a:cs typeface="Calibri"/>
            </a:endParaRPr>
          </a:p>
          <a:p>
            <a:pPr marL="871855" marR="267335" indent="-429895">
              <a:lnSpc>
                <a:spcPts val="4290"/>
              </a:lnSpc>
              <a:spcBef>
                <a:spcPts val="10"/>
              </a:spcBef>
              <a:buChar char="-"/>
              <a:tabLst>
                <a:tab pos="871855" algn="l"/>
              </a:tabLst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Módulo: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Tamaño</a:t>
            </a:r>
            <a:r>
              <a:rPr dirty="0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longitud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del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vector.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Para</a:t>
            </a:r>
            <a:r>
              <a:rPr dirty="0" sz="3500" spc="-1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calcularlo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necesario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conocer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500" spc="1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origen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extremos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del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vector.</a:t>
            </a:r>
            <a:endParaRPr sz="3500">
              <a:latin typeface="Calibri"/>
              <a:cs typeface="Calibri"/>
            </a:endParaRPr>
          </a:p>
          <a:p>
            <a:pPr marL="871855" marR="276860" indent="-431800">
              <a:lnSpc>
                <a:spcPct val="100000"/>
              </a:lnSpc>
              <a:spcBef>
                <a:spcPts val="75"/>
              </a:spcBef>
              <a:buChar char="-"/>
              <a:tabLst>
                <a:tab pos="871855" algn="l"/>
              </a:tabLst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Dirección:</a:t>
            </a:r>
            <a:r>
              <a:rPr dirty="0" sz="3500" spc="-1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Orientación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espacio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recta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lo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contiene.</a:t>
            </a:r>
            <a:endParaRPr sz="3500">
              <a:latin typeface="Calibri"/>
              <a:cs typeface="Calibri"/>
            </a:endParaRPr>
          </a:p>
          <a:p>
            <a:pPr marL="871855" marR="94615" indent="-429895">
              <a:lnSpc>
                <a:spcPts val="4290"/>
              </a:lnSpc>
              <a:buChar char="-"/>
              <a:tabLst>
                <a:tab pos="871855" algn="l"/>
              </a:tabLst>
            </a:pP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Sentidos: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Indicado</a:t>
            </a:r>
            <a:r>
              <a:rPr dirty="0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mediante</a:t>
            </a:r>
            <a:r>
              <a:rPr dirty="0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3500" spc="-1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punta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flecha</a:t>
            </a:r>
            <a:r>
              <a:rPr dirty="0" sz="3500" spc="-1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del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extremo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del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vector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2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indica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hacia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qué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lado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dirige.</a:t>
            </a:r>
            <a:endParaRPr sz="3500">
              <a:latin typeface="Calibri"/>
              <a:cs typeface="Calibri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95855" y="7271004"/>
            <a:ext cx="10178796" cy="2275332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10" b="1">
                <a:latin typeface="Calibri"/>
                <a:cs typeface="Calibri"/>
              </a:rPr>
              <a:t>GRADIENTE</a:t>
            </a:r>
            <a:r>
              <a:rPr dirty="0" sz="4000" spc="-145" b="1">
                <a:latin typeface="Calibri"/>
                <a:cs typeface="Calibri"/>
              </a:rPr>
              <a:t> </a:t>
            </a:r>
            <a:r>
              <a:rPr dirty="0" sz="4000" b="1">
                <a:latin typeface="Calibri"/>
                <a:cs typeface="Calibri"/>
              </a:rPr>
              <a:t>DE</a:t>
            </a:r>
            <a:r>
              <a:rPr dirty="0" sz="4000" spc="-170" b="1">
                <a:latin typeface="Calibri"/>
                <a:cs typeface="Calibri"/>
              </a:rPr>
              <a:t> </a:t>
            </a:r>
            <a:r>
              <a:rPr dirty="0" sz="4000" spc="-10" b="1">
                <a:latin typeface="Calibri"/>
                <a:cs typeface="Calibri"/>
              </a:rPr>
              <a:t>FUNCIONES</a:t>
            </a:r>
            <a:r>
              <a:rPr dirty="0" sz="4000" spc="-130" b="1">
                <a:latin typeface="Calibri"/>
                <a:cs typeface="Calibri"/>
              </a:rPr>
              <a:t> </a:t>
            </a:r>
            <a:r>
              <a:rPr dirty="0" sz="4000" spc="-10" b="1">
                <a:latin typeface="Calibri"/>
                <a:cs typeface="Calibri"/>
              </a:rPr>
              <a:t>REALES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18260" y="1969849"/>
            <a:ext cx="11628755" cy="11906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>
              <a:lnSpc>
                <a:spcPct val="109200"/>
              </a:lnSpc>
              <a:spcBef>
                <a:spcPts val="100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Sea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𝑓:</a:t>
            </a:r>
            <a:r>
              <a:rPr dirty="0" sz="3500" spc="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24154" sz="3450" spc="6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sz="3500" spc="10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sz="3500" spc="-4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sz="3500" spc="1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baseline="-13285" sz="3450" spc="2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sz="3500" spc="10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dirty="0" sz="3500" spc="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 existen</a:t>
            </a:r>
            <a:r>
              <a:rPr dirty="0" sz="35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todas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las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derivadas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parciales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500" spc="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b="1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5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b="1">
                <a:solidFill>
                  <a:srgbClr val="FFFFFF"/>
                </a:solidFill>
                <a:latin typeface="Calibri"/>
                <a:cs typeface="Calibri"/>
              </a:rPr>
              <a:t>vector</a:t>
            </a:r>
            <a:r>
              <a:rPr dirty="0" sz="35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 b="1">
                <a:solidFill>
                  <a:srgbClr val="FFFFFF"/>
                </a:solidFill>
                <a:latin typeface="Calibri"/>
                <a:cs typeface="Calibri"/>
              </a:rPr>
              <a:t>gradiente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dirty="0" sz="3500" spc="2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baseline="-13285" sz="3450" spc="33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es: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1620011" y="9194272"/>
            <a:ext cx="259079" cy="19685"/>
          </a:xfrm>
          <a:custGeom>
            <a:avLst/>
            <a:gdLst/>
            <a:ahLst/>
            <a:cxnLst/>
            <a:rect l="l" t="t" r="r" b="b"/>
            <a:pathLst>
              <a:path w="259080" h="19684">
                <a:moveTo>
                  <a:pt x="259080" y="0"/>
                </a:moveTo>
                <a:lnTo>
                  <a:pt x="0" y="0"/>
                </a:lnTo>
                <a:lnTo>
                  <a:pt x="0" y="19577"/>
                </a:lnTo>
                <a:lnTo>
                  <a:pt x="259080" y="19577"/>
                </a:lnTo>
                <a:lnTo>
                  <a:pt x="259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8194547" y="9194272"/>
            <a:ext cx="373380" cy="19685"/>
          </a:xfrm>
          <a:custGeom>
            <a:avLst/>
            <a:gdLst/>
            <a:ahLst/>
            <a:cxnLst/>
            <a:rect l="l" t="t" r="r" b="b"/>
            <a:pathLst>
              <a:path w="373379" h="19684">
                <a:moveTo>
                  <a:pt x="373379" y="0"/>
                </a:moveTo>
                <a:lnTo>
                  <a:pt x="0" y="0"/>
                </a:lnTo>
                <a:lnTo>
                  <a:pt x="0" y="19577"/>
                </a:lnTo>
                <a:lnTo>
                  <a:pt x="373379" y="19577"/>
                </a:lnTo>
                <a:lnTo>
                  <a:pt x="3733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620011" y="9947141"/>
            <a:ext cx="259079" cy="19685"/>
          </a:xfrm>
          <a:custGeom>
            <a:avLst/>
            <a:gdLst/>
            <a:ahLst/>
            <a:cxnLst/>
            <a:rect l="l" t="t" r="r" b="b"/>
            <a:pathLst>
              <a:path w="259080" h="19684">
                <a:moveTo>
                  <a:pt x="259080" y="0"/>
                </a:moveTo>
                <a:lnTo>
                  <a:pt x="0" y="0"/>
                </a:lnTo>
                <a:lnTo>
                  <a:pt x="0" y="19577"/>
                </a:lnTo>
                <a:lnTo>
                  <a:pt x="259080" y="19577"/>
                </a:lnTo>
                <a:lnTo>
                  <a:pt x="259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8199119" y="9947141"/>
            <a:ext cx="514984" cy="19685"/>
          </a:xfrm>
          <a:custGeom>
            <a:avLst/>
            <a:gdLst/>
            <a:ahLst/>
            <a:cxnLst/>
            <a:rect l="l" t="t" r="r" b="b"/>
            <a:pathLst>
              <a:path w="514984" h="19684">
                <a:moveTo>
                  <a:pt x="514629" y="0"/>
                </a:moveTo>
                <a:lnTo>
                  <a:pt x="0" y="0"/>
                </a:lnTo>
                <a:lnTo>
                  <a:pt x="0" y="19577"/>
                </a:lnTo>
                <a:lnTo>
                  <a:pt x="514629" y="19577"/>
                </a:lnTo>
                <a:lnTo>
                  <a:pt x="5146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8" name="object 8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09871" y="4340352"/>
            <a:ext cx="4695444" cy="2019300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5423" y="1129995"/>
            <a:ext cx="11854815" cy="155067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pc="-40" b="1">
                <a:latin typeface="Calibri"/>
                <a:cs typeface="Calibri"/>
              </a:rPr>
              <a:t>DERIVADAS</a:t>
            </a:r>
            <a:r>
              <a:rPr dirty="0" spc="-165" b="1">
                <a:latin typeface="Calibri"/>
                <a:cs typeface="Calibri"/>
              </a:rPr>
              <a:t> </a:t>
            </a:r>
            <a:r>
              <a:rPr dirty="0" spc="-45" b="1">
                <a:latin typeface="Calibri"/>
                <a:cs typeface="Calibri"/>
              </a:rPr>
              <a:t>PARCIALES</a:t>
            </a:r>
            <a:r>
              <a:rPr dirty="0" spc="-140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DE</a:t>
            </a:r>
            <a:r>
              <a:rPr dirty="0" spc="-120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ORDEN</a:t>
            </a:r>
            <a:r>
              <a:rPr dirty="0" spc="-120" b="1">
                <a:latin typeface="Calibri"/>
                <a:cs typeface="Calibri"/>
              </a:rPr>
              <a:t> </a:t>
            </a:r>
            <a:r>
              <a:rPr dirty="0" spc="-10" b="1">
                <a:latin typeface="Calibri"/>
                <a:cs typeface="Calibri"/>
              </a:rPr>
              <a:t>SUPERIOR. </a:t>
            </a:r>
            <a:r>
              <a:rPr dirty="0" spc="-60" b="1">
                <a:latin typeface="Calibri"/>
                <a:cs typeface="Calibri"/>
              </a:rPr>
              <a:t>MATRIZ</a:t>
            </a:r>
            <a:r>
              <a:rPr dirty="0" spc="-175" b="1">
                <a:latin typeface="Calibri"/>
                <a:cs typeface="Calibri"/>
              </a:rPr>
              <a:t> </a:t>
            </a:r>
            <a:r>
              <a:rPr dirty="0" spc="-10" b="1">
                <a:latin typeface="Calibri"/>
                <a:cs typeface="Calibri"/>
              </a:rPr>
              <a:t>HESSIANA</a:t>
            </a:r>
            <a:r>
              <a:rPr dirty="0" sz="2650" spc="-10" b="1">
                <a:latin typeface="Calibri"/>
                <a:cs typeface="Calibri"/>
              </a:rPr>
              <a:t>.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5257927" y="3070987"/>
            <a:ext cx="267335" cy="270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 spc="-25">
                <a:solidFill>
                  <a:srgbClr val="FFFFFF"/>
                </a:solidFill>
                <a:latin typeface="Cambria Math"/>
                <a:cs typeface="Cambria Math"/>
              </a:rPr>
              <a:t>𝑑𝑓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084376" y="3070987"/>
            <a:ext cx="8126095" cy="5486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r" marR="1663700">
              <a:lnSpc>
                <a:spcPts val="1215"/>
              </a:lnSpc>
              <a:spcBef>
                <a:spcPts val="105"/>
              </a:spcBef>
            </a:pPr>
            <a:r>
              <a:rPr dirty="0" sz="1600" spc="-25">
                <a:solidFill>
                  <a:srgbClr val="FFFFFF"/>
                </a:solidFill>
                <a:latin typeface="Cambria Math"/>
                <a:cs typeface="Cambria Math"/>
              </a:rPr>
              <a:t>𝑑𝑓</a:t>
            </a:r>
            <a:endParaRPr sz="1600">
              <a:latin typeface="Cambria Math"/>
              <a:cs typeface="Cambria Math"/>
            </a:endParaRPr>
          </a:p>
          <a:p>
            <a:pPr marL="63500">
              <a:lnSpc>
                <a:spcPts val="2895"/>
              </a:lnSpc>
              <a:tabLst>
                <a:tab pos="4170045" algn="l"/>
                <a:tab pos="5407025" algn="l"/>
                <a:tab pos="6181090" algn="l"/>
                <a:tab pos="6897370" algn="l"/>
              </a:tabLst>
            </a:pP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Las</a:t>
            </a:r>
            <a:r>
              <a:rPr dirty="0" sz="30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Calibri"/>
                <a:cs typeface="Calibri"/>
              </a:rPr>
              <a:t>derivadas</a:t>
            </a:r>
            <a:r>
              <a:rPr dirty="0" sz="30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Calibri"/>
                <a:cs typeface="Calibri"/>
              </a:rPr>
              <a:t>parciales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baseline="-17361" sz="2400" spc="120">
                <a:solidFill>
                  <a:srgbClr val="FFFFFF"/>
                </a:solidFill>
                <a:latin typeface="Cambria Math"/>
                <a:cs typeface="Cambria Math"/>
              </a:rPr>
              <a:t>𝑑x</a:t>
            </a:r>
            <a:r>
              <a:rPr dirty="0" baseline="-17361" sz="2400" spc="24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1388" sz="300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000">
                <a:solidFill>
                  <a:srgbClr val="FFFFFF"/>
                </a:solidFill>
                <a:latin typeface="Cambria Math"/>
                <a:cs typeface="Cambria Math"/>
              </a:rPr>
              <a:t>𝑥,</a:t>
            </a:r>
            <a:r>
              <a:rPr dirty="0" sz="3000" spc="-1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000" spc="-25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baseline="1388" sz="3000" spc="-37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1388" sz="30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000" spc="-5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2000" spc="40">
                <a:solidFill>
                  <a:srgbClr val="FFFFFF"/>
                </a:solidFill>
                <a:latin typeface="Cambria Math"/>
                <a:cs typeface="Cambria Math"/>
              </a:rPr>
              <a:t>𝑑y</a:t>
            </a:r>
            <a:r>
              <a:rPr dirty="0" sz="20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baseline="1388" sz="300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000">
                <a:solidFill>
                  <a:srgbClr val="FFFFFF"/>
                </a:solidFill>
                <a:latin typeface="Cambria Math"/>
                <a:cs typeface="Cambria Math"/>
              </a:rPr>
              <a:t>𝑥,</a:t>
            </a:r>
            <a:r>
              <a:rPr dirty="0" sz="3000" spc="-1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000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baseline="1388" sz="300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1388" sz="3000" spc="5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000" spc="-25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7210043" y="3372612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9144">
            <a:solidFill>
              <a:srgbClr val="AF151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5228844" y="3372612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9144">
            <a:solidFill>
              <a:srgbClr val="AF151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140663" y="3670172"/>
            <a:ext cx="11329670" cy="193611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2075">
              <a:lnSpc>
                <a:spcPts val="3600"/>
              </a:lnSpc>
              <a:spcBef>
                <a:spcPts val="100"/>
              </a:spcBef>
            </a:pP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denominan</a:t>
            </a:r>
            <a:r>
              <a:rPr dirty="0" sz="30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0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primer</a:t>
            </a:r>
            <a:r>
              <a:rPr dirty="0" sz="30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orden</a:t>
            </a:r>
            <a:r>
              <a:rPr dirty="0" sz="30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ya</a:t>
            </a:r>
            <a:r>
              <a:rPr dirty="0" sz="30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0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dirty="0" sz="30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ha</a:t>
            </a:r>
            <a:r>
              <a:rPr dirty="0" sz="30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derivado</a:t>
            </a:r>
            <a:r>
              <a:rPr dirty="0" sz="30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spc="-20">
                <a:solidFill>
                  <a:srgbClr val="FFFFFF"/>
                </a:solidFill>
                <a:latin typeface="Calibri"/>
                <a:cs typeface="Calibri"/>
              </a:rPr>
              <a:t>sólo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ts val="3600"/>
              </a:lnSpc>
            </a:pP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30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vez</a:t>
            </a:r>
            <a:r>
              <a:rPr dirty="0" sz="30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Calibri"/>
                <a:cs typeface="Calibri"/>
              </a:rPr>
              <a:t>respecto</a:t>
            </a:r>
            <a:r>
              <a:rPr dirty="0" sz="30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0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30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0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las</a:t>
            </a:r>
            <a:r>
              <a:rPr dirty="0" sz="30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dos</a:t>
            </a:r>
            <a:r>
              <a:rPr dirty="0" sz="30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Calibri"/>
                <a:cs typeface="Calibri"/>
              </a:rPr>
              <a:t>variables.</a:t>
            </a:r>
            <a:r>
              <a:rPr dirty="0" sz="30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Calibri"/>
                <a:cs typeface="Calibri"/>
              </a:rPr>
              <a:t>Pero</a:t>
            </a:r>
            <a:r>
              <a:rPr dirty="0" sz="30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0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su</a:t>
            </a:r>
            <a:r>
              <a:rPr dirty="0" sz="30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vez,</a:t>
            </a:r>
            <a:r>
              <a:rPr dirty="0" sz="30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Calibri"/>
                <a:cs typeface="Calibri"/>
              </a:rPr>
              <a:t>estas</a:t>
            </a:r>
            <a:r>
              <a:rPr dirty="0" sz="30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Calibri"/>
                <a:cs typeface="Calibri"/>
              </a:rPr>
              <a:t>funciones</a:t>
            </a:r>
            <a:endParaRPr sz="3000">
              <a:latin typeface="Calibri"/>
              <a:cs typeface="Calibri"/>
            </a:endParaRPr>
          </a:p>
          <a:p>
            <a:pPr marL="12700" marR="283845">
              <a:lnSpc>
                <a:spcPct val="109000"/>
              </a:lnSpc>
            </a:pPr>
            <a:r>
              <a:rPr dirty="0" sz="3000" spc="-20">
                <a:solidFill>
                  <a:srgbClr val="FFFFFF"/>
                </a:solidFill>
                <a:latin typeface="Calibri"/>
                <a:cs typeface="Calibri"/>
              </a:rPr>
              <a:t>constituyen</a:t>
            </a:r>
            <a:r>
              <a:rPr dirty="0" sz="30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funciones</a:t>
            </a:r>
            <a:r>
              <a:rPr dirty="0" sz="30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000" spc="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pueden</a:t>
            </a:r>
            <a:r>
              <a:rPr dirty="0" sz="30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volver</a:t>
            </a:r>
            <a:r>
              <a:rPr dirty="0" sz="30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0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Calibri"/>
                <a:cs typeface="Calibri"/>
              </a:rPr>
              <a:t>derivarse,</a:t>
            </a:r>
            <a:r>
              <a:rPr dirty="0" sz="30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cada</a:t>
            </a:r>
            <a:r>
              <a:rPr dirty="0" sz="30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30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0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Calibri"/>
                <a:cs typeface="Calibri"/>
              </a:rPr>
              <a:t>ellas, respecto</a:t>
            </a:r>
            <a:r>
              <a:rPr dirty="0" sz="30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0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r>
              <a:rPr dirty="0" sz="30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0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Calibri"/>
                <a:cs typeface="Calibri"/>
              </a:rPr>
              <a:t>respecto</a:t>
            </a:r>
            <a:r>
              <a:rPr dirty="0" sz="30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0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spc="-25">
                <a:solidFill>
                  <a:srgbClr val="FFFFFF"/>
                </a:solidFill>
                <a:latin typeface="Calibri"/>
                <a:cs typeface="Calibri"/>
              </a:rPr>
              <a:t>y.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77441" y="5626049"/>
            <a:ext cx="9259570" cy="4832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8609330" algn="l"/>
              </a:tabLst>
            </a:pPr>
            <a:r>
              <a:rPr dirty="0" sz="3000" spc="-25">
                <a:solidFill>
                  <a:srgbClr val="FFFFFF"/>
                </a:solidFill>
                <a:latin typeface="Cambria Math"/>
                <a:cs typeface="Cambria Math"/>
              </a:rPr>
              <a:t>𝑑𝑓</a:t>
            </a:r>
            <a:r>
              <a:rPr dirty="0" sz="30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000" spc="35">
                <a:solidFill>
                  <a:srgbClr val="FFFFFF"/>
                </a:solidFill>
                <a:latin typeface="Cambria Math"/>
                <a:cs typeface="Cambria Math"/>
              </a:rPr>
              <a:t>𝑑</a:t>
            </a:r>
            <a:r>
              <a:rPr dirty="0" baseline="19444" sz="3000" spc="52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sz="3000" spc="35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endParaRPr sz="3000">
              <a:latin typeface="Cambria Math"/>
              <a:cs typeface="Cambria Math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140663" y="5819597"/>
            <a:ext cx="8631555" cy="4832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1025" algn="l"/>
              </a:tabLst>
            </a:pPr>
            <a:r>
              <a:rPr dirty="0" sz="3000" spc="-25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baseline="1388" sz="300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000">
                <a:solidFill>
                  <a:srgbClr val="FFFFFF"/>
                </a:solidFill>
                <a:latin typeface="Cambria Math"/>
                <a:cs typeface="Cambria Math"/>
              </a:rPr>
              <a:t>𝑥,</a:t>
            </a:r>
            <a:r>
              <a:rPr dirty="0" sz="3000" spc="-17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000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baseline="1388" sz="300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1388" sz="3000" spc="-6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lo</a:t>
            </a:r>
            <a:r>
              <a:rPr dirty="0" sz="30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volvemos</a:t>
            </a:r>
            <a:r>
              <a:rPr dirty="0" sz="30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0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derivar</a:t>
            </a:r>
            <a:r>
              <a:rPr dirty="0" sz="30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respecto</a:t>
            </a:r>
            <a:r>
              <a:rPr dirty="0" sz="30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0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r>
              <a:rPr dirty="0" sz="30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Calibri"/>
                <a:cs typeface="Calibri"/>
              </a:rPr>
              <a:t>tendremos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9971658" y="6013831"/>
            <a:ext cx="46291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25">
                <a:solidFill>
                  <a:srgbClr val="FFFFFF"/>
                </a:solidFill>
                <a:latin typeface="Cambria Math"/>
                <a:cs typeface="Cambria Math"/>
              </a:rPr>
              <a:t>𝑑𝑥</a:t>
            </a:r>
            <a:endParaRPr sz="3000">
              <a:latin typeface="Cambria Math"/>
              <a:cs typeface="Cambria Math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0067543" y="5819597"/>
            <a:ext cx="1377950" cy="4832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67665" algn="l"/>
              </a:tabLst>
            </a:pPr>
            <a:r>
              <a:rPr dirty="0" u="sng" baseline="-26388" sz="3000">
                <a:solidFill>
                  <a:srgbClr val="FFFFFF"/>
                </a:solidFill>
                <a:uFill>
                  <a:solidFill>
                    <a:srgbClr val="AF1512"/>
                  </a:solidFill>
                </a:uFill>
                <a:latin typeface="Cambria Math"/>
                <a:cs typeface="Cambria Math"/>
              </a:rPr>
              <a:t>	2</a:t>
            </a:r>
            <a:r>
              <a:rPr dirty="0" u="none" baseline="-26388" sz="3000" spc="-11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baseline="1388" sz="300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u="none" sz="3000">
                <a:solidFill>
                  <a:srgbClr val="FFFFFF"/>
                </a:solidFill>
                <a:latin typeface="Cambria Math"/>
                <a:cs typeface="Cambria Math"/>
              </a:rPr>
              <a:t>𝑥,</a:t>
            </a:r>
            <a:r>
              <a:rPr dirty="0" u="none" sz="3000" spc="-1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sz="3000" spc="-25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u="none" baseline="1388" sz="3000" spc="-37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endParaRPr baseline="1388" sz="3000">
              <a:latin typeface="Cambria Math"/>
              <a:cs typeface="Cambria Math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402841" y="6013831"/>
            <a:ext cx="466725" cy="8458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3229"/>
              </a:lnSpc>
              <a:spcBef>
                <a:spcPts val="100"/>
              </a:spcBef>
            </a:pPr>
            <a:r>
              <a:rPr dirty="0" sz="3000" spc="-25">
                <a:solidFill>
                  <a:srgbClr val="FFFFFF"/>
                </a:solidFill>
                <a:latin typeface="Cambria Math"/>
                <a:cs typeface="Cambria Math"/>
              </a:rPr>
              <a:t>𝑑𝑥</a:t>
            </a:r>
            <a:endParaRPr sz="3000">
              <a:latin typeface="Cambria Math"/>
              <a:cs typeface="Cambria Math"/>
            </a:endParaRPr>
          </a:p>
          <a:p>
            <a:pPr marL="12700">
              <a:lnSpc>
                <a:spcPts val="3229"/>
              </a:lnSpc>
            </a:pPr>
            <a:r>
              <a:rPr dirty="0" sz="3000" spc="-25">
                <a:solidFill>
                  <a:srgbClr val="FFFFFF"/>
                </a:solidFill>
                <a:latin typeface="Cambria Math"/>
                <a:cs typeface="Cambria Math"/>
              </a:rPr>
              <a:t>𝑑𝑓</a:t>
            </a:r>
            <a:endParaRPr sz="3000">
              <a:latin typeface="Cambria Math"/>
              <a:cs typeface="Cambria Math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9929494" y="6376543"/>
            <a:ext cx="67437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3000" spc="30">
                <a:solidFill>
                  <a:srgbClr val="FFFFFF"/>
                </a:solidFill>
                <a:latin typeface="Cambria Math"/>
                <a:cs typeface="Cambria Math"/>
              </a:rPr>
              <a:t>𝑑</a:t>
            </a:r>
            <a:r>
              <a:rPr dirty="0" baseline="19444" sz="3000" spc="44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sz="3000" spc="30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endParaRPr sz="3000">
              <a:latin typeface="Cambria Math"/>
              <a:cs typeface="Cambria Math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140663" y="6570091"/>
            <a:ext cx="872363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1025" algn="l"/>
                <a:tab pos="7028180" algn="l"/>
              </a:tabLst>
            </a:pPr>
            <a:r>
              <a:rPr dirty="0" sz="3000" spc="-25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baseline="1388" sz="300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000">
                <a:solidFill>
                  <a:srgbClr val="FFFFFF"/>
                </a:solidFill>
                <a:latin typeface="Cambria Math"/>
                <a:cs typeface="Cambria Math"/>
              </a:rPr>
              <a:t>𝑥,</a:t>
            </a:r>
            <a:r>
              <a:rPr dirty="0" sz="3000" spc="-17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000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baseline="1388" sz="300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1388" sz="3000" spc="-6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lo</a:t>
            </a:r>
            <a:r>
              <a:rPr dirty="0" sz="30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volvemos</a:t>
            </a:r>
            <a:r>
              <a:rPr dirty="0" sz="30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0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derivar</a:t>
            </a:r>
            <a:r>
              <a:rPr dirty="0" sz="30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respecto</a:t>
            </a:r>
            <a:r>
              <a:rPr dirty="0" sz="30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0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spc="-5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000" spc="-10">
                <a:solidFill>
                  <a:srgbClr val="FFFFFF"/>
                </a:solidFill>
                <a:latin typeface="Calibri"/>
                <a:cs typeface="Calibri"/>
              </a:rPr>
              <a:t>tendremos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0608691" y="6570091"/>
            <a:ext cx="81153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1388" sz="300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000">
                <a:solidFill>
                  <a:srgbClr val="FFFFFF"/>
                </a:solidFill>
                <a:latin typeface="Cambria Math"/>
                <a:cs typeface="Cambria Math"/>
              </a:rPr>
              <a:t>𝑥,</a:t>
            </a:r>
            <a:r>
              <a:rPr dirty="0" sz="3000" spc="-9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000" spc="-25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baseline="1388" sz="3000" spc="-37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endParaRPr baseline="1388" sz="3000">
              <a:latin typeface="Cambria Math"/>
              <a:cs typeface="Cambria Math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402841" y="6763639"/>
            <a:ext cx="46037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25">
                <a:solidFill>
                  <a:srgbClr val="FFFFFF"/>
                </a:solidFill>
                <a:latin typeface="Cambria Math"/>
                <a:cs typeface="Cambria Math"/>
              </a:rPr>
              <a:t>𝑑𝑥</a:t>
            </a:r>
            <a:endParaRPr sz="3000">
              <a:latin typeface="Cambria Math"/>
              <a:cs typeface="Cambria Math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9788779" y="6763639"/>
            <a:ext cx="92011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45">
                <a:solidFill>
                  <a:srgbClr val="FFFFFF"/>
                </a:solidFill>
                <a:latin typeface="Cambria Math"/>
                <a:cs typeface="Cambria Math"/>
              </a:rPr>
              <a:t>𝑑𝑦𝑑𝑥</a:t>
            </a:r>
            <a:endParaRPr sz="3000">
              <a:latin typeface="Cambria Math"/>
              <a:cs typeface="Cambria Math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407413" y="7391527"/>
            <a:ext cx="46672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25">
                <a:solidFill>
                  <a:srgbClr val="FFFFFF"/>
                </a:solidFill>
                <a:latin typeface="Cambria Math"/>
                <a:cs typeface="Cambria Math"/>
              </a:rPr>
              <a:t>𝑑𝑓</a:t>
            </a:r>
            <a:endParaRPr sz="3000">
              <a:latin typeface="Cambria Math"/>
              <a:cs typeface="Cambria Math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9929494" y="7391527"/>
            <a:ext cx="67437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3000" spc="30">
                <a:solidFill>
                  <a:srgbClr val="FFFFFF"/>
                </a:solidFill>
                <a:latin typeface="Cambria Math"/>
                <a:cs typeface="Cambria Math"/>
              </a:rPr>
              <a:t>𝑑</a:t>
            </a:r>
            <a:r>
              <a:rPr dirty="0" baseline="19444" sz="3000" spc="44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sz="3000" spc="30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endParaRPr sz="3000">
              <a:latin typeface="Cambria Math"/>
              <a:cs typeface="Cambria Math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140663" y="7585075"/>
            <a:ext cx="863536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5470" algn="l"/>
              </a:tabLst>
            </a:pPr>
            <a:r>
              <a:rPr dirty="0" sz="3000" spc="-25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baseline="1388" sz="300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000">
                <a:solidFill>
                  <a:srgbClr val="FFFFFF"/>
                </a:solidFill>
                <a:latin typeface="Cambria Math"/>
                <a:cs typeface="Cambria Math"/>
              </a:rPr>
              <a:t>𝑥,</a:t>
            </a:r>
            <a:r>
              <a:rPr dirty="0" sz="3000" spc="-17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000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baseline="1388" sz="300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1388" sz="3000" spc="-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lo</a:t>
            </a:r>
            <a:r>
              <a:rPr dirty="0" sz="30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volvemos</a:t>
            </a:r>
            <a:r>
              <a:rPr dirty="0" sz="30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0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derivar</a:t>
            </a:r>
            <a:r>
              <a:rPr dirty="0" sz="30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respecto</a:t>
            </a:r>
            <a:r>
              <a:rPr dirty="0" sz="30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0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r>
              <a:rPr dirty="0" sz="30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Calibri"/>
                <a:cs typeface="Calibri"/>
              </a:rPr>
              <a:t>tendremos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10694034" y="7585075"/>
            <a:ext cx="81153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1388" sz="300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000">
                <a:solidFill>
                  <a:srgbClr val="FFFFFF"/>
                </a:solidFill>
                <a:latin typeface="Cambria Math"/>
                <a:cs typeface="Cambria Math"/>
              </a:rPr>
              <a:t>𝑥,</a:t>
            </a:r>
            <a:r>
              <a:rPr dirty="0" sz="3000" spc="-9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000" spc="-25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baseline="1388" sz="3000" spc="-37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endParaRPr baseline="1388" sz="3000">
              <a:latin typeface="Cambria Math"/>
              <a:cs typeface="Cambria Math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402841" y="7778318"/>
            <a:ext cx="473709" cy="4832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25">
                <a:solidFill>
                  <a:srgbClr val="FFFFFF"/>
                </a:solidFill>
                <a:latin typeface="Cambria Math"/>
                <a:cs typeface="Cambria Math"/>
              </a:rPr>
              <a:t>𝑑𝑦</a:t>
            </a:r>
            <a:endParaRPr sz="3000">
              <a:latin typeface="Cambria Math"/>
              <a:cs typeface="Cambria Math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9837546" y="7778318"/>
            <a:ext cx="920115" cy="4832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45">
                <a:solidFill>
                  <a:srgbClr val="FFFFFF"/>
                </a:solidFill>
                <a:latin typeface="Cambria Math"/>
                <a:cs typeface="Cambria Math"/>
              </a:rPr>
              <a:t>𝑑𝑥𝑑𝑦</a:t>
            </a:r>
            <a:endParaRPr sz="3000">
              <a:latin typeface="Cambria Math"/>
              <a:cs typeface="Cambria Math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407413" y="8420481"/>
            <a:ext cx="46672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25">
                <a:solidFill>
                  <a:srgbClr val="FFFFFF"/>
                </a:solidFill>
                <a:latin typeface="Cambria Math"/>
                <a:cs typeface="Cambria Math"/>
              </a:rPr>
              <a:t>𝑑𝑓</a:t>
            </a:r>
            <a:endParaRPr sz="3000">
              <a:latin typeface="Cambria Math"/>
              <a:cs typeface="Cambria Math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9966070" y="8420481"/>
            <a:ext cx="67437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3000" spc="30">
                <a:solidFill>
                  <a:srgbClr val="FFFFFF"/>
                </a:solidFill>
                <a:latin typeface="Cambria Math"/>
                <a:cs typeface="Cambria Math"/>
              </a:rPr>
              <a:t>𝑑</a:t>
            </a:r>
            <a:r>
              <a:rPr dirty="0" baseline="19444" sz="3000" spc="44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sz="3000" spc="30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endParaRPr sz="3000">
              <a:latin typeface="Cambria Math"/>
              <a:cs typeface="Cambria Math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140663" y="8614029"/>
            <a:ext cx="863854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5470" algn="l"/>
              </a:tabLst>
            </a:pPr>
            <a:r>
              <a:rPr dirty="0" sz="3000" spc="-25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baseline="1388" sz="300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000">
                <a:solidFill>
                  <a:srgbClr val="FFFFFF"/>
                </a:solidFill>
                <a:latin typeface="Cambria Math"/>
                <a:cs typeface="Cambria Math"/>
              </a:rPr>
              <a:t>𝑥,</a:t>
            </a:r>
            <a:r>
              <a:rPr dirty="0" sz="3000" spc="-17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000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baseline="1388" sz="300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1388" sz="3000" spc="-3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lo</a:t>
            </a:r>
            <a:r>
              <a:rPr dirty="0" sz="30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Calibri"/>
                <a:cs typeface="Calibri"/>
              </a:rPr>
              <a:t>volvemos</a:t>
            </a:r>
            <a:r>
              <a:rPr dirty="0" sz="30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0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derivar</a:t>
            </a:r>
            <a:r>
              <a:rPr dirty="0" sz="30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respecto</a:t>
            </a:r>
            <a:r>
              <a:rPr dirty="0" sz="30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0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0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Calibri"/>
                <a:cs typeface="Calibri"/>
              </a:rPr>
              <a:t>tendremos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10694034" y="8614029"/>
            <a:ext cx="81153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1388" sz="300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000">
                <a:solidFill>
                  <a:srgbClr val="FFFFFF"/>
                </a:solidFill>
                <a:latin typeface="Cambria Math"/>
                <a:cs typeface="Cambria Math"/>
              </a:rPr>
              <a:t>𝑥,</a:t>
            </a:r>
            <a:r>
              <a:rPr dirty="0" sz="3000" spc="-9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000" spc="-25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baseline="1388" sz="3000" spc="-37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endParaRPr baseline="1388" sz="3000">
              <a:latin typeface="Cambria Math"/>
              <a:cs typeface="Cambria Math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9939655" y="8807577"/>
            <a:ext cx="47498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35">
                <a:solidFill>
                  <a:srgbClr val="FFFFFF"/>
                </a:solidFill>
                <a:latin typeface="Cambria Math"/>
                <a:cs typeface="Cambria Math"/>
              </a:rPr>
              <a:t>𝑑𝑦</a:t>
            </a:r>
            <a:endParaRPr sz="3000">
              <a:latin typeface="Cambria Math"/>
              <a:cs typeface="Cambria Math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10404475" y="8857869"/>
            <a:ext cx="16637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0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1140663" y="8656675"/>
            <a:ext cx="8304530" cy="1242060"/>
          </a:xfrm>
          <a:prstGeom prst="rect">
            <a:avLst/>
          </a:prstGeom>
        </p:spPr>
        <p:txBody>
          <a:bodyPr wrap="square" lIns="0" tIns="163195" rIns="0" bIns="0" rtlCol="0" vert="horz">
            <a:spAutoFit/>
          </a:bodyPr>
          <a:lstStyle/>
          <a:p>
            <a:pPr marL="274320">
              <a:lnSpc>
                <a:spcPct val="100000"/>
              </a:lnSpc>
              <a:spcBef>
                <a:spcPts val="1285"/>
              </a:spcBef>
            </a:pPr>
            <a:r>
              <a:rPr dirty="0" sz="3000" spc="25">
                <a:solidFill>
                  <a:srgbClr val="FFFFFF"/>
                </a:solidFill>
                <a:latin typeface="Cambria Math"/>
                <a:cs typeface="Cambria Math"/>
              </a:rPr>
              <a:t>𝑑𝑦</a:t>
            </a:r>
            <a:endParaRPr sz="3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dirty="0" sz="3000" spc="-10">
                <a:solidFill>
                  <a:srgbClr val="FFFFFF"/>
                </a:solidFill>
                <a:latin typeface="Calibri"/>
                <a:cs typeface="Calibri"/>
              </a:rPr>
              <a:t>Estas</a:t>
            </a:r>
            <a:r>
              <a:rPr dirty="0" sz="3000" spc="-1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serían</a:t>
            </a:r>
            <a:r>
              <a:rPr dirty="0" sz="30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las</a:t>
            </a:r>
            <a:r>
              <a:rPr dirty="0" sz="30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Calibri"/>
                <a:cs typeface="Calibri"/>
              </a:rPr>
              <a:t>derivadas</a:t>
            </a:r>
            <a:r>
              <a:rPr dirty="0" sz="30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parciales</a:t>
            </a:r>
            <a:r>
              <a:rPr dirty="0" sz="3000" spc="-1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0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segundo</a:t>
            </a:r>
            <a:r>
              <a:rPr dirty="0" sz="30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Calibri"/>
                <a:cs typeface="Calibri"/>
              </a:rPr>
              <a:t>orden.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1" name="object 31" descr=""/>
          <p:cNvSpPr/>
          <p:nvPr/>
        </p:nvSpPr>
        <p:spPr>
          <a:xfrm>
            <a:off x="1418844" y="504444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9144">
            <a:solidFill>
              <a:srgbClr val="AF151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 descr=""/>
          <p:cNvSpPr/>
          <p:nvPr/>
        </p:nvSpPr>
        <p:spPr>
          <a:xfrm>
            <a:off x="10105643" y="854964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9144">
            <a:solidFill>
              <a:srgbClr val="AF151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 descr=""/>
          <p:cNvSpPr/>
          <p:nvPr/>
        </p:nvSpPr>
        <p:spPr>
          <a:xfrm>
            <a:off x="1418844" y="580644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9144">
            <a:solidFill>
              <a:srgbClr val="AF151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 descr=""/>
          <p:cNvSpPr/>
          <p:nvPr/>
        </p:nvSpPr>
        <p:spPr>
          <a:xfrm>
            <a:off x="10105643" y="5806440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 h="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9144">
            <a:solidFill>
              <a:srgbClr val="AF151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 descr=""/>
          <p:cNvSpPr/>
          <p:nvPr/>
        </p:nvSpPr>
        <p:spPr>
          <a:xfrm>
            <a:off x="1418844" y="656844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9144">
            <a:solidFill>
              <a:srgbClr val="AF151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 descr=""/>
          <p:cNvSpPr/>
          <p:nvPr/>
        </p:nvSpPr>
        <p:spPr>
          <a:xfrm>
            <a:off x="1418844" y="733044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9144">
            <a:solidFill>
              <a:srgbClr val="AF151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 descr=""/>
          <p:cNvSpPr/>
          <p:nvPr/>
        </p:nvSpPr>
        <p:spPr>
          <a:xfrm>
            <a:off x="10105643" y="7482840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 h="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9144">
            <a:solidFill>
              <a:srgbClr val="AF1512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6467" y="897077"/>
            <a:ext cx="4829175" cy="8636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500" b="1">
                <a:latin typeface="Calibri"/>
                <a:cs typeface="Calibri"/>
              </a:rPr>
              <a:t>Matriz</a:t>
            </a:r>
            <a:r>
              <a:rPr dirty="0" sz="5500" spc="-245" b="1">
                <a:latin typeface="Calibri"/>
                <a:cs typeface="Calibri"/>
              </a:rPr>
              <a:t> </a:t>
            </a:r>
            <a:r>
              <a:rPr dirty="0" sz="5500" spc="-10" b="1">
                <a:latin typeface="Calibri"/>
                <a:cs typeface="Calibri"/>
              </a:rPr>
              <a:t>Hessiana:</a:t>
            </a:r>
            <a:endParaRPr sz="55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083767" y="1982851"/>
            <a:ext cx="10737215" cy="18554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400" marR="17780">
              <a:lnSpc>
                <a:spcPct val="100000"/>
              </a:lnSpc>
              <a:spcBef>
                <a:spcPts val="100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Sea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𝑓:</a:t>
            </a:r>
            <a:r>
              <a:rPr dirty="0" sz="3500" spc="1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24154" sz="3450" spc="61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sz="3500" spc="9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sz="3500" spc="-4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sz="3500" spc="1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baseline="-13285" sz="3450" spc="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sz="3500" spc="9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24154" sz="3450" spc="48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tal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admite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todas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las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derivadas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parciales</a:t>
            </a:r>
            <a:r>
              <a:rPr dirty="0" sz="3500" spc="-1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segundo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orden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-13285" sz="3450" spc="-37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.</a:t>
            </a:r>
            <a:endParaRPr sz="3500">
              <a:latin typeface="Cambria Math"/>
              <a:cs typeface="Cambria Math"/>
            </a:endParaRPr>
          </a:p>
          <a:p>
            <a:pPr marL="25400">
              <a:lnSpc>
                <a:spcPct val="100000"/>
              </a:lnSpc>
              <a:spcBef>
                <a:spcPts val="1800"/>
              </a:spcBef>
            </a:pP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Definimos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matriz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Hessiana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baseline="-13285" sz="3450" spc="32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como:</a:t>
            </a:r>
            <a:endParaRPr sz="3500">
              <a:latin typeface="Calibri"/>
              <a:cs typeface="Calibri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43072" y="5349240"/>
            <a:ext cx="6859524" cy="2753868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04922" y="1571371"/>
            <a:ext cx="8795385" cy="1061085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6800" spc="-580" b="1">
                <a:latin typeface="Calibri"/>
                <a:cs typeface="Calibri"/>
              </a:rPr>
              <a:t>T</a:t>
            </a:r>
            <a:r>
              <a:rPr dirty="0" sz="6800" b="1">
                <a:latin typeface="Calibri"/>
                <a:cs typeface="Calibri"/>
              </a:rPr>
              <a:t>.</a:t>
            </a:r>
            <a:r>
              <a:rPr dirty="0" sz="6800" spc="-60" b="1">
                <a:latin typeface="Calibri"/>
                <a:cs typeface="Calibri"/>
              </a:rPr>
              <a:t> </a:t>
            </a:r>
            <a:r>
              <a:rPr dirty="0" sz="6800" b="1">
                <a:latin typeface="Calibri"/>
                <a:cs typeface="Calibri"/>
              </a:rPr>
              <a:t>5</a:t>
            </a:r>
            <a:r>
              <a:rPr dirty="0" sz="6800" spc="-15" b="1">
                <a:latin typeface="Calibri"/>
                <a:cs typeface="Calibri"/>
              </a:rPr>
              <a:t> </a:t>
            </a:r>
            <a:r>
              <a:rPr dirty="0" sz="6800" spc="-35" b="1">
                <a:latin typeface="Calibri"/>
                <a:cs typeface="Calibri"/>
              </a:rPr>
              <a:t>DIFERENCIABILIDAD.</a:t>
            </a:r>
            <a:endParaRPr sz="6800">
              <a:latin typeface="Calibri"/>
              <a:cs typeface="Calibri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76244" y="4053840"/>
            <a:ext cx="6874764" cy="4661915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9519" y="928878"/>
            <a:ext cx="13339444" cy="8636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500" spc="-10" b="1">
                <a:latin typeface="Calibri"/>
                <a:cs typeface="Calibri"/>
              </a:rPr>
              <a:t>DIFERENCIAL</a:t>
            </a:r>
            <a:r>
              <a:rPr dirty="0" sz="5500" spc="-145" b="1">
                <a:latin typeface="Calibri"/>
                <a:cs typeface="Calibri"/>
              </a:rPr>
              <a:t> </a:t>
            </a:r>
            <a:r>
              <a:rPr dirty="0" sz="5500" b="1">
                <a:latin typeface="Calibri"/>
                <a:cs typeface="Calibri"/>
              </a:rPr>
              <a:t>DE</a:t>
            </a:r>
            <a:r>
              <a:rPr dirty="0" sz="5500" spc="-170" b="1">
                <a:latin typeface="Calibri"/>
                <a:cs typeface="Calibri"/>
              </a:rPr>
              <a:t> </a:t>
            </a:r>
            <a:r>
              <a:rPr dirty="0" sz="5500" b="1">
                <a:latin typeface="Calibri"/>
                <a:cs typeface="Calibri"/>
              </a:rPr>
              <a:t>UNA</a:t>
            </a:r>
            <a:r>
              <a:rPr dirty="0" sz="5500" spc="-155" b="1">
                <a:latin typeface="Calibri"/>
                <a:cs typeface="Calibri"/>
              </a:rPr>
              <a:t> </a:t>
            </a:r>
            <a:r>
              <a:rPr dirty="0" sz="5500" b="1">
                <a:latin typeface="Calibri"/>
                <a:cs typeface="Calibri"/>
              </a:rPr>
              <a:t>FUNCIÓN</a:t>
            </a:r>
            <a:r>
              <a:rPr dirty="0" sz="5500" spc="-150" b="1">
                <a:latin typeface="Calibri"/>
                <a:cs typeface="Calibri"/>
              </a:rPr>
              <a:t> </a:t>
            </a:r>
            <a:r>
              <a:rPr dirty="0" sz="5500" b="1">
                <a:latin typeface="Calibri"/>
                <a:cs typeface="Calibri"/>
              </a:rPr>
              <a:t>EN</a:t>
            </a:r>
            <a:r>
              <a:rPr dirty="0" sz="5500" spc="-150" b="1">
                <a:latin typeface="Calibri"/>
                <a:cs typeface="Calibri"/>
              </a:rPr>
              <a:t> </a:t>
            </a:r>
            <a:r>
              <a:rPr dirty="0" sz="5500" b="1">
                <a:latin typeface="Calibri"/>
                <a:cs typeface="Calibri"/>
              </a:rPr>
              <a:t>UN</a:t>
            </a:r>
            <a:r>
              <a:rPr dirty="0" sz="5500" spc="-140" b="1">
                <a:latin typeface="Calibri"/>
                <a:cs typeface="Calibri"/>
              </a:rPr>
              <a:t> </a:t>
            </a:r>
            <a:r>
              <a:rPr dirty="0" sz="5500" spc="-10" b="1">
                <a:latin typeface="Calibri"/>
                <a:cs typeface="Calibri"/>
              </a:rPr>
              <a:t>PUNTO</a:t>
            </a:r>
            <a:endParaRPr sz="55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56819" y="1957047"/>
            <a:ext cx="12814300" cy="12211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400" marR="17780">
              <a:lnSpc>
                <a:spcPct val="108900"/>
              </a:lnSpc>
              <a:spcBef>
                <a:spcPts val="100"/>
              </a:spcBef>
            </a:pP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Dada</a:t>
            </a:r>
            <a:r>
              <a:rPr dirty="0" sz="36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36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función</a:t>
            </a:r>
            <a:r>
              <a:rPr dirty="0" sz="36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𝑓:</a:t>
            </a:r>
            <a:r>
              <a:rPr dirty="0" sz="3600" spc="-10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3148" sz="360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23148" sz="3600" spc="569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sz="3600" spc="10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sz="3600" spc="-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sz="3600" spc="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r>
              <a:rPr dirty="0" sz="3600" spc="14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sz="3600" spc="10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3148" sz="360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23148" sz="3600" spc="41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decimos</a:t>
            </a:r>
            <a:r>
              <a:rPr dirty="0" sz="36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6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dirty="0" sz="36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es </a:t>
            </a:r>
            <a:r>
              <a:rPr dirty="0" u="sng" sz="3600" spc="-1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diferenciable</a:t>
            </a:r>
            <a:r>
              <a:rPr dirty="0" u="none" sz="36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6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u="none" sz="36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600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r>
              <a:rPr dirty="0" u="none" sz="3600" spc="114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sz="36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u="none" sz="3600" spc="9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sz="36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u="none" baseline="23148" sz="360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u="none" baseline="23148" sz="3600" spc="38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sz="36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u="none" sz="36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6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u="none" sz="36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600">
                <a:solidFill>
                  <a:srgbClr val="FFFFFF"/>
                </a:solidFill>
                <a:latin typeface="Calibri"/>
                <a:cs typeface="Calibri"/>
              </a:rPr>
              <a:t>sólo</a:t>
            </a:r>
            <a:r>
              <a:rPr dirty="0" u="none" sz="36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600">
                <a:solidFill>
                  <a:srgbClr val="FFFFFF"/>
                </a:solidFill>
                <a:latin typeface="Calibri"/>
                <a:cs typeface="Calibri"/>
              </a:rPr>
              <a:t>sí</a:t>
            </a:r>
            <a:r>
              <a:rPr dirty="0" u="none" sz="36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600" spc="-10">
                <a:solidFill>
                  <a:srgbClr val="FFFFFF"/>
                </a:solidFill>
                <a:latin typeface="Calibri"/>
                <a:cs typeface="Calibri"/>
              </a:rPr>
              <a:t>existe</a:t>
            </a:r>
            <a:r>
              <a:rPr dirty="0" u="none" sz="36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60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dirty="0" u="sng" sz="36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</a:t>
            </a:r>
            <a:r>
              <a:rPr dirty="0" u="sng" sz="3600" spc="-6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6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aplicación</a:t>
            </a:r>
            <a:r>
              <a:rPr dirty="0" u="sng" sz="3600" spc="295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6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lin</a:t>
            </a:r>
            <a:r>
              <a:rPr dirty="0" u="none" sz="3600">
                <a:solidFill>
                  <a:srgbClr val="FFFFFF"/>
                </a:solidFill>
                <a:latin typeface="Calibri"/>
                <a:cs typeface="Calibri"/>
              </a:rPr>
              <a:t>eal</a:t>
            </a:r>
            <a:r>
              <a:rPr dirty="0" u="none" sz="36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600">
                <a:solidFill>
                  <a:srgbClr val="FFFFFF"/>
                </a:solidFill>
                <a:latin typeface="Cambria Math"/>
                <a:cs typeface="Cambria Math"/>
              </a:rPr>
              <a:t>𝐿:</a:t>
            </a:r>
            <a:r>
              <a:rPr dirty="0" u="none" sz="3600" spc="-13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sz="36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u="none" baseline="23148" sz="360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u="none" baseline="23148" sz="3600" spc="509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sz="3600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u="none" sz="3600" spc="5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sz="36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u="none" sz="3600" spc="-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sz="3600">
                <a:solidFill>
                  <a:srgbClr val="FFFFFF"/>
                </a:solidFill>
                <a:latin typeface="Calibri"/>
                <a:cs typeface="Calibri"/>
              </a:rPr>
              <a:t>tal</a:t>
            </a:r>
            <a:r>
              <a:rPr dirty="0" u="none" sz="36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600" spc="-20">
                <a:solidFill>
                  <a:srgbClr val="FFFFFF"/>
                </a:solidFill>
                <a:latin typeface="Calibri"/>
                <a:cs typeface="Calibri"/>
              </a:rPr>
              <a:t>que: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69340" y="5249036"/>
            <a:ext cx="10062210" cy="1093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5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Dada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función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𝑓:</a:t>
            </a:r>
            <a:r>
              <a:rPr dirty="0" sz="3500" spc="-10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24154" sz="3450" spc="58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sz="3500" spc="10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sz="3500" spc="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r>
              <a:rPr dirty="0" sz="3500" spc="13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sz="3500" spc="10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24154" sz="3450" spc="41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decimos</a:t>
            </a:r>
            <a:r>
              <a:rPr dirty="0" sz="35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dirty="0" sz="35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es </a:t>
            </a:r>
            <a:r>
              <a:rPr dirty="0" u="sng" sz="3500" spc="-2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diferenciable</a:t>
            </a:r>
            <a:r>
              <a:rPr dirty="0" u="none" sz="35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u="none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r>
              <a:rPr dirty="0" u="none" sz="3500" spc="13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u="none" sz="3500" spc="9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u="none" baseline="24154" sz="345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u="none" baseline="24154" sz="3450" spc="42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u="none" sz="35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u="none" sz="35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sólo</a:t>
            </a:r>
            <a:r>
              <a:rPr dirty="0" u="none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25">
                <a:solidFill>
                  <a:srgbClr val="FFFFFF"/>
                </a:solidFill>
                <a:latin typeface="Calibri"/>
                <a:cs typeface="Calibri"/>
              </a:rPr>
              <a:t>sí:</a:t>
            </a:r>
            <a:endParaRPr sz="3500">
              <a:latin typeface="Calibri"/>
              <a:cs typeface="Calibri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12791" y="3656076"/>
            <a:ext cx="3677412" cy="981455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69179" y="7214616"/>
            <a:ext cx="4180331" cy="1165860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9962" y="461899"/>
            <a:ext cx="2782570" cy="7880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75" b="1">
                <a:latin typeface="Calibri"/>
                <a:cs typeface="Calibri"/>
              </a:rPr>
              <a:t>Teorema</a:t>
            </a:r>
            <a:r>
              <a:rPr dirty="0" spc="-150" b="1">
                <a:latin typeface="Calibri"/>
                <a:cs typeface="Calibri"/>
              </a:rPr>
              <a:t> </a:t>
            </a:r>
            <a:r>
              <a:rPr dirty="0" spc="-25" b="1">
                <a:latin typeface="Calibri"/>
                <a:cs typeface="Calibri"/>
              </a:rPr>
              <a:t>I: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007262" y="1467739"/>
            <a:ext cx="10452100" cy="18554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400" marR="57150">
              <a:lnSpc>
                <a:spcPct val="100000"/>
              </a:lnSpc>
              <a:spcBef>
                <a:spcPts val="100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Dada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función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𝑓:</a:t>
            </a:r>
            <a:r>
              <a:rPr dirty="0" sz="3500" spc="-10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24154" sz="3450" spc="58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sz="3500" spc="10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sz="3500" spc="-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sz="3500" spc="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r>
              <a:rPr dirty="0" sz="3500" spc="14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sz="3500" spc="114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24154" sz="3450" spc="39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decimos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500" spc="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es </a:t>
            </a:r>
            <a:r>
              <a:rPr dirty="0" u="sng" sz="3500" spc="-25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diferenciable</a:t>
            </a:r>
            <a:r>
              <a:rPr dirty="0" u="none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r>
              <a:rPr dirty="0" u="none" sz="3500" spc="14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u="none" sz="3500" spc="1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u="none" baseline="24154" sz="345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u="none" baseline="24154" sz="3450" spc="59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u="none" sz="3500" spc="10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r>
              <a:rPr dirty="0" u="none" sz="3500" spc="5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mbria Math"/>
                <a:cs typeface="Cambria Math"/>
              </a:rPr>
              <a:t>𝑒𝑠</a:t>
            </a:r>
            <a:r>
              <a:rPr dirty="0" u="none" sz="3500" spc="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mbria Math"/>
                <a:cs typeface="Cambria Math"/>
              </a:rPr>
              <a:t>𝑐𝑜𝑛𝑡𝑖𝑛𝑢𝑎</a:t>
            </a:r>
            <a:r>
              <a:rPr dirty="0" u="none" sz="3500" spc="1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mbria Math"/>
                <a:cs typeface="Cambria Math"/>
              </a:rPr>
              <a:t>𝑒𝑛</a:t>
            </a:r>
            <a:r>
              <a:rPr dirty="0" u="none" sz="3500" spc="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r>
              <a:rPr dirty="0" u="none" sz="3500" spc="14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u="none" sz="3500" spc="1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sz="3500" spc="-25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u="none" baseline="24154" sz="3450" spc="-37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u="none" sz="3500" spc="-25">
                <a:solidFill>
                  <a:srgbClr val="FFFFFF"/>
                </a:solidFill>
                <a:latin typeface="Cambria Math"/>
                <a:cs typeface="Cambria Math"/>
              </a:rPr>
              <a:t>.</a:t>
            </a:r>
            <a:endParaRPr sz="3500">
              <a:latin typeface="Cambria Math"/>
              <a:cs typeface="Cambria Math"/>
            </a:endParaRPr>
          </a:p>
          <a:p>
            <a:pPr marL="25400">
              <a:lnSpc>
                <a:spcPct val="100000"/>
              </a:lnSpc>
              <a:spcBef>
                <a:spcPts val="1805"/>
              </a:spcBef>
              <a:tabLst>
                <a:tab pos="3858260" algn="l"/>
                <a:tab pos="8656320" algn="l"/>
                <a:tab pos="9387840" algn="l"/>
              </a:tabLst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Como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consecuencia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de</a:t>
            </a:r>
            <a:r>
              <a:rPr dirty="0" sz="3500" spc="-1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este</a:t>
            </a:r>
            <a:r>
              <a:rPr dirty="0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teorema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también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cierto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1754739" y="2763393"/>
            <a:ext cx="1558290" cy="559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6465" algn="l"/>
              </a:tabLst>
            </a:pP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si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endParaRPr sz="3500">
              <a:latin typeface="Cambria Math"/>
              <a:cs typeface="Cambria Math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931062" y="3310509"/>
            <a:ext cx="12073890" cy="6591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1600">
              <a:lnSpc>
                <a:spcPct val="100000"/>
              </a:lnSpc>
              <a:spcBef>
                <a:spcPts val="100"/>
              </a:spcBef>
            </a:pP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𝑛𝑜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𝑒𝑠</a:t>
            </a:r>
            <a:r>
              <a:rPr dirty="0" sz="3500" spc="-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𝑐𝑜𝑛𝑡𝑖𝑛𝑢𝑎 𝑒𝑛</a:t>
            </a:r>
            <a:r>
              <a:rPr dirty="0" sz="3500" spc="-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r>
              <a:rPr dirty="0" sz="3500" spc="10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sz="3500" spc="8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24154" sz="3450" spc="56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→𝑓</a:t>
            </a:r>
            <a:r>
              <a:rPr dirty="0" sz="3500" spc="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𝑛𝑜</a:t>
            </a:r>
            <a:r>
              <a:rPr dirty="0" sz="3500" spc="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𝑒𝑠 </a:t>
            </a:r>
            <a:r>
              <a:rPr dirty="0" sz="3500" spc="-10">
                <a:solidFill>
                  <a:srgbClr val="FFFFFF"/>
                </a:solidFill>
                <a:latin typeface="Cambria Math"/>
                <a:cs typeface="Cambria Math"/>
              </a:rPr>
              <a:t>𝑑𝑖𝑓𝑒𝑟𝑒𝑛𝑐𝑖𝑎𝑏𝑙𝑒</a:t>
            </a:r>
            <a:r>
              <a:rPr dirty="0" sz="3500" spc="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𝑒𝑛 𝑎</a:t>
            </a:r>
            <a:r>
              <a:rPr dirty="0" sz="3500" spc="1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sz="3500" spc="9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4154" sz="3450" spc="-37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.</a:t>
            </a:r>
            <a:endParaRPr sz="35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085"/>
              </a:spcBef>
            </a:pPr>
            <a:endParaRPr sz="3500">
              <a:latin typeface="Cambria Math"/>
              <a:cs typeface="Cambria Math"/>
            </a:endParaRPr>
          </a:p>
          <a:p>
            <a:pPr marL="101600">
              <a:lnSpc>
                <a:spcPct val="100000"/>
              </a:lnSpc>
            </a:pPr>
            <a:r>
              <a:rPr dirty="0" sz="5000" spc="-75" b="1">
                <a:solidFill>
                  <a:srgbClr val="FFFFFF"/>
                </a:solidFill>
                <a:latin typeface="Calibri"/>
                <a:cs typeface="Calibri"/>
              </a:rPr>
              <a:t>Teorema</a:t>
            </a:r>
            <a:r>
              <a:rPr dirty="0" sz="5000" spc="-1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5000" spc="-25" b="1">
                <a:solidFill>
                  <a:srgbClr val="FFFFFF"/>
                </a:solidFill>
                <a:latin typeface="Calibri"/>
                <a:cs typeface="Calibri"/>
              </a:rPr>
              <a:t>II:</a:t>
            </a:r>
            <a:endParaRPr sz="5000">
              <a:latin typeface="Calibri"/>
              <a:cs typeface="Calibri"/>
            </a:endParaRPr>
          </a:p>
          <a:p>
            <a:pPr marL="101600" marR="81280">
              <a:lnSpc>
                <a:spcPct val="108000"/>
              </a:lnSpc>
              <a:spcBef>
                <a:spcPts val="1490"/>
              </a:spcBef>
              <a:tabLst>
                <a:tab pos="1203325" algn="l"/>
                <a:tab pos="2051050" algn="l"/>
                <a:tab pos="3495675" algn="l"/>
                <a:tab pos="3568700" algn="l"/>
                <a:tab pos="7374890" algn="l"/>
                <a:tab pos="7620000" algn="l"/>
                <a:tab pos="9053830" algn="l"/>
                <a:tab pos="9907270" algn="l"/>
                <a:tab pos="10379075" algn="l"/>
              </a:tabLst>
            </a:pP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Dada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función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	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𝑓:</a:t>
            </a:r>
            <a:r>
              <a:rPr dirty="0" sz="3500" spc="-9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24154" sz="3450" spc="6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sz="3500" spc="1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sz="3500" spc="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sz="3500" spc="5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r>
              <a:rPr dirty="0" sz="3500" spc="13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sz="3500" spc="13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4154" sz="3450" spc="-37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decimos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f</a:t>
            </a:r>
            <a:r>
              <a:rPr dirty="0" sz="3500" spc="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es </a:t>
            </a:r>
            <a:r>
              <a:rPr dirty="0" u="sng" sz="3500" spc="-1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diferenciable</a:t>
            </a:r>
            <a:r>
              <a:rPr dirty="0" u="sng" sz="3500" spc="2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r>
              <a:rPr dirty="0" u="none" sz="3500" spc="9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u="none" sz="3500" spc="7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u="none" baseline="24154" sz="345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u="none" baseline="24154" sz="3450" spc="51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u="none" sz="3500" spc="6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mbria Math"/>
                <a:cs typeface="Cambria Math"/>
              </a:rPr>
              <a:t>f</a:t>
            </a:r>
            <a:r>
              <a:rPr dirty="0" u="none" sz="3500" spc="-4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mbria Math"/>
                <a:cs typeface="Cambria Math"/>
              </a:rPr>
              <a:t>es</a:t>
            </a:r>
            <a:r>
              <a:rPr dirty="0" u="none" sz="3500" spc="-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sz="3500" spc="-20">
                <a:solidFill>
                  <a:srgbClr val="FFFFFF"/>
                </a:solidFill>
                <a:latin typeface="Cambria Math"/>
                <a:cs typeface="Cambria Math"/>
              </a:rPr>
              <a:t>derivable</a:t>
            </a:r>
            <a:r>
              <a:rPr dirty="0" u="none" sz="3500" spc="-3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sz="3500" spc="-25">
                <a:solidFill>
                  <a:srgbClr val="FFFFFF"/>
                </a:solidFill>
                <a:latin typeface="Cambria Math"/>
                <a:cs typeface="Cambria Math"/>
              </a:rPr>
              <a:t>en</a:t>
            </a:r>
            <a:r>
              <a:rPr dirty="0" u="none" sz="3500">
                <a:solidFill>
                  <a:srgbClr val="FFFFFF"/>
                </a:solidFill>
                <a:latin typeface="Cambria Math"/>
                <a:cs typeface="Cambria Math"/>
              </a:rPr>
              <a:t>	a</a:t>
            </a:r>
            <a:r>
              <a:rPr dirty="0" u="none" sz="3500" spc="7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u="none" sz="3500" spc="30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u="none" baseline="24154" sz="3450">
                <a:solidFill>
                  <a:srgbClr val="FFFFFF"/>
                </a:solidFill>
                <a:latin typeface="Cambria Math"/>
                <a:cs typeface="Cambria Math"/>
              </a:rPr>
              <a:t>n</a:t>
            </a:r>
            <a:r>
              <a:rPr dirty="0" u="none" baseline="24154" sz="3450" spc="66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mbria Math"/>
                <a:cs typeface="Cambria Math"/>
              </a:rPr>
              <a:t>según</a:t>
            </a:r>
            <a:r>
              <a:rPr dirty="0" u="none" sz="3500" spc="-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sz="3500" spc="-10">
                <a:solidFill>
                  <a:srgbClr val="FFFFFF"/>
                </a:solidFill>
                <a:latin typeface="Cambria Math"/>
                <a:cs typeface="Cambria Math"/>
              </a:rPr>
              <a:t>cualquier vector</a:t>
            </a:r>
            <a:r>
              <a:rPr dirty="0" u="none" sz="3500" spc="-6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sz="3500" spc="-1000">
                <a:solidFill>
                  <a:srgbClr val="FFFFFF"/>
                </a:solidFill>
                <a:latin typeface="Cambria Math"/>
                <a:cs typeface="Cambria Math"/>
              </a:rPr>
              <a:t>v</a:t>
            </a:r>
            <a:r>
              <a:rPr dirty="0" u="none" sz="3500">
                <a:solidFill>
                  <a:srgbClr val="FFFFFF"/>
                </a:solidFill>
                <a:latin typeface="Cambria Math"/>
                <a:cs typeface="Cambria Math"/>
              </a:rPr>
              <a:t>̅</a:t>
            </a:r>
            <a:r>
              <a:rPr dirty="0" u="none" sz="3500" spc="19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u="none" sz="3500" spc="8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u="none" baseline="24154" sz="3450">
                <a:solidFill>
                  <a:srgbClr val="FFFFFF"/>
                </a:solidFill>
                <a:latin typeface="Cambria Math"/>
                <a:cs typeface="Cambria Math"/>
              </a:rPr>
              <a:t>n</a:t>
            </a:r>
            <a:r>
              <a:rPr dirty="0" u="none" baseline="24154" sz="3450" spc="66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sz="3500" spc="-25">
                <a:solidFill>
                  <a:srgbClr val="FFFFFF"/>
                </a:solidFill>
                <a:latin typeface="Cambria Math"/>
                <a:cs typeface="Cambria Math"/>
              </a:rPr>
              <a:t>con</a:t>
            </a:r>
            <a:r>
              <a:rPr dirty="0" u="none" sz="35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u="none" sz="3500" spc="-1000">
                <a:solidFill>
                  <a:srgbClr val="FFFFFF"/>
                </a:solidFill>
                <a:latin typeface="Cambria Math"/>
                <a:cs typeface="Cambria Math"/>
              </a:rPr>
              <a:t>v</a:t>
            </a:r>
            <a:r>
              <a:rPr dirty="0" u="none" sz="3500">
                <a:solidFill>
                  <a:srgbClr val="FFFFFF"/>
                </a:solidFill>
                <a:latin typeface="Cambria Math"/>
                <a:cs typeface="Cambria Math"/>
              </a:rPr>
              <a:t>̅</a:t>
            </a:r>
            <a:r>
              <a:rPr dirty="0" u="none" sz="3500" spc="18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mbria Math"/>
                <a:cs typeface="Cambria Math"/>
              </a:rPr>
              <a:t>≠</a:t>
            </a:r>
            <a:r>
              <a:rPr dirty="0" u="none" sz="3500" spc="10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u="none" sz="3500" spc="-25">
                <a:solidFill>
                  <a:srgbClr val="FFFFFF"/>
                </a:solidFill>
                <a:latin typeface="Cambria Math"/>
                <a:cs typeface="Cambria Math"/>
              </a:rPr>
              <a:t>0.</a:t>
            </a:r>
            <a:endParaRPr sz="3500">
              <a:latin typeface="Cambria Math"/>
              <a:cs typeface="Cambria Math"/>
            </a:endParaRPr>
          </a:p>
          <a:p>
            <a:pPr marL="101600">
              <a:lnSpc>
                <a:spcPct val="100000"/>
              </a:lnSpc>
              <a:spcBef>
                <a:spcPts val="1835"/>
              </a:spcBef>
              <a:tabLst>
                <a:tab pos="4059554" algn="l"/>
              </a:tabLst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Además,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verifica: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70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r>
              <a:rPr dirty="0" baseline="24154" sz="3450" spc="104">
                <a:solidFill>
                  <a:srgbClr val="FFFFFF"/>
                </a:solidFill>
                <a:latin typeface="Cambria Math"/>
                <a:cs typeface="Cambria Math"/>
              </a:rPr>
              <a:t>′</a:t>
            </a:r>
            <a:r>
              <a:rPr dirty="0" baseline="24154" sz="3450" spc="-45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-22946" sz="3450" spc="89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2415" sz="3450" spc="89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 spc="60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r>
              <a:rPr dirty="0" baseline="2415" sz="3450" spc="89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2415" sz="3450" spc="14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10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mbria Math"/>
                <a:cs typeface="Cambria Math"/>
              </a:rPr>
              <a:t>∇𝑓</a:t>
            </a:r>
            <a:r>
              <a:rPr dirty="0" baseline="2415" sz="3450" spc="-15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 spc="-10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r>
              <a:rPr dirty="0" baseline="2415" sz="3450" spc="-15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sz="3500" spc="-10">
                <a:solidFill>
                  <a:srgbClr val="FFFFFF"/>
                </a:solidFill>
                <a:latin typeface="Cambria Math"/>
                <a:cs typeface="Cambria Math"/>
              </a:rPr>
              <a:t>.</a:t>
            </a:r>
            <a:endParaRPr sz="3500">
              <a:latin typeface="Cambria Math"/>
              <a:cs typeface="Cambria Math"/>
            </a:endParaRPr>
          </a:p>
          <a:p>
            <a:pPr algn="just" marL="101600" marR="527050">
              <a:lnSpc>
                <a:spcPct val="108000"/>
              </a:lnSpc>
              <a:spcBef>
                <a:spcPts val="1560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existencia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todas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las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derivadas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función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punto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según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cualquier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vector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no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nulo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implica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2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diferenciabilidad</a:t>
            </a:r>
            <a:r>
              <a:rPr dirty="0" sz="3500" spc="-1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función</a:t>
            </a:r>
            <a:r>
              <a:rPr dirty="0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dicho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punto.</a:t>
            </a:r>
            <a:endParaRPr sz="3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495" y="596900"/>
            <a:ext cx="3114040" cy="7880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75" b="1">
                <a:latin typeface="Calibri"/>
                <a:cs typeface="Calibri"/>
              </a:rPr>
              <a:t>Teorema</a:t>
            </a:r>
            <a:r>
              <a:rPr dirty="0" spc="-150" b="1">
                <a:latin typeface="Calibri"/>
                <a:cs typeface="Calibri"/>
              </a:rPr>
              <a:t> </a:t>
            </a:r>
            <a:r>
              <a:rPr dirty="0" spc="-20" b="1">
                <a:latin typeface="Calibri"/>
                <a:cs typeface="Calibri"/>
              </a:rPr>
              <a:t>III: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856691" y="1368908"/>
            <a:ext cx="10046335" cy="4076065"/>
          </a:xfrm>
          <a:prstGeom prst="rect">
            <a:avLst/>
          </a:prstGeom>
        </p:spPr>
        <p:txBody>
          <a:bodyPr wrap="square" lIns="0" tIns="243840" rIns="0" bIns="0" rtlCol="0" vert="horz">
            <a:spAutoFit/>
          </a:bodyPr>
          <a:lstStyle/>
          <a:p>
            <a:pPr marL="95250">
              <a:lnSpc>
                <a:spcPct val="100000"/>
              </a:lnSpc>
              <a:spcBef>
                <a:spcPts val="1920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Podemos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decir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función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dirty="0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comporta:</a:t>
            </a:r>
            <a:endParaRPr sz="3500">
              <a:latin typeface="Calibri"/>
              <a:cs typeface="Calibri"/>
            </a:endParaRPr>
          </a:p>
          <a:p>
            <a:pPr marL="957580" indent="-431165">
              <a:lnSpc>
                <a:spcPct val="100000"/>
              </a:lnSpc>
              <a:spcBef>
                <a:spcPts val="1825"/>
              </a:spcBef>
              <a:buFont typeface="Calibri"/>
              <a:buChar char="-"/>
              <a:tabLst>
                <a:tab pos="957580" algn="l"/>
              </a:tabLst>
            </a:pPr>
            <a:r>
              <a:rPr dirty="0" sz="3500" spc="-10" b="1">
                <a:solidFill>
                  <a:srgbClr val="FFFFFF"/>
                </a:solidFill>
                <a:latin typeface="Calibri"/>
                <a:cs typeface="Calibri"/>
              </a:rPr>
              <a:t>Creciente</a:t>
            </a:r>
            <a:r>
              <a:rPr dirty="0" sz="3500" spc="-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entorno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r>
              <a:rPr dirty="0" sz="3500" spc="1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sz="3500" spc="4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24154" sz="3450" spc="40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85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r>
              <a:rPr dirty="0" baseline="24154" sz="3450" spc="127">
                <a:solidFill>
                  <a:srgbClr val="FFFFFF"/>
                </a:solidFill>
                <a:latin typeface="Cambria Math"/>
                <a:cs typeface="Cambria Math"/>
              </a:rPr>
              <a:t>′</a:t>
            </a:r>
            <a:r>
              <a:rPr dirty="0" baseline="-22946" sz="3450" spc="127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2415" sz="3450" spc="127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 spc="85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r>
              <a:rPr dirty="0" baseline="2415" sz="3450" spc="127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2415" sz="3450" spc="209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&gt;</a:t>
            </a:r>
            <a:r>
              <a:rPr dirty="0" sz="3500" spc="6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3500">
              <a:latin typeface="Calibri"/>
              <a:cs typeface="Calibri"/>
            </a:endParaRPr>
          </a:p>
          <a:p>
            <a:pPr marL="957580" indent="-431165">
              <a:lnSpc>
                <a:spcPct val="100000"/>
              </a:lnSpc>
              <a:spcBef>
                <a:spcPts val="300"/>
              </a:spcBef>
              <a:buFont typeface="Calibri"/>
              <a:buChar char="-"/>
              <a:tabLst>
                <a:tab pos="957580" algn="l"/>
              </a:tabLst>
            </a:pPr>
            <a:r>
              <a:rPr dirty="0" sz="3500" spc="-20" b="1">
                <a:solidFill>
                  <a:srgbClr val="FFFFFF"/>
                </a:solidFill>
                <a:latin typeface="Calibri"/>
                <a:cs typeface="Calibri"/>
              </a:rPr>
              <a:t>Decreciente</a:t>
            </a:r>
            <a:r>
              <a:rPr dirty="0" sz="35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entorno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r>
              <a:rPr dirty="0" sz="3500" spc="14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sz="3500" spc="5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24154" sz="3450" spc="419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5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85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r>
              <a:rPr dirty="0" baseline="24154" sz="3450" spc="127">
                <a:solidFill>
                  <a:srgbClr val="FFFFFF"/>
                </a:solidFill>
                <a:latin typeface="Cambria Math"/>
                <a:cs typeface="Cambria Math"/>
              </a:rPr>
              <a:t>′</a:t>
            </a:r>
            <a:r>
              <a:rPr dirty="0" baseline="-22946" sz="3450" spc="127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2415" sz="3450" spc="127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 spc="85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r>
              <a:rPr dirty="0" baseline="2415" sz="3450" spc="127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2415" sz="3450" spc="21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&lt;</a:t>
            </a:r>
            <a:r>
              <a:rPr dirty="0" sz="3500" spc="9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endParaRPr sz="3500">
              <a:latin typeface="Cambria Math"/>
              <a:cs typeface="Cambria Math"/>
            </a:endParaRPr>
          </a:p>
          <a:p>
            <a:pPr marL="25400" marR="600710">
              <a:lnSpc>
                <a:spcPct val="100000"/>
              </a:lnSpc>
              <a:spcBef>
                <a:spcPts val="3345"/>
              </a:spcBef>
            </a:pPr>
            <a:r>
              <a:rPr dirty="0" sz="5000" spc="-55" b="1">
                <a:solidFill>
                  <a:srgbClr val="FFFFFF"/>
                </a:solidFill>
                <a:latin typeface="Calibri"/>
                <a:cs typeface="Calibri"/>
              </a:rPr>
              <a:t>Teorema</a:t>
            </a:r>
            <a:r>
              <a:rPr dirty="0" sz="5000" spc="-19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5000" b="1">
                <a:solidFill>
                  <a:srgbClr val="FFFFFF"/>
                </a:solidFill>
                <a:latin typeface="Calibri"/>
                <a:cs typeface="Calibri"/>
              </a:rPr>
              <a:t>IV</a:t>
            </a:r>
            <a:r>
              <a:rPr dirty="0" sz="5000" spc="-18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5000" b="1">
                <a:solidFill>
                  <a:srgbClr val="FFFFFF"/>
                </a:solidFill>
                <a:latin typeface="Calibri"/>
                <a:cs typeface="Calibri"/>
              </a:rPr>
              <a:t>(Condición</a:t>
            </a:r>
            <a:r>
              <a:rPr dirty="0" sz="5000" spc="-18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5000" spc="-10" b="1">
                <a:solidFill>
                  <a:srgbClr val="FFFFFF"/>
                </a:solidFill>
                <a:latin typeface="Calibri"/>
                <a:cs typeface="Calibri"/>
              </a:rPr>
              <a:t>suficiente</a:t>
            </a:r>
            <a:r>
              <a:rPr dirty="0" sz="5000" spc="-17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5000" spc="-25" b="1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dirty="0" sz="5000" spc="-10" b="1">
                <a:solidFill>
                  <a:srgbClr val="FFFFFF"/>
                </a:solidFill>
                <a:latin typeface="Calibri"/>
                <a:cs typeface="Calibri"/>
              </a:rPr>
              <a:t>diferenciabilidad):</a:t>
            </a:r>
            <a:endParaRPr sz="50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818591" y="6431991"/>
            <a:ext cx="10243185" cy="560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05"/>
              </a:spcBef>
              <a:tabLst>
                <a:tab pos="1348105" algn="l"/>
                <a:tab pos="2297430" algn="l"/>
                <a:tab pos="3914775" algn="l"/>
                <a:tab pos="7659370" algn="l"/>
                <a:tab pos="9520555" algn="l"/>
              </a:tabLst>
            </a:pP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Dada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función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f:</a:t>
            </a:r>
            <a:r>
              <a:rPr dirty="0" sz="3500" spc="-9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n</a:t>
            </a:r>
            <a:r>
              <a:rPr dirty="0" baseline="24154" sz="3450" spc="55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sz="3500" spc="114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sz="3500" spc="-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y</a:t>
            </a:r>
            <a:r>
              <a:rPr dirty="0" sz="3500" spc="-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a</a:t>
            </a:r>
            <a:r>
              <a:rPr dirty="0" sz="3500" spc="1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sz="3500" spc="1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4154" sz="3450" spc="-37">
                <a:solidFill>
                  <a:srgbClr val="FFFFFF"/>
                </a:solidFill>
                <a:latin typeface="Cambria Math"/>
                <a:cs typeface="Cambria Math"/>
              </a:rPr>
              <a:t>n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decimos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1281029" y="6431991"/>
            <a:ext cx="1036955" cy="560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29285" algn="l"/>
              </a:tabLst>
            </a:pP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sif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831291" y="6966560"/>
            <a:ext cx="11311890" cy="25698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 marR="43180">
              <a:lnSpc>
                <a:spcPct val="110000"/>
              </a:lnSpc>
              <a:spcBef>
                <a:spcPts val="100"/>
              </a:spcBef>
              <a:tabLst>
                <a:tab pos="1835150" algn="l"/>
                <a:tab pos="2498090" algn="l"/>
                <a:tab pos="3173095" algn="l"/>
                <a:tab pos="4888230" algn="l"/>
                <a:tab pos="5607685" algn="l"/>
              </a:tabLst>
            </a:pP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continua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entorno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a</a:t>
            </a:r>
            <a:r>
              <a:rPr dirty="0" sz="3500" spc="7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sz="3500" spc="3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n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500" spc="-114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y</a:t>
            </a:r>
            <a:r>
              <a:rPr dirty="0" sz="3500" spc="-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mbria Math"/>
                <a:cs typeface="Cambria Math"/>
              </a:rPr>
              <a:t>existen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todas</a:t>
            </a:r>
            <a:r>
              <a:rPr dirty="0" sz="3500" spc="-3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las </a:t>
            </a:r>
            <a:r>
              <a:rPr dirty="0" sz="3500" spc="-20">
                <a:solidFill>
                  <a:srgbClr val="FFFFFF"/>
                </a:solidFill>
                <a:latin typeface="Cambria Math"/>
                <a:cs typeface="Cambria Math"/>
              </a:rPr>
              <a:t>derivadas</a:t>
            </a:r>
            <a:r>
              <a:rPr dirty="0" sz="3500" spc="-10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mbria Math"/>
                <a:cs typeface="Cambria Math"/>
              </a:rPr>
              <a:t>parciales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en</a:t>
            </a:r>
            <a:r>
              <a:rPr dirty="0" sz="3500" spc="-7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ese</a:t>
            </a:r>
            <a:r>
              <a:rPr dirty="0" sz="3500" spc="-6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entorno</a:t>
            </a:r>
            <a:r>
              <a:rPr dirty="0" sz="3500" spc="-1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y</a:t>
            </a:r>
            <a:r>
              <a:rPr dirty="0" sz="3500" spc="-7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las</a:t>
            </a:r>
            <a:r>
              <a:rPr dirty="0" sz="3500" spc="-7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mbria Math"/>
                <a:cs typeface="Cambria Math"/>
              </a:rPr>
              <a:t>derivadas</a:t>
            </a:r>
            <a:r>
              <a:rPr dirty="0" sz="3500" spc="-10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mbria Math"/>
                <a:cs typeface="Cambria Math"/>
              </a:rPr>
              <a:t>parciales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son</a:t>
            </a:r>
            <a:r>
              <a:rPr dirty="0" sz="3500" spc="-9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continuas</a:t>
            </a:r>
            <a:r>
              <a:rPr dirty="0" sz="3500" spc="-8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35">
                <a:solidFill>
                  <a:srgbClr val="FFFFFF"/>
                </a:solidFill>
                <a:latin typeface="Cambria Math"/>
                <a:cs typeface="Cambria Math"/>
              </a:rPr>
              <a:t>en</a:t>
            </a:r>
            <a:endParaRPr sz="3500">
              <a:latin typeface="Cambria Math"/>
              <a:cs typeface="Cambria Math"/>
            </a:endParaRPr>
          </a:p>
          <a:p>
            <a:pPr marL="106680">
              <a:lnSpc>
                <a:spcPct val="100000"/>
              </a:lnSpc>
              <a:spcBef>
                <a:spcPts val="1970"/>
              </a:spcBef>
            </a:pP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a</a:t>
            </a:r>
            <a:r>
              <a:rPr dirty="0" sz="3500" spc="8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sz="3500" spc="10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n</a:t>
            </a:r>
            <a:r>
              <a:rPr dirty="0" baseline="24154" sz="3450" spc="644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sz="3500" spc="8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f</a:t>
            </a:r>
            <a:r>
              <a:rPr dirty="0" sz="3500" spc="-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es</a:t>
            </a:r>
            <a:r>
              <a:rPr dirty="0" sz="3500" spc="-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mbria Math"/>
                <a:cs typeface="Cambria Math"/>
              </a:rPr>
              <a:t>diferenciable</a:t>
            </a:r>
            <a:r>
              <a:rPr dirty="0" sz="3500" spc="3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en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a</a:t>
            </a:r>
            <a:r>
              <a:rPr dirty="0" sz="3500" spc="8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sz="3500" spc="8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n</a:t>
            </a:r>
            <a:r>
              <a:rPr dirty="0" baseline="24154" sz="3450" spc="35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.</a:t>
            </a:r>
            <a:endParaRPr sz="35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9" y="415798"/>
            <a:ext cx="2814320" cy="7880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75" b="1">
                <a:latin typeface="Calibri"/>
                <a:cs typeface="Calibri"/>
              </a:rPr>
              <a:t>Teorema</a:t>
            </a:r>
            <a:r>
              <a:rPr dirty="0" spc="-150" b="1">
                <a:latin typeface="Calibri"/>
                <a:cs typeface="Calibri"/>
              </a:rPr>
              <a:t> </a:t>
            </a:r>
            <a:r>
              <a:rPr dirty="0" spc="-50" b="1">
                <a:latin typeface="Calibri"/>
                <a:cs typeface="Calibri"/>
              </a:rPr>
              <a:t>V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1356360" y="4562825"/>
            <a:ext cx="241935" cy="17780"/>
          </a:xfrm>
          <a:custGeom>
            <a:avLst/>
            <a:gdLst/>
            <a:ahLst/>
            <a:cxnLst/>
            <a:rect l="l" t="t" r="r" b="b"/>
            <a:pathLst>
              <a:path w="241934" h="17779">
                <a:moveTo>
                  <a:pt x="241833" y="0"/>
                </a:moveTo>
                <a:lnTo>
                  <a:pt x="0" y="0"/>
                </a:lnTo>
                <a:lnTo>
                  <a:pt x="0" y="17556"/>
                </a:lnTo>
                <a:lnTo>
                  <a:pt x="241833" y="17556"/>
                </a:lnTo>
                <a:lnTo>
                  <a:pt x="2418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888898" y="1365202"/>
            <a:ext cx="12143105" cy="53111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16839" marR="31115">
              <a:lnSpc>
                <a:spcPct val="109000"/>
              </a:lnSpc>
              <a:spcBef>
                <a:spcPts val="95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Dada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función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𝑓:</a:t>
            </a:r>
            <a:r>
              <a:rPr dirty="0" sz="3500" spc="-9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24154" sz="3450" spc="60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sz="3500" spc="1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sz="3500" spc="-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sz="3500" spc="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r>
              <a:rPr dirty="0" sz="3500" spc="15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sz="3500" spc="1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24154" sz="3450" spc="32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con</a:t>
            </a:r>
            <a:r>
              <a:rPr dirty="0" sz="3500" spc="-1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∇𝑓(𝑎)</a:t>
            </a:r>
            <a:r>
              <a:rPr dirty="0" sz="3500" spc="10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≠</a:t>
            </a:r>
            <a:r>
              <a:rPr dirty="0" sz="3500" spc="1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sz="3500" spc="-7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decimos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que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dirty="0" sz="3500" spc="-1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diferenciable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500" spc="-1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r>
              <a:rPr dirty="0" sz="3500" spc="15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sz="3500" spc="9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24154" sz="3450" spc="58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sz="3500" spc="30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derivada</a:t>
            </a:r>
            <a:r>
              <a:rPr dirty="0" sz="3500" spc="2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direccional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el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punto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r>
              <a:rPr dirty="0" sz="3500" spc="1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sz="3500" spc="6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24154" sz="3450" spc="38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máxima,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valor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absoluto,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dirección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del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vector</a:t>
            </a:r>
            <a:r>
              <a:rPr dirty="0" sz="3500" spc="-1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gradiente.</a:t>
            </a:r>
            <a:r>
              <a:rPr dirty="0" sz="3500" spc="-1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Su</a:t>
            </a:r>
            <a:r>
              <a:rPr dirty="0" sz="3500" spc="-1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valor</a:t>
            </a:r>
            <a:r>
              <a:rPr dirty="0" sz="3500" spc="-1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endParaRPr sz="3500">
              <a:latin typeface="Calibri"/>
              <a:cs typeface="Calibri"/>
            </a:endParaRPr>
          </a:p>
          <a:p>
            <a:pPr marL="116839">
              <a:lnSpc>
                <a:spcPct val="100000"/>
              </a:lnSpc>
              <a:spcBef>
                <a:spcPts val="459"/>
              </a:spcBef>
            </a:pPr>
            <a:r>
              <a:rPr dirty="0" baseline="2415" sz="3450" spc="-15">
                <a:solidFill>
                  <a:srgbClr val="FFFFFF"/>
                </a:solidFill>
                <a:latin typeface="Cambria Math"/>
                <a:cs typeface="Cambria Math"/>
              </a:rPr>
              <a:t>‖</a:t>
            </a:r>
            <a:r>
              <a:rPr dirty="0" sz="3500" spc="-10">
                <a:solidFill>
                  <a:srgbClr val="FFFFFF"/>
                </a:solidFill>
                <a:latin typeface="Cambria Math"/>
                <a:cs typeface="Cambria Math"/>
              </a:rPr>
              <a:t>∇𝑓(𝑎)</a:t>
            </a:r>
            <a:r>
              <a:rPr dirty="0" baseline="2415" sz="3450" spc="-15">
                <a:solidFill>
                  <a:srgbClr val="FFFFFF"/>
                </a:solidFill>
                <a:latin typeface="Cambria Math"/>
                <a:cs typeface="Cambria Math"/>
              </a:rPr>
              <a:t>‖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3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750"/>
              </a:spcBef>
            </a:pPr>
            <a:endParaRPr sz="35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</a:pPr>
            <a:r>
              <a:rPr dirty="0" sz="5000" b="1">
                <a:solidFill>
                  <a:srgbClr val="FFFFFF"/>
                </a:solidFill>
                <a:latin typeface="Calibri"/>
                <a:cs typeface="Calibri"/>
              </a:rPr>
              <a:t>TEOREMA</a:t>
            </a:r>
            <a:r>
              <a:rPr dirty="0" sz="5000" spc="-1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5000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5000" spc="-1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5000" spc="-10" b="1">
                <a:solidFill>
                  <a:srgbClr val="FFFFFF"/>
                </a:solidFill>
                <a:latin typeface="Calibri"/>
                <a:cs typeface="Calibri"/>
              </a:rPr>
              <a:t>SCHWARZ</a:t>
            </a:r>
            <a:endParaRPr sz="5000">
              <a:latin typeface="Calibri"/>
              <a:cs typeface="Calibri"/>
            </a:endParaRPr>
          </a:p>
          <a:p>
            <a:pPr marL="195580">
              <a:lnSpc>
                <a:spcPct val="100000"/>
              </a:lnSpc>
              <a:spcBef>
                <a:spcPts val="1430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Dada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función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𝑓:</a:t>
            </a:r>
            <a:r>
              <a:rPr dirty="0" sz="3500" spc="-10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24154" sz="3450" spc="57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sz="3500" spc="1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sz="3500" spc="-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sz="3500" spc="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r>
              <a:rPr dirty="0" sz="3500" spc="1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sz="3500" spc="10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dirty="0" sz="3500" spc="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5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dirty="0" sz="35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cumple</a:t>
            </a:r>
            <a:r>
              <a:rPr dirty="0" sz="35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que:</a:t>
            </a:r>
            <a:endParaRPr sz="3500">
              <a:latin typeface="Calibri"/>
              <a:cs typeface="Calibri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98675" y="7050023"/>
            <a:ext cx="9104376" cy="3105911"/>
          </a:xfrm>
          <a:prstGeom prst="rect">
            <a:avLst/>
          </a:prstGeom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9927" y="845896"/>
            <a:ext cx="12046585" cy="78867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="1">
                <a:latin typeface="Calibri"/>
                <a:cs typeface="Calibri"/>
              </a:rPr>
              <a:t>EXTREMOS</a:t>
            </a:r>
            <a:r>
              <a:rPr dirty="0" spc="-130" b="1">
                <a:latin typeface="Calibri"/>
                <a:cs typeface="Calibri"/>
              </a:rPr>
              <a:t> </a:t>
            </a:r>
            <a:r>
              <a:rPr dirty="0" spc="-55" b="1">
                <a:latin typeface="Calibri"/>
                <a:cs typeface="Calibri"/>
              </a:rPr>
              <a:t>RELATIVOS</a:t>
            </a:r>
            <a:r>
              <a:rPr dirty="0" spc="-125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EN</a:t>
            </a:r>
            <a:r>
              <a:rPr dirty="0" spc="-125" b="1">
                <a:latin typeface="Calibri"/>
                <a:cs typeface="Calibri"/>
              </a:rPr>
              <a:t> </a:t>
            </a:r>
            <a:r>
              <a:rPr dirty="0" spc="-30" b="1">
                <a:latin typeface="Calibri"/>
                <a:cs typeface="Calibri"/>
              </a:rPr>
              <a:t>VARIAS</a:t>
            </a:r>
            <a:r>
              <a:rPr dirty="0" spc="-145" b="1">
                <a:latin typeface="Calibri"/>
                <a:cs typeface="Calibri"/>
              </a:rPr>
              <a:t> </a:t>
            </a:r>
            <a:r>
              <a:rPr dirty="0" spc="-10" b="1">
                <a:latin typeface="Calibri"/>
                <a:cs typeface="Calibri"/>
              </a:rPr>
              <a:t>VARIABLES: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427227" y="1852422"/>
            <a:ext cx="12593320" cy="2576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400" marR="17780">
              <a:lnSpc>
                <a:spcPct val="100000"/>
              </a:lnSpc>
              <a:spcBef>
                <a:spcPts val="100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Dada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función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𝑓:</a:t>
            </a:r>
            <a:r>
              <a:rPr dirty="0" sz="3500" spc="-1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24154" sz="3450" spc="54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sz="3500" spc="7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sz="3500" spc="-3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diferenciable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condición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necesaria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para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r>
              <a:rPr dirty="0" sz="3500" spc="14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sz="3500" spc="6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24154" sz="3450" spc="42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sea</a:t>
            </a:r>
            <a:r>
              <a:rPr dirty="0" sz="35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extremo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local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es:</a:t>
            </a:r>
            <a:endParaRPr sz="3500">
              <a:latin typeface="Calibri"/>
              <a:cs typeface="Calibri"/>
            </a:endParaRPr>
          </a:p>
          <a:p>
            <a:pPr algn="ctr" marL="501015">
              <a:lnSpc>
                <a:spcPct val="100000"/>
              </a:lnSpc>
              <a:spcBef>
                <a:spcPts val="1800"/>
              </a:spcBef>
            </a:pP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∇𝑓</a:t>
            </a:r>
            <a:r>
              <a:rPr dirty="0" baseline="2415" sz="34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r>
              <a:rPr dirty="0" baseline="2415" sz="34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2415" sz="3450" spc="89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114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endParaRPr sz="3500">
              <a:latin typeface="Cambria Math"/>
              <a:cs typeface="Cambria Math"/>
            </a:endParaRPr>
          </a:p>
          <a:p>
            <a:pPr marL="25400">
              <a:lnSpc>
                <a:spcPct val="100000"/>
              </a:lnSpc>
              <a:spcBef>
                <a:spcPts val="1480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decir,</a:t>
            </a:r>
            <a:r>
              <a:rPr dirty="0" sz="3500" spc="-1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tendríamos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resolver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sistema: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703314" y="-35559"/>
            <a:ext cx="80010" cy="3422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050" spc="-50">
                <a:solidFill>
                  <a:srgbClr val="FFFFFF"/>
                </a:solidFill>
                <a:latin typeface="Times New Roman"/>
                <a:cs typeface="Times New Roman"/>
              </a:rPr>
              <a:t>ﻟ</a:t>
            </a:r>
            <a:endParaRPr sz="2050">
              <a:latin typeface="Times New Roman"/>
              <a:cs typeface="Times New Roman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58028" y="5049012"/>
            <a:ext cx="3656076" cy="3535679"/>
          </a:xfrm>
          <a:prstGeom prst="rect">
            <a:avLst/>
          </a:prstGeom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066495" y="1857502"/>
            <a:ext cx="12136755" cy="6086475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algn="just" marL="38100" marR="645160">
              <a:lnSpc>
                <a:spcPts val="4160"/>
              </a:lnSpc>
              <a:spcBef>
                <a:spcPts val="275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vez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tenemos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nuestros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posibles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r>
              <a:rPr dirty="0" sz="3500" spc="8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sz="3500" spc="7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dirty="0" sz="3500" spc="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puntos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críticos,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tenemos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1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clasificarlos.</a:t>
            </a:r>
            <a:endParaRPr sz="3500">
              <a:latin typeface="Calibri"/>
              <a:cs typeface="Calibri"/>
            </a:endParaRPr>
          </a:p>
          <a:p>
            <a:pPr algn="just" marL="38100" marR="456565">
              <a:lnSpc>
                <a:spcPct val="115999"/>
              </a:lnSpc>
              <a:spcBef>
                <a:spcPts val="980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Sea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punto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crítico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𝐻</a:t>
            </a:r>
            <a:r>
              <a:rPr dirty="0" baseline="-14492" sz="3450">
                <a:solidFill>
                  <a:srgbClr val="FFFFFF"/>
                </a:solidFill>
                <a:latin typeface="Cambria Math"/>
                <a:cs typeface="Cambria Math"/>
              </a:rPr>
              <a:t>𝑓(𝑎)</a:t>
            </a:r>
            <a:r>
              <a:rPr dirty="0" baseline="-14492" sz="3450" spc="-7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matriz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Hessiana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función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en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ese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punto,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estudiamos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signo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𝐻</a:t>
            </a:r>
            <a:r>
              <a:rPr dirty="0" baseline="-14492" sz="3450">
                <a:solidFill>
                  <a:srgbClr val="FFFFFF"/>
                </a:solidFill>
                <a:latin typeface="Cambria Math"/>
                <a:cs typeface="Cambria Math"/>
              </a:rPr>
              <a:t>𝑓(𝑎)</a:t>
            </a:r>
            <a:r>
              <a:rPr dirty="0" baseline="-14492" sz="3450" spc="-7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través</a:t>
            </a:r>
            <a:r>
              <a:rPr dirty="0" sz="3500" spc="2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sus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menores principales</a:t>
            </a:r>
            <a:r>
              <a:rPr dirty="0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como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dirty="0" sz="3500" spc="-1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estudiaba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1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matriz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forma</a:t>
            </a:r>
            <a:r>
              <a:rPr dirty="0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cuadrática.</a:t>
            </a:r>
            <a:endParaRPr sz="3500">
              <a:latin typeface="Calibri"/>
              <a:cs typeface="Calibri"/>
            </a:endParaRPr>
          </a:p>
          <a:p>
            <a:pPr marL="900430" marR="30480" indent="-431800">
              <a:lnSpc>
                <a:spcPts val="4180"/>
              </a:lnSpc>
              <a:spcBef>
                <a:spcPts val="2280"/>
              </a:spcBef>
              <a:buChar char="-"/>
              <a:tabLst>
                <a:tab pos="900430" algn="l"/>
              </a:tabLst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𝐻</a:t>
            </a:r>
            <a:r>
              <a:rPr dirty="0" baseline="-14492" sz="3450">
                <a:solidFill>
                  <a:srgbClr val="FFFFFF"/>
                </a:solidFill>
                <a:latin typeface="Cambria Math"/>
                <a:cs typeface="Cambria Math"/>
              </a:rPr>
              <a:t>𝑓(𝑎)</a:t>
            </a:r>
            <a:r>
              <a:rPr dirty="0" baseline="-14492" sz="3450" spc="27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definida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positiva,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función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alcanzará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mínimo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en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punto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a.</a:t>
            </a:r>
            <a:endParaRPr sz="3500">
              <a:latin typeface="Calibri"/>
              <a:cs typeface="Calibri"/>
            </a:endParaRPr>
          </a:p>
          <a:p>
            <a:pPr marL="900430" marR="398145" indent="-431800">
              <a:lnSpc>
                <a:spcPts val="4180"/>
              </a:lnSpc>
              <a:spcBef>
                <a:spcPts val="245"/>
              </a:spcBef>
              <a:buChar char="-"/>
              <a:tabLst>
                <a:tab pos="900430" algn="l"/>
              </a:tabLst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𝐻</a:t>
            </a:r>
            <a:r>
              <a:rPr dirty="0" baseline="-14492" sz="3450">
                <a:solidFill>
                  <a:srgbClr val="FFFFFF"/>
                </a:solidFill>
                <a:latin typeface="Cambria Math"/>
                <a:cs typeface="Cambria Math"/>
              </a:rPr>
              <a:t>𝑓(𝑎)</a:t>
            </a:r>
            <a:r>
              <a:rPr dirty="0" baseline="-14492" sz="3450" spc="254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definida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negativa,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función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alcanzará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máximo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punto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a.</a:t>
            </a:r>
            <a:endParaRPr sz="3500">
              <a:latin typeface="Calibri"/>
              <a:cs typeface="Calibri"/>
            </a:endParaRPr>
          </a:p>
          <a:p>
            <a:pPr marL="900430" indent="-431165">
              <a:lnSpc>
                <a:spcPct val="100000"/>
              </a:lnSpc>
              <a:spcBef>
                <a:spcPts val="185"/>
              </a:spcBef>
              <a:buChar char="-"/>
              <a:tabLst>
                <a:tab pos="900430" algn="l"/>
              </a:tabLst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𝐻</a:t>
            </a:r>
            <a:r>
              <a:rPr dirty="0" baseline="-14492" sz="3450">
                <a:solidFill>
                  <a:srgbClr val="FFFFFF"/>
                </a:solidFill>
                <a:latin typeface="Cambria Math"/>
                <a:cs typeface="Cambria Math"/>
              </a:rPr>
              <a:t>𝑓(𝑎)</a:t>
            </a:r>
            <a:r>
              <a:rPr dirty="0" baseline="-14492" sz="3450" spc="27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indefinida,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será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punto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silla.</a:t>
            </a:r>
            <a:endParaRPr sz="3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59663" y="380746"/>
            <a:ext cx="6553200" cy="559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20" b="1">
                <a:solidFill>
                  <a:srgbClr val="FFFFFF"/>
                </a:solidFill>
                <a:latin typeface="Calibri"/>
                <a:cs typeface="Calibri"/>
              </a:rPr>
              <a:t>DEFINICIÓN</a:t>
            </a:r>
            <a:r>
              <a:rPr dirty="0" sz="3500" spc="-1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1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35" b="1">
                <a:solidFill>
                  <a:srgbClr val="FFFFFF"/>
                </a:solidFill>
                <a:latin typeface="Calibri"/>
                <a:cs typeface="Calibri"/>
              </a:rPr>
              <a:t>ESPACIO</a:t>
            </a:r>
            <a:r>
              <a:rPr dirty="0" sz="3500" spc="-1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 b="1">
                <a:solidFill>
                  <a:srgbClr val="FFFFFF"/>
                </a:solidFill>
                <a:latin typeface="Calibri"/>
                <a:cs typeface="Calibri"/>
              </a:rPr>
              <a:t>VECTORIAL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149807" y="1585087"/>
            <a:ext cx="12512675" cy="559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93420" algn="l"/>
                <a:tab pos="6932295" algn="l"/>
                <a:tab pos="7479030" algn="l"/>
                <a:tab pos="8145145" algn="l"/>
                <a:tab pos="9812655" algn="l"/>
              </a:tabLst>
            </a:pPr>
            <a:r>
              <a:rPr dirty="0" sz="3500" spc="-25" i="1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	espacio</a:t>
            </a:r>
            <a:r>
              <a:rPr dirty="0" sz="3500" spc="13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vectorial</a:t>
            </a:r>
            <a:r>
              <a:rPr dirty="0" sz="3500" spc="15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 spc="24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3500" spc="16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terna</a:t>
            </a:r>
            <a:r>
              <a:rPr dirty="0" sz="3500" spc="16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dirty="0" sz="3500" spc="-25" i="1">
                <a:solidFill>
                  <a:srgbClr val="FFFFFF"/>
                </a:solidFill>
                <a:latin typeface="Calibri"/>
                <a:cs typeface="Calibri"/>
              </a:rPr>
              <a:t>V,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114">
                <a:solidFill>
                  <a:srgbClr val="FFFFFF"/>
                </a:solidFill>
                <a:latin typeface="Calibri"/>
                <a:cs typeface="Calibri"/>
              </a:rPr>
              <a:t>+</a:t>
            </a:r>
            <a:r>
              <a:rPr dirty="0" sz="3500" spc="114" i="1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	.</a:t>
            </a:r>
            <a:r>
              <a:rPr dirty="0" sz="3500" spc="28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3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r>
              <a:rPr dirty="0" sz="3500" spc="30" i="1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	donde</a:t>
            </a:r>
            <a:r>
              <a:rPr dirty="0" sz="3500" spc="13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50" i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	es</a:t>
            </a:r>
            <a:r>
              <a:rPr dirty="0" sz="3500" spc="33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dirty="0" sz="3500" spc="27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 i="1">
                <a:solidFill>
                  <a:srgbClr val="FFFFFF"/>
                </a:solidFill>
                <a:latin typeface="Calibri"/>
                <a:cs typeface="Calibri"/>
              </a:rPr>
              <a:t>conjunto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149807" y="1914271"/>
            <a:ext cx="12507595" cy="559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44675" algn="l"/>
                <a:tab pos="2694940" algn="l"/>
                <a:tab pos="8808085" algn="l"/>
              </a:tabLst>
            </a:pP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no</a:t>
            </a:r>
            <a:r>
              <a:rPr dirty="0" sz="3500" spc="25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 i="1">
                <a:solidFill>
                  <a:srgbClr val="FFFFFF"/>
                </a:solidFill>
                <a:latin typeface="Calibri"/>
                <a:cs typeface="Calibri"/>
              </a:rPr>
              <a:t>vacÍo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	y</a:t>
            </a:r>
            <a:r>
              <a:rPr dirty="0" sz="3500" spc="28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65">
                <a:solidFill>
                  <a:srgbClr val="FFFFFF"/>
                </a:solidFill>
                <a:latin typeface="Calibri"/>
                <a:cs typeface="Calibri"/>
              </a:rPr>
              <a:t>+</a:t>
            </a:r>
            <a:r>
              <a:rPr dirty="0" sz="3500" spc="65" i="1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	.</a:t>
            </a:r>
            <a:r>
              <a:rPr dirty="0" sz="3500" spc="45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son</a:t>
            </a:r>
            <a:r>
              <a:rPr dirty="0" sz="3500" spc="35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dos</a:t>
            </a:r>
            <a:r>
              <a:rPr dirty="0" sz="3500" spc="35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operaciones</a:t>
            </a:r>
            <a:r>
              <a:rPr dirty="0" sz="3500" spc="39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del</a:t>
            </a:r>
            <a:r>
              <a:rPr dirty="0" sz="3500" spc="36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tipo</a:t>
            </a:r>
            <a:r>
              <a:rPr dirty="0" sz="3500" spc="35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+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:</a:t>
            </a:r>
            <a:r>
              <a:rPr dirty="0" sz="3500" spc="3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3500" spc="30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r>
              <a:rPr dirty="0" sz="3500" spc="28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3500" spc="28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3500" spc="33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500" spc="28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dirty="0" sz="3500" spc="27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dirty="0" sz="3500" spc="2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sz="3500" spc="3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50">
                <a:solidFill>
                  <a:srgbClr val="FFFFFF"/>
                </a:solidFill>
                <a:latin typeface="Georgia"/>
                <a:cs typeface="Georgia"/>
              </a:rPr>
              <a:t>x</a:t>
            </a:r>
            <a:endParaRPr sz="3500">
              <a:latin typeface="Georgia"/>
              <a:cs typeface="Georgi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149807" y="2244979"/>
            <a:ext cx="12506325" cy="559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97280" algn="l"/>
                <a:tab pos="1494155" algn="l"/>
                <a:tab pos="2173605" algn="l"/>
                <a:tab pos="3239135" algn="l"/>
                <a:tab pos="5572125" algn="l"/>
                <a:tab pos="6939915" algn="l"/>
                <a:tab pos="7567930" algn="l"/>
                <a:tab pos="9471025" algn="l"/>
                <a:tab pos="9855200" algn="l"/>
                <a:tab pos="11874500" algn="l"/>
              </a:tabLst>
            </a:pPr>
            <a:r>
              <a:rPr dirty="0" sz="3500" spc="-25" i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sz="3500" spc="-25" i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las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llamaremos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10" i="1">
                <a:solidFill>
                  <a:srgbClr val="FFFFFF"/>
                </a:solidFill>
                <a:latin typeface="Calibri"/>
                <a:cs typeface="Calibri"/>
              </a:rPr>
              <a:t>“suma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25" i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10" i="1">
                <a:solidFill>
                  <a:srgbClr val="FFFFFF"/>
                </a:solidFill>
                <a:latin typeface="Calibri"/>
                <a:cs typeface="Calibri"/>
              </a:rPr>
              <a:t>vectores”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50" i="1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10" i="1">
                <a:solidFill>
                  <a:srgbClr val="FFFFFF"/>
                </a:solidFill>
                <a:latin typeface="Calibri"/>
                <a:cs typeface="Calibri"/>
              </a:rPr>
              <a:t>“producto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25" i="1">
                <a:solidFill>
                  <a:srgbClr val="FFFFFF"/>
                </a:solidFill>
                <a:latin typeface="Calibri"/>
                <a:cs typeface="Calibri"/>
              </a:rPr>
              <a:t>por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149807" y="2575382"/>
            <a:ext cx="11175365" cy="560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299710" algn="l"/>
              </a:tabLst>
            </a:pP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escalares”</a:t>
            </a:r>
            <a:r>
              <a:rPr dirty="0" sz="3500" spc="19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respectivamente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y conlas</a:t>
            </a:r>
            <a:r>
              <a:rPr dirty="0" sz="3500" spc="2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siguientes</a:t>
            </a:r>
            <a:r>
              <a:rPr dirty="0" sz="3500" spc="2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30">
                <a:solidFill>
                  <a:srgbClr val="FFFFFF"/>
                </a:solidFill>
                <a:latin typeface="Calibri"/>
                <a:cs typeface="Calibri"/>
              </a:rPr>
              <a:t>propiedades: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479041" y="3329406"/>
            <a:ext cx="12369800" cy="6604000"/>
          </a:xfrm>
          <a:prstGeom prst="rect">
            <a:avLst/>
          </a:prstGeom>
        </p:spPr>
        <p:txBody>
          <a:bodyPr wrap="square" lIns="0" tIns="265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90"/>
              </a:spcBef>
            </a:pPr>
            <a:r>
              <a:rPr dirty="0" sz="3500" spc="75" i="1">
                <a:solidFill>
                  <a:srgbClr val="FFFFFF"/>
                </a:solidFill>
                <a:latin typeface="Calibri"/>
                <a:cs typeface="Calibri"/>
              </a:rPr>
              <a:t>1.u</a:t>
            </a:r>
            <a:r>
              <a:rPr dirty="0" sz="3500" spc="9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+</a:t>
            </a:r>
            <a:r>
              <a:rPr dirty="0" sz="3500" spc="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3500" spc="15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+</a:t>
            </a:r>
            <a:r>
              <a:rPr dirty="0" sz="3500" spc="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r>
              <a:rPr dirty="0" sz="3500" spc="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=</a:t>
            </a:r>
            <a:r>
              <a:rPr dirty="0" sz="3500" spc="1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z="3500" spc="9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+</a:t>
            </a:r>
            <a:r>
              <a:rPr dirty="0" sz="3500" spc="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135" i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3500" spc="135">
                <a:solidFill>
                  <a:srgbClr val="FFFFFF"/>
                </a:solidFill>
                <a:latin typeface="Calibri"/>
                <a:cs typeface="Calibri"/>
              </a:rPr>
              <a:t>)+</a:t>
            </a:r>
            <a:r>
              <a:rPr dirty="0" sz="3500" spc="3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w,</a:t>
            </a:r>
            <a:r>
              <a:rPr dirty="0" sz="3500" spc="37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165">
                <a:solidFill>
                  <a:srgbClr val="FFFFFF"/>
                </a:solidFill>
                <a:latin typeface="Lucida Sans Unicode"/>
                <a:cs typeface="Lucida Sans Unicode"/>
              </a:rPr>
              <a:t>A</a:t>
            </a:r>
            <a:r>
              <a:rPr dirty="0" sz="3500" spc="165" i="1">
                <a:solidFill>
                  <a:srgbClr val="FFFFFF"/>
                </a:solidFill>
                <a:latin typeface="Calibri"/>
                <a:cs typeface="Calibri"/>
              </a:rPr>
              <a:t>u,</a:t>
            </a:r>
            <a:r>
              <a:rPr dirty="0" sz="3500" spc="14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 i="1">
                <a:solidFill>
                  <a:srgbClr val="FFFFFF"/>
                </a:solidFill>
                <a:latin typeface="Calibri"/>
                <a:cs typeface="Calibri"/>
              </a:rPr>
              <a:t>v,</a:t>
            </a:r>
            <a:r>
              <a:rPr dirty="0" sz="3500" spc="-3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dirty="0" sz="3500" spc="31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Lucida Sans Unicode"/>
                <a:cs typeface="Lucida Sans Unicode"/>
              </a:rPr>
              <a:t>∈</a:t>
            </a:r>
            <a:r>
              <a:rPr dirty="0" sz="3500" spc="114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3500" spc="36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45" i="1">
                <a:solidFill>
                  <a:srgbClr val="FFFFFF"/>
                </a:solidFill>
                <a:latin typeface="Calibri"/>
                <a:cs typeface="Calibri"/>
              </a:rPr>
              <a:t>(Asociativa).</a:t>
            </a:r>
            <a:endParaRPr sz="3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989"/>
              </a:spcBef>
            </a:pPr>
            <a:r>
              <a:rPr dirty="0" sz="3500" spc="70" i="1">
                <a:solidFill>
                  <a:srgbClr val="FFFFFF"/>
                </a:solidFill>
                <a:latin typeface="Calibri"/>
                <a:cs typeface="Calibri"/>
              </a:rPr>
              <a:t>2.u</a:t>
            </a:r>
            <a:r>
              <a:rPr dirty="0" sz="3500" spc="4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+</a:t>
            </a:r>
            <a:r>
              <a:rPr dirty="0" sz="3500" spc="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3500" spc="254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=</a:t>
            </a:r>
            <a:r>
              <a:rPr dirty="0" sz="3500" spc="1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3500" spc="10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+</a:t>
            </a:r>
            <a:r>
              <a:rPr dirty="0" sz="3500" spc="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u,</a:t>
            </a:r>
            <a:r>
              <a:rPr dirty="0" sz="3500" spc="33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125">
                <a:solidFill>
                  <a:srgbClr val="FFFFFF"/>
                </a:solidFill>
                <a:latin typeface="Lucida Sans Unicode"/>
                <a:cs typeface="Lucida Sans Unicode"/>
              </a:rPr>
              <a:t>A</a:t>
            </a:r>
            <a:r>
              <a:rPr dirty="0" sz="3500" spc="125" i="1">
                <a:solidFill>
                  <a:srgbClr val="FFFFFF"/>
                </a:solidFill>
                <a:latin typeface="Calibri"/>
                <a:cs typeface="Calibri"/>
              </a:rPr>
              <a:t>u,</a:t>
            </a:r>
            <a:r>
              <a:rPr dirty="0" sz="3500" spc="9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3500" spc="23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Lucida Sans Unicode"/>
                <a:cs typeface="Lucida Sans Unicode"/>
              </a:rPr>
              <a:t>∈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3500" spc="35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 i="1">
                <a:solidFill>
                  <a:srgbClr val="FFFFFF"/>
                </a:solidFill>
                <a:latin typeface="Calibri"/>
                <a:cs typeface="Calibri"/>
              </a:rPr>
              <a:t>(Conmutativa).</a:t>
            </a:r>
            <a:endParaRPr sz="3500">
              <a:latin typeface="Calibri"/>
              <a:cs typeface="Calibri"/>
            </a:endParaRPr>
          </a:p>
          <a:p>
            <a:pPr marL="382270" indent="-369570">
              <a:lnSpc>
                <a:spcPct val="100000"/>
              </a:lnSpc>
              <a:spcBef>
                <a:spcPts val="2010"/>
              </a:spcBef>
              <a:buAutoNum type="arabicPeriod" startAt="3"/>
              <a:tabLst>
                <a:tab pos="382270" algn="l"/>
                <a:tab pos="7971790" algn="l"/>
              </a:tabLst>
            </a:pP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Existe</a:t>
            </a:r>
            <a:r>
              <a:rPr dirty="0" sz="3500" spc="18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3500" spc="7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Lucida Sans Unicode"/>
                <a:cs typeface="Lucida Sans Unicode"/>
              </a:rPr>
              <a:t>∈</a:t>
            </a:r>
            <a:r>
              <a:rPr dirty="0" sz="3500" spc="-2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3500" spc="17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tal</a:t>
            </a:r>
            <a:r>
              <a:rPr dirty="0" sz="3500" spc="24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26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3500" spc="-3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+</a:t>
            </a:r>
            <a:r>
              <a:rPr dirty="0" sz="3500" spc="1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3500" spc="18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=</a:t>
            </a:r>
            <a:r>
              <a:rPr dirty="0" sz="3500" spc="229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3500" spc="5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+</a:t>
            </a:r>
            <a:r>
              <a:rPr dirty="0" sz="3500" spc="1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3500" spc="8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=</a:t>
            </a:r>
            <a:r>
              <a:rPr dirty="0" sz="3500" spc="2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v,</a:t>
            </a:r>
            <a:r>
              <a:rPr dirty="0" sz="3500" spc="229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105">
                <a:solidFill>
                  <a:srgbClr val="FFFFFF"/>
                </a:solidFill>
                <a:latin typeface="Lucida Sans Unicode"/>
                <a:cs typeface="Lucida Sans Unicode"/>
              </a:rPr>
              <a:t>A</a:t>
            </a:r>
            <a:r>
              <a:rPr dirty="0" sz="3500" spc="105" i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>
                <a:solidFill>
                  <a:srgbClr val="FFFFFF"/>
                </a:solidFill>
                <a:latin typeface="Lucida Sans Unicode"/>
                <a:cs typeface="Lucida Sans Unicode"/>
              </a:rPr>
              <a:t>∈</a:t>
            </a:r>
            <a:r>
              <a:rPr dirty="0" sz="3500" spc="-6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3500" spc="21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(Elemento</a:t>
            </a:r>
            <a:r>
              <a:rPr dirty="0" sz="3500" spc="31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 i="1">
                <a:solidFill>
                  <a:srgbClr val="FFFFFF"/>
                </a:solidFill>
                <a:latin typeface="Calibri"/>
                <a:cs typeface="Calibri"/>
              </a:rPr>
              <a:t>Neutro).</a:t>
            </a:r>
            <a:endParaRPr sz="3500">
              <a:latin typeface="Calibri"/>
              <a:cs typeface="Calibri"/>
            </a:endParaRPr>
          </a:p>
          <a:p>
            <a:pPr marL="381635" marR="635635" indent="-369570">
              <a:lnSpc>
                <a:spcPct val="104900"/>
              </a:lnSpc>
              <a:spcBef>
                <a:spcPts val="1795"/>
              </a:spcBef>
              <a:buAutoNum type="arabicPeriod" startAt="3"/>
              <a:tabLst>
                <a:tab pos="382905" algn="l"/>
              </a:tabLst>
            </a:pP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Para</a:t>
            </a:r>
            <a:r>
              <a:rPr dirty="0" sz="3500" spc="24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cada</a:t>
            </a:r>
            <a:r>
              <a:rPr dirty="0" sz="3500" spc="24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3500" spc="15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Lucida Sans Unicode"/>
                <a:cs typeface="Lucida Sans Unicode"/>
              </a:rPr>
              <a:t>∈</a:t>
            </a:r>
            <a:r>
              <a:rPr dirty="0" sz="3500" spc="-5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3500" spc="22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existe</a:t>
            </a:r>
            <a:r>
              <a:rPr dirty="0" sz="3500" spc="21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dirty="0" sz="3500" spc="31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tal</a:t>
            </a:r>
            <a:r>
              <a:rPr dirty="0" sz="3500" spc="26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254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3500" spc="7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+</a:t>
            </a:r>
            <a:r>
              <a:rPr dirty="0" sz="3500" spc="1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dirty="0" sz="3500" spc="19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=</a:t>
            </a:r>
            <a:r>
              <a:rPr dirty="0" sz="3500" spc="2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dirty="0" sz="3500" spc="5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+</a:t>
            </a:r>
            <a:r>
              <a:rPr dirty="0" sz="3500" spc="1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3500" spc="20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=</a:t>
            </a:r>
            <a:r>
              <a:rPr dirty="0" sz="3500" spc="2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3500" spc="26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 i="1">
                <a:solidFill>
                  <a:srgbClr val="FFFFFF"/>
                </a:solidFill>
                <a:latin typeface="Calibri"/>
                <a:cs typeface="Calibri"/>
              </a:rPr>
              <a:t>(Elemento</a:t>
            </a:r>
            <a:r>
              <a:rPr dirty="0" sz="3500" spc="-10" i="1">
                <a:solidFill>
                  <a:srgbClr val="FFFFFF"/>
                </a:solidFill>
                <a:latin typeface="Calibri"/>
                <a:cs typeface="Calibri"/>
              </a:rPr>
              <a:t> 	Opuesto).</a:t>
            </a:r>
            <a:endParaRPr sz="3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830"/>
              </a:spcBef>
              <a:tabLst>
                <a:tab pos="3599815" algn="l"/>
                <a:tab pos="4577080" algn="l"/>
              </a:tabLst>
            </a:pP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5.λ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µv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r>
              <a:rPr dirty="0" sz="3500" spc="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=</a:t>
            </a:r>
            <a:r>
              <a:rPr dirty="0" sz="3500" spc="1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λµ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v,</a:t>
            </a:r>
            <a:r>
              <a:rPr dirty="0" sz="3500" spc="28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70">
                <a:solidFill>
                  <a:srgbClr val="FFFFFF"/>
                </a:solidFill>
                <a:latin typeface="Lucida Sans Unicode"/>
                <a:cs typeface="Lucida Sans Unicode"/>
              </a:rPr>
              <a:t>A</a:t>
            </a:r>
            <a:r>
              <a:rPr dirty="0" sz="3500" spc="70" i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>
                <a:solidFill>
                  <a:srgbClr val="FFFFFF"/>
                </a:solidFill>
                <a:latin typeface="Lucida Sans Unicode"/>
                <a:cs typeface="Lucida Sans Unicode"/>
              </a:rPr>
              <a:t>∈ </a:t>
            </a:r>
            <a:r>
              <a:rPr dirty="0" sz="3500" spc="-25" i="1">
                <a:solidFill>
                  <a:srgbClr val="FFFFFF"/>
                </a:solidFill>
                <a:latin typeface="Calibri"/>
                <a:cs typeface="Calibri"/>
              </a:rPr>
              <a:t>V,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80">
                <a:solidFill>
                  <a:srgbClr val="FFFFFF"/>
                </a:solidFill>
                <a:latin typeface="Lucida Sans Unicode"/>
                <a:cs typeface="Lucida Sans Unicode"/>
              </a:rPr>
              <a:t>A</a:t>
            </a:r>
            <a:r>
              <a:rPr dirty="0" sz="3500" spc="80" i="1">
                <a:solidFill>
                  <a:srgbClr val="FFFFFF"/>
                </a:solidFill>
                <a:latin typeface="Calibri"/>
                <a:cs typeface="Calibri"/>
              </a:rPr>
              <a:t>λ,</a:t>
            </a:r>
            <a:r>
              <a:rPr dirty="0" sz="3500" spc="4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µ</a:t>
            </a:r>
            <a:r>
              <a:rPr dirty="0" sz="3500" spc="22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Lucida Sans Unicode"/>
                <a:cs typeface="Lucida Sans Unicode"/>
              </a:rPr>
              <a:t>∈</a:t>
            </a:r>
            <a:r>
              <a:rPr dirty="0" sz="3500" spc="4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3500" spc="-50">
                <a:solidFill>
                  <a:srgbClr val="FFFFFF"/>
                </a:solidFill>
                <a:latin typeface="Segoe UI Symbol"/>
                <a:cs typeface="Segoe UI Symbol"/>
              </a:rPr>
              <a:t>ℝ</a:t>
            </a:r>
            <a:endParaRPr sz="3500">
              <a:latin typeface="Segoe UI Symbol"/>
              <a:cs typeface="Segoe UI Symbol"/>
            </a:endParaRPr>
          </a:p>
          <a:p>
            <a:pPr marL="12700">
              <a:lnSpc>
                <a:spcPct val="100000"/>
              </a:lnSpc>
              <a:spcBef>
                <a:spcPts val="2000"/>
              </a:spcBef>
              <a:tabLst>
                <a:tab pos="3632200" algn="l"/>
              </a:tabLst>
            </a:pPr>
            <a:r>
              <a:rPr dirty="0" sz="3500" spc="70" i="1">
                <a:solidFill>
                  <a:srgbClr val="FFFFFF"/>
                </a:solidFill>
                <a:latin typeface="Calibri"/>
                <a:cs typeface="Calibri"/>
              </a:rPr>
              <a:t>6.λ</a:t>
            </a:r>
            <a:r>
              <a:rPr dirty="0" sz="3500" spc="7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dirty="0" sz="3500" spc="70" i="1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z="3500" spc="-10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+</a:t>
            </a:r>
            <a:r>
              <a:rPr dirty="0" sz="3500" spc="-1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70" i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3500" spc="7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r>
              <a:rPr dirty="0" sz="3500" spc="1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=</a:t>
            </a:r>
            <a:r>
              <a:rPr dirty="0" sz="3500" spc="2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λu</a:t>
            </a:r>
            <a:r>
              <a:rPr dirty="0" sz="3500" spc="-8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+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 i="1">
                <a:solidFill>
                  <a:srgbClr val="FFFFFF"/>
                </a:solidFill>
                <a:latin typeface="Calibri"/>
                <a:cs typeface="Calibri"/>
              </a:rPr>
              <a:t>λv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	y</a:t>
            </a:r>
            <a:r>
              <a:rPr dirty="0" sz="3500" spc="30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λ</a:t>
            </a:r>
            <a:r>
              <a:rPr dirty="0" sz="3500" spc="-114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+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µ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3500" spc="28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=</a:t>
            </a:r>
            <a:r>
              <a:rPr dirty="0" sz="3500" spc="2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λv</a:t>
            </a:r>
            <a:r>
              <a:rPr dirty="0" sz="3500" spc="-3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+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µv,</a:t>
            </a:r>
            <a:r>
              <a:rPr dirty="0" sz="3500" spc="33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Lucida Sans Unicode"/>
                <a:cs typeface="Lucida Sans Unicode"/>
              </a:rPr>
              <a:t>A</a:t>
            </a:r>
            <a:r>
              <a:rPr dirty="0" sz="3500" spc="-48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u,</a:t>
            </a:r>
            <a:r>
              <a:rPr dirty="0" sz="3500" spc="-9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3500" spc="33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Lucida Sans Unicode"/>
                <a:cs typeface="Lucida Sans Unicode"/>
              </a:rPr>
              <a:t>∈</a:t>
            </a:r>
            <a:r>
              <a:rPr dirty="0" sz="3500" spc="9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3500" spc="29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500" spc="30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Lucida Sans Unicode"/>
                <a:cs typeface="Lucida Sans Unicode"/>
              </a:rPr>
              <a:t>A</a:t>
            </a:r>
            <a:r>
              <a:rPr dirty="0" sz="3500" spc="-50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λ,</a:t>
            </a:r>
            <a:r>
              <a:rPr dirty="0" sz="3500" spc="-7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µ</a:t>
            </a:r>
            <a:r>
              <a:rPr dirty="0" sz="3500" spc="26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Lucida Sans Unicode"/>
                <a:cs typeface="Lucida Sans Unicode"/>
              </a:rPr>
              <a:t>∈</a:t>
            </a:r>
            <a:r>
              <a:rPr dirty="0" sz="3500" spc="9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3500" spc="-50">
                <a:solidFill>
                  <a:srgbClr val="FFFFFF"/>
                </a:solidFill>
                <a:latin typeface="Segoe UI Symbol"/>
                <a:cs typeface="Segoe UI Symbol"/>
              </a:rPr>
              <a:t>ℝ</a:t>
            </a:r>
            <a:endParaRPr sz="3500">
              <a:latin typeface="Segoe UI Symbol"/>
              <a:cs typeface="Segoe UI Symbol"/>
            </a:endParaRPr>
          </a:p>
          <a:p>
            <a:pPr marL="382905">
              <a:lnSpc>
                <a:spcPct val="100000"/>
              </a:lnSpc>
              <a:spcBef>
                <a:spcPts val="170"/>
              </a:spcBef>
            </a:pPr>
            <a:r>
              <a:rPr dirty="0" sz="3500" spc="45" i="1">
                <a:solidFill>
                  <a:srgbClr val="FFFFFF"/>
                </a:solidFill>
                <a:latin typeface="Calibri"/>
                <a:cs typeface="Calibri"/>
              </a:rPr>
              <a:t>(Distributiva).</a:t>
            </a:r>
            <a:endParaRPr sz="3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800"/>
              </a:spcBef>
              <a:tabLst>
                <a:tab pos="3156585" algn="l"/>
              </a:tabLst>
            </a:pPr>
            <a:r>
              <a:rPr dirty="0" sz="3500" spc="50">
                <a:solidFill>
                  <a:srgbClr val="FFFFFF"/>
                </a:solidFill>
                <a:latin typeface="Calibri"/>
                <a:cs typeface="Calibri"/>
              </a:rPr>
              <a:t>7.1</a:t>
            </a:r>
            <a:r>
              <a:rPr dirty="0" sz="3500" spc="50" i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3500" spc="26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=</a:t>
            </a:r>
            <a:r>
              <a:rPr dirty="0" sz="3500" spc="1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v,</a:t>
            </a:r>
            <a:r>
              <a:rPr dirty="0" sz="3500">
                <a:solidFill>
                  <a:srgbClr val="FFFFFF"/>
                </a:solidFill>
                <a:latin typeface="Lucida Sans Unicode"/>
                <a:cs typeface="Lucida Sans Unicode"/>
              </a:rPr>
              <a:t>A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3500" spc="34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Lucida Sans Unicode"/>
                <a:cs typeface="Lucida Sans Unicode"/>
              </a:rPr>
              <a:t>∈</a:t>
            </a:r>
            <a:r>
              <a:rPr dirty="0" sz="3500" spc="-1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3500" spc="-50" i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20" i="1">
                <a:solidFill>
                  <a:srgbClr val="FFFFFF"/>
                </a:solidFill>
                <a:latin typeface="Calibri"/>
                <a:cs typeface="Calibri"/>
              </a:rPr>
              <a:t>(Elemento</a:t>
            </a:r>
            <a:r>
              <a:rPr dirty="0" sz="3500" spc="-114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 i="1">
                <a:solidFill>
                  <a:srgbClr val="FFFFFF"/>
                </a:solidFill>
                <a:latin typeface="Calibri"/>
                <a:cs typeface="Calibri"/>
              </a:rPr>
              <a:t>Unidad).</a:t>
            </a:r>
            <a:endParaRPr sz="3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1479" y="595325"/>
            <a:ext cx="6657975" cy="78867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="1">
                <a:latin typeface="Calibri"/>
                <a:cs typeface="Calibri"/>
              </a:rPr>
              <a:t>Extremos</a:t>
            </a:r>
            <a:r>
              <a:rPr dirty="0" spc="-185" b="1">
                <a:latin typeface="Calibri"/>
                <a:cs typeface="Calibri"/>
              </a:rPr>
              <a:t> </a:t>
            </a:r>
            <a:r>
              <a:rPr dirty="0" spc="-10" b="1">
                <a:latin typeface="Calibri"/>
                <a:cs typeface="Calibri"/>
              </a:rPr>
              <a:t>Condicionados: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47979" y="1544548"/>
            <a:ext cx="11820525" cy="75228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76200" marR="55880">
              <a:lnSpc>
                <a:spcPct val="109000"/>
              </a:lnSpc>
              <a:spcBef>
                <a:spcPts val="105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Dada</a:t>
            </a:r>
            <a:r>
              <a:rPr dirty="0" sz="3500" spc="-1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función</a:t>
            </a:r>
            <a:r>
              <a:rPr dirty="0" sz="3500" spc="-1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𝑓:</a:t>
            </a:r>
            <a:r>
              <a:rPr dirty="0" sz="3500" spc="-1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24154" sz="3450" spc="58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sz="3500" spc="10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sz="3500" spc="-10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puede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función</a:t>
            </a:r>
            <a:r>
              <a:rPr dirty="0" sz="3500" spc="-1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esté condicionada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30">
                <a:solidFill>
                  <a:srgbClr val="FFFFFF"/>
                </a:solidFill>
                <a:latin typeface="Calibri"/>
                <a:cs typeface="Calibri"/>
              </a:rPr>
              <a:t>restricción</a:t>
            </a:r>
            <a:r>
              <a:rPr dirty="0" sz="3500" spc="-1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𝑔</a:t>
            </a:r>
            <a:r>
              <a:rPr dirty="0" baseline="2415" sz="34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-14492" sz="3450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500" spc="-15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-14492" sz="3450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500" spc="-8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…</a:t>
            </a:r>
            <a:r>
              <a:rPr dirty="0" sz="3500" spc="-7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500" spc="-1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-14492" sz="345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2415" sz="34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2415" sz="3450" spc="24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14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𝑏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Para</a:t>
            </a:r>
            <a:r>
              <a:rPr dirty="0" sz="3500" spc="3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calcular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dirty="0" sz="3500" spc="-1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extremos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relativos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1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esta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función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condicionada,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construimos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sng" sz="3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función</a:t>
            </a:r>
            <a:r>
              <a:rPr dirty="0" u="sng" sz="3500" spc="-6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 spc="-1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Langragiana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endParaRPr sz="3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960"/>
              </a:spcBef>
            </a:pPr>
            <a:endParaRPr sz="3500">
              <a:latin typeface="Calibri"/>
              <a:cs typeface="Calibri"/>
            </a:endParaRPr>
          </a:p>
          <a:p>
            <a:pPr algn="ctr" marL="394335">
              <a:lnSpc>
                <a:spcPct val="100000"/>
              </a:lnSpc>
            </a:pP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𝐿</a:t>
            </a:r>
            <a:r>
              <a:rPr dirty="0" baseline="2415" sz="34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-14492" sz="3450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500" spc="-10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-14492" sz="3450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500" spc="-5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…</a:t>
            </a:r>
            <a:r>
              <a:rPr dirty="0" sz="3500" spc="-7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500" spc="-9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-14492" sz="345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500" spc="-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𝛽</a:t>
            </a:r>
            <a:r>
              <a:rPr dirty="0" baseline="2415" sz="34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2415" sz="3450" spc="2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17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r>
              <a:rPr dirty="0" baseline="2415" sz="34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-14492" sz="3450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500" spc="-1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-14492" sz="3450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…</a:t>
            </a:r>
            <a:r>
              <a:rPr dirty="0" sz="3500" spc="-7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500" spc="-8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-14492" sz="345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2415" sz="34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2415" sz="3450" spc="16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+</a:t>
            </a:r>
            <a:r>
              <a:rPr dirty="0" sz="3500" spc="4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𝛽(𝑔</a:t>
            </a:r>
            <a:r>
              <a:rPr dirty="0" baseline="2415" sz="34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-14492" sz="3450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500" spc="-9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-14492" sz="3450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500" spc="-8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…</a:t>
            </a:r>
            <a:r>
              <a:rPr dirty="0" sz="3500" spc="-5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500" spc="-8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-14492" sz="345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2415" sz="34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2415" sz="3450" spc="89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−</a:t>
            </a:r>
            <a:r>
              <a:rPr dirty="0" sz="3500" spc="5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𝑏)</a:t>
            </a:r>
            <a:endParaRPr sz="3500">
              <a:latin typeface="Cambria Math"/>
              <a:cs typeface="Cambria Math"/>
            </a:endParaRPr>
          </a:p>
          <a:p>
            <a:pPr marL="76200">
              <a:lnSpc>
                <a:spcPct val="100000"/>
              </a:lnSpc>
              <a:spcBef>
                <a:spcPts val="1465"/>
              </a:spcBef>
            </a:pP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Para</a:t>
            </a:r>
            <a:r>
              <a:rPr dirty="0" sz="3500" spc="-1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optimizar</a:t>
            </a:r>
            <a:r>
              <a:rPr dirty="0" sz="3500" spc="-1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esta</a:t>
            </a:r>
            <a:r>
              <a:rPr dirty="0" sz="3500" spc="-1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función</a:t>
            </a:r>
            <a:r>
              <a:rPr dirty="0" sz="3500" spc="-1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resolvemos:</a:t>
            </a:r>
            <a:endParaRPr sz="3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3500">
              <a:latin typeface="Calibri"/>
              <a:cs typeface="Calibri"/>
            </a:endParaRPr>
          </a:p>
          <a:p>
            <a:pPr algn="ctr" marL="393700">
              <a:lnSpc>
                <a:spcPct val="100000"/>
              </a:lnSpc>
            </a:pP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∇𝐿</a:t>
            </a:r>
            <a:r>
              <a:rPr dirty="0" baseline="2415" sz="34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-14492" sz="3450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500" spc="-1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-14492" sz="3450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500" spc="-1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…</a:t>
            </a:r>
            <a:r>
              <a:rPr dirty="0" sz="3500" spc="-9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500" spc="-10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15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-14492" sz="3450" spc="-22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baseline="-14492" sz="3450" spc="-26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500" spc="-1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𝛽</a:t>
            </a:r>
            <a:r>
              <a:rPr dirty="0" baseline="2415" sz="34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2415" sz="3450" spc="179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15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endParaRPr sz="35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35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670"/>
              </a:spcBef>
            </a:pPr>
            <a:endParaRPr sz="3500">
              <a:latin typeface="Cambria Math"/>
              <a:cs typeface="Cambria Math"/>
            </a:endParaRPr>
          </a:p>
          <a:p>
            <a:pPr marL="76200">
              <a:lnSpc>
                <a:spcPct val="100000"/>
              </a:lnSpc>
              <a:spcBef>
                <a:spcPts val="5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decir,</a:t>
            </a:r>
            <a:r>
              <a:rPr dirty="0" sz="3500" spc="-1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tendríamos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resolver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sistema:</a:t>
            </a:r>
            <a:endParaRPr sz="3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26052" y="1005840"/>
            <a:ext cx="5867400" cy="2894076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1078179" y="5096636"/>
            <a:ext cx="12110720" cy="4447540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50800" marR="606425">
              <a:lnSpc>
                <a:spcPts val="4160"/>
              </a:lnSpc>
              <a:spcBef>
                <a:spcPts val="275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vez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tenemos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nuestros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posibles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r>
              <a:rPr dirty="0" sz="3500" spc="8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sz="3500" spc="7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dirty="0" sz="3500" spc="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puntos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críticos,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tenemos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1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clasificarlos.</a:t>
            </a:r>
            <a:endParaRPr sz="3500">
              <a:latin typeface="Calibri"/>
              <a:cs typeface="Calibri"/>
            </a:endParaRPr>
          </a:p>
          <a:p>
            <a:pPr marL="50800" marR="43180">
              <a:lnSpc>
                <a:spcPct val="117000"/>
              </a:lnSpc>
              <a:spcBef>
                <a:spcPts val="875"/>
              </a:spcBef>
              <a:tabLst>
                <a:tab pos="658495" algn="l"/>
              </a:tabLst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Sea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dirty="0" sz="3500" spc="-1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punto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crítico</a:t>
            </a:r>
            <a:r>
              <a:rPr dirty="0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𝐻</a:t>
            </a:r>
            <a:r>
              <a:rPr dirty="0" baseline="-14492" sz="3450">
                <a:solidFill>
                  <a:srgbClr val="FFFFFF"/>
                </a:solidFill>
                <a:latin typeface="Cambria Math"/>
                <a:cs typeface="Cambria Math"/>
              </a:rPr>
              <a:t>𝐿(𝑎)</a:t>
            </a:r>
            <a:r>
              <a:rPr dirty="0" baseline="-14492" sz="3450" spc="20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matriz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Hessiana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función</a:t>
            </a:r>
            <a:r>
              <a:rPr dirty="0" sz="3500" spc="-1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en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ese</a:t>
            </a:r>
            <a:r>
              <a:rPr dirty="0" sz="3500" spc="-1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punto</a:t>
            </a:r>
            <a:r>
              <a:rPr dirty="0" sz="3500" spc="-1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(Hessiana</a:t>
            </a:r>
            <a:r>
              <a:rPr dirty="0" sz="3500" spc="-1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Orlada),</a:t>
            </a:r>
            <a:r>
              <a:rPr dirty="0" sz="3500" spc="-1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estudiamos</a:t>
            </a:r>
            <a:r>
              <a:rPr dirty="0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500" spc="-1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signo</a:t>
            </a:r>
            <a:r>
              <a:rPr dirty="0" sz="3500" spc="2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del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determinante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10">
                <a:solidFill>
                  <a:srgbClr val="FFFFFF"/>
                </a:solidFill>
                <a:latin typeface="Cambria Math"/>
                <a:cs typeface="Cambria Math"/>
              </a:rPr>
              <a:t>𝐻</a:t>
            </a:r>
            <a:r>
              <a:rPr dirty="0" baseline="-14492" sz="3450" spc="-15">
                <a:solidFill>
                  <a:srgbClr val="FFFFFF"/>
                </a:solidFill>
                <a:latin typeface="Cambria Math"/>
                <a:cs typeface="Cambria Math"/>
              </a:rPr>
              <a:t>𝐿(𝑎)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3500">
              <a:latin typeface="Calibri"/>
              <a:cs typeface="Calibri"/>
            </a:endParaRPr>
          </a:p>
          <a:p>
            <a:pPr marL="911225" indent="-429259">
              <a:lnSpc>
                <a:spcPct val="100000"/>
              </a:lnSpc>
              <a:spcBef>
                <a:spcPts val="2305"/>
              </a:spcBef>
              <a:buChar char="-"/>
              <a:tabLst>
                <a:tab pos="911225" algn="l"/>
              </a:tabLst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positivo,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habrá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máximo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condicionado</a:t>
            </a:r>
            <a:r>
              <a:rPr dirty="0" sz="35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punto.</a:t>
            </a:r>
            <a:endParaRPr sz="3500">
              <a:latin typeface="Calibri"/>
              <a:cs typeface="Calibri"/>
            </a:endParaRPr>
          </a:p>
          <a:p>
            <a:pPr marL="911225" indent="-429259">
              <a:lnSpc>
                <a:spcPct val="100000"/>
              </a:lnSpc>
              <a:buChar char="-"/>
              <a:tabLst>
                <a:tab pos="911225" algn="l"/>
              </a:tabLst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negativo,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habrá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dirty="0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mínimo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condicionado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punto.</a:t>
            </a:r>
            <a:endParaRPr sz="3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21127" y="1948052"/>
            <a:ext cx="9394825" cy="1061085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6800" spc="-580" b="1">
                <a:latin typeface="Calibri"/>
                <a:cs typeface="Calibri"/>
              </a:rPr>
              <a:t>T</a:t>
            </a:r>
            <a:r>
              <a:rPr dirty="0" sz="6800" b="1">
                <a:latin typeface="Calibri"/>
                <a:cs typeface="Calibri"/>
              </a:rPr>
              <a:t>.</a:t>
            </a:r>
            <a:r>
              <a:rPr dirty="0" sz="6800" spc="-95" b="1">
                <a:latin typeface="Calibri"/>
                <a:cs typeface="Calibri"/>
              </a:rPr>
              <a:t> </a:t>
            </a:r>
            <a:r>
              <a:rPr dirty="0" sz="6800" b="1">
                <a:latin typeface="Calibri"/>
                <a:cs typeface="Calibri"/>
              </a:rPr>
              <a:t>6</a:t>
            </a:r>
            <a:r>
              <a:rPr dirty="0" sz="6800" spc="-204" b="1">
                <a:latin typeface="Calibri"/>
                <a:cs typeface="Calibri"/>
              </a:rPr>
              <a:t> </a:t>
            </a:r>
            <a:r>
              <a:rPr dirty="0" sz="6800" spc="-10" b="1">
                <a:latin typeface="Calibri"/>
                <a:cs typeface="Calibri"/>
              </a:rPr>
              <a:t>INTEGRAL</a:t>
            </a:r>
            <a:r>
              <a:rPr dirty="0" sz="6800" spc="-150" b="1">
                <a:latin typeface="Calibri"/>
                <a:cs typeface="Calibri"/>
              </a:rPr>
              <a:t> </a:t>
            </a:r>
            <a:r>
              <a:rPr dirty="0" sz="6800" spc="-10" b="1">
                <a:latin typeface="Calibri"/>
                <a:cs typeface="Calibri"/>
              </a:rPr>
              <a:t>INDEFINIDA</a:t>
            </a:r>
            <a:endParaRPr sz="6800">
              <a:latin typeface="Calibri"/>
              <a:cs typeface="Calibri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90444" y="4434840"/>
            <a:ext cx="8241792" cy="4724400"/>
          </a:xfrm>
          <a:prstGeom prst="rect">
            <a:avLst/>
          </a:prstGeom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85419" y="1536573"/>
            <a:ext cx="12426315" cy="5812155"/>
          </a:xfrm>
          <a:prstGeom prst="rect">
            <a:avLst/>
          </a:prstGeom>
        </p:spPr>
        <p:txBody>
          <a:bodyPr wrap="square" lIns="0" tIns="2540" rIns="0" bIns="0" rtlCol="0" vert="horz">
            <a:spAutoFit/>
          </a:bodyPr>
          <a:lstStyle/>
          <a:p>
            <a:pPr algn="just" marL="25400" marR="17780">
              <a:lnSpc>
                <a:spcPct val="102000"/>
              </a:lnSpc>
              <a:spcBef>
                <a:spcPts val="20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Dada</a:t>
            </a:r>
            <a:r>
              <a:rPr dirty="0" sz="3500" spc="48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3500" spc="4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función</a:t>
            </a:r>
            <a:r>
              <a:rPr dirty="0" sz="3500" spc="48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f(x),</a:t>
            </a:r>
            <a:r>
              <a:rPr dirty="0" sz="3500" spc="4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sabemos</a:t>
            </a:r>
            <a:r>
              <a:rPr dirty="0" sz="3500" spc="4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calcular</a:t>
            </a:r>
            <a:r>
              <a:rPr dirty="0" sz="3500" spc="509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su</a:t>
            </a:r>
            <a:r>
              <a:rPr dirty="0" sz="3500" spc="4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derivada</a:t>
            </a:r>
            <a:r>
              <a:rPr dirty="0" sz="3500" spc="4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f’(x).</a:t>
            </a:r>
            <a:r>
              <a:rPr dirty="0" sz="3500" spc="4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Cuando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queremos</a:t>
            </a:r>
            <a:r>
              <a:rPr dirty="0" sz="3500" spc="4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realizar</a:t>
            </a:r>
            <a:r>
              <a:rPr dirty="0" sz="3500" spc="4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justo</a:t>
            </a:r>
            <a:r>
              <a:rPr dirty="0" sz="3500" spc="4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500" spc="4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proceso</a:t>
            </a:r>
            <a:r>
              <a:rPr dirty="0" sz="3500" spc="4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contrario,</a:t>
            </a:r>
            <a:r>
              <a:rPr dirty="0" sz="3500" spc="459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 spc="4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decir</a:t>
            </a:r>
            <a:r>
              <a:rPr dirty="0" sz="3500" spc="4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500" spc="4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partir</a:t>
            </a:r>
            <a:r>
              <a:rPr dirty="0" sz="3500" spc="4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f’(x)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obtener</a:t>
            </a:r>
            <a:r>
              <a:rPr dirty="0" sz="35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f(x)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lo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llamamos</a:t>
            </a:r>
            <a:r>
              <a:rPr dirty="0" sz="35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 b="1">
                <a:solidFill>
                  <a:srgbClr val="FFFFFF"/>
                </a:solidFill>
                <a:latin typeface="Calibri"/>
                <a:cs typeface="Calibri"/>
              </a:rPr>
              <a:t>integración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3500">
              <a:latin typeface="Calibri"/>
              <a:cs typeface="Calibri"/>
            </a:endParaRPr>
          </a:p>
          <a:p>
            <a:pPr marL="25400" marR="571500">
              <a:lnSpc>
                <a:spcPct val="109100"/>
              </a:lnSpc>
              <a:spcBef>
                <a:spcPts val="1510"/>
              </a:spcBef>
              <a:tabLst>
                <a:tab pos="8031480" algn="l"/>
              </a:tabLst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Al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resultado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integración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denomina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 b="1">
                <a:solidFill>
                  <a:srgbClr val="FFFFFF"/>
                </a:solidFill>
                <a:latin typeface="Calibri"/>
                <a:cs typeface="Calibri"/>
              </a:rPr>
              <a:t>primitiva</a:t>
            </a:r>
            <a:r>
              <a:rPr dirty="0" sz="3500" spc="-7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función.</a:t>
            </a:r>
            <a:r>
              <a:rPr dirty="0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vez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obtenida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primitiva,</a:t>
            </a:r>
            <a:r>
              <a:rPr dirty="0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para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comprobar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ha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calculado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correctamente,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basta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con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derivarla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ver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obtiene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función</a:t>
            </a:r>
            <a:r>
              <a:rPr dirty="0" sz="35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2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hemos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partido.</a:t>
            </a:r>
            <a:endParaRPr sz="3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3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4"/>
              </a:spcBef>
            </a:pPr>
            <a:endParaRPr sz="35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𝐹</a:t>
            </a:r>
            <a:r>
              <a:rPr dirty="0" baseline="2415" sz="34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2415" sz="34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2415" sz="3450" spc="5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𝑒𝑠</a:t>
            </a:r>
            <a:r>
              <a:rPr dirty="0" sz="3500" spc="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𝑢𝑛𝑎</a:t>
            </a:r>
            <a:r>
              <a:rPr dirty="0" sz="3500" spc="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𝑝𝑟𝑖𝑚𝑖𝑡𝑖𝑣𝑎</a:t>
            </a:r>
            <a:r>
              <a:rPr dirty="0" sz="3500" spc="-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𝑑𝑒</a:t>
            </a:r>
            <a:r>
              <a:rPr dirty="0" sz="3500" spc="5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r>
              <a:rPr dirty="0" baseline="2415" sz="34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2415" sz="34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2415" sz="3450" spc="18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↔</a:t>
            </a:r>
            <a:r>
              <a:rPr dirty="0" sz="3500" spc="1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55">
                <a:solidFill>
                  <a:srgbClr val="FFFFFF"/>
                </a:solidFill>
                <a:latin typeface="Cambria Math"/>
                <a:cs typeface="Cambria Math"/>
              </a:rPr>
              <a:t>𝐹</a:t>
            </a:r>
            <a:r>
              <a:rPr dirty="0" baseline="24154" sz="3450" spc="82">
                <a:solidFill>
                  <a:srgbClr val="FFFFFF"/>
                </a:solidFill>
                <a:latin typeface="Cambria Math"/>
                <a:cs typeface="Cambria Math"/>
              </a:rPr>
              <a:t>′</a:t>
            </a:r>
            <a:r>
              <a:rPr dirty="0" baseline="2415" sz="3450" spc="82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 spc="55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2415" sz="3450" spc="82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2415" sz="3450" spc="24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1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mbria Math"/>
                <a:cs typeface="Cambria Math"/>
              </a:rPr>
              <a:t>𝑓(𝑥)</a:t>
            </a:r>
            <a:endParaRPr sz="35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29691" rIns="0" bIns="0" rtlCol="0" vert="horz">
            <a:spAutoFit/>
          </a:bodyPr>
          <a:lstStyle/>
          <a:p>
            <a:pPr marL="830580">
              <a:lnSpc>
                <a:spcPct val="100000"/>
              </a:lnSpc>
              <a:spcBef>
                <a:spcPts val="100"/>
              </a:spcBef>
            </a:pPr>
            <a:r>
              <a:rPr dirty="0" sz="3500" spc="-10" b="1">
                <a:latin typeface="Calibri"/>
                <a:cs typeface="Calibri"/>
              </a:rPr>
              <a:t>Ejemplo: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182319" y="2628138"/>
            <a:ext cx="10922000" cy="44005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Si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F</a:t>
            </a:r>
            <a:r>
              <a:rPr dirty="0" baseline="2415" sz="34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x</a:t>
            </a:r>
            <a:r>
              <a:rPr dirty="0" baseline="2415" sz="34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2415" sz="3450" spc="89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9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baseline="24154" sz="3450" spc="39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−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r>
              <a:rPr dirty="0" sz="3500" spc="8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sz="3500" spc="9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55">
                <a:solidFill>
                  <a:srgbClr val="FFFFFF"/>
                </a:solidFill>
                <a:latin typeface="Cambria Math"/>
                <a:cs typeface="Cambria Math"/>
              </a:rPr>
              <a:t>𝐹</a:t>
            </a:r>
            <a:r>
              <a:rPr dirty="0" baseline="24154" sz="3450" spc="82">
                <a:solidFill>
                  <a:srgbClr val="FFFFFF"/>
                </a:solidFill>
                <a:latin typeface="Cambria Math"/>
                <a:cs typeface="Cambria Math"/>
              </a:rPr>
              <a:t>′</a:t>
            </a:r>
            <a:r>
              <a:rPr dirty="0" baseline="2415" sz="3450" spc="82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 spc="55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2415" sz="3450" spc="82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2415" sz="3450" spc="19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9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2𝑥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dirty="0" sz="35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Entonces,</a:t>
            </a:r>
            <a:r>
              <a:rPr dirty="0" sz="350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podemos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decir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que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primitiva</a:t>
            </a:r>
            <a:r>
              <a:rPr dirty="0" sz="35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r>
              <a:rPr dirty="0" baseline="2415" sz="34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2415" sz="34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2415" sz="3450" spc="209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7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2𝑥</a:t>
            </a:r>
            <a:endParaRPr sz="3500">
              <a:latin typeface="Cambria Math"/>
              <a:cs typeface="Cambria Math"/>
            </a:endParaRPr>
          </a:p>
          <a:p>
            <a:pPr marL="38100" marR="1271270" indent="57785">
              <a:lnSpc>
                <a:spcPct val="111000"/>
              </a:lnSpc>
              <a:spcBef>
                <a:spcPts val="1230"/>
              </a:spcBef>
              <a:tabLst>
                <a:tab pos="1242060" algn="l"/>
              </a:tabLst>
            </a:pPr>
            <a:r>
              <a:rPr dirty="0" sz="3500" spc="-20">
                <a:solidFill>
                  <a:srgbClr val="FFFFFF"/>
                </a:solidFill>
                <a:latin typeface="Cambria Math"/>
                <a:cs typeface="Cambria Math"/>
              </a:rPr>
              <a:t>𝑠𝑒𝑟á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	𝐹</a:t>
            </a:r>
            <a:r>
              <a:rPr dirty="0" baseline="2415" sz="34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2415" sz="34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2415" sz="3450" spc="9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-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baseline="24154" sz="3450" spc="2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−</a:t>
            </a:r>
            <a:r>
              <a:rPr dirty="0" sz="3500" spc="-1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 Pero</a:t>
            </a:r>
            <a:r>
              <a:rPr dirty="0" sz="35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por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ejemplo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F(x)=</a:t>
            </a:r>
            <a:r>
              <a:rPr dirty="0" sz="35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baseline="24154" sz="3450" spc="24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−</a:t>
            </a:r>
            <a:r>
              <a:rPr dirty="0" sz="3500" spc="-1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3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también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sería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primitiva,</a:t>
            </a:r>
            <a:r>
              <a:rPr dirty="0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porque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derivamos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también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nos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queda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F’(x)=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2𝑥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hecho,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todas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las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funciones</a:t>
            </a:r>
            <a:r>
              <a:rPr dirty="0" sz="35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forma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𝐹</a:t>
            </a:r>
            <a:r>
              <a:rPr dirty="0" baseline="2415" sz="34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2415" sz="34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2415" sz="3450" spc="19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8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24154" sz="3450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baseline="24154" sz="3450" spc="39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+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𝑐</a:t>
            </a:r>
            <a:r>
              <a:rPr dirty="0" sz="3500" spc="5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son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primitivas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endParaRPr sz="3500">
              <a:latin typeface="Calibri"/>
              <a:cs typeface="Calibri"/>
            </a:endParaRPr>
          </a:p>
          <a:p>
            <a:pPr marL="97155">
              <a:lnSpc>
                <a:spcPct val="100000"/>
              </a:lnSpc>
              <a:spcBef>
                <a:spcPts val="1970"/>
              </a:spcBef>
            </a:pP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r>
              <a:rPr dirty="0" baseline="2415" sz="34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2415" sz="34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2415" sz="3450" spc="15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114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2𝑥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3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1130" y="1055878"/>
            <a:ext cx="10106660" cy="8636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500" spc="-40" b="1">
                <a:latin typeface="Calibri"/>
                <a:cs typeface="Calibri"/>
              </a:rPr>
              <a:t>PROPIEDADES</a:t>
            </a:r>
            <a:r>
              <a:rPr dirty="0" sz="5500" spc="-125" b="1">
                <a:latin typeface="Calibri"/>
                <a:cs typeface="Calibri"/>
              </a:rPr>
              <a:t> </a:t>
            </a:r>
            <a:r>
              <a:rPr dirty="0" sz="5500" b="1">
                <a:latin typeface="Calibri"/>
                <a:cs typeface="Calibri"/>
              </a:rPr>
              <a:t>DE</a:t>
            </a:r>
            <a:r>
              <a:rPr dirty="0" sz="5500" spc="-155" b="1">
                <a:latin typeface="Calibri"/>
                <a:cs typeface="Calibri"/>
              </a:rPr>
              <a:t> </a:t>
            </a:r>
            <a:r>
              <a:rPr dirty="0" sz="5500" b="1">
                <a:latin typeface="Calibri"/>
                <a:cs typeface="Calibri"/>
              </a:rPr>
              <a:t>LAS</a:t>
            </a:r>
            <a:r>
              <a:rPr dirty="0" sz="5500" spc="-150" b="1">
                <a:latin typeface="Calibri"/>
                <a:cs typeface="Calibri"/>
              </a:rPr>
              <a:t> </a:t>
            </a:r>
            <a:r>
              <a:rPr dirty="0" sz="5500" spc="-10" b="1">
                <a:latin typeface="Calibri"/>
                <a:cs typeface="Calibri"/>
              </a:rPr>
              <a:t>INTEGRALES:</a:t>
            </a:r>
            <a:endParaRPr sz="55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214729" y="2148281"/>
            <a:ext cx="11320145" cy="718312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50240">
              <a:lnSpc>
                <a:spcPct val="100000"/>
              </a:lnSpc>
              <a:spcBef>
                <a:spcPts val="105"/>
              </a:spcBef>
              <a:tabLst>
                <a:tab pos="1079500" algn="l"/>
              </a:tabLst>
            </a:pPr>
            <a:r>
              <a:rPr dirty="0" sz="2300" spc="-25" b="1">
                <a:solidFill>
                  <a:srgbClr val="FFFFFF"/>
                </a:solidFill>
                <a:latin typeface="Calibri"/>
                <a:cs typeface="Calibri"/>
              </a:rPr>
              <a:t>1.</a:t>
            </a:r>
            <a:r>
              <a:rPr dirty="0" sz="2300" b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baseline="-1111" sz="7500">
                <a:solidFill>
                  <a:srgbClr val="FFFFFF"/>
                </a:solidFill>
                <a:latin typeface="Cambria Math"/>
                <a:cs typeface="Cambria Math"/>
              </a:rPr>
              <a:t>∫</a:t>
            </a:r>
            <a:r>
              <a:rPr dirty="0" baseline="-1111" sz="7500" spc="-16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300">
                <a:solidFill>
                  <a:srgbClr val="FFFFFF"/>
                </a:solidFill>
                <a:latin typeface="Cambria Math"/>
                <a:cs typeface="Cambria Math"/>
              </a:rPr>
              <a:t>k.</a:t>
            </a:r>
            <a:r>
              <a:rPr dirty="0" sz="3300" spc="-1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300">
                <a:solidFill>
                  <a:srgbClr val="FFFFFF"/>
                </a:solidFill>
                <a:latin typeface="Cambria Math"/>
                <a:cs typeface="Cambria Math"/>
              </a:rPr>
              <a:t>f</a:t>
            </a:r>
            <a:r>
              <a:rPr dirty="0" baseline="3367" sz="49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300">
                <a:solidFill>
                  <a:srgbClr val="FFFFFF"/>
                </a:solidFill>
                <a:latin typeface="Cambria Math"/>
                <a:cs typeface="Cambria Math"/>
              </a:rPr>
              <a:t>x</a:t>
            </a:r>
            <a:r>
              <a:rPr dirty="0" baseline="3367" sz="49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3367" sz="4950" spc="179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3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300" spc="1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300">
                <a:solidFill>
                  <a:srgbClr val="FFFFFF"/>
                </a:solidFill>
                <a:latin typeface="Cambria Math"/>
                <a:cs typeface="Cambria Math"/>
              </a:rPr>
              <a:t>k</a:t>
            </a:r>
            <a:r>
              <a:rPr dirty="0" sz="3300" spc="-1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-1111" sz="7500">
                <a:solidFill>
                  <a:srgbClr val="FFFFFF"/>
                </a:solidFill>
                <a:latin typeface="Cambria Math"/>
                <a:cs typeface="Cambria Math"/>
              </a:rPr>
              <a:t>∫</a:t>
            </a:r>
            <a:r>
              <a:rPr dirty="0" baseline="-1111" sz="7500" spc="-16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300" spc="-10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r>
              <a:rPr dirty="0" baseline="3367" sz="4950" spc="-15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300" spc="-1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3367" sz="4950" spc="-15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sz="3300" spc="-10">
                <a:solidFill>
                  <a:srgbClr val="FFFFFF"/>
                </a:solidFill>
                <a:latin typeface="Cambria Math"/>
                <a:cs typeface="Cambria Math"/>
              </a:rPr>
              <a:t>𝑑𝑥</a:t>
            </a:r>
            <a:endParaRPr sz="33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2085"/>
              </a:spcBef>
            </a:pPr>
            <a:endParaRPr sz="3300">
              <a:latin typeface="Cambria Math"/>
              <a:cs typeface="Cambria Math"/>
            </a:endParaRPr>
          </a:p>
          <a:p>
            <a:pPr marL="650240">
              <a:lnSpc>
                <a:spcPct val="100000"/>
              </a:lnSpc>
              <a:tabLst>
                <a:tab pos="1718310" algn="l"/>
              </a:tabLst>
            </a:pPr>
            <a:r>
              <a:rPr dirty="0" sz="3300" b="1">
                <a:solidFill>
                  <a:srgbClr val="FFFFFF"/>
                </a:solidFill>
                <a:latin typeface="Calibri"/>
                <a:cs typeface="Calibri"/>
              </a:rPr>
              <a:t>2.</a:t>
            </a:r>
            <a:r>
              <a:rPr dirty="0" sz="3300" spc="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-1666" sz="7500" spc="-75">
                <a:solidFill>
                  <a:srgbClr val="FFFFFF"/>
                </a:solidFill>
                <a:latin typeface="Cambria Math"/>
                <a:cs typeface="Cambria Math"/>
              </a:rPr>
              <a:t>∫</a:t>
            </a:r>
            <a:r>
              <a:rPr dirty="0" baseline="-1666" sz="75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300">
                <a:solidFill>
                  <a:srgbClr val="FFFFFF"/>
                </a:solidFill>
                <a:latin typeface="Cambria Math"/>
                <a:cs typeface="Cambria Math"/>
              </a:rPr>
              <a:t>(f</a:t>
            </a:r>
            <a:r>
              <a:rPr dirty="0" baseline="2525" sz="49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300">
                <a:solidFill>
                  <a:srgbClr val="FFFFFF"/>
                </a:solidFill>
                <a:latin typeface="Cambria Math"/>
                <a:cs typeface="Cambria Math"/>
              </a:rPr>
              <a:t>x</a:t>
            </a:r>
            <a:r>
              <a:rPr dirty="0" baseline="2525" sz="49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2525" sz="4950" spc="6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300">
                <a:solidFill>
                  <a:srgbClr val="FFFFFF"/>
                </a:solidFill>
                <a:latin typeface="Cambria Math"/>
                <a:cs typeface="Cambria Math"/>
              </a:rPr>
              <a:t>±</a:t>
            </a:r>
            <a:r>
              <a:rPr dirty="0" sz="3300" spc="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300">
                <a:solidFill>
                  <a:srgbClr val="FFFFFF"/>
                </a:solidFill>
                <a:latin typeface="Cambria Math"/>
                <a:cs typeface="Cambria Math"/>
              </a:rPr>
              <a:t>g</a:t>
            </a:r>
            <a:r>
              <a:rPr dirty="0" baseline="2525" sz="49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300">
                <a:solidFill>
                  <a:srgbClr val="FFFFFF"/>
                </a:solidFill>
                <a:latin typeface="Cambria Math"/>
                <a:cs typeface="Cambria Math"/>
              </a:rPr>
              <a:t>x</a:t>
            </a:r>
            <a:r>
              <a:rPr dirty="0" baseline="2525" sz="49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sz="3300">
                <a:solidFill>
                  <a:srgbClr val="FFFFFF"/>
                </a:solidFill>
                <a:latin typeface="Cambria Math"/>
                <a:cs typeface="Cambria Math"/>
              </a:rPr>
              <a:t>)dx</a:t>
            </a:r>
            <a:r>
              <a:rPr dirty="0" sz="3300" spc="16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3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300" spc="1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-1666" sz="7500">
                <a:solidFill>
                  <a:srgbClr val="FFFFFF"/>
                </a:solidFill>
                <a:latin typeface="Cambria Math"/>
                <a:cs typeface="Cambria Math"/>
              </a:rPr>
              <a:t>∫</a:t>
            </a:r>
            <a:r>
              <a:rPr dirty="0" baseline="-1666" sz="7500" spc="-20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300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r>
              <a:rPr dirty="0" baseline="2525" sz="49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3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2525" sz="49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sz="3300">
                <a:solidFill>
                  <a:srgbClr val="FFFFFF"/>
                </a:solidFill>
                <a:latin typeface="Cambria Math"/>
                <a:cs typeface="Cambria Math"/>
              </a:rPr>
              <a:t>𝑑𝑥</a:t>
            </a:r>
            <a:r>
              <a:rPr dirty="0" sz="3300" spc="8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300">
                <a:solidFill>
                  <a:srgbClr val="FFFFFF"/>
                </a:solidFill>
                <a:latin typeface="Cambria Math"/>
                <a:cs typeface="Cambria Math"/>
              </a:rPr>
              <a:t>+ </a:t>
            </a:r>
            <a:r>
              <a:rPr dirty="0" baseline="-1666" sz="7500">
                <a:solidFill>
                  <a:srgbClr val="FFFFFF"/>
                </a:solidFill>
                <a:latin typeface="Cambria Math"/>
                <a:cs typeface="Cambria Math"/>
              </a:rPr>
              <a:t>∫</a:t>
            </a:r>
            <a:r>
              <a:rPr dirty="0" baseline="-1666" sz="7500" spc="-13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300" spc="-10">
                <a:solidFill>
                  <a:srgbClr val="FFFFFF"/>
                </a:solidFill>
                <a:latin typeface="Cambria Math"/>
                <a:cs typeface="Cambria Math"/>
              </a:rPr>
              <a:t>𝑔</a:t>
            </a:r>
            <a:r>
              <a:rPr dirty="0" baseline="2525" sz="4950" spc="-15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300" spc="-1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2525" sz="4950" spc="-15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sz="3300" spc="-10">
                <a:solidFill>
                  <a:srgbClr val="FFFFFF"/>
                </a:solidFill>
                <a:latin typeface="Cambria Math"/>
                <a:cs typeface="Cambria Math"/>
              </a:rPr>
              <a:t>𝑑𝑥</a:t>
            </a:r>
            <a:endParaRPr sz="33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33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689"/>
              </a:spcBef>
            </a:pPr>
            <a:endParaRPr sz="3300">
              <a:latin typeface="Cambria Math"/>
              <a:cs typeface="Cambria Math"/>
            </a:endParaRPr>
          </a:p>
          <a:p>
            <a:pPr marL="15240">
              <a:lnSpc>
                <a:spcPct val="100000"/>
              </a:lnSpc>
            </a:pPr>
            <a:r>
              <a:rPr dirty="0" sz="5000" spc="-20" b="1">
                <a:solidFill>
                  <a:srgbClr val="FFFFFF"/>
                </a:solidFill>
                <a:latin typeface="Calibri"/>
                <a:cs typeface="Calibri"/>
              </a:rPr>
              <a:t>MÉTODOS</a:t>
            </a:r>
            <a:r>
              <a:rPr dirty="0" sz="5000" spc="-1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5000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5000" spc="-1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5000" spc="-10" b="1">
                <a:solidFill>
                  <a:srgbClr val="FFFFFF"/>
                </a:solidFill>
                <a:latin typeface="Calibri"/>
                <a:cs typeface="Calibri"/>
              </a:rPr>
              <a:t>INTEGRACIÓN</a:t>
            </a:r>
            <a:endParaRPr sz="5000">
              <a:latin typeface="Calibri"/>
              <a:cs typeface="Calibri"/>
            </a:endParaRPr>
          </a:p>
          <a:p>
            <a:pPr marL="443865" marR="5080" indent="-431800">
              <a:lnSpc>
                <a:spcPct val="101000"/>
              </a:lnSpc>
              <a:spcBef>
                <a:spcPts val="1755"/>
              </a:spcBef>
              <a:tabLst>
                <a:tab pos="509270" algn="l"/>
                <a:tab pos="7821930" algn="l"/>
              </a:tabLst>
            </a:pP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1.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	</a:t>
            </a:r>
            <a:r>
              <a:rPr dirty="0" u="sng" sz="3500" spc="-2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Descomposición</a:t>
            </a:r>
            <a:r>
              <a:rPr dirty="0" u="sng" sz="3500" spc="-95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en</a:t>
            </a:r>
            <a:r>
              <a:rPr dirty="0" u="sng" sz="3500" spc="-85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funciones</a:t>
            </a:r>
            <a:r>
              <a:rPr dirty="0" u="sng" sz="3500" spc="-7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 spc="-1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elementales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dirty="0" u="none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dirty="0" u="none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hallan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apoyándonos</a:t>
            </a:r>
            <a:r>
              <a:rPr dirty="0" u="none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u="none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u="none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tabla</a:t>
            </a:r>
            <a:r>
              <a:rPr dirty="0" u="none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u="none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20">
                <a:solidFill>
                  <a:srgbClr val="FFFFFF"/>
                </a:solidFill>
                <a:latin typeface="Calibri"/>
                <a:cs typeface="Calibri"/>
              </a:rPr>
              <a:t>integrales</a:t>
            </a:r>
            <a:r>
              <a:rPr dirty="0" u="none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inmediatas.</a:t>
            </a:r>
            <a:r>
              <a:rPr dirty="0" u="none" sz="3500" spc="229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25">
                <a:solidFill>
                  <a:srgbClr val="FFFFFF"/>
                </a:solidFill>
                <a:latin typeface="Calibri"/>
                <a:cs typeface="Calibri"/>
              </a:rPr>
              <a:t>Se transforma</a:t>
            </a:r>
            <a:r>
              <a:rPr dirty="0" u="none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u="none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alguna</a:t>
            </a:r>
            <a:r>
              <a:rPr dirty="0" u="none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manera</a:t>
            </a:r>
            <a:r>
              <a:rPr dirty="0" u="none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u="none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20">
                <a:solidFill>
                  <a:srgbClr val="FFFFFF"/>
                </a:solidFill>
                <a:latin typeface="Calibri"/>
                <a:cs typeface="Calibri"/>
              </a:rPr>
              <a:t>integrando</a:t>
            </a:r>
            <a:r>
              <a:rPr dirty="0" u="none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para</a:t>
            </a:r>
            <a:r>
              <a:rPr dirty="0" u="none" sz="3500" spc="-1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poder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aplicar</a:t>
            </a:r>
            <a:r>
              <a:rPr dirty="0" u="none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u="none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20">
                <a:solidFill>
                  <a:srgbClr val="FFFFFF"/>
                </a:solidFill>
                <a:latin typeface="Calibri"/>
                <a:cs typeface="Calibri"/>
              </a:rPr>
              <a:t>formula.</a:t>
            </a:r>
            <a:r>
              <a:rPr dirty="0" u="none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u="none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ocasiones</a:t>
            </a:r>
            <a:r>
              <a:rPr dirty="0" u="none" sz="35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hay</a:t>
            </a:r>
            <a:r>
              <a:rPr dirty="0" u="none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25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	multiplicar</a:t>
            </a:r>
            <a:r>
              <a:rPr dirty="0" u="none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u="none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dividir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por</a:t>
            </a:r>
            <a:r>
              <a:rPr dirty="0" u="none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alguna</a:t>
            </a:r>
            <a:r>
              <a:rPr dirty="0" u="none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30">
                <a:solidFill>
                  <a:srgbClr val="FFFFFF"/>
                </a:solidFill>
                <a:latin typeface="Calibri"/>
                <a:cs typeface="Calibri"/>
              </a:rPr>
              <a:t>constante</a:t>
            </a:r>
            <a:r>
              <a:rPr dirty="0" u="none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u="none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sumar</a:t>
            </a:r>
            <a:r>
              <a:rPr dirty="0" u="none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u="none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25">
                <a:solidFill>
                  <a:srgbClr val="FFFFFF"/>
                </a:solidFill>
                <a:latin typeface="Calibri"/>
                <a:cs typeface="Calibri"/>
              </a:rPr>
              <a:t>restar</a:t>
            </a:r>
            <a:r>
              <a:rPr dirty="0" u="none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>
                <a:solidFill>
                  <a:srgbClr val="FFFFFF"/>
                </a:solidFill>
                <a:latin typeface="Calibri"/>
                <a:cs typeface="Calibri"/>
              </a:rPr>
              <a:t>algún</a:t>
            </a:r>
            <a:r>
              <a:rPr dirty="0" u="none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número.</a:t>
            </a:r>
            <a:endParaRPr sz="3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49223" y="1205230"/>
            <a:ext cx="10704830" cy="2736215"/>
          </a:xfrm>
          <a:prstGeom prst="rect"/>
        </p:spPr>
        <p:txBody>
          <a:bodyPr wrap="square" lIns="0" tIns="2540" rIns="0" bIns="0" rtlCol="0" vert="horz">
            <a:spAutoFit/>
          </a:bodyPr>
          <a:lstStyle/>
          <a:p>
            <a:pPr marL="443865" marR="5080" indent="-431800">
              <a:lnSpc>
                <a:spcPct val="102000"/>
              </a:lnSpc>
              <a:spcBef>
                <a:spcPts val="20"/>
              </a:spcBef>
              <a:tabLst>
                <a:tab pos="506095" algn="l"/>
                <a:tab pos="6725920" algn="l"/>
              </a:tabLst>
            </a:pPr>
            <a:r>
              <a:rPr dirty="0" sz="3500" spc="-25">
                <a:latin typeface="Calibri"/>
                <a:cs typeface="Calibri"/>
              </a:rPr>
              <a:t>2.</a:t>
            </a:r>
            <a:r>
              <a:rPr dirty="0" sz="3500">
                <a:latin typeface="Calibri"/>
                <a:cs typeface="Calibri"/>
              </a:rPr>
              <a:t>		</a:t>
            </a:r>
            <a:r>
              <a:rPr dirty="0" u="sng" sz="3500" spc="-2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Descomposición</a:t>
            </a:r>
            <a:r>
              <a:rPr dirty="0" u="sng" sz="3500" spc="-10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en</a:t>
            </a:r>
            <a:r>
              <a:rPr dirty="0" u="sng" sz="3500" spc="-9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fracciones</a:t>
            </a:r>
            <a:r>
              <a:rPr dirty="0" u="sng" sz="3500" spc="-7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simples</a:t>
            </a:r>
            <a:r>
              <a:rPr dirty="0" u="none" sz="3500">
                <a:latin typeface="Calibri"/>
                <a:cs typeface="Calibri"/>
              </a:rPr>
              <a:t>:</a:t>
            </a:r>
            <a:r>
              <a:rPr dirty="0" u="none" sz="3500" spc="-85">
                <a:latin typeface="Calibri"/>
                <a:cs typeface="Calibri"/>
              </a:rPr>
              <a:t> </a:t>
            </a:r>
            <a:r>
              <a:rPr dirty="0" u="none" sz="3500">
                <a:latin typeface="Calibri"/>
                <a:cs typeface="Calibri"/>
              </a:rPr>
              <a:t>Cuando</a:t>
            </a:r>
            <a:r>
              <a:rPr dirty="0" u="none" sz="3500" spc="-85">
                <a:latin typeface="Calibri"/>
                <a:cs typeface="Calibri"/>
              </a:rPr>
              <a:t> </a:t>
            </a:r>
            <a:r>
              <a:rPr dirty="0" u="none" sz="3500">
                <a:latin typeface="Calibri"/>
                <a:cs typeface="Calibri"/>
              </a:rPr>
              <a:t>arriba</a:t>
            </a:r>
            <a:r>
              <a:rPr dirty="0" u="none" sz="3500" spc="-114">
                <a:latin typeface="Calibri"/>
                <a:cs typeface="Calibri"/>
              </a:rPr>
              <a:t> </a:t>
            </a:r>
            <a:r>
              <a:rPr dirty="0" u="none" sz="3500" spc="-25">
                <a:latin typeface="Calibri"/>
                <a:cs typeface="Calibri"/>
              </a:rPr>
              <a:t>no </a:t>
            </a:r>
            <a:r>
              <a:rPr dirty="0" u="none" sz="3500">
                <a:latin typeface="Calibri"/>
                <a:cs typeface="Calibri"/>
              </a:rPr>
              <a:t>puede</a:t>
            </a:r>
            <a:r>
              <a:rPr dirty="0" u="none" sz="3500" spc="-105">
                <a:latin typeface="Calibri"/>
                <a:cs typeface="Calibri"/>
              </a:rPr>
              <a:t> </a:t>
            </a:r>
            <a:r>
              <a:rPr dirty="0" u="none" sz="3500" spc="-20">
                <a:latin typeface="Calibri"/>
                <a:cs typeface="Calibri"/>
              </a:rPr>
              <a:t>conseguirse</a:t>
            </a:r>
            <a:r>
              <a:rPr dirty="0" u="none" sz="3500" spc="-55">
                <a:latin typeface="Calibri"/>
                <a:cs typeface="Calibri"/>
              </a:rPr>
              <a:t> </a:t>
            </a:r>
            <a:r>
              <a:rPr dirty="0" u="none" sz="3500">
                <a:latin typeface="Calibri"/>
                <a:cs typeface="Calibri"/>
              </a:rPr>
              <a:t>la</a:t>
            </a:r>
            <a:r>
              <a:rPr dirty="0" u="none" sz="3500" spc="-100">
                <a:latin typeface="Calibri"/>
                <a:cs typeface="Calibri"/>
              </a:rPr>
              <a:t> </a:t>
            </a:r>
            <a:r>
              <a:rPr dirty="0" u="none" sz="3500">
                <a:latin typeface="Calibri"/>
                <a:cs typeface="Calibri"/>
              </a:rPr>
              <a:t>derivada</a:t>
            </a:r>
            <a:r>
              <a:rPr dirty="0" u="none" sz="3500" spc="-90">
                <a:latin typeface="Calibri"/>
                <a:cs typeface="Calibri"/>
              </a:rPr>
              <a:t> </a:t>
            </a:r>
            <a:r>
              <a:rPr dirty="0" u="none" sz="3500" spc="-25">
                <a:latin typeface="Calibri"/>
                <a:cs typeface="Calibri"/>
              </a:rPr>
              <a:t>del</a:t>
            </a:r>
            <a:r>
              <a:rPr dirty="0" u="none" sz="3500">
                <a:latin typeface="Calibri"/>
                <a:cs typeface="Calibri"/>
              </a:rPr>
              <a:t>	</a:t>
            </a:r>
            <a:r>
              <a:rPr dirty="0" u="none" sz="3500" spc="-40">
                <a:latin typeface="Calibri"/>
                <a:cs typeface="Calibri"/>
              </a:rPr>
              <a:t>denominador, </a:t>
            </a:r>
            <a:r>
              <a:rPr dirty="0" u="none" sz="3500">
                <a:latin typeface="Calibri"/>
                <a:cs typeface="Calibri"/>
              </a:rPr>
              <a:t>o</a:t>
            </a:r>
            <a:r>
              <a:rPr dirty="0" u="none" sz="3500" spc="-30">
                <a:latin typeface="Calibri"/>
                <a:cs typeface="Calibri"/>
              </a:rPr>
              <a:t> </a:t>
            </a:r>
            <a:r>
              <a:rPr dirty="0" u="none" sz="3500">
                <a:latin typeface="Calibri"/>
                <a:cs typeface="Calibri"/>
              </a:rPr>
              <a:t>no</a:t>
            </a:r>
            <a:r>
              <a:rPr dirty="0" u="none" sz="3500" spc="-25">
                <a:latin typeface="Calibri"/>
                <a:cs typeface="Calibri"/>
              </a:rPr>
              <a:t> se </a:t>
            </a:r>
            <a:r>
              <a:rPr dirty="0" u="none" sz="3500">
                <a:latin typeface="Calibri"/>
                <a:cs typeface="Calibri"/>
              </a:rPr>
              <a:t>puede</a:t>
            </a:r>
            <a:r>
              <a:rPr dirty="0" u="none" sz="3500" spc="-85">
                <a:latin typeface="Calibri"/>
                <a:cs typeface="Calibri"/>
              </a:rPr>
              <a:t> </a:t>
            </a:r>
            <a:r>
              <a:rPr dirty="0" u="none" sz="3500">
                <a:latin typeface="Calibri"/>
                <a:cs typeface="Calibri"/>
              </a:rPr>
              <a:t>dividir</a:t>
            </a:r>
            <a:r>
              <a:rPr dirty="0" u="none" sz="3500" spc="-90">
                <a:latin typeface="Calibri"/>
                <a:cs typeface="Calibri"/>
              </a:rPr>
              <a:t> </a:t>
            </a:r>
            <a:r>
              <a:rPr dirty="0" u="none" sz="3500">
                <a:latin typeface="Calibri"/>
                <a:cs typeface="Calibri"/>
              </a:rPr>
              <a:t>cada</a:t>
            </a:r>
            <a:r>
              <a:rPr dirty="0" u="none" sz="3500" spc="-130">
                <a:latin typeface="Calibri"/>
                <a:cs typeface="Calibri"/>
              </a:rPr>
              <a:t> </a:t>
            </a:r>
            <a:r>
              <a:rPr dirty="0" u="none" sz="3500" spc="-10">
                <a:latin typeface="Calibri"/>
                <a:cs typeface="Calibri"/>
              </a:rPr>
              <a:t>elemento</a:t>
            </a:r>
            <a:r>
              <a:rPr dirty="0" u="none" sz="3500" spc="-65">
                <a:latin typeface="Calibri"/>
                <a:cs typeface="Calibri"/>
              </a:rPr>
              <a:t> </a:t>
            </a:r>
            <a:r>
              <a:rPr dirty="0" u="none" sz="3500">
                <a:latin typeface="Calibri"/>
                <a:cs typeface="Calibri"/>
              </a:rPr>
              <a:t>del</a:t>
            </a:r>
            <a:r>
              <a:rPr dirty="0" u="none" sz="3500" spc="-100">
                <a:latin typeface="Calibri"/>
                <a:cs typeface="Calibri"/>
              </a:rPr>
              <a:t> </a:t>
            </a:r>
            <a:r>
              <a:rPr dirty="0" u="none" sz="3500" spc="-10">
                <a:latin typeface="Calibri"/>
                <a:cs typeface="Calibri"/>
              </a:rPr>
              <a:t>numerador</a:t>
            </a:r>
            <a:r>
              <a:rPr dirty="0" u="none" sz="3500" spc="-75">
                <a:latin typeface="Calibri"/>
                <a:cs typeface="Calibri"/>
              </a:rPr>
              <a:t> </a:t>
            </a:r>
            <a:r>
              <a:rPr dirty="0" u="none" sz="3500">
                <a:latin typeface="Calibri"/>
                <a:cs typeface="Calibri"/>
              </a:rPr>
              <a:t>entre</a:t>
            </a:r>
            <a:r>
              <a:rPr dirty="0" u="none" sz="3500" spc="-110">
                <a:latin typeface="Calibri"/>
                <a:cs typeface="Calibri"/>
              </a:rPr>
              <a:t> </a:t>
            </a:r>
            <a:r>
              <a:rPr dirty="0" u="none" sz="3500" spc="-25">
                <a:latin typeface="Calibri"/>
                <a:cs typeface="Calibri"/>
              </a:rPr>
              <a:t>el </a:t>
            </a:r>
            <a:r>
              <a:rPr dirty="0" u="none" sz="3500" spc="-10">
                <a:latin typeface="Calibri"/>
                <a:cs typeface="Calibri"/>
              </a:rPr>
              <a:t>denominador</a:t>
            </a:r>
            <a:r>
              <a:rPr dirty="0" u="none" sz="3500" spc="-45">
                <a:latin typeface="Calibri"/>
                <a:cs typeface="Calibri"/>
              </a:rPr>
              <a:t> </a:t>
            </a:r>
            <a:r>
              <a:rPr dirty="0" u="none" sz="3500">
                <a:latin typeface="Calibri"/>
                <a:cs typeface="Calibri"/>
              </a:rPr>
              <a:t>como</a:t>
            </a:r>
            <a:r>
              <a:rPr dirty="0" u="none" sz="3500" spc="-90">
                <a:latin typeface="Calibri"/>
                <a:cs typeface="Calibri"/>
              </a:rPr>
              <a:t> </a:t>
            </a:r>
            <a:r>
              <a:rPr dirty="0" u="none" sz="3500">
                <a:latin typeface="Calibri"/>
                <a:cs typeface="Calibri"/>
              </a:rPr>
              <a:t>en</a:t>
            </a:r>
            <a:r>
              <a:rPr dirty="0" u="none" sz="3500" spc="-70">
                <a:latin typeface="Calibri"/>
                <a:cs typeface="Calibri"/>
              </a:rPr>
              <a:t> </a:t>
            </a:r>
            <a:r>
              <a:rPr dirty="0" u="none" sz="3500">
                <a:latin typeface="Calibri"/>
                <a:cs typeface="Calibri"/>
              </a:rPr>
              <a:t>los</a:t>
            </a:r>
            <a:r>
              <a:rPr dirty="0" u="none" sz="3500" spc="215">
                <a:latin typeface="Calibri"/>
                <a:cs typeface="Calibri"/>
              </a:rPr>
              <a:t> </a:t>
            </a:r>
            <a:r>
              <a:rPr dirty="0" u="none" sz="3500">
                <a:latin typeface="Calibri"/>
                <a:cs typeface="Calibri"/>
              </a:rPr>
              <a:t>ejemplos</a:t>
            </a:r>
            <a:r>
              <a:rPr dirty="0" u="none" sz="3500" spc="-90">
                <a:latin typeface="Calibri"/>
                <a:cs typeface="Calibri"/>
              </a:rPr>
              <a:t> </a:t>
            </a:r>
            <a:r>
              <a:rPr dirty="0" u="none" sz="3500" spc="-25">
                <a:latin typeface="Calibri"/>
                <a:cs typeface="Calibri"/>
              </a:rPr>
              <a:t>anteriores,</a:t>
            </a:r>
            <a:r>
              <a:rPr dirty="0" u="none" sz="3500" spc="-85">
                <a:latin typeface="Calibri"/>
                <a:cs typeface="Calibri"/>
              </a:rPr>
              <a:t> </a:t>
            </a:r>
            <a:r>
              <a:rPr dirty="0" u="none" sz="3500">
                <a:latin typeface="Calibri"/>
                <a:cs typeface="Calibri"/>
              </a:rPr>
              <a:t>hay</a:t>
            </a:r>
            <a:r>
              <a:rPr dirty="0" u="none" sz="3500" spc="-90">
                <a:latin typeface="Calibri"/>
                <a:cs typeface="Calibri"/>
              </a:rPr>
              <a:t> </a:t>
            </a:r>
            <a:r>
              <a:rPr dirty="0" u="none" sz="3500" spc="-25">
                <a:latin typeface="Calibri"/>
                <a:cs typeface="Calibri"/>
              </a:rPr>
              <a:t>que </a:t>
            </a:r>
            <a:r>
              <a:rPr dirty="0" u="none" sz="3500" spc="-10">
                <a:latin typeface="Calibri"/>
                <a:cs typeface="Calibri"/>
              </a:rPr>
              <a:t>expresar</a:t>
            </a:r>
            <a:r>
              <a:rPr dirty="0" u="none" sz="3500" spc="-100">
                <a:latin typeface="Calibri"/>
                <a:cs typeface="Calibri"/>
              </a:rPr>
              <a:t> </a:t>
            </a:r>
            <a:r>
              <a:rPr dirty="0" u="none" sz="3500">
                <a:latin typeface="Calibri"/>
                <a:cs typeface="Calibri"/>
              </a:rPr>
              <a:t>el</a:t>
            </a:r>
            <a:r>
              <a:rPr dirty="0" u="none" sz="3500" spc="-110">
                <a:latin typeface="Calibri"/>
                <a:cs typeface="Calibri"/>
              </a:rPr>
              <a:t> </a:t>
            </a:r>
            <a:r>
              <a:rPr dirty="0" u="none" sz="3500" spc="-10">
                <a:latin typeface="Calibri"/>
                <a:cs typeface="Calibri"/>
              </a:rPr>
              <a:t>numerador</a:t>
            </a:r>
            <a:r>
              <a:rPr dirty="0" u="none" sz="3500" spc="-80">
                <a:latin typeface="Calibri"/>
                <a:cs typeface="Calibri"/>
              </a:rPr>
              <a:t> </a:t>
            </a:r>
            <a:r>
              <a:rPr dirty="0" u="none" sz="3500">
                <a:latin typeface="Calibri"/>
                <a:cs typeface="Calibri"/>
              </a:rPr>
              <a:t>de</a:t>
            </a:r>
            <a:r>
              <a:rPr dirty="0" u="none" sz="3500" spc="-100">
                <a:latin typeface="Calibri"/>
                <a:cs typeface="Calibri"/>
              </a:rPr>
              <a:t> </a:t>
            </a:r>
            <a:r>
              <a:rPr dirty="0" u="none" sz="3500">
                <a:latin typeface="Calibri"/>
                <a:cs typeface="Calibri"/>
              </a:rPr>
              <a:t>la</a:t>
            </a:r>
            <a:r>
              <a:rPr dirty="0" u="none" sz="3500" spc="-100">
                <a:latin typeface="Calibri"/>
                <a:cs typeface="Calibri"/>
              </a:rPr>
              <a:t> </a:t>
            </a:r>
            <a:r>
              <a:rPr dirty="0" u="none" sz="3500" spc="-10">
                <a:latin typeface="Calibri"/>
                <a:cs typeface="Calibri"/>
              </a:rPr>
              <a:t>siguiente</a:t>
            </a:r>
            <a:r>
              <a:rPr dirty="0" u="none" sz="3500" spc="-100">
                <a:latin typeface="Calibri"/>
                <a:cs typeface="Calibri"/>
              </a:rPr>
              <a:t> </a:t>
            </a:r>
            <a:r>
              <a:rPr dirty="0" u="none" sz="3500" spc="-10">
                <a:latin typeface="Calibri"/>
                <a:cs typeface="Calibri"/>
              </a:rPr>
              <a:t>manera:</a:t>
            </a:r>
            <a:endParaRPr sz="3500">
              <a:latin typeface="Calibri"/>
              <a:cs typeface="Calibri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61388" y="4221480"/>
            <a:ext cx="10344912" cy="2257044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90344" y="6851904"/>
            <a:ext cx="10315956" cy="2403348"/>
          </a:xfrm>
          <a:prstGeom prst="rect">
            <a:avLst/>
          </a:prstGeom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649935" y="850773"/>
            <a:ext cx="11431270" cy="8474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3.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sng" sz="3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Método</a:t>
            </a:r>
            <a:r>
              <a:rPr dirty="0" u="sng" sz="3500" spc="-75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</a:t>
            </a:r>
            <a:r>
              <a:rPr dirty="0" u="sng" sz="3500" spc="-7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 spc="-2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integración</a:t>
            </a:r>
            <a:r>
              <a:rPr dirty="0" u="sng" sz="3500" spc="-45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por</a:t>
            </a:r>
            <a:r>
              <a:rPr dirty="0" u="sng" sz="3500" spc="-8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 spc="-1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partes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endParaRPr sz="3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5"/>
              </a:spcBef>
            </a:pPr>
            <a:endParaRPr sz="3500">
              <a:latin typeface="Calibri"/>
              <a:cs typeface="Calibri"/>
            </a:endParaRPr>
          </a:p>
          <a:p>
            <a:pPr marL="12700" marR="520700">
              <a:lnSpc>
                <a:spcPct val="102099"/>
              </a:lnSpc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suele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utilizar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cuando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relación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entre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las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funciones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que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aparecen</a:t>
            </a:r>
            <a:r>
              <a:rPr dirty="0" sz="3500" spc="25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integrando</a:t>
            </a:r>
            <a:r>
              <a:rPr dirty="0" sz="35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no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 i="1">
                <a:solidFill>
                  <a:srgbClr val="FFFFFF"/>
                </a:solidFill>
                <a:latin typeface="Calibri"/>
                <a:cs typeface="Calibri"/>
              </a:rPr>
              <a:t>existe.</a:t>
            </a:r>
            <a:r>
              <a:rPr dirty="0" sz="3500" spc="-7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No</a:t>
            </a:r>
            <a:r>
              <a:rPr dirty="0" sz="3500" spc="-6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tienen</a:t>
            </a:r>
            <a:r>
              <a:rPr dirty="0" sz="3500" spc="-6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nada</a:t>
            </a:r>
            <a:r>
              <a:rPr dirty="0" sz="3500" spc="-6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4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 i="1">
                <a:solidFill>
                  <a:srgbClr val="FFFFFF"/>
                </a:solidFill>
                <a:latin typeface="Calibri"/>
                <a:cs typeface="Calibri"/>
              </a:rPr>
              <a:t>ver.</a:t>
            </a:r>
            <a:endParaRPr sz="3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3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05"/>
              </a:spcBef>
            </a:pPr>
            <a:endParaRPr sz="3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este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caso,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aplica</a:t>
            </a:r>
            <a:r>
              <a:rPr dirty="0" sz="3500" spc="-1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siguiente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fórmula:</a:t>
            </a:r>
            <a:endParaRPr sz="3500">
              <a:latin typeface="Calibri"/>
              <a:cs typeface="Calibri"/>
            </a:endParaRPr>
          </a:p>
          <a:p>
            <a:pPr algn="ctr" marL="492759">
              <a:lnSpc>
                <a:spcPct val="100000"/>
              </a:lnSpc>
              <a:spcBef>
                <a:spcPts val="1475"/>
              </a:spcBef>
            </a:pP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∫</a:t>
            </a:r>
            <a:r>
              <a:rPr dirty="0" sz="3500" spc="3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u.</a:t>
            </a:r>
            <a:r>
              <a:rPr dirty="0" sz="3500" spc="-14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dv</a:t>
            </a:r>
            <a:r>
              <a:rPr dirty="0" sz="3500" spc="10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1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u.</a:t>
            </a:r>
            <a:r>
              <a:rPr dirty="0" sz="3500" spc="-13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v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−</a:t>
            </a:r>
            <a:r>
              <a:rPr dirty="0" sz="3500" spc="-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∫</a:t>
            </a:r>
            <a:r>
              <a:rPr dirty="0" sz="3500" spc="3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160">
                <a:solidFill>
                  <a:srgbClr val="FFFFFF"/>
                </a:solidFill>
                <a:latin typeface="Cambria Math"/>
                <a:cs typeface="Cambria Math"/>
              </a:rPr>
              <a:t>v.</a:t>
            </a:r>
            <a:r>
              <a:rPr dirty="0" sz="3500" spc="-1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du</a:t>
            </a:r>
            <a:endParaRPr sz="35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2325"/>
              </a:spcBef>
            </a:pPr>
            <a:endParaRPr sz="3500">
              <a:latin typeface="Cambria Math"/>
              <a:cs typeface="Cambria Math"/>
            </a:endParaRPr>
          </a:p>
          <a:p>
            <a:pPr marL="4752340" marR="5080" indent="-4246245">
              <a:lnSpc>
                <a:spcPct val="100899"/>
              </a:lnSpc>
              <a:spcBef>
                <a:spcPts val="5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Hay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establecer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quién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las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funciones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aparecen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u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quién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 dv.</a:t>
            </a:r>
            <a:endParaRPr sz="3500">
              <a:latin typeface="Calibri"/>
              <a:cs typeface="Calibri"/>
            </a:endParaRPr>
          </a:p>
          <a:p>
            <a:pPr marL="140335" marR="21590" indent="848360">
              <a:lnSpc>
                <a:spcPct val="110000"/>
              </a:lnSpc>
              <a:spcBef>
                <a:spcPts val="1165"/>
              </a:spcBef>
              <a:tabLst>
                <a:tab pos="7197090" algn="l"/>
              </a:tabLst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Como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algo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informal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llamaremos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“u”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por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prioridad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ALPES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(A=arcos,</a:t>
            </a:r>
            <a:r>
              <a:rPr dirty="0" sz="3500" spc="-1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L=logaritmos,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P=polinomios,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E=exponenciales,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S=senos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cosenos).</a:t>
            </a:r>
            <a:endParaRPr sz="3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80643" y="1010793"/>
            <a:ext cx="6059805" cy="559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4.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sng" sz="3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Método</a:t>
            </a:r>
            <a:r>
              <a:rPr dirty="0" u="sng" sz="3500" spc="-12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</a:t>
            </a:r>
            <a:r>
              <a:rPr dirty="0" u="sng" sz="3500" spc="-9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cambio</a:t>
            </a:r>
            <a:r>
              <a:rPr dirty="0" u="sng" sz="3500" spc="-85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</a:t>
            </a:r>
            <a:r>
              <a:rPr dirty="0" u="sng" sz="3500" spc="-125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500" spc="-1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variable</a:t>
            </a:r>
            <a:r>
              <a:rPr dirty="0" u="none" sz="3500" spc="-1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9351" y="2615946"/>
            <a:ext cx="11471275" cy="7880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300">
                <a:latin typeface="Calibri"/>
                <a:cs typeface="Calibri"/>
              </a:rPr>
              <a:t>Una</a:t>
            </a:r>
            <a:r>
              <a:rPr dirty="0" sz="3300" spc="10">
                <a:latin typeface="Calibri"/>
                <a:cs typeface="Calibri"/>
              </a:rPr>
              <a:t> </a:t>
            </a:r>
            <a:r>
              <a:rPr dirty="0" sz="3300">
                <a:latin typeface="Calibri"/>
                <a:cs typeface="Calibri"/>
              </a:rPr>
              <a:t>integral</a:t>
            </a:r>
            <a:r>
              <a:rPr dirty="0" sz="3300" spc="15">
                <a:latin typeface="Calibri"/>
                <a:cs typeface="Calibri"/>
              </a:rPr>
              <a:t> </a:t>
            </a:r>
            <a:r>
              <a:rPr dirty="0" sz="3300">
                <a:latin typeface="Calibri"/>
                <a:cs typeface="Calibri"/>
              </a:rPr>
              <a:t>de</a:t>
            </a:r>
            <a:r>
              <a:rPr dirty="0" sz="3300" spc="-20">
                <a:latin typeface="Calibri"/>
                <a:cs typeface="Calibri"/>
              </a:rPr>
              <a:t> </a:t>
            </a:r>
            <a:r>
              <a:rPr dirty="0" sz="3300">
                <a:latin typeface="Calibri"/>
                <a:cs typeface="Calibri"/>
              </a:rPr>
              <a:t>la</a:t>
            </a:r>
            <a:r>
              <a:rPr dirty="0" sz="3300" spc="15">
                <a:latin typeface="Calibri"/>
                <a:cs typeface="Calibri"/>
              </a:rPr>
              <a:t> </a:t>
            </a:r>
            <a:r>
              <a:rPr dirty="0" sz="3300">
                <a:latin typeface="Calibri"/>
                <a:cs typeface="Calibri"/>
              </a:rPr>
              <a:t>forma</a:t>
            </a:r>
            <a:r>
              <a:rPr dirty="0" sz="3300" spc="-45">
                <a:latin typeface="Calibri"/>
                <a:cs typeface="Calibri"/>
              </a:rPr>
              <a:t> </a:t>
            </a:r>
            <a:r>
              <a:rPr dirty="0" baseline="-1666" sz="7500">
                <a:latin typeface="Cambria Math"/>
                <a:cs typeface="Cambria Math"/>
              </a:rPr>
              <a:t>∫</a:t>
            </a:r>
            <a:r>
              <a:rPr dirty="0" baseline="-1666" sz="7500" spc="-135">
                <a:latin typeface="Cambria Math"/>
                <a:cs typeface="Cambria Math"/>
              </a:rPr>
              <a:t> </a:t>
            </a:r>
            <a:r>
              <a:rPr dirty="0" sz="3300">
                <a:latin typeface="Cambria Math"/>
                <a:cs typeface="Cambria Math"/>
              </a:rPr>
              <a:t>𝑓</a:t>
            </a:r>
            <a:r>
              <a:rPr dirty="0" baseline="1683" sz="4950">
                <a:latin typeface="Cambria Math"/>
                <a:cs typeface="Cambria Math"/>
              </a:rPr>
              <a:t>(</a:t>
            </a:r>
            <a:r>
              <a:rPr dirty="0" sz="3300">
                <a:latin typeface="Cambria Math"/>
                <a:cs typeface="Cambria Math"/>
              </a:rPr>
              <a:t>𝑥</a:t>
            </a:r>
            <a:r>
              <a:rPr dirty="0" baseline="1683" sz="4950">
                <a:latin typeface="Cambria Math"/>
                <a:cs typeface="Cambria Math"/>
              </a:rPr>
              <a:t>)</a:t>
            </a:r>
            <a:r>
              <a:rPr dirty="0" sz="3300">
                <a:latin typeface="Cambria Math"/>
                <a:cs typeface="Cambria Math"/>
              </a:rPr>
              <a:t>𝑑𝑥</a:t>
            </a:r>
            <a:r>
              <a:rPr dirty="0" sz="3300" spc="114">
                <a:latin typeface="Cambria Math"/>
                <a:cs typeface="Cambria Math"/>
              </a:rPr>
              <a:t> </a:t>
            </a:r>
            <a:r>
              <a:rPr dirty="0" sz="3300">
                <a:latin typeface="Calibri"/>
                <a:cs typeface="Calibri"/>
              </a:rPr>
              <a:t>puede</a:t>
            </a:r>
            <a:r>
              <a:rPr dirty="0" sz="3300" spc="15">
                <a:latin typeface="Calibri"/>
                <a:cs typeface="Calibri"/>
              </a:rPr>
              <a:t> </a:t>
            </a:r>
            <a:r>
              <a:rPr dirty="0" sz="3300">
                <a:latin typeface="Calibri"/>
                <a:cs typeface="Calibri"/>
              </a:rPr>
              <a:t>escribirse</a:t>
            </a:r>
            <a:r>
              <a:rPr dirty="0" sz="3300" spc="-10">
                <a:latin typeface="Calibri"/>
                <a:cs typeface="Calibri"/>
              </a:rPr>
              <a:t> </a:t>
            </a:r>
            <a:r>
              <a:rPr dirty="0" sz="3300">
                <a:latin typeface="Calibri"/>
                <a:cs typeface="Calibri"/>
              </a:rPr>
              <a:t>de</a:t>
            </a:r>
            <a:r>
              <a:rPr dirty="0" sz="3300" spc="-30">
                <a:latin typeface="Calibri"/>
                <a:cs typeface="Calibri"/>
              </a:rPr>
              <a:t> </a:t>
            </a:r>
            <a:r>
              <a:rPr dirty="0" sz="3300">
                <a:latin typeface="Calibri"/>
                <a:cs typeface="Calibri"/>
              </a:rPr>
              <a:t>la</a:t>
            </a:r>
            <a:r>
              <a:rPr dirty="0" sz="3300" spc="15">
                <a:latin typeface="Calibri"/>
                <a:cs typeface="Calibri"/>
              </a:rPr>
              <a:t> </a:t>
            </a:r>
            <a:r>
              <a:rPr dirty="0" sz="3300">
                <a:latin typeface="Calibri"/>
                <a:cs typeface="Calibri"/>
              </a:rPr>
              <a:t>forma</a:t>
            </a:r>
            <a:r>
              <a:rPr dirty="0" sz="3300" spc="-15">
                <a:latin typeface="Calibri"/>
                <a:cs typeface="Calibri"/>
              </a:rPr>
              <a:t> </a:t>
            </a:r>
            <a:r>
              <a:rPr dirty="0" baseline="-1666" sz="7500" spc="-75">
                <a:latin typeface="Cambria Math"/>
                <a:cs typeface="Cambria Math"/>
              </a:rPr>
              <a:t>∫</a:t>
            </a:r>
            <a:endParaRPr baseline="-1666" sz="7500">
              <a:latin typeface="Cambria Math"/>
              <a:cs typeface="Cambria Math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23951" y="3186560"/>
            <a:ext cx="11974195" cy="4112260"/>
          </a:xfrm>
          <a:prstGeom prst="rect">
            <a:avLst/>
          </a:prstGeom>
        </p:spPr>
        <p:txBody>
          <a:bodyPr wrap="square" lIns="0" tIns="214629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689"/>
              </a:spcBef>
            </a:pPr>
            <a:r>
              <a:rPr dirty="0" sz="3300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r>
              <a:rPr dirty="0" baseline="1683" sz="49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300">
                <a:solidFill>
                  <a:srgbClr val="FFFFFF"/>
                </a:solidFill>
                <a:latin typeface="Cambria Math"/>
                <a:cs typeface="Cambria Math"/>
              </a:rPr>
              <a:t>𝑔(𝑡</a:t>
            </a:r>
            <a:r>
              <a:rPr dirty="0" baseline="1683" sz="49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sz="3300">
                <a:solidFill>
                  <a:srgbClr val="FFFFFF"/>
                </a:solidFill>
                <a:latin typeface="Cambria Math"/>
                <a:cs typeface="Cambria Math"/>
              </a:rPr>
              <a:t>).</a:t>
            </a:r>
            <a:r>
              <a:rPr dirty="0" sz="3300" spc="-10">
                <a:solidFill>
                  <a:srgbClr val="FFFFFF"/>
                </a:solidFill>
                <a:latin typeface="Cambria Math"/>
                <a:cs typeface="Cambria Math"/>
              </a:rPr>
              <a:t> 𝑔′(𝑡)𝑑𝑡</a:t>
            </a:r>
            <a:endParaRPr sz="33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1645"/>
              </a:spcBef>
              <a:tabLst>
                <a:tab pos="6080760" algn="l"/>
                <a:tab pos="6489065" algn="l"/>
              </a:tabLst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Siempre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definamos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sz="3500" spc="1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5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mbria Math"/>
                <a:cs typeface="Cambria Math"/>
              </a:rPr>
              <a:t>𝑔</a:t>
            </a:r>
            <a:r>
              <a:rPr dirty="0" baseline="2415" sz="3450" spc="-3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 spc="-20">
                <a:solidFill>
                  <a:srgbClr val="FFFFFF"/>
                </a:solidFill>
                <a:latin typeface="Cambria Math"/>
                <a:cs typeface="Cambria Math"/>
              </a:rPr>
              <a:t>𝑡</a:t>
            </a:r>
            <a:r>
              <a:rPr dirty="0" baseline="2415" sz="3450" spc="-3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2415" sz="345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	𝑑𝑥</a:t>
            </a:r>
            <a:r>
              <a:rPr dirty="0" sz="3500" spc="14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9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mbria Math"/>
                <a:cs typeface="Cambria Math"/>
              </a:rPr>
              <a:t>𝑔</a:t>
            </a:r>
            <a:r>
              <a:rPr dirty="0" baseline="24154" sz="3450" spc="-15">
                <a:solidFill>
                  <a:srgbClr val="FFFFFF"/>
                </a:solidFill>
                <a:latin typeface="Cambria Math"/>
                <a:cs typeface="Cambria Math"/>
              </a:rPr>
              <a:t>′</a:t>
            </a:r>
            <a:r>
              <a:rPr dirty="0" baseline="2415" sz="3450" spc="-15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 spc="-10">
                <a:solidFill>
                  <a:srgbClr val="FFFFFF"/>
                </a:solidFill>
                <a:latin typeface="Cambria Math"/>
                <a:cs typeface="Cambria Math"/>
              </a:rPr>
              <a:t>𝑡</a:t>
            </a:r>
            <a:r>
              <a:rPr dirty="0" baseline="2415" sz="3450" spc="-15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sz="3500" spc="-10">
                <a:solidFill>
                  <a:srgbClr val="FFFFFF"/>
                </a:solidFill>
                <a:latin typeface="Cambria Math"/>
                <a:cs typeface="Cambria Math"/>
              </a:rPr>
              <a:t>𝑑𝑡</a:t>
            </a:r>
            <a:endParaRPr sz="35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3065"/>
              </a:spcBef>
            </a:pPr>
            <a:endParaRPr sz="3500">
              <a:latin typeface="Cambria Math"/>
              <a:cs typeface="Cambria Math"/>
            </a:endParaRPr>
          </a:p>
          <a:p>
            <a:pPr marL="38100" marR="17780">
              <a:lnSpc>
                <a:spcPct val="108000"/>
              </a:lnSpc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Esto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hace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siempre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segunda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integral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facilita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cálculo.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Cuando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calcula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segunda</a:t>
            </a:r>
            <a:r>
              <a:rPr dirty="0" sz="35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integral,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debe</a:t>
            </a:r>
            <a:r>
              <a:rPr dirty="0" sz="3500" spc="2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deshacer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cambio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1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variable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para</a:t>
            </a:r>
            <a:r>
              <a:rPr dirty="0" sz="3500" spc="-1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obtener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resultado.</a:t>
            </a:r>
            <a:endParaRPr sz="3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43458" rIns="0" bIns="0" rtlCol="0" vert="horz">
            <a:spAutoFit/>
          </a:bodyPr>
          <a:lstStyle/>
          <a:p>
            <a:pPr marL="667385">
              <a:lnSpc>
                <a:spcPct val="100000"/>
              </a:lnSpc>
              <a:spcBef>
                <a:spcPts val="105"/>
              </a:spcBef>
            </a:pPr>
            <a:r>
              <a:rPr dirty="0" spc="-10" b="1">
                <a:latin typeface="Calibri"/>
                <a:cs typeface="Calibri"/>
              </a:rPr>
              <a:t>APLICACIONES</a:t>
            </a:r>
            <a:r>
              <a:rPr dirty="0" spc="-265" b="1">
                <a:latin typeface="Calibri"/>
                <a:cs typeface="Calibri"/>
              </a:rPr>
              <a:t> </a:t>
            </a:r>
            <a:r>
              <a:rPr dirty="0" spc="-10" b="1">
                <a:latin typeface="Calibri"/>
                <a:cs typeface="Calibri"/>
              </a:rPr>
              <a:t>ECONÓMICAS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474469" y="2603119"/>
            <a:ext cx="11659235" cy="5577205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441959" marR="5080" indent="-429895">
              <a:lnSpc>
                <a:spcPct val="101000"/>
              </a:lnSpc>
              <a:spcBef>
                <a:spcPts val="60"/>
              </a:spcBef>
              <a:buAutoNum type="arabicPeriod"/>
              <a:tabLst>
                <a:tab pos="443865" algn="l"/>
                <a:tab pos="7721600" algn="l"/>
              </a:tabLst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las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principales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aplicaciones</a:t>
            </a:r>
            <a:r>
              <a:rPr dirty="0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integración</a:t>
            </a:r>
            <a:r>
              <a:rPr dirty="0" sz="35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el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cálculo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áreas,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ámbito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economía</a:t>
            </a:r>
            <a:r>
              <a:rPr dirty="0" sz="3500" spc="-1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posibilita</a:t>
            </a:r>
            <a:r>
              <a:rPr dirty="0" sz="3500" spc="-1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el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análisis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dinámico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funciones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pérdidas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ganancias,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balance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pago,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balances</a:t>
            </a:r>
            <a:r>
              <a:rPr dirty="0" sz="3500" spc="2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presupuestarios…</a:t>
            </a:r>
            <a:endParaRPr sz="3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0"/>
              </a:spcBef>
              <a:buClr>
                <a:srgbClr val="FFFFFF"/>
              </a:buClr>
              <a:buFont typeface="Calibri"/>
              <a:buAutoNum type="arabicPeriod"/>
            </a:pPr>
            <a:endParaRPr sz="3500">
              <a:latin typeface="Calibri"/>
              <a:cs typeface="Calibri"/>
            </a:endParaRPr>
          </a:p>
          <a:p>
            <a:pPr marL="441959" marR="503555" indent="-429895">
              <a:lnSpc>
                <a:spcPct val="100000"/>
              </a:lnSpc>
              <a:buAutoNum type="arabicPeriod"/>
              <a:tabLst>
                <a:tab pos="443865" algn="l"/>
              </a:tabLst>
            </a:pP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También</a:t>
            </a:r>
            <a:r>
              <a:rPr dirty="0" sz="3500" spc="-1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permite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obtención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funciones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total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partir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las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funciones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marginales.</a:t>
            </a:r>
            <a:endParaRPr sz="3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370"/>
              </a:spcBef>
              <a:buClr>
                <a:srgbClr val="FFFFFF"/>
              </a:buClr>
              <a:buFont typeface="Calibri"/>
              <a:buAutoNum type="arabicPeriod"/>
            </a:pPr>
            <a:endParaRPr sz="3500">
              <a:latin typeface="Calibri"/>
              <a:cs typeface="Calibri"/>
            </a:endParaRPr>
          </a:p>
          <a:p>
            <a:pPr marL="44450" marR="1565275" indent="739140">
              <a:lnSpc>
                <a:spcPct val="100000"/>
              </a:lnSpc>
              <a:buAutoNum type="arabicPeriod"/>
              <a:tabLst>
                <a:tab pos="783590" algn="l"/>
              </a:tabLst>
            </a:pP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También</a:t>
            </a:r>
            <a:r>
              <a:rPr dirty="0" sz="3500" spc="-1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1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integración</a:t>
            </a:r>
            <a:r>
              <a:rPr dirty="0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tiene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aplicación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directa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el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estudio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distribuciones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probabilidad.</a:t>
            </a:r>
            <a:endParaRPr sz="3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58214" rIns="0" bIns="0" rtlCol="0" vert="horz">
            <a:spAutoFit/>
          </a:bodyPr>
          <a:lstStyle/>
          <a:p>
            <a:pPr marL="873760">
              <a:lnSpc>
                <a:spcPct val="100000"/>
              </a:lnSpc>
              <a:spcBef>
                <a:spcPts val="100"/>
              </a:spcBef>
            </a:pPr>
            <a:r>
              <a:rPr dirty="0" sz="3500" spc="-20" b="1">
                <a:latin typeface="Calibri"/>
                <a:cs typeface="Calibri"/>
              </a:rPr>
              <a:t>COMBINACIÓN</a:t>
            </a:r>
            <a:r>
              <a:rPr dirty="0" sz="3500" spc="-100" b="1">
                <a:latin typeface="Calibri"/>
                <a:cs typeface="Calibri"/>
              </a:rPr>
              <a:t> </a:t>
            </a:r>
            <a:r>
              <a:rPr dirty="0" sz="3500" spc="-10" b="1">
                <a:latin typeface="Calibri"/>
                <a:cs typeface="Calibri"/>
              </a:rPr>
              <a:t>LINEAL: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591312" y="3026410"/>
            <a:ext cx="12800330" cy="4836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Dado</a:t>
            </a:r>
            <a:r>
              <a:rPr dirty="0" sz="3500" spc="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dirty="0" sz="3500" spc="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conjunto</a:t>
            </a:r>
            <a:r>
              <a:rPr dirty="0" sz="3500" spc="1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vectores</a:t>
            </a:r>
            <a:r>
              <a:rPr dirty="0" sz="3500" spc="1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500" spc="-17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500" spc="-14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3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500" spc="-13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…</a:t>
            </a:r>
            <a:r>
              <a:rPr dirty="0" sz="3500" spc="-17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500" spc="-15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𝑚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sz="3500" spc="1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18115" sz="345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dirty="0" sz="3500" spc="1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decimos</a:t>
            </a:r>
            <a:r>
              <a:rPr dirty="0" sz="3500" spc="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otro vector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z="3500" spc="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∈ℝ</a:t>
            </a:r>
            <a:r>
              <a:rPr dirty="0" baseline="18115" sz="3450" spc="-37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endParaRPr baseline="18115" sz="345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180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 b="1">
                <a:solidFill>
                  <a:srgbClr val="FFFFFF"/>
                </a:solidFill>
                <a:latin typeface="Calibri"/>
                <a:cs typeface="Calibri"/>
              </a:rPr>
              <a:t>combinación</a:t>
            </a:r>
            <a:r>
              <a:rPr dirty="0" sz="3500" spc="-8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b="1">
                <a:solidFill>
                  <a:srgbClr val="FFFFFF"/>
                </a:solidFill>
                <a:latin typeface="Calibri"/>
                <a:cs typeface="Calibri"/>
              </a:rPr>
              <a:t>lineal</a:t>
            </a:r>
            <a:r>
              <a:rPr dirty="0" sz="3500" spc="-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b="1">
                <a:solidFill>
                  <a:srgbClr val="FFFFFF"/>
                </a:solidFill>
                <a:latin typeface="Calibri"/>
                <a:cs typeface="Calibri"/>
              </a:rPr>
              <a:t>(C.L)</a:t>
            </a:r>
            <a:r>
              <a:rPr dirty="0" sz="3500" spc="-8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vectores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del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conjunto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existen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50" i="1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endParaRPr sz="35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números</a:t>
            </a:r>
            <a:r>
              <a:rPr dirty="0" sz="3500" spc="-1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reales</a:t>
            </a:r>
            <a:endParaRPr sz="35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295"/>
              </a:spcBef>
            </a:pP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𝛼</a:t>
            </a:r>
            <a:r>
              <a:rPr dirty="0" baseline="-1587" sz="525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dirty="0" baseline="1207" sz="345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dirty="0" baseline="1207" sz="3450" spc="-7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1207" sz="3450">
                <a:solidFill>
                  <a:srgbClr val="FFFFFF"/>
                </a:solidFill>
                <a:latin typeface="Calibri"/>
                <a:cs typeface="Calibri"/>
              </a:rPr>
              <a:t>…</a:t>
            </a:r>
            <a:r>
              <a:rPr dirty="0" baseline="1207" sz="3450" spc="7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1207" sz="345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dirty="0" baseline="1207" sz="3450" spc="22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𝛼</a:t>
            </a:r>
            <a:r>
              <a:rPr dirty="0" sz="2300">
                <a:solidFill>
                  <a:srgbClr val="FFFFFF"/>
                </a:solidFill>
                <a:latin typeface="Cambria Math"/>
                <a:cs typeface="Cambria Math"/>
              </a:rPr>
              <a:t>𝑚</a:t>
            </a:r>
            <a:r>
              <a:rPr dirty="0" sz="2300" spc="18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baseline="1207" sz="3450" spc="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1207" sz="3450" spc="12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1207" sz="3450">
                <a:solidFill>
                  <a:srgbClr val="FFFFFF"/>
                </a:solidFill>
                <a:latin typeface="Calibri"/>
                <a:cs typeface="Calibri"/>
              </a:rPr>
              <a:t>tales</a:t>
            </a:r>
            <a:r>
              <a:rPr dirty="0" baseline="1207" sz="3450" spc="-22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1207" sz="3450" spc="-30">
                <a:solidFill>
                  <a:srgbClr val="FFFFFF"/>
                </a:solidFill>
                <a:latin typeface="Calibri"/>
                <a:cs typeface="Calibri"/>
              </a:rPr>
              <a:t>que:</a:t>
            </a:r>
            <a:endParaRPr baseline="1207" sz="345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1740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u=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𝖺</a:t>
            </a:r>
            <a:r>
              <a:rPr dirty="0" sz="3500" spc="14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-13285" sz="3450" spc="89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r>
              <a:rPr dirty="0" sz="3500" spc="60">
                <a:solidFill>
                  <a:srgbClr val="FFFFFF"/>
                </a:solidFill>
                <a:latin typeface="Cambria Math"/>
                <a:cs typeface="Cambria Math"/>
              </a:rPr>
              <a:t>.</a:t>
            </a:r>
            <a:r>
              <a:rPr dirty="0" sz="3500" spc="-14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r>
              <a:rPr dirty="0" baseline="-13285" sz="3450" spc="62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+𝖺</a:t>
            </a:r>
            <a:r>
              <a:rPr dirty="0" sz="3500" spc="18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-13285" sz="3450" spc="89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sz="3500" spc="60">
                <a:solidFill>
                  <a:srgbClr val="FFFFFF"/>
                </a:solidFill>
                <a:latin typeface="Cambria Math"/>
                <a:cs typeface="Cambria Math"/>
              </a:rPr>
              <a:t>.</a:t>
            </a:r>
            <a:r>
              <a:rPr dirty="0" sz="3500" spc="-14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baseline="-13285" sz="3450" spc="644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+𝖺</a:t>
            </a:r>
            <a:r>
              <a:rPr dirty="0" sz="3500" spc="17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-13285" sz="3450" spc="89">
                <a:solidFill>
                  <a:srgbClr val="FFFFFF"/>
                </a:solidFill>
                <a:latin typeface="Cambria Math"/>
                <a:cs typeface="Cambria Math"/>
              </a:rPr>
              <a:t>3</a:t>
            </a:r>
            <a:r>
              <a:rPr dirty="0" sz="3500" spc="60">
                <a:solidFill>
                  <a:srgbClr val="FFFFFF"/>
                </a:solidFill>
                <a:latin typeface="Cambria Math"/>
                <a:cs typeface="Cambria Math"/>
              </a:rPr>
              <a:t>.</a:t>
            </a:r>
            <a:r>
              <a:rPr dirty="0" sz="3500" spc="-114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3</a:t>
            </a:r>
            <a:r>
              <a:rPr dirty="0" baseline="-13285" sz="3450" spc="62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+</a:t>
            </a:r>
            <a:r>
              <a:rPr dirty="0" sz="3500" spc="-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⋯</a:t>
            </a:r>
            <a:r>
              <a:rPr dirty="0" sz="3500" spc="-1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+𝖺</a:t>
            </a:r>
            <a:r>
              <a:rPr dirty="0" sz="3500" spc="17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-13285" sz="3450">
                <a:solidFill>
                  <a:srgbClr val="FFFFFF"/>
                </a:solidFill>
                <a:latin typeface="Cambria Math"/>
                <a:cs typeface="Cambria Math"/>
              </a:rPr>
              <a:t>𝑚</a:t>
            </a:r>
            <a:r>
              <a:rPr dirty="0" baseline="-13285" sz="3450" spc="-32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.</a:t>
            </a:r>
            <a:r>
              <a:rPr dirty="0" sz="3500" spc="-14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3285" sz="3450" spc="-37">
                <a:solidFill>
                  <a:srgbClr val="FFFFFF"/>
                </a:solidFill>
                <a:latin typeface="Cambria Math"/>
                <a:cs typeface="Cambria Math"/>
              </a:rPr>
              <a:t>𝑚</a:t>
            </a:r>
            <a:endParaRPr baseline="-13285" sz="345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1860"/>
              </a:spcBef>
            </a:pPr>
            <a:r>
              <a:rPr dirty="0" baseline="1207" sz="3450">
                <a:solidFill>
                  <a:srgbClr val="FFFFFF"/>
                </a:solidFill>
                <a:latin typeface="Calibri"/>
                <a:cs typeface="Calibri"/>
              </a:rPr>
              <a:t>Diremos,</a:t>
            </a:r>
            <a:r>
              <a:rPr dirty="0" baseline="1207" sz="3450" spc="4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1207" sz="3450">
                <a:solidFill>
                  <a:srgbClr val="FFFFFF"/>
                </a:solidFill>
                <a:latin typeface="Calibri"/>
                <a:cs typeface="Calibri"/>
              </a:rPr>
              <a:t>además</a:t>
            </a:r>
            <a:r>
              <a:rPr dirty="0" baseline="1207" sz="3450" spc="37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1207" sz="345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baseline="1207" sz="3450" spc="4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1207" sz="345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dirty="0" baseline="1207" sz="3450" spc="10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1207" sz="3450">
                <a:solidFill>
                  <a:srgbClr val="FFFFFF"/>
                </a:solidFill>
                <a:latin typeface="Calibri"/>
                <a:cs typeface="Calibri"/>
              </a:rPr>
              <a:t>números</a:t>
            </a:r>
            <a:r>
              <a:rPr dirty="0" baseline="1207" sz="3450" spc="1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1207" sz="3450">
                <a:solidFill>
                  <a:srgbClr val="FFFFFF"/>
                </a:solidFill>
                <a:latin typeface="Calibri"/>
                <a:cs typeface="Calibri"/>
              </a:rPr>
              <a:t>reales,</a:t>
            </a:r>
            <a:r>
              <a:rPr dirty="0" baseline="1207" sz="3450" spc="52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𝛼</a:t>
            </a:r>
            <a:r>
              <a:rPr dirty="0" baseline="-1587" sz="525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dirty="0" baseline="1207" sz="345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dirty="0" baseline="1207" sz="3450" spc="-187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1207" sz="3450">
                <a:solidFill>
                  <a:srgbClr val="FFFFFF"/>
                </a:solidFill>
                <a:latin typeface="Calibri"/>
                <a:cs typeface="Calibri"/>
              </a:rPr>
              <a:t>…</a:t>
            </a:r>
            <a:r>
              <a:rPr dirty="0" baseline="1207" sz="3450" spc="-202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1207" sz="345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dirty="0" baseline="1207" sz="3450" spc="-1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𝛼</a:t>
            </a:r>
            <a:r>
              <a:rPr dirty="0" sz="2300">
                <a:solidFill>
                  <a:srgbClr val="FFFFFF"/>
                </a:solidFill>
                <a:latin typeface="Cambria Math"/>
                <a:cs typeface="Cambria Math"/>
              </a:rPr>
              <a:t>𝑚</a:t>
            </a:r>
            <a:r>
              <a:rPr dirty="0" sz="2300" spc="5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1207" sz="3450">
                <a:solidFill>
                  <a:srgbClr val="FFFFFF"/>
                </a:solidFill>
                <a:latin typeface="Calibri"/>
                <a:cs typeface="Calibri"/>
              </a:rPr>
              <a:t>son</a:t>
            </a:r>
            <a:r>
              <a:rPr dirty="0" baseline="1207" sz="3450" spc="4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1207" sz="3450">
                <a:solidFill>
                  <a:srgbClr val="FFFFFF"/>
                </a:solidFill>
                <a:latin typeface="Calibri"/>
                <a:cs typeface="Calibri"/>
              </a:rPr>
              <a:t>las</a:t>
            </a:r>
            <a:r>
              <a:rPr dirty="0" baseline="1207" sz="3450" spc="37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1207" sz="3450" b="1">
                <a:solidFill>
                  <a:srgbClr val="FFFFFF"/>
                </a:solidFill>
                <a:latin typeface="Calibri"/>
                <a:cs typeface="Calibri"/>
              </a:rPr>
              <a:t>coordenadas</a:t>
            </a:r>
            <a:r>
              <a:rPr dirty="0" baseline="1207" sz="3450" spc="-7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1207" sz="3450" b="1">
                <a:solidFill>
                  <a:srgbClr val="FFFFFF"/>
                </a:solidFill>
                <a:latin typeface="Calibri"/>
                <a:cs typeface="Calibri"/>
              </a:rPr>
              <a:t>del</a:t>
            </a:r>
            <a:r>
              <a:rPr dirty="0" baseline="1207" sz="345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1207" sz="3450" b="1">
                <a:solidFill>
                  <a:srgbClr val="FFFFFF"/>
                </a:solidFill>
                <a:latin typeface="Calibri"/>
                <a:cs typeface="Calibri"/>
              </a:rPr>
              <a:t>vector</a:t>
            </a:r>
            <a:r>
              <a:rPr dirty="0" baseline="1207" sz="3450" spc="52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1207" sz="3450" spc="-75">
                <a:solidFill>
                  <a:srgbClr val="FFFFFF"/>
                </a:solidFill>
                <a:latin typeface="Cambria Math"/>
                <a:cs typeface="Cambria Math"/>
              </a:rPr>
              <a:t>𝑢</a:t>
            </a:r>
            <a:endParaRPr baseline="1207" sz="345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204"/>
              </a:spcBef>
            </a:pPr>
            <a:r>
              <a:rPr dirty="0" baseline="1207" sz="3450" spc="-15">
                <a:solidFill>
                  <a:srgbClr val="FFFFFF"/>
                </a:solidFill>
                <a:latin typeface="Calibri"/>
                <a:cs typeface="Calibri"/>
              </a:rPr>
              <a:t>respecto</a:t>
            </a:r>
            <a:r>
              <a:rPr dirty="0" baseline="1207" sz="345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1207" sz="345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baseline="1207" sz="3450" spc="-52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1207" sz="345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dirty="0" baseline="1207" sz="3450" spc="-37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1207" sz="3450" spc="-15">
                <a:solidFill>
                  <a:srgbClr val="FFFFFF"/>
                </a:solidFill>
                <a:latin typeface="Calibri"/>
                <a:cs typeface="Calibri"/>
              </a:rPr>
              <a:t>vectores</a:t>
            </a:r>
            <a:r>
              <a:rPr dirty="0" baseline="1207" sz="3450" spc="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1207" sz="345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587" sz="525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dirty="0" baseline="1207" sz="345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dirty="0" baseline="1207" sz="3450" spc="-1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1207" sz="3450">
                <a:solidFill>
                  <a:srgbClr val="FFFFFF"/>
                </a:solidFill>
                <a:latin typeface="Calibri"/>
                <a:cs typeface="Calibri"/>
              </a:rPr>
              <a:t>…</a:t>
            </a:r>
            <a:r>
              <a:rPr dirty="0" baseline="1207" sz="3450" spc="-172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1207" sz="345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dirty="0" baseline="1207" sz="3450" spc="-1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1207" sz="3450" spc="-37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sz="2300" spc="-25">
                <a:solidFill>
                  <a:srgbClr val="FFFFFF"/>
                </a:solidFill>
                <a:latin typeface="Cambria Math"/>
                <a:cs typeface="Cambria Math"/>
              </a:rPr>
              <a:t>𝑚</a:t>
            </a:r>
            <a:endParaRPr sz="23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07999" rIns="0" bIns="0" rtlCol="0" vert="horz">
            <a:spAutoFit/>
          </a:bodyPr>
          <a:lstStyle/>
          <a:p>
            <a:pPr marL="2597150">
              <a:lnSpc>
                <a:spcPct val="100000"/>
              </a:lnSpc>
              <a:spcBef>
                <a:spcPts val="90"/>
              </a:spcBef>
            </a:pPr>
            <a:r>
              <a:rPr dirty="0" sz="6800" spc="-580" b="1">
                <a:latin typeface="Calibri"/>
                <a:cs typeface="Calibri"/>
              </a:rPr>
              <a:t>T</a:t>
            </a:r>
            <a:r>
              <a:rPr dirty="0" sz="6800" b="1">
                <a:latin typeface="Calibri"/>
                <a:cs typeface="Calibri"/>
              </a:rPr>
              <a:t>.</a:t>
            </a:r>
            <a:r>
              <a:rPr dirty="0" sz="6800" spc="-95" b="1">
                <a:latin typeface="Calibri"/>
                <a:cs typeface="Calibri"/>
              </a:rPr>
              <a:t> </a:t>
            </a:r>
            <a:r>
              <a:rPr dirty="0" sz="6800" b="1">
                <a:latin typeface="Calibri"/>
                <a:cs typeface="Calibri"/>
              </a:rPr>
              <a:t>7</a:t>
            </a:r>
            <a:r>
              <a:rPr dirty="0" sz="6800" spc="-235" b="1">
                <a:latin typeface="Calibri"/>
                <a:cs typeface="Calibri"/>
              </a:rPr>
              <a:t> </a:t>
            </a:r>
            <a:r>
              <a:rPr dirty="0" sz="6800" spc="-10" b="1">
                <a:latin typeface="Calibri"/>
                <a:cs typeface="Calibri"/>
              </a:rPr>
              <a:t>INTEGRAL</a:t>
            </a:r>
            <a:r>
              <a:rPr dirty="0" sz="6800" spc="-170" b="1">
                <a:latin typeface="Calibri"/>
                <a:cs typeface="Calibri"/>
              </a:rPr>
              <a:t> </a:t>
            </a:r>
            <a:r>
              <a:rPr dirty="0" sz="6800" spc="-10" b="1">
                <a:latin typeface="Calibri"/>
                <a:cs typeface="Calibri"/>
              </a:rPr>
              <a:t>DEFINIDA</a:t>
            </a:r>
            <a:endParaRPr sz="6800">
              <a:latin typeface="Calibri"/>
              <a:cs typeface="Calibri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47060" y="4543044"/>
            <a:ext cx="7555992" cy="3782567"/>
          </a:xfrm>
          <a:prstGeom prst="rect">
            <a:avLst/>
          </a:prstGeom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4423" y="900125"/>
            <a:ext cx="8211820" cy="78867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="1">
                <a:latin typeface="Calibri"/>
                <a:cs typeface="Calibri"/>
              </a:rPr>
              <a:t>INTEGRAL</a:t>
            </a:r>
            <a:r>
              <a:rPr dirty="0" spc="-245" b="1">
                <a:latin typeface="Calibri"/>
                <a:cs typeface="Calibri"/>
              </a:rPr>
              <a:t> </a:t>
            </a:r>
            <a:r>
              <a:rPr dirty="0" spc="-10" b="1">
                <a:latin typeface="Calibri"/>
                <a:cs typeface="Calibri"/>
              </a:rPr>
              <a:t>DEFINIDA:</a:t>
            </a:r>
            <a:r>
              <a:rPr dirty="0" spc="-215" b="1">
                <a:latin typeface="Calibri"/>
                <a:cs typeface="Calibri"/>
              </a:rPr>
              <a:t> </a:t>
            </a:r>
            <a:r>
              <a:rPr dirty="0" spc="-10" b="1">
                <a:latin typeface="Calibri"/>
                <a:cs typeface="Calibri"/>
              </a:rPr>
              <a:t>RIEMANN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44423" y="1837156"/>
            <a:ext cx="11591290" cy="23729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  <a:tabLst>
                <a:tab pos="8446770" algn="l"/>
              </a:tabLst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integral</a:t>
            </a:r>
            <a:r>
              <a:rPr dirty="0" sz="3500" spc="-1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definida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surge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como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concepto</a:t>
            </a:r>
            <a:r>
              <a:rPr dirty="0" sz="3500" spc="-1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para</a:t>
            </a:r>
            <a:r>
              <a:rPr dirty="0" sz="3500" spc="-1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poder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calcular</a:t>
            </a:r>
            <a:r>
              <a:rPr dirty="0" sz="3500" spc="-1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el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área</a:t>
            </a:r>
            <a:r>
              <a:rPr dirty="0" sz="35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dirty="0" sz="35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recinto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limitado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por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arriba</a:t>
            </a:r>
            <a:r>
              <a:rPr dirty="0" sz="35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por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función</a:t>
            </a:r>
            <a:r>
              <a:rPr dirty="0" sz="3500" spc="-1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continua,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f(x),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su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parte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inferior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eje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abscisas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laterales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por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dos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rectas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verticales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x=a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x=b</a:t>
            </a:r>
            <a:r>
              <a:rPr dirty="0" sz="3500" spc="2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tal</a:t>
            </a:r>
            <a:r>
              <a:rPr dirty="0" sz="35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5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como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ve</a:t>
            </a:r>
            <a:r>
              <a:rPr dirty="0" sz="35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5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imagen:</a:t>
            </a:r>
            <a:endParaRPr sz="3500">
              <a:latin typeface="Calibri"/>
              <a:cs typeface="Calibri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14444" y="5501640"/>
            <a:ext cx="5638800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297050" y="1143406"/>
            <a:ext cx="12034520" cy="34461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10000"/>
              </a:lnSpc>
              <a:spcBef>
                <a:spcPts val="100"/>
              </a:spcBef>
            </a:pP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400" spc="3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forma</a:t>
            </a:r>
            <a:r>
              <a:rPr dirty="0" sz="3400" spc="3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400" spc="3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cálculo</a:t>
            </a:r>
            <a:r>
              <a:rPr dirty="0" sz="3400" spc="3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400" spc="3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esta</a:t>
            </a:r>
            <a:r>
              <a:rPr dirty="0" sz="3400" spc="3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área</a:t>
            </a:r>
            <a:r>
              <a:rPr dirty="0" sz="3400" spc="3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antes</a:t>
            </a:r>
            <a:r>
              <a:rPr dirty="0" sz="3400" spc="3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400" spc="3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conocer</a:t>
            </a:r>
            <a:r>
              <a:rPr dirty="0" sz="3400" spc="3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400" spc="3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concepto</a:t>
            </a:r>
            <a:r>
              <a:rPr dirty="0" sz="3400" spc="3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25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integral</a:t>
            </a:r>
            <a:r>
              <a:rPr dirty="0" sz="3400" spc="14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400" spc="135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recubrir</a:t>
            </a:r>
            <a:r>
              <a:rPr dirty="0" sz="3400" spc="14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400" spc="14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zona</a:t>
            </a:r>
            <a:r>
              <a:rPr dirty="0" sz="3400" spc="13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con</a:t>
            </a:r>
            <a:r>
              <a:rPr dirty="0" sz="3400" spc="145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rectángulos</a:t>
            </a:r>
            <a:r>
              <a:rPr dirty="0" sz="3400" spc="135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400" spc="434">
                <a:solidFill>
                  <a:srgbClr val="FFFFFF"/>
                </a:solidFill>
                <a:latin typeface="Calibri"/>
                <a:cs typeface="Calibri"/>
              </a:rPr>
              <a:t>  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bases</a:t>
            </a:r>
            <a:r>
              <a:rPr dirty="0" sz="3400" spc="14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lo</a:t>
            </a:r>
            <a:r>
              <a:rPr dirty="0" sz="3400" spc="135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dirty="0" sz="3400" spc="-25">
                <a:solidFill>
                  <a:srgbClr val="FFFFFF"/>
                </a:solidFill>
                <a:latin typeface="Calibri"/>
                <a:cs typeface="Calibri"/>
              </a:rPr>
              <a:t>más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pequeñas</a:t>
            </a:r>
            <a:r>
              <a:rPr dirty="0" sz="3400" spc="1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posibles,</a:t>
            </a:r>
            <a:r>
              <a:rPr dirty="0" sz="3400" spc="1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400" spc="1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serán</a:t>
            </a:r>
            <a:r>
              <a:rPr dirty="0" sz="3400" spc="1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dirty="0" sz="3400" spc="1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intervalos</a:t>
            </a:r>
            <a:r>
              <a:rPr dirty="0" sz="3400" spc="1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400" spc="1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dos</a:t>
            </a:r>
            <a:r>
              <a:rPr dirty="0" sz="3400" spc="1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tipos</a:t>
            </a:r>
            <a:r>
              <a:rPr dirty="0" sz="3400" spc="1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400" spc="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altura,</a:t>
            </a:r>
            <a:r>
              <a:rPr dirty="0" sz="3400" spc="1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25">
                <a:solidFill>
                  <a:srgbClr val="FFFFFF"/>
                </a:solidFill>
                <a:latin typeface="Calibri"/>
                <a:cs typeface="Calibri"/>
              </a:rPr>
              <a:t>el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máximo</a:t>
            </a:r>
            <a:r>
              <a:rPr dirty="0" sz="3400" spc="5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400" spc="5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tomaba</a:t>
            </a:r>
            <a:r>
              <a:rPr dirty="0" sz="3400" spc="5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400" spc="5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función</a:t>
            </a:r>
            <a:r>
              <a:rPr dirty="0" sz="3400" spc="59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400" spc="5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400" spc="5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intervalo</a:t>
            </a:r>
            <a:r>
              <a:rPr dirty="0" sz="3400" spc="5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400" spc="5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400" spc="5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mínimo</a:t>
            </a:r>
            <a:r>
              <a:rPr dirty="0" sz="3400" spc="5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25">
                <a:solidFill>
                  <a:srgbClr val="FFFFFF"/>
                </a:solidFill>
                <a:latin typeface="Calibri"/>
                <a:cs typeface="Calibri"/>
              </a:rPr>
              <a:t>que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tomaba</a:t>
            </a:r>
            <a:r>
              <a:rPr dirty="0" sz="3400" spc="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400" spc="1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función</a:t>
            </a:r>
            <a:r>
              <a:rPr dirty="0" sz="3400" spc="1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400" spc="1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400" spc="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intervalo,</a:t>
            </a:r>
            <a:r>
              <a:rPr dirty="0" sz="3400" spc="1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tal</a:t>
            </a:r>
            <a:r>
              <a:rPr dirty="0" sz="3400" spc="1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400" spc="1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como</a:t>
            </a:r>
            <a:r>
              <a:rPr dirty="0" sz="3400" spc="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dirty="0" sz="3400" spc="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ve</a:t>
            </a:r>
            <a:r>
              <a:rPr dirty="0" sz="3400" spc="1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400" spc="1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las</a:t>
            </a:r>
            <a:r>
              <a:rPr dirty="0" sz="3400" spc="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10">
                <a:solidFill>
                  <a:srgbClr val="FFFFFF"/>
                </a:solidFill>
                <a:latin typeface="Calibri"/>
                <a:cs typeface="Calibri"/>
              </a:rPr>
              <a:t>siguientes imágenes:</a:t>
            </a:r>
            <a:endParaRPr sz="3400">
              <a:latin typeface="Calibri"/>
              <a:cs typeface="Calibri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66644" y="5198364"/>
            <a:ext cx="8310372" cy="2827020"/>
          </a:xfrm>
          <a:prstGeom prst="rect">
            <a:avLst/>
          </a:prstGeom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816051" y="1497228"/>
            <a:ext cx="11968480" cy="34461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  <a:tabLst>
                <a:tab pos="6602730" algn="l"/>
                <a:tab pos="10535285" algn="l"/>
              </a:tabLst>
            </a:pP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4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dirty="0" sz="34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10">
                <a:solidFill>
                  <a:srgbClr val="FFFFFF"/>
                </a:solidFill>
                <a:latin typeface="Calibri"/>
                <a:cs typeface="Calibri"/>
              </a:rPr>
              <a:t>intervalos</a:t>
            </a:r>
            <a:r>
              <a:rPr dirty="0" sz="34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cada</a:t>
            </a:r>
            <a:r>
              <a:rPr dirty="0" sz="34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vez</a:t>
            </a:r>
            <a:r>
              <a:rPr dirty="0" sz="34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dirty="0" sz="34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dividiesen</a:t>
            </a:r>
            <a:r>
              <a:rPr dirty="0" sz="34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4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otro</a:t>
            </a:r>
            <a:r>
              <a:rPr dirty="0" sz="34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más</a:t>
            </a:r>
            <a:r>
              <a:rPr dirty="0" sz="34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pequeños</a:t>
            </a:r>
            <a:r>
              <a:rPr dirty="0" sz="34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20">
                <a:solidFill>
                  <a:srgbClr val="FFFFFF"/>
                </a:solidFill>
                <a:latin typeface="Calibri"/>
                <a:cs typeface="Calibri"/>
              </a:rPr>
              <a:t>cada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vez</a:t>
            </a:r>
            <a:r>
              <a:rPr dirty="0" sz="34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estos</a:t>
            </a:r>
            <a:r>
              <a:rPr dirty="0" sz="34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dos</a:t>
            </a:r>
            <a:r>
              <a:rPr dirty="0" sz="34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tipos</a:t>
            </a:r>
            <a:r>
              <a:rPr dirty="0" sz="34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4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rectángulos</a:t>
            </a:r>
            <a:r>
              <a:rPr dirty="0" sz="34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25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	parecerían</a:t>
            </a:r>
            <a:r>
              <a:rPr dirty="0" sz="34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más.</a:t>
            </a:r>
            <a:r>
              <a:rPr dirty="0" sz="34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Por</a:t>
            </a:r>
            <a:r>
              <a:rPr dirty="0" sz="34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10">
                <a:solidFill>
                  <a:srgbClr val="FFFFFF"/>
                </a:solidFill>
                <a:latin typeface="Calibri"/>
                <a:cs typeface="Calibri"/>
              </a:rPr>
              <a:t>tanto,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hacemos</a:t>
            </a:r>
            <a:r>
              <a:rPr dirty="0" sz="34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4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división</a:t>
            </a:r>
            <a:r>
              <a:rPr dirty="0" sz="34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10">
                <a:solidFill>
                  <a:srgbClr val="FFFFFF"/>
                </a:solidFill>
                <a:latin typeface="Calibri"/>
                <a:cs typeface="Calibri"/>
              </a:rPr>
              <a:t>tantas</a:t>
            </a:r>
            <a:r>
              <a:rPr dirty="0" sz="34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veces</a:t>
            </a:r>
            <a:r>
              <a:rPr dirty="0" sz="34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como</a:t>
            </a:r>
            <a:r>
              <a:rPr dirty="0" sz="34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sea</a:t>
            </a:r>
            <a:r>
              <a:rPr dirty="0" sz="34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posible</a:t>
            </a:r>
            <a:r>
              <a:rPr dirty="0" sz="34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pasando</a:t>
            </a:r>
            <a:r>
              <a:rPr dirty="0" sz="34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al</a:t>
            </a:r>
            <a:r>
              <a:rPr dirty="0" sz="34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10">
                <a:solidFill>
                  <a:srgbClr val="FFFFFF"/>
                </a:solidFill>
                <a:latin typeface="Calibri"/>
                <a:cs typeface="Calibri"/>
              </a:rPr>
              <a:t>límite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4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4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valor</a:t>
            </a:r>
            <a:r>
              <a:rPr dirty="0" sz="34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final</a:t>
            </a:r>
            <a:r>
              <a:rPr dirty="0" sz="34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400" spc="2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este</a:t>
            </a:r>
            <a:r>
              <a:rPr dirty="0" sz="34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límite</a:t>
            </a:r>
            <a:r>
              <a:rPr dirty="0" sz="34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4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coincide</a:t>
            </a:r>
            <a:r>
              <a:rPr dirty="0" sz="34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con</a:t>
            </a:r>
            <a:r>
              <a:rPr dirty="0" sz="34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4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área</a:t>
            </a:r>
            <a:r>
              <a:rPr dirty="0" sz="34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4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10">
                <a:solidFill>
                  <a:srgbClr val="FFFFFF"/>
                </a:solidFill>
                <a:latin typeface="Calibri"/>
                <a:cs typeface="Calibri"/>
              </a:rPr>
              <a:t>queríamos </a:t>
            </a:r>
            <a:r>
              <a:rPr dirty="0" sz="3400" spc="-40">
                <a:solidFill>
                  <a:srgbClr val="FFFFFF"/>
                </a:solidFill>
                <a:latin typeface="Calibri"/>
                <a:cs typeface="Calibri"/>
              </a:rPr>
              <a:t>calcular,</a:t>
            </a:r>
            <a:r>
              <a:rPr dirty="0" sz="34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dirty="0" sz="34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le</a:t>
            </a:r>
            <a:r>
              <a:rPr dirty="0" sz="34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llama</a:t>
            </a:r>
            <a:r>
              <a:rPr dirty="0" sz="34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20" b="1">
                <a:solidFill>
                  <a:srgbClr val="FFFFFF"/>
                </a:solidFill>
                <a:latin typeface="Calibri"/>
                <a:cs typeface="Calibri"/>
              </a:rPr>
              <a:t>integral</a:t>
            </a:r>
            <a:r>
              <a:rPr dirty="0" sz="3400" spc="-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10" b="1">
                <a:solidFill>
                  <a:srgbClr val="FFFFFF"/>
                </a:solidFill>
                <a:latin typeface="Calibri"/>
                <a:cs typeface="Calibri"/>
              </a:rPr>
              <a:t>definida</a:t>
            </a:r>
            <a:r>
              <a:rPr dirty="0" sz="3400" spc="-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400" spc="-5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b="1">
                <a:solidFill>
                  <a:srgbClr val="FFFFFF"/>
                </a:solidFill>
                <a:latin typeface="Calibri"/>
                <a:cs typeface="Calibri"/>
              </a:rPr>
              <a:t>f(x)</a:t>
            </a:r>
            <a:r>
              <a:rPr dirty="0" sz="3400" spc="-7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entre</a:t>
            </a:r>
            <a:r>
              <a:rPr dirty="0" sz="34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4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4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dirty="0" sz="34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4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25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400" spc="-10">
                <a:solidFill>
                  <a:srgbClr val="FFFFFF"/>
                </a:solidFill>
                <a:latin typeface="Calibri"/>
                <a:cs typeface="Calibri"/>
              </a:rPr>
              <a:t>escribe </a:t>
            </a:r>
            <a:r>
              <a:rPr dirty="0" sz="3400" spc="-20">
                <a:solidFill>
                  <a:srgbClr val="FFFFFF"/>
                </a:solidFill>
                <a:latin typeface="Calibri"/>
                <a:cs typeface="Calibri"/>
              </a:rPr>
              <a:t>así:</a:t>
            </a:r>
            <a:endParaRPr sz="34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485890" y="4928743"/>
            <a:ext cx="258445" cy="543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400" spc="-50">
                <a:solidFill>
                  <a:srgbClr val="FFFFFF"/>
                </a:solidFill>
                <a:latin typeface="Cambria Math"/>
                <a:cs typeface="Cambria Math"/>
              </a:rPr>
              <a:t>𝑏</a:t>
            </a:r>
            <a:endParaRPr sz="3400">
              <a:latin typeface="Cambria Math"/>
              <a:cs typeface="Cambria Math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272529" y="5224094"/>
            <a:ext cx="1674495" cy="10439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4010"/>
              </a:lnSpc>
              <a:spcBef>
                <a:spcPts val="95"/>
              </a:spcBef>
              <a:tabLst>
                <a:tab pos="467995" algn="l"/>
              </a:tabLst>
            </a:pPr>
            <a:r>
              <a:rPr dirty="0" sz="3400" spc="-50">
                <a:solidFill>
                  <a:srgbClr val="FFFFFF"/>
                </a:solidFill>
                <a:latin typeface="Cambria Math"/>
                <a:cs typeface="Cambria Math"/>
              </a:rPr>
              <a:t>∫</a:t>
            </a:r>
            <a:r>
              <a:rPr dirty="0" sz="34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400" spc="-10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r>
              <a:rPr dirty="0" baseline="2469" sz="3375" spc="-15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400" spc="-1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2469" sz="3375" spc="-15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sz="3400" spc="-10">
                <a:solidFill>
                  <a:srgbClr val="FFFFFF"/>
                </a:solidFill>
                <a:latin typeface="Cambria Math"/>
                <a:cs typeface="Cambria Math"/>
              </a:rPr>
              <a:t>𝑑𝑥</a:t>
            </a:r>
            <a:endParaRPr sz="3400">
              <a:latin typeface="Cambria Math"/>
              <a:cs typeface="Cambria Math"/>
            </a:endParaRPr>
          </a:p>
          <a:p>
            <a:pPr marL="127000">
              <a:lnSpc>
                <a:spcPts val="4010"/>
              </a:lnSpc>
            </a:pPr>
            <a:r>
              <a:rPr dirty="0" sz="3400" spc="-50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endParaRPr sz="34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8900" rIns="0" bIns="0" rtlCol="0" vert="horz">
            <a:spAutoFit/>
          </a:bodyPr>
          <a:lstStyle/>
          <a:p>
            <a:pPr marL="1063625">
              <a:lnSpc>
                <a:spcPct val="100000"/>
              </a:lnSpc>
              <a:spcBef>
                <a:spcPts val="100"/>
              </a:spcBef>
            </a:pPr>
            <a:r>
              <a:rPr dirty="0" spc="-25" b="1">
                <a:latin typeface="Calibri"/>
                <a:cs typeface="Calibri"/>
              </a:rPr>
              <a:t>PROPIEDADES</a:t>
            </a:r>
            <a:r>
              <a:rPr dirty="0" spc="-125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DE</a:t>
            </a:r>
            <a:r>
              <a:rPr dirty="0" spc="-135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LA</a:t>
            </a:r>
            <a:r>
              <a:rPr dirty="0" spc="-135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INTEGRAL</a:t>
            </a:r>
            <a:r>
              <a:rPr dirty="0" spc="-135" b="1">
                <a:latin typeface="Calibri"/>
                <a:cs typeface="Calibri"/>
              </a:rPr>
              <a:t> </a:t>
            </a:r>
            <a:r>
              <a:rPr dirty="0" spc="-10" b="1">
                <a:latin typeface="Calibri"/>
                <a:cs typeface="Calibri"/>
              </a:rPr>
              <a:t>DEFINIDA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1249680" y="1950720"/>
            <a:ext cx="12056745" cy="6360160"/>
            <a:chOff x="1249680" y="1950720"/>
            <a:chExt cx="12056745" cy="636016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49680" y="1950720"/>
              <a:ext cx="7924800" cy="2778252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49680" y="4728972"/>
              <a:ext cx="12056364" cy="35814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5111" y="1493647"/>
            <a:ext cx="5158740" cy="7880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1">
                <a:latin typeface="Calibri"/>
                <a:cs typeface="Calibri"/>
              </a:rPr>
              <a:t>REGLA</a:t>
            </a:r>
            <a:r>
              <a:rPr dirty="0" spc="-135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DE</a:t>
            </a:r>
            <a:r>
              <a:rPr dirty="0" spc="-165" b="1">
                <a:latin typeface="Calibri"/>
                <a:cs typeface="Calibri"/>
              </a:rPr>
              <a:t> </a:t>
            </a:r>
            <a:r>
              <a:rPr dirty="0" spc="-10" b="1">
                <a:latin typeface="Calibri"/>
                <a:cs typeface="Calibri"/>
              </a:rPr>
              <a:t>BARROW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15111" y="3263264"/>
            <a:ext cx="10565765" cy="266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3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3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300">
                <a:solidFill>
                  <a:srgbClr val="FFFFFF"/>
                </a:solidFill>
                <a:latin typeface="Calibri"/>
                <a:cs typeface="Calibri"/>
              </a:rPr>
              <a:t>F(x)</a:t>
            </a:r>
            <a:r>
              <a:rPr dirty="0" sz="3300" spc="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3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300" spc="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30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3300" spc="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300">
                <a:solidFill>
                  <a:srgbClr val="FFFFFF"/>
                </a:solidFill>
                <a:latin typeface="Calibri"/>
                <a:cs typeface="Calibri"/>
              </a:rPr>
              <a:t>primitiva</a:t>
            </a:r>
            <a:r>
              <a:rPr dirty="0" sz="33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3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300" spc="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300">
                <a:solidFill>
                  <a:srgbClr val="FFFFFF"/>
                </a:solidFill>
                <a:latin typeface="Calibri"/>
                <a:cs typeface="Calibri"/>
              </a:rPr>
              <a:t>f(x),</a:t>
            </a:r>
            <a:r>
              <a:rPr dirty="0" sz="3300" spc="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30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dirty="0" baseline="-1666" sz="7500">
                <a:solidFill>
                  <a:srgbClr val="FFFFFF"/>
                </a:solidFill>
                <a:latin typeface="Cambria Math"/>
                <a:cs typeface="Cambria Math"/>
              </a:rPr>
              <a:t>∫</a:t>
            </a:r>
            <a:r>
              <a:rPr dirty="0" baseline="-1666" sz="7500" spc="-12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300">
                <a:solidFill>
                  <a:srgbClr val="FFFFFF"/>
                </a:solidFill>
                <a:latin typeface="Cambria Math"/>
                <a:cs typeface="Cambria Math"/>
              </a:rPr>
              <a:t>𝑓</a:t>
            </a:r>
            <a:r>
              <a:rPr dirty="0" baseline="1683" sz="49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3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1683" sz="49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sz="3300">
                <a:solidFill>
                  <a:srgbClr val="FFFFFF"/>
                </a:solidFill>
                <a:latin typeface="Cambria Math"/>
                <a:cs typeface="Cambria Math"/>
              </a:rPr>
              <a:t>𝑑𝑥</a:t>
            </a:r>
            <a:r>
              <a:rPr dirty="0" sz="3300" spc="20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3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300" spc="14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300">
                <a:solidFill>
                  <a:srgbClr val="FFFFFF"/>
                </a:solidFill>
                <a:latin typeface="Cambria Math"/>
                <a:cs typeface="Cambria Math"/>
              </a:rPr>
              <a:t>𝐹(𝑥)</a:t>
            </a:r>
            <a:r>
              <a:rPr dirty="0" sz="3300">
                <a:solidFill>
                  <a:srgbClr val="FFFFFF"/>
                </a:solidFill>
                <a:latin typeface="Calibri"/>
                <a:cs typeface="Calibri"/>
              </a:rPr>
              <a:t>),</a:t>
            </a:r>
            <a:r>
              <a:rPr dirty="0" sz="3300" spc="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300" spc="-10">
                <a:solidFill>
                  <a:srgbClr val="FFFFFF"/>
                </a:solidFill>
                <a:latin typeface="Calibri"/>
                <a:cs typeface="Calibri"/>
              </a:rPr>
              <a:t>entonces:</a:t>
            </a:r>
            <a:endParaRPr sz="3300">
              <a:latin typeface="Calibri"/>
              <a:cs typeface="Calibri"/>
            </a:endParaRPr>
          </a:p>
          <a:p>
            <a:pPr marL="3446145">
              <a:lnSpc>
                <a:spcPts val="3485"/>
              </a:lnSpc>
              <a:spcBef>
                <a:spcPts val="100"/>
              </a:spcBef>
            </a:pP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𝑏</a:t>
            </a:r>
            <a:endParaRPr sz="3500">
              <a:latin typeface="Cambria Math"/>
              <a:cs typeface="Cambria Math"/>
            </a:endParaRPr>
          </a:p>
          <a:p>
            <a:pPr marL="3080385">
              <a:lnSpc>
                <a:spcPts val="2640"/>
              </a:lnSpc>
              <a:tabLst>
                <a:tab pos="3556000" algn="l"/>
              </a:tabLst>
            </a:pP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∫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	𝑓</a:t>
            </a:r>
            <a:r>
              <a:rPr dirty="0" baseline="2415" sz="34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2415" sz="34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𝑑𝑥</a:t>
            </a:r>
            <a:r>
              <a:rPr dirty="0" sz="3500" spc="18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14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𝐹</a:t>
            </a:r>
            <a:r>
              <a:rPr dirty="0" baseline="2415" sz="3450">
                <a:solidFill>
                  <a:srgbClr val="FFFFFF"/>
                </a:solidFill>
                <a:latin typeface="Cambria Math"/>
                <a:cs typeface="Cambria Math"/>
              </a:rPr>
              <a:t>(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𝑏</a:t>
            </a:r>
            <a:r>
              <a:rPr dirty="0" baseline="2415" sz="3450">
                <a:solidFill>
                  <a:srgbClr val="FFFFFF"/>
                </a:solidFill>
                <a:latin typeface="Cambria Math"/>
                <a:cs typeface="Cambria Math"/>
              </a:rPr>
              <a:t>)</a:t>
            </a:r>
            <a:r>
              <a:rPr dirty="0" baseline="2415" sz="3450" spc="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−</a:t>
            </a:r>
            <a:r>
              <a:rPr dirty="0" sz="3500" spc="1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20">
                <a:solidFill>
                  <a:srgbClr val="FFFFFF"/>
                </a:solidFill>
                <a:latin typeface="Cambria Math"/>
                <a:cs typeface="Cambria Math"/>
              </a:rPr>
              <a:t>𝐹(𝑎)</a:t>
            </a:r>
            <a:endParaRPr sz="3500">
              <a:latin typeface="Cambria Math"/>
              <a:cs typeface="Cambria Math"/>
            </a:endParaRPr>
          </a:p>
          <a:p>
            <a:pPr marL="3243580">
              <a:lnSpc>
                <a:spcPts val="3354"/>
              </a:lnSpc>
            </a:pP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endParaRPr sz="3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Otra</a:t>
            </a:r>
            <a:r>
              <a:rPr dirty="0" sz="3500" spc="-1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forma</a:t>
            </a:r>
            <a:r>
              <a:rPr dirty="0" sz="3500" spc="-1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1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escribirlo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sería:</a:t>
            </a:r>
            <a:endParaRPr sz="3500">
              <a:latin typeface="Calibri"/>
              <a:cs typeface="Calibri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9844" y="7025640"/>
            <a:ext cx="1056894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4953000" y="5565617"/>
            <a:ext cx="276860" cy="17780"/>
          </a:xfrm>
          <a:custGeom>
            <a:avLst/>
            <a:gdLst/>
            <a:ahLst/>
            <a:cxnLst/>
            <a:rect l="l" t="t" r="r" b="b"/>
            <a:pathLst>
              <a:path w="276860" h="17779">
                <a:moveTo>
                  <a:pt x="276644" y="0"/>
                </a:moveTo>
                <a:lnTo>
                  <a:pt x="0" y="0"/>
                </a:lnTo>
                <a:lnTo>
                  <a:pt x="0" y="17556"/>
                </a:lnTo>
                <a:lnTo>
                  <a:pt x="276644" y="17556"/>
                </a:lnTo>
                <a:lnTo>
                  <a:pt x="2766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5731764" y="5565617"/>
            <a:ext cx="275590" cy="17780"/>
          </a:xfrm>
          <a:custGeom>
            <a:avLst/>
            <a:gdLst/>
            <a:ahLst/>
            <a:cxnLst/>
            <a:rect l="l" t="t" r="r" b="b"/>
            <a:pathLst>
              <a:path w="275589" h="17779">
                <a:moveTo>
                  <a:pt x="275132" y="0"/>
                </a:moveTo>
                <a:lnTo>
                  <a:pt x="0" y="0"/>
                </a:lnTo>
                <a:lnTo>
                  <a:pt x="0" y="17556"/>
                </a:lnTo>
                <a:lnTo>
                  <a:pt x="275132" y="17556"/>
                </a:lnTo>
                <a:lnTo>
                  <a:pt x="2751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7510271" y="5565617"/>
            <a:ext cx="267335" cy="17780"/>
          </a:xfrm>
          <a:custGeom>
            <a:avLst/>
            <a:gdLst/>
            <a:ahLst/>
            <a:cxnLst/>
            <a:rect l="l" t="t" r="r" b="b"/>
            <a:pathLst>
              <a:path w="267334" h="17779">
                <a:moveTo>
                  <a:pt x="267271" y="0"/>
                </a:moveTo>
                <a:lnTo>
                  <a:pt x="0" y="0"/>
                </a:lnTo>
                <a:lnTo>
                  <a:pt x="0" y="17556"/>
                </a:lnTo>
                <a:lnTo>
                  <a:pt x="267271" y="17556"/>
                </a:lnTo>
                <a:lnTo>
                  <a:pt x="2672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8279892" y="5565617"/>
            <a:ext cx="267335" cy="17780"/>
          </a:xfrm>
          <a:custGeom>
            <a:avLst/>
            <a:gdLst/>
            <a:ahLst/>
            <a:cxnLst/>
            <a:rect l="l" t="t" r="r" b="b"/>
            <a:pathLst>
              <a:path w="267334" h="17779">
                <a:moveTo>
                  <a:pt x="267271" y="0"/>
                </a:moveTo>
                <a:lnTo>
                  <a:pt x="0" y="0"/>
                </a:lnTo>
                <a:lnTo>
                  <a:pt x="0" y="17556"/>
                </a:lnTo>
                <a:lnTo>
                  <a:pt x="267271" y="17556"/>
                </a:lnTo>
                <a:lnTo>
                  <a:pt x="2672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9823704" y="5565617"/>
            <a:ext cx="267335" cy="17780"/>
          </a:xfrm>
          <a:custGeom>
            <a:avLst/>
            <a:gdLst/>
            <a:ahLst/>
            <a:cxnLst/>
            <a:rect l="l" t="t" r="r" b="b"/>
            <a:pathLst>
              <a:path w="267334" h="17779">
                <a:moveTo>
                  <a:pt x="267271" y="0"/>
                </a:moveTo>
                <a:lnTo>
                  <a:pt x="0" y="0"/>
                </a:lnTo>
                <a:lnTo>
                  <a:pt x="0" y="17556"/>
                </a:lnTo>
                <a:lnTo>
                  <a:pt x="267271" y="17556"/>
                </a:lnTo>
                <a:lnTo>
                  <a:pt x="2672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0593323" y="5565617"/>
            <a:ext cx="267335" cy="17780"/>
          </a:xfrm>
          <a:custGeom>
            <a:avLst/>
            <a:gdLst/>
            <a:ahLst/>
            <a:cxnLst/>
            <a:rect l="l" t="t" r="r" b="b"/>
            <a:pathLst>
              <a:path w="267334" h="17779">
                <a:moveTo>
                  <a:pt x="267271" y="0"/>
                </a:moveTo>
                <a:lnTo>
                  <a:pt x="0" y="0"/>
                </a:lnTo>
                <a:lnTo>
                  <a:pt x="0" y="17556"/>
                </a:lnTo>
                <a:lnTo>
                  <a:pt x="267271" y="17556"/>
                </a:lnTo>
                <a:lnTo>
                  <a:pt x="2672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12015216" y="5565617"/>
            <a:ext cx="489584" cy="17780"/>
          </a:xfrm>
          <a:custGeom>
            <a:avLst/>
            <a:gdLst/>
            <a:ahLst/>
            <a:cxnLst/>
            <a:rect l="l" t="t" r="r" b="b"/>
            <a:pathLst>
              <a:path w="489584" h="17779">
                <a:moveTo>
                  <a:pt x="489203" y="0"/>
                </a:moveTo>
                <a:lnTo>
                  <a:pt x="0" y="0"/>
                </a:lnTo>
                <a:lnTo>
                  <a:pt x="0" y="17556"/>
                </a:lnTo>
                <a:lnTo>
                  <a:pt x="489203" y="17556"/>
                </a:lnTo>
                <a:lnTo>
                  <a:pt x="4892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974242" y="557911"/>
            <a:ext cx="11200130" cy="15500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10" b="1">
                <a:latin typeface="Calibri"/>
                <a:cs typeface="Calibri"/>
              </a:rPr>
              <a:t>APLICACIONES</a:t>
            </a:r>
            <a:r>
              <a:rPr dirty="0" spc="-110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DE</a:t>
            </a:r>
            <a:r>
              <a:rPr dirty="0" spc="-110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LA</a:t>
            </a:r>
            <a:r>
              <a:rPr dirty="0" spc="-120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INTEGRAL</a:t>
            </a:r>
            <a:r>
              <a:rPr dirty="0" spc="-95" b="1">
                <a:latin typeface="Calibri"/>
                <a:cs typeface="Calibri"/>
              </a:rPr>
              <a:t> </a:t>
            </a:r>
            <a:r>
              <a:rPr dirty="0" spc="-10" b="1">
                <a:latin typeface="Calibri"/>
                <a:cs typeface="Calibri"/>
              </a:rPr>
              <a:t>RIEMANN. </a:t>
            </a:r>
            <a:r>
              <a:rPr dirty="0" b="1">
                <a:latin typeface="Calibri"/>
                <a:cs typeface="Calibri"/>
              </a:rPr>
              <a:t>CÁLCULO</a:t>
            </a:r>
            <a:r>
              <a:rPr dirty="0" spc="-130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DE</a:t>
            </a:r>
            <a:r>
              <a:rPr dirty="0" spc="-114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ÁREAS</a:t>
            </a:r>
            <a:r>
              <a:rPr dirty="0" spc="-135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DE</a:t>
            </a:r>
            <a:r>
              <a:rPr dirty="0" spc="-125" b="1">
                <a:latin typeface="Calibri"/>
                <a:cs typeface="Calibri"/>
              </a:rPr>
              <a:t> </a:t>
            </a:r>
            <a:r>
              <a:rPr dirty="0" spc="-20" b="1">
                <a:latin typeface="Calibri"/>
                <a:cs typeface="Calibri"/>
              </a:rPr>
              <a:t>RECINTOS</a:t>
            </a:r>
            <a:r>
              <a:rPr dirty="0" spc="-135" b="1">
                <a:latin typeface="Calibri"/>
                <a:cs typeface="Calibri"/>
              </a:rPr>
              <a:t> </a:t>
            </a:r>
            <a:r>
              <a:rPr dirty="0" spc="-10" b="1">
                <a:latin typeface="Calibri"/>
                <a:cs typeface="Calibri"/>
              </a:rPr>
              <a:t>PLANOS.</a:t>
            </a:r>
          </a:p>
        </p:txBody>
      </p:sp>
      <p:sp>
        <p:nvSpPr>
          <p:cNvPr id="10" name="object 10" descr=""/>
          <p:cNvSpPr txBox="1"/>
          <p:nvPr/>
        </p:nvSpPr>
        <p:spPr>
          <a:xfrm>
            <a:off x="974242" y="2311730"/>
            <a:ext cx="11132820" cy="10617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4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tengo</a:t>
            </a:r>
            <a:r>
              <a:rPr dirty="0" sz="34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dirty="0" sz="34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función</a:t>
            </a:r>
            <a:r>
              <a:rPr dirty="0" sz="34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4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4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4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tengo</a:t>
            </a:r>
            <a:r>
              <a:rPr dirty="0" sz="34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4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calcular</a:t>
            </a:r>
            <a:r>
              <a:rPr dirty="0" sz="3400" spc="-1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4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área</a:t>
            </a:r>
            <a:r>
              <a:rPr dirty="0" sz="34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bajo</a:t>
            </a:r>
            <a:r>
              <a:rPr dirty="0" sz="34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25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curva</a:t>
            </a:r>
            <a:r>
              <a:rPr dirty="0" sz="34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400" spc="-1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dirty="0" sz="34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10">
                <a:solidFill>
                  <a:srgbClr val="FFFFFF"/>
                </a:solidFill>
                <a:latin typeface="Calibri"/>
                <a:cs typeface="Calibri"/>
              </a:rPr>
              <a:t>intervalo</a:t>
            </a:r>
            <a:r>
              <a:rPr dirty="0" sz="34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10">
                <a:solidFill>
                  <a:srgbClr val="FFFFFF"/>
                </a:solidFill>
                <a:latin typeface="Calibri"/>
                <a:cs typeface="Calibri"/>
              </a:rPr>
              <a:t>[a,b].</a:t>
            </a:r>
            <a:endParaRPr sz="3400">
              <a:latin typeface="Calibri"/>
              <a:cs typeface="Calibri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8869426" y="8399145"/>
            <a:ext cx="132715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500" spc="-50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endParaRPr sz="1500">
              <a:latin typeface="Cambria Math"/>
              <a:cs typeface="Cambria Math"/>
            </a:endParaRPr>
          </a:p>
        </p:txBody>
      </p:sp>
      <p:grpSp>
        <p:nvGrpSpPr>
          <p:cNvPr id="12" name="object 12" descr=""/>
          <p:cNvGrpSpPr/>
          <p:nvPr/>
        </p:nvGrpSpPr>
        <p:grpSpPr>
          <a:xfrm>
            <a:off x="961644" y="4251960"/>
            <a:ext cx="11067415" cy="5577840"/>
            <a:chOff x="961644" y="4251960"/>
            <a:chExt cx="11067415" cy="5577840"/>
          </a:xfrm>
        </p:grpSpPr>
        <p:pic>
          <p:nvPicPr>
            <p:cNvPr id="13" name="object 1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69264" y="4251960"/>
              <a:ext cx="11059668" cy="1443227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61644" y="5695188"/>
              <a:ext cx="11053572" cy="1770888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75360" y="7357872"/>
              <a:ext cx="11039856" cy="247192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14044" y="1005840"/>
            <a:ext cx="11367516" cy="2819400"/>
          </a:xfrm>
          <a:prstGeom prst="rect">
            <a:avLst/>
          </a:prstGeom>
        </p:spPr>
      </p:pic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92531" rIns="0" bIns="0" rtlCol="0" vert="horz">
            <a:spAutoFit/>
          </a:bodyPr>
          <a:lstStyle/>
          <a:p>
            <a:pPr marL="662940">
              <a:lnSpc>
                <a:spcPct val="100000"/>
              </a:lnSpc>
              <a:spcBef>
                <a:spcPts val="100"/>
              </a:spcBef>
            </a:pPr>
            <a:r>
              <a:rPr dirty="0"/>
              <a:t>INTEGRAL</a:t>
            </a:r>
            <a:r>
              <a:rPr dirty="0" spc="-30"/>
              <a:t> </a:t>
            </a:r>
            <a:r>
              <a:rPr dirty="0" spc="-10"/>
              <a:t>GAMMA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09879" y="2896362"/>
            <a:ext cx="12540615" cy="9988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403860">
              <a:lnSpc>
                <a:spcPts val="3020"/>
              </a:lnSpc>
              <a:spcBef>
                <a:spcPts val="95"/>
              </a:spcBef>
            </a:pPr>
            <a:r>
              <a:rPr dirty="0" sz="3650" spc="55">
                <a:solidFill>
                  <a:srgbClr val="FFFFFF"/>
                </a:solidFill>
                <a:latin typeface="Cambria Math"/>
                <a:cs typeface="Cambria Math"/>
              </a:rPr>
              <a:t>+∞</a:t>
            </a:r>
            <a:endParaRPr sz="3650">
              <a:latin typeface="Cambria Math"/>
              <a:cs typeface="Cambria Math"/>
            </a:endParaRPr>
          </a:p>
          <a:p>
            <a:pPr marL="38100">
              <a:lnSpc>
                <a:spcPts val="4640"/>
              </a:lnSpc>
              <a:tabLst>
                <a:tab pos="6551930" algn="l"/>
              </a:tabLst>
            </a:pPr>
            <a:r>
              <a:rPr dirty="0" sz="50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5000" spc="-1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5000">
                <a:solidFill>
                  <a:srgbClr val="FFFFFF"/>
                </a:solidFill>
                <a:latin typeface="Calibri"/>
                <a:cs typeface="Calibri"/>
              </a:rPr>
              <a:t>integral</a:t>
            </a:r>
            <a:r>
              <a:rPr dirty="0" sz="5000" spc="-1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5000">
                <a:solidFill>
                  <a:srgbClr val="FFFFFF"/>
                </a:solidFill>
                <a:latin typeface="Calibri"/>
                <a:cs typeface="Calibri"/>
              </a:rPr>
              <a:t>impropia</a:t>
            </a:r>
            <a:r>
              <a:rPr dirty="0" sz="5000" spc="-1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-2777" sz="7500" spc="-75">
                <a:solidFill>
                  <a:srgbClr val="FFFFFF"/>
                </a:solidFill>
                <a:latin typeface="Cambria Math"/>
                <a:cs typeface="Cambria Math"/>
              </a:rPr>
              <a:t>∫</a:t>
            </a:r>
            <a:r>
              <a:rPr dirty="0" baseline="-2777" sz="75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5000" spc="160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baseline="28158" sz="5475" spc="240">
                <a:solidFill>
                  <a:srgbClr val="FFFFFF"/>
                </a:solidFill>
                <a:latin typeface="Cambria Math"/>
                <a:cs typeface="Cambria Math"/>
              </a:rPr>
              <a:t>𝑝−1</a:t>
            </a:r>
            <a:r>
              <a:rPr dirty="0" sz="5000" spc="160">
                <a:solidFill>
                  <a:srgbClr val="FFFFFF"/>
                </a:solidFill>
                <a:latin typeface="Cambria Math"/>
                <a:cs typeface="Cambria Math"/>
              </a:rPr>
              <a:t>𝑒</a:t>
            </a:r>
            <a:r>
              <a:rPr dirty="0" baseline="28158" sz="5475" spc="240">
                <a:solidFill>
                  <a:srgbClr val="FFFFFF"/>
                </a:solidFill>
                <a:latin typeface="Cambria Math"/>
                <a:cs typeface="Cambria Math"/>
              </a:rPr>
              <a:t>−𝑥</a:t>
            </a:r>
            <a:r>
              <a:rPr dirty="0" sz="5000" spc="160">
                <a:solidFill>
                  <a:srgbClr val="FFFFFF"/>
                </a:solidFill>
                <a:latin typeface="Cambria Math"/>
                <a:cs typeface="Cambria Math"/>
              </a:rPr>
              <a:t>𝑑𝑥</a:t>
            </a:r>
            <a:r>
              <a:rPr dirty="0" sz="5000" spc="7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5000">
                <a:solidFill>
                  <a:srgbClr val="FFFFFF"/>
                </a:solidFill>
                <a:latin typeface="Calibri"/>
                <a:cs typeface="Calibri"/>
              </a:rPr>
              <a:t>existe</a:t>
            </a:r>
            <a:r>
              <a:rPr dirty="0" sz="5000" spc="-1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5000" spc="-20">
                <a:solidFill>
                  <a:srgbClr val="FFFFFF"/>
                </a:solidFill>
                <a:latin typeface="Calibri"/>
                <a:cs typeface="Calibri"/>
              </a:rPr>
              <a:t>para</a:t>
            </a:r>
            <a:endParaRPr sz="5000">
              <a:latin typeface="Calibri"/>
              <a:cs typeface="Calibri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2478658" y="6497066"/>
            <a:ext cx="778510" cy="588645"/>
          </a:xfrm>
          <a:custGeom>
            <a:avLst/>
            <a:gdLst/>
            <a:ahLst/>
            <a:cxnLst/>
            <a:rect l="l" t="t" r="r" b="b"/>
            <a:pathLst>
              <a:path w="778510" h="588645">
                <a:moveTo>
                  <a:pt x="590677" y="0"/>
                </a:moveTo>
                <a:lnTo>
                  <a:pt x="582295" y="23875"/>
                </a:lnTo>
                <a:lnTo>
                  <a:pt x="616319" y="38711"/>
                </a:lnTo>
                <a:lnTo>
                  <a:pt x="645604" y="59213"/>
                </a:lnTo>
                <a:lnTo>
                  <a:pt x="689864" y="117221"/>
                </a:lnTo>
                <a:lnTo>
                  <a:pt x="705105" y="154108"/>
                </a:lnTo>
                <a:lnTo>
                  <a:pt x="715978" y="195437"/>
                </a:lnTo>
                <a:lnTo>
                  <a:pt x="722398" y="240553"/>
                </a:lnTo>
                <a:lnTo>
                  <a:pt x="722493" y="241218"/>
                </a:lnTo>
                <a:lnTo>
                  <a:pt x="724662" y="291464"/>
                </a:lnTo>
                <a:lnTo>
                  <a:pt x="722473" y="343374"/>
                </a:lnTo>
                <a:lnTo>
                  <a:pt x="715914" y="390509"/>
                </a:lnTo>
                <a:lnTo>
                  <a:pt x="704998" y="432857"/>
                </a:lnTo>
                <a:lnTo>
                  <a:pt x="689737" y="470408"/>
                </a:lnTo>
                <a:lnTo>
                  <a:pt x="645652" y="529256"/>
                </a:lnTo>
                <a:lnTo>
                  <a:pt x="583184" y="564768"/>
                </a:lnTo>
                <a:lnTo>
                  <a:pt x="590677" y="588645"/>
                </a:lnTo>
                <a:lnTo>
                  <a:pt x="633466" y="573285"/>
                </a:lnTo>
                <a:lnTo>
                  <a:pt x="670956" y="551021"/>
                </a:lnTo>
                <a:lnTo>
                  <a:pt x="703137" y="521850"/>
                </a:lnTo>
                <a:lnTo>
                  <a:pt x="729996" y="485775"/>
                </a:lnTo>
                <a:lnTo>
                  <a:pt x="751165" y="444246"/>
                </a:lnTo>
                <a:lnTo>
                  <a:pt x="766286" y="398525"/>
                </a:lnTo>
                <a:lnTo>
                  <a:pt x="775358" y="348614"/>
                </a:lnTo>
                <a:lnTo>
                  <a:pt x="778382" y="294513"/>
                </a:lnTo>
                <a:lnTo>
                  <a:pt x="775374" y="241218"/>
                </a:lnTo>
                <a:lnTo>
                  <a:pt x="766206" y="190690"/>
                </a:lnTo>
                <a:lnTo>
                  <a:pt x="751004" y="144922"/>
                </a:lnTo>
                <a:lnTo>
                  <a:pt x="729742" y="103250"/>
                </a:lnTo>
                <a:lnTo>
                  <a:pt x="702833" y="67079"/>
                </a:lnTo>
                <a:lnTo>
                  <a:pt x="670687" y="37814"/>
                </a:lnTo>
                <a:lnTo>
                  <a:pt x="633301" y="15454"/>
                </a:lnTo>
                <a:lnTo>
                  <a:pt x="590677" y="0"/>
                </a:lnTo>
                <a:close/>
              </a:path>
              <a:path w="778510" h="588645">
                <a:moveTo>
                  <a:pt x="187706" y="0"/>
                </a:moveTo>
                <a:lnTo>
                  <a:pt x="145008" y="15454"/>
                </a:lnTo>
                <a:lnTo>
                  <a:pt x="107584" y="37814"/>
                </a:lnTo>
                <a:lnTo>
                  <a:pt x="75424" y="67079"/>
                </a:lnTo>
                <a:lnTo>
                  <a:pt x="48514" y="103250"/>
                </a:lnTo>
                <a:lnTo>
                  <a:pt x="27271" y="144922"/>
                </a:lnTo>
                <a:lnTo>
                  <a:pt x="12112" y="190690"/>
                </a:lnTo>
                <a:lnTo>
                  <a:pt x="3026" y="240553"/>
                </a:lnTo>
                <a:lnTo>
                  <a:pt x="0" y="294513"/>
                </a:lnTo>
                <a:lnTo>
                  <a:pt x="3024" y="348614"/>
                </a:lnTo>
                <a:lnTo>
                  <a:pt x="12096" y="398525"/>
                </a:lnTo>
                <a:lnTo>
                  <a:pt x="27217" y="444246"/>
                </a:lnTo>
                <a:lnTo>
                  <a:pt x="48387" y="485775"/>
                </a:lnTo>
                <a:lnTo>
                  <a:pt x="75245" y="521850"/>
                </a:lnTo>
                <a:lnTo>
                  <a:pt x="107426" y="551021"/>
                </a:lnTo>
                <a:lnTo>
                  <a:pt x="144916" y="573285"/>
                </a:lnTo>
                <a:lnTo>
                  <a:pt x="187706" y="588645"/>
                </a:lnTo>
                <a:lnTo>
                  <a:pt x="195072" y="564768"/>
                </a:lnTo>
                <a:lnTo>
                  <a:pt x="161545" y="549935"/>
                </a:lnTo>
                <a:lnTo>
                  <a:pt x="132603" y="529256"/>
                </a:lnTo>
                <a:lnTo>
                  <a:pt x="88518" y="470408"/>
                </a:lnTo>
                <a:lnTo>
                  <a:pt x="73257" y="432857"/>
                </a:lnTo>
                <a:lnTo>
                  <a:pt x="62341" y="390509"/>
                </a:lnTo>
                <a:lnTo>
                  <a:pt x="55782" y="343374"/>
                </a:lnTo>
                <a:lnTo>
                  <a:pt x="53593" y="291464"/>
                </a:lnTo>
                <a:lnTo>
                  <a:pt x="55782" y="241218"/>
                </a:lnTo>
                <a:lnTo>
                  <a:pt x="62341" y="195437"/>
                </a:lnTo>
                <a:lnTo>
                  <a:pt x="73257" y="154108"/>
                </a:lnTo>
                <a:lnTo>
                  <a:pt x="88518" y="117221"/>
                </a:lnTo>
                <a:lnTo>
                  <a:pt x="132873" y="59213"/>
                </a:lnTo>
                <a:lnTo>
                  <a:pt x="196088" y="23875"/>
                </a:lnTo>
                <a:lnTo>
                  <a:pt x="1877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735279" y="3541014"/>
            <a:ext cx="12388215" cy="28174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1054735">
              <a:lnSpc>
                <a:spcPts val="4010"/>
              </a:lnSpc>
              <a:spcBef>
                <a:spcPts val="95"/>
              </a:spcBef>
            </a:pPr>
            <a:r>
              <a:rPr dirty="0" sz="3650" spc="3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endParaRPr sz="3650">
              <a:latin typeface="Cambria Math"/>
              <a:cs typeface="Cambria Math"/>
            </a:endParaRPr>
          </a:p>
          <a:p>
            <a:pPr marL="12700">
              <a:lnSpc>
                <a:spcPts val="5630"/>
              </a:lnSpc>
            </a:pPr>
            <a:r>
              <a:rPr dirty="0" sz="5000">
                <a:solidFill>
                  <a:srgbClr val="FFFFFF"/>
                </a:solidFill>
                <a:latin typeface="Calibri"/>
                <a:cs typeface="Calibri"/>
              </a:rPr>
              <a:t>valores</a:t>
            </a:r>
            <a:r>
              <a:rPr dirty="0" sz="50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5000">
                <a:solidFill>
                  <a:srgbClr val="FFFFFF"/>
                </a:solidFill>
                <a:latin typeface="Calibri"/>
                <a:cs typeface="Calibri"/>
              </a:rPr>
              <a:t>positivos</a:t>
            </a:r>
            <a:r>
              <a:rPr dirty="0" sz="50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50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50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50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50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500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z="50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50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50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5000">
                <a:solidFill>
                  <a:srgbClr val="FFFFFF"/>
                </a:solidFill>
                <a:latin typeface="Calibri"/>
                <a:cs typeface="Calibri"/>
              </a:rPr>
              <a:t>da</a:t>
            </a:r>
            <a:r>
              <a:rPr dirty="0" sz="50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5000">
                <a:solidFill>
                  <a:srgbClr val="FFFFFF"/>
                </a:solidFill>
                <a:latin typeface="Calibri"/>
                <a:cs typeface="Calibri"/>
              </a:rPr>
              <a:t>origen</a:t>
            </a:r>
            <a:r>
              <a:rPr dirty="0" sz="50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50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50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50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50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5000" spc="-10">
                <a:solidFill>
                  <a:srgbClr val="FFFFFF"/>
                </a:solidFill>
                <a:latin typeface="Calibri"/>
                <a:cs typeface="Calibri"/>
              </a:rPr>
              <a:t>llamada</a:t>
            </a:r>
            <a:endParaRPr sz="5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dirty="0" u="sng" sz="5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función</a:t>
            </a:r>
            <a:r>
              <a:rPr dirty="0" u="sng" sz="5000" spc="-8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5000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gamma</a:t>
            </a:r>
            <a:r>
              <a:rPr dirty="0" u="none" sz="5000" i="1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dirty="0" u="none" sz="5000" spc="-7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50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u="none" sz="50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5000" spc="-10">
                <a:solidFill>
                  <a:srgbClr val="FFFFFF"/>
                </a:solidFill>
                <a:latin typeface="Calibri"/>
                <a:cs typeface="Calibri"/>
              </a:rPr>
              <a:t>representaremos</a:t>
            </a:r>
            <a:r>
              <a:rPr dirty="0" u="none" sz="50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5000" spc="-20">
                <a:solidFill>
                  <a:srgbClr val="FFFFFF"/>
                </a:solidFill>
                <a:latin typeface="Calibri"/>
                <a:cs typeface="Calibri"/>
              </a:rPr>
              <a:t>así:</a:t>
            </a:r>
            <a:endParaRPr sz="5000">
              <a:latin typeface="Calibri"/>
              <a:cs typeface="Calibri"/>
            </a:endParaRPr>
          </a:p>
          <a:p>
            <a:pPr marL="3915410">
              <a:lnSpc>
                <a:spcPct val="100000"/>
              </a:lnSpc>
              <a:spcBef>
                <a:spcPts val="1540"/>
              </a:spcBef>
            </a:pPr>
            <a:r>
              <a:rPr dirty="0" sz="3650" spc="55">
                <a:solidFill>
                  <a:srgbClr val="FFFFFF"/>
                </a:solidFill>
                <a:latin typeface="Cambria Math"/>
                <a:cs typeface="Cambria Math"/>
              </a:rPr>
              <a:t>+∞</a:t>
            </a:r>
            <a:endParaRPr sz="3650">
              <a:latin typeface="Cambria Math"/>
              <a:cs typeface="Cambria Math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378450" y="6092444"/>
            <a:ext cx="3234055" cy="7880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baseline="-20555" sz="7500" spc="225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sz="3650" spc="150">
                <a:solidFill>
                  <a:srgbClr val="FFFFFF"/>
                </a:solidFill>
                <a:latin typeface="Cambria Math"/>
                <a:cs typeface="Cambria Math"/>
              </a:rPr>
              <a:t>𝑝−1</a:t>
            </a:r>
            <a:r>
              <a:rPr dirty="0" baseline="-20555" sz="7500" spc="225">
                <a:solidFill>
                  <a:srgbClr val="FFFFFF"/>
                </a:solidFill>
                <a:latin typeface="Cambria Math"/>
                <a:cs typeface="Cambria Math"/>
              </a:rPr>
              <a:t>𝑒</a:t>
            </a:r>
            <a:r>
              <a:rPr dirty="0" sz="3650" spc="150">
                <a:solidFill>
                  <a:srgbClr val="FFFFFF"/>
                </a:solidFill>
                <a:latin typeface="Cambria Math"/>
                <a:cs typeface="Cambria Math"/>
              </a:rPr>
              <a:t>−𝑥</a:t>
            </a:r>
            <a:r>
              <a:rPr dirty="0" baseline="-20555" sz="7500" spc="225">
                <a:solidFill>
                  <a:srgbClr val="FFFFFF"/>
                </a:solidFill>
                <a:latin typeface="Cambria Math"/>
                <a:cs typeface="Cambria Math"/>
              </a:rPr>
              <a:t>𝑑𝑥,</a:t>
            </a:r>
            <a:endParaRPr baseline="-20555" sz="7500">
              <a:latin typeface="Cambria Math"/>
              <a:cs typeface="Cambria Math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006345" y="6325870"/>
            <a:ext cx="9951085" cy="13544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80085" algn="l"/>
                <a:tab pos="1481455" algn="l"/>
                <a:tab pos="8396605" algn="l"/>
              </a:tabLst>
            </a:pPr>
            <a:r>
              <a:rPr dirty="0" sz="5000" spc="-50">
                <a:solidFill>
                  <a:srgbClr val="FFFFFF"/>
                </a:solidFill>
                <a:latin typeface="Cambria Math"/>
                <a:cs typeface="Cambria Math"/>
              </a:rPr>
              <a:t>𝛤</a:t>
            </a:r>
            <a:r>
              <a:rPr dirty="0" sz="50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5000" spc="-50">
                <a:solidFill>
                  <a:srgbClr val="FFFFFF"/>
                </a:solidFill>
                <a:latin typeface="Cambria Math"/>
                <a:cs typeface="Cambria Math"/>
              </a:rPr>
              <a:t>𝑝</a:t>
            </a:r>
            <a:r>
              <a:rPr dirty="0" sz="5000">
                <a:solidFill>
                  <a:srgbClr val="FFFFFF"/>
                </a:solidFill>
                <a:latin typeface="Cambria Math"/>
                <a:cs typeface="Cambria Math"/>
              </a:rPr>
              <a:t>	=</a:t>
            </a:r>
            <a:r>
              <a:rPr dirty="0" sz="5000" spc="28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5000" spc="1050">
                <a:solidFill>
                  <a:srgbClr val="FFFFFF"/>
                </a:solidFill>
                <a:latin typeface="Cambria Math"/>
                <a:cs typeface="Cambria Math"/>
              </a:rPr>
              <a:t>න</a:t>
            </a:r>
            <a:r>
              <a:rPr dirty="0" sz="5000">
                <a:solidFill>
                  <a:srgbClr val="FFFFFF"/>
                </a:solidFill>
                <a:latin typeface="Cambria Math"/>
                <a:cs typeface="Cambria Math"/>
              </a:rPr>
              <a:t>	𝑝</a:t>
            </a:r>
            <a:r>
              <a:rPr dirty="0" sz="5000" spc="3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5000">
                <a:solidFill>
                  <a:srgbClr val="FFFFFF"/>
                </a:solidFill>
                <a:latin typeface="Cambria Math"/>
                <a:cs typeface="Cambria Math"/>
              </a:rPr>
              <a:t>&gt;</a:t>
            </a:r>
            <a:r>
              <a:rPr dirty="0" sz="5000" spc="26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5000" spc="-5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endParaRPr sz="5000">
              <a:latin typeface="Cambria Math"/>
              <a:cs typeface="Cambria Math"/>
            </a:endParaRPr>
          </a:p>
          <a:p>
            <a:pPr marL="2409825">
              <a:lnSpc>
                <a:spcPct val="100000"/>
              </a:lnSpc>
              <a:spcBef>
                <a:spcPts val="75"/>
              </a:spcBef>
            </a:pPr>
            <a:r>
              <a:rPr dirty="0" sz="3650" spc="3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endParaRPr sz="365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159" y="1320164"/>
            <a:ext cx="3404870" cy="7880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pc="-1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Propiedades: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1596263" y="2359787"/>
            <a:ext cx="537845" cy="412115"/>
          </a:xfrm>
          <a:custGeom>
            <a:avLst/>
            <a:gdLst/>
            <a:ahLst/>
            <a:cxnLst/>
            <a:rect l="l" t="t" r="r" b="b"/>
            <a:pathLst>
              <a:path w="537844" h="412114">
                <a:moveTo>
                  <a:pt x="406273" y="0"/>
                </a:moveTo>
                <a:lnTo>
                  <a:pt x="400431" y="16637"/>
                </a:lnTo>
                <a:lnTo>
                  <a:pt x="424289" y="27017"/>
                </a:lnTo>
                <a:lnTo>
                  <a:pt x="444801" y="41386"/>
                </a:lnTo>
                <a:lnTo>
                  <a:pt x="475742" y="82042"/>
                </a:lnTo>
                <a:lnTo>
                  <a:pt x="494030" y="136763"/>
                </a:lnTo>
                <a:lnTo>
                  <a:pt x="498539" y="168382"/>
                </a:lnTo>
                <a:lnTo>
                  <a:pt x="498601" y="168820"/>
                </a:lnTo>
                <a:lnTo>
                  <a:pt x="500125" y="203962"/>
                </a:lnTo>
                <a:lnTo>
                  <a:pt x="498601" y="240317"/>
                </a:lnTo>
                <a:lnTo>
                  <a:pt x="494030" y="273351"/>
                </a:lnTo>
                <a:lnTo>
                  <a:pt x="475742" y="329311"/>
                </a:lnTo>
                <a:lnTo>
                  <a:pt x="444785" y="370538"/>
                </a:lnTo>
                <a:lnTo>
                  <a:pt x="401066" y="395477"/>
                </a:lnTo>
                <a:lnTo>
                  <a:pt x="406273" y="412115"/>
                </a:lnTo>
                <a:lnTo>
                  <a:pt x="462470" y="385778"/>
                </a:lnTo>
                <a:lnTo>
                  <a:pt x="503809" y="340106"/>
                </a:lnTo>
                <a:lnTo>
                  <a:pt x="529240" y="278971"/>
                </a:lnTo>
                <a:lnTo>
                  <a:pt x="537718" y="206121"/>
                </a:lnTo>
                <a:lnTo>
                  <a:pt x="535621" y="168820"/>
                </a:lnTo>
                <a:lnTo>
                  <a:pt x="535596" y="168382"/>
                </a:lnTo>
                <a:lnTo>
                  <a:pt x="518590" y="101429"/>
                </a:lnTo>
                <a:lnTo>
                  <a:pt x="484872" y="46898"/>
                </a:lnTo>
                <a:lnTo>
                  <a:pt x="436155" y="10791"/>
                </a:lnTo>
                <a:lnTo>
                  <a:pt x="406273" y="0"/>
                </a:lnTo>
                <a:close/>
              </a:path>
              <a:path w="537844" h="412114">
                <a:moveTo>
                  <a:pt x="131444" y="0"/>
                </a:moveTo>
                <a:lnTo>
                  <a:pt x="75342" y="26416"/>
                </a:lnTo>
                <a:lnTo>
                  <a:pt x="33909" y="72263"/>
                </a:lnTo>
                <a:lnTo>
                  <a:pt x="8477" y="133476"/>
                </a:lnTo>
                <a:lnTo>
                  <a:pt x="121" y="203962"/>
                </a:lnTo>
                <a:lnTo>
                  <a:pt x="0" y="206121"/>
                </a:lnTo>
                <a:lnTo>
                  <a:pt x="8477" y="278971"/>
                </a:lnTo>
                <a:lnTo>
                  <a:pt x="33909" y="340106"/>
                </a:lnTo>
                <a:lnTo>
                  <a:pt x="75247" y="385778"/>
                </a:lnTo>
                <a:lnTo>
                  <a:pt x="131444" y="412115"/>
                </a:lnTo>
                <a:lnTo>
                  <a:pt x="136651" y="395477"/>
                </a:lnTo>
                <a:lnTo>
                  <a:pt x="113125" y="385050"/>
                </a:lnTo>
                <a:lnTo>
                  <a:pt x="92837" y="370538"/>
                </a:lnTo>
                <a:lnTo>
                  <a:pt x="61975" y="329311"/>
                </a:lnTo>
                <a:lnTo>
                  <a:pt x="43687" y="273351"/>
                </a:lnTo>
                <a:lnTo>
                  <a:pt x="37682" y="206121"/>
                </a:lnTo>
                <a:lnTo>
                  <a:pt x="37592" y="203962"/>
                </a:lnTo>
                <a:lnTo>
                  <a:pt x="39116" y="168820"/>
                </a:lnTo>
                <a:lnTo>
                  <a:pt x="51307" y="107824"/>
                </a:lnTo>
                <a:lnTo>
                  <a:pt x="75832" y="59731"/>
                </a:lnTo>
                <a:lnTo>
                  <a:pt x="113500" y="27017"/>
                </a:lnTo>
                <a:lnTo>
                  <a:pt x="137287" y="16637"/>
                </a:lnTo>
                <a:lnTo>
                  <a:pt x="1314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596263" y="3426587"/>
            <a:ext cx="1319530" cy="412115"/>
          </a:xfrm>
          <a:custGeom>
            <a:avLst/>
            <a:gdLst/>
            <a:ahLst/>
            <a:cxnLst/>
            <a:rect l="l" t="t" r="r" b="b"/>
            <a:pathLst>
              <a:path w="1319530" h="412114">
                <a:moveTo>
                  <a:pt x="1188085" y="0"/>
                </a:moveTo>
                <a:lnTo>
                  <a:pt x="1182243" y="16637"/>
                </a:lnTo>
                <a:lnTo>
                  <a:pt x="1206101" y="27017"/>
                </a:lnTo>
                <a:lnTo>
                  <a:pt x="1226613" y="41386"/>
                </a:lnTo>
                <a:lnTo>
                  <a:pt x="1257554" y="82042"/>
                </a:lnTo>
                <a:lnTo>
                  <a:pt x="1275842" y="136810"/>
                </a:lnTo>
                <a:lnTo>
                  <a:pt x="1280348" y="168382"/>
                </a:lnTo>
                <a:lnTo>
                  <a:pt x="1280414" y="168838"/>
                </a:lnTo>
                <a:lnTo>
                  <a:pt x="1281938" y="203962"/>
                </a:lnTo>
                <a:lnTo>
                  <a:pt x="1280414" y="240317"/>
                </a:lnTo>
                <a:lnTo>
                  <a:pt x="1275842" y="273351"/>
                </a:lnTo>
                <a:lnTo>
                  <a:pt x="1257554" y="329311"/>
                </a:lnTo>
                <a:lnTo>
                  <a:pt x="1226597" y="370538"/>
                </a:lnTo>
                <a:lnTo>
                  <a:pt x="1182878" y="395477"/>
                </a:lnTo>
                <a:lnTo>
                  <a:pt x="1188085" y="412115"/>
                </a:lnTo>
                <a:lnTo>
                  <a:pt x="1244282" y="385778"/>
                </a:lnTo>
                <a:lnTo>
                  <a:pt x="1285620" y="340106"/>
                </a:lnTo>
                <a:lnTo>
                  <a:pt x="1311052" y="278971"/>
                </a:lnTo>
                <a:lnTo>
                  <a:pt x="1319530" y="206121"/>
                </a:lnTo>
                <a:lnTo>
                  <a:pt x="1317434" y="168838"/>
                </a:lnTo>
                <a:lnTo>
                  <a:pt x="1317408" y="168382"/>
                </a:lnTo>
                <a:lnTo>
                  <a:pt x="1300402" y="101429"/>
                </a:lnTo>
                <a:lnTo>
                  <a:pt x="1266684" y="46898"/>
                </a:lnTo>
                <a:lnTo>
                  <a:pt x="1217967" y="10791"/>
                </a:lnTo>
                <a:lnTo>
                  <a:pt x="1188085" y="0"/>
                </a:lnTo>
                <a:close/>
              </a:path>
              <a:path w="1319530" h="412114">
                <a:moveTo>
                  <a:pt x="131444" y="0"/>
                </a:moveTo>
                <a:lnTo>
                  <a:pt x="75342" y="26416"/>
                </a:lnTo>
                <a:lnTo>
                  <a:pt x="33909" y="72263"/>
                </a:lnTo>
                <a:lnTo>
                  <a:pt x="8477" y="133476"/>
                </a:lnTo>
                <a:lnTo>
                  <a:pt x="121" y="203962"/>
                </a:lnTo>
                <a:lnTo>
                  <a:pt x="0" y="206121"/>
                </a:lnTo>
                <a:lnTo>
                  <a:pt x="8477" y="278971"/>
                </a:lnTo>
                <a:lnTo>
                  <a:pt x="33909" y="340106"/>
                </a:lnTo>
                <a:lnTo>
                  <a:pt x="75247" y="385778"/>
                </a:lnTo>
                <a:lnTo>
                  <a:pt x="131444" y="412115"/>
                </a:lnTo>
                <a:lnTo>
                  <a:pt x="136651" y="395477"/>
                </a:lnTo>
                <a:lnTo>
                  <a:pt x="113125" y="385050"/>
                </a:lnTo>
                <a:lnTo>
                  <a:pt x="92837" y="370538"/>
                </a:lnTo>
                <a:lnTo>
                  <a:pt x="61975" y="329311"/>
                </a:lnTo>
                <a:lnTo>
                  <a:pt x="43687" y="273351"/>
                </a:lnTo>
                <a:lnTo>
                  <a:pt x="37682" y="206121"/>
                </a:lnTo>
                <a:lnTo>
                  <a:pt x="37592" y="203962"/>
                </a:lnTo>
                <a:lnTo>
                  <a:pt x="39116" y="168838"/>
                </a:lnTo>
                <a:lnTo>
                  <a:pt x="51307" y="107878"/>
                </a:lnTo>
                <a:lnTo>
                  <a:pt x="75832" y="59731"/>
                </a:lnTo>
                <a:lnTo>
                  <a:pt x="113500" y="27017"/>
                </a:lnTo>
                <a:lnTo>
                  <a:pt x="137287" y="16637"/>
                </a:lnTo>
                <a:lnTo>
                  <a:pt x="1314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4101719" y="3426587"/>
            <a:ext cx="545465" cy="412115"/>
          </a:xfrm>
          <a:custGeom>
            <a:avLst/>
            <a:gdLst/>
            <a:ahLst/>
            <a:cxnLst/>
            <a:rect l="l" t="t" r="r" b="b"/>
            <a:pathLst>
              <a:path w="545464" h="412114">
                <a:moveTo>
                  <a:pt x="413892" y="0"/>
                </a:moveTo>
                <a:lnTo>
                  <a:pt x="408050" y="16637"/>
                </a:lnTo>
                <a:lnTo>
                  <a:pt x="431909" y="27017"/>
                </a:lnTo>
                <a:lnTo>
                  <a:pt x="452421" y="41386"/>
                </a:lnTo>
                <a:lnTo>
                  <a:pt x="483361" y="82042"/>
                </a:lnTo>
                <a:lnTo>
                  <a:pt x="501649" y="136810"/>
                </a:lnTo>
                <a:lnTo>
                  <a:pt x="506156" y="168382"/>
                </a:lnTo>
                <a:lnTo>
                  <a:pt x="506221" y="168838"/>
                </a:lnTo>
                <a:lnTo>
                  <a:pt x="507745" y="203962"/>
                </a:lnTo>
                <a:lnTo>
                  <a:pt x="506222" y="240317"/>
                </a:lnTo>
                <a:lnTo>
                  <a:pt x="501650" y="273351"/>
                </a:lnTo>
                <a:lnTo>
                  <a:pt x="483361" y="329311"/>
                </a:lnTo>
                <a:lnTo>
                  <a:pt x="452405" y="370538"/>
                </a:lnTo>
                <a:lnTo>
                  <a:pt x="408685" y="395477"/>
                </a:lnTo>
                <a:lnTo>
                  <a:pt x="413892" y="412115"/>
                </a:lnTo>
                <a:lnTo>
                  <a:pt x="470090" y="385778"/>
                </a:lnTo>
                <a:lnTo>
                  <a:pt x="511428" y="340106"/>
                </a:lnTo>
                <a:lnTo>
                  <a:pt x="536860" y="278971"/>
                </a:lnTo>
                <a:lnTo>
                  <a:pt x="545338" y="206121"/>
                </a:lnTo>
                <a:lnTo>
                  <a:pt x="543242" y="168838"/>
                </a:lnTo>
                <a:lnTo>
                  <a:pt x="526210" y="101429"/>
                </a:lnTo>
                <a:lnTo>
                  <a:pt x="492492" y="46898"/>
                </a:lnTo>
                <a:lnTo>
                  <a:pt x="443775" y="10791"/>
                </a:lnTo>
                <a:lnTo>
                  <a:pt x="413892" y="0"/>
                </a:lnTo>
                <a:close/>
              </a:path>
              <a:path w="545464" h="412114">
                <a:moveTo>
                  <a:pt x="131444" y="0"/>
                </a:moveTo>
                <a:lnTo>
                  <a:pt x="75342" y="26416"/>
                </a:lnTo>
                <a:lnTo>
                  <a:pt x="33908" y="72263"/>
                </a:lnTo>
                <a:lnTo>
                  <a:pt x="8477" y="133476"/>
                </a:lnTo>
                <a:lnTo>
                  <a:pt x="121" y="203962"/>
                </a:lnTo>
                <a:lnTo>
                  <a:pt x="0" y="206121"/>
                </a:lnTo>
                <a:lnTo>
                  <a:pt x="2119" y="244004"/>
                </a:lnTo>
                <a:lnTo>
                  <a:pt x="19073" y="311009"/>
                </a:lnTo>
                <a:lnTo>
                  <a:pt x="52720" y="365341"/>
                </a:lnTo>
                <a:lnTo>
                  <a:pt x="101488" y="401381"/>
                </a:lnTo>
                <a:lnTo>
                  <a:pt x="131444" y="412115"/>
                </a:lnTo>
                <a:lnTo>
                  <a:pt x="136651" y="395477"/>
                </a:lnTo>
                <a:lnTo>
                  <a:pt x="113125" y="385050"/>
                </a:lnTo>
                <a:lnTo>
                  <a:pt x="92836" y="370538"/>
                </a:lnTo>
                <a:lnTo>
                  <a:pt x="61975" y="329311"/>
                </a:lnTo>
                <a:lnTo>
                  <a:pt x="43687" y="273351"/>
                </a:lnTo>
                <a:lnTo>
                  <a:pt x="37682" y="206121"/>
                </a:lnTo>
                <a:lnTo>
                  <a:pt x="37591" y="203962"/>
                </a:lnTo>
                <a:lnTo>
                  <a:pt x="39115" y="168838"/>
                </a:lnTo>
                <a:lnTo>
                  <a:pt x="51307" y="107878"/>
                </a:lnTo>
                <a:lnTo>
                  <a:pt x="75832" y="59731"/>
                </a:lnTo>
                <a:lnTo>
                  <a:pt x="113500" y="27017"/>
                </a:lnTo>
                <a:lnTo>
                  <a:pt x="137286" y="16637"/>
                </a:lnTo>
                <a:lnTo>
                  <a:pt x="1314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5083555" y="3301746"/>
            <a:ext cx="1106170" cy="559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𝑝</a:t>
            </a:r>
            <a:r>
              <a:rPr dirty="0" sz="3500" spc="2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&gt;</a:t>
            </a:r>
            <a:r>
              <a:rPr dirty="0" sz="3500" spc="18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endParaRPr sz="3500">
              <a:latin typeface="Cambria Math"/>
              <a:cs typeface="Cambria Math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3493642" y="4493387"/>
            <a:ext cx="545465" cy="412115"/>
          </a:xfrm>
          <a:custGeom>
            <a:avLst/>
            <a:gdLst/>
            <a:ahLst/>
            <a:cxnLst/>
            <a:rect l="l" t="t" r="r" b="b"/>
            <a:pathLst>
              <a:path w="545464" h="412114">
                <a:moveTo>
                  <a:pt x="413893" y="0"/>
                </a:moveTo>
                <a:lnTo>
                  <a:pt x="408051" y="16637"/>
                </a:lnTo>
                <a:lnTo>
                  <a:pt x="431909" y="27017"/>
                </a:lnTo>
                <a:lnTo>
                  <a:pt x="452421" y="41386"/>
                </a:lnTo>
                <a:lnTo>
                  <a:pt x="483362" y="82041"/>
                </a:lnTo>
                <a:lnTo>
                  <a:pt x="501650" y="136810"/>
                </a:lnTo>
                <a:lnTo>
                  <a:pt x="506156" y="168382"/>
                </a:lnTo>
                <a:lnTo>
                  <a:pt x="506222" y="168838"/>
                </a:lnTo>
                <a:lnTo>
                  <a:pt x="507746" y="203962"/>
                </a:lnTo>
                <a:lnTo>
                  <a:pt x="506222" y="240317"/>
                </a:lnTo>
                <a:lnTo>
                  <a:pt x="501650" y="273351"/>
                </a:lnTo>
                <a:lnTo>
                  <a:pt x="483362" y="329311"/>
                </a:lnTo>
                <a:lnTo>
                  <a:pt x="452405" y="370538"/>
                </a:lnTo>
                <a:lnTo>
                  <a:pt x="408686" y="395477"/>
                </a:lnTo>
                <a:lnTo>
                  <a:pt x="413893" y="412114"/>
                </a:lnTo>
                <a:lnTo>
                  <a:pt x="470090" y="385778"/>
                </a:lnTo>
                <a:lnTo>
                  <a:pt x="511429" y="340105"/>
                </a:lnTo>
                <a:lnTo>
                  <a:pt x="536860" y="278971"/>
                </a:lnTo>
                <a:lnTo>
                  <a:pt x="545338" y="206120"/>
                </a:lnTo>
                <a:lnTo>
                  <a:pt x="543242" y="168838"/>
                </a:lnTo>
                <a:lnTo>
                  <a:pt x="526210" y="101429"/>
                </a:lnTo>
                <a:lnTo>
                  <a:pt x="492492" y="46898"/>
                </a:lnTo>
                <a:lnTo>
                  <a:pt x="443775" y="10791"/>
                </a:lnTo>
                <a:lnTo>
                  <a:pt x="413893" y="0"/>
                </a:lnTo>
                <a:close/>
              </a:path>
              <a:path w="545464" h="412114">
                <a:moveTo>
                  <a:pt x="131445" y="0"/>
                </a:moveTo>
                <a:lnTo>
                  <a:pt x="75342" y="26415"/>
                </a:lnTo>
                <a:lnTo>
                  <a:pt x="33909" y="72262"/>
                </a:lnTo>
                <a:lnTo>
                  <a:pt x="8477" y="133476"/>
                </a:lnTo>
                <a:lnTo>
                  <a:pt x="121" y="203962"/>
                </a:lnTo>
                <a:lnTo>
                  <a:pt x="0" y="206120"/>
                </a:lnTo>
                <a:lnTo>
                  <a:pt x="2119" y="244004"/>
                </a:lnTo>
                <a:lnTo>
                  <a:pt x="19073" y="311009"/>
                </a:lnTo>
                <a:lnTo>
                  <a:pt x="52720" y="365341"/>
                </a:lnTo>
                <a:lnTo>
                  <a:pt x="101488" y="401381"/>
                </a:lnTo>
                <a:lnTo>
                  <a:pt x="131445" y="412114"/>
                </a:lnTo>
                <a:lnTo>
                  <a:pt x="136652" y="395477"/>
                </a:lnTo>
                <a:lnTo>
                  <a:pt x="113125" y="385050"/>
                </a:lnTo>
                <a:lnTo>
                  <a:pt x="92837" y="370538"/>
                </a:lnTo>
                <a:lnTo>
                  <a:pt x="61976" y="329311"/>
                </a:lnTo>
                <a:lnTo>
                  <a:pt x="43688" y="273351"/>
                </a:lnTo>
                <a:lnTo>
                  <a:pt x="37682" y="206120"/>
                </a:lnTo>
                <a:lnTo>
                  <a:pt x="37592" y="203962"/>
                </a:lnTo>
                <a:lnTo>
                  <a:pt x="39115" y="168838"/>
                </a:lnTo>
                <a:lnTo>
                  <a:pt x="51308" y="107878"/>
                </a:lnTo>
                <a:lnTo>
                  <a:pt x="75832" y="59731"/>
                </a:lnTo>
                <a:lnTo>
                  <a:pt x="113500" y="27017"/>
                </a:lnTo>
                <a:lnTo>
                  <a:pt x="137287" y="16637"/>
                </a:lnTo>
                <a:lnTo>
                  <a:pt x="1314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4694554" y="4493387"/>
            <a:ext cx="1321435" cy="412115"/>
          </a:xfrm>
          <a:custGeom>
            <a:avLst/>
            <a:gdLst/>
            <a:ahLst/>
            <a:cxnLst/>
            <a:rect l="l" t="t" r="r" b="b"/>
            <a:pathLst>
              <a:path w="1321435" h="412114">
                <a:moveTo>
                  <a:pt x="1189609" y="0"/>
                </a:moveTo>
                <a:lnTo>
                  <a:pt x="1183767" y="16637"/>
                </a:lnTo>
                <a:lnTo>
                  <a:pt x="1207625" y="27017"/>
                </a:lnTo>
                <a:lnTo>
                  <a:pt x="1228137" y="41386"/>
                </a:lnTo>
                <a:lnTo>
                  <a:pt x="1259078" y="82041"/>
                </a:lnTo>
                <a:lnTo>
                  <a:pt x="1277365" y="136810"/>
                </a:lnTo>
                <a:lnTo>
                  <a:pt x="1281872" y="168382"/>
                </a:lnTo>
                <a:lnTo>
                  <a:pt x="1281938" y="168838"/>
                </a:lnTo>
                <a:lnTo>
                  <a:pt x="1283462" y="203962"/>
                </a:lnTo>
                <a:lnTo>
                  <a:pt x="1281938" y="240317"/>
                </a:lnTo>
                <a:lnTo>
                  <a:pt x="1277365" y="273351"/>
                </a:lnTo>
                <a:lnTo>
                  <a:pt x="1259078" y="329311"/>
                </a:lnTo>
                <a:lnTo>
                  <a:pt x="1228121" y="370538"/>
                </a:lnTo>
                <a:lnTo>
                  <a:pt x="1184402" y="395477"/>
                </a:lnTo>
                <a:lnTo>
                  <a:pt x="1189609" y="412114"/>
                </a:lnTo>
                <a:lnTo>
                  <a:pt x="1245806" y="385778"/>
                </a:lnTo>
                <a:lnTo>
                  <a:pt x="1287145" y="340105"/>
                </a:lnTo>
                <a:lnTo>
                  <a:pt x="1312576" y="278971"/>
                </a:lnTo>
                <a:lnTo>
                  <a:pt x="1321054" y="206120"/>
                </a:lnTo>
                <a:lnTo>
                  <a:pt x="1318958" y="168838"/>
                </a:lnTo>
                <a:lnTo>
                  <a:pt x="1301926" y="101429"/>
                </a:lnTo>
                <a:lnTo>
                  <a:pt x="1268208" y="46898"/>
                </a:lnTo>
                <a:lnTo>
                  <a:pt x="1219491" y="10791"/>
                </a:lnTo>
                <a:lnTo>
                  <a:pt x="1189609" y="0"/>
                </a:lnTo>
                <a:close/>
              </a:path>
              <a:path w="1321435" h="412114">
                <a:moveTo>
                  <a:pt x="131445" y="0"/>
                </a:moveTo>
                <a:lnTo>
                  <a:pt x="75342" y="26415"/>
                </a:lnTo>
                <a:lnTo>
                  <a:pt x="33909" y="72262"/>
                </a:lnTo>
                <a:lnTo>
                  <a:pt x="8477" y="133476"/>
                </a:lnTo>
                <a:lnTo>
                  <a:pt x="121" y="203962"/>
                </a:lnTo>
                <a:lnTo>
                  <a:pt x="0" y="206120"/>
                </a:lnTo>
                <a:lnTo>
                  <a:pt x="2119" y="244004"/>
                </a:lnTo>
                <a:lnTo>
                  <a:pt x="19073" y="311009"/>
                </a:lnTo>
                <a:lnTo>
                  <a:pt x="52720" y="365341"/>
                </a:lnTo>
                <a:lnTo>
                  <a:pt x="101488" y="401381"/>
                </a:lnTo>
                <a:lnTo>
                  <a:pt x="131445" y="412114"/>
                </a:lnTo>
                <a:lnTo>
                  <a:pt x="136652" y="395477"/>
                </a:lnTo>
                <a:lnTo>
                  <a:pt x="113125" y="385050"/>
                </a:lnTo>
                <a:lnTo>
                  <a:pt x="92837" y="370538"/>
                </a:lnTo>
                <a:lnTo>
                  <a:pt x="61975" y="329311"/>
                </a:lnTo>
                <a:lnTo>
                  <a:pt x="43688" y="273351"/>
                </a:lnTo>
                <a:lnTo>
                  <a:pt x="37682" y="206120"/>
                </a:lnTo>
                <a:lnTo>
                  <a:pt x="37592" y="203962"/>
                </a:lnTo>
                <a:lnTo>
                  <a:pt x="39116" y="168838"/>
                </a:lnTo>
                <a:lnTo>
                  <a:pt x="51308" y="107878"/>
                </a:lnTo>
                <a:lnTo>
                  <a:pt x="75832" y="59731"/>
                </a:lnTo>
                <a:lnTo>
                  <a:pt x="113500" y="27017"/>
                </a:lnTo>
                <a:lnTo>
                  <a:pt x="137287" y="16637"/>
                </a:lnTo>
                <a:lnTo>
                  <a:pt x="1314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4827523" y="4368241"/>
            <a:ext cx="1367790" cy="560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27455" algn="l"/>
              </a:tabLst>
            </a:pP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𝑝</a:t>
            </a:r>
            <a:r>
              <a:rPr dirty="0" sz="3500" spc="4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−</a:t>
            </a:r>
            <a:r>
              <a:rPr dirty="0" sz="3500" spc="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!</a:t>
            </a:r>
            <a:endParaRPr sz="3500">
              <a:latin typeface="Cambria Math"/>
              <a:cs typeface="Cambria Math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3498215" y="5560187"/>
            <a:ext cx="1333500" cy="412115"/>
          </a:xfrm>
          <a:custGeom>
            <a:avLst/>
            <a:gdLst/>
            <a:ahLst/>
            <a:cxnLst/>
            <a:rect l="l" t="t" r="r" b="b"/>
            <a:pathLst>
              <a:path w="1333500" h="412114">
                <a:moveTo>
                  <a:pt x="1201801" y="0"/>
                </a:moveTo>
                <a:lnTo>
                  <a:pt x="1195959" y="16637"/>
                </a:lnTo>
                <a:lnTo>
                  <a:pt x="1219817" y="27017"/>
                </a:lnTo>
                <a:lnTo>
                  <a:pt x="1240329" y="41386"/>
                </a:lnTo>
                <a:lnTo>
                  <a:pt x="1271270" y="82041"/>
                </a:lnTo>
                <a:lnTo>
                  <a:pt x="1289558" y="136810"/>
                </a:lnTo>
                <a:lnTo>
                  <a:pt x="1294064" y="168382"/>
                </a:lnTo>
                <a:lnTo>
                  <a:pt x="1294130" y="168838"/>
                </a:lnTo>
                <a:lnTo>
                  <a:pt x="1295654" y="203962"/>
                </a:lnTo>
                <a:lnTo>
                  <a:pt x="1294130" y="240317"/>
                </a:lnTo>
                <a:lnTo>
                  <a:pt x="1289558" y="273351"/>
                </a:lnTo>
                <a:lnTo>
                  <a:pt x="1271270" y="329311"/>
                </a:lnTo>
                <a:lnTo>
                  <a:pt x="1240313" y="370538"/>
                </a:lnTo>
                <a:lnTo>
                  <a:pt x="1196594" y="395477"/>
                </a:lnTo>
                <a:lnTo>
                  <a:pt x="1201801" y="412114"/>
                </a:lnTo>
                <a:lnTo>
                  <a:pt x="1257998" y="385778"/>
                </a:lnTo>
                <a:lnTo>
                  <a:pt x="1299337" y="340105"/>
                </a:lnTo>
                <a:lnTo>
                  <a:pt x="1324768" y="278971"/>
                </a:lnTo>
                <a:lnTo>
                  <a:pt x="1333246" y="206120"/>
                </a:lnTo>
                <a:lnTo>
                  <a:pt x="1331150" y="168838"/>
                </a:lnTo>
                <a:lnTo>
                  <a:pt x="1314118" y="101429"/>
                </a:lnTo>
                <a:lnTo>
                  <a:pt x="1280400" y="46898"/>
                </a:lnTo>
                <a:lnTo>
                  <a:pt x="1231683" y="10791"/>
                </a:lnTo>
                <a:lnTo>
                  <a:pt x="1201801" y="0"/>
                </a:lnTo>
                <a:close/>
              </a:path>
              <a:path w="1333500" h="412114">
                <a:moveTo>
                  <a:pt x="131445" y="0"/>
                </a:moveTo>
                <a:lnTo>
                  <a:pt x="75342" y="26415"/>
                </a:lnTo>
                <a:lnTo>
                  <a:pt x="33909" y="72262"/>
                </a:lnTo>
                <a:lnTo>
                  <a:pt x="8477" y="133476"/>
                </a:lnTo>
                <a:lnTo>
                  <a:pt x="121" y="203962"/>
                </a:lnTo>
                <a:lnTo>
                  <a:pt x="0" y="206120"/>
                </a:lnTo>
                <a:lnTo>
                  <a:pt x="2119" y="244004"/>
                </a:lnTo>
                <a:lnTo>
                  <a:pt x="19073" y="311009"/>
                </a:lnTo>
                <a:lnTo>
                  <a:pt x="52720" y="365341"/>
                </a:lnTo>
                <a:lnTo>
                  <a:pt x="101488" y="401381"/>
                </a:lnTo>
                <a:lnTo>
                  <a:pt x="131445" y="412114"/>
                </a:lnTo>
                <a:lnTo>
                  <a:pt x="136651" y="395477"/>
                </a:lnTo>
                <a:lnTo>
                  <a:pt x="113125" y="385050"/>
                </a:lnTo>
                <a:lnTo>
                  <a:pt x="92837" y="370538"/>
                </a:lnTo>
                <a:lnTo>
                  <a:pt x="61975" y="329311"/>
                </a:lnTo>
                <a:lnTo>
                  <a:pt x="43688" y="273351"/>
                </a:lnTo>
                <a:lnTo>
                  <a:pt x="37682" y="206120"/>
                </a:lnTo>
                <a:lnTo>
                  <a:pt x="37592" y="203962"/>
                </a:lnTo>
                <a:lnTo>
                  <a:pt x="39116" y="168838"/>
                </a:lnTo>
                <a:lnTo>
                  <a:pt x="51308" y="107878"/>
                </a:lnTo>
                <a:lnTo>
                  <a:pt x="75832" y="59731"/>
                </a:lnTo>
                <a:lnTo>
                  <a:pt x="113500" y="27017"/>
                </a:lnTo>
                <a:lnTo>
                  <a:pt x="137287" y="16637"/>
                </a:lnTo>
                <a:lnTo>
                  <a:pt x="1314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918159" y="2234260"/>
            <a:ext cx="3872229" cy="376110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Font typeface="Symbol"/>
              <a:buChar char=""/>
              <a:tabLst>
                <a:tab pos="354965" algn="l"/>
                <a:tab pos="822960" algn="l"/>
                <a:tab pos="1376045" algn="l"/>
              </a:tabLst>
            </a:pP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𝛤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	=</a:t>
            </a:r>
            <a:r>
              <a:rPr dirty="0" sz="3500" spc="19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endParaRPr sz="35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buClr>
                <a:srgbClr val="FFFFFF"/>
              </a:buClr>
              <a:buFont typeface="Symbol"/>
              <a:buChar char=""/>
            </a:pPr>
            <a:endParaRPr sz="3500">
              <a:latin typeface="Cambria Math"/>
              <a:cs typeface="Cambria Math"/>
            </a:endParaRPr>
          </a:p>
          <a:p>
            <a:pPr marL="354965" indent="-342265">
              <a:lnSpc>
                <a:spcPct val="100000"/>
              </a:lnSpc>
              <a:buFont typeface="Symbol"/>
              <a:buChar char=""/>
              <a:tabLst>
                <a:tab pos="354965" algn="l"/>
                <a:tab pos="822960" algn="l"/>
                <a:tab pos="2159635" algn="l"/>
                <a:tab pos="3328670" algn="l"/>
                <a:tab pos="3767454" algn="l"/>
              </a:tabLst>
            </a:pP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𝛤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	𝑝</a:t>
            </a:r>
            <a:r>
              <a:rPr dirty="0" sz="3500" spc="4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+</a:t>
            </a:r>
            <a:r>
              <a:rPr dirty="0" sz="3500" spc="-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	=</a:t>
            </a:r>
            <a:r>
              <a:rPr dirty="0" sz="3500" spc="18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𝑝𝛤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𝑝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endParaRPr sz="35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95"/>
              </a:spcBef>
              <a:buClr>
                <a:srgbClr val="FFFFFF"/>
              </a:buClr>
              <a:buFont typeface="Symbol"/>
              <a:buChar char=""/>
            </a:pPr>
            <a:endParaRPr sz="3500">
              <a:latin typeface="Cambria Math"/>
              <a:cs typeface="Cambria Math"/>
            </a:endParaRPr>
          </a:p>
          <a:p>
            <a:pPr marL="354965" indent="-342265">
              <a:lnSpc>
                <a:spcPct val="100000"/>
              </a:lnSpc>
              <a:buFont typeface="Symbol"/>
              <a:buChar char=""/>
              <a:tabLst>
                <a:tab pos="354965" algn="l"/>
                <a:tab pos="2254250" algn="l"/>
                <a:tab pos="2720975" algn="l"/>
                <a:tab pos="3281679" algn="l"/>
              </a:tabLst>
            </a:pP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𝑆𝑖</a:t>
            </a:r>
            <a:r>
              <a:rPr dirty="0" sz="3500" spc="10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𝑝</a:t>
            </a:r>
            <a:r>
              <a:rPr dirty="0" sz="3500" spc="229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sz="3500" spc="18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ℕ,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𝛤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𝑝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endParaRPr sz="35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buClr>
                <a:srgbClr val="FFFFFF"/>
              </a:buClr>
              <a:buFont typeface="Symbol"/>
              <a:buChar char=""/>
            </a:pPr>
            <a:endParaRPr sz="3500">
              <a:latin typeface="Cambria Math"/>
              <a:cs typeface="Cambria Math"/>
            </a:endParaRPr>
          </a:p>
          <a:p>
            <a:pPr marL="354965" indent="-342265">
              <a:lnSpc>
                <a:spcPct val="100000"/>
              </a:lnSpc>
              <a:buFont typeface="Symbol"/>
              <a:buChar char=""/>
              <a:tabLst>
                <a:tab pos="354965" algn="l"/>
                <a:tab pos="2258695" algn="l"/>
                <a:tab pos="2725420" algn="l"/>
              </a:tabLst>
            </a:pP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𝑆𝑖</a:t>
            </a:r>
            <a:r>
              <a:rPr dirty="0" sz="3500" spc="10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𝑘</a:t>
            </a:r>
            <a:r>
              <a:rPr dirty="0" sz="3500" spc="29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∈</a:t>
            </a:r>
            <a:r>
              <a:rPr dirty="0" sz="3500" spc="18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ℕ,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𝛤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	𝑝</a:t>
            </a:r>
            <a:r>
              <a:rPr dirty="0" sz="3500" spc="4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+</a:t>
            </a:r>
            <a:r>
              <a:rPr dirty="0" sz="3500" spc="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60">
                <a:solidFill>
                  <a:srgbClr val="FFFFFF"/>
                </a:solidFill>
                <a:latin typeface="Cambria Math"/>
                <a:cs typeface="Cambria Math"/>
              </a:rPr>
              <a:t>𝑘</a:t>
            </a:r>
            <a:endParaRPr sz="3500">
              <a:latin typeface="Cambria Math"/>
              <a:cs typeface="Cambria Math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5738495" y="5560187"/>
            <a:ext cx="1321435" cy="412115"/>
          </a:xfrm>
          <a:custGeom>
            <a:avLst/>
            <a:gdLst/>
            <a:ahLst/>
            <a:cxnLst/>
            <a:rect l="l" t="t" r="r" b="b"/>
            <a:pathLst>
              <a:path w="1321434" h="412114">
                <a:moveTo>
                  <a:pt x="1189608" y="0"/>
                </a:moveTo>
                <a:lnTo>
                  <a:pt x="1183766" y="16637"/>
                </a:lnTo>
                <a:lnTo>
                  <a:pt x="1207625" y="27017"/>
                </a:lnTo>
                <a:lnTo>
                  <a:pt x="1228137" y="41386"/>
                </a:lnTo>
                <a:lnTo>
                  <a:pt x="1259077" y="82041"/>
                </a:lnTo>
                <a:lnTo>
                  <a:pt x="1277365" y="136810"/>
                </a:lnTo>
                <a:lnTo>
                  <a:pt x="1281872" y="168382"/>
                </a:lnTo>
                <a:lnTo>
                  <a:pt x="1281937" y="168838"/>
                </a:lnTo>
                <a:lnTo>
                  <a:pt x="1283461" y="203962"/>
                </a:lnTo>
                <a:lnTo>
                  <a:pt x="1281938" y="240317"/>
                </a:lnTo>
                <a:lnTo>
                  <a:pt x="1277366" y="273351"/>
                </a:lnTo>
                <a:lnTo>
                  <a:pt x="1259077" y="329311"/>
                </a:lnTo>
                <a:lnTo>
                  <a:pt x="1228121" y="370538"/>
                </a:lnTo>
                <a:lnTo>
                  <a:pt x="1184402" y="395477"/>
                </a:lnTo>
                <a:lnTo>
                  <a:pt x="1189608" y="412114"/>
                </a:lnTo>
                <a:lnTo>
                  <a:pt x="1245806" y="385778"/>
                </a:lnTo>
                <a:lnTo>
                  <a:pt x="1287145" y="340105"/>
                </a:lnTo>
                <a:lnTo>
                  <a:pt x="1312576" y="278971"/>
                </a:lnTo>
                <a:lnTo>
                  <a:pt x="1321053" y="206120"/>
                </a:lnTo>
                <a:lnTo>
                  <a:pt x="1318958" y="168838"/>
                </a:lnTo>
                <a:lnTo>
                  <a:pt x="1318932" y="168382"/>
                </a:lnTo>
                <a:lnTo>
                  <a:pt x="1301926" y="101429"/>
                </a:lnTo>
                <a:lnTo>
                  <a:pt x="1268208" y="46898"/>
                </a:lnTo>
                <a:lnTo>
                  <a:pt x="1219491" y="10791"/>
                </a:lnTo>
                <a:lnTo>
                  <a:pt x="1189608" y="0"/>
                </a:lnTo>
                <a:close/>
              </a:path>
              <a:path w="1321434" h="412114">
                <a:moveTo>
                  <a:pt x="131444" y="0"/>
                </a:moveTo>
                <a:lnTo>
                  <a:pt x="75342" y="26415"/>
                </a:lnTo>
                <a:lnTo>
                  <a:pt x="33908" y="72262"/>
                </a:lnTo>
                <a:lnTo>
                  <a:pt x="8477" y="133476"/>
                </a:lnTo>
                <a:lnTo>
                  <a:pt x="121" y="203962"/>
                </a:lnTo>
                <a:lnTo>
                  <a:pt x="0" y="206120"/>
                </a:lnTo>
                <a:lnTo>
                  <a:pt x="2119" y="244004"/>
                </a:lnTo>
                <a:lnTo>
                  <a:pt x="19073" y="311009"/>
                </a:lnTo>
                <a:lnTo>
                  <a:pt x="52720" y="365341"/>
                </a:lnTo>
                <a:lnTo>
                  <a:pt x="101488" y="401381"/>
                </a:lnTo>
                <a:lnTo>
                  <a:pt x="131444" y="412114"/>
                </a:lnTo>
                <a:lnTo>
                  <a:pt x="136651" y="395477"/>
                </a:lnTo>
                <a:lnTo>
                  <a:pt x="113125" y="385050"/>
                </a:lnTo>
                <a:lnTo>
                  <a:pt x="92837" y="370538"/>
                </a:lnTo>
                <a:lnTo>
                  <a:pt x="61975" y="329311"/>
                </a:lnTo>
                <a:lnTo>
                  <a:pt x="43687" y="273351"/>
                </a:lnTo>
                <a:lnTo>
                  <a:pt x="37682" y="206120"/>
                </a:lnTo>
                <a:lnTo>
                  <a:pt x="37591" y="203962"/>
                </a:lnTo>
                <a:lnTo>
                  <a:pt x="39115" y="168838"/>
                </a:lnTo>
                <a:lnTo>
                  <a:pt x="51307" y="107878"/>
                </a:lnTo>
                <a:lnTo>
                  <a:pt x="75832" y="59731"/>
                </a:lnTo>
                <a:lnTo>
                  <a:pt x="113500" y="27017"/>
                </a:lnTo>
                <a:lnTo>
                  <a:pt x="137287" y="16637"/>
                </a:lnTo>
                <a:lnTo>
                  <a:pt x="1314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10283063" y="5560187"/>
            <a:ext cx="545465" cy="412115"/>
          </a:xfrm>
          <a:custGeom>
            <a:avLst/>
            <a:gdLst/>
            <a:ahLst/>
            <a:cxnLst/>
            <a:rect l="l" t="t" r="r" b="b"/>
            <a:pathLst>
              <a:path w="545465" h="412114">
                <a:moveTo>
                  <a:pt x="413892" y="0"/>
                </a:moveTo>
                <a:lnTo>
                  <a:pt x="408050" y="16637"/>
                </a:lnTo>
                <a:lnTo>
                  <a:pt x="431909" y="27017"/>
                </a:lnTo>
                <a:lnTo>
                  <a:pt x="452421" y="41386"/>
                </a:lnTo>
                <a:lnTo>
                  <a:pt x="483361" y="82041"/>
                </a:lnTo>
                <a:lnTo>
                  <a:pt x="501649" y="136810"/>
                </a:lnTo>
                <a:lnTo>
                  <a:pt x="506156" y="168382"/>
                </a:lnTo>
                <a:lnTo>
                  <a:pt x="506221" y="168838"/>
                </a:lnTo>
                <a:lnTo>
                  <a:pt x="507745" y="203962"/>
                </a:lnTo>
                <a:lnTo>
                  <a:pt x="506222" y="240317"/>
                </a:lnTo>
                <a:lnTo>
                  <a:pt x="501650" y="273351"/>
                </a:lnTo>
                <a:lnTo>
                  <a:pt x="483361" y="329311"/>
                </a:lnTo>
                <a:lnTo>
                  <a:pt x="452405" y="370538"/>
                </a:lnTo>
                <a:lnTo>
                  <a:pt x="408685" y="395477"/>
                </a:lnTo>
                <a:lnTo>
                  <a:pt x="413892" y="412114"/>
                </a:lnTo>
                <a:lnTo>
                  <a:pt x="470090" y="385778"/>
                </a:lnTo>
                <a:lnTo>
                  <a:pt x="511428" y="340105"/>
                </a:lnTo>
                <a:lnTo>
                  <a:pt x="536860" y="278971"/>
                </a:lnTo>
                <a:lnTo>
                  <a:pt x="545337" y="206120"/>
                </a:lnTo>
                <a:lnTo>
                  <a:pt x="543242" y="168838"/>
                </a:lnTo>
                <a:lnTo>
                  <a:pt x="543216" y="168382"/>
                </a:lnTo>
                <a:lnTo>
                  <a:pt x="526210" y="101429"/>
                </a:lnTo>
                <a:lnTo>
                  <a:pt x="492492" y="46898"/>
                </a:lnTo>
                <a:lnTo>
                  <a:pt x="443775" y="10791"/>
                </a:lnTo>
                <a:lnTo>
                  <a:pt x="413892" y="0"/>
                </a:lnTo>
                <a:close/>
              </a:path>
              <a:path w="545465" h="412114">
                <a:moveTo>
                  <a:pt x="131444" y="0"/>
                </a:moveTo>
                <a:lnTo>
                  <a:pt x="75342" y="26415"/>
                </a:lnTo>
                <a:lnTo>
                  <a:pt x="33908" y="72262"/>
                </a:lnTo>
                <a:lnTo>
                  <a:pt x="8477" y="133476"/>
                </a:lnTo>
                <a:lnTo>
                  <a:pt x="121" y="203962"/>
                </a:lnTo>
                <a:lnTo>
                  <a:pt x="0" y="206120"/>
                </a:lnTo>
                <a:lnTo>
                  <a:pt x="8477" y="278971"/>
                </a:lnTo>
                <a:lnTo>
                  <a:pt x="33908" y="340105"/>
                </a:lnTo>
                <a:lnTo>
                  <a:pt x="75247" y="385778"/>
                </a:lnTo>
                <a:lnTo>
                  <a:pt x="131444" y="412114"/>
                </a:lnTo>
                <a:lnTo>
                  <a:pt x="136651" y="395477"/>
                </a:lnTo>
                <a:lnTo>
                  <a:pt x="113125" y="385050"/>
                </a:lnTo>
                <a:lnTo>
                  <a:pt x="92836" y="370538"/>
                </a:lnTo>
                <a:lnTo>
                  <a:pt x="61975" y="329311"/>
                </a:lnTo>
                <a:lnTo>
                  <a:pt x="43687" y="273351"/>
                </a:lnTo>
                <a:lnTo>
                  <a:pt x="37682" y="206120"/>
                </a:lnTo>
                <a:lnTo>
                  <a:pt x="37591" y="203962"/>
                </a:lnTo>
                <a:lnTo>
                  <a:pt x="43687" y="136810"/>
                </a:lnTo>
                <a:lnTo>
                  <a:pt x="61975" y="82041"/>
                </a:lnTo>
                <a:lnTo>
                  <a:pt x="93011" y="41386"/>
                </a:lnTo>
                <a:lnTo>
                  <a:pt x="137286" y="16637"/>
                </a:lnTo>
                <a:lnTo>
                  <a:pt x="1314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 txBox="1"/>
          <p:nvPr/>
        </p:nvSpPr>
        <p:spPr>
          <a:xfrm>
            <a:off x="4979923" y="5435600"/>
            <a:ext cx="5710555" cy="5594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04240" algn="l"/>
                <a:tab pos="2192020" algn="l"/>
                <a:tab pos="4980940" algn="l"/>
                <a:tab pos="5448935" algn="l"/>
              </a:tabLst>
            </a:pP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 spc="18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𝑝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	𝑝</a:t>
            </a:r>
            <a:r>
              <a:rPr dirty="0" sz="3500" spc="4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+</a:t>
            </a:r>
            <a:r>
              <a:rPr dirty="0" sz="3500" spc="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500" spc="-30">
                <a:solidFill>
                  <a:srgbClr val="FFFFFF"/>
                </a:solidFill>
                <a:latin typeface="Cambria Math"/>
                <a:cs typeface="Cambria Math"/>
              </a:rPr>
              <a:t>…</a:t>
            </a:r>
            <a:r>
              <a:rPr dirty="0" sz="3500" spc="-19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(𝑝</a:t>
            </a:r>
            <a:r>
              <a:rPr dirty="0" sz="3500" spc="4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+</a:t>
            </a:r>
            <a:r>
              <a:rPr dirty="0" sz="3500" spc="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𝑘</a:t>
            </a:r>
            <a:r>
              <a:rPr dirty="0" sz="3500" spc="9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−</a:t>
            </a:r>
            <a:r>
              <a:rPr dirty="0" sz="3500" spc="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1)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𝛤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𝑝</a:t>
            </a:r>
            <a:endParaRPr sz="3500">
              <a:latin typeface="Cambria Math"/>
              <a:cs typeface="Cambria Math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918159" y="6653530"/>
            <a:ext cx="2133600" cy="5594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54025" indent="-441325">
              <a:lnSpc>
                <a:spcPct val="100000"/>
              </a:lnSpc>
              <a:spcBef>
                <a:spcPts val="105"/>
              </a:spcBef>
              <a:buFont typeface="Symbol"/>
              <a:buChar char=""/>
              <a:tabLst>
                <a:tab pos="454025" algn="l"/>
              </a:tabLst>
            </a:pP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𝑆𝑖</a:t>
            </a:r>
            <a:r>
              <a:rPr dirty="0" sz="3500" spc="7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r>
              <a:rPr dirty="0" sz="3500" spc="27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&gt;</a:t>
            </a:r>
            <a:r>
              <a:rPr dirty="0" sz="3500" spc="19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mbria Math"/>
                <a:cs typeface="Cambria Math"/>
              </a:rPr>
              <a:t>0,</a:t>
            </a:r>
            <a:endParaRPr sz="3500">
              <a:latin typeface="Cambria Math"/>
              <a:cs typeface="Cambria Math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3220211" y="6676390"/>
            <a:ext cx="434975" cy="5594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3500" spc="-710">
                <a:solidFill>
                  <a:srgbClr val="FFFFFF"/>
                </a:solidFill>
                <a:latin typeface="Cambria Math"/>
                <a:cs typeface="Cambria Math"/>
              </a:rPr>
              <a:t>∫</a:t>
            </a:r>
            <a:r>
              <a:rPr dirty="0" baseline="-27233" sz="3825" spc="7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endParaRPr baseline="-27233" sz="3825">
              <a:latin typeface="Cambria Math"/>
              <a:cs typeface="Cambria Math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3480815" y="6490208"/>
            <a:ext cx="3466465" cy="5594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baseline="17429" sz="3825" spc="89">
                <a:solidFill>
                  <a:srgbClr val="FFFFFF"/>
                </a:solidFill>
                <a:latin typeface="Cambria Math"/>
                <a:cs typeface="Cambria Math"/>
              </a:rPr>
              <a:t>+∞</a:t>
            </a:r>
            <a:r>
              <a:rPr dirty="0" baseline="17429" sz="3825" spc="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-20634" sz="5250" spc="172">
                <a:solidFill>
                  <a:srgbClr val="FFFFFF"/>
                </a:solidFill>
                <a:latin typeface="Cambria Math"/>
                <a:cs typeface="Cambria Math"/>
              </a:rPr>
              <a:t>𝑥</a:t>
            </a:r>
            <a:r>
              <a:rPr dirty="0" sz="2550" spc="114">
                <a:solidFill>
                  <a:srgbClr val="FFFFFF"/>
                </a:solidFill>
                <a:latin typeface="Cambria Math"/>
                <a:cs typeface="Cambria Math"/>
              </a:rPr>
              <a:t>𝑝−1</a:t>
            </a:r>
            <a:r>
              <a:rPr dirty="0" baseline="-20634" sz="5250" spc="172">
                <a:solidFill>
                  <a:srgbClr val="FFFFFF"/>
                </a:solidFill>
                <a:latin typeface="Cambria Math"/>
                <a:cs typeface="Cambria Math"/>
              </a:rPr>
              <a:t>𝑒</a:t>
            </a:r>
            <a:r>
              <a:rPr dirty="0" sz="2550" spc="114">
                <a:solidFill>
                  <a:srgbClr val="FFFFFF"/>
                </a:solidFill>
                <a:latin typeface="Cambria Math"/>
                <a:cs typeface="Cambria Math"/>
              </a:rPr>
              <a:t>−𝑎𝑥</a:t>
            </a:r>
            <a:r>
              <a:rPr dirty="0" baseline="-20634" sz="5250" spc="172">
                <a:solidFill>
                  <a:srgbClr val="FFFFFF"/>
                </a:solidFill>
                <a:latin typeface="Cambria Math"/>
                <a:cs typeface="Cambria Math"/>
              </a:rPr>
              <a:t>𝑑𝑥</a:t>
            </a:r>
            <a:r>
              <a:rPr dirty="0" baseline="-20634" sz="5250" spc="48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-20634" sz="5250" spc="-75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endParaRPr baseline="-20634" sz="5250">
              <a:latin typeface="Cambria Math"/>
              <a:cs typeface="Cambria Math"/>
            </a:endParaRPr>
          </a:p>
        </p:txBody>
      </p:sp>
      <p:sp>
        <p:nvSpPr>
          <p:cNvPr id="18" name="object 18" descr=""/>
          <p:cNvSpPr/>
          <p:nvPr/>
        </p:nvSpPr>
        <p:spPr>
          <a:xfrm>
            <a:off x="7031355" y="6969886"/>
            <a:ext cx="760730" cy="29209"/>
          </a:xfrm>
          <a:custGeom>
            <a:avLst/>
            <a:gdLst/>
            <a:ahLst/>
            <a:cxnLst/>
            <a:rect l="l" t="t" r="r" b="b"/>
            <a:pathLst>
              <a:path w="760729" h="29209">
                <a:moveTo>
                  <a:pt x="760476" y="0"/>
                </a:moveTo>
                <a:lnTo>
                  <a:pt x="0" y="0"/>
                </a:lnTo>
                <a:lnTo>
                  <a:pt x="0" y="28956"/>
                </a:lnTo>
                <a:lnTo>
                  <a:pt x="760476" y="28956"/>
                </a:lnTo>
                <a:lnTo>
                  <a:pt x="7604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7341743" y="6606794"/>
            <a:ext cx="421005" cy="300990"/>
          </a:xfrm>
          <a:custGeom>
            <a:avLst/>
            <a:gdLst/>
            <a:ahLst/>
            <a:cxnLst/>
            <a:rect l="l" t="t" r="r" b="b"/>
            <a:pathLst>
              <a:path w="421004" h="300990">
                <a:moveTo>
                  <a:pt x="324738" y="0"/>
                </a:moveTo>
                <a:lnTo>
                  <a:pt x="320421" y="12191"/>
                </a:lnTo>
                <a:lnTo>
                  <a:pt x="337853" y="19740"/>
                </a:lnTo>
                <a:lnTo>
                  <a:pt x="352821" y="30194"/>
                </a:lnTo>
                <a:lnTo>
                  <a:pt x="383172" y="78654"/>
                </a:lnTo>
                <a:lnTo>
                  <a:pt x="392035" y="122820"/>
                </a:lnTo>
                <a:lnTo>
                  <a:pt x="393191" y="148716"/>
                </a:lnTo>
                <a:lnTo>
                  <a:pt x="392074" y="175293"/>
                </a:lnTo>
                <a:lnTo>
                  <a:pt x="383172" y="221065"/>
                </a:lnTo>
                <a:lnTo>
                  <a:pt x="365291" y="256734"/>
                </a:lnTo>
                <a:lnTo>
                  <a:pt x="320928" y="288416"/>
                </a:lnTo>
                <a:lnTo>
                  <a:pt x="324738" y="300608"/>
                </a:lnTo>
                <a:lnTo>
                  <a:pt x="365728" y="281368"/>
                </a:lnTo>
                <a:lnTo>
                  <a:pt x="395858" y="248030"/>
                </a:lnTo>
                <a:lnTo>
                  <a:pt x="414432" y="203485"/>
                </a:lnTo>
                <a:lnTo>
                  <a:pt x="420624" y="150367"/>
                </a:lnTo>
                <a:lnTo>
                  <a:pt x="419091" y="123092"/>
                </a:lnTo>
                <a:lnTo>
                  <a:pt x="406693" y="73965"/>
                </a:lnTo>
                <a:lnTo>
                  <a:pt x="382067" y="34200"/>
                </a:lnTo>
                <a:lnTo>
                  <a:pt x="346531" y="7860"/>
                </a:lnTo>
                <a:lnTo>
                  <a:pt x="324738" y="0"/>
                </a:lnTo>
                <a:close/>
              </a:path>
              <a:path w="421004" h="300990">
                <a:moveTo>
                  <a:pt x="95884" y="0"/>
                </a:moveTo>
                <a:lnTo>
                  <a:pt x="55006" y="19256"/>
                </a:lnTo>
                <a:lnTo>
                  <a:pt x="24891" y="52704"/>
                </a:lnTo>
                <a:lnTo>
                  <a:pt x="6207" y="97345"/>
                </a:lnTo>
                <a:lnTo>
                  <a:pt x="92" y="148716"/>
                </a:lnTo>
                <a:lnTo>
                  <a:pt x="0" y="150367"/>
                </a:lnTo>
                <a:lnTo>
                  <a:pt x="1547" y="177986"/>
                </a:lnTo>
                <a:lnTo>
                  <a:pt x="13930" y="226841"/>
                </a:lnTo>
                <a:lnTo>
                  <a:pt x="38502" y="266461"/>
                </a:lnTo>
                <a:lnTo>
                  <a:pt x="74074" y="292750"/>
                </a:lnTo>
                <a:lnTo>
                  <a:pt x="95884" y="300608"/>
                </a:lnTo>
                <a:lnTo>
                  <a:pt x="99695" y="288416"/>
                </a:lnTo>
                <a:lnTo>
                  <a:pt x="82575" y="280824"/>
                </a:lnTo>
                <a:lnTo>
                  <a:pt x="67802" y="270255"/>
                </a:lnTo>
                <a:lnTo>
                  <a:pt x="37504" y="221065"/>
                </a:lnTo>
                <a:lnTo>
                  <a:pt x="28551" y="175293"/>
                </a:lnTo>
                <a:lnTo>
                  <a:pt x="27501" y="150367"/>
                </a:lnTo>
                <a:lnTo>
                  <a:pt x="27431" y="148716"/>
                </a:lnTo>
                <a:lnTo>
                  <a:pt x="31908" y="99742"/>
                </a:lnTo>
                <a:lnTo>
                  <a:pt x="45338" y="59816"/>
                </a:lnTo>
                <a:lnTo>
                  <a:pt x="82843" y="19740"/>
                </a:lnTo>
                <a:lnTo>
                  <a:pt x="100202" y="12191"/>
                </a:lnTo>
                <a:lnTo>
                  <a:pt x="958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 txBox="1"/>
          <p:nvPr/>
        </p:nvSpPr>
        <p:spPr>
          <a:xfrm>
            <a:off x="7090918" y="6512763"/>
            <a:ext cx="574675" cy="4159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6870" algn="l"/>
              </a:tabLst>
            </a:pPr>
            <a:r>
              <a:rPr dirty="0" sz="2550" spc="-50">
                <a:solidFill>
                  <a:srgbClr val="FFFFFF"/>
                </a:solidFill>
                <a:latin typeface="Cambria Math"/>
                <a:cs typeface="Cambria Math"/>
              </a:rPr>
              <a:t>𝛤</a:t>
            </a:r>
            <a:r>
              <a:rPr dirty="0" sz="255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2550" spc="135">
                <a:solidFill>
                  <a:srgbClr val="FFFFFF"/>
                </a:solidFill>
                <a:latin typeface="Cambria Math"/>
                <a:cs typeface="Cambria Math"/>
              </a:rPr>
              <a:t>𝑝</a:t>
            </a:r>
            <a:endParaRPr sz="2550">
              <a:latin typeface="Cambria Math"/>
              <a:cs typeface="Cambria Math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7170673" y="6900418"/>
            <a:ext cx="468630" cy="4152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baseline="-16339" sz="3825" spc="322">
                <a:solidFill>
                  <a:srgbClr val="FFFFFF"/>
                </a:solidFill>
                <a:latin typeface="Cambria Math"/>
                <a:cs typeface="Cambria Math"/>
              </a:rPr>
              <a:t>𝑎</a:t>
            </a:r>
            <a:r>
              <a:rPr dirty="0" sz="2100" spc="215">
                <a:solidFill>
                  <a:srgbClr val="FFFFFF"/>
                </a:solidFill>
                <a:latin typeface="Cambria Math"/>
                <a:cs typeface="Cambria Math"/>
              </a:rPr>
              <a:t>𝑝</a:t>
            </a:r>
            <a:endParaRPr sz="2100">
              <a:latin typeface="Cambria Math"/>
              <a:cs typeface="Cambria Math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918159" y="7971790"/>
            <a:ext cx="639445" cy="559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354965" algn="l"/>
              </a:tabLst>
            </a:pP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𝛤</a:t>
            </a:r>
            <a:endParaRPr sz="3500">
              <a:latin typeface="Cambria Math"/>
              <a:cs typeface="Cambria Math"/>
            </a:endParaRPr>
          </a:p>
        </p:txBody>
      </p:sp>
      <p:sp>
        <p:nvSpPr>
          <p:cNvPr id="23" name="object 23" descr=""/>
          <p:cNvSpPr/>
          <p:nvPr/>
        </p:nvSpPr>
        <p:spPr>
          <a:xfrm>
            <a:off x="1668526" y="7935595"/>
            <a:ext cx="547370" cy="734060"/>
          </a:xfrm>
          <a:custGeom>
            <a:avLst/>
            <a:gdLst/>
            <a:ahLst/>
            <a:cxnLst/>
            <a:rect l="l" t="t" r="r" b="b"/>
            <a:pathLst>
              <a:path w="547369" h="734059">
                <a:moveTo>
                  <a:pt x="165608" y="17272"/>
                </a:moveTo>
                <a:lnTo>
                  <a:pt x="123926" y="22326"/>
                </a:lnTo>
                <a:lnTo>
                  <a:pt x="93218" y="52324"/>
                </a:lnTo>
                <a:lnTo>
                  <a:pt x="66205" y="90055"/>
                </a:lnTo>
                <a:lnTo>
                  <a:pt x="42926" y="135509"/>
                </a:lnTo>
                <a:lnTo>
                  <a:pt x="27432" y="176339"/>
                </a:lnTo>
                <a:lnTo>
                  <a:pt x="15405" y="219887"/>
                </a:lnTo>
                <a:lnTo>
                  <a:pt x="6832" y="266141"/>
                </a:lnTo>
                <a:lnTo>
                  <a:pt x="1701" y="315099"/>
                </a:lnTo>
                <a:lnTo>
                  <a:pt x="0" y="366776"/>
                </a:lnTo>
                <a:lnTo>
                  <a:pt x="1701" y="418160"/>
                </a:lnTo>
                <a:lnTo>
                  <a:pt x="6832" y="466966"/>
                </a:lnTo>
                <a:lnTo>
                  <a:pt x="15405" y="513194"/>
                </a:lnTo>
                <a:lnTo>
                  <a:pt x="27432" y="556856"/>
                </a:lnTo>
                <a:lnTo>
                  <a:pt x="42926" y="597916"/>
                </a:lnTo>
                <a:lnTo>
                  <a:pt x="66205" y="643788"/>
                </a:lnTo>
                <a:lnTo>
                  <a:pt x="93218" y="681736"/>
                </a:lnTo>
                <a:lnTo>
                  <a:pt x="123926" y="711796"/>
                </a:lnTo>
                <a:lnTo>
                  <a:pt x="158369" y="733933"/>
                </a:lnTo>
                <a:lnTo>
                  <a:pt x="165608" y="716534"/>
                </a:lnTo>
                <a:lnTo>
                  <a:pt x="137960" y="694270"/>
                </a:lnTo>
                <a:lnTo>
                  <a:pt x="113512" y="665200"/>
                </a:lnTo>
                <a:lnTo>
                  <a:pt x="92290" y="629310"/>
                </a:lnTo>
                <a:lnTo>
                  <a:pt x="74295" y="586613"/>
                </a:lnTo>
                <a:lnTo>
                  <a:pt x="59956" y="538378"/>
                </a:lnTo>
                <a:lnTo>
                  <a:pt x="49720" y="485698"/>
                </a:lnTo>
                <a:lnTo>
                  <a:pt x="43573" y="428612"/>
                </a:lnTo>
                <a:lnTo>
                  <a:pt x="41529" y="367157"/>
                </a:lnTo>
                <a:lnTo>
                  <a:pt x="43599" y="304711"/>
                </a:lnTo>
                <a:lnTo>
                  <a:pt x="49809" y="247065"/>
                </a:lnTo>
                <a:lnTo>
                  <a:pt x="60172" y="194271"/>
                </a:lnTo>
                <a:lnTo>
                  <a:pt x="74676" y="146304"/>
                </a:lnTo>
                <a:lnTo>
                  <a:pt x="92722" y="104038"/>
                </a:lnTo>
                <a:lnTo>
                  <a:pt x="113893" y="68465"/>
                </a:lnTo>
                <a:lnTo>
                  <a:pt x="138201" y="39547"/>
                </a:lnTo>
                <a:lnTo>
                  <a:pt x="165608" y="17272"/>
                </a:lnTo>
                <a:close/>
              </a:path>
              <a:path w="547369" h="734059">
                <a:moveTo>
                  <a:pt x="367157" y="352552"/>
                </a:moveTo>
                <a:lnTo>
                  <a:pt x="179705" y="352552"/>
                </a:lnTo>
                <a:lnTo>
                  <a:pt x="179705" y="381508"/>
                </a:lnTo>
                <a:lnTo>
                  <a:pt x="367157" y="381508"/>
                </a:lnTo>
                <a:lnTo>
                  <a:pt x="367157" y="352552"/>
                </a:lnTo>
                <a:close/>
              </a:path>
              <a:path w="547369" h="734059">
                <a:moveTo>
                  <a:pt x="546989" y="366776"/>
                </a:moveTo>
                <a:lnTo>
                  <a:pt x="545274" y="315099"/>
                </a:lnTo>
                <a:lnTo>
                  <a:pt x="540143" y="266141"/>
                </a:lnTo>
                <a:lnTo>
                  <a:pt x="531571" y="219887"/>
                </a:lnTo>
                <a:lnTo>
                  <a:pt x="519544" y="176339"/>
                </a:lnTo>
                <a:lnTo>
                  <a:pt x="504063" y="135509"/>
                </a:lnTo>
                <a:lnTo>
                  <a:pt x="480745" y="90055"/>
                </a:lnTo>
                <a:lnTo>
                  <a:pt x="453682" y="52324"/>
                </a:lnTo>
                <a:lnTo>
                  <a:pt x="422884" y="22326"/>
                </a:lnTo>
                <a:lnTo>
                  <a:pt x="388366" y="0"/>
                </a:lnTo>
                <a:lnTo>
                  <a:pt x="381508" y="17272"/>
                </a:lnTo>
                <a:lnTo>
                  <a:pt x="408838" y="39547"/>
                </a:lnTo>
                <a:lnTo>
                  <a:pt x="433108" y="68453"/>
                </a:lnTo>
                <a:lnTo>
                  <a:pt x="454317" y="104038"/>
                </a:lnTo>
                <a:lnTo>
                  <a:pt x="472440" y="146304"/>
                </a:lnTo>
                <a:lnTo>
                  <a:pt x="486930" y="194271"/>
                </a:lnTo>
                <a:lnTo>
                  <a:pt x="497293" y="247065"/>
                </a:lnTo>
                <a:lnTo>
                  <a:pt x="503504" y="304711"/>
                </a:lnTo>
                <a:lnTo>
                  <a:pt x="505574" y="366776"/>
                </a:lnTo>
                <a:lnTo>
                  <a:pt x="505587" y="367157"/>
                </a:lnTo>
                <a:lnTo>
                  <a:pt x="503516" y="428612"/>
                </a:lnTo>
                <a:lnTo>
                  <a:pt x="497306" y="485698"/>
                </a:lnTo>
                <a:lnTo>
                  <a:pt x="486994" y="538378"/>
                </a:lnTo>
                <a:lnTo>
                  <a:pt x="472567" y="586613"/>
                </a:lnTo>
                <a:lnTo>
                  <a:pt x="454558" y="629310"/>
                </a:lnTo>
                <a:lnTo>
                  <a:pt x="433362" y="665200"/>
                </a:lnTo>
                <a:lnTo>
                  <a:pt x="381508" y="716534"/>
                </a:lnTo>
                <a:lnTo>
                  <a:pt x="388366" y="733933"/>
                </a:lnTo>
                <a:lnTo>
                  <a:pt x="422884" y="711796"/>
                </a:lnTo>
                <a:lnTo>
                  <a:pt x="453682" y="681736"/>
                </a:lnTo>
                <a:lnTo>
                  <a:pt x="480745" y="643788"/>
                </a:lnTo>
                <a:lnTo>
                  <a:pt x="504063" y="597916"/>
                </a:lnTo>
                <a:lnTo>
                  <a:pt x="519544" y="556856"/>
                </a:lnTo>
                <a:lnTo>
                  <a:pt x="531571" y="513194"/>
                </a:lnTo>
                <a:lnTo>
                  <a:pt x="540143" y="466966"/>
                </a:lnTo>
                <a:lnTo>
                  <a:pt x="545274" y="418160"/>
                </a:lnTo>
                <a:lnTo>
                  <a:pt x="546976" y="367157"/>
                </a:lnTo>
                <a:lnTo>
                  <a:pt x="546989" y="3667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 descr=""/>
          <p:cNvSpPr txBox="1"/>
          <p:nvPr/>
        </p:nvSpPr>
        <p:spPr>
          <a:xfrm>
            <a:off x="1835657" y="7736484"/>
            <a:ext cx="213360" cy="995044"/>
          </a:xfrm>
          <a:prstGeom prst="rect">
            <a:avLst/>
          </a:prstGeom>
        </p:spPr>
        <p:txBody>
          <a:bodyPr wrap="square" lIns="0" tIns="1085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dirty="0" sz="2550" spc="5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endParaRPr sz="255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sz="2550" spc="5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endParaRPr sz="2550">
              <a:latin typeface="Cambria Math"/>
              <a:cs typeface="Cambria Math"/>
            </a:endParaRPr>
          </a:p>
        </p:txBody>
      </p:sp>
      <p:sp>
        <p:nvSpPr>
          <p:cNvPr id="25" name="object 25" descr=""/>
          <p:cNvSpPr/>
          <p:nvPr/>
        </p:nvSpPr>
        <p:spPr>
          <a:xfrm>
            <a:off x="2840354" y="8083931"/>
            <a:ext cx="558165" cy="428625"/>
          </a:xfrm>
          <a:custGeom>
            <a:avLst/>
            <a:gdLst/>
            <a:ahLst/>
            <a:cxnLst/>
            <a:rect l="l" t="t" r="r" b="b"/>
            <a:pathLst>
              <a:path w="558164" h="428625">
                <a:moveTo>
                  <a:pt x="557783" y="0"/>
                </a:moveTo>
                <a:lnTo>
                  <a:pt x="284988" y="0"/>
                </a:lnTo>
                <a:lnTo>
                  <a:pt x="255269" y="127"/>
                </a:lnTo>
                <a:lnTo>
                  <a:pt x="147955" y="371094"/>
                </a:lnTo>
                <a:lnTo>
                  <a:pt x="71246" y="202437"/>
                </a:lnTo>
                <a:lnTo>
                  <a:pt x="0" y="235077"/>
                </a:lnTo>
                <a:lnTo>
                  <a:pt x="6731" y="251333"/>
                </a:lnTo>
                <a:lnTo>
                  <a:pt x="43433" y="235077"/>
                </a:lnTo>
                <a:lnTo>
                  <a:pt x="133350" y="428371"/>
                </a:lnTo>
                <a:lnTo>
                  <a:pt x="154431" y="428371"/>
                </a:lnTo>
                <a:lnTo>
                  <a:pt x="271399" y="29083"/>
                </a:lnTo>
                <a:lnTo>
                  <a:pt x="557783" y="28956"/>
                </a:lnTo>
                <a:lnTo>
                  <a:pt x="5577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 descr=""/>
          <p:cNvSpPr txBox="1"/>
          <p:nvPr/>
        </p:nvSpPr>
        <p:spPr>
          <a:xfrm>
            <a:off x="2364485" y="7971790"/>
            <a:ext cx="1038225" cy="559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60730" algn="l"/>
              </a:tabLst>
            </a:pP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50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500" spc="-50">
                <a:solidFill>
                  <a:srgbClr val="FFFFFF"/>
                </a:solidFill>
                <a:latin typeface="Cambria Math"/>
                <a:cs typeface="Cambria Math"/>
              </a:rPr>
              <a:t>𝜋</a:t>
            </a:r>
            <a:endParaRPr sz="35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016203" y="1723237"/>
            <a:ext cx="11958955" cy="6522720"/>
          </a:xfrm>
          <a:prstGeom prst="rect">
            <a:avLst/>
          </a:prstGeom>
        </p:spPr>
        <p:txBody>
          <a:bodyPr wrap="square" lIns="0" tIns="64769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09"/>
              </a:spcBef>
            </a:pPr>
            <a:r>
              <a:rPr dirty="0" u="sng" sz="3600" spc="-10" i="1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EJEMPLO:</a:t>
            </a:r>
            <a:endParaRPr sz="36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409"/>
              </a:spcBef>
            </a:pPr>
            <a:r>
              <a:rPr dirty="0" sz="3600" spc="-25">
                <a:solidFill>
                  <a:srgbClr val="FFFFFF"/>
                </a:solidFill>
                <a:latin typeface="Calibri"/>
                <a:cs typeface="Calibri"/>
              </a:rPr>
              <a:t>Consideremos</a:t>
            </a:r>
            <a:r>
              <a:rPr dirty="0" sz="36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dirty="0" sz="36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-20">
                <a:solidFill>
                  <a:srgbClr val="FFFFFF"/>
                </a:solidFill>
                <a:latin typeface="Calibri"/>
                <a:cs typeface="Calibri"/>
              </a:rPr>
              <a:t>vectores</a:t>
            </a:r>
            <a:r>
              <a:rPr dirty="0" sz="36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6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ℝ</a:t>
            </a:r>
            <a:r>
              <a:rPr dirty="0" baseline="23148" sz="360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r>
              <a:rPr dirty="0" baseline="23148" sz="3600" spc="-67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2731" sz="3600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r>
              <a:rPr dirty="0" sz="3600" i="1">
                <a:solidFill>
                  <a:srgbClr val="FFFFFF"/>
                </a:solidFill>
                <a:latin typeface="Calibri"/>
                <a:cs typeface="Calibri"/>
              </a:rPr>
              <a:t>=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(2,1,-1)</a:t>
            </a:r>
            <a:r>
              <a:rPr dirty="0" sz="3600" spc="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-5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endParaRPr sz="3600">
              <a:latin typeface="Calibri"/>
              <a:cs typeface="Calibri"/>
            </a:endParaRPr>
          </a:p>
          <a:p>
            <a:pPr marL="38100" marR="3670935">
              <a:lnSpc>
                <a:spcPts val="4500"/>
              </a:lnSpc>
              <a:spcBef>
                <a:spcPts val="180"/>
              </a:spcBef>
            </a:pP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2731" sz="3600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baseline="-12731" sz="3600" spc="-6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(3,</a:t>
            </a:r>
            <a:r>
              <a:rPr dirty="0" sz="36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2,0)</a:t>
            </a:r>
            <a:r>
              <a:rPr dirty="0" sz="3600" spc="3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-20">
                <a:solidFill>
                  <a:srgbClr val="FFFFFF"/>
                </a:solidFill>
                <a:latin typeface="Calibri"/>
                <a:cs typeface="Calibri"/>
              </a:rPr>
              <a:t>Podemos</a:t>
            </a:r>
            <a:r>
              <a:rPr dirty="0" sz="36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formar</a:t>
            </a:r>
            <a:r>
              <a:rPr dirty="0" sz="36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-10">
                <a:solidFill>
                  <a:srgbClr val="FFFFFF"/>
                </a:solidFill>
                <a:latin typeface="Calibri"/>
                <a:cs typeface="Calibri"/>
              </a:rPr>
              <a:t>combinaciones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lineales</a:t>
            </a:r>
            <a:r>
              <a:rPr dirty="0" sz="3600" spc="-1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6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estos</a:t>
            </a:r>
            <a:r>
              <a:rPr dirty="0" sz="36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-10">
                <a:solidFill>
                  <a:srgbClr val="FFFFFF"/>
                </a:solidFill>
                <a:latin typeface="Calibri"/>
                <a:cs typeface="Calibri"/>
              </a:rPr>
              <a:t>vectores:</a:t>
            </a:r>
            <a:endParaRPr sz="36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1325"/>
              </a:spcBef>
              <a:tabLst>
                <a:tab pos="4963795" algn="l"/>
              </a:tabLst>
            </a:pPr>
            <a:r>
              <a:rPr dirty="0" sz="3600" spc="-10">
                <a:solidFill>
                  <a:srgbClr val="FFFFFF"/>
                </a:solidFill>
                <a:latin typeface="Cambria Math"/>
                <a:cs typeface="Cambria Math"/>
              </a:rPr>
              <a:t>𝛼</a:t>
            </a:r>
            <a:r>
              <a:rPr dirty="0" sz="3600" spc="-10">
                <a:solidFill>
                  <a:srgbClr val="FFFFFF"/>
                </a:solidFill>
                <a:latin typeface="Calibri"/>
                <a:cs typeface="Calibri"/>
              </a:rPr>
              <a:t>(2,1,</a:t>
            </a:r>
            <a:r>
              <a:rPr dirty="0" sz="3600" spc="-2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-1)+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𝛽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(3,</a:t>
            </a:r>
            <a:r>
              <a:rPr dirty="0" sz="3600" spc="-2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2,0)</a:t>
            </a:r>
            <a:r>
              <a:rPr dirty="0" sz="3600" spc="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=</a:t>
            </a:r>
            <a:r>
              <a:rPr dirty="0" sz="3600" spc="-1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(2</a:t>
            </a:r>
            <a:r>
              <a:rPr dirty="0" sz="3600" spc="13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 spc="-50">
                <a:solidFill>
                  <a:srgbClr val="FFFFFF"/>
                </a:solidFill>
                <a:latin typeface="Cambria Math"/>
                <a:cs typeface="Cambria Math"/>
              </a:rPr>
              <a:t>𝖺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	+3𝛽,</a:t>
            </a:r>
            <a:r>
              <a:rPr dirty="0" sz="3600" spc="-1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𝛼</a:t>
            </a:r>
            <a:r>
              <a:rPr dirty="0" sz="3600" spc="7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+</a:t>
            </a:r>
            <a:r>
              <a:rPr dirty="0" sz="3600" spc="-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2𝛽,</a:t>
            </a:r>
            <a:r>
              <a:rPr dirty="0" sz="3600" spc="-10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 spc="-25">
                <a:solidFill>
                  <a:srgbClr val="FFFFFF"/>
                </a:solidFill>
                <a:latin typeface="Cambria Math"/>
                <a:cs typeface="Cambria Math"/>
              </a:rPr>
              <a:t>−𝛼)</a:t>
            </a:r>
            <a:endParaRPr sz="36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1870"/>
              </a:spcBef>
            </a:pP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Por</a:t>
            </a:r>
            <a:r>
              <a:rPr dirty="0" sz="36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ejemplo:</a:t>
            </a:r>
            <a:r>
              <a:rPr dirty="0" sz="36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-2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dirty="0" baseline="1157" sz="3600" spc="-3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dirty="0" sz="3600" spc="-20">
                <a:solidFill>
                  <a:srgbClr val="FFFFFF"/>
                </a:solidFill>
                <a:latin typeface="Calibri"/>
                <a:cs typeface="Calibri"/>
              </a:rPr>
              <a:t>2,1,</a:t>
            </a:r>
            <a:r>
              <a:rPr dirty="0" sz="3600" spc="-1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−1</a:t>
            </a:r>
            <a:r>
              <a:rPr dirty="0" baseline="1157" sz="360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r>
              <a:rPr dirty="0" baseline="1157" sz="36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−</a:t>
            </a:r>
            <a:r>
              <a:rPr dirty="0" sz="36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dirty="0" baseline="1157" sz="360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3,2,0</a:t>
            </a:r>
            <a:r>
              <a:rPr dirty="0" baseline="1157" sz="360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r>
              <a:rPr dirty="0" baseline="1157" sz="3600" spc="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=</a:t>
            </a:r>
            <a:r>
              <a:rPr dirty="0" sz="3600" spc="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(2,0,</a:t>
            </a:r>
            <a:r>
              <a:rPr dirty="0" sz="3600" spc="-1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-25">
                <a:solidFill>
                  <a:srgbClr val="FFFFFF"/>
                </a:solidFill>
                <a:latin typeface="Calibri"/>
                <a:cs typeface="Calibri"/>
              </a:rPr>
              <a:t>−4)</a:t>
            </a:r>
            <a:endParaRPr sz="36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1800"/>
              </a:spcBef>
            </a:pPr>
            <a:r>
              <a:rPr dirty="0" sz="3600" spc="-20">
                <a:solidFill>
                  <a:srgbClr val="FFFFFF"/>
                </a:solidFill>
                <a:latin typeface="Calibri"/>
                <a:cs typeface="Calibri"/>
              </a:rPr>
              <a:t>Podemos</a:t>
            </a:r>
            <a:r>
              <a:rPr dirty="0" sz="3600" spc="-1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-30">
                <a:solidFill>
                  <a:srgbClr val="FFFFFF"/>
                </a:solidFill>
                <a:latin typeface="Calibri"/>
                <a:cs typeface="Calibri"/>
              </a:rPr>
              <a:t>asegurar</a:t>
            </a:r>
            <a:r>
              <a:rPr dirty="0" sz="3600" spc="-1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600" spc="-1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600" spc="-1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-25">
                <a:solidFill>
                  <a:srgbClr val="FFFFFF"/>
                </a:solidFill>
                <a:latin typeface="Calibri"/>
                <a:cs typeface="Calibri"/>
              </a:rPr>
              <a:t>vector</a:t>
            </a:r>
            <a:r>
              <a:rPr dirty="0" sz="36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(2,0,</a:t>
            </a:r>
            <a:r>
              <a:rPr dirty="0" sz="3600" spc="-1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−4)</a:t>
            </a:r>
            <a:r>
              <a:rPr dirty="0" sz="36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6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-30" b="1">
                <a:solidFill>
                  <a:srgbClr val="FFFFFF"/>
                </a:solidFill>
                <a:latin typeface="Calibri"/>
                <a:cs typeface="Calibri"/>
              </a:rPr>
              <a:t>“combinación</a:t>
            </a:r>
            <a:r>
              <a:rPr dirty="0" sz="3600" spc="-9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-10" b="1">
                <a:solidFill>
                  <a:srgbClr val="FFFFFF"/>
                </a:solidFill>
                <a:latin typeface="Calibri"/>
                <a:cs typeface="Calibri"/>
              </a:rPr>
              <a:t>lineal</a:t>
            </a:r>
            <a:endParaRPr sz="36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25"/>
              </a:spcBef>
            </a:pPr>
            <a:r>
              <a:rPr dirty="0" sz="3600" b="1">
                <a:solidFill>
                  <a:srgbClr val="FFFFFF"/>
                </a:solidFill>
                <a:latin typeface="Calibri"/>
                <a:cs typeface="Calibri"/>
              </a:rPr>
              <a:t>(C.L.)”</a:t>
            </a:r>
            <a:r>
              <a:rPr dirty="0" sz="36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600" spc="-1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dirty="0" sz="36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-20">
                <a:solidFill>
                  <a:srgbClr val="FFFFFF"/>
                </a:solidFill>
                <a:latin typeface="Calibri"/>
                <a:cs typeface="Calibri"/>
              </a:rPr>
              <a:t>vectores</a:t>
            </a:r>
            <a:r>
              <a:rPr dirty="0" sz="36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2731" sz="3600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r>
              <a:rPr dirty="0" baseline="-12731" sz="3600" spc="12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>
                <a:solidFill>
                  <a:srgbClr val="FFFFFF"/>
                </a:solidFill>
                <a:latin typeface="Cambria Math"/>
                <a:cs typeface="Cambria Math"/>
              </a:rPr>
              <a:t>𝑦</a:t>
            </a:r>
            <a:r>
              <a:rPr dirty="0" sz="3600" spc="-8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600" spc="-25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2731" sz="3600" spc="-37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endParaRPr baseline="-12731" sz="3600">
              <a:latin typeface="Cambria Math"/>
              <a:cs typeface="Cambria Math"/>
            </a:endParaRPr>
          </a:p>
          <a:p>
            <a:pPr marL="38100" marR="30480">
              <a:lnSpc>
                <a:spcPct val="100000"/>
              </a:lnSpc>
              <a:spcBef>
                <a:spcPts val="1575"/>
              </a:spcBef>
              <a:tabLst>
                <a:tab pos="1935480" algn="l"/>
                <a:tab pos="2729230" algn="l"/>
                <a:tab pos="5490845" algn="l"/>
                <a:tab pos="7405370" algn="l"/>
                <a:tab pos="8822690" algn="l"/>
                <a:tab pos="10701020" algn="l"/>
              </a:tabLst>
            </a:pPr>
            <a:r>
              <a:rPr dirty="0" sz="3600" spc="105">
                <a:solidFill>
                  <a:srgbClr val="FFFFFF"/>
                </a:solidFill>
                <a:latin typeface="Calibri"/>
                <a:cs typeface="Calibri"/>
              </a:rPr>
              <a:t>Además,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600" spc="35">
                <a:solidFill>
                  <a:srgbClr val="FFFFFF"/>
                </a:solidFill>
                <a:latin typeface="Calibri"/>
                <a:cs typeface="Calibri"/>
              </a:rPr>
              <a:t>sus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600" spc="110">
                <a:solidFill>
                  <a:srgbClr val="FFFFFF"/>
                </a:solidFill>
                <a:latin typeface="Calibri"/>
                <a:cs typeface="Calibri"/>
              </a:rPr>
              <a:t>coordenadas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600" spc="100">
                <a:solidFill>
                  <a:srgbClr val="FFFFFF"/>
                </a:solidFill>
                <a:latin typeface="Calibri"/>
                <a:cs typeface="Calibri"/>
              </a:rPr>
              <a:t>respecto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	a</a:t>
            </a:r>
            <a:r>
              <a:rPr dirty="0" sz="3600" spc="3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65">
                <a:solidFill>
                  <a:srgbClr val="FFFFFF"/>
                </a:solidFill>
                <a:latin typeface="Calibri"/>
                <a:cs typeface="Calibri"/>
              </a:rPr>
              <a:t>esos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600" spc="95">
                <a:solidFill>
                  <a:srgbClr val="FFFFFF"/>
                </a:solidFill>
                <a:latin typeface="Calibri"/>
                <a:cs typeface="Calibri"/>
              </a:rPr>
              <a:t>vectores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600" spc="100">
                <a:solidFill>
                  <a:srgbClr val="FFFFFF"/>
                </a:solidFill>
                <a:latin typeface="Calibri"/>
                <a:cs typeface="Calibri"/>
              </a:rPr>
              <a:t>serían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dirty="0" sz="3600" spc="3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600" spc="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18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dirty="0" sz="3600" spc="135">
                <a:solidFill>
                  <a:srgbClr val="FFFFFF"/>
                </a:solidFill>
                <a:latin typeface="Calibri"/>
                <a:cs typeface="Calibri"/>
              </a:rPr>
              <a:t>2.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93901" rIns="0" bIns="0" rtlCol="0" vert="horz">
            <a:spAutoFit/>
          </a:bodyPr>
          <a:lstStyle/>
          <a:p>
            <a:pPr marL="385445">
              <a:lnSpc>
                <a:spcPct val="100000"/>
              </a:lnSpc>
              <a:spcBef>
                <a:spcPts val="100"/>
              </a:spcBef>
            </a:pPr>
            <a:r>
              <a:rPr dirty="0" u="sng" sz="3600" spc="-25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INDEPENDENCIA</a:t>
            </a:r>
            <a:r>
              <a:rPr dirty="0" u="sng" sz="3600" spc="-130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600" spc="-10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LINEAL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750011" y="2458339"/>
            <a:ext cx="12526645" cy="3818890"/>
          </a:xfrm>
          <a:prstGeom prst="rect">
            <a:avLst/>
          </a:prstGeom>
        </p:spPr>
        <p:txBody>
          <a:bodyPr wrap="square" lIns="0" tIns="31115" rIns="0" bIns="0" rtlCol="0" vert="horz">
            <a:spAutoFit/>
          </a:bodyPr>
          <a:lstStyle/>
          <a:p>
            <a:pPr marL="25400" marR="878205">
              <a:lnSpc>
                <a:spcPts val="3820"/>
              </a:lnSpc>
              <a:spcBef>
                <a:spcPts val="245"/>
              </a:spcBef>
              <a:tabLst>
                <a:tab pos="5580380" algn="l"/>
                <a:tab pos="7908290" algn="l"/>
                <a:tab pos="10916920" algn="l"/>
                <a:tab pos="11328400" algn="l"/>
              </a:tabLst>
            </a:pP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dirty="0" sz="3200" spc="-20">
                <a:solidFill>
                  <a:srgbClr val="FFFFFF"/>
                </a:solidFill>
                <a:latin typeface="Calibri"/>
                <a:cs typeface="Calibri"/>
              </a:rPr>
              <a:t> vectores</a:t>
            </a:r>
            <a:r>
              <a:rPr dirty="0" sz="32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3227" sz="3150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r>
              <a:rPr dirty="0" sz="32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200" spc="-1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2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3227" sz="3150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sz="32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200" spc="-9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2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3227" sz="3150">
                <a:solidFill>
                  <a:srgbClr val="FFFFFF"/>
                </a:solidFill>
                <a:latin typeface="Cambria Math"/>
                <a:cs typeface="Cambria Math"/>
              </a:rPr>
              <a:t>3</a:t>
            </a:r>
            <a:r>
              <a:rPr dirty="0" sz="32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200" spc="-10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200">
                <a:solidFill>
                  <a:srgbClr val="FFFFFF"/>
                </a:solidFill>
                <a:latin typeface="Cambria Math"/>
                <a:cs typeface="Cambria Math"/>
              </a:rPr>
              <a:t>…</a:t>
            </a:r>
            <a:r>
              <a:rPr dirty="0" sz="3200" spc="-11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2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200" spc="-14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2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3227" sz="3150">
                <a:solidFill>
                  <a:srgbClr val="FFFFFF"/>
                </a:solidFill>
                <a:latin typeface="Cambria Math"/>
                <a:cs typeface="Cambria Math"/>
              </a:rPr>
              <a:t>𝑚</a:t>
            </a:r>
            <a:r>
              <a:rPr dirty="0" baseline="-13227" sz="3150" spc="22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200" spc="35">
                <a:solidFill>
                  <a:srgbClr val="FFFFFF"/>
                </a:solidFill>
                <a:latin typeface="Calibri"/>
                <a:cs typeface="Calibri"/>
              </a:rPr>
              <a:t>son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200" spc="105">
                <a:solidFill>
                  <a:srgbClr val="FFFFFF"/>
                </a:solidFill>
                <a:latin typeface="Calibri"/>
                <a:cs typeface="Calibri"/>
              </a:rPr>
              <a:t>linealmente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200" spc="125">
                <a:solidFill>
                  <a:srgbClr val="FFFFFF"/>
                </a:solidFill>
                <a:latin typeface="Calibri"/>
                <a:cs typeface="Calibri"/>
              </a:rPr>
              <a:t>independientes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200" spc="-25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200" spc="50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dirty="0" sz="3200" spc="80">
                <a:solidFill>
                  <a:srgbClr val="FFFFFF"/>
                </a:solidFill>
                <a:latin typeface="Calibri"/>
                <a:cs typeface="Calibri"/>
              </a:rPr>
              <a:t>única</a:t>
            </a:r>
            <a:endParaRPr sz="3200">
              <a:latin typeface="Calibri"/>
              <a:cs typeface="Calibri"/>
            </a:endParaRPr>
          </a:p>
          <a:p>
            <a:pPr marL="25400" marR="17780">
              <a:lnSpc>
                <a:spcPct val="109100"/>
              </a:lnSpc>
              <a:spcBef>
                <a:spcPts val="65"/>
              </a:spcBef>
              <a:tabLst>
                <a:tab pos="840105" algn="l"/>
                <a:tab pos="1543050" algn="l"/>
                <a:tab pos="2002155" algn="l"/>
                <a:tab pos="2122170" algn="l"/>
                <a:tab pos="2647950" algn="l"/>
                <a:tab pos="3711575" algn="l"/>
                <a:tab pos="4478655" algn="l"/>
                <a:tab pos="4841240" algn="l"/>
                <a:tab pos="5786120" algn="l"/>
                <a:tab pos="7327265" algn="l"/>
                <a:tab pos="8473440" algn="l"/>
                <a:tab pos="9051290" algn="l"/>
                <a:tab pos="10041890" algn="l"/>
                <a:tab pos="10495915" algn="l"/>
                <a:tab pos="11812905" algn="l"/>
              </a:tabLst>
            </a:pPr>
            <a:r>
              <a:rPr dirty="0" sz="3200" spc="90">
                <a:solidFill>
                  <a:srgbClr val="FFFFFF"/>
                </a:solidFill>
                <a:latin typeface="Calibri"/>
                <a:cs typeface="Calibri"/>
              </a:rPr>
              <a:t>manera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200" spc="2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		</a:t>
            </a:r>
            <a:r>
              <a:rPr dirty="0" sz="3200" spc="105">
                <a:solidFill>
                  <a:srgbClr val="FFFFFF"/>
                </a:solidFill>
                <a:latin typeface="Calibri"/>
                <a:cs typeface="Calibri"/>
              </a:rPr>
              <a:t>obtener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200" spc="60">
                <a:solidFill>
                  <a:srgbClr val="FFFFFF"/>
                </a:solidFill>
                <a:latin typeface="Calibri"/>
                <a:cs typeface="Calibri"/>
              </a:rPr>
              <a:t>como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200" spc="110">
                <a:solidFill>
                  <a:srgbClr val="FFFFFF"/>
                </a:solidFill>
                <a:latin typeface="Calibri"/>
                <a:cs typeface="Calibri"/>
              </a:rPr>
              <a:t>combinación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200" spc="100">
                <a:solidFill>
                  <a:srgbClr val="FFFFFF"/>
                </a:solidFill>
                <a:latin typeface="Calibri"/>
                <a:cs typeface="Calibri"/>
              </a:rPr>
              <a:t>lineal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200" spc="2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200" spc="85">
                <a:solidFill>
                  <a:srgbClr val="FFFFFF"/>
                </a:solidFill>
                <a:latin typeface="Calibri"/>
                <a:cs typeface="Calibri"/>
              </a:rPr>
              <a:t>ellos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200" spc="-25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200" spc="100">
                <a:solidFill>
                  <a:srgbClr val="FFFFFF"/>
                </a:solidFill>
                <a:latin typeface="Calibri"/>
                <a:cs typeface="Calibri"/>
              </a:rPr>
              <a:t>vector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baseline="10582" sz="3150" spc="-1200">
                <a:solidFill>
                  <a:srgbClr val="FFFFFF"/>
                </a:solidFill>
                <a:latin typeface="Cambria Math"/>
                <a:cs typeface="Cambria Math"/>
              </a:rPr>
              <a:t>⃗</a:t>
            </a:r>
            <a:r>
              <a:rPr dirty="0" sz="3200" spc="-94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baseline="10582" sz="3150" spc="-405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sz="3200" spc="65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200" spc="-3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200" spc="35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200" spc="85">
                <a:solidFill>
                  <a:srgbClr val="FFFFFF"/>
                </a:solidFill>
                <a:latin typeface="Calibri"/>
                <a:cs typeface="Calibri"/>
              </a:rPr>
              <a:t>todos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200" spc="4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200" spc="110">
                <a:solidFill>
                  <a:srgbClr val="FFFFFF"/>
                </a:solidFill>
                <a:latin typeface="Calibri"/>
                <a:cs typeface="Calibri"/>
              </a:rPr>
              <a:t>escalares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200" spc="70">
                <a:solidFill>
                  <a:srgbClr val="FFFFFF"/>
                </a:solidFill>
                <a:latin typeface="Calibri"/>
                <a:cs typeface="Calibri"/>
              </a:rPr>
              <a:t>valgan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200" spc="-25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dirty="0" sz="3200" spc="-3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200" spc="-5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  <a:p>
            <a:pPr marL="25400">
              <a:lnSpc>
                <a:spcPct val="100000"/>
              </a:lnSpc>
              <a:spcBef>
                <a:spcPts val="2030"/>
              </a:spcBef>
              <a:tabLst>
                <a:tab pos="570865" algn="l"/>
                <a:tab pos="1745614" algn="l"/>
                <a:tab pos="4486275" algn="l"/>
                <a:tab pos="5285105" algn="l"/>
                <a:tab pos="7693025" algn="l"/>
                <a:tab pos="10791825" algn="l"/>
              </a:tabLst>
            </a:pPr>
            <a:r>
              <a:rPr dirty="0" sz="3200" spc="6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200" spc="85">
                <a:solidFill>
                  <a:srgbClr val="FFFFFF"/>
                </a:solidFill>
                <a:latin typeface="Calibri"/>
                <a:cs typeface="Calibri"/>
              </a:rPr>
              <a:t>decir,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2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3227" sz="3150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r>
              <a:rPr dirty="0" sz="32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200" spc="-8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2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3227" sz="3150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sz="32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200" spc="-10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2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3227" sz="3150">
                <a:solidFill>
                  <a:srgbClr val="FFFFFF"/>
                </a:solidFill>
                <a:latin typeface="Cambria Math"/>
                <a:cs typeface="Cambria Math"/>
              </a:rPr>
              <a:t>3</a:t>
            </a:r>
            <a:r>
              <a:rPr dirty="0" sz="32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200" spc="-9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200">
                <a:solidFill>
                  <a:srgbClr val="FFFFFF"/>
                </a:solidFill>
                <a:latin typeface="Cambria Math"/>
                <a:cs typeface="Cambria Math"/>
              </a:rPr>
              <a:t>…</a:t>
            </a:r>
            <a:r>
              <a:rPr dirty="0" sz="3200" spc="-8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200">
                <a:solidFill>
                  <a:srgbClr val="FFFFFF"/>
                </a:solidFill>
                <a:latin typeface="Cambria Math"/>
                <a:cs typeface="Cambria Math"/>
              </a:rPr>
              <a:t>,</a:t>
            </a:r>
            <a:r>
              <a:rPr dirty="0" sz="3200" spc="-8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200" spc="-25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3227" sz="3150" spc="-37">
                <a:solidFill>
                  <a:srgbClr val="FFFFFF"/>
                </a:solidFill>
                <a:latin typeface="Cambria Math"/>
                <a:cs typeface="Cambria Math"/>
              </a:rPr>
              <a:t>𝑚</a:t>
            </a:r>
            <a:r>
              <a:rPr dirty="0" baseline="-13227" sz="315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200" spc="80">
                <a:solidFill>
                  <a:srgbClr val="FFFFFF"/>
                </a:solidFill>
                <a:latin typeface="Calibri"/>
                <a:cs typeface="Calibri"/>
              </a:rPr>
              <a:t>son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200" spc="145" b="1">
                <a:solidFill>
                  <a:srgbClr val="FFFFFF"/>
                </a:solidFill>
                <a:latin typeface="Calibri"/>
                <a:cs typeface="Calibri"/>
              </a:rPr>
              <a:t>linealmente</a:t>
            </a:r>
            <a:r>
              <a:rPr dirty="0" sz="3200" b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200" spc="145" b="1">
                <a:solidFill>
                  <a:srgbClr val="FFFFFF"/>
                </a:solidFill>
                <a:latin typeface="Calibri"/>
                <a:cs typeface="Calibri"/>
              </a:rPr>
              <a:t>independientes</a:t>
            </a:r>
            <a:r>
              <a:rPr dirty="0" sz="3200" b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200" spc="-50">
                <a:solidFill>
                  <a:srgbClr val="FFFFFF"/>
                </a:solidFill>
                <a:latin typeface="Cambria Math"/>
                <a:cs typeface="Cambria Math"/>
              </a:rPr>
              <a:t>↔</a:t>
            </a:r>
            <a:endParaRPr sz="32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75"/>
              </a:spcBef>
            </a:pPr>
            <a:endParaRPr sz="3200">
              <a:latin typeface="Cambria Math"/>
              <a:cs typeface="Cambria Math"/>
            </a:endParaRPr>
          </a:p>
          <a:p>
            <a:pPr marL="241300">
              <a:lnSpc>
                <a:spcPct val="100000"/>
              </a:lnSpc>
              <a:tabLst>
                <a:tab pos="6645909" algn="l"/>
              </a:tabLst>
            </a:pPr>
            <a:r>
              <a:rPr dirty="0" sz="3200">
                <a:solidFill>
                  <a:srgbClr val="FFFFFF"/>
                </a:solidFill>
                <a:latin typeface="Cambria Math"/>
                <a:cs typeface="Cambria Math"/>
              </a:rPr>
              <a:t>𝖺</a:t>
            </a:r>
            <a:r>
              <a:rPr dirty="0" sz="3200" spc="17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-13227" sz="3150" spc="97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r>
              <a:rPr dirty="0" sz="3200" spc="65">
                <a:solidFill>
                  <a:srgbClr val="FFFFFF"/>
                </a:solidFill>
                <a:latin typeface="Cambria Math"/>
                <a:cs typeface="Cambria Math"/>
              </a:rPr>
              <a:t>.</a:t>
            </a:r>
            <a:r>
              <a:rPr dirty="0" sz="3200" spc="-14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2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3227" sz="3150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r>
              <a:rPr dirty="0" baseline="-13227" sz="3150" spc="59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200">
                <a:solidFill>
                  <a:srgbClr val="FFFFFF"/>
                </a:solidFill>
                <a:latin typeface="Cambria Math"/>
                <a:cs typeface="Cambria Math"/>
              </a:rPr>
              <a:t>+𝖺</a:t>
            </a:r>
            <a:r>
              <a:rPr dirty="0" sz="3200" spc="24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-13227" sz="3150" spc="97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sz="3200" spc="65">
                <a:solidFill>
                  <a:srgbClr val="FFFFFF"/>
                </a:solidFill>
                <a:latin typeface="Cambria Math"/>
                <a:cs typeface="Cambria Math"/>
              </a:rPr>
              <a:t>.</a:t>
            </a:r>
            <a:r>
              <a:rPr dirty="0" sz="3200" spc="-14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2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3227" sz="3150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baseline="-13227" sz="3150" spc="60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200">
                <a:solidFill>
                  <a:srgbClr val="FFFFFF"/>
                </a:solidFill>
                <a:latin typeface="Cambria Math"/>
                <a:cs typeface="Cambria Math"/>
              </a:rPr>
              <a:t>+𝖺</a:t>
            </a:r>
            <a:r>
              <a:rPr dirty="0" sz="3200" spc="23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-13227" sz="3150" spc="97">
                <a:solidFill>
                  <a:srgbClr val="FFFFFF"/>
                </a:solidFill>
                <a:latin typeface="Cambria Math"/>
                <a:cs typeface="Cambria Math"/>
              </a:rPr>
              <a:t>3</a:t>
            </a:r>
            <a:r>
              <a:rPr dirty="0" sz="3200" spc="65">
                <a:solidFill>
                  <a:srgbClr val="FFFFFF"/>
                </a:solidFill>
                <a:latin typeface="Cambria Math"/>
                <a:cs typeface="Cambria Math"/>
              </a:rPr>
              <a:t>.</a:t>
            </a:r>
            <a:r>
              <a:rPr dirty="0" sz="3200" spc="-14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200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3227" sz="3150">
                <a:solidFill>
                  <a:srgbClr val="FFFFFF"/>
                </a:solidFill>
                <a:latin typeface="Cambria Math"/>
                <a:cs typeface="Cambria Math"/>
              </a:rPr>
              <a:t>3</a:t>
            </a:r>
            <a:r>
              <a:rPr dirty="0" baseline="-13227" sz="3150" spc="60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200">
                <a:solidFill>
                  <a:srgbClr val="FFFFFF"/>
                </a:solidFill>
                <a:latin typeface="Cambria Math"/>
                <a:cs typeface="Cambria Math"/>
              </a:rPr>
              <a:t>+</a:t>
            </a:r>
            <a:r>
              <a:rPr dirty="0" sz="3200" spc="-1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200">
                <a:solidFill>
                  <a:srgbClr val="FFFFFF"/>
                </a:solidFill>
                <a:latin typeface="Cambria Math"/>
                <a:cs typeface="Cambria Math"/>
              </a:rPr>
              <a:t>⋯</a:t>
            </a:r>
            <a:r>
              <a:rPr dirty="0" sz="3200" spc="-16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200">
                <a:solidFill>
                  <a:srgbClr val="FFFFFF"/>
                </a:solidFill>
                <a:latin typeface="Cambria Math"/>
                <a:cs typeface="Cambria Math"/>
              </a:rPr>
              <a:t>+𝖺</a:t>
            </a:r>
            <a:r>
              <a:rPr dirty="0" sz="3200" spc="23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-13227" sz="3150">
                <a:solidFill>
                  <a:srgbClr val="FFFFFF"/>
                </a:solidFill>
                <a:latin typeface="Cambria Math"/>
                <a:cs typeface="Cambria Math"/>
              </a:rPr>
              <a:t>𝑚</a:t>
            </a:r>
            <a:r>
              <a:rPr dirty="0" baseline="-13227" sz="3150" spc="-23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200">
                <a:solidFill>
                  <a:srgbClr val="FFFFFF"/>
                </a:solidFill>
                <a:latin typeface="Cambria Math"/>
                <a:cs typeface="Cambria Math"/>
              </a:rPr>
              <a:t>.</a:t>
            </a:r>
            <a:r>
              <a:rPr dirty="0" sz="3200" spc="-14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200" spc="-25">
                <a:solidFill>
                  <a:srgbClr val="FFFFFF"/>
                </a:solidFill>
                <a:latin typeface="Cambria Math"/>
                <a:cs typeface="Cambria Math"/>
              </a:rPr>
              <a:t>𝑣</a:t>
            </a:r>
            <a:r>
              <a:rPr dirty="0" baseline="-13227" sz="3150" spc="-37">
                <a:solidFill>
                  <a:srgbClr val="FFFFFF"/>
                </a:solidFill>
                <a:latin typeface="Cambria Math"/>
                <a:cs typeface="Cambria Math"/>
              </a:rPr>
              <a:t>𝑚</a:t>
            </a:r>
            <a:r>
              <a:rPr dirty="0" baseline="-13227" sz="3150">
                <a:solidFill>
                  <a:srgbClr val="FFFFFF"/>
                </a:solidFill>
                <a:latin typeface="Cambria Math"/>
                <a:cs typeface="Cambria Math"/>
              </a:rPr>
              <a:t>	</a:t>
            </a:r>
            <a:r>
              <a:rPr dirty="0" sz="32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200" spc="9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10582" sz="3150" spc="-1185">
                <a:solidFill>
                  <a:srgbClr val="FFFFFF"/>
                </a:solidFill>
                <a:latin typeface="Cambria Math"/>
                <a:cs typeface="Cambria Math"/>
              </a:rPr>
              <a:t>⃗</a:t>
            </a:r>
            <a:r>
              <a:rPr dirty="0" sz="3200" spc="-345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r>
              <a:rPr dirty="0" baseline="10582" sz="3150" spc="-7">
                <a:solidFill>
                  <a:srgbClr val="FFFFFF"/>
                </a:solidFill>
                <a:latin typeface="Cambria Math"/>
                <a:cs typeface="Cambria Math"/>
              </a:rPr>
              <a:t>→</a:t>
            </a:r>
            <a:r>
              <a:rPr dirty="0" baseline="10582" sz="3150" spc="67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200">
                <a:solidFill>
                  <a:srgbClr val="FFFFFF"/>
                </a:solidFill>
                <a:latin typeface="Cambria Math"/>
                <a:cs typeface="Cambria Math"/>
              </a:rPr>
              <a:t>→ 𝖺</a:t>
            </a:r>
            <a:r>
              <a:rPr dirty="0" sz="3200" spc="21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-13227" sz="3150">
                <a:solidFill>
                  <a:srgbClr val="FFFFFF"/>
                </a:solidFill>
                <a:latin typeface="Cambria Math"/>
                <a:cs typeface="Cambria Math"/>
              </a:rPr>
              <a:t>1</a:t>
            </a:r>
            <a:r>
              <a:rPr dirty="0" sz="3200">
                <a:solidFill>
                  <a:srgbClr val="FFFFFF"/>
                </a:solidFill>
                <a:latin typeface="Cambria Math"/>
                <a:cs typeface="Cambria Math"/>
              </a:rPr>
              <a:t>=𝖺</a:t>
            </a:r>
            <a:r>
              <a:rPr dirty="0" sz="3200" spc="26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-13227" sz="3150" spc="97">
                <a:solidFill>
                  <a:srgbClr val="FFFFFF"/>
                </a:solidFill>
                <a:latin typeface="Cambria Math"/>
                <a:cs typeface="Cambria Math"/>
              </a:rPr>
              <a:t>2</a:t>
            </a:r>
            <a:r>
              <a:rPr dirty="0" sz="3200" spc="65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200" spc="114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200">
                <a:solidFill>
                  <a:srgbClr val="FFFFFF"/>
                </a:solidFill>
                <a:latin typeface="Cambria Math"/>
                <a:cs typeface="Cambria Math"/>
              </a:rPr>
              <a:t>⋯</a:t>
            </a:r>
            <a:r>
              <a:rPr dirty="0" sz="3200" spc="13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200">
                <a:solidFill>
                  <a:srgbClr val="FFFFFF"/>
                </a:solidFill>
                <a:latin typeface="Cambria Math"/>
                <a:cs typeface="Cambria Math"/>
              </a:rPr>
              <a:t>=𝖺</a:t>
            </a:r>
            <a:r>
              <a:rPr dirty="0" sz="3200" spc="265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baseline="-13227" sz="3150">
                <a:solidFill>
                  <a:srgbClr val="FFFFFF"/>
                </a:solidFill>
                <a:latin typeface="Cambria Math"/>
                <a:cs typeface="Cambria Math"/>
              </a:rPr>
              <a:t>𝑚</a:t>
            </a:r>
            <a:r>
              <a:rPr dirty="0" baseline="-13227" sz="3150" spc="-262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200">
                <a:solidFill>
                  <a:srgbClr val="FFFFFF"/>
                </a:solidFill>
                <a:latin typeface="Cambria Math"/>
                <a:cs typeface="Cambria Math"/>
              </a:rPr>
              <a:t>=</a:t>
            </a:r>
            <a:r>
              <a:rPr dirty="0" sz="3200" spc="15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dirty="0" sz="3200" spc="-50">
                <a:solidFill>
                  <a:srgbClr val="FFFFFF"/>
                </a:solidFill>
                <a:latin typeface="Cambria Math"/>
                <a:cs typeface="Cambria Math"/>
              </a:rPr>
              <a:t>0</a:t>
            </a:r>
            <a:endParaRPr sz="32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800860" y="760222"/>
            <a:ext cx="1775460" cy="559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3500" spc="-35" i="1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EJEMPLO: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00860" y="1393673"/>
            <a:ext cx="10883900" cy="2357755"/>
          </a:xfrm>
          <a:prstGeom prst="rect"/>
        </p:spPr>
        <p:txBody>
          <a:bodyPr wrap="square" lIns="0" tIns="26034" rIns="0" bIns="0" rtlCol="0" vert="horz">
            <a:spAutoFit/>
          </a:bodyPr>
          <a:lstStyle/>
          <a:p>
            <a:pPr algn="just" marL="12700" marR="5080">
              <a:lnSpc>
                <a:spcPct val="111400"/>
              </a:lnSpc>
              <a:spcBef>
                <a:spcPts val="204"/>
              </a:spcBef>
            </a:pPr>
            <a:r>
              <a:rPr dirty="0" sz="3300">
                <a:latin typeface="Calibri"/>
                <a:cs typeface="Calibri"/>
              </a:rPr>
              <a:t>Si</a:t>
            </a:r>
            <a:r>
              <a:rPr dirty="0" sz="3300" spc="-35">
                <a:latin typeface="Calibri"/>
                <a:cs typeface="Calibri"/>
              </a:rPr>
              <a:t> </a:t>
            </a:r>
            <a:r>
              <a:rPr dirty="0" sz="3300" spc="-30">
                <a:latin typeface="Calibri"/>
                <a:cs typeface="Calibri"/>
              </a:rPr>
              <a:t>consideremos</a:t>
            </a:r>
            <a:r>
              <a:rPr dirty="0" sz="3300" spc="-114">
                <a:latin typeface="Calibri"/>
                <a:cs typeface="Calibri"/>
              </a:rPr>
              <a:t> </a:t>
            </a:r>
            <a:r>
              <a:rPr dirty="0" sz="3300">
                <a:latin typeface="Calibri"/>
                <a:cs typeface="Calibri"/>
              </a:rPr>
              <a:t>los</a:t>
            </a:r>
            <a:r>
              <a:rPr dirty="0" sz="3300" spc="-85">
                <a:latin typeface="Calibri"/>
                <a:cs typeface="Calibri"/>
              </a:rPr>
              <a:t> </a:t>
            </a:r>
            <a:r>
              <a:rPr dirty="0" sz="3300" spc="-30">
                <a:latin typeface="Calibri"/>
                <a:cs typeface="Calibri"/>
              </a:rPr>
              <a:t>vectores</a:t>
            </a:r>
            <a:r>
              <a:rPr dirty="0" sz="3300" spc="-95">
                <a:latin typeface="Calibri"/>
                <a:cs typeface="Calibri"/>
              </a:rPr>
              <a:t> </a:t>
            </a:r>
            <a:r>
              <a:rPr dirty="0" sz="3300" spc="-30">
                <a:latin typeface="Calibri"/>
                <a:cs typeface="Calibri"/>
              </a:rPr>
              <a:t>siguientes</a:t>
            </a:r>
            <a:r>
              <a:rPr dirty="0" sz="3300" spc="-105">
                <a:latin typeface="Calibri"/>
                <a:cs typeface="Calibri"/>
              </a:rPr>
              <a:t> </a:t>
            </a:r>
            <a:r>
              <a:rPr dirty="0" baseline="-2777" sz="7500" spc="-15">
                <a:latin typeface="Calibri"/>
                <a:cs typeface="Calibri"/>
              </a:rPr>
              <a:t>{</a:t>
            </a:r>
            <a:r>
              <a:rPr dirty="0" sz="3300" spc="-10">
                <a:latin typeface="Calibri"/>
                <a:cs typeface="Calibri"/>
              </a:rPr>
              <a:t>(1,2,-</a:t>
            </a:r>
            <a:r>
              <a:rPr dirty="0" sz="3300">
                <a:latin typeface="Calibri"/>
                <a:cs typeface="Calibri"/>
              </a:rPr>
              <a:t>1),(1,1,2),(0,-</a:t>
            </a:r>
            <a:r>
              <a:rPr dirty="0" sz="3300" spc="-10">
                <a:latin typeface="Calibri"/>
                <a:cs typeface="Calibri"/>
              </a:rPr>
              <a:t>1,3)</a:t>
            </a:r>
            <a:r>
              <a:rPr dirty="0" baseline="-2777" sz="7500" spc="-15">
                <a:latin typeface="Calibri"/>
                <a:cs typeface="Calibri"/>
              </a:rPr>
              <a:t>} </a:t>
            </a:r>
            <a:r>
              <a:rPr dirty="0" sz="5000">
                <a:latin typeface="Calibri"/>
                <a:cs typeface="Calibri"/>
              </a:rPr>
              <a:t>obtenemos</a:t>
            </a:r>
            <a:r>
              <a:rPr dirty="0" sz="5000" spc="-170">
                <a:latin typeface="Calibri"/>
                <a:cs typeface="Calibri"/>
              </a:rPr>
              <a:t> </a:t>
            </a:r>
            <a:r>
              <a:rPr dirty="0" sz="3500">
                <a:latin typeface="Calibri"/>
                <a:cs typeface="Calibri"/>
              </a:rPr>
              <a:t>el</a:t>
            </a:r>
            <a:r>
              <a:rPr dirty="0" sz="3500" spc="-125">
                <a:latin typeface="Calibri"/>
                <a:cs typeface="Calibri"/>
              </a:rPr>
              <a:t> </a:t>
            </a:r>
            <a:r>
              <a:rPr dirty="0" sz="3500">
                <a:latin typeface="Calibri"/>
                <a:cs typeface="Calibri"/>
              </a:rPr>
              <a:t>vector</a:t>
            </a:r>
            <a:r>
              <a:rPr dirty="0" sz="3500" spc="145">
                <a:latin typeface="Calibri"/>
                <a:cs typeface="Calibri"/>
              </a:rPr>
              <a:t> </a:t>
            </a:r>
            <a:r>
              <a:rPr dirty="0" sz="3500">
                <a:latin typeface="Calibri"/>
                <a:cs typeface="Calibri"/>
              </a:rPr>
              <a:t>nulo</a:t>
            </a:r>
            <a:r>
              <a:rPr dirty="0" sz="3500" spc="-120">
                <a:latin typeface="Calibri"/>
                <a:cs typeface="Calibri"/>
              </a:rPr>
              <a:t> </a:t>
            </a:r>
            <a:r>
              <a:rPr dirty="0" sz="3500">
                <a:latin typeface="Calibri"/>
                <a:cs typeface="Calibri"/>
              </a:rPr>
              <a:t>como</a:t>
            </a:r>
            <a:r>
              <a:rPr dirty="0" sz="3500" spc="-114">
                <a:latin typeface="Calibri"/>
                <a:cs typeface="Calibri"/>
              </a:rPr>
              <a:t> </a:t>
            </a:r>
            <a:r>
              <a:rPr dirty="0" sz="3500" spc="-10">
                <a:latin typeface="Calibri"/>
                <a:cs typeface="Calibri"/>
              </a:rPr>
              <a:t>combinación</a:t>
            </a:r>
            <a:r>
              <a:rPr dirty="0" sz="3500" spc="-80">
                <a:latin typeface="Calibri"/>
                <a:cs typeface="Calibri"/>
              </a:rPr>
              <a:t> </a:t>
            </a:r>
            <a:r>
              <a:rPr dirty="0" sz="3500">
                <a:latin typeface="Calibri"/>
                <a:cs typeface="Calibri"/>
              </a:rPr>
              <a:t>lineal</a:t>
            </a:r>
            <a:r>
              <a:rPr dirty="0" sz="3500" spc="-150">
                <a:latin typeface="Calibri"/>
                <a:cs typeface="Calibri"/>
              </a:rPr>
              <a:t> </a:t>
            </a:r>
            <a:r>
              <a:rPr dirty="0" sz="3500" spc="-25">
                <a:latin typeface="Calibri"/>
                <a:cs typeface="Calibri"/>
              </a:rPr>
              <a:t>de </a:t>
            </a:r>
            <a:r>
              <a:rPr dirty="0" sz="3500">
                <a:latin typeface="Calibri"/>
                <a:cs typeface="Calibri"/>
              </a:rPr>
              <a:t>ellos</a:t>
            </a:r>
            <a:r>
              <a:rPr dirty="0" sz="3500" spc="-85">
                <a:latin typeface="Calibri"/>
                <a:cs typeface="Calibri"/>
              </a:rPr>
              <a:t> </a:t>
            </a:r>
            <a:r>
              <a:rPr dirty="0" sz="3500">
                <a:latin typeface="Calibri"/>
                <a:cs typeface="Calibri"/>
              </a:rPr>
              <a:t>de</a:t>
            </a:r>
            <a:r>
              <a:rPr dirty="0" sz="3500" spc="-60">
                <a:latin typeface="Calibri"/>
                <a:cs typeface="Calibri"/>
              </a:rPr>
              <a:t> </a:t>
            </a:r>
            <a:r>
              <a:rPr dirty="0" sz="3500">
                <a:latin typeface="Calibri"/>
                <a:cs typeface="Calibri"/>
              </a:rPr>
              <a:t>la</a:t>
            </a:r>
            <a:r>
              <a:rPr dirty="0" sz="3500" spc="-75">
                <a:latin typeface="Calibri"/>
                <a:cs typeface="Calibri"/>
              </a:rPr>
              <a:t> </a:t>
            </a:r>
            <a:r>
              <a:rPr dirty="0" sz="3500" spc="-10">
                <a:latin typeface="Calibri"/>
                <a:cs typeface="Calibri"/>
              </a:rPr>
              <a:t>siguiente</a:t>
            </a:r>
            <a:r>
              <a:rPr dirty="0" sz="3500" spc="-70">
                <a:latin typeface="Calibri"/>
                <a:cs typeface="Calibri"/>
              </a:rPr>
              <a:t> </a:t>
            </a:r>
            <a:r>
              <a:rPr dirty="0" sz="3500" spc="-10">
                <a:latin typeface="Calibri"/>
                <a:cs typeface="Calibri"/>
              </a:rPr>
              <a:t>forma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800860" y="3757650"/>
            <a:ext cx="11374755" cy="3284220"/>
          </a:xfrm>
          <a:prstGeom prst="rect">
            <a:avLst/>
          </a:prstGeom>
        </p:spPr>
        <p:txBody>
          <a:bodyPr wrap="square" lIns="0" tIns="2362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60"/>
              </a:spcBef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(0,0,0)</a:t>
            </a:r>
            <a:r>
              <a:rPr dirty="0" sz="35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=</a:t>
            </a:r>
            <a:r>
              <a:rPr dirty="0" sz="35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2(1,2,-</a:t>
            </a:r>
            <a:r>
              <a:rPr dirty="0" sz="3500" spc="60">
                <a:solidFill>
                  <a:srgbClr val="FFFFFF"/>
                </a:solidFill>
                <a:latin typeface="Calibri"/>
                <a:cs typeface="Calibri"/>
              </a:rPr>
              <a:t>1)-</a:t>
            </a:r>
            <a:r>
              <a:rPr dirty="0" sz="3500" spc="-2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2(1,1,2)+2(0,-</a:t>
            </a:r>
            <a:r>
              <a:rPr dirty="0" sz="3500" spc="-20">
                <a:solidFill>
                  <a:srgbClr val="FFFFFF"/>
                </a:solidFill>
                <a:latin typeface="Calibri"/>
                <a:cs typeface="Calibri"/>
              </a:rPr>
              <a:t>1,3)</a:t>
            </a:r>
            <a:endParaRPr sz="3500">
              <a:latin typeface="Calibri"/>
              <a:cs typeface="Calibri"/>
            </a:endParaRPr>
          </a:p>
          <a:p>
            <a:pPr marL="12700" marR="5080">
              <a:lnSpc>
                <a:spcPct val="109000"/>
              </a:lnSpc>
              <a:spcBef>
                <a:spcPts val="1390"/>
              </a:spcBef>
              <a:tabLst>
                <a:tab pos="4429125" algn="l"/>
              </a:tabLst>
            </a:pP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Hemos</a:t>
            </a:r>
            <a:r>
              <a:rPr dirty="0" sz="350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obtenido</a:t>
            </a:r>
            <a:r>
              <a:rPr dirty="0" sz="3500" spc="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3500" spc="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vector</a:t>
            </a:r>
            <a:r>
              <a:rPr dirty="0" sz="3500" spc="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nulo</a:t>
            </a:r>
            <a:r>
              <a:rPr dirty="0" sz="3500" spc="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como</a:t>
            </a:r>
            <a:r>
              <a:rPr dirty="0" sz="3500" spc="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C.L.</a:t>
            </a:r>
            <a:r>
              <a:rPr dirty="0" sz="35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dirty="0" sz="3500" spc="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vectores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siendo</a:t>
            </a:r>
            <a:r>
              <a:rPr dirty="0" sz="3500" spc="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las</a:t>
            </a:r>
            <a:r>
              <a:rPr dirty="0" sz="3500" spc="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coordenadas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distintas</a:t>
            </a:r>
            <a:r>
              <a:rPr dirty="0" sz="3500" spc="-1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500" spc="-1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30">
                <a:solidFill>
                  <a:srgbClr val="FFFFFF"/>
                </a:solidFill>
                <a:latin typeface="Calibri"/>
                <a:cs typeface="Calibri"/>
              </a:rPr>
              <a:t>cero,</a:t>
            </a:r>
            <a:r>
              <a:rPr dirty="0" sz="3500" spc="-1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esto</a:t>
            </a:r>
            <a:r>
              <a:rPr dirty="0" sz="3500" spc="-1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implica,</a:t>
            </a:r>
            <a:r>
              <a:rPr dirty="0" sz="3500" spc="-1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según</a:t>
            </a:r>
            <a:r>
              <a:rPr dirty="0" sz="3500" spc="-1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dirty="0" sz="3500" spc="-30">
                <a:solidFill>
                  <a:srgbClr val="FFFFFF"/>
                </a:solidFill>
                <a:latin typeface="Calibri"/>
                <a:cs typeface="Calibri"/>
              </a:rPr>
              <a:t>propiedad</a:t>
            </a:r>
            <a:r>
              <a:rPr dirty="0" sz="3500" spc="-1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anterior,</a:t>
            </a:r>
            <a:r>
              <a:rPr dirty="0" sz="3500" spc="-1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35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dirty="0" sz="35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40">
                <a:solidFill>
                  <a:srgbClr val="FFFFFF"/>
                </a:solidFill>
                <a:latin typeface="Calibri"/>
                <a:cs typeface="Calibri"/>
              </a:rPr>
              <a:t>vectores</a:t>
            </a:r>
            <a:r>
              <a:rPr dirty="0" sz="35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{(1,2,-1),</a:t>
            </a:r>
            <a:r>
              <a:rPr dirty="0" sz="3500" spc="2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(1,1,2),</a:t>
            </a:r>
            <a:r>
              <a:rPr dirty="0" sz="35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(0,-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1,3)} </a:t>
            </a:r>
            <a:r>
              <a:rPr dirty="0" sz="3500">
                <a:solidFill>
                  <a:srgbClr val="FFFFFF"/>
                </a:solidFill>
                <a:latin typeface="Calibri"/>
                <a:cs typeface="Calibri"/>
              </a:rPr>
              <a:t>son</a:t>
            </a:r>
            <a:r>
              <a:rPr dirty="0" sz="3500" spc="-1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25">
                <a:solidFill>
                  <a:srgbClr val="FFFFFF"/>
                </a:solidFill>
                <a:latin typeface="Calibri"/>
                <a:cs typeface="Calibri"/>
              </a:rPr>
              <a:t>linealmente</a:t>
            </a:r>
            <a:r>
              <a:rPr dirty="0" sz="35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500" spc="-10">
                <a:solidFill>
                  <a:srgbClr val="FFFFFF"/>
                </a:solidFill>
                <a:latin typeface="Calibri"/>
                <a:cs typeface="Calibri"/>
              </a:rPr>
              <a:t>dependientes.</a:t>
            </a:r>
            <a:endParaRPr sz="3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SANCHEZ MARTIN, MARIA MERCEDES</dc:creator>
  <dc:title>APUNTES DE  MATEMÁTICAS  EMPRESARIALES</dc:title>
  <dcterms:created xsi:type="dcterms:W3CDTF">2024-11-08T07:32:15Z</dcterms:created>
  <dcterms:modified xsi:type="dcterms:W3CDTF">2024-11-08T07:32:15Z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2024-11-07T00:00:00Z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2024-11-08T00:00:00Z</vt:filetime>
  </property>
  <property fmtid="{D5CDD505-2E9C-101B-9397-08002B2CF9AE}" pid="5" name="Producer">
    <vt:lpwstr>Microsoft® PowerPoint® 2016</vt:lpwstr>
  </property>
</Properties>
</file>