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301" r:id="rId2"/>
    <p:sldId id="258" r:id="rId3"/>
    <p:sldId id="303" r:id="rId4"/>
    <p:sldId id="302" r:id="rId5"/>
    <p:sldId id="257" r:id="rId6"/>
    <p:sldId id="298" r:id="rId7"/>
    <p:sldId id="304" r:id="rId8"/>
    <p:sldId id="300" r:id="rId9"/>
    <p:sldId id="266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0" autoAdjust="0"/>
    <p:restoredTop sz="83667" autoAdjust="0"/>
  </p:normalViewPr>
  <p:slideViewPr>
    <p:cSldViewPr snapToGrid="0">
      <p:cViewPr varScale="1">
        <p:scale>
          <a:sx n="61" d="100"/>
          <a:sy n="61" d="100"/>
        </p:scale>
        <p:origin x="13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57B66-0E40-4400-8856-6F9C51FE5445}" type="datetimeFigureOut">
              <a:t>09/01/2025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88FAD-29ED-4FB1-9A95-A823260B56FB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164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521A3-840D-F320-9B78-EF7B48E64E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0F3B888-52C1-A549-F6F7-FF8B7A0786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7ABE6AC-E6CF-FA4A-4037-377F0DAA0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F20BF05-2F4A-40E0-A4B3-3DC2A039A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88FAD-29ED-4FB1-9A95-A823260B56FB}" type="slidenum"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4097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88FAD-29ED-4FB1-9A95-A823260B56FB}" type="slidenum"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580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77999-D4DC-1AD1-AD1A-5D1347DEF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311ACB5-B540-B1CA-E5A8-276F34D355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51B943F-01D5-9C7A-FBF0-5E19B84D2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ADD45EC-28BA-9626-10C7-14E0558E38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88FAD-29ED-4FB1-9A95-A823260B56FB}" type="slidenum"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4428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7043EF-9A5D-C34D-0FC9-337E3BD64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D15A237-F3C8-F24E-80A6-8816DC4692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6A08DD5-A1D0-2744-CA59-3C3DD2D76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A51A09-78BE-82AF-C951-409C71D8F9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88FAD-29ED-4FB1-9A95-A823260B56FB}" type="slidenum"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3719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88FAD-29ED-4FB1-9A95-A823260B56FB}" type="slidenum"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727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91137"/>
            <a:ext cx="9144000" cy="1040214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36732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z="2800" dirty="0">
                <a:ea typeface="Calibri"/>
                <a:cs typeface="Calibri"/>
              </a:rPr>
              <a:t>Robótica </a:t>
            </a:r>
            <a:r>
              <a:rPr lang="es-ES" sz="2800" dirty="0">
                <a:solidFill>
                  <a:srgbClr val="FF0000"/>
                </a:solidFill>
                <a:ea typeface="Calibri"/>
                <a:cs typeface="Calibri"/>
              </a:rPr>
              <a:t>-</a:t>
            </a:r>
            <a:r>
              <a:rPr lang="es-ES" sz="2800" dirty="0">
                <a:ea typeface="Calibri"/>
                <a:cs typeface="Calibri"/>
              </a:rPr>
              <a:t> Grado en Ingeniería Telemática</a:t>
            </a:r>
          </a:p>
          <a:p>
            <a:r>
              <a:rPr lang="es-ES" dirty="0">
                <a:latin typeface="Rockwell"/>
                <a:ea typeface="Calibri"/>
                <a:cs typeface="Calibri"/>
              </a:rPr>
              <a:t>Rodrigo Pérez Rodríguez</a:t>
            </a:r>
          </a:p>
          <a:p>
            <a:r>
              <a:rPr lang="es-ES" dirty="0">
                <a:latin typeface="Consolas"/>
                <a:ea typeface="Calibri"/>
                <a:cs typeface="Calibri"/>
              </a:rPr>
              <a:t>rodrigo.perez</a:t>
            </a:r>
            <a:r>
              <a:rPr lang="es-ES" dirty="0">
                <a:solidFill>
                  <a:srgbClr val="FF0000"/>
                </a:solidFill>
                <a:latin typeface="Consolas"/>
                <a:ea typeface="Calibri"/>
                <a:cs typeface="Calibri"/>
              </a:rPr>
              <a:t>@</a:t>
            </a:r>
            <a:r>
              <a:rPr lang="es-ES" dirty="0">
                <a:latin typeface="Consolas"/>
                <a:ea typeface="Calibri"/>
                <a:cs typeface="Calibri"/>
              </a:rPr>
              <a:t>urjc.es</a:t>
            </a:r>
          </a:p>
        </p:txBody>
      </p:sp>
      <p:sp>
        <p:nvSpPr>
          <p:cNvPr id="15" name="Marcador de fecha 14">
            <a:extLst>
              <a:ext uri="{FF2B5EF4-FFF2-40B4-BE49-F238E27FC236}">
                <a16:creationId xmlns:a16="http://schemas.microsoft.com/office/drawing/2014/main" id="{C2FEE064-4175-F40A-8834-7234314D8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16" name="Marcador de pie de página 15">
            <a:extLst>
              <a:ext uri="{FF2B5EF4-FFF2-40B4-BE49-F238E27FC236}">
                <a16:creationId xmlns:a16="http://schemas.microsoft.com/office/drawing/2014/main" id="{76226C18-B104-12EE-A3B0-A71DE5CC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Robótica - GIT</a:t>
            </a:r>
            <a:endParaRPr lang="en-US" dirty="0"/>
          </a:p>
        </p:txBody>
      </p:sp>
      <p:sp>
        <p:nvSpPr>
          <p:cNvPr id="17" name="Marcador de número de diapositiva 16">
            <a:extLst>
              <a:ext uri="{FF2B5EF4-FFF2-40B4-BE49-F238E27FC236}">
                <a16:creationId xmlns:a16="http://schemas.microsoft.com/office/drawing/2014/main" id="{6EE0CCD0-A4E4-36E8-6BAD-45681368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A063DA2-95C6-15BD-8C75-C12EE1CA78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8000" y="4582249"/>
            <a:ext cx="6096000" cy="152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2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84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15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667"/>
            <a:ext cx="10515600" cy="621101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5342"/>
            <a:ext cx="10515600" cy="49084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Robótica</a:t>
            </a:r>
            <a:r>
              <a:rPr lang="en-US" dirty="0"/>
              <a:t> - GIT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E67AC4C4-2385-5EB8-FA7F-95A57B8474FD}"/>
              </a:ext>
            </a:extLst>
          </p:cNvPr>
          <p:cNvCxnSpPr>
            <a:cxnSpLocks/>
          </p:cNvCxnSpPr>
          <p:nvPr userDrawn="1"/>
        </p:nvCxnSpPr>
        <p:spPr>
          <a:xfrm>
            <a:off x="-224287" y="1017922"/>
            <a:ext cx="126031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92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ción">
    <p:bg>
      <p:bgPr>
        <a:solidFill>
          <a:srgbClr val="FF000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95525"/>
            <a:ext cx="10515600" cy="1133475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142581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  <p:pic>
        <p:nvPicPr>
          <p:cNvPr id="2050" name="Picture 2" descr="Universidad Rey Juan Carlos - Wikipedia, la enciclopedia libre">
            <a:extLst>
              <a:ext uri="{FF2B5EF4-FFF2-40B4-BE49-F238E27FC236}">
                <a16:creationId xmlns:a16="http://schemas.microsoft.com/office/drawing/2014/main" id="{2509C8F1-86CF-B8C6-7025-85DCAFB88E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428" y="5452865"/>
            <a:ext cx="3331143" cy="126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256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5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84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31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54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5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627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Robótica</a:t>
            </a:r>
            <a:r>
              <a:rPr lang="en-US" dirty="0"/>
              <a:t> - GIT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92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reativecommons.org/licenses/by-sa/4.0/deed.e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odrigo.perez@urjc.e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miguelangel.demiguel@urjc.es" TargetMode="External"/><Relationship Id="rId4" Type="http://schemas.openxmlformats.org/officeDocument/2006/relationships/hyperlink" Target="mailto:josemiguel.guerrero@urjc.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BFA3DDB-B15A-D9AF-13A3-466328F1F7BC}"/>
              </a:ext>
            </a:extLst>
          </p:cNvPr>
          <p:cNvSpPr/>
          <p:nvPr/>
        </p:nvSpPr>
        <p:spPr>
          <a:xfrm>
            <a:off x="803564" y="457201"/>
            <a:ext cx="10835985" cy="1274592"/>
          </a:xfrm>
          <a:prstGeom prst="roundRect">
            <a:avLst/>
          </a:prstGeom>
          <a:solidFill>
            <a:srgbClr val="C0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52450" y="592064"/>
            <a:ext cx="11087099" cy="1125392"/>
          </a:xfrm>
        </p:spPr>
        <p:txBody>
          <a:bodyPr>
            <a:normAutofit fontScale="90000"/>
          </a:bodyPr>
          <a:lstStyle/>
          <a:p>
            <a:r>
              <a:rPr lang="es-ES" sz="3600" dirty="0">
                <a:ea typeface="Calibri Light"/>
                <a:cs typeface="Calibri Light"/>
              </a:rPr>
              <a:t>Material Docente en abierto de la Universidad Rey Juan Carlos</a:t>
            </a:r>
            <a:br>
              <a:rPr lang="es-ES" sz="3600" dirty="0">
                <a:ea typeface="Calibri Light"/>
                <a:cs typeface="Calibri Light"/>
              </a:rPr>
            </a:br>
            <a:r>
              <a:rPr lang="es-ES" sz="2700" b="0" dirty="0">
                <a:ea typeface="Calibri Light"/>
                <a:cs typeface="Calibri Light"/>
              </a:rPr>
              <a:t>Guía de estudio de Robótica (3º Ingeniería Telemática)</a:t>
            </a:r>
            <a:br>
              <a:rPr lang="es-ES" sz="2700" b="0" dirty="0">
                <a:ea typeface="Calibri Light"/>
                <a:cs typeface="Calibri Light"/>
              </a:rPr>
            </a:br>
            <a:r>
              <a:rPr lang="es-ES" sz="2700" b="0" dirty="0">
                <a:ea typeface="Calibri Light"/>
                <a:cs typeface="Calibri Light"/>
              </a:rPr>
              <a:t>Material disponible en BURJC Digital: https://burjcdigital.urjc.es</a:t>
            </a:r>
            <a:endParaRPr lang="es-ES" sz="2700" b="0" dirty="0">
              <a:solidFill>
                <a:schemeClr val="tx1">
                  <a:lumMod val="65000"/>
                  <a:lumOff val="35000"/>
                </a:schemeClr>
              </a:solidFill>
              <a:latin typeface="Consolas" panose="020B0609020204030204" pitchFamily="49" charset="0"/>
              <a:ea typeface="Calibri Light"/>
              <a:cs typeface="Calibri Ligh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955035"/>
            <a:ext cx="9144000" cy="112539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>
                <a:latin typeface="Rockwell"/>
                <a:ea typeface="Calibri"/>
                <a:cs typeface="Calibri"/>
              </a:rPr>
              <a:t>Rodrigo Pérez Rodríguez, José Miguel Guerrero Hernández, Miguel Ángel de Miguel Paraíso</a:t>
            </a:r>
          </a:p>
          <a:p>
            <a:r>
              <a:rPr lang="es-ES" sz="1800" dirty="0">
                <a:latin typeface="Consolas"/>
                <a:ea typeface="Calibri"/>
                <a:cs typeface="Calibri"/>
              </a:rPr>
              <a:t>{</a:t>
            </a:r>
            <a:r>
              <a:rPr lang="es-ES" sz="1800" dirty="0" err="1">
                <a:latin typeface="Consolas"/>
                <a:ea typeface="Calibri"/>
                <a:cs typeface="Calibri"/>
              </a:rPr>
              <a:t>rodrigo.perez</a:t>
            </a:r>
            <a:r>
              <a:rPr lang="es-ES" sz="1800" dirty="0">
                <a:latin typeface="Consolas"/>
                <a:ea typeface="Calibri"/>
                <a:cs typeface="Calibri"/>
              </a:rPr>
              <a:t>, </a:t>
            </a:r>
            <a:r>
              <a:rPr lang="es-ES" sz="1800" dirty="0" err="1">
                <a:latin typeface="Consolas"/>
                <a:ea typeface="Calibri"/>
                <a:cs typeface="Calibri"/>
              </a:rPr>
              <a:t>josemiguel.guerrero</a:t>
            </a:r>
            <a:r>
              <a:rPr lang="es-ES" sz="1800" dirty="0">
                <a:latin typeface="Consolas"/>
                <a:ea typeface="Calibri"/>
                <a:cs typeface="Calibri"/>
              </a:rPr>
              <a:t>, </a:t>
            </a:r>
            <a:r>
              <a:rPr lang="es-ES" sz="1800" dirty="0" err="1">
                <a:latin typeface="Consolas"/>
                <a:ea typeface="Calibri"/>
                <a:cs typeface="Calibri"/>
              </a:rPr>
              <a:t>miguelangel.demiguel</a:t>
            </a:r>
            <a:r>
              <a:rPr lang="es-ES" sz="1800" dirty="0">
                <a:latin typeface="Consolas"/>
                <a:ea typeface="Calibri"/>
                <a:cs typeface="Calibri"/>
              </a:rPr>
              <a:t>}</a:t>
            </a:r>
            <a:r>
              <a:rPr lang="es-ES" sz="1800" dirty="0">
                <a:solidFill>
                  <a:srgbClr val="FF0000"/>
                </a:solidFill>
                <a:latin typeface="Consolas"/>
                <a:ea typeface="Calibri"/>
                <a:cs typeface="Calibri"/>
              </a:rPr>
              <a:t>@</a:t>
            </a:r>
            <a:r>
              <a:rPr lang="es-ES" sz="1800" dirty="0">
                <a:latin typeface="Consolas"/>
                <a:ea typeface="Calibri"/>
                <a:cs typeface="Calibri"/>
              </a:rPr>
              <a:t>urjc.es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FDBA13F-21D3-9673-A240-FCF67E56446A}"/>
              </a:ext>
            </a:extLst>
          </p:cNvPr>
          <p:cNvSpPr txBox="1"/>
          <p:nvPr/>
        </p:nvSpPr>
        <p:spPr>
          <a:xfrm>
            <a:off x="1524000" y="3303670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dirty="0">
                <a:ln>
                  <a:noFill/>
                </a:ln>
                <a:effectLst/>
                <a:latin typeface="SFMono-Regular"/>
              </a:rPr>
              <a:t>©2024 Algunos derechos reservados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dirty="0">
                <a:ln>
                  <a:noFill/>
                </a:ln>
                <a:effectLst/>
                <a:latin typeface="SFMono-Regular"/>
              </a:rPr>
              <a:t>Este documento se distribuye bajo la licencia Atribución-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effectLst/>
                <a:latin typeface="SFMono-Regular"/>
              </a:rPr>
              <a:t>CompartirIgual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effectLst/>
                <a:latin typeface="SFMono-Regular"/>
              </a:rPr>
              <a:t> 4.0 Internacional” de Creative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effectLst/>
                <a:latin typeface="SFMono-Regular"/>
              </a:rPr>
              <a:t>Commons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effectLst/>
                <a:latin typeface="SFMono-Regular"/>
              </a:rPr>
              <a:t>, disponible en 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effectLst/>
                <a:latin typeface="SFMono-Regular"/>
                <a:hlinkClick r:id="rId2"/>
              </a:rPr>
              <a:t>https://creativecommons.org/licenses/by-sa/4.0/deed.es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effectLst/>
              <a:latin typeface="SFMono-Regular"/>
            </a:endParaRPr>
          </a:p>
        </p:txBody>
      </p:sp>
      <p:pic>
        <p:nvPicPr>
          <p:cNvPr id="4" name="Imagen 3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3C6E7C8-24FE-9C14-C8A4-9B9A6D95C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649" y="4450243"/>
            <a:ext cx="1576351" cy="55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42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FA679494-CDD9-1CB7-4967-468A3DFED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onsolas"/>
              </a:rPr>
              <a:t>Profesores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BC60266B-ED15-A087-601D-384AF9B778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824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9BB17-EE48-805D-06D0-6EEEA4C55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701690-49E7-78E3-5BAA-9EA293E1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cs typeface="Calibri Light"/>
              </a:rPr>
              <a:t>Profesores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6901C74-E880-910E-F241-9023FB7A3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ES" sz="2400" dirty="0">
                <a:latin typeface="Rockwell"/>
                <a:ea typeface="Calibri"/>
                <a:cs typeface="Calibri"/>
              </a:rPr>
              <a:t>Rodrigo Pérez Rodríguez (</a:t>
            </a:r>
            <a:r>
              <a:rPr lang="es-ES" sz="2400" dirty="0">
                <a:latin typeface="Consolas"/>
                <a:ea typeface="Calibri"/>
                <a:cs typeface="Calibri"/>
                <a:hlinkClick r:id="rId3"/>
              </a:rPr>
              <a:t>rodrigo.perez</a:t>
            </a:r>
            <a:r>
              <a:rPr lang="es-ES" sz="2400" dirty="0">
                <a:solidFill>
                  <a:srgbClr val="FF0000"/>
                </a:solidFill>
                <a:latin typeface="Consolas"/>
                <a:ea typeface="Calibri"/>
                <a:cs typeface="Calibri"/>
                <a:hlinkClick r:id="rId3"/>
              </a:rPr>
              <a:t>@</a:t>
            </a:r>
            <a:r>
              <a:rPr lang="es-ES" sz="2400" dirty="0">
                <a:latin typeface="Consolas"/>
                <a:ea typeface="Calibri"/>
                <a:cs typeface="Calibri"/>
                <a:hlinkClick r:id="rId3"/>
              </a:rPr>
              <a:t>urjc.es</a:t>
            </a:r>
            <a:r>
              <a:rPr lang="es-ES" sz="2400" dirty="0">
                <a:latin typeface="Consolas"/>
                <a:ea typeface="Calibri"/>
                <a:cs typeface="Calibri"/>
              </a:rPr>
              <a:t>)</a:t>
            </a:r>
            <a:endParaRPr lang="es-ES" sz="2800" dirty="0">
              <a:latin typeface="Consolas"/>
              <a:ea typeface="Calibri"/>
              <a:cs typeface="Calibri"/>
            </a:endParaRPr>
          </a:p>
          <a:p>
            <a:pPr marL="457200" lvl="1" indent="0">
              <a:buNone/>
            </a:pPr>
            <a:r>
              <a:rPr lang="es-ES" dirty="0">
                <a:latin typeface="Consolas"/>
                <a:ea typeface="Calibri"/>
                <a:cs typeface="Calibri"/>
              </a:rPr>
              <a:t>Despacho 113, Edificio Departamental III, Fuenlabrada</a:t>
            </a:r>
          </a:p>
          <a:p>
            <a:pPr marL="457200" lvl="1" indent="0">
              <a:buNone/>
            </a:pPr>
            <a:endParaRPr lang="es-ES" dirty="0">
              <a:latin typeface="Rockwell"/>
              <a:ea typeface="Calibri"/>
              <a:cs typeface="Calibri"/>
            </a:endParaRPr>
          </a:p>
          <a:p>
            <a:r>
              <a:rPr lang="es-ES" sz="2400" dirty="0">
                <a:latin typeface="Rockwell"/>
                <a:ea typeface="Calibri"/>
                <a:cs typeface="Calibri"/>
              </a:rPr>
              <a:t>José Miguel Guerrero Hernández (</a:t>
            </a:r>
            <a:r>
              <a:rPr lang="es-ES" sz="2400" dirty="0">
                <a:latin typeface="Consolas"/>
                <a:ea typeface="Calibri"/>
                <a:cs typeface="Calibri"/>
                <a:hlinkClick r:id="rId4"/>
              </a:rPr>
              <a:t>josemiguel.guerrero</a:t>
            </a:r>
            <a:r>
              <a:rPr lang="es-ES" sz="2400" dirty="0">
                <a:solidFill>
                  <a:srgbClr val="FF0000"/>
                </a:solidFill>
                <a:latin typeface="Consolas"/>
                <a:ea typeface="Calibri"/>
                <a:cs typeface="Calibri"/>
                <a:hlinkClick r:id="rId4"/>
              </a:rPr>
              <a:t>@</a:t>
            </a:r>
            <a:r>
              <a:rPr lang="es-ES" sz="2400" dirty="0">
                <a:latin typeface="Consolas"/>
                <a:ea typeface="Calibri"/>
                <a:cs typeface="Calibri"/>
                <a:hlinkClick r:id="rId4"/>
              </a:rPr>
              <a:t>urjc.es</a:t>
            </a:r>
            <a:r>
              <a:rPr lang="es-ES" sz="2400" dirty="0">
                <a:latin typeface="Consolas"/>
                <a:ea typeface="Calibri"/>
                <a:cs typeface="Calibri"/>
              </a:rPr>
              <a:t>)</a:t>
            </a:r>
          </a:p>
          <a:p>
            <a:pPr marL="457200" lvl="1" indent="0">
              <a:buNone/>
            </a:pPr>
            <a:r>
              <a:rPr lang="es-ES" dirty="0">
                <a:latin typeface="Consolas"/>
                <a:ea typeface="Calibri"/>
                <a:cs typeface="Calibri"/>
              </a:rPr>
              <a:t>Despacho 111, Edificio Departamental III, Fuenlabrada</a:t>
            </a:r>
            <a:endParaRPr lang="es-ES" dirty="0">
              <a:latin typeface="Rockwell"/>
              <a:ea typeface="Calibri"/>
              <a:cs typeface="Calibri"/>
            </a:endParaRPr>
          </a:p>
          <a:p>
            <a:endParaRPr lang="es-ES" sz="2400" dirty="0">
              <a:latin typeface="Rockwell"/>
              <a:ea typeface="Calibri"/>
              <a:cs typeface="Calibri"/>
            </a:endParaRPr>
          </a:p>
          <a:p>
            <a:r>
              <a:rPr lang="es-ES" sz="2400" dirty="0">
                <a:latin typeface="Rockwell"/>
                <a:ea typeface="Calibri"/>
                <a:cs typeface="Calibri"/>
              </a:rPr>
              <a:t>Miguel Ángel de Miguel Paraíso (</a:t>
            </a:r>
            <a:r>
              <a:rPr lang="es-ES" sz="2400" dirty="0">
                <a:latin typeface="Consolas"/>
                <a:ea typeface="Calibri"/>
                <a:cs typeface="Calibri"/>
                <a:hlinkClick r:id="rId5"/>
              </a:rPr>
              <a:t>miguelangel.demiguel</a:t>
            </a:r>
            <a:r>
              <a:rPr lang="es-ES" sz="2400" dirty="0">
                <a:solidFill>
                  <a:srgbClr val="FF0000"/>
                </a:solidFill>
                <a:latin typeface="Consolas"/>
                <a:ea typeface="Calibri"/>
                <a:cs typeface="Calibri"/>
                <a:hlinkClick r:id="rId5"/>
              </a:rPr>
              <a:t>@</a:t>
            </a:r>
            <a:r>
              <a:rPr lang="es-ES" sz="2400" dirty="0">
                <a:latin typeface="Consolas"/>
                <a:ea typeface="Calibri"/>
                <a:cs typeface="Calibri"/>
                <a:hlinkClick r:id="rId5"/>
              </a:rPr>
              <a:t>urjc.es</a:t>
            </a:r>
            <a:r>
              <a:rPr lang="es-ES" sz="2400" dirty="0">
                <a:latin typeface="Consolas"/>
                <a:ea typeface="Calibri"/>
                <a:cs typeface="Calibri"/>
              </a:rPr>
              <a:t>)</a:t>
            </a:r>
          </a:p>
          <a:p>
            <a:pPr marL="457200" lvl="1" indent="0">
              <a:buNone/>
            </a:pPr>
            <a:r>
              <a:rPr lang="es-ES" dirty="0">
                <a:latin typeface="Consolas"/>
                <a:ea typeface="Calibri"/>
                <a:cs typeface="Calibri"/>
              </a:rPr>
              <a:t>Despacho 111, Edificio Departamental III, Fuenlabrada</a:t>
            </a:r>
            <a:endParaRPr lang="es-ES" dirty="0">
              <a:latin typeface="Rockwell"/>
              <a:ea typeface="Calibri"/>
              <a:cs typeface="Calibri"/>
            </a:endParaRPr>
          </a:p>
          <a:p>
            <a:endParaRPr lang="es-ES" sz="2800" dirty="0">
              <a:latin typeface="Rockwell"/>
              <a:ea typeface="Calibri"/>
              <a:cs typeface="Calibri"/>
            </a:endParaRPr>
          </a:p>
          <a:p>
            <a:pPr>
              <a:buAutoNum type="arabicPeriod"/>
            </a:pPr>
            <a:endParaRPr lang="es-ES" dirty="0">
              <a:ea typeface="Calibri"/>
              <a:cs typeface="Calibri"/>
            </a:endParaRPr>
          </a:p>
          <a:p>
            <a:pPr>
              <a:buAutoNum type="arabicPeriod"/>
            </a:pPr>
            <a:endParaRPr lang="es-E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3007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A2265-66B1-A995-848C-C2304B04A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62ACC583-41F7-72A1-201A-C67B40AE9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onsolas"/>
              </a:rPr>
              <a:t>Contenidos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B85EB96C-22CD-3718-FB44-804B81B96E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2706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6C5D4F-CECB-0B4E-335A-E94690E54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cs typeface="Calibri Light"/>
              </a:rPr>
              <a:t>Contenidos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831CC29-0457-035E-B5DD-FB1BC179D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s-ES" dirty="0">
                <a:ea typeface="Calibri"/>
                <a:cs typeface="Calibri"/>
              </a:rPr>
              <a:t>Tema 1: Introducción</a:t>
            </a:r>
          </a:p>
          <a:p>
            <a:r>
              <a:rPr lang="es-ES" dirty="0">
                <a:ea typeface="Calibri"/>
                <a:cs typeface="Calibri"/>
              </a:rPr>
              <a:t>Tema 2: Sensores</a:t>
            </a:r>
          </a:p>
          <a:p>
            <a:r>
              <a:rPr lang="es-ES" dirty="0">
                <a:ea typeface="Calibri"/>
                <a:cs typeface="Calibri"/>
              </a:rPr>
              <a:t>Tema 3: Actuadores</a:t>
            </a:r>
          </a:p>
          <a:p>
            <a:r>
              <a:rPr lang="es-ES" dirty="0">
                <a:ea typeface="Calibri"/>
                <a:cs typeface="Calibri"/>
              </a:rPr>
              <a:t>Tema 4: Control reactivo</a:t>
            </a:r>
          </a:p>
          <a:p>
            <a:r>
              <a:rPr lang="es-ES" dirty="0">
                <a:ea typeface="Calibri"/>
                <a:cs typeface="Calibri"/>
              </a:rPr>
              <a:t>Tema 5: ROS 2</a:t>
            </a:r>
          </a:p>
          <a:p>
            <a:pPr lvl="1"/>
            <a:r>
              <a:rPr lang="es-ES" dirty="0">
                <a:ea typeface="Calibri"/>
                <a:cs typeface="Calibri"/>
              </a:rPr>
              <a:t>5.1: Introducción a ROS 2</a:t>
            </a:r>
          </a:p>
          <a:p>
            <a:pPr lvl="1"/>
            <a:r>
              <a:rPr lang="es-ES" dirty="0">
                <a:ea typeface="Calibri"/>
                <a:cs typeface="Calibri"/>
              </a:rPr>
              <a:t>5.2: Programación de nodos en ROS 2</a:t>
            </a:r>
          </a:p>
          <a:p>
            <a:pPr lvl="1"/>
            <a:r>
              <a:rPr lang="es-ES" dirty="0">
                <a:ea typeface="Calibri"/>
                <a:cs typeface="Calibri"/>
              </a:rPr>
              <a:t>5.3: Ejecutores, servicios y acciones</a:t>
            </a:r>
          </a:p>
          <a:p>
            <a:pPr lvl="1"/>
            <a:r>
              <a:rPr lang="es-ES" dirty="0">
                <a:ea typeface="Calibri"/>
                <a:cs typeface="Calibri"/>
              </a:rPr>
              <a:t>5.4: Percepción</a:t>
            </a:r>
          </a:p>
          <a:p>
            <a:pPr lvl="1"/>
            <a:r>
              <a:rPr lang="es-ES" dirty="0">
                <a:ea typeface="Calibri"/>
                <a:cs typeface="Calibri"/>
              </a:rPr>
              <a:t>5.5: Comportamientos inteligentes</a:t>
            </a:r>
          </a:p>
          <a:p>
            <a:r>
              <a:rPr lang="es-ES" dirty="0">
                <a:ea typeface="Calibri"/>
                <a:cs typeface="Calibri"/>
              </a:rPr>
              <a:t>Tema 6: Mapeado, localización y navegación</a:t>
            </a:r>
          </a:p>
          <a:p>
            <a:pPr>
              <a:buAutoNum type="arabicPeriod"/>
            </a:pPr>
            <a:endParaRPr lang="es-ES" dirty="0">
              <a:ea typeface="Calibri"/>
              <a:cs typeface="Calibri"/>
            </a:endParaRPr>
          </a:p>
        </p:txBody>
      </p:sp>
      <p:pic>
        <p:nvPicPr>
          <p:cNvPr id="8" name="Imagen 7" descr="undefined">
            <a:extLst>
              <a:ext uri="{FF2B5EF4-FFF2-40B4-BE49-F238E27FC236}">
                <a16:creationId xmlns:a16="http://schemas.microsoft.com/office/drawing/2014/main" id="{49AF3C38-6D48-4EDA-2BBB-759EA4990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5775" y="1622331"/>
            <a:ext cx="2990850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67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18C7C6-F618-5D21-CA11-77AB146E0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09F7F8-10E8-056E-8156-BA4C767E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cs typeface="Calibri Light"/>
              </a:rPr>
              <a:t>Prácticas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F01C09-97ED-4532-1BAB-DEF8FAFD9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514350" indent="-514350"/>
            <a:r>
              <a:rPr lang="es-ES" dirty="0">
                <a:cs typeface="Calibri"/>
              </a:rPr>
              <a:t>Laboratorio de robótica (L3104)</a:t>
            </a:r>
            <a:endParaRPr lang="es-ES" dirty="0">
              <a:ea typeface="Calibri"/>
              <a:cs typeface="Calibri"/>
            </a:endParaRPr>
          </a:p>
          <a:p>
            <a:pPr marL="514350" indent="-514350"/>
            <a:r>
              <a:rPr lang="es-ES" dirty="0">
                <a:ea typeface="Calibri"/>
                <a:cs typeface="Calibri"/>
              </a:rPr>
              <a:t>Ubuntu 24.04 + ROS 2</a:t>
            </a:r>
            <a:endParaRPr lang="en-US" dirty="0">
              <a:ea typeface="Calibri"/>
              <a:cs typeface="Calibri"/>
            </a:endParaRPr>
          </a:p>
          <a:p>
            <a:pPr marL="514350" indent="-514350"/>
            <a:r>
              <a:rPr lang="es-ES" dirty="0">
                <a:ea typeface="Calibri"/>
                <a:cs typeface="Calibri"/>
              </a:rPr>
              <a:t>Prácticas en grupo:</a:t>
            </a:r>
          </a:p>
          <a:p>
            <a:pPr marL="971550" lvl="1" indent="-514350">
              <a:buFont typeface="Arial"/>
              <a:buChar char="•"/>
            </a:pPr>
            <a:r>
              <a:rPr lang="es-ES" dirty="0">
                <a:ea typeface="Calibri"/>
                <a:cs typeface="Calibri"/>
              </a:rPr>
              <a:t>Descubrir el robot </a:t>
            </a:r>
            <a:r>
              <a:rPr lang="es-ES" dirty="0" err="1">
                <a:ea typeface="Calibri"/>
                <a:cs typeface="Calibri"/>
              </a:rPr>
              <a:t>Kobuki</a:t>
            </a:r>
            <a:r>
              <a:rPr lang="es-ES" dirty="0">
                <a:ea typeface="Calibri"/>
                <a:cs typeface="Calibri"/>
              </a:rPr>
              <a:t> (</a:t>
            </a:r>
            <a:r>
              <a:rPr lang="es-ES" dirty="0">
                <a:solidFill>
                  <a:srgbClr val="FFC000"/>
                </a:solidFill>
                <a:ea typeface="Calibri"/>
                <a:cs typeface="Calibri"/>
              </a:rPr>
              <a:t>NE</a:t>
            </a:r>
            <a:r>
              <a:rPr lang="es-ES" dirty="0">
                <a:ea typeface="Calibri"/>
                <a:cs typeface="Calibri"/>
              </a:rPr>
              <a:t>)</a:t>
            </a:r>
          </a:p>
          <a:p>
            <a:pPr marL="971550" lvl="1" indent="-514350"/>
            <a:r>
              <a:rPr lang="es-ES" dirty="0">
                <a:ea typeface="Calibri"/>
                <a:cs typeface="Calibri"/>
              </a:rPr>
              <a:t>Mover el robot </a:t>
            </a:r>
            <a:r>
              <a:rPr lang="es-ES" dirty="0" err="1">
                <a:ea typeface="Calibri"/>
                <a:cs typeface="Calibri"/>
              </a:rPr>
              <a:t>Kobuki</a:t>
            </a:r>
            <a:endParaRPr lang="es-ES" dirty="0">
              <a:ea typeface="Calibri"/>
              <a:cs typeface="Calibri"/>
            </a:endParaRPr>
          </a:p>
          <a:p>
            <a:pPr marL="971550" lvl="1" indent="-514350"/>
            <a:r>
              <a:rPr lang="es-ES" i="1" dirty="0" err="1">
                <a:ea typeface="Calibri"/>
                <a:cs typeface="Calibri"/>
              </a:rPr>
              <a:t>Bump</a:t>
            </a:r>
            <a:r>
              <a:rPr lang="es-ES" i="1" dirty="0">
                <a:ea typeface="Calibri"/>
                <a:cs typeface="Calibri"/>
              </a:rPr>
              <a:t> and </a:t>
            </a:r>
            <a:r>
              <a:rPr lang="es-ES" i="1" dirty="0" err="1">
                <a:ea typeface="Calibri"/>
                <a:cs typeface="Calibri"/>
              </a:rPr>
              <a:t>go</a:t>
            </a:r>
            <a:r>
              <a:rPr lang="es-ES" dirty="0">
                <a:ea typeface="Calibri"/>
                <a:cs typeface="Calibri"/>
              </a:rPr>
              <a:t> con FSM</a:t>
            </a:r>
            <a:endParaRPr lang="es-ES" i="1" dirty="0">
              <a:ea typeface="Calibri"/>
              <a:cs typeface="Calibri"/>
            </a:endParaRPr>
          </a:p>
          <a:p>
            <a:pPr marL="971550" lvl="1" indent="-514350"/>
            <a:r>
              <a:rPr lang="es-ES" dirty="0">
                <a:cs typeface="Calibri"/>
              </a:rPr>
              <a:t>Seguimiento de una pelota por color</a:t>
            </a:r>
          </a:p>
          <a:p>
            <a:pPr marL="971550" lvl="1" indent="-514350"/>
            <a:r>
              <a:rPr lang="es-ES" dirty="0">
                <a:cs typeface="Calibri"/>
              </a:rPr>
              <a:t>Seguimiento de una persona</a:t>
            </a:r>
            <a:endParaRPr lang="es-ES" dirty="0"/>
          </a:p>
          <a:p>
            <a:pPr marL="971550" lvl="1" indent="-514350"/>
            <a:r>
              <a:rPr lang="es-ES" i="1" dirty="0" err="1">
                <a:ea typeface="Calibri"/>
                <a:cs typeface="Calibri"/>
              </a:rPr>
              <a:t>Bump</a:t>
            </a:r>
            <a:r>
              <a:rPr lang="es-ES" i="1" dirty="0">
                <a:ea typeface="Calibri"/>
                <a:cs typeface="Calibri"/>
              </a:rPr>
              <a:t> and </a:t>
            </a:r>
            <a:r>
              <a:rPr lang="es-ES" i="1" dirty="0" err="1">
                <a:ea typeface="Calibri"/>
                <a:cs typeface="Calibri"/>
              </a:rPr>
              <a:t>go</a:t>
            </a:r>
            <a:r>
              <a:rPr lang="es-ES" dirty="0">
                <a:ea typeface="Calibri"/>
                <a:cs typeface="Calibri"/>
              </a:rPr>
              <a:t> con BT</a:t>
            </a:r>
            <a:endParaRPr lang="es-ES" dirty="0">
              <a:cs typeface="Calibri" panose="020F0502020204030204"/>
            </a:endParaRPr>
          </a:p>
          <a:p>
            <a:pPr marL="971550" lvl="1" indent="-514350"/>
            <a:r>
              <a:rPr lang="es-ES" dirty="0" err="1">
                <a:cs typeface="Calibri" panose="020F0502020204030204"/>
              </a:rPr>
              <a:t>Implementeción</a:t>
            </a:r>
            <a:r>
              <a:rPr lang="es-ES" dirty="0">
                <a:cs typeface="Calibri" panose="020F0502020204030204"/>
              </a:rPr>
              <a:t> de servicios y acciones (</a:t>
            </a:r>
            <a:r>
              <a:rPr lang="es-ES" dirty="0">
                <a:solidFill>
                  <a:srgbClr val="FFC000"/>
                </a:solidFill>
                <a:cs typeface="Calibri" panose="020F0502020204030204"/>
              </a:rPr>
              <a:t>?</a:t>
            </a:r>
            <a:r>
              <a:rPr lang="es-ES" dirty="0">
                <a:cs typeface="Calibri" panose="020F0502020204030204"/>
              </a:rPr>
              <a:t>)</a:t>
            </a:r>
          </a:p>
          <a:p>
            <a:pPr marL="971550" lvl="1" indent="-514350"/>
            <a:r>
              <a:rPr lang="es-ES" dirty="0">
                <a:ea typeface="Calibri"/>
                <a:cs typeface="Calibri"/>
              </a:rPr>
              <a:t>Mapeo y navegación</a:t>
            </a:r>
          </a:p>
          <a:p>
            <a:pPr marL="971550" lvl="1" indent="-514350"/>
            <a:r>
              <a:rPr lang="es-ES" dirty="0">
                <a:ea typeface="Calibri"/>
                <a:cs typeface="Calibri"/>
              </a:rPr>
              <a:t>Práctica final</a:t>
            </a:r>
          </a:p>
          <a:p>
            <a:pPr marL="514350" indent="-514350"/>
            <a:r>
              <a:rPr lang="es-ES" dirty="0" err="1">
                <a:ea typeface="Calibri"/>
                <a:cs typeface="Calibri"/>
              </a:rPr>
              <a:t>Github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classroom</a:t>
            </a:r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</p:txBody>
      </p:sp>
      <p:pic>
        <p:nvPicPr>
          <p:cNvPr id="7" name="Imagen 6" descr="ROS2 Tutorials - The Robotics Back-End">
            <a:extLst>
              <a:ext uri="{FF2B5EF4-FFF2-40B4-BE49-F238E27FC236}">
                <a16:creationId xmlns:a16="http://schemas.microsoft.com/office/drawing/2014/main" id="{81F08F53-3FC5-B956-662D-962A6E125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596" y="2181754"/>
            <a:ext cx="3789678" cy="1006102"/>
          </a:xfrm>
          <a:prstGeom prst="rect">
            <a:avLst/>
          </a:prstGeom>
        </p:spPr>
      </p:pic>
      <p:pic>
        <p:nvPicPr>
          <p:cNvPr id="3" name="Imagen 2" descr="TurtleBot2 now in stock - Active8 Robots">
            <a:extLst>
              <a:ext uri="{FF2B5EF4-FFF2-40B4-BE49-F238E27FC236}">
                <a16:creationId xmlns:a16="http://schemas.microsoft.com/office/drawing/2014/main" id="{0A65F4A8-9714-08FD-E85E-92D978860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5165" y="3826218"/>
            <a:ext cx="3541058" cy="21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27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97F0E-7630-5AA4-71D0-A11C01549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63D2C3-BCF4-F78E-9F6B-F0344F0CE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cs typeface="Calibri Light"/>
              </a:rPr>
              <a:t>Materiales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874F42F-284C-7F66-24F3-81DEBEF8D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5342"/>
            <a:ext cx="10661073" cy="490842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/>
            <a:r>
              <a:rPr lang="es-ES" dirty="0">
                <a:ea typeface="Calibri"/>
                <a:cs typeface="Calibri"/>
              </a:rPr>
              <a:t>Los contenidos teóricos estarán disponibles en </a:t>
            </a:r>
            <a:r>
              <a:rPr lang="es-ES" dirty="0" err="1">
                <a:ea typeface="Calibri"/>
                <a:cs typeface="Calibri"/>
              </a:rPr>
              <a:t>pdf</a:t>
            </a:r>
            <a:r>
              <a:rPr lang="es-ES" dirty="0">
                <a:ea typeface="Calibri"/>
                <a:cs typeface="Calibri"/>
              </a:rPr>
              <a:t> en el Aula Virtual</a:t>
            </a:r>
          </a:p>
          <a:p>
            <a:pPr marL="514350" indent="-514350"/>
            <a:r>
              <a:rPr lang="es-ES" dirty="0">
                <a:ea typeface="Calibri"/>
                <a:cs typeface="Calibri"/>
              </a:rPr>
              <a:t>Los contenidos prácticos estarán disponibles en </a:t>
            </a:r>
            <a:r>
              <a:rPr lang="es-ES" dirty="0" err="1">
                <a:ea typeface="Calibri"/>
                <a:cs typeface="Calibri"/>
              </a:rPr>
              <a:t>Github</a:t>
            </a:r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5EE3D2A-6AE4-703C-001F-536F13066C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98" t="3115" r="5116" b="4630"/>
          <a:stretch/>
        </p:blipFill>
        <p:spPr>
          <a:xfrm>
            <a:off x="1856510" y="3340675"/>
            <a:ext cx="4239490" cy="2189018"/>
          </a:xfrm>
          <a:prstGeom prst="rect">
            <a:avLst/>
          </a:prstGeom>
        </p:spPr>
      </p:pic>
      <p:pic>
        <p:nvPicPr>
          <p:cNvPr id="1026" name="Picture 2" descr="GitHub Logo, symbol, meaning, history, PNG, brand">
            <a:extLst>
              <a:ext uri="{FF2B5EF4-FFF2-40B4-BE49-F238E27FC236}">
                <a16:creationId xmlns:a16="http://schemas.microsoft.com/office/drawing/2014/main" id="{229AC71E-E48C-3512-5A81-B1FE592A84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86670"/>
            <a:ext cx="5150272" cy="289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866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E2C0C0-0FAF-3DA4-D851-30498171E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A993874B-9E4F-3426-0497-E41464D99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Consolas"/>
              </a:rPr>
              <a:t>Evaluación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87BA8A5-30E7-32DF-D75F-9CCAC2FB8E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0363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6C5D4F-CECB-0B4E-335A-E94690E54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cs typeface="Calibri Light"/>
              </a:rPr>
              <a:t>Evaluación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831CC29-0457-035E-B5DD-FB1BC179D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>
                <a:ea typeface="Calibri"/>
                <a:cs typeface="Calibri"/>
              </a:rPr>
              <a:t>Convocatoria ordinaria:</a:t>
            </a:r>
          </a:p>
          <a:p>
            <a:pPr lvl="1" indent="-514350"/>
            <a:r>
              <a:rPr lang="es-ES" dirty="0">
                <a:ea typeface="Calibri"/>
                <a:cs typeface="Calibri"/>
              </a:rPr>
              <a:t>Parte teórica: 40%</a:t>
            </a:r>
            <a:endParaRPr lang="es-ES" dirty="0">
              <a:cs typeface="Calibri"/>
            </a:endParaRPr>
          </a:p>
          <a:p>
            <a:pPr lvl="2"/>
            <a:r>
              <a:rPr lang="es-ES" dirty="0">
                <a:ea typeface="Calibri"/>
                <a:cs typeface="Calibri"/>
              </a:rPr>
              <a:t>Test</a:t>
            </a:r>
          </a:p>
          <a:p>
            <a:pPr lvl="1" indent="-514350"/>
            <a:r>
              <a:rPr lang="es-ES" dirty="0">
                <a:ea typeface="Calibri"/>
                <a:cs typeface="Calibri"/>
              </a:rPr>
              <a:t>Parte práctica: 60%</a:t>
            </a:r>
          </a:p>
          <a:p>
            <a:pPr lvl="2"/>
            <a:r>
              <a:rPr lang="es-ES">
                <a:ea typeface="Calibri"/>
                <a:cs typeface="Calibri"/>
              </a:rPr>
              <a:t>Se seleccionan prácticas evaluables</a:t>
            </a:r>
          </a:p>
          <a:p>
            <a:pPr lvl="2"/>
            <a:r>
              <a:rPr lang="es-ES" dirty="0">
                <a:ea typeface="Calibri"/>
                <a:cs typeface="Calibri"/>
              </a:rPr>
              <a:t>Cada práctica evaluada vale lo mismo</a:t>
            </a:r>
            <a:endParaRPr lang="es-ES"/>
          </a:p>
          <a:p>
            <a:pPr lvl="2"/>
            <a:r>
              <a:rPr lang="es-ES" dirty="0">
                <a:ea typeface="Calibri"/>
                <a:cs typeface="Calibri"/>
              </a:rPr>
              <a:t>Evaluación semanal a través de entrevista</a:t>
            </a:r>
          </a:p>
          <a:p>
            <a:r>
              <a:rPr lang="es-ES" dirty="0">
                <a:ea typeface="Calibri"/>
                <a:cs typeface="Calibri"/>
              </a:rPr>
              <a:t>Convocatoria extraordinaria:</a:t>
            </a:r>
          </a:p>
          <a:p>
            <a:pPr lvl="1" indent="-514350"/>
            <a:r>
              <a:rPr lang="es-ES" dirty="0">
                <a:cs typeface="Calibri"/>
              </a:rPr>
              <a:t>Parte teórica: 40%</a:t>
            </a:r>
          </a:p>
          <a:p>
            <a:pPr lvl="2"/>
            <a:r>
              <a:rPr lang="es-ES" dirty="0">
                <a:cs typeface="Calibri"/>
              </a:rPr>
              <a:t>Test</a:t>
            </a:r>
            <a:endParaRPr lang="es-ES" dirty="0"/>
          </a:p>
          <a:p>
            <a:pPr lvl="1" indent="-514350"/>
            <a:r>
              <a:rPr lang="es-ES" dirty="0">
                <a:ea typeface="Calibri"/>
                <a:cs typeface="Calibri"/>
              </a:rPr>
              <a:t>Parte práctica: 60%</a:t>
            </a:r>
          </a:p>
          <a:p>
            <a:pPr lvl="2"/>
            <a:r>
              <a:rPr lang="es-ES" dirty="0" err="1">
                <a:ea typeface="Calibri"/>
                <a:cs typeface="Calibri"/>
              </a:rPr>
              <a:t>Re-entrega</a:t>
            </a:r>
            <a:r>
              <a:rPr lang="es-ES" dirty="0">
                <a:ea typeface="Calibri"/>
                <a:cs typeface="Calibri"/>
              </a:rPr>
              <a:t> de las practicas</a:t>
            </a:r>
          </a:p>
          <a:p>
            <a:pPr marL="914400" lvl="1" indent="-457200">
              <a:buFont typeface="Arial" panose="020F0302020204030204"/>
            </a:pPr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  <a:p>
            <a:endParaRPr lang="es-ES" dirty="0">
              <a:ea typeface="Calibri"/>
              <a:cs typeface="Calibri"/>
            </a:endParaRPr>
          </a:p>
        </p:txBody>
      </p:sp>
      <p:pic>
        <p:nvPicPr>
          <p:cNvPr id="3" name="Imagen 2" descr="10 Consejos para las Pruebas de Evaluación mientras la #UMUsequedaencasa -  Portal de Estudios">
            <a:extLst>
              <a:ext uri="{FF2B5EF4-FFF2-40B4-BE49-F238E27FC236}">
                <a16:creationId xmlns:a16="http://schemas.microsoft.com/office/drawing/2014/main" id="{505E64FC-F90C-8025-655E-7FC4BAD2E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553" y="1662953"/>
            <a:ext cx="3953435" cy="395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94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361</Words>
  <Application>Microsoft Office PowerPoint</Application>
  <PresentationFormat>Panorámica</PresentationFormat>
  <Paragraphs>66</Paragraphs>
  <Slides>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Office Theme</vt:lpstr>
      <vt:lpstr>Material Docente en abierto de la Universidad Rey Juan Carlos Guía de estudio de Robótica (3º Ingeniería Telemática) Material disponible en BURJC Digital: https://burjcdigital.urjc.es</vt:lpstr>
      <vt:lpstr>Profesores</vt:lpstr>
      <vt:lpstr>Profesores</vt:lpstr>
      <vt:lpstr>Contenidos</vt:lpstr>
      <vt:lpstr>Contenidos</vt:lpstr>
      <vt:lpstr>Prácticas</vt:lpstr>
      <vt:lpstr>Materiales</vt:lpstr>
      <vt:lpstr>Evaluación</vt:lpstr>
      <vt:lpstr>Evaluación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>José Miguel Guerrero Hernández</cp:lastModifiedBy>
  <cp:revision>189</cp:revision>
  <dcterms:created xsi:type="dcterms:W3CDTF">2023-12-12T11:12:27Z</dcterms:created>
  <dcterms:modified xsi:type="dcterms:W3CDTF">2025-01-10T07:52:26Z</dcterms:modified>
</cp:coreProperties>
</file>