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9"/>
  </p:notesMasterIdLst>
  <p:sldIdLst>
    <p:sldId id="256" r:id="rId2"/>
    <p:sldId id="257" r:id="rId3"/>
    <p:sldId id="332" r:id="rId4"/>
    <p:sldId id="477" r:id="rId5"/>
    <p:sldId id="478" r:id="rId6"/>
    <p:sldId id="479" r:id="rId7"/>
    <p:sldId id="480" r:id="rId8"/>
    <p:sldId id="481" r:id="rId9"/>
    <p:sldId id="483" r:id="rId10"/>
    <p:sldId id="484" r:id="rId11"/>
    <p:sldId id="485" r:id="rId12"/>
    <p:sldId id="486" r:id="rId13"/>
    <p:sldId id="487" r:id="rId14"/>
    <p:sldId id="489" r:id="rId15"/>
    <p:sldId id="498" r:id="rId16"/>
    <p:sldId id="502" r:id="rId17"/>
    <p:sldId id="500" r:id="rId18"/>
    <p:sldId id="490" r:id="rId19"/>
    <p:sldId id="491" r:id="rId20"/>
    <p:sldId id="492" r:id="rId21"/>
    <p:sldId id="493" r:id="rId22"/>
    <p:sldId id="494" r:id="rId23"/>
    <p:sldId id="495" r:id="rId24"/>
    <p:sldId id="496" r:id="rId25"/>
    <p:sldId id="497" r:id="rId26"/>
    <p:sldId id="501" r:id="rId27"/>
    <p:sldId id="522" r:id="rId28"/>
    <p:sldId id="523" r:id="rId29"/>
    <p:sldId id="511" r:id="rId30"/>
    <p:sldId id="512" r:id="rId31"/>
    <p:sldId id="513" r:id="rId32"/>
    <p:sldId id="514" r:id="rId33"/>
    <p:sldId id="516" r:id="rId34"/>
    <p:sldId id="517" r:id="rId35"/>
    <p:sldId id="518" r:id="rId36"/>
    <p:sldId id="519" r:id="rId37"/>
    <p:sldId id="520" r:id="rId38"/>
    <p:sldId id="503" r:id="rId39"/>
    <p:sldId id="504" r:id="rId40"/>
    <p:sldId id="505" r:id="rId41"/>
    <p:sldId id="506" r:id="rId42"/>
    <p:sldId id="507" r:id="rId43"/>
    <p:sldId id="508" r:id="rId44"/>
    <p:sldId id="509" r:id="rId45"/>
    <p:sldId id="510" r:id="rId46"/>
    <p:sldId id="521" r:id="rId47"/>
    <p:sldId id="482" r:id="rId48"/>
    <p:sldId id="330" r:id="rId49"/>
    <p:sldId id="349" r:id="rId50"/>
    <p:sldId id="331" r:id="rId51"/>
    <p:sldId id="350" r:id="rId52"/>
    <p:sldId id="333" r:id="rId53"/>
    <p:sldId id="334" r:id="rId54"/>
    <p:sldId id="351" r:id="rId55"/>
    <p:sldId id="352" r:id="rId56"/>
    <p:sldId id="335" r:id="rId57"/>
    <p:sldId id="336" r:id="rId58"/>
    <p:sldId id="337" r:id="rId59"/>
    <p:sldId id="359" r:id="rId60"/>
    <p:sldId id="338" r:id="rId61"/>
    <p:sldId id="340" r:id="rId62"/>
    <p:sldId id="353" r:id="rId63"/>
    <p:sldId id="341" r:id="rId64"/>
    <p:sldId id="354" r:id="rId65"/>
    <p:sldId id="358" r:id="rId66"/>
    <p:sldId id="342" r:id="rId67"/>
    <p:sldId id="355" r:id="rId68"/>
    <p:sldId id="356" r:id="rId69"/>
    <p:sldId id="343" r:id="rId70"/>
    <p:sldId id="371" r:id="rId71"/>
    <p:sldId id="363" r:id="rId72"/>
    <p:sldId id="344" r:id="rId73"/>
    <p:sldId id="364" r:id="rId74"/>
    <p:sldId id="329" r:id="rId75"/>
    <p:sldId id="258" r:id="rId76"/>
    <p:sldId id="345" r:id="rId77"/>
    <p:sldId id="365" r:id="rId78"/>
    <p:sldId id="384" r:id="rId79"/>
    <p:sldId id="346" r:id="rId80"/>
    <p:sldId id="385" r:id="rId81"/>
    <p:sldId id="347" r:id="rId82"/>
    <p:sldId id="357" r:id="rId83"/>
    <p:sldId id="360" r:id="rId84"/>
    <p:sldId id="361" r:id="rId85"/>
    <p:sldId id="362" r:id="rId86"/>
    <p:sldId id="372" r:id="rId87"/>
    <p:sldId id="366" r:id="rId88"/>
    <p:sldId id="373" r:id="rId89"/>
    <p:sldId id="367" r:id="rId90"/>
    <p:sldId id="374" r:id="rId91"/>
    <p:sldId id="399" r:id="rId92"/>
    <p:sldId id="375" r:id="rId93"/>
    <p:sldId id="376" r:id="rId94"/>
    <p:sldId id="378" r:id="rId95"/>
    <p:sldId id="524" r:id="rId96"/>
    <p:sldId id="379" r:id="rId97"/>
    <p:sldId id="401" r:id="rId98"/>
    <p:sldId id="369" r:id="rId99"/>
    <p:sldId id="370" r:id="rId100"/>
    <p:sldId id="402" r:id="rId101"/>
    <p:sldId id="377" r:id="rId102"/>
    <p:sldId id="526" r:id="rId103"/>
    <p:sldId id="525" r:id="rId104"/>
    <p:sldId id="527" r:id="rId105"/>
    <p:sldId id="381" r:id="rId106"/>
    <p:sldId id="382" r:id="rId107"/>
    <p:sldId id="548" r:id="rId108"/>
    <p:sldId id="383" r:id="rId109"/>
    <p:sldId id="387" r:id="rId110"/>
    <p:sldId id="386" r:id="rId111"/>
    <p:sldId id="397" r:id="rId112"/>
    <p:sldId id="388" r:id="rId113"/>
    <p:sldId id="403" r:id="rId114"/>
    <p:sldId id="389" r:id="rId115"/>
    <p:sldId id="404" r:id="rId116"/>
    <p:sldId id="547" r:id="rId117"/>
    <p:sldId id="390" r:id="rId118"/>
    <p:sldId id="391" r:id="rId119"/>
    <p:sldId id="549" r:id="rId120"/>
    <p:sldId id="550" r:id="rId121"/>
    <p:sldId id="551" r:id="rId122"/>
    <p:sldId id="554" r:id="rId123"/>
    <p:sldId id="553" r:id="rId124"/>
    <p:sldId id="555" r:id="rId125"/>
    <p:sldId id="556" r:id="rId126"/>
    <p:sldId id="396" r:id="rId127"/>
    <p:sldId id="408" r:id="rId128"/>
    <p:sldId id="407" r:id="rId129"/>
    <p:sldId id="409" r:id="rId130"/>
    <p:sldId id="421" r:id="rId131"/>
    <p:sldId id="410" r:id="rId132"/>
    <p:sldId id="411" r:id="rId133"/>
    <p:sldId id="422" r:id="rId134"/>
    <p:sldId id="398" r:id="rId135"/>
    <p:sldId id="438" r:id="rId136"/>
    <p:sldId id="437" r:id="rId137"/>
    <p:sldId id="436" r:id="rId138"/>
    <p:sldId id="424" r:id="rId139"/>
    <p:sldId id="425" r:id="rId140"/>
    <p:sldId id="427" r:id="rId141"/>
    <p:sldId id="428" r:id="rId142"/>
    <p:sldId id="439" r:id="rId143"/>
    <p:sldId id="426" r:id="rId144"/>
    <p:sldId id="429" r:id="rId145"/>
    <p:sldId id="423" r:id="rId146"/>
    <p:sldId id="440" r:id="rId147"/>
    <p:sldId id="430" r:id="rId148"/>
    <p:sldId id="431" r:id="rId149"/>
    <p:sldId id="417" r:id="rId150"/>
    <p:sldId id="432" r:id="rId151"/>
    <p:sldId id="441" r:id="rId152"/>
    <p:sldId id="413" r:id="rId153"/>
    <p:sldId id="442" r:id="rId154"/>
    <p:sldId id="433" r:id="rId155"/>
    <p:sldId id="443" r:id="rId156"/>
    <p:sldId id="415" r:id="rId157"/>
    <p:sldId id="414" r:id="rId158"/>
    <p:sldId id="444" r:id="rId159"/>
    <p:sldId id="434" r:id="rId160"/>
    <p:sldId id="435" r:id="rId161"/>
    <p:sldId id="420" r:id="rId162"/>
    <p:sldId id="418" r:id="rId163"/>
    <p:sldId id="445" r:id="rId164"/>
    <p:sldId id="453" r:id="rId165"/>
    <p:sldId id="448" r:id="rId166"/>
    <p:sldId id="449" r:id="rId167"/>
    <p:sldId id="446" r:id="rId168"/>
    <p:sldId id="450" r:id="rId169"/>
    <p:sldId id="447" r:id="rId170"/>
    <p:sldId id="451" r:id="rId171"/>
    <p:sldId id="455" r:id="rId172"/>
    <p:sldId id="456" r:id="rId173"/>
    <p:sldId id="457" r:id="rId174"/>
    <p:sldId id="458" r:id="rId175"/>
    <p:sldId id="459" r:id="rId176"/>
    <p:sldId id="461" r:id="rId177"/>
    <p:sldId id="460" r:id="rId178"/>
    <p:sldId id="462" r:id="rId179"/>
    <p:sldId id="465" r:id="rId180"/>
    <p:sldId id="466" r:id="rId181"/>
    <p:sldId id="467" r:id="rId182"/>
    <p:sldId id="468" r:id="rId183"/>
    <p:sldId id="469" r:id="rId184"/>
    <p:sldId id="474" r:id="rId185"/>
    <p:sldId id="475" r:id="rId186"/>
    <p:sldId id="476" r:id="rId187"/>
    <p:sldId id="470" r:id="rId188"/>
    <p:sldId id="471" r:id="rId189"/>
    <p:sldId id="472" r:id="rId190"/>
    <p:sldId id="473" r:id="rId191"/>
    <p:sldId id="463" r:id="rId192"/>
    <p:sldId id="464" r:id="rId193"/>
    <p:sldId id="348" r:id="rId194"/>
    <p:sldId id="259" r:id="rId195"/>
    <p:sldId id="260" r:id="rId196"/>
    <p:sldId id="261" r:id="rId197"/>
    <p:sldId id="263" r:id="rId198"/>
    <p:sldId id="264" r:id="rId199"/>
    <p:sldId id="265" r:id="rId200"/>
    <p:sldId id="266" r:id="rId201"/>
    <p:sldId id="267" r:id="rId202"/>
    <p:sldId id="268" r:id="rId203"/>
    <p:sldId id="269" r:id="rId204"/>
    <p:sldId id="270" r:id="rId205"/>
    <p:sldId id="271" r:id="rId206"/>
    <p:sldId id="272" r:id="rId207"/>
    <p:sldId id="273" r:id="rId208"/>
    <p:sldId id="274" r:id="rId209"/>
    <p:sldId id="275" r:id="rId210"/>
    <p:sldId id="276" r:id="rId211"/>
    <p:sldId id="277" r:id="rId212"/>
    <p:sldId id="278" r:id="rId213"/>
    <p:sldId id="279" r:id="rId214"/>
    <p:sldId id="280" r:id="rId215"/>
    <p:sldId id="281" r:id="rId216"/>
    <p:sldId id="282" r:id="rId217"/>
    <p:sldId id="283" r:id="rId218"/>
    <p:sldId id="284" r:id="rId219"/>
    <p:sldId id="285" r:id="rId220"/>
    <p:sldId id="287" r:id="rId221"/>
    <p:sldId id="288" r:id="rId222"/>
    <p:sldId id="289" r:id="rId223"/>
    <p:sldId id="290" r:id="rId224"/>
    <p:sldId id="291" r:id="rId225"/>
    <p:sldId id="292" r:id="rId226"/>
    <p:sldId id="293" r:id="rId227"/>
    <p:sldId id="294" r:id="rId228"/>
    <p:sldId id="295" r:id="rId229"/>
    <p:sldId id="296" r:id="rId230"/>
    <p:sldId id="297" r:id="rId231"/>
    <p:sldId id="303" r:id="rId232"/>
    <p:sldId id="304" r:id="rId233"/>
    <p:sldId id="305" r:id="rId234"/>
    <p:sldId id="306" r:id="rId235"/>
    <p:sldId id="307" r:id="rId236"/>
    <p:sldId id="308" r:id="rId237"/>
    <p:sldId id="301" r:id="rId238"/>
    <p:sldId id="311" r:id="rId239"/>
    <p:sldId id="302" r:id="rId240"/>
    <p:sldId id="313" r:id="rId241"/>
    <p:sldId id="314" r:id="rId242"/>
    <p:sldId id="312" r:id="rId243"/>
    <p:sldId id="315" r:id="rId244"/>
    <p:sldId id="309" r:id="rId245"/>
    <p:sldId id="310" r:id="rId246"/>
    <p:sldId id="316" r:id="rId247"/>
    <p:sldId id="317" r:id="rId248"/>
    <p:sldId id="318" r:id="rId249"/>
    <p:sldId id="320" r:id="rId250"/>
    <p:sldId id="319" r:id="rId251"/>
    <p:sldId id="322" r:id="rId252"/>
    <p:sldId id="323" r:id="rId253"/>
    <p:sldId id="324" r:id="rId254"/>
    <p:sldId id="325" r:id="rId255"/>
    <p:sldId id="326" r:id="rId256"/>
    <p:sldId id="327" r:id="rId257"/>
    <p:sldId id="321" r:id="rId2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1" d="100"/>
          <a:sy n="111" d="100"/>
        </p:scale>
        <p:origin x="159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slide" Target="slides/slide246.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notesMaster" Target="notesMasters/notesMaster1.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presProps" Target="presProps.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viewProps" Target="viewProps.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theme" Target="theme/theme1.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tableStyles" Target="tableStyle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66444D-3E5E-45BE-AB27-1F3CF5866BEE}" type="datetimeFigureOut">
              <a:rPr lang="es-ES_tradnl" smtClean="0"/>
              <a:t>17/04/2025</a:t>
            </a:fld>
            <a:endParaRPr lang="es-ES_tradnl"/>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9A51E1-2C40-4A0E-A5DE-151E99A0E01A}" type="slidenum">
              <a:rPr lang="es-ES_tradnl" smtClean="0"/>
              <a:t>‹Nº›</a:t>
            </a:fld>
            <a:endParaRPr lang="es-ES_tradnl"/>
          </a:p>
        </p:txBody>
      </p:sp>
    </p:spTree>
    <p:extLst>
      <p:ext uri="{BB962C8B-B14F-4D97-AF65-F5344CB8AC3E}">
        <p14:creationId xmlns:p14="http://schemas.microsoft.com/office/powerpoint/2010/main" val="1431617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107</a:t>
            </a:fld>
            <a:endParaRPr lang="es-ES" dirty="0"/>
          </a:p>
        </p:txBody>
      </p:sp>
    </p:spTree>
    <p:extLst>
      <p:ext uri="{BB962C8B-B14F-4D97-AF65-F5344CB8AC3E}">
        <p14:creationId xmlns:p14="http://schemas.microsoft.com/office/powerpoint/2010/main" val="3341903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119</a:t>
            </a:fld>
            <a:endParaRPr lang="es-ES" dirty="0"/>
          </a:p>
        </p:txBody>
      </p:sp>
    </p:spTree>
    <p:extLst>
      <p:ext uri="{BB962C8B-B14F-4D97-AF65-F5344CB8AC3E}">
        <p14:creationId xmlns:p14="http://schemas.microsoft.com/office/powerpoint/2010/main" val="2659514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120</a:t>
            </a:fld>
            <a:endParaRPr lang="es-ES" dirty="0"/>
          </a:p>
        </p:txBody>
      </p:sp>
    </p:spTree>
    <p:extLst>
      <p:ext uri="{BB962C8B-B14F-4D97-AF65-F5344CB8AC3E}">
        <p14:creationId xmlns:p14="http://schemas.microsoft.com/office/powerpoint/2010/main" val="2727441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121</a:t>
            </a:fld>
            <a:endParaRPr lang="es-ES" dirty="0"/>
          </a:p>
        </p:txBody>
      </p:sp>
    </p:spTree>
    <p:extLst>
      <p:ext uri="{BB962C8B-B14F-4D97-AF65-F5344CB8AC3E}">
        <p14:creationId xmlns:p14="http://schemas.microsoft.com/office/powerpoint/2010/main" val="1816099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122</a:t>
            </a:fld>
            <a:endParaRPr lang="es-ES" dirty="0"/>
          </a:p>
        </p:txBody>
      </p:sp>
    </p:spTree>
    <p:extLst>
      <p:ext uri="{BB962C8B-B14F-4D97-AF65-F5344CB8AC3E}">
        <p14:creationId xmlns:p14="http://schemas.microsoft.com/office/powerpoint/2010/main" val="2102888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123</a:t>
            </a:fld>
            <a:endParaRPr lang="es-ES" dirty="0"/>
          </a:p>
        </p:txBody>
      </p:sp>
    </p:spTree>
    <p:extLst>
      <p:ext uri="{BB962C8B-B14F-4D97-AF65-F5344CB8AC3E}">
        <p14:creationId xmlns:p14="http://schemas.microsoft.com/office/powerpoint/2010/main" val="550889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124</a:t>
            </a:fld>
            <a:endParaRPr lang="es-ES" dirty="0"/>
          </a:p>
        </p:txBody>
      </p:sp>
    </p:spTree>
    <p:extLst>
      <p:ext uri="{BB962C8B-B14F-4D97-AF65-F5344CB8AC3E}">
        <p14:creationId xmlns:p14="http://schemas.microsoft.com/office/powerpoint/2010/main" val="171110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rtl="0"/>
            <a:fld id="{893B0CF2-7F87-4E02-A248-870047730F99}" type="slidenum">
              <a:rPr lang="es-ES" smtClean="0"/>
              <a:t>125</a:t>
            </a:fld>
            <a:endParaRPr lang="es-ES" dirty="0"/>
          </a:p>
        </p:txBody>
      </p:sp>
    </p:spTree>
    <p:extLst>
      <p:ext uri="{BB962C8B-B14F-4D97-AF65-F5344CB8AC3E}">
        <p14:creationId xmlns:p14="http://schemas.microsoft.com/office/powerpoint/2010/main" val="4204578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6B1C8D3-97FD-45E1-A680-A87AE264957E}"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a:t>Haga clic para modificar el estilo de texto del patrón</a:t>
            </a:r>
          </a:p>
        </p:txBody>
      </p:sp>
      <p:sp>
        <p:nvSpPr>
          <p:cNvPr id="5" name="4 Marcador de fecha"/>
          <p:cNvSpPr>
            <a:spLocks noGrp="1"/>
          </p:cNvSpPr>
          <p:nvPr>
            <p:ph type="dt" sz="half" idx="10"/>
          </p:nvPr>
        </p:nvSpPr>
        <p:spPr/>
        <p:txBody>
          <a:bodyPr/>
          <a:lstStyle/>
          <a:p>
            <a:fld id="{A215999B-4377-4998-9C22-A5DAEAA7AAEF}" type="datetimeFigureOut">
              <a:rPr lang="es-ES" smtClean="0"/>
              <a:pPr/>
              <a:t>17/04/2025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96B1C8D3-97FD-45E1-A680-A87AE264957E}"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215999B-4377-4998-9C22-A5DAEAA7AAEF}" type="datetimeFigureOut">
              <a:rPr lang="es-ES" smtClean="0"/>
              <a:pPr/>
              <a:t>17/04/2025</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6B1C8D3-97FD-45E1-A680-A87AE264957E}"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a:t>HISTORIA DE LAS IDEAS MORALES Y POLÍTICAS</a:t>
            </a:r>
          </a:p>
        </p:txBody>
      </p:sp>
      <p:sp>
        <p:nvSpPr>
          <p:cNvPr id="3" name="2 Subtítulo"/>
          <p:cNvSpPr>
            <a:spLocks noGrp="1"/>
          </p:cNvSpPr>
          <p:nvPr>
            <p:ph type="subTitle" idx="1"/>
          </p:nvPr>
        </p:nvSpPr>
        <p:spPr/>
        <p:txBody>
          <a:bodyPr>
            <a:normAutofit lnSpcReduction="10000"/>
          </a:bodyPr>
          <a:lstStyle/>
          <a:p>
            <a:pPr algn="ctr"/>
            <a:endParaRPr lang="es-ES" dirty="0"/>
          </a:p>
          <a:p>
            <a:pPr algn="ctr"/>
            <a:r>
              <a:rPr lang="es-ES" dirty="0">
                <a:latin typeface="Arial" pitchFamily="34" charset="0"/>
                <a:cs typeface="Arial" pitchFamily="34" charset="0"/>
              </a:rPr>
              <a:t>TEMA 1: LA ERA DE LAS REVOLUCIONES. CIUDADANÍA Y REPRESENTACIÓN POLÍTICA EN EL LIBERALISMO CONSTITUCIONAL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196752"/>
            <a:ext cx="8856984" cy="5472608"/>
          </a:xfrm>
        </p:spPr>
        <p:txBody>
          <a:bodyPr>
            <a:normAutofit fontScale="92500" lnSpcReduction="20000"/>
          </a:bodyPr>
          <a:lstStyle/>
          <a:p>
            <a:pPr algn="just"/>
            <a:r>
              <a:rPr lang="es-ES_tradnl" dirty="0"/>
              <a:t>La libertad política en su acepción moderna es, ante todo, una libertad protectora, defensora de los siguientes derechos que definen la </a:t>
            </a:r>
            <a:r>
              <a:rPr lang="es-ES_tradnl" b="1" dirty="0"/>
              <a:t>ciudadanía moderna</a:t>
            </a:r>
            <a:r>
              <a:rPr lang="es-ES_tradnl" dirty="0"/>
              <a:t>:</a:t>
            </a:r>
          </a:p>
          <a:p>
            <a:pPr algn="just"/>
            <a:endParaRPr lang="es-ES_tradnl" dirty="0"/>
          </a:p>
          <a:p>
            <a:pPr lvl="1" algn="just"/>
            <a:r>
              <a:rPr lang="es-ES" dirty="0"/>
              <a:t>El derecho a no estar sometido sino a las leyes.</a:t>
            </a:r>
          </a:p>
          <a:p>
            <a:pPr lvl="1" algn="just"/>
            <a:endParaRPr lang="es-ES" dirty="0"/>
          </a:p>
          <a:p>
            <a:pPr lvl="1" algn="just"/>
            <a:r>
              <a:rPr lang="es-ES" sz="2400" dirty="0"/>
              <a:t>El derecho a no ser detenido, ni condenado a muerte, ni maltratado de ningún modo por efecto de la voluntad arbitraria de uno o varios individuos.</a:t>
            </a:r>
          </a:p>
          <a:p>
            <a:pPr lvl="1" algn="just"/>
            <a:endParaRPr lang="es-ES" dirty="0"/>
          </a:p>
          <a:p>
            <a:pPr lvl="1" algn="just"/>
            <a:r>
              <a:rPr lang="es-ES" sz="2400" dirty="0"/>
              <a:t>El derecho de cada uno a dar su opinión.</a:t>
            </a:r>
          </a:p>
          <a:p>
            <a:pPr lvl="1" algn="just"/>
            <a:endParaRPr lang="es-ES" dirty="0"/>
          </a:p>
          <a:p>
            <a:pPr lvl="1" algn="just"/>
            <a:r>
              <a:rPr lang="es-ES" sz="2400" dirty="0"/>
              <a:t>El derecho de cada uno de escoger su </a:t>
            </a:r>
            <a:r>
              <a:rPr lang="es-ES" dirty="0"/>
              <a:t>profesión o actividad económica</a:t>
            </a:r>
            <a:r>
              <a:rPr lang="es-ES" sz="2400" dirty="0"/>
              <a:t>.</a:t>
            </a:r>
          </a:p>
          <a:p>
            <a:pPr lvl="1" algn="just"/>
            <a:endParaRPr lang="es-ES" sz="2400" dirty="0"/>
          </a:p>
          <a:p>
            <a:pPr lvl="1" algn="just"/>
            <a:r>
              <a:rPr lang="es-ES" dirty="0"/>
              <a:t>(Y continúa…)</a:t>
            </a:r>
            <a:endParaRPr lang="es-ES" sz="2400" dirty="0"/>
          </a:p>
          <a:p>
            <a:pPr marL="393192" lvl="1" indent="0" algn="just">
              <a:buNone/>
            </a:pPr>
            <a:endParaRPr lang="es-ES" dirty="0"/>
          </a:p>
        </p:txBody>
      </p:sp>
    </p:spTree>
    <p:extLst>
      <p:ext uri="{BB962C8B-B14F-4D97-AF65-F5344CB8AC3E}">
        <p14:creationId xmlns:p14="http://schemas.microsoft.com/office/powerpoint/2010/main" val="36220999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84976" cy="5472608"/>
          </a:xfrm>
        </p:spPr>
        <p:txBody>
          <a:bodyPr>
            <a:normAutofit/>
          </a:bodyPr>
          <a:lstStyle/>
          <a:p>
            <a:pPr algn="just">
              <a:buNone/>
            </a:pPr>
            <a:endParaRPr lang="es-ES" sz="2400" dirty="0"/>
          </a:p>
          <a:p>
            <a:pPr lvl="1" algn="just"/>
            <a:r>
              <a:rPr lang="es-ES" dirty="0"/>
              <a:t>Por eso, en la </a:t>
            </a:r>
            <a:r>
              <a:rPr lang="es-ES" b="1" dirty="0"/>
              <a:t>democracia </a:t>
            </a:r>
            <a:r>
              <a:rPr lang="es-ES" b="1" dirty="0" err="1"/>
              <a:t>roussoniana</a:t>
            </a:r>
            <a:r>
              <a:rPr lang="es-ES" dirty="0"/>
              <a:t>, la elección de los magistrados no les convierte en representantes, pues el demos no delega en ellos el ejercicio soberano del poder. </a:t>
            </a:r>
            <a:r>
              <a:rPr lang="es-ES" b="1" dirty="0"/>
              <a:t>Era, por tanto, un retorno, modernizado, a la </a:t>
            </a:r>
            <a:r>
              <a:rPr lang="es-ES" b="1" i="1" dirty="0" err="1"/>
              <a:t>demokratía</a:t>
            </a:r>
            <a:r>
              <a:rPr lang="es-ES" b="1" i="1" dirty="0"/>
              <a:t> </a:t>
            </a:r>
            <a:r>
              <a:rPr lang="es-ES" b="1" dirty="0"/>
              <a:t>de los griegos. </a:t>
            </a:r>
            <a:endParaRPr lang="es-ES" dirty="0"/>
          </a:p>
          <a:p>
            <a:pPr lvl="1" algn="just"/>
            <a:endParaRPr lang="es-ES" sz="2000" dirty="0"/>
          </a:p>
          <a:p>
            <a:pPr lvl="1" algn="just"/>
            <a:r>
              <a:rPr lang="es-ES" dirty="0"/>
              <a:t>De ahí que Rousseau insistiese en que su modelo, era </a:t>
            </a:r>
            <a:r>
              <a:rPr lang="es-ES" b="1" dirty="0"/>
              <a:t>impracticable fuera de las repúblicas muy pequeñas</a:t>
            </a:r>
            <a:r>
              <a:rPr lang="es-ES" dirty="0"/>
              <a:t>: en un Estado-Nación, la </a:t>
            </a:r>
            <a:r>
              <a:rPr lang="es-ES" b="1" dirty="0"/>
              <a:t>elección sin representación</a:t>
            </a:r>
            <a:r>
              <a:rPr lang="es-ES" dirty="0"/>
              <a:t> crearía por sí misma un </a:t>
            </a:r>
            <a:r>
              <a:rPr lang="es-ES" b="1" dirty="0"/>
              <a:t>gobernante absoluto</a:t>
            </a:r>
            <a:r>
              <a:rPr lang="es-ES" dirty="0"/>
              <a:t> (¿ante qué asamblea debería dar cuenta el magistrado electo? ¿qué asamblea controlaría la comisión/delegación de Poder?)</a:t>
            </a:r>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34570163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12968" cy="5616624"/>
          </a:xfrm>
        </p:spPr>
        <p:txBody>
          <a:bodyPr>
            <a:normAutofit fontScale="92500"/>
          </a:bodyPr>
          <a:lstStyle/>
          <a:p>
            <a:pPr marL="274320" lvl="4" indent="-274320">
              <a:buClr>
                <a:schemeClr val="accent3"/>
              </a:buClr>
              <a:buSzPct val="95000"/>
              <a:buNone/>
            </a:pPr>
            <a:endParaRPr lang="es-ES" sz="1600" dirty="0"/>
          </a:p>
          <a:p>
            <a:pPr algn="just"/>
            <a:r>
              <a:rPr lang="es-ES" sz="2400" dirty="0"/>
              <a:t>Por tanto, si la voluntad no puede ser representada, ¿en qué consiste o qué se busca con la elección de un </a:t>
            </a:r>
            <a:r>
              <a:rPr lang="es-ES" sz="2400" b="1" dirty="0"/>
              <a:t>representante</a:t>
            </a:r>
            <a:r>
              <a:rPr lang="es-ES" sz="2400" dirty="0"/>
              <a:t> en el gobierno representativo?: </a:t>
            </a:r>
          </a:p>
          <a:p>
            <a:pPr algn="just"/>
            <a:endParaRPr lang="es-ES" sz="2400" dirty="0"/>
          </a:p>
          <a:p>
            <a:pPr lvl="1" algn="just"/>
            <a:r>
              <a:rPr lang="es-ES" sz="2200" dirty="0"/>
              <a:t>Con la elección buscamos al candidato que cada uno de nosotros piensa </a:t>
            </a:r>
            <a:r>
              <a:rPr lang="es-ES" sz="2200" b="1" dirty="0"/>
              <a:t>más capacitado </a:t>
            </a:r>
            <a:r>
              <a:rPr lang="es-ES" sz="2200" dirty="0"/>
              <a:t>para representarnos en la defensa de la </a:t>
            </a:r>
            <a:r>
              <a:rPr lang="es-ES" sz="2200" b="1" dirty="0"/>
              <a:t>causa</a:t>
            </a:r>
            <a:r>
              <a:rPr lang="es-ES" sz="2200" dirty="0"/>
              <a:t> con la que más coinciden nuestras opiniones y nuestros intereses, esto es, la que </a:t>
            </a:r>
            <a:r>
              <a:rPr lang="es-ES" sz="2200" b="1" dirty="0"/>
              <a:t>discernimos como más razonable (y justa).</a:t>
            </a:r>
            <a:endParaRPr lang="es-ES" sz="2200" dirty="0"/>
          </a:p>
          <a:p>
            <a:pPr algn="just"/>
            <a:endParaRPr lang="es-ES" sz="2400" dirty="0"/>
          </a:p>
          <a:p>
            <a:pPr lvl="1" algn="just"/>
            <a:r>
              <a:rPr lang="es-ES" sz="2200" dirty="0"/>
              <a:t>La representación otorga </a:t>
            </a:r>
            <a:r>
              <a:rPr lang="es-ES" sz="2200" b="1" dirty="0"/>
              <a:t>poderes limitados</a:t>
            </a:r>
            <a:r>
              <a:rPr lang="es-ES" sz="2200" dirty="0"/>
              <a:t>. No implica </a:t>
            </a:r>
            <a:r>
              <a:rPr lang="es-ES" sz="2200" b="1" dirty="0"/>
              <a:t>delegación alguna de soberanía</a:t>
            </a:r>
            <a:r>
              <a:rPr lang="es-ES" sz="2200" dirty="0"/>
              <a:t> (porque ni el elector ni el elegido son soberanos), ni </a:t>
            </a:r>
            <a:r>
              <a:rPr lang="es-ES" sz="2200" b="1" dirty="0"/>
              <a:t>renuncia alguna</a:t>
            </a:r>
            <a:r>
              <a:rPr lang="es-ES" sz="2200" dirty="0"/>
              <a:t> del elector a sus </a:t>
            </a:r>
            <a:r>
              <a:rPr lang="es-ES" sz="2200" b="1" dirty="0"/>
              <a:t>derechos y libertades </a:t>
            </a:r>
            <a:r>
              <a:rPr lang="es-ES" sz="2200" dirty="0"/>
              <a:t>en beneficio del elegido.</a:t>
            </a:r>
          </a:p>
          <a:p>
            <a:pPr lvl="1" algn="just"/>
            <a:endParaRPr lang="es-ES" sz="2200" dirty="0"/>
          </a:p>
          <a:p>
            <a:pPr lvl="1" algn="just"/>
            <a:r>
              <a:rPr lang="es-ES" sz="2200" dirty="0"/>
              <a:t>(Continúa…)</a:t>
            </a:r>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420515708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457200" y="1385316"/>
            <a:ext cx="8229600" cy="604448"/>
          </a:xfrm>
        </p:spPr>
        <p:txBody>
          <a:bodyPr>
            <a:normAutofit fontScale="90000"/>
          </a:bodyPr>
          <a:lstStyle/>
          <a:p>
            <a:r>
              <a:rPr lang="es-ES" dirty="0"/>
              <a:t>Edmund </a:t>
            </a:r>
            <a:r>
              <a:rPr lang="es-ES" dirty="0" err="1"/>
              <a:t>Burke</a:t>
            </a:r>
            <a:r>
              <a:rPr lang="es-ES" dirty="0"/>
              <a:t> (1729-1797)</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591423" y="2308622"/>
            <a:ext cx="4605556" cy="3093154"/>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 sz="1500" dirty="0"/>
              <a:t>Discurso a los electores de Bristol (1774): “Si gobernar fuese en todas sus partes una cuestión voluntad, no hay duda de que la vuestra debería ser superior. Pero gobernar y hacer leyes son cuestiones de la razón y del juicio… ¿y qué clase de razón sería aquella en la que la decisión precede a la discusión?… El Parlamento no es un </a:t>
            </a:r>
            <a:r>
              <a:rPr lang="es-ES" sz="1500" i="1" dirty="0"/>
              <a:t>congreso</a:t>
            </a:r>
            <a:r>
              <a:rPr lang="es-ES" sz="1500" dirty="0"/>
              <a:t> de embajadores con intereses… que cada uno debe tutelar, como agente y abogado, contra otros agentes y abogados; el Parlamento es, por el contrario, </a:t>
            </a:r>
            <a:r>
              <a:rPr lang="es-ES" sz="1500" i="1" dirty="0"/>
              <a:t>una</a:t>
            </a:r>
            <a:r>
              <a:rPr lang="es-ES" sz="1500" dirty="0"/>
              <a:t> asamblea </a:t>
            </a:r>
            <a:r>
              <a:rPr lang="es-ES" sz="1500" i="1" dirty="0"/>
              <a:t>deliberante</a:t>
            </a:r>
            <a:r>
              <a:rPr lang="es-ES" sz="1500" dirty="0"/>
              <a:t> de </a:t>
            </a:r>
            <a:r>
              <a:rPr lang="es-ES" sz="1500" i="1" dirty="0"/>
              <a:t>una</a:t>
            </a:r>
            <a:r>
              <a:rPr lang="es-ES" sz="1500" dirty="0"/>
              <a:t> nación, con </a:t>
            </a:r>
            <a:r>
              <a:rPr lang="es-ES" sz="1500" i="1" dirty="0"/>
              <a:t>un único </a:t>
            </a:r>
            <a:r>
              <a:rPr lang="es-ES" sz="1500" dirty="0"/>
              <a:t>interés, el del conjunto; donde no deberían existir como guía objetivos o prejuicios locales sino el bien general”.</a:t>
            </a:r>
            <a:endParaRPr lang="es-ES_tradnl" sz="1500" dirty="0"/>
          </a:p>
        </p:txBody>
      </p:sp>
      <p:pic>
        <p:nvPicPr>
          <p:cNvPr id="1026" name="Picture 2" descr="Resultado de imagen de Edmund Burke">
            <a:extLst>
              <a:ext uri="{FF2B5EF4-FFF2-40B4-BE49-F238E27FC236}">
                <a16:creationId xmlns:a16="http://schemas.microsoft.com/office/drawing/2014/main" id="{C08F9F82-573E-4798-A9E9-9B4F727D234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68192" y="2308623"/>
            <a:ext cx="3183622" cy="3292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019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12968" cy="5472608"/>
          </a:xfrm>
        </p:spPr>
        <p:txBody>
          <a:bodyPr>
            <a:normAutofit fontScale="92500" lnSpcReduction="10000"/>
          </a:bodyPr>
          <a:lstStyle/>
          <a:p>
            <a:pPr lvl="1" algn="just">
              <a:buNone/>
            </a:pPr>
            <a:endParaRPr lang="es-ES" sz="2000" dirty="0"/>
          </a:p>
          <a:p>
            <a:pPr lvl="1" algn="just"/>
            <a:r>
              <a:rPr lang="es-ES" sz="2000" dirty="0"/>
              <a:t>La representación </a:t>
            </a:r>
            <a:r>
              <a:rPr lang="es-ES" sz="2000" b="1" dirty="0"/>
              <a:t>no implica el mandato imperativo</a:t>
            </a:r>
            <a:r>
              <a:rPr lang="es-ES" sz="2000" dirty="0"/>
              <a:t>. Este es </a:t>
            </a:r>
            <a:r>
              <a:rPr lang="es-ES" sz="2000" b="1" dirty="0"/>
              <a:t>incompatible con el gobierno representativo</a:t>
            </a:r>
            <a:r>
              <a:rPr lang="es-ES" sz="2000" dirty="0"/>
              <a:t>. Si el elector no abdica de sus libertades civiles al nombrar a un representante, </a:t>
            </a:r>
            <a:r>
              <a:rPr lang="es-ES" sz="2000" b="1" dirty="0"/>
              <a:t>tampoco éste lo hace al ser elegido</a:t>
            </a:r>
            <a:r>
              <a:rPr lang="es-ES" sz="2000" dirty="0"/>
              <a:t>. </a:t>
            </a:r>
          </a:p>
          <a:p>
            <a:pPr lvl="1" algn="just"/>
            <a:endParaRPr lang="es-ES" sz="2000" dirty="0"/>
          </a:p>
          <a:p>
            <a:pPr lvl="1" algn="just"/>
            <a:r>
              <a:rPr lang="es-ES" sz="2000" dirty="0"/>
              <a:t>Por tanto, un </a:t>
            </a:r>
            <a:r>
              <a:rPr lang="es-ES" sz="2000" b="1" dirty="0"/>
              <a:t>representante</a:t>
            </a:r>
            <a:r>
              <a:rPr lang="es-ES" sz="2000" dirty="0"/>
              <a:t> no es un mandatario ni un comisionado de nadie, sino un </a:t>
            </a:r>
            <a:r>
              <a:rPr lang="es-ES" sz="2000" b="1" dirty="0"/>
              <a:t>hombre libre que debe actuar como tal. </a:t>
            </a:r>
            <a:r>
              <a:rPr lang="es-ES" sz="2000" dirty="0"/>
              <a:t>Y ello porque tampoco </a:t>
            </a:r>
            <a:r>
              <a:rPr lang="es-ES" sz="2000" b="1" dirty="0"/>
              <a:t>representa en exclusiva a sus electores, sino a la sociedad política (o nación) entera, para la que va a legislar. </a:t>
            </a:r>
          </a:p>
          <a:p>
            <a:pPr lvl="1" algn="just"/>
            <a:endParaRPr lang="es-ES" sz="2000" b="1" dirty="0"/>
          </a:p>
          <a:p>
            <a:pPr lvl="1" algn="just"/>
            <a:r>
              <a:rPr lang="es-ES" sz="2000" b="1" dirty="0"/>
              <a:t>Por tanto, se le da un poder para querer por la Nación entera, y no sólo por sus electores. La Representación es, así, no sólo un acto para legitimar a los gobernantes, sino para unificar, seleccionándola, la voluntad nacional.</a:t>
            </a:r>
          </a:p>
          <a:p>
            <a:pPr lvl="1" algn="just"/>
            <a:endParaRPr lang="es-ES" sz="2000" b="1" dirty="0"/>
          </a:p>
          <a:p>
            <a:pPr lvl="1" algn="just"/>
            <a:r>
              <a:rPr lang="es-ES" sz="2000" b="1" dirty="0"/>
              <a:t>La desaparición del mandato imperativo, de los comisionados ante la Corona, marca el paso de las antiguas asambleas del Antiguo Régimen a los Parlamentos modernos.</a:t>
            </a:r>
          </a:p>
          <a:p>
            <a:pPr lvl="1" algn="just"/>
            <a:endParaRPr lang="es-ES" sz="20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9128489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12968" cy="5472608"/>
          </a:xfrm>
        </p:spPr>
        <p:txBody>
          <a:bodyPr>
            <a:normAutofit/>
          </a:bodyPr>
          <a:lstStyle/>
          <a:p>
            <a:pPr marL="393192" lvl="1" indent="0" algn="just">
              <a:buNone/>
            </a:pPr>
            <a:endParaRPr lang="es-ES" sz="2000" dirty="0"/>
          </a:p>
          <a:p>
            <a:pPr lvl="1" algn="just"/>
            <a:r>
              <a:rPr lang="es-ES" sz="2000" dirty="0"/>
              <a:t>El mandato imperativo carece de sentido cuando las Cortes dejan de ser la reunión de unos mandatarios que se reúnen para negociar con la Corona, para convertirse en un órgano de gobierno.</a:t>
            </a:r>
          </a:p>
          <a:p>
            <a:pPr marL="393192" lvl="1" indent="0" algn="just">
              <a:buNone/>
            </a:pPr>
            <a:endParaRPr lang="es-ES" sz="2000" dirty="0"/>
          </a:p>
          <a:p>
            <a:pPr lvl="1" algn="just"/>
            <a:r>
              <a:rPr lang="es-ES" sz="2000" dirty="0"/>
              <a:t>¿Cómo se </a:t>
            </a:r>
            <a:r>
              <a:rPr lang="es-ES" sz="2000" b="1" dirty="0"/>
              <a:t>vinculan</a:t>
            </a:r>
            <a:r>
              <a:rPr lang="es-ES" sz="2000" dirty="0"/>
              <a:t> representados y representantes? Gracias al </a:t>
            </a:r>
            <a:r>
              <a:rPr lang="es-ES" sz="2000" b="1" dirty="0"/>
              <a:t>enlace de elección y representación</a:t>
            </a:r>
            <a:r>
              <a:rPr lang="es-ES" sz="2000" dirty="0"/>
              <a:t>, que hace posible una expectativa normativa, y también sancionable, de que el elegido sea receptivo, responsable y rinda cuentas ante sus electores para </a:t>
            </a:r>
            <a:r>
              <a:rPr lang="es-ES" sz="2000" b="1" dirty="0"/>
              <a:t>renovar su confianza.</a:t>
            </a:r>
            <a:r>
              <a:rPr lang="es-ES" sz="2000" dirty="0"/>
              <a:t> </a:t>
            </a:r>
          </a:p>
          <a:p>
            <a:pPr lvl="1" algn="just"/>
            <a:endParaRPr lang="es-ES" sz="2000" dirty="0"/>
          </a:p>
          <a:p>
            <a:pPr lvl="1" algn="just"/>
            <a:r>
              <a:rPr lang="es-ES" sz="2000" dirty="0"/>
              <a:t>El gobierno representativo es, por tanto, gobierno responsable, con una responsabilidad independiente, en el que se confía en su competencia técnica para alcanzar resultados eficientes en la gestión del todo, y no sólo para velar por intereses puramente de parte.</a:t>
            </a:r>
          </a:p>
          <a:p>
            <a:pPr lvl="1" algn="just"/>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47820328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HISTORIA DEL MUNDO CONTEMPORÁNEO</a:t>
            </a:r>
          </a:p>
        </p:txBody>
      </p:sp>
      <p:sp>
        <p:nvSpPr>
          <p:cNvPr id="3" name="2 Subtítulo"/>
          <p:cNvSpPr>
            <a:spLocks noGrp="1"/>
          </p:cNvSpPr>
          <p:nvPr>
            <p:ph type="subTitle" idx="1"/>
          </p:nvPr>
        </p:nvSpPr>
        <p:spPr/>
        <p:txBody>
          <a:bodyPr>
            <a:normAutofit lnSpcReduction="10000"/>
          </a:bodyPr>
          <a:lstStyle/>
          <a:p>
            <a:pPr algn="ctr"/>
            <a:endParaRPr lang="es-ES" dirty="0"/>
          </a:p>
          <a:p>
            <a:pPr algn="ctr"/>
            <a:r>
              <a:rPr lang="es-ES" dirty="0">
                <a:latin typeface="Arial" pitchFamily="34" charset="0"/>
                <a:cs typeface="Arial" pitchFamily="34" charset="0"/>
              </a:rPr>
              <a:t>TEMA 2: LOS REGÍMENES REPRESENTATIVOS DEL XIX. PARLAMENTO, MONARQUÍA, REPÚBLICA. LA ECLOSIÓN DEL NACIONALISMO.</a:t>
            </a:r>
          </a:p>
        </p:txBody>
      </p:sp>
    </p:spTree>
    <p:extLst>
      <p:ext uri="{BB962C8B-B14F-4D97-AF65-F5344CB8AC3E}">
        <p14:creationId xmlns:p14="http://schemas.microsoft.com/office/powerpoint/2010/main" val="63329638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ESQUEMA INICIAL DEL TEMA</a:t>
            </a:r>
          </a:p>
        </p:txBody>
      </p:sp>
      <p:sp>
        <p:nvSpPr>
          <p:cNvPr id="3" name="2 Marcador de contenido"/>
          <p:cNvSpPr>
            <a:spLocks noGrp="1"/>
          </p:cNvSpPr>
          <p:nvPr>
            <p:ph idx="1"/>
          </p:nvPr>
        </p:nvSpPr>
        <p:spPr>
          <a:xfrm>
            <a:off x="179512" y="1268760"/>
            <a:ext cx="8964488" cy="5589240"/>
          </a:xfrm>
        </p:spPr>
        <p:txBody>
          <a:bodyPr>
            <a:normAutofit fontScale="92500" lnSpcReduction="10000"/>
          </a:bodyPr>
          <a:lstStyle/>
          <a:p>
            <a:pPr algn="just"/>
            <a:r>
              <a:rPr lang="es-ES" dirty="0"/>
              <a:t>La Monarquía y la idea de la Monarquía constitucional (Schmitt y ver qué tengo en HMC).</a:t>
            </a:r>
          </a:p>
          <a:p>
            <a:pPr algn="just"/>
            <a:r>
              <a:rPr lang="es-ES" dirty="0"/>
              <a:t>La República constitucional como oposición a la Monarquía pura.</a:t>
            </a:r>
          </a:p>
          <a:p>
            <a:pPr algn="just"/>
            <a:r>
              <a:rPr lang="es-ES" dirty="0"/>
              <a:t>Orígenes y eclosión del Parlamento y el Sistema parlamentario (Usar a Schmitt, </a:t>
            </a:r>
            <a:r>
              <a:rPr lang="es-ES" dirty="0" err="1"/>
              <a:t>Guizot</a:t>
            </a:r>
            <a:r>
              <a:rPr lang="es-ES" dirty="0"/>
              <a:t>).</a:t>
            </a:r>
          </a:p>
          <a:p>
            <a:pPr lvl="1" algn="just"/>
            <a:r>
              <a:rPr lang="es-ES" dirty="0"/>
              <a:t>PONER EJEMPLOS DE PAÍSES Y DE SISTEMAS DISTINTOS.</a:t>
            </a:r>
          </a:p>
          <a:p>
            <a:pPr algn="just"/>
            <a:r>
              <a:rPr lang="es-ES" dirty="0"/>
              <a:t>Corta definición de Nacionalismo (porque la mayoría se puede dar con el texto de </a:t>
            </a:r>
            <a:r>
              <a:rPr lang="es-ES" dirty="0" err="1"/>
              <a:t>Kedourie</a:t>
            </a:r>
            <a:r>
              <a:rPr lang="es-ES" dirty="0"/>
              <a:t>) y énfasis en el Patriotismo (orígenes: culto funerario, tierra de los padres, Roma, se pierde con la fidelidad personal al Rey y a los señores, se recupera de nuevo con los liberales y la idea de soberanía de la nación: “patria” es, igualmente, sociedad política pero más sentimental, implica un sentimiento de adhesión). USAR DIAPOSITIVAS QUE TENGO HECHAS.</a:t>
            </a:r>
          </a:p>
          <a:p>
            <a:pPr algn="just"/>
            <a:endParaRPr lang="es-ES" dirty="0"/>
          </a:p>
          <a:p>
            <a:pPr marL="393192" lvl="1" indent="0" algn="just">
              <a:buNone/>
            </a:pPr>
            <a:endParaRPr lang="es-ES" dirty="0"/>
          </a:p>
        </p:txBody>
      </p:sp>
    </p:spTree>
    <p:extLst>
      <p:ext uri="{BB962C8B-B14F-4D97-AF65-F5344CB8AC3E}">
        <p14:creationId xmlns:p14="http://schemas.microsoft.com/office/powerpoint/2010/main" val="13581369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Monarquía como forma de gobierno.</a:t>
            </a:r>
          </a:p>
        </p:txBody>
      </p:sp>
      <p:sp>
        <p:nvSpPr>
          <p:cNvPr id="2" name="Marcador de contenido 1"/>
          <p:cNvSpPr>
            <a:spLocks noGrp="1"/>
          </p:cNvSpPr>
          <p:nvPr>
            <p:ph idx="1"/>
          </p:nvPr>
        </p:nvSpPr>
        <p:spPr/>
        <p:txBody>
          <a:bodyPr rtlCol="0">
            <a:normAutofit fontScale="70000" lnSpcReduction="20000"/>
          </a:bodyPr>
          <a:lstStyle/>
          <a:p>
            <a:endParaRPr lang="es-ES" dirty="0"/>
          </a:p>
          <a:p>
            <a:pPr algn="just"/>
            <a:r>
              <a:rPr lang="es-ES" dirty="0"/>
              <a:t>Orígenes históricos de la Monarquía:</a:t>
            </a:r>
          </a:p>
          <a:p>
            <a:pPr algn="just"/>
            <a:endParaRPr lang="es-ES" dirty="0"/>
          </a:p>
          <a:p>
            <a:pPr lvl="1" algn="just"/>
            <a:r>
              <a:rPr lang="es-ES" dirty="0"/>
              <a:t>Pueblos guerreros: la autoridad del jefe militar único, el más hábil y experimentado, es reconocida por los demás. </a:t>
            </a:r>
          </a:p>
          <a:p>
            <a:pPr lvl="1" algn="just"/>
            <a:endParaRPr lang="es-ES" dirty="0"/>
          </a:p>
          <a:p>
            <a:pPr lvl="1" algn="just"/>
            <a:r>
              <a:rPr lang="es-ES" dirty="0"/>
              <a:t>Si el jefe militar consigue dar continuidad a sus éxitos militares y mantiene el orden interno, extiende su influencia en los asuntos de gobierno, y es capaz de transmitir a su familia esa autoridad. La continuidad crea un hábito de mando y obediencia que con el tiempo es aceptada como natural.</a:t>
            </a:r>
          </a:p>
          <a:p>
            <a:pPr lvl="1" algn="just"/>
            <a:endParaRPr lang="es-ES" dirty="0"/>
          </a:p>
          <a:p>
            <a:pPr lvl="1" algn="just"/>
            <a:r>
              <a:rPr lang="es-ES" dirty="0"/>
              <a:t>Los éxitos de ese jefe tienen, en toda sociedad antigua, un halo sobrenatural. Los dioses están con él y hasta se le concibe con un enviado de los dioses. Esta legitimidad religiosa ayuda también al establecimiento del derecho hereditario, por cuanto el “</a:t>
            </a:r>
            <a:r>
              <a:rPr lang="es-ES" dirty="0" err="1"/>
              <a:t>charisma</a:t>
            </a:r>
            <a:r>
              <a:rPr lang="es-ES" dirty="0"/>
              <a:t>” se transmite de generación en generación.</a:t>
            </a:r>
          </a:p>
        </p:txBody>
      </p:sp>
    </p:spTree>
    <p:extLst>
      <p:ext uri="{BB962C8B-B14F-4D97-AF65-F5344CB8AC3E}">
        <p14:creationId xmlns:p14="http://schemas.microsoft.com/office/powerpoint/2010/main" val="1826211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274320" lvl="4" indent="-274320">
              <a:buClr>
                <a:schemeClr val="accent3"/>
              </a:buClr>
              <a:buSzPct val="95000"/>
              <a:buNone/>
            </a:pPr>
            <a:endParaRPr lang="es-ES" sz="1600" dirty="0"/>
          </a:p>
          <a:p>
            <a:pPr algn="just"/>
            <a:r>
              <a:rPr lang="es-ES" sz="2400" dirty="0"/>
              <a:t>La </a:t>
            </a:r>
            <a:r>
              <a:rPr lang="es-ES" sz="2400" b="1" dirty="0"/>
              <a:t>Monarquía pura</a:t>
            </a:r>
            <a:r>
              <a:rPr lang="es-ES" sz="2400" dirty="0"/>
              <a:t> es, como forma externa de gobierno, la que </a:t>
            </a:r>
            <a:r>
              <a:rPr lang="es-ES" sz="2400" b="1" dirty="0"/>
              <a:t>maximiza el principio de la representación</a:t>
            </a:r>
            <a:r>
              <a:rPr lang="es-ES" sz="2400" dirty="0"/>
              <a:t>: una sola persona representa  a toda la sociedad política.</a:t>
            </a:r>
          </a:p>
          <a:p>
            <a:pPr algn="just"/>
            <a:endParaRPr lang="es-ES" sz="2400" dirty="0"/>
          </a:p>
          <a:p>
            <a:pPr lvl="1" algn="just"/>
            <a:r>
              <a:rPr lang="es-ES" sz="2000" dirty="0"/>
              <a:t>Origen de la Monarquía moderna (ligada a la representación): el Emperador romano que ejerce </a:t>
            </a:r>
            <a:r>
              <a:rPr lang="es-ES" sz="2000" b="1" dirty="0"/>
              <a:t>legítimamente</a:t>
            </a:r>
            <a:r>
              <a:rPr lang="es-ES" sz="2000" dirty="0"/>
              <a:t> la </a:t>
            </a:r>
            <a:r>
              <a:rPr lang="es-ES" sz="2000" b="1" dirty="0"/>
              <a:t>“</a:t>
            </a:r>
            <a:r>
              <a:rPr lang="es-ES" sz="2000" b="1" dirty="0" err="1"/>
              <a:t>potestas</a:t>
            </a:r>
            <a:r>
              <a:rPr lang="es-ES" sz="2000" b="1" dirty="0"/>
              <a:t>” absoluta</a:t>
            </a:r>
            <a:r>
              <a:rPr lang="es-ES" sz="2000" dirty="0"/>
              <a:t> o “</a:t>
            </a:r>
            <a:r>
              <a:rPr lang="es-ES" sz="2000" dirty="0" err="1"/>
              <a:t>imperium</a:t>
            </a:r>
            <a:r>
              <a:rPr lang="es-ES" sz="2000" dirty="0"/>
              <a:t>” ( = </a:t>
            </a:r>
            <a:r>
              <a:rPr lang="es-ES" sz="2000" b="1" dirty="0"/>
              <a:t>autoridad</a:t>
            </a:r>
            <a:r>
              <a:rPr lang="es-ES" sz="2000" dirty="0"/>
              <a:t>) en nombre del “</a:t>
            </a:r>
            <a:r>
              <a:rPr lang="es-ES" sz="2000" dirty="0" err="1"/>
              <a:t>Populus</a:t>
            </a:r>
            <a:r>
              <a:rPr lang="es-ES" sz="2000" dirty="0"/>
              <a:t>”.</a:t>
            </a:r>
          </a:p>
          <a:p>
            <a:pPr lvl="1" algn="just"/>
            <a:endParaRPr lang="es-ES" sz="2000" dirty="0"/>
          </a:p>
          <a:p>
            <a:pPr lvl="1" algn="just"/>
            <a:r>
              <a:rPr lang="es-ES" sz="2000" dirty="0"/>
              <a:t>Con la recepción del </a:t>
            </a:r>
            <a:r>
              <a:rPr lang="es-ES" sz="2000" b="1" dirty="0"/>
              <a:t>Cristianismo</a:t>
            </a:r>
            <a:r>
              <a:rPr lang="es-ES" sz="2000" dirty="0"/>
              <a:t>, se le da una fundamentación religiosa: como Dios es el origen del Poder (actúe o no como intermediario el pueblo)  la Monarquía es el reflejo en la tierra del gobierno sobrenatural de Dios.</a:t>
            </a:r>
          </a:p>
          <a:p>
            <a:pPr lvl="1" algn="just"/>
            <a:endParaRPr lang="es-ES" sz="2000" dirty="0"/>
          </a:p>
          <a:p>
            <a:pPr lvl="1" algn="just"/>
            <a:r>
              <a:rPr lang="es-ES" sz="2000" dirty="0"/>
              <a:t>(Continúa…)</a:t>
            </a:r>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43236595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393192" lvl="1" indent="0" algn="just">
              <a:buNone/>
            </a:pPr>
            <a:endParaRPr lang="es-ES" sz="2000" dirty="0"/>
          </a:p>
          <a:p>
            <a:pPr lvl="1" algn="just"/>
            <a:r>
              <a:rPr lang="es-ES" sz="2000" dirty="0"/>
              <a:t>De ahí le vino, en la Edad Media, su carácter </a:t>
            </a:r>
            <a:r>
              <a:rPr lang="es-ES" sz="2000" b="1" dirty="0"/>
              <a:t>sagrado</a:t>
            </a:r>
            <a:r>
              <a:rPr lang="es-ES" sz="2000" dirty="0"/>
              <a:t> e </a:t>
            </a:r>
            <a:r>
              <a:rPr lang="es-ES" sz="2000" b="1" dirty="0"/>
              <a:t>inviolable</a:t>
            </a:r>
            <a:r>
              <a:rPr lang="es-ES" sz="2000" dirty="0"/>
              <a:t>: es un ungido de Dios y su agente o representante en el </a:t>
            </a:r>
            <a:r>
              <a:rPr lang="es-ES" sz="2000" dirty="0" err="1"/>
              <a:t>Regnum</a:t>
            </a:r>
            <a:r>
              <a:rPr lang="es-ES" sz="2000" dirty="0"/>
              <a:t>. </a:t>
            </a:r>
          </a:p>
          <a:p>
            <a:pPr lvl="1" algn="just"/>
            <a:endParaRPr lang="es-ES" sz="2000" dirty="0"/>
          </a:p>
          <a:p>
            <a:pPr lvl="1" algn="just"/>
            <a:r>
              <a:rPr lang="es-ES" sz="2000" dirty="0"/>
              <a:t>Por eso, el poder del Rey sólo pueda ser, por principio, limitado por la ley divina. Sólo pierde su carácter </a:t>
            </a:r>
            <a:r>
              <a:rPr lang="es-ES" sz="2000" b="1" dirty="0"/>
              <a:t>sagrado</a:t>
            </a:r>
            <a:r>
              <a:rPr lang="es-ES" sz="2000" dirty="0"/>
              <a:t> e </a:t>
            </a:r>
            <a:r>
              <a:rPr lang="es-ES" sz="2000" b="1" dirty="0"/>
              <a:t>inviolable</a:t>
            </a:r>
            <a:r>
              <a:rPr lang="es-ES" sz="2000" dirty="0"/>
              <a:t>, a la vez que sus derechos como Rey, cuando atenta contra ella.</a:t>
            </a:r>
          </a:p>
          <a:p>
            <a:pPr lvl="1" algn="just"/>
            <a:endParaRPr lang="es-ES" sz="2000" dirty="0"/>
          </a:p>
          <a:p>
            <a:pPr lvl="1" algn="just"/>
            <a:r>
              <a:rPr lang="es-ES" sz="2000" dirty="0"/>
              <a:t>En la Edad Moderna, con el avance de la secularización del Poder, adquiere importancia la </a:t>
            </a:r>
            <a:r>
              <a:rPr lang="es-ES" sz="2000" b="1" dirty="0"/>
              <a:t>Monarquía patrimonial</a:t>
            </a:r>
            <a:r>
              <a:rPr lang="es-ES" sz="2000" dirty="0"/>
              <a:t>: el </a:t>
            </a:r>
            <a:r>
              <a:rPr lang="es-ES" sz="2000" dirty="0" err="1"/>
              <a:t>Regnum</a:t>
            </a:r>
            <a:r>
              <a:rPr lang="es-ES" sz="2000" dirty="0"/>
              <a:t> se rige por el </a:t>
            </a:r>
            <a:r>
              <a:rPr lang="es-ES" sz="2000" b="1" dirty="0"/>
              <a:t>derecho de familia</a:t>
            </a:r>
            <a:r>
              <a:rPr lang="es-ES" sz="2000" dirty="0"/>
              <a:t>, que legitima el Poder Real.</a:t>
            </a:r>
          </a:p>
          <a:p>
            <a:pPr lvl="1" algn="just"/>
            <a:endParaRPr lang="es-ES" sz="2000" dirty="0"/>
          </a:p>
          <a:p>
            <a:pPr lvl="1" algn="just"/>
            <a:r>
              <a:rPr lang="es-ES" sz="2000" dirty="0"/>
              <a:t>El Rey ejerce, así, la </a:t>
            </a:r>
            <a:r>
              <a:rPr lang="es-ES" sz="2000" b="1" dirty="0"/>
              <a:t>patria potestas </a:t>
            </a:r>
            <a:r>
              <a:rPr lang="es-ES" sz="2000" dirty="0"/>
              <a:t>sobre sus súbditos y, en virtud de ello, la Corona y el Reino mismo son </a:t>
            </a:r>
            <a:r>
              <a:rPr lang="es-ES" sz="2000" b="1" dirty="0"/>
              <a:t>patrimonio personal suyo.</a:t>
            </a: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753107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196752"/>
            <a:ext cx="8784976" cy="5472608"/>
          </a:xfrm>
        </p:spPr>
        <p:txBody>
          <a:bodyPr>
            <a:normAutofit fontScale="92500" lnSpcReduction="10000"/>
          </a:bodyPr>
          <a:lstStyle/>
          <a:p>
            <a:pPr lvl="1" algn="just"/>
            <a:endParaRPr lang="es-ES" dirty="0"/>
          </a:p>
          <a:p>
            <a:pPr lvl="1" algn="just"/>
            <a:r>
              <a:rPr lang="es-ES" sz="2400" dirty="0"/>
              <a:t>El derecho de cada uno de disponer de su propiedad como desee.</a:t>
            </a:r>
          </a:p>
          <a:p>
            <a:pPr lvl="1" algn="just"/>
            <a:endParaRPr lang="es-ES" dirty="0"/>
          </a:p>
          <a:p>
            <a:pPr lvl="1" algn="just"/>
            <a:r>
              <a:rPr lang="es-ES" sz="2400" dirty="0"/>
              <a:t>El derecho de cada uno de moverse libremente, sin requerir permiso y sin dar cuenta de sus motivos o de sus gestiones.</a:t>
            </a:r>
          </a:p>
          <a:p>
            <a:pPr lvl="1" algn="just"/>
            <a:endParaRPr lang="es-ES" dirty="0"/>
          </a:p>
          <a:p>
            <a:pPr lvl="1" algn="just"/>
            <a:r>
              <a:rPr lang="es-ES" sz="2400" dirty="0"/>
              <a:t>El derecho de cada uno de reunirse con otros individuos, sea para dialogar sobre sus intereses, para profesar el culto que él y sus asociados prefieran o para cualquier otra actividad que pueda realizarle como persona.</a:t>
            </a:r>
          </a:p>
          <a:p>
            <a:pPr lvl="1" algn="just"/>
            <a:endParaRPr lang="es-ES" dirty="0"/>
          </a:p>
          <a:p>
            <a:pPr lvl="1" algn="just"/>
            <a:r>
              <a:rPr lang="es-ES" sz="2400" dirty="0"/>
              <a:t>El derecho de cada uno a influir sobre la administración del gobierno, sea por el nombramiento de todos o de algunos de los representantes o funcionarios, sea a través de representaciones, peticiones o demandas que la autoridad está más o menos obligada a tomar en consideración.</a:t>
            </a:r>
            <a:endParaRPr lang="es-ES" sz="2000" dirty="0"/>
          </a:p>
        </p:txBody>
      </p:sp>
    </p:spTree>
    <p:extLst>
      <p:ext uri="{BB962C8B-B14F-4D97-AF65-F5344CB8AC3E}">
        <p14:creationId xmlns:p14="http://schemas.microsoft.com/office/powerpoint/2010/main" val="348496101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274320" lvl="4" indent="-274320">
              <a:buClr>
                <a:schemeClr val="accent3"/>
              </a:buClr>
              <a:buSzPct val="95000"/>
              <a:buNone/>
            </a:pPr>
            <a:endParaRPr lang="es-ES" sz="1600" dirty="0"/>
          </a:p>
          <a:p>
            <a:pPr algn="just"/>
            <a:r>
              <a:rPr lang="es-ES" sz="2400" dirty="0"/>
              <a:t>Sin embargo, los orígenes de la </a:t>
            </a:r>
            <a:r>
              <a:rPr lang="es-ES" sz="2400" b="1" dirty="0"/>
              <a:t>Monarquía constitucional</a:t>
            </a:r>
            <a:r>
              <a:rPr lang="es-ES" sz="2400" dirty="0"/>
              <a:t> hay que buscarlos en el principio contrario al </a:t>
            </a:r>
            <a:r>
              <a:rPr lang="es-ES" sz="2400" b="1" dirty="0"/>
              <a:t>patrimonial</a:t>
            </a:r>
            <a:r>
              <a:rPr lang="es-ES" sz="2400" dirty="0"/>
              <a:t>.</a:t>
            </a:r>
          </a:p>
          <a:p>
            <a:pPr algn="just"/>
            <a:endParaRPr lang="es-ES" sz="2400" dirty="0"/>
          </a:p>
          <a:p>
            <a:pPr lvl="1" algn="just"/>
            <a:r>
              <a:rPr lang="es-ES" sz="2000" dirty="0"/>
              <a:t>En el siglo XVIII se difunde un concepto </a:t>
            </a:r>
            <a:r>
              <a:rPr lang="es-ES" sz="2000" b="1" dirty="0"/>
              <a:t>funcional del Rey</a:t>
            </a:r>
            <a:r>
              <a:rPr lang="es-ES" sz="2000" dirty="0"/>
              <a:t>. Con la erección del </a:t>
            </a:r>
            <a:r>
              <a:rPr lang="es-ES" sz="2000" b="1" dirty="0"/>
              <a:t>Estado moderno</a:t>
            </a:r>
            <a:r>
              <a:rPr lang="es-ES" sz="2000" dirty="0"/>
              <a:t>, el Rey es el primer magistrado de ese Estado y la cúspide necesaria de un orden jerárquico en la que se encuadran todos los cargos de la administración.</a:t>
            </a:r>
          </a:p>
          <a:p>
            <a:pPr lvl="1" algn="just"/>
            <a:endParaRPr lang="es-ES" sz="2000" dirty="0"/>
          </a:p>
          <a:p>
            <a:pPr lvl="1" algn="just"/>
            <a:r>
              <a:rPr lang="es-ES" sz="2000" dirty="0"/>
              <a:t>(Continúa…)</a:t>
            </a:r>
          </a:p>
          <a:p>
            <a:pPr lvl="1" algn="just"/>
            <a:endParaRPr lang="es-ES" sz="2000" dirty="0"/>
          </a:p>
          <a:p>
            <a:pPr marL="667512" lvl="2" indent="0" algn="just">
              <a:buNone/>
            </a:pPr>
            <a:endParaRPr lang="es-ES" sz="17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43236595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393192" lvl="1" indent="0" algn="just">
              <a:buNone/>
            </a:pPr>
            <a:endParaRPr lang="es-ES" sz="2000" dirty="0"/>
          </a:p>
          <a:p>
            <a:pPr lvl="1" algn="just"/>
            <a:r>
              <a:rPr lang="es-ES" sz="2000" dirty="0"/>
              <a:t>A lo largo de la Edad Contemporánea, se irán difuminando la legitimidad sobrenatural y la patrimonial, pero las Monarquías occidentales mantienen las otras legitimidades </a:t>
            </a:r>
            <a:r>
              <a:rPr lang="es-ES" sz="2000" b="1" dirty="0"/>
              <a:t>históricas</a:t>
            </a:r>
            <a:r>
              <a:rPr lang="es-ES" sz="2000" dirty="0"/>
              <a:t>: </a:t>
            </a:r>
          </a:p>
          <a:p>
            <a:pPr lvl="1" algn="just"/>
            <a:endParaRPr lang="es-ES" sz="2000" dirty="0"/>
          </a:p>
          <a:p>
            <a:pPr lvl="2" algn="just"/>
            <a:r>
              <a:rPr lang="es-ES" sz="1900" dirty="0"/>
              <a:t>El Rey </a:t>
            </a:r>
            <a:r>
              <a:rPr lang="es-ES" sz="1900" b="1" dirty="0"/>
              <a:t>personifica la sociedad política</a:t>
            </a:r>
            <a:r>
              <a:rPr lang="es-ES" sz="1900" dirty="0"/>
              <a:t> ( = idea tradicional de la representación) y </a:t>
            </a:r>
            <a:r>
              <a:rPr lang="es-ES" sz="1900" b="1" dirty="0"/>
              <a:t>su continuidad histórica</a:t>
            </a:r>
            <a:r>
              <a:rPr lang="es-ES" sz="1900" dirty="0"/>
              <a:t> ( = derecho hereditario), y por ello mantiene su carácter sagrado e inviolable.</a:t>
            </a:r>
          </a:p>
          <a:p>
            <a:pPr lvl="2" algn="just"/>
            <a:endParaRPr lang="es-ES" sz="1900" dirty="0"/>
          </a:p>
          <a:p>
            <a:pPr lvl="2" algn="just"/>
            <a:r>
              <a:rPr lang="es-ES" sz="1900" dirty="0"/>
              <a:t>En cuanto representante legítimo de su pueblo, el Rey ejerce en su nombre el Poder.</a:t>
            </a:r>
          </a:p>
          <a:p>
            <a:pPr lvl="2" algn="just"/>
            <a:endParaRPr lang="es-ES" sz="1900" dirty="0"/>
          </a:p>
          <a:p>
            <a:pPr lvl="2" algn="just"/>
            <a:r>
              <a:rPr lang="es-ES" sz="1900" dirty="0"/>
              <a:t>Por ello, el Rey es, además, Jefe del Estado y su primer magistrado.</a:t>
            </a:r>
          </a:p>
          <a:p>
            <a:pPr marL="667512" lvl="2" indent="0" algn="just">
              <a:buNone/>
            </a:pPr>
            <a:endParaRPr lang="es-ES" sz="17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7316922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274320" lvl="4" indent="-274320">
              <a:buClr>
                <a:schemeClr val="accent3"/>
              </a:buClr>
              <a:buSzPct val="95000"/>
              <a:buNone/>
            </a:pPr>
            <a:endParaRPr lang="es-ES" sz="1600" dirty="0"/>
          </a:p>
          <a:p>
            <a:pPr algn="just"/>
            <a:r>
              <a:rPr lang="es-ES" sz="2400" dirty="0"/>
              <a:t>Esa legitimidad histórica fundamenta los </a:t>
            </a:r>
            <a:r>
              <a:rPr lang="es-ES" sz="2400" b="1" dirty="0"/>
              <a:t>derechos de la Corona</a:t>
            </a:r>
            <a:r>
              <a:rPr lang="es-ES" sz="2400" dirty="0"/>
              <a:t>. Por eso, al Rey </a:t>
            </a:r>
            <a:r>
              <a:rPr lang="es-ES" sz="2400" b="1" dirty="0"/>
              <a:t>no le es aplicable el criterio electivo</a:t>
            </a:r>
            <a:r>
              <a:rPr lang="es-ES" sz="2400" dirty="0"/>
              <a:t>: supondría la abolición de esa legitimidad y estaría incapacitado para “personificar” la unidad de la sociedad política. Es decir, </a:t>
            </a:r>
            <a:r>
              <a:rPr lang="es-ES" sz="2400" b="1" dirty="0"/>
              <a:t>dejaría de ser Rey</a:t>
            </a:r>
            <a:r>
              <a:rPr lang="es-ES" sz="2400" dirty="0"/>
              <a:t>.</a:t>
            </a:r>
          </a:p>
          <a:p>
            <a:pPr algn="just"/>
            <a:endParaRPr lang="es-ES" sz="2400" dirty="0"/>
          </a:p>
          <a:p>
            <a:pPr algn="just"/>
            <a:r>
              <a:rPr lang="es-ES" sz="2400" dirty="0"/>
              <a:t>Al Rey no se le designa: </a:t>
            </a:r>
            <a:r>
              <a:rPr lang="es-ES" sz="2400" b="1" dirty="0"/>
              <a:t>se le reconoce en su derecho y se le proclama. </a:t>
            </a:r>
            <a:r>
              <a:rPr lang="es-ES" sz="2400" dirty="0"/>
              <a:t>Como su persona contiene una </a:t>
            </a:r>
            <a:r>
              <a:rPr lang="es-ES" sz="2400" b="1" dirty="0"/>
              <a:t>forma de gobierno</a:t>
            </a:r>
            <a:r>
              <a:rPr lang="es-ES" sz="2400" dirty="0"/>
              <a:t>, se le asimila a ésta: al Rey se le proclama (que no a la Monarquía) igual que se proclama una República.</a:t>
            </a:r>
          </a:p>
          <a:p>
            <a:pPr algn="just"/>
            <a:endParaRPr lang="es-ES" sz="2400" dirty="0"/>
          </a:p>
          <a:p>
            <a:pPr algn="just"/>
            <a:r>
              <a:rPr lang="es-ES" sz="2400" dirty="0"/>
              <a:t>(Continúa…)</a:t>
            </a:r>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93503262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0" indent="0" algn="just">
              <a:buNone/>
            </a:pPr>
            <a:endParaRPr lang="es-ES" sz="2400" dirty="0"/>
          </a:p>
          <a:p>
            <a:pPr algn="just"/>
            <a:r>
              <a:rPr lang="es-ES" sz="2400" dirty="0"/>
              <a:t>La abolición del principio de gobierno absoluto en el XIX y la necesidad de apartar al supremo representante de la Nación de las luchas políticas, restringió el uso de las prerrogativas del Rey ( = se convirtió en </a:t>
            </a:r>
            <a:r>
              <a:rPr lang="es-ES" sz="2400" b="1" dirty="0"/>
              <a:t>Rey constitucional</a:t>
            </a:r>
            <a:r>
              <a:rPr lang="es-ES" sz="2400" dirty="0"/>
              <a:t>) y</a:t>
            </a:r>
          </a:p>
          <a:p>
            <a:pPr algn="just"/>
            <a:endParaRPr lang="es-ES" sz="2400" dirty="0"/>
          </a:p>
          <a:p>
            <a:pPr algn="just"/>
            <a:r>
              <a:rPr lang="es-ES" sz="2400" dirty="0"/>
              <a:t>Además, trasladó su ejercicio progresivamente a sus ministros (que al responsabilizarse de los actos del Rey a través del </a:t>
            </a:r>
            <a:r>
              <a:rPr lang="es-ES" sz="2400" b="1" dirty="0"/>
              <a:t>refrendo ministerial</a:t>
            </a:r>
            <a:r>
              <a:rPr lang="es-ES" sz="2400" dirty="0"/>
              <a:t>, adquirieron también la capacidad de actuar en su nombre y restringir la intervención directa del Rey en los asuntos de gobierno).</a:t>
            </a:r>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842577688"/>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fontScale="92500"/>
          </a:bodyPr>
          <a:lstStyle/>
          <a:p>
            <a:pPr marL="274320" lvl="4" indent="-274320">
              <a:buClr>
                <a:schemeClr val="accent3"/>
              </a:buClr>
              <a:buSzPct val="95000"/>
              <a:buNone/>
            </a:pPr>
            <a:endParaRPr lang="es-ES" sz="1600" dirty="0"/>
          </a:p>
          <a:p>
            <a:pPr algn="just"/>
            <a:r>
              <a:rPr lang="es-ES" sz="2400" dirty="0"/>
              <a:t>¿Por qué el gobierno constitucional y representativo, que contiene el principio electivo (junto a la división del poder y la publicidad), mantuvo la Monarquía en varios países de Europa occidental?</a:t>
            </a:r>
          </a:p>
          <a:p>
            <a:pPr algn="just"/>
            <a:endParaRPr lang="es-ES" sz="2400" dirty="0"/>
          </a:p>
          <a:p>
            <a:pPr lvl="1" algn="just"/>
            <a:r>
              <a:rPr lang="es-ES" sz="2200" dirty="0"/>
              <a:t>Porque, una vez abolida la soberanía regia, la Monarquía, como forma externa de gobierno, no es incompatible con el principio representativo.</a:t>
            </a:r>
          </a:p>
          <a:p>
            <a:pPr lvl="1" algn="just"/>
            <a:endParaRPr lang="es-ES" sz="2200" dirty="0"/>
          </a:p>
          <a:p>
            <a:pPr lvl="1" algn="just"/>
            <a:r>
              <a:rPr lang="es-ES" sz="2200" dirty="0"/>
              <a:t>Porque la Corona refuerza con una legitimidad anterior y permanente (transmite la continuidad de la sociedad política que acoge el principio representativo) la legitimidad cambiante que otorga el poder electoral. Esta función sólo es posible si existe </a:t>
            </a:r>
            <a:r>
              <a:rPr lang="es-ES" sz="2200" b="1" dirty="0"/>
              <a:t>continuidad dinástica</a:t>
            </a:r>
            <a:r>
              <a:rPr lang="es-ES" sz="2200" dirty="0"/>
              <a:t>: en caso contrario, los derechos de los aspirantes al trono caen al terreno de los partidos.</a:t>
            </a:r>
          </a:p>
          <a:p>
            <a:pPr lvl="1" algn="just"/>
            <a:endParaRPr lang="es-ES" sz="2200" dirty="0"/>
          </a:p>
          <a:p>
            <a:pPr lvl="1" algn="just"/>
            <a:r>
              <a:rPr lang="es-ES" sz="2200" dirty="0"/>
              <a:t>(Continúa…)</a:t>
            </a:r>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41302803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472608"/>
          </a:xfrm>
        </p:spPr>
        <p:txBody>
          <a:bodyPr>
            <a:normAutofit/>
          </a:bodyPr>
          <a:lstStyle/>
          <a:p>
            <a:pPr marL="274320" lvl="4" indent="-274320">
              <a:buClr>
                <a:schemeClr val="accent3"/>
              </a:buClr>
              <a:buSzPct val="95000"/>
              <a:buNone/>
            </a:pPr>
            <a:endParaRPr lang="es-ES" sz="1600" dirty="0"/>
          </a:p>
          <a:p>
            <a:pPr lvl="1" algn="just"/>
            <a:r>
              <a:rPr lang="es-ES" sz="2200" dirty="0"/>
              <a:t>Porque la Corona se mantuvo como parte inseparable de su Constitución material (histórica) en el tránsito del absolutismo al constitucionalismo.</a:t>
            </a:r>
          </a:p>
          <a:p>
            <a:pPr lvl="1" algn="just"/>
            <a:endParaRPr lang="es-ES" sz="2200" dirty="0"/>
          </a:p>
          <a:p>
            <a:pPr lvl="1" algn="just"/>
            <a:r>
              <a:rPr lang="es-ES" sz="2200" dirty="0"/>
              <a:t>Porque la Corona sustrae de la competencia política el puesto más alto del Estado, constituyendo un freno y contrapeso eficaz contra el exclusivismo de partido, y todo intento de reunión de los Poderes en una o varias personas. </a:t>
            </a:r>
          </a:p>
          <a:p>
            <a:pPr lvl="1" algn="just"/>
            <a:endParaRPr lang="es-ES" sz="2200" dirty="0"/>
          </a:p>
          <a:p>
            <a:pPr lvl="1" algn="just"/>
            <a:r>
              <a:rPr lang="es-ES" sz="2200"/>
              <a:t>Con la reinvención/recuperación de la tradición del “rey soldado”, y superponerla al del “rey magistrado”, la Corona sirve para sustraer la administración civil y militar de la contienda partidista.</a:t>
            </a:r>
          </a:p>
          <a:p>
            <a:pPr lvl="1" algn="just"/>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42815050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E2234-69EA-4FA3-A1F8-B070D8BD1874}"/>
              </a:ext>
            </a:extLst>
          </p:cNvPr>
          <p:cNvSpPr>
            <a:spLocks noGrp="1"/>
          </p:cNvSpPr>
          <p:nvPr>
            <p:ph type="title"/>
          </p:nvPr>
        </p:nvSpPr>
        <p:spPr>
          <a:xfrm>
            <a:off x="457200" y="1385316"/>
            <a:ext cx="8229600" cy="604448"/>
          </a:xfrm>
        </p:spPr>
        <p:txBody>
          <a:bodyPr>
            <a:normAutofit fontScale="90000"/>
          </a:bodyPr>
          <a:lstStyle/>
          <a:p>
            <a:r>
              <a:rPr lang="es-ES" dirty="0" err="1"/>
              <a:t>Benjamin</a:t>
            </a:r>
            <a:r>
              <a:rPr lang="es-ES" dirty="0"/>
              <a:t> </a:t>
            </a:r>
            <a:r>
              <a:rPr lang="es-ES" dirty="0" err="1"/>
              <a:t>Constant</a:t>
            </a:r>
            <a:r>
              <a:rPr lang="es-ES" dirty="0"/>
              <a:t> (1767-1830)</a:t>
            </a:r>
            <a:endParaRPr lang="es-ES_tradnl" dirty="0"/>
          </a:p>
        </p:txBody>
      </p:sp>
      <p:sp>
        <p:nvSpPr>
          <p:cNvPr id="4" name="CuadroTexto 3">
            <a:extLst>
              <a:ext uri="{FF2B5EF4-FFF2-40B4-BE49-F238E27FC236}">
                <a16:creationId xmlns:a16="http://schemas.microsoft.com/office/drawing/2014/main" id="{3EB90B6A-2777-4B3E-9422-FD1D9F763DDA}"/>
              </a:ext>
            </a:extLst>
          </p:cNvPr>
          <p:cNvSpPr txBox="1"/>
          <p:nvPr/>
        </p:nvSpPr>
        <p:spPr>
          <a:xfrm>
            <a:off x="547382" y="2977567"/>
            <a:ext cx="4674765" cy="2481449"/>
          </a:xfrm>
          <a:prstGeom prst="rect">
            <a:avLst/>
          </a:prstGeom>
          <a:solidFill>
            <a:schemeClr val="accent2">
              <a:lumMod val="20000"/>
              <a:lumOff val="80000"/>
            </a:schemeClr>
          </a:solidFill>
          <a:ln>
            <a:solidFill>
              <a:schemeClr val="bg2"/>
            </a:solidFill>
          </a:ln>
        </p:spPr>
        <p:txBody>
          <a:bodyPr wrap="square" rtlCol="0">
            <a:spAutoFit/>
          </a:bodyPr>
          <a:lstStyle/>
          <a:p>
            <a:pPr algn="just"/>
            <a:r>
              <a:rPr lang="es-ES_tradnl" sz="1725" dirty="0"/>
              <a:t>“Curso de Política Constitucional” (1818): “El Rey es un poder neutro y preservador, que guarda la Constitución y mantiene en equilibrio todos los otros poderes. Un Rey en un país libre es un ser separado de todos los demás, superior a la diversidad de opiniones, sin otro interés que el de que se mantenga el orden y la libertad… y que actúa en una esfera inviolable de seguridad, de majestad y de imparcialidad”.</a:t>
            </a:r>
          </a:p>
        </p:txBody>
      </p:sp>
      <p:pic>
        <p:nvPicPr>
          <p:cNvPr id="6" name="Marcador de contenido 5">
            <a:extLst>
              <a:ext uri="{FF2B5EF4-FFF2-40B4-BE49-F238E27FC236}">
                <a16:creationId xmlns:a16="http://schemas.microsoft.com/office/drawing/2014/main" id="{B43AE22E-424F-4738-8224-5B4BC458FA40}"/>
              </a:ext>
            </a:extLst>
          </p:cNvPr>
          <p:cNvPicPr>
            <a:picLocks noGrp="1" noChangeAspect="1"/>
          </p:cNvPicPr>
          <p:nvPr>
            <p:ph idx="1"/>
          </p:nvPr>
        </p:nvPicPr>
        <p:blipFill>
          <a:blip r:embed="rId2"/>
          <a:stretch>
            <a:fillRect/>
          </a:stretch>
        </p:blipFill>
        <p:spPr>
          <a:xfrm>
            <a:off x="5838737" y="2745671"/>
            <a:ext cx="2667700" cy="2955719"/>
          </a:xfrm>
          <a:prstGeom prst="rect">
            <a:avLst/>
          </a:prstGeom>
        </p:spPr>
      </p:pic>
    </p:spTree>
    <p:extLst>
      <p:ext uri="{BB962C8B-B14F-4D97-AF65-F5344CB8AC3E}">
        <p14:creationId xmlns:p14="http://schemas.microsoft.com/office/powerpoint/2010/main" val="4021279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544616"/>
          </a:xfrm>
        </p:spPr>
        <p:txBody>
          <a:bodyPr>
            <a:normAutofit fontScale="85000" lnSpcReduction="20000"/>
          </a:bodyPr>
          <a:lstStyle/>
          <a:p>
            <a:pPr marL="274320" lvl="4" indent="-274320">
              <a:buClr>
                <a:schemeClr val="accent3"/>
              </a:buClr>
              <a:buSzPct val="95000"/>
              <a:buNone/>
            </a:pPr>
            <a:endParaRPr lang="es-ES" sz="1600" dirty="0"/>
          </a:p>
          <a:p>
            <a:pPr algn="just"/>
            <a:r>
              <a:rPr lang="es-ES" sz="2400" dirty="0"/>
              <a:t>Pero la Monarquía constitucional, que conservó parte de las prerrogativas del Rey, se articuló de formas distintas dependiendo de la función que, </a:t>
            </a:r>
            <a:r>
              <a:rPr lang="es-ES" sz="2400" b="1" dirty="0"/>
              <a:t>en la práctica</a:t>
            </a:r>
            <a:r>
              <a:rPr lang="es-ES" sz="2400" dirty="0"/>
              <a:t>, adquirió la Corona dentro del nuevo esquema de Poderes:</a:t>
            </a:r>
          </a:p>
          <a:p>
            <a:pPr algn="just"/>
            <a:endParaRPr lang="es-ES" sz="2400" dirty="0"/>
          </a:p>
          <a:p>
            <a:pPr lvl="1" algn="just"/>
            <a:r>
              <a:rPr lang="es-ES" sz="2200" dirty="0"/>
              <a:t>En países como </a:t>
            </a:r>
            <a:r>
              <a:rPr lang="es-ES" sz="2200" b="1" dirty="0"/>
              <a:t>Alemania</a:t>
            </a:r>
            <a:r>
              <a:rPr lang="es-ES" sz="2200" dirty="0"/>
              <a:t> o Austria</a:t>
            </a:r>
            <a:r>
              <a:rPr lang="es-ES" sz="2200" b="1" dirty="0"/>
              <a:t> </a:t>
            </a:r>
            <a:r>
              <a:rPr lang="es-ES" sz="2200" dirty="0"/>
              <a:t>se estableció una </a:t>
            </a:r>
            <a:r>
              <a:rPr lang="es-ES" sz="2200" b="1" dirty="0"/>
              <a:t>Monarquía limitada</a:t>
            </a:r>
            <a:r>
              <a:rPr lang="es-ES" sz="2200" dirty="0"/>
              <a:t>: el Monarca (“Emperador”) reinaba y gobernaba de manera efectiva como cabeza del Poder ejecutivo; los ministros, nombrados libremente por la Corona, respondían exclusivamente ante ella y no dependían de la confianza del Parlamento. </a:t>
            </a:r>
            <a:endParaRPr lang="es-ES" sz="2200" b="1" dirty="0"/>
          </a:p>
          <a:p>
            <a:pPr lvl="1" algn="just"/>
            <a:endParaRPr lang="es-ES" sz="2200" dirty="0"/>
          </a:p>
          <a:p>
            <a:pPr lvl="1" algn="just"/>
            <a:r>
              <a:rPr lang="es-ES" sz="2200" dirty="0"/>
              <a:t>En países como Francia (h. 1848), </a:t>
            </a:r>
            <a:r>
              <a:rPr lang="es-ES" sz="2200" b="1" dirty="0"/>
              <a:t>España</a:t>
            </a:r>
            <a:r>
              <a:rPr lang="es-ES" sz="2200" dirty="0"/>
              <a:t>, Portugal (h. 1910) y, de forma más tardía, los países escandinavos, se estableció una verdadera </a:t>
            </a:r>
            <a:r>
              <a:rPr lang="es-ES" sz="2200" b="1" dirty="0"/>
              <a:t>Monarquía constitucional (= sistema de la “doble confianza”).</a:t>
            </a:r>
            <a:r>
              <a:rPr lang="es-ES" sz="2200" dirty="0"/>
              <a:t> La Corona reinaba y gobernaba a través de su Consejo de ministros, que eran nombrados por aquélla, pero necesitaba también la confianza del Parlamento. La Corona resolvía también los conflictos entre las Cámaras y el Consejo de Ministros. Es un </a:t>
            </a:r>
            <a:r>
              <a:rPr lang="es-ES" sz="2200" b="1" dirty="0"/>
              <a:t>Poder moderador</a:t>
            </a:r>
            <a:r>
              <a:rPr lang="es-ES" sz="2200" dirty="0"/>
              <a:t> que está por encima, y por tanto arbitra los conflictos entre el ejecutivo y el legislativo, e interviene judicialmente mediante el derecho de </a:t>
            </a:r>
            <a:r>
              <a:rPr lang="es-ES" sz="2200"/>
              <a:t>gracia.</a:t>
            </a: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44144282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MONARQUÍA PURA A LA MONARQUÍA CONSTITUCIONAL</a:t>
            </a:r>
          </a:p>
        </p:txBody>
      </p:sp>
      <p:sp>
        <p:nvSpPr>
          <p:cNvPr id="3" name="2 Marcador de contenido"/>
          <p:cNvSpPr>
            <a:spLocks noGrp="1"/>
          </p:cNvSpPr>
          <p:nvPr>
            <p:ph idx="1"/>
          </p:nvPr>
        </p:nvSpPr>
        <p:spPr>
          <a:xfrm>
            <a:off x="179512" y="1196752"/>
            <a:ext cx="8784976" cy="5616624"/>
          </a:xfrm>
        </p:spPr>
        <p:txBody>
          <a:bodyPr>
            <a:normAutofit fontScale="92500"/>
          </a:bodyPr>
          <a:lstStyle/>
          <a:p>
            <a:pPr marL="393192" lvl="1" indent="0" algn="just">
              <a:buNone/>
            </a:pPr>
            <a:endParaRPr lang="es-ES" sz="2200" dirty="0"/>
          </a:p>
          <a:p>
            <a:pPr lvl="1" algn="just"/>
            <a:r>
              <a:rPr lang="es-ES" sz="2200" dirty="0"/>
              <a:t>En países como </a:t>
            </a:r>
            <a:r>
              <a:rPr lang="es-ES" sz="2200" b="1" dirty="0"/>
              <a:t>Reino Unido</a:t>
            </a:r>
            <a:r>
              <a:rPr lang="es-ES" sz="2200" dirty="0"/>
              <a:t>, </a:t>
            </a:r>
            <a:r>
              <a:rPr lang="es-ES" sz="2200" b="1" dirty="0"/>
              <a:t>Bélgica</a:t>
            </a:r>
            <a:r>
              <a:rPr lang="es-ES" sz="2200" dirty="0"/>
              <a:t> y </a:t>
            </a:r>
            <a:r>
              <a:rPr lang="es-ES" sz="2200" b="1" dirty="0"/>
              <a:t>Holanda</a:t>
            </a:r>
            <a:r>
              <a:rPr lang="es-ES" sz="2200" dirty="0"/>
              <a:t> se estableció una </a:t>
            </a:r>
            <a:r>
              <a:rPr lang="es-ES" sz="2200" b="1" dirty="0"/>
              <a:t>Monarquía parlamentaria</a:t>
            </a:r>
            <a:r>
              <a:rPr lang="es-ES" sz="2200" dirty="0"/>
              <a:t>: la Corona reina, pero no gobierna. Retiene sus prerrogativas, pero no las ejerce normalmente al margen de las mayorías parlamentarias. Selecciona su Consejo de Ministros, con cierto automatismo, de entre los jefes de esas mayorías, pues predomina la confianza del </a:t>
            </a:r>
            <a:r>
              <a:rPr lang="es-ES" sz="2200" b="1" dirty="0"/>
              <a:t>Parlamento</a:t>
            </a:r>
            <a:r>
              <a:rPr lang="es-ES" sz="2200" dirty="0"/>
              <a:t>. </a:t>
            </a:r>
            <a:r>
              <a:rPr lang="es-ES" sz="2000" dirty="0"/>
              <a:t>Mantiene su función de </a:t>
            </a:r>
            <a:r>
              <a:rPr lang="es-ES" sz="2000" b="1" dirty="0"/>
              <a:t>Poder Moderador</a:t>
            </a:r>
            <a:r>
              <a:rPr lang="es-ES" sz="2000" dirty="0"/>
              <a:t>, pero su margen de maniobra es más restringido (</a:t>
            </a:r>
            <a:r>
              <a:rPr lang="es-ES" sz="2000" dirty="0" err="1"/>
              <a:t>right</a:t>
            </a:r>
            <a:r>
              <a:rPr lang="es-ES" sz="2000" dirty="0"/>
              <a:t> </a:t>
            </a:r>
            <a:r>
              <a:rPr lang="es-ES" sz="2000" dirty="0" err="1"/>
              <a:t>to</a:t>
            </a:r>
            <a:r>
              <a:rPr lang="es-ES" sz="2000" dirty="0"/>
              <a:t> be </a:t>
            </a:r>
            <a:r>
              <a:rPr lang="es-ES" sz="2000" dirty="0" err="1"/>
              <a:t>consulted</a:t>
            </a:r>
            <a:r>
              <a:rPr lang="es-ES" sz="2000" dirty="0"/>
              <a:t>/ </a:t>
            </a:r>
            <a:r>
              <a:rPr lang="es-ES" sz="2000" dirty="0" err="1"/>
              <a:t>to</a:t>
            </a:r>
            <a:r>
              <a:rPr lang="es-ES" sz="2000" dirty="0"/>
              <a:t> </a:t>
            </a:r>
            <a:r>
              <a:rPr lang="es-ES" sz="2000" dirty="0" err="1"/>
              <a:t>encourage</a:t>
            </a:r>
            <a:r>
              <a:rPr lang="es-ES" sz="2000" dirty="0"/>
              <a:t>/ </a:t>
            </a:r>
            <a:r>
              <a:rPr lang="es-ES" sz="2000" dirty="0" err="1"/>
              <a:t>to</a:t>
            </a:r>
            <a:r>
              <a:rPr lang="es-ES" sz="2000" dirty="0"/>
              <a:t> </a:t>
            </a:r>
            <a:r>
              <a:rPr lang="es-ES" sz="2000" dirty="0" err="1"/>
              <a:t>warn</a:t>
            </a:r>
            <a:r>
              <a:rPr lang="es-ES" sz="2000" dirty="0"/>
              <a:t>).</a:t>
            </a:r>
            <a:endParaRPr lang="es-ES" sz="2200" dirty="0"/>
          </a:p>
          <a:p>
            <a:pPr lvl="1" algn="just"/>
            <a:endParaRPr lang="es-ES" sz="2200" dirty="0"/>
          </a:p>
          <a:p>
            <a:pPr lvl="1" algn="just"/>
            <a:r>
              <a:rPr lang="es-ES" sz="2200" dirty="0"/>
              <a:t>Durante la revolución inglesa (1642), francesa (1791) y española (1812) se conoció también la </a:t>
            </a:r>
            <a:r>
              <a:rPr lang="es-ES" sz="2200" b="1" dirty="0"/>
              <a:t>Monarquía asamblearia</a:t>
            </a:r>
            <a:r>
              <a:rPr lang="es-ES" sz="2200" dirty="0"/>
              <a:t>: el Rey no participa en la legislación y no convoca ni disuelve el </a:t>
            </a:r>
            <a:r>
              <a:rPr lang="es-ES" sz="2200" b="1" dirty="0"/>
              <a:t>Parlamento</a:t>
            </a:r>
            <a:r>
              <a:rPr lang="es-ES" sz="2200" dirty="0"/>
              <a:t>. Se convierte en mero ejecutor de las leyes de aquél, que adquiere hasta la capacidad de seleccionar o despedir directamente a los ministros. Si en los otros modelos predomina el principio bicameral, aquí es el </a:t>
            </a:r>
            <a:r>
              <a:rPr lang="es-ES" sz="2200" b="1" dirty="0"/>
              <a:t>unicameral</a:t>
            </a:r>
            <a:r>
              <a:rPr lang="es-ES" sz="2200" dirty="0"/>
              <a:t> (o la Cámara Alta pierde toda su influencia).</a:t>
            </a:r>
          </a:p>
          <a:p>
            <a:pPr lvl="1" algn="just"/>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78198939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fontScale="92500" lnSpcReduction="20000"/>
          </a:bodyPr>
          <a:lstStyle/>
          <a:p>
            <a:endParaRPr lang="es-ES" dirty="0"/>
          </a:p>
          <a:p>
            <a:pPr algn="just"/>
            <a:r>
              <a:rPr lang="es-ES" sz="1800" dirty="0"/>
              <a:t>La República (ligada a la “Res publica” de la Edad Moderna = Estado) se usó como forma externa de gobierno en el siglo XIX allá donde desaparecieron (por revoluciones o imposiciones extranjeras) los “</a:t>
            </a:r>
            <a:r>
              <a:rPr lang="es-ES" sz="1800" dirty="0" err="1"/>
              <a:t>Regnum</a:t>
            </a:r>
            <a:r>
              <a:rPr lang="es-ES" sz="1800" dirty="0"/>
              <a:t>”. Designaban gobiernos aristocráticos de carácter hereditario (Senados y magistrados).</a:t>
            </a:r>
          </a:p>
          <a:p>
            <a:pPr algn="just"/>
            <a:endParaRPr lang="es-ES" sz="1800" dirty="0"/>
          </a:p>
          <a:p>
            <a:pPr algn="just"/>
            <a:r>
              <a:rPr lang="es-ES" sz="1800" dirty="0"/>
              <a:t>Fue el desuso de “</a:t>
            </a:r>
            <a:r>
              <a:rPr lang="es-ES" sz="1800" dirty="0" err="1"/>
              <a:t>Civitas</a:t>
            </a:r>
            <a:r>
              <a:rPr lang="es-ES" sz="1800" dirty="0"/>
              <a:t>” (gobierno de los magistrados) lo que amplió su campo semántico más allá de su significado primigenio.</a:t>
            </a:r>
          </a:p>
          <a:p>
            <a:pPr algn="just"/>
            <a:endParaRPr lang="es-ES" sz="1800" dirty="0"/>
          </a:p>
          <a:p>
            <a:pPr algn="just"/>
            <a:r>
              <a:rPr lang="es-ES" sz="1800" dirty="0"/>
              <a:t>Su significado contemporáneo (= forma de gobierno sin monarca) lo adquirió en el XVIII entre los eruditos que estudiaban la organización política de Roma.</a:t>
            </a:r>
          </a:p>
          <a:p>
            <a:pPr algn="just"/>
            <a:endParaRPr lang="es-ES" sz="1800" dirty="0"/>
          </a:p>
          <a:p>
            <a:pPr algn="just"/>
            <a:r>
              <a:rPr lang="es-ES" sz="1800" dirty="0"/>
              <a:t>Pero sólo se popularizó como forma de gobierno moderna tras la revolución norteamericana (1775-1783).</a:t>
            </a:r>
          </a:p>
          <a:p>
            <a:pPr algn="just"/>
            <a:endParaRPr lang="es-ES" sz="180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3401703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196752"/>
            <a:ext cx="8784976" cy="5472608"/>
          </a:xfrm>
        </p:spPr>
        <p:txBody>
          <a:bodyPr>
            <a:normAutofit/>
          </a:bodyPr>
          <a:lstStyle/>
          <a:p>
            <a:pPr algn="just"/>
            <a:r>
              <a:rPr lang="es-ES_tradnl" dirty="0"/>
              <a:t>La libertad política es por tanto, ausencia de restricciones. Pero no de todas: deben persistir las que aseguran una protección contra el poder arbitrario y sin límite (absoluto). </a:t>
            </a:r>
          </a:p>
          <a:p>
            <a:pPr marL="0" indent="0" algn="just">
              <a:buNone/>
            </a:pPr>
            <a:endParaRPr lang="es-ES_tradnl" dirty="0"/>
          </a:p>
          <a:p>
            <a:pPr lvl="1" algn="just"/>
            <a:r>
              <a:rPr lang="es-ES" dirty="0"/>
              <a:t>Hablar de libertad política es, así, salvaguardar los </a:t>
            </a:r>
            <a:r>
              <a:rPr lang="es-ES" b="1" dirty="0"/>
              <a:t>poderes</a:t>
            </a:r>
            <a:r>
              <a:rPr lang="es-ES" dirty="0"/>
              <a:t> que limitan el </a:t>
            </a:r>
            <a:r>
              <a:rPr lang="es-ES" b="1" dirty="0"/>
              <a:t>poder</a:t>
            </a:r>
            <a:r>
              <a:rPr lang="es-ES" dirty="0"/>
              <a:t> (personas físicas o jurídicas, instituciones intermedias) e, igualmente, afirmar el </a:t>
            </a:r>
            <a:r>
              <a:rPr lang="es-ES" b="1" dirty="0"/>
              <a:t>imperio de la Ley</a:t>
            </a:r>
            <a:r>
              <a:rPr lang="es-ES" dirty="0"/>
              <a:t> (que es la libertad jurídica): </a:t>
            </a:r>
            <a:r>
              <a:rPr lang="es-ES" b="1" dirty="0"/>
              <a:t>“Donde no hay ley, no hay libertad… Donde quiera que acaba la ley, allí comienza la tiranía”</a:t>
            </a:r>
            <a:r>
              <a:rPr lang="es-ES" dirty="0"/>
              <a:t> (John Locke).</a:t>
            </a:r>
          </a:p>
          <a:p>
            <a:pPr lvl="1" algn="just"/>
            <a:endParaRPr lang="es-ES" dirty="0"/>
          </a:p>
          <a:p>
            <a:pPr lvl="1" algn="just"/>
            <a:r>
              <a:rPr lang="es-ES" dirty="0"/>
              <a:t>(Continúa…)</a:t>
            </a:r>
          </a:p>
          <a:p>
            <a:pPr lvl="1" algn="just"/>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41210194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fontScale="92500" lnSpcReduction="10000"/>
          </a:bodyPr>
          <a:lstStyle/>
          <a:p>
            <a:endParaRPr lang="es-ES" dirty="0"/>
          </a:p>
          <a:p>
            <a:pPr algn="just"/>
            <a:r>
              <a:rPr lang="es-ES_tradnl" sz="1650" dirty="0"/>
              <a:t>En Estados Unidos, la República fue el continente que federó a las 13 colonias independizadas de Reino Unido y que permitió el establecimiento de un gobierno representativo sin Rey, esto es, formado por magistrados electivos y, casi todos ellos, con mandato temporal.</a:t>
            </a:r>
          </a:p>
          <a:p>
            <a:pPr algn="just"/>
            <a:endParaRPr lang="es-ES_tradnl" sz="1650" dirty="0"/>
          </a:p>
          <a:p>
            <a:pPr algn="just"/>
            <a:r>
              <a:rPr lang="es-ES" sz="1650" dirty="0"/>
              <a:t>L</a:t>
            </a:r>
            <a:r>
              <a:rPr lang="es-ES_tradnl" sz="1650" dirty="0"/>
              <a:t>a República representativa norteamericana </a:t>
            </a:r>
            <a:r>
              <a:rPr lang="es-ES" sz="1650" dirty="0"/>
              <a:t>se inspiró en la interpretación (idealizada) de Montesquieu sobre la Monarquía británica, además de en las convenciones constitucionales de las colonias.</a:t>
            </a:r>
          </a:p>
          <a:p>
            <a:pPr algn="just"/>
            <a:endParaRPr lang="es-ES" sz="1650" dirty="0"/>
          </a:p>
          <a:p>
            <a:pPr algn="just"/>
            <a:r>
              <a:rPr lang="es-ES" sz="1650" dirty="0"/>
              <a:t>Como reflejo del Rey, se creó un Presidente de la Unión, electo por un colegio de compromisarios (elección directa del pueblo = desequilibrio de poderes = </a:t>
            </a:r>
            <a:r>
              <a:rPr lang="es-ES" sz="1650" b="1" dirty="0"/>
              <a:t>cesarismo</a:t>
            </a:r>
            <a:r>
              <a:rPr lang="es-ES" sz="1650" dirty="0"/>
              <a:t>). El Presidente reunía los poderes de la Corona: jefe militar, jefe de la política exterior, poder de veto sobre la legislación y todo el poder ejecutivo: </a:t>
            </a:r>
            <a:r>
              <a:rPr lang="es-ES" sz="1650" b="1" dirty="0"/>
              <a:t>los ministros (secretarios) respondían exclusivamente ante él</a:t>
            </a:r>
            <a:r>
              <a:rPr lang="es-ES" sz="1650" dirty="0"/>
              <a:t>.  </a:t>
            </a:r>
          </a:p>
          <a:p>
            <a:pPr algn="just"/>
            <a:endParaRPr lang="es-ES" sz="1650" dirty="0"/>
          </a:p>
          <a:p>
            <a:pPr algn="just"/>
            <a:endParaRPr lang="es-ES_tradnl" sz="165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2535996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fontScale="85000" lnSpcReduction="20000"/>
          </a:bodyPr>
          <a:lstStyle/>
          <a:p>
            <a:endParaRPr lang="es-ES" dirty="0"/>
          </a:p>
          <a:p>
            <a:pPr algn="just"/>
            <a:r>
              <a:rPr lang="es-ES_tradnl" sz="1650" dirty="0"/>
              <a:t>El Congreso norteamericano reunía, a su vez, todo el poder legislativo y, para evitar que esto rompiera el equilibrio de Poderes, se adoptó el principio bicameral (Cámara de Representantes, de elección directa, y Senado, hasta 1913 elegido por los parlamentos de cada Estado).</a:t>
            </a:r>
          </a:p>
          <a:p>
            <a:pPr algn="just"/>
            <a:endParaRPr lang="es-ES_tradnl" sz="1650" dirty="0"/>
          </a:p>
          <a:p>
            <a:pPr algn="just"/>
            <a:r>
              <a:rPr lang="es-ES_tradnl" sz="1650" dirty="0"/>
              <a:t>Estados Unidos constituyó, además, un verdadero poder judicial: un Tribunal Supremo que, a partir de 1803 (juez Marshall), se arrogó la capacidad de decidir sobre la constitucionalidad de las leyes y, a través de esa vía, de interpretar y complementar con su jurisprudencia un texto constitucional muy corto.</a:t>
            </a:r>
          </a:p>
          <a:p>
            <a:pPr algn="just"/>
            <a:endParaRPr lang="es-ES_tradnl" sz="1650" dirty="0"/>
          </a:p>
          <a:p>
            <a:pPr algn="just"/>
            <a:r>
              <a:rPr lang="es-ES_tradnl" sz="1650" dirty="0"/>
              <a:t>Se constituyó, así, un modelo presidencialista de República que tendría poco impacto en Europa (sólo en Francia) y muchísimo en Hispanoamérica.</a:t>
            </a:r>
          </a:p>
          <a:p>
            <a:pPr algn="just"/>
            <a:endParaRPr lang="es-ES" sz="1650" dirty="0"/>
          </a:p>
          <a:p>
            <a:pPr lvl="1" algn="just"/>
            <a:r>
              <a:rPr lang="es-ES" sz="1500" dirty="0"/>
              <a:t>La imitación en Hispanoamérica del modelo norteamericano degeneró en el fenómeno del “caudillismo” y en los frecuentes choques entre la Presidencia de la República y el Parlamento, producto de la falta de enlace entre ambos Poderes.</a:t>
            </a:r>
          </a:p>
          <a:p>
            <a:pPr algn="just"/>
            <a:endParaRPr lang="es-ES_tradnl" sz="1650" dirty="0"/>
          </a:p>
          <a:p>
            <a:pPr algn="just"/>
            <a:endParaRPr lang="es-ES" sz="1650" dirty="0"/>
          </a:p>
          <a:p>
            <a:pPr lvl="1" algn="just"/>
            <a:endParaRPr lang="es-ES_tradnl" sz="1500" dirty="0"/>
          </a:p>
          <a:p>
            <a:pPr algn="just"/>
            <a:endParaRPr lang="es-ES" sz="1650" dirty="0"/>
          </a:p>
          <a:p>
            <a:pPr algn="just"/>
            <a:endParaRPr lang="es-ES_tradnl" sz="165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13116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lnSpcReduction="10000"/>
          </a:bodyPr>
          <a:lstStyle/>
          <a:p>
            <a:endParaRPr lang="es-ES" dirty="0"/>
          </a:p>
          <a:p>
            <a:pPr algn="just"/>
            <a:r>
              <a:rPr lang="es-ES" sz="1800" dirty="0"/>
              <a:t>En Europa, la República fue la forma externa de gobierno preferida de quiénes deseaban un régimen de Asamblea, que suprimiera todo vestigio de las prerrogativas del Rey y las traspasara al Parlamento:</a:t>
            </a:r>
          </a:p>
          <a:p>
            <a:pPr algn="just"/>
            <a:endParaRPr lang="es-ES" sz="1800" dirty="0"/>
          </a:p>
          <a:p>
            <a:pPr lvl="1" algn="just"/>
            <a:r>
              <a:rPr lang="es-ES" sz="1650" dirty="0"/>
              <a:t>Por ello, en la era de las revoluciones (s. XVII-XVIII), las primeras Repúblicas (como la inglesa o la francesa; </a:t>
            </a:r>
            <a:r>
              <a:rPr lang="es-ES" sz="1650" dirty="0" err="1"/>
              <a:t>or</a:t>
            </a:r>
            <a:r>
              <a:rPr lang="es-ES" sz="1650" dirty="0"/>
              <a:t>. la I República española) carecían de un Jefe del Estado en sentido estricto.</a:t>
            </a:r>
          </a:p>
          <a:p>
            <a:pPr lvl="1" algn="just"/>
            <a:endParaRPr lang="es-ES" sz="1650" dirty="0"/>
          </a:p>
          <a:p>
            <a:pPr lvl="1" algn="just"/>
            <a:r>
              <a:rPr lang="es-ES" sz="1650" dirty="0"/>
              <a:t>Las antiguas funciones de la Corona pasaban a los diputados de la Asamblea o “Convención” (casi siempre unicameral y depositaria de la soberanía), y a unos magistrados que ejercían, por delegación de esa Asamblea, el poder ejecutivo.</a:t>
            </a:r>
          </a:p>
          <a:p>
            <a:pPr algn="just"/>
            <a:endParaRPr lang="es-ES" sz="1650" dirty="0"/>
          </a:p>
          <a:p>
            <a:pPr algn="just"/>
            <a:endParaRPr lang="es-ES_tradnl" sz="165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393330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fontScale="77500" lnSpcReduction="20000"/>
          </a:bodyPr>
          <a:lstStyle/>
          <a:p>
            <a:pPr algn="just"/>
            <a:r>
              <a:rPr lang="es-ES" dirty="0"/>
              <a:t>Este modelo fue abandonado porque el gobierno de Asamblea, al concentrar todos los poderes, acababa siendo depuesta por un caudillo, generalmente militar y en una situación de guerra.</a:t>
            </a:r>
          </a:p>
          <a:p>
            <a:pPr marL="0" indent="0" algn="just">
              <a:buNone/>
            </a:pPr>
            <a:endParaRPr lang="es-ES_tradnl" sz="1650" dirty="0"/>
          </a:p>
          <a:p>
            <a:pPr lvl="1" algn="just"/>
            <a:r>
              <a:rPr lang="es-ES_tradnl" sz="1500" dirty="0"/>
              <a:t>Reino Unido: </a:t>
            </a:r>
            <a:r>
              <a:rPr lang="es-ES_tradnl" sz="1575" dirty="0"/>
              <a:t>“Commonwealth” (dictadura republicana) del Lord Protector (Oliver Cromwell, 1653-1658 y su hijo, Richard Cromwell, 1658-1660), que acabó con una nueva intervención del Ejército (George </a:t>
            </a:r>
            <a:r>
              <a:rPr lang="es-ES_tradnl" sz="1575" dirty="0" err="1"/>
              <a:t>Monck</a:t>
            </a:r>
            <a:r>
              <a:rPr lang="es-ES_tradnl" sz="1575" dirty="0"/>
              <a:t>) y la restauración en el trono de Carlos II (1660), hijo del rey ejecutado once años antes.</a:t>
            </a:r>
          </a:p>
          <a:p>
            <a:pPr lvl="1" algn="just"/>
            <a:endParaRPr lang="es-ES" sz="1500" dirty="0"/>
          </a:p>
          <a:p>
            <a:pPr lvl="1" algn="just"/>
            <a:r>
              <a:rPr lang="es-ES" sz="1500" dirty="0"/>
              <a:t>Francia:</a:t>
            </a:r>
            <a:r>
              <a:rPr lang="es-ES_tradnl" sz="1500" dirty="0"/>
              <a:t> </a:t>
            </a:r>
          </a:p>
          <a:p>
            <a:pPr lvl="1" algn="just"/>
            <a:endParaRPr lang="es-ES_tradnl" sz="1500" dirty="0"/>
          </a:p>
          <a:p>
            <a:pPr lvl="2" algn="just"/>
            <a:r>
              <a:rPr lang="es-ES_tradnl" sz="1275" dirty="0"/>
              <a:t>I República (1793-1799). Experiencia jacobina (“dictadura de la Convención”) y, por reacción contra ésta, una República de cónsules que llevó a un régimen cesarista –un presidente electo o plebiscitado– (Napoleón). Retorno del Rey Luis XVIII en 1815.</a:t>
            </a:r>
          </a:p>
          <a:p>
            <a:pPr lvl="2" algn="just"/>
            <a:endParaRPr lang="es-ES_tradnl" sz="1275" dirty="0"/>
          </a:p>
          <a:p>
            <a:pPr lvl="2" algn="just"/>
            <a:r>
              <a:rPr lang="es-ES_tradnl" sz="1275" dirty="0"/>
              <a:t>II República (1848-1851): la Asamblea erige de nuevo un presidente plebiscitado que se convierte en emperador (Napoleón III). A la caída de éste (1871), gobierno provisional que intenta reinstaurar la Monarquía (Thiers, general </a:t>
            </a:r>
            <a:r>
              <a:rPr lang="es-ES_tradnl" sz="1275" dirty="0" err="1"/>
              <a:t>MacMahon</a:t>
            </a:r>
            <a:r>
              <a:rPr lang="es-ES_tradnl" sz="1275" dirty="0"/>
              <a:t>).</a:t>
            </a:r>
          </a:p>
          <a:p>
            <a:pPr marL="500634" lvl="2" indent="0" algn="just">
              <a:buNone/>
            </a:pPr>
            <a:endParaRPr lang="es-ES_tradnl" sz="1275" dirty="0"/>
          </a:p>
          <a:p>
            <a:pPr lvl="1" algn="just"/>
            <a:r>
              <a:rPr lang="es-ES" sz="1500" dirty="0"/>
              <a:t>España: </a:t>
            </a:r>
            <a:r>
              <a:rPr lang="es-ES" sz="1575" dirty="0"/>
              <a:t>I República (1873-1874). La Asamblea Nacional, acuciada por las guerras civiles, da paso a la “República ducal” (dictadura republicana) del general Francisco Serrano. Un año más tarde, reinstauración de la Monarquía con Alfonso XII.</a:t>
            </a:r>
            <a:endParaRPr lang="es-ES_tradnl" sz="1575" dirty="0"/>
          </a:p>
          <a:p>
            <a:pPr algn="just"/>
            <a:endParaRPr lang="es-ES" sz="1650" dirty="0"/>
          </a:p>
          <a:p>
            <a:pPr algn="just"/>
            <a:endParaRPr lang="es-ES" sz="1650" dirty="0"/>
          </a:p>
          <a:p>
            <a:pPr algn="just"/>
            <a:endParaRPr lang="es-ES_tradnl" sz="165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152581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a:bodyPr>
          <a:lstStyle/>
          <a:p>
            <a:pPr algn="just"/>
            <a:r>
              <a:rPr lang="es-ES" sz="1800" dirty="0"/>
              <a:t>El modelo de República que acabó imponiéndose tras estas experiencias, netamente constitucional, fue una réplica de los modelos monárquicos (Modelo: III República francesa, 1871-1940, réplica de la Constitución monárquica “orleanista” de 1830-1848):</a:t>
            </a:r>
          </a:p>
          <a:p>
            <a:pPr algn="just"/>
            <a:endParaRPr lang="es-ES" sz="1800" dirty="0"/>
          </a:p>
          <a:p>
            <a:pPr lvl="1" algn="just"/>
            <a:r>
              <a:rPr lang="es-ES" sz="1650" dirty="0"/>
              <a:t>Interpretando rectamente el principio de división y equilibrio de poderes, las Asambleas instituyeron Presidentes designados por los parlamentarios (combinándolo o no con formas de elección indirecta), con casi idénticas prerrogativas a la de los monarcas constitucionales y con un Consejo de Ministros que servía de punto de contacto entre ambos Poderes.</a:t>
            </a:r>
          </a:p>
          <a:p>
            <a:pPr algn="just"/>
            <a:endParaRPr lang="es-ES" sz="1650" dirty="0"/>
          </a:p>
          <a:p>
            <a:pPr algn="just"/>
            <a:endParaRPr lang="es-ES" sz="1650" dirty="0"/>
          </a:p>
          <a:p>
            <a:pPr algn="just"/>
            <a:endParaRPr lang="es-ES_tradnl" sz="165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2250601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rtlCol="0">
            <a:normAutofit/>
          </a:bodyPr>
          <a:lstStyle/>
          <a:p>
            <a:pPr rtl="0"/>
            <a:r>
              <a:rPr lang="es-ES" sz="3000" dirty="0"/>
              <a:t>Guía de Estudio.</a:t>
            </a:r>
            <a:br>
              <a:rPr lang="es-ES" sz="3000" dirty="0"/>
            </a:br>
            <a:r>
              <a:rPr lang="es-ES" sz="3000" dirty="0"/>
              <a:t>La República como forma de gobierno.</a:t>
            </a:r>
          </a:p>
        </p:txBody>
      </p:sp>
      <p:sp>
        <p:nvSpPr>
          <p:cNvPr id="2" name="Marcador de contenido 1"/>
          <p:cNvSpPr>
            <a:spLocks noGrp="1"/>
          </p:cNvSpPr>
          <p:nvPr>
            <p:ph idx="1"/>
          </p:nvPr>
        </p:nvSpPr>
        <p:spPr>
          <a:xfrm>
            <a:off x="457200" y="2308860"/>
            <a:ext cx="8229600" cy="3455950"/>
          </a:xfrm>
        </p:spPr>
        <p:txBody>
          <a:bodyPr rtlCol="0">
            <a:normAutofit/>
          </a:bodyPr>
          <a:lstStyle/>
          <a:p>
            <a:pPr lvl="1" algn="just"/>
            <a:r>
              <a:rPr lang="es-ES" sz="1500" dirty="0"/>
              <a:t>Dependiendo de la amplitud y la capacidad de ejercer directamente esas prerrogativas por parte de los Presidentes, las Repúblicas derivaron en </a:t>
            </a:r>
            <a:r>
              <a:rPr lang="es-ES" sz="1500" b="1" dirty="0"/>
              <a:t>parlamentarias</a:t>
            </a:r>
            <a:r>
              <a:rPr lang="es-ES" sz="1500" dirty="0"/>
              <a:t> o en </a:t>
            </a:r>
            <a:r>
              <a:rPr lang="es-ES" sz="1500" b="1" dirty="0"/>
              <a:t>regímenes mixtos</a:t>
            </a:r>
            <a:r>
              <a:rPr lang="es-ES" sz="1500" dirty="0"/>
              <a:t> (donde existe cierto equilibrio entre las Cámaras y el Presidente, y los gobiernos son responsables y necesitan la “doble confianza”).</a:t>
            </a:r>
          </a:p>
          <a:p>
            <a:pPr lvl="1" algn="just"/>
            <a:endParaRPr lang="es-ES" sz="1500" dirty="0"/>
          </a:p>
          <a:p>
            <a:pPr lvl="1" algn="just"/>
            <a:r>
              <a:rPr lang="es-ES" sz="1500" dirty="0"/>
              <a:t>Estas características no se modificaron cuando, en el siglo XX, </a:t>
            </a:r>
            <a:r>
              <a:rPr lang="es-ES" sz="1500" b="1" dirty="0"/>
              <a:t>se reintrodujo en Europa la figura del Presidente de la República electo por sufragio</a:t>
            </a:r>
            <a:r>
              <a:rPr lang="es-ES" sz="1500" dirty="0"/>
              <a:t> (Alemania de Weimar, Francia de la V República, Portugal actual). Frente a éste: un presidente del gobierno o canciller, que depende de la confianza de las Cámaras. </a:t>
            </a:r>
          </a:p>
          <a:p>
            <a:pPr lvl="1" algn="just"/>
            <a:endParaRPr lang="es-ES" sz="1500" b="1" dirty="0"/>
          </a:p>
          <a:p>
            <a:pPr lvl="1" algn="just"/>
            <a:r>
              <a:rPr lang="es-ES" sz="1500" dirty="0"/>
              <a:t>Pero en los modelos con presidentes electos por sufragio, nunca volvieron a establecerse en Europa</a:t>
            </a:r>
            <a:r>
              <a:rPr lang="es-ES" sz="1500" b="1" dirty="0"/>
              <a:t> Repúblicas presidencialistas, </a:t>
            </a:r>
            <a:r>
              <a:rPr lang="es-ES" sz="1500" dirty="0"/>
              <a:t>donde</a:t>
            </a:r>
            <a:r>
              <a:rPr lang="es-ES" sz="1500" b="1" dirty="0"/>
              <a:t> los gobiernos dependan únicamente del Jefe del Estado.</a:t>
            </a:r>
            <a:endParaRPr lang="es-ES" sz="1500" dirty="0"/>
          </a:p>
          <a:p>
            <a:pPr lvl="1" algn="just"/>
            <a:endParaRPr lang="es-ES" sz="1500" dirty="0"/>
          </a:p>
          <a:p>
            <a:pPr algn="just"/>
            <a:endParaRPr lang="es-ES" sz="1650" dirty="0"/>
          </a:p>
          <a:p>
            <a:pPr algn="just"/>
            <a:endParaRPr lang="es-ES_tradnl" sz="1650" dirty="0"/>
          </a:p>
          <a:p>
            <a:pPr algn="just"/>
            <a:endParaRPr lang="es-ES" sz="1650" dirty="0"/>
          </a:p>
          <a:p>
            <a:pPr lvl="1" algn="just"/>
            <a:endParaRPr lang="es-ES" sz="1650" dirty="0"/>
          </a:p>
          <a:p>
            <a:pPr lvl="1" algn="just"/>
            <a:endParaRPr lang="es-ES" sz="1650" dirty="0"/>
          </a:p>
          <a:p>
            <a:pPr algn="just"/>
            <a:endParaRPr lang="es-ES" dirty="0"/>
          </a:p>
        </p:txBody>
      </p:sp>
    </p:spTree>
    <p:extLst>
      <p:ext uri="{BB962C8B-B14F-4D97-AF65-F5344CB8AC3E}">
        <p14:creationId xmlns:p14="http://schemas.microsoft.com/office/powerpoint/2010/main" val="273697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EN DEMOCRACIA REPRESENTATIVA: ¿MONARQUÍA O REPÚBLICA?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Por </a:t>
            </a:r>
            <a:r>
              <a:rPr lang="es-ES" sz="2400" b="1" dirty="0"/>
              <a:t>regla general</a:t>
            </a:r>
            <a:r>
              <a:rPr lang="es-ES" sz="2400" dirty="0"/>
              <a:t>, mientras no se otorgue la soberanía a persona u órgano alguno y se consagren los principios fundamentales del gobierno representativo, ambas formas externas de gobierno son </a:t>
            </a:r>
            <a:r>
              <a:rPr lang="es-ES" sz="2400" b="1" dirty="0"/>
              <a:t>perfectamente compatibles</a:t>
            </a:r>
            <a:r>
              <a:rPr lang="es-ES" sz="2400" dirty="0"/>
              <a:t> con la democracia constitucional y representativa.</a:t>
            </a:r>
          </a:p>
          <a:p>
            <a:pPr algn="just"/>
            <a:endParaRPr lang="es-ES" sz="2400" dirty="0"/>
          </a:p>
          <a:p>
            <a:pPr algn="just"/>
            <a:r>
              <a:rPr lang="es-ES" sz="2400" dirty="0"/>
              <a:t>Es, por tanto, la Constitución interna o material de cada país, en consonancia con el modelo originario al que responde su sociedad política, el desenvolvimiento de su historia y las convenciones dictadas por la experiencia política, las que dictan si la libertad de sus ciudadanos está mejor protegida en una Monarquía constitucional o en una República constitucional.</a:t>
            </a:r>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89649217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EN DEMOCRACIA REPRESENTATIVA: ¿MONARQUÍA O REPÚBLICA?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¿Una sociedad política responde mejor a un modelo de democracia representativa si tiene un Presidente de la República mejor que un Rey? Según la estadística de sistemas de gobierno de los países adheridos a la ONU (2017):</a:t>
            </a:r>
          </a:p>
          <a:p>
            <a:pPr algn="just"/>
            <a:endParaRPr lang="es-ES" sz="2400" dirty="0"/>
          </a:p>
          <a:p>
            <a:pPr lvl="1" algn="just">
              <a:defRPr/>
            </a:pPr>
            <a:r>
              <a:rPr lang="es-ES_tradnl" dirty="0"/>
              <a:t>El </a:t>
            </a:r>
            <a:r>
              <a:rPr lang="es-ES_tradnl" b="1" dirty="0"/>
              <a:t>60%</a:t>
            </a:r>
            <a:r>
              <a:rPr lang="es-ES_tradnl" dirty="0"/>
              <a:t> de las Monarquías actuales son democracias (24 de 40).</a:t>
            </a:r>
          </a:p>
          <a:p>
            <a:pPr lvl="1" algn="just">
              <a:defRPr/>
            </a:pPr>
            <a:endParaRPr lang="es-ES_tradnl" dirty="0"/>
          </a:p>
          <a:p>
            <a:pPr lvl="1" algn="just">
              <a:defRPr/>
            </a:pPr>
            <a:r>
              <a:rPr lang="es-ES_tradnl" dirty="0"/>
              <a:t>El </a:t>
            </a:r>
            <a:r>
              <a:rPr lang="es-ES_tradnl" b="1" dirty="0"/>
              <a:t>39%</a:t>
            </a:r>
            <a:r>
              <a:rPr lang="es-ES_tradnl" dirty="0"/>
              <a:t> de las Repúblicas actuales son democracias (53 de 135).</a:t>
            </a:r>
          </a:p>
          <a:p>
            <a:pPr lvl="1" algn="just"/>
            <a:endParaRPr lang="es-ES" sz="22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70434838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SOCIEDAD POLÍTICA (MONÁRQUICA O REPUBLICANA) A LA NACIÓN</a:t>
            </a:r>
          </a:p>
        </p:txBody>
      </p:sp>
      <p:sp>
        <p:nvSpPr>
          <p:cNvPr id="3" name="2 Marcador de contenido"/>
          <p:cNvSpPr>
            <a:spLocks noGrp="1"/>
          </p:cNvSpPr>
          <p:nvPr>
            <p:ph idx="1"/>
          </p:nvPr>
        </p:nvSpPr>
        <p:spPr>
          <a:xfrm>
            <a:off x="179512" y="1196752"/>
            <a:ext cx="8784976" cy="5544616"/>
          </a:xfrm>
        </p:spPr>
        <p:txBody>
          <a:bodyPr>
            <a:normAutofit fontScale="92500" lnSpcReduction="20000"/>
          </a:bodyPr>
          <a:lstStyle/>
          <a:p>
            <a:pPr marL="274320" lvl="4" indent="-274320">
              <a:buClr>
                <a:schemeClr val="accent3"/>
              </a:buClr>
              <a:buSzPct val="95000"/>
              <a:buNone/>
            </a:pPr>
            <a:endParaRPr lang="es-ES" sz="1600" dirty="0"/>
          </a:p>
          <a:p>
            <a:pPr algn="just"/>
            <a:r>
              <a:rPr lang="es-ES" sz="2400" dirty="0"/>
              <a:t>¿Qué es la </a:t>
            </a:r>
            <a:r>
              <a:rPr lang="es-ES" sz="2400" b="1" dirty="0"/>
              <a:t>nación</a:t>
            </a:r>
            <a:r>
              <a:rPr lang="es-ES" sz="2400" dirty="0"/>
              <a:t>? Más allá del significado que le otorga el nacionalismo, el concepto tenía dos fundamentales:</a:t>
            </a:r>
          </a:p>
          <a:p>
            <a:pPr algn="just"/>
            <a:endParaRPr lang="es-ES" sz="2400" dirty="0"/>
          </a:p>
          <a:p>
            <a:pPr lvl="1" algn="just"/>
            <a:r>
              <a:rPr lang="es-ES" sz="2200" dirty="0"/>
              <a:t>En el Antiguo Régimen, la “</a:t>
            </a:r>
            <a:r>
              <a:rPr lang="es-ES" sz="2200" b="1" dirty="0" err="1"/>
              <a:t>natio</a:t>
            </a:r>
            <a:r>
              <a:rPr lang="es-ES" sz="2200" b="1" dirty="0"/>
              <a:t>” </a:t>
            </a:r>
            <a:r>
              <a:rPr lang="es-ES" sz="2200" dirty="0"/>
              <a:t>aludía al </a:t>
            </a:r>
            <a:r>
              <a:rPr lang="es-ES" sz="2200" b="1" dirty="0"/>
              <a:t>lugar de nacimiento</a:t>
            </a:r>
            <a:r>
              <a:rPr lang="es-ES" sz="2200" dirty="0"/>
              <a:t>. Como se trataba de localizar el origen de un individuo, englobaba cualquier tipo de entidad geográfica (localidad, provincia, reino o república).</a:t>
            </a:r>
          </a:p>
          <a:p>
            <a:pPr lvl="1" algn="just"/>
            <a:endParaRPr lang="es-ES" sz="2200" dirty="0"/>
          </a:p>
          <a:p>
            <a:pPr lvl="2" algn="just"/>
            <a:r>
              <a:rPr lang="es-ES" sz="1900" dirty="0"/>
              <a:t>Más allá de cualquier vínculo sentimental ligado a la territorialidad y a las afinidades de familia y cultura que integran la identidad individual, connaturales al ser humano desde la sedentarización, la “</a:t>
            </a:r>
            <a:r>
              <a:rPr lang="es-ES" sz="1900" b="1" dirty="0" err="1"/>
              <a:t>natio</a:t>
            </a:r>
            <a:r>
              <a:rPr lang="es-ES" sz="1900" b="1" dirty="0"/>
              <a:t>”</a:t>
            </a:r>
            <a:r>
              <a:rPr lang="es-ES" sz="1900" dirty="0"/>
              <a:t> </a:t>
            </a:r>
            <a:r>
              <a:rPr lang="es-ES" sz="1900" b="1" dirty="0"/>
              <a:t>no era depositaria de ninguna lealtad política</a:t>
            </a:r>
            <a:r>
              <a:rPr lang="es-ES" sz="1900" dirty="0"/>
              <a:t>. </a:t>
            </a:r>
          </a:p>
          <a:p>
            <a:pPr lvl="2" algn="just"/>
            <a:endParaRPr lang="es-ES" sz="1900" dirty="0"/>
          </a:p>
          <a:p>
            <a:pPr lvl="2" algn="just"/>
            <a:r>
              <a:rPr lang="es-ES" sz="1900" dirty="0"/>
              <a:t>Este tipo de lealtades se reservaban a la </a:t>
            </a:r>
            <a:r>
              <a:rPr lang="es-ES" sz="1900" b="1" dirty="0"/>
              <a:t>autoridad legítima encarnada por el Rey o la magistratura aristocrática</a:t>
            </a:r>
            <a:r>
              <a:rPr lang="es-ES" sz="1900" dirty="0"/>
              <a:t> (noble, obispo) que ejercía la  jurisdicción de un territorio. </a:t>
            </a:r>
          </a:p>
          <a:p>
            <a:pPr lvl="2" algn="just"/>
            <a:endParaRPr lang="es-ES" sz="1900" dirty="0"/>
          </a:p>
          <a:p>
            <a:pPr lvl="2" algn="just"/>
            <a:r>
              <a:rPr lang="es-ES" sz="1900" dirty="0"/>
              <a:t>Ser “políticamente” español o francés era, de ese modo, ser súbdito de los Reyes de España o Francia, o de alguno de sus vasallos directos.</a:t>
            </a:r>
          </a:p>
          <a:p>
            <a:pPr marL="393192" lvl="1" indent="0" algn="just">
              <a:buNone/>
            </a:pPr>
            <a:endParaRPr lang="es-ES" sz="22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47826203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SOCIEDAD POLÍTICA (MONÁRQUICA O REPUBLICANA) A LA NACIÓN</a:t>
            </a:r>
          </a:p>
        </p:txBody>
      </p:sp>
      <p:sp>
        <p:nvSpPr>
          <p:cNvPr id="3" name="2 Marcador de contenido"/>
          <p:cNvSpPr>
            <a:spLocks noGrp="1"/>
          </p:cNvSpPr>
          <p:nvPr>
            <p:ph idx="1"/>
          </p:nvPr>
        </p:nvSpPr>
        <p:spPr>
          <a:xfrm>
            <a:off x="179512" y="1196752"/>
            <a:ext cx="8784976" cy="5544616"/>
          </a:xfrm>
        </p:spPr>
        <p:txBody>
          <a:bodyPr>
            <a:normAutofit fontScale="92500" lnSpcReduction="10000"/>
          </a:bodyPr>
          <a:lstStyle/>
          <a:p>
            <a:pPr marL="0" indent="0" algn="just">
              <a:buNone/>
            </a:pPr>
            <a:endParaRPr lang="es-ES" sz="2400" dirty="0"/>
          </a:p>
          <a:p>
            <a:pPr lvl="1" algn="just"/>
            <a:r>
              <a:rPr lang="es-ES" sz="2200" dirty="0"/>
              <a:t>A partir de la segunda mitad del XVIII, la </a:t>
            </a:r>
            <a:r>
              <a:rPr lang="es-ES" sz="2200" b="1" dirty="0"/>
              <a:t>nación</a:t>
            </a:r>
            <a:r>
              <a:rPr lang="es-ES" sz="2200" dirty="0"/>
              <a:t> pasó a ser un concepto político: comenzó a sustituir, así, lo que antes se había definido como “sociedad política”. </a:t>
            </a:r>
          </a:p>
          <a:p>
            <a:pPr lvl="1" algn="just"/>
            <a:endParaRPr lang="es-ES" sz="2200" dirty="0"/>
          </a:p>
          <a:p>
            <a:pPr lvl="2" algn="just"/>
            <a:r>
              <a:rPr lang="es-ES" sz="1900" dirty="0"/>
              <a:t>La Nación se diferenció anteponiéndose a las viejas formas de Estado (“</a:t>
            </a:r>
            <a:r>
              <a:rPr lang="es-ES" sz="1900" dirty="0" err="1"/>
              <a:t>Regnum</a:t>
            </a:r>
            <a:r>
              <a:rPr lang="es-ES" sz="1900" dirty="0"/>
              <a:t>”, “Res Pública”) para erigirse en instrumento de lucha contra el principio absoluto monárquico y aristocrático. </a:t>
            </a:r>
          </a:p>
          <a:p>
            <a:pPr lvl="2" algn="just"/>
            <a:endParaRPr lang="es-ES" sz="1900" dirty="0"/>
          </a:p>
          <a:p>
            <a:pPr lvl="2" algn="just"/>
            <a:r>
              <a:rPr lang="es-ES" sz="1900" dirty="0"/>
              <a:t>De ese modo la Nación se definió como un cuerpo político formado por el “Tercer Estado” y capaz de reasumir, frente al Rey o la Cámara Aristocrática, la soberanía que éstos habían representado tradicionalmente (</a:t>
            </a:r>
            <a:r>
              <a:rPr lang="es-ES" sz="1900" b="1" dirty="0"/>
              <a:t>auto-determinarse</a:t>
            </a:r>
            <a:r>
              <a:rPr lang="es-ES" sz="1900" dirty="0"/>
              <a:t>).</a:t>
            </a:r>
          </a:p>
          <a:p>
            <a:pPr lvl="2" algn="just"/>
            <a:endParaRPr lang="es-ES" sz="1900" dirty="0"/>
          </a:p>
          <a:p>
            <a:pPr lvl="2" algn="just"/>
            <a:r>
              <a:rPr lang="es-ES" sz="1900" dirty="0"/>
              <a:t>Pero la Nación podía ser un instrumento para instaurar un nuevo </a:t>
            </a:r>
            <a:r>
              <a:rPr lang="es-ES" sz="1900" b="1" dirty="0"/>
              <a:t>poder absoluto</a:t>
            </a:r>
            <a:r>
              <a:rPr lang="es-ES" sz="1900" dirty="0"/>
              <a:t> si ésta se definía a través de una Asamblea soberana, por democrática que se definiera la representación.</a:t>
            </a:r>
          </a:p>
          <a:p>
            <a:pPr lvl="2" algn="just"/>
            <a:endParaRPr lang="es-ES" sz="1900" dirty="0"/>
          </a:p>
          <a:p>
            <a:pPr lvl="2" algn="just"/>
            <a:r>
              <a:rPr lang="es-ES" sz="1900" dirty="0"/>
              <a:t>(Continúa…)</a:t>
            </a:r>
          </a:p>
          <a:p>
            <a:pPr lvl="1" algn="just"/>
            <a:endParaRPr lang="es-ES" sz="2200" dirty="0"/>
          </a:p>
          <a:p>
            <a:pPr lvl="2" algn="just"/>
            <a:endParaRPr lang="es-ES" sz="19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4276654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lvl="1" algn="just"/>
            <a:endParaRPr lang="es-ES" dirty="0"/>
          </a:p>
          <a:p>
            <a:pPr lvl="1" algn="just"/>
            <a:r>
              <a:rPr lang="es-ES" dirty="0"/>
              <a:t>La libertad política (que procura independencia e intimidad) no es la libertad total (ligada a la capacidad de actuar, oportunidad y poder). </a:t>
            </a:r>
          </a:p>
          <a:p>
            <a:pPr lvl="1" algn="just"/>
            <a:endParaRPr lang="es-ES" b="1" dirty="0"/>
          </a:p>
          <a:p>
            <a:pPr lvl="1" algn="just"/>
            <a:r>
              <a:rPr lang="es-ES" dirty="0"/>
              <a:t>Pero la primera es precondición ineludible de la segunda, porque permite al individuo escoger entre una serie de opciones primarias para orientar su vida. Las otras sólo amplían ese ámbito de elección y la efectividad de la opción.</a:t>
            </a:r>
            <a:endParaRPr lang="es-ES" sz="2400" dirty="0"/>
          </a:p>
          <a:p>
            <a:pPr lvl="1" algn="just"/>
            <a:endParaRPr lang="es-ES" dirty="0"/>
          </a:p>
          <a:p>
            <a:pPr lvl="1" algn="just"/>
            <a:r>
              <a:rPr lang="es-ES" dirty="0"/>
              <a:t>La libertad política exige, además, un ejercicio activo (</a:t>
            </a:r>
            <a:r>
              <a:rPr lang="es-ES" b="1" dirty="0"/>
              <a:t>Royer </a:t>
            </a:r>
            <a:r>
              <a:rPr lang="es-ES" b="1" dirty="0" err="1"/>
              <a:t>Collard</a:t>
            </a:r>
            <a:r>
              <a:rPr lang="es-ES" dirty="0"/>
              <a:t>: “las libertades son resistencias”), con el fin de delimitar una esfera individual a salvo de la invasión de otros individuos y del Estado. Donde impera la apatía, estas libertades se pierden.</a:t>
            </a:r>
            <a:endParaRPr lang="es-ES" sz="2400"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811315169"/>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SOCIEDAD POLÍTICA (MONÁRQUICA O REPUBLICANA) A LA NACIÓN</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393192" lvl="1" indent="0" algn="just">
              <a:buNone/>
            </a:pPr>
            <a:endParaRPr lang="es-ES" sz="2200" dirty="0"/>
          </a:p>
          <a:p>
            <a:pPr lvl="2" algn="just"/>
            <a:r>
              <a:rPr lang="es-ES" sz="1900" dirty="0"/>
              <a:t>Por ello, cuando las experiencias revolucionarias (regímenes de asamblea o de césares) dejaron paso al gobierno representativo, la Nación fue definida en términos globales, que incluían al Rey y a la vieja aristocracia nobiliaria y eclesiástica.</a:t>
            </a:r>
          </a:p>
          <a:p>
            <a:pPr lvl="2" algn="just"/>
            <a:endParaRPr lang="es-ES" sz="1900" dirty="0"/>
          </a:p>
          <a:p>
            <a:pPr lvl="2" algn="just"/>
            <a:r>
              <a:rPr lang="es-ES" sz="1900" dirty="0"/>
              <a:t>¿Cómo se la definió?: la Nación, en todas las Constituciones liberales, aparecía como la sociedad de ciudadanos </a:t>
            </a:r>
            <a:r>
              <a:rPr lang="es-ES" sz="1900" b="1" dirty="0"/>
              <a:t>individualmente libres</a:t>
            </a:r>
            <a:r>
              <a:rPr lang="es-ES" sz="1900" dirty="0"/>
              <a:t> que comparten un gobierno (un entramado legal-institucional) y que ejercen, a través de éste, la soberanía sobre un territorio. </a:t>
            </a:r>
          </a:p>
          <a:p>
            <a:pPr lvl="2" algn="just"/>
            <a:endParaRPr lang="es-ES" sz="1900" dirty="0"/>
          </a:p>
          <a:p>
            <a:pPr lvl="2" algn="just"/>
            <a:r>
              <a:rPr lang="es-ES" sz="1900" dirty="0"/>
              <a:t>Supuso así, en el tránsito del XVIII al XIX, la creación de los modernos </a:t>
            </a:r>
            <a:r>
              <a:rPr lang="es-ES" sz="1900" b="1" dirty="0"/>
              <a:t>Estados-Nación</a:t>
            </a:r>
            <a:r>
              <a:rPr lang="es-ES" sz="1900" dirty="0"/>
              <a:t>.</a:t>
            </a:r>
          </a:p>
          <a:p>
            <a:pPr lvl="2" algn="just"/>
            <a:endParaRPr lang="es-ES" sz="1900" dirty="0"/>
          </a:p>
          <a:p>
            <a:pPr lvl="2" algn="just"/>
            <a:r>
              <a:rPr lang="es-ES" sz="1900" dirty="0"/>
              <a:t>El </a:t>
            </a:r>
            <a:r>
              <a:rPr lang="es-ES" sz="1900" b="1" dirty="0"/>
              <a:t>territorio</a:t>
            </a:r>
            <a:r>
              <a:rPr lang="es-ES" sz="1900" dirty="0"/>
              <a:t> de la sociedad política pasaba de ser, por tanto, de jurisdicción regia (allí donde el Rey ejercía el </a:t>
            </a:r>
            <a:r>
              <a:rPr lang="es-ES" sz="1900" i="1" dirty="0" err="1"/>
              <a:t>gubernaculum</a:t>
            </a:r>
            <a:r>
              <a:rPr lang="es-ES" sz="1900" i="1" dirty="0"/>
              <a:t> </a:t>
            </a:r>
            <a:r>
              <a:rPr lang="es-ES" sz="1900" dirty="0"/>
              <a:t>sobre sus súbditos) a ser de jurisdicción nacional (allí donde cada ciudadano ejercita sus libertades conforme a las leyes).</a:t>
            </a:r>
          </a:p>
          <a:p>
            <a:pPr lvl="2" algn="just"/>
            <a:endParaRPr lang="es-ES" sz="19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54567340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SOCIEDAD POLÍTICA (MONÁRQUICA O REPUBLICANA) A LA NACIÓN</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0" indent="0" algn="just">
              <a:buNone/>
            </a:pPr>
            <a:endParaRPr lang="es-ES" sz="2400" dirty="0"/>
          </a:p>
          <a:p>
            <a:pPr lvl="1" algn="just"/>
            <a:r>
              <a:rPr lang="es-ES" sz="2200" dirty="0"/>
              <a:t>La “Nación” apareció, en el XIX, junto a “Dios” y al “Rey” como vínculo de lealtad política, para luego ganar importancia frente a ambos.</a:t>
            </a:r>
          </a:p>
          <a:p>
            <a:pPr lvl="1" algn="just"/>
            <a:endParaRPr lang="es-ES" sz="2200" dirty="0"/>
          </a:p>
          <a:p>
            <a:pPr lvl="2" algn="just"/>
            <a:r>
              <a:rPr lang="es-ES" sz="1900" dirty="0"/>
              <a:t>La lealtad a Dios y al Rey no ha desaparecido: en el XIX y el XX se reformularon ambas dentro de un contexto de tolerancia de cultos, y de conversión de los Reyes en “constitucionales” y, de igual modo los Presidentes en las Repúblicas, en “representantes de la unidad nacional” y “garantes de las libertades”.</a:t>
            </a:r>
          </a:p>
          <a:p>
            <a:pPr lvl="1" algn="just"/>
            <a:endParaRPr lang="es-ES" sz="2200" dirty="0"/>
          </a:p>
          <a:p>
            <a:pPr lvl="1" algn="just"/>
            <a:r>
              <a:rPr lang="es-ES" sz="2200" dirty="0"/>
              <a:t>Lo abstracto del término “Nación”, difícilmente </a:t>
            </a:r>
            <a:r>
              <a:rPr lang="es-ES" sz="2200" dirty="0" err="1"/>
              <a:t>popularizable</a:t>
            </a:r>
            <a:r>
              <a:rPr lang="es-ES" sz="2200" dirty="0"/>
              <a:t>, y el hecho de que hubiera sido bandera política de los liberales frente a los realistas (defensores de las prerrogativas del Rey), hizo que su expresión sentimental fuera sustituida por el nombre del Reino o de República (asimilado a partir de entonces a Nación): “España”, “Francia”, “Portugal”, “Holanda”, “Suecia”…</a:t>
            </a:r>
          </a:p>
          <a:p>
            <a:pPr lvl="1" algn="just"/>
            <a:endParaRPr lang="es-ES" sz="2200" dirty="0"/>
          </a:p>
          <a:p>
            <a:pPr lvl="2" algn="just"/>
            <a:endParaRPr lang="es-ES" sz="1900" dirty="0"/>
          </a:p>
          <a:p>
            <a:pPr lvl="2" algn="just"/>
            <a:endParaRPr lang="es-ES" sz="1900" dirty="0"/>
          </a:p>
          <a:p>
            <a:pPr lvl="1" algn="just"/>
            <a:endParaRPr lang="es-ES" sz="2200" dirty="0"/>
          </a:p>
          <a:p>
            <a:pPr lvl="2" algn="just"/>
            <a:endParaRPr lang="es-ES" sz="19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77826496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SOCIEDAD POLÍTICA (MONÁRQUICA O REPUBLICANA) A LA NACIÓN</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0" indent="0" algn="just">
              <a:buNone/>
            </a:pPr>
            <a:endParaRPr lang="es-ES" sz="2400" dirty="0"/>
          </a:p>
          <a:p>
            <a:pPr lvl="1" algn="just"/>
            <a:r>
              <a:rPr lang="es-ES" sz="2200" dirty="0"/>
              <a:t>Para esta labor se reinventó, modernizándola, la palabra “Patria” (originalmente “Tierra de los padres”, “tierra donde reposan nuestros antepasados”).</a:t>
            </a:r>
          </a:p>
          <a:p>
            <a:pPr lvl="1" algn="just"/>
            <a:endParaRPr lang="es-ES" sz="2200" dirty="0"/>
          </a:p>
          <a:p>
            <a:pPr lvl="2" algn="just"/>
            <a:r>
              <a:rPr lang="es-ES" sz="1900" dirty="0"/>
              <a:t>En el Antiguo Régimen, “</a:t>
            </a:r>
            <a:r>
              <a:rPr lang="es-ES" sz="1900" b="1" dirty="0"/>
              <a:t>Patria</a:t>
            </a:r>
            <a:r>
              <a:rPr lang="es-ES" sz="1900" dirty="0"/>
              <a:t>” aludía, como “Nación”, al lugar de nacimiento pero mientras el segundo era una mera localización geográfica, el primero expresaba un </a:t>
            </a:r>
            <a:r>
              <a:rPr lang="es-ES" sz="1900" b="1" dirty="0"/>
              <a:t>lazo afectivo</a:t>
            </a:r>
            <a:r>
              <a:rPr lang="es-ES" sz="1900" dirty="0"/>
              <a:t> con ese lugar (igualmente un pueblo, una provincia, un reino, una república…).</a:t>
            </a:r>
          </a:p>
          <a:p>
            <a:pPr lvl="2" algn="just"/>
            <a:endParaRPr lang="es-ES" sz="1900" dirty="0"/>
          </a:p>
          <a:p>
            <a:pPr lvl="2" algn="just"/>
            <a:r>
              <a:rPr lang="es-ES" sz="1900" dirty="0"/>
              <a:t>En las Constituciones liberales, la Patria, sin embargo, se reinventa como una </a:t>
            </a:r>
            <a:r>
              <a:rPr lang="es-ES" sz="1900" b="1" dirty="0"/>
              <a:t>denominación afectiva que es exclusiva hacia la Nación</a:t>
            </a:r>
            <a:r>
              <a:rPr lang="es-ES" sz="1900" dirty="0"/>
              <a:t>. El “</a:t>
            </a:r>
            <a:r>
              <a:rPr lang="es-ES" sz="1900" b="1" dirty="0"/>
              <a:t>patriotismo</a:t>
            </a:r>
            <a:r>
              <a:rPr lang="es-ES" sz="1900" dirty="0"/>
              <a:t>”, por tanto, es el sentimiento de adhesión y lealtad a ésta, entendida como una sociedad política de ciudadanos libres que ejerce históricamente la soberanía sobre un territorio.</a:t>
            </a:r>
          </a:p>
          <a:p>
            <a:pPr lvl="2" algn="just"/>
            <a:endParaRPr lang="es-ES" sz="1900" dirty="0"/>
          </a:p>
          <a:p>
            <a:pPr lvl="2" algn="just"/>
            <a:r>
              <a:rPr lang="es-ES" sz="1900" dirty="0"/>
              <a:t>(Continúa…)</a:t>
            </a:r>
          </a:p>
          <a:p>
            <a:pPr lvl="2" algn="just"/>
            <a:endParaRPr lang="es-ES" sz="1900" dirty="0"/>
          </a:p>
          <a:p>
            <a:pPr lvl="1" algn="just"/>
            <a:endParaRPr lang="es-ES" sz="2200" dirty="0"/>
          </a:p>
          <a:p>
            <a:pPr lvl="2" algn="just"/>
            <a:endParaRPr lang="es-ES" sz="19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63193056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DE LA SOCIEDAD POLÍTICA (MONÁRQUICA O REPUBLICANA) A LA NACIÓN</a:t>
            </a:r>
          </a:p>
        </p:txBody>
      </p:sp>
      <p:sp>
        <p:nvSpPr>
          <p:cNvPr id="3" name="2 Marcador de contenido"/>
          <p:cNvSpPr>
            <a:spLocks noGrp="1"/>
          </p:cNvSpPr>
          <p:nvPr>
            <p:ph idx="1"/>
          </p:nvPr>
        </p:nvSpPr>
        <p:spPr>
          <a:xfrm>
            <a:off x="179512" y="1196752"/>
            <a:ext cx="8784976" cy="5544616"/>
          </a:xfrm>
        </p:spPr>
        <p:txBody>
          <a:bodyPr>
            <a:normAutofit/>
          </a:bodyPr>
          <a:lstStyle/>
          <a:p>
            <a:pPr marL="667512" lvl="2" indent="0" algn="just">
              <a:buNone/>
            </a:pPr>
            <a:endParaRPr lang="es-ES" sz="1900" dirty="0"/>
          </a:p>
          <a:p>
            <a:pPr lvl="2" algn="just"/>
            <a:r>
              <a:rPr lang="es-ES_tradnl" sz="1900" dirty="0"/>
              <a:t>Con la Patria, los liberales pretendían </a:t>
            </a:r>
            <a:r>
              <a:rPr lang="es-ES_tradnl" sz="1900" b="1" dirty="0"/>
              <a:t>abolir</a:t>
            </a:r>
            <a:r>
              <a:rPr lang="es-ES_tradnl" sz="1900" dirty="0"/>
              <a:t>, a principios del XIX, </a:t>
            </a:r>
            <a:r>
              <a:rPr lang="es-ES_tradnl" sz="1900" b="1" dirty="0"/>
              <a:t>los viejos lazos de fidelidad puramente personal al Rey o a la aristocracia</a:t>
            </a:r>
            <a:r>
              <a:rPr lang="es-ES_tradnl" sz="1900" dirty="0"/>
              <a:t>, propios del Antiguo Régimen, convirtiendo a aquélla en la depositaria legítima de la lealtad cívica. </a:t>
            </a:r>
            <a:r>
              <a:rPr lang="es-ES_tradnl" sz="1900" b="1" dirty="0"/>
              <a:t>Por eso se difunde a través de la prensa, de la escuela (con la extensión de la alfabetización), el arte y la literatura.</a:t>
            </a:r>
            <a:endParaRPr lang="es-ES" sz="1900" b="1" dirty="0"/>
          </a:p>
          <a:p>
            <a:pPr marL="667512" lvl="2" indent="0" algn="just">
              <a:buNone/>
            </a:pPr>
            <a:endParaRPr lang="es-ES" sz="1900" dirty="0"/>
          </a:p>
          <a:p>
            <a:pPr lvl="2" algn="just"/>
            <a:r>
              <a:rPr lang="es-ES" sz="1900" dirty="0"/>
              <a:t>Precisamente porque el patriotismo es un </a:t>
            </a:r>
            <a:r>
              <a:rPr lang="es-ES" sz="1900" b="1" dirty="0"/>
              <a:t>vínculo personal</a:t>
            </a:r>
            <a:r>
              <a:rPr lang="es-ES" sz="1900" dirty="0"/>
              <a:t>, que liga a cada ciudadano con su Patria, </a:t>
            </a:r>
            <a:r>
              <a:rPr lang="es-ES" sz="1900" b="1" dirty="0"/>
              <a:t>los aspectos (simbólicos, familiares, jurídicos, históricos, religiosos, lingüísticos, culturales…) que dan contenido a ese sentimiento de adhesión y lealtad pertenecen a la conciencia de cada individuo</a:t>
            </a:r>
            <a:r>
              <a:rPr lang="es-ES" sz="1900" dirty="0"/>
              <a:t>. </a:t>
            </a:r>
          </a:p>
          <a:p>
            <a:pPr lvl="2" algn="just"/>
            <a:endParaRPr lang="es-ES" sz="1900" dirty="0"/>
          </a:p>
          <a:p>
            <a:pPr lvl="2" algn="just"/>
            <a:r>
              <a:rPr lang="es-ES" sz="1900" dirty="0"/>
              <a:t>Por eso, aunque el patriotismo tiene un significado objetivo, su materialización práctica es </a:t>
            </a:r>
            <a:r>
              <a:rPr lang="es-ES" sz="1900" b="1" dirty="0"/>
              <a:t>siempre subjetiva</a:t>
            </a:r>
            <a:r>
              <a:rPr lang="es-ES" sz="1900" dirty="0"/>
              <a:t> (propia de cada sujeto).</a:t>
            </a:r>
          </a:p>
          <a:p>
            <a:pPr lvl="2" algn="just"/>
            <a:endParaRPr lang="es-ES" sz="1900" dirty="0"/>
          </a:p>
          <a:p>
            <a:pPr lvl="2" algn="just"/>
            <a:endParaRPr lang="es-ES" sz="1900" dirty="0"/>
          </a:p>
          <a:p>
            <a:pPr lvl="1" algn="just"/>
            <a:endParaRPr lang="es-ES" sz="2200" dirty="0"/>
          </a:p>
          <a:p>
            <a:pPr lvl="2" algn="just"/>
            <a:endParaRPr lang="es-ES" sz="19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49768628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ORGANIZACIÓN POLÍTICO-TERRITORIAL DE LA NACIÓN</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Las Naciones pueden ser </a:t>
            </a:r>
            <a:r>
              <a:rPr lang="es-ES" sz="2400" b="1" dirty="0"/>
              <a:t>unitarias</a:t>
            </a:r>
            <a:r>
              <a:rPr lang="es-ES" sz="2400" dirty="0"/>
              <a:t> (Estados-Nación) o </a:t>
            </a:r>
            <a:r>
              <a:rPr lang="es-ES" sz="2400" b="1" dirty="0"/>
              <a:t>compuestas</a:t>
            </a:r>
            <a:r>
              <a:rPr lang="es-ES" sz="2400" dirty="0"/>
              <a:t> (Federaciones o Confederaciones). Las primeras responden a Naciones que ya existían como Reinos o Repúblicas. Las segundas a uniones perfectas o imperfectas de antiguos Estados. </a:t>
            </a:r>
          </a:p>
          <a:p>
            <a:pPr algn="just"/>
            <a:endParaRPr lang="es-ES" sz="2400" dirty="0"/>
          </a:p>
          <a:p>
            <a:pPr algn="just"/>
            <a:r>
              <a:rPr lang="es-ES" sz="2400" dirty="0"/>
              <a:t>Las Naciones unitarias responden a un esquema de:</a:t>
            </a:r>
          </a:p>
          <a:p>
            <a:pPr algn="just"/>
            <a:endParaRPr lang="es-ES" sz="2400" dirty="0"/>
          </a:p>
          <a:p>
            <a:pPr lvl="1" algn="just"/>
            <a:r>
              <a:rPr lang="es-ES" sz="2200" b="1" dirty="0"/>
              <a:t>Centralización</a:t>
            </a:r>
            <a:r>
              <a:rPr lang="es-ES" sz="2200" dirty="0"/>
              <a:t>: la administración territorial (regional, provincial, local) depende directa y jerárquicamente de las instituciones de gobierno nacional y se limitan a ejecutar las órdenes de éstas.</a:t>
            </a:r>
          </a:p>
          <a:p>
            <a:pPr lvl="1" algn="just"/>
            <a:endParaRPr lang="es-ES" sz="2200" dirty="0"/>
          </a:p>
          <a:p>
            <a:pPr lvl="1" algn="just"/>
            <a:r>
              <a:rPr lang="es-ES" sz="2200" dirty="0"/>
              <a:t>(Continúa…)</a:t>
            </a:r>
          </a:p>
          <a:p>
            <a:pPr algn="just"/>
            <a:endParaRPr lang="es-ES" sz="2400" dirty="0"/>
          </a:p>
          <a:p>
            <a:pPr algn="just"/>
            <a:endParaRPr lang="es-ES" sz="24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45872801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ORGANIZACIÓN POLÍTICO-TERRITORIAL DE LA NACIÓN</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1" algn="just"/>
            <a:r>
              <a:rPr lang="es-ES" sz="2200" b="1" dirty="0"/>
              <a:t>Descentralización</a:t>
            </a:r>
            <a:r>
              <a:rPr lang="es-ES" sz="2200" dirty="0"/>
              <a:t>: la administración territorial (regional, provincial, local) tiene delegadas la ejecución de diversas competencias, sin que esta delegación suponga transferencia alguna de su titularidad ni de la plenitud de su ejercicio, pues continúan perteneciendo al Poder central y éste puede ejercerlas o intervenirlas cuando lo considere necesario.</a:t>
            </a:r>
          </a:p>
          <a:p>
            <a:pPr lvl="1" algn="just"/>
            <a:endParaRPr lang="es-ES" sz="2200" dirty="0"/>
          </a:p>
          <a:p>
            <a:pPr lvl="1" algn="just"/>
            <a:r>
              <a:rPr lang="es-ES" sz="2200" b="1" dirty="0"/>
              <a:t>Autonomía</a:t>
            </a:r>
            <a:r>
              <a:rPr lang="es-ES" sz="2200" dirty="0"/>
              <a:t>: la administración territorial (regional o provincial) posee competencias privativas (núcleo de una esfera privativa de poder: </a:t>
            </a:r>
            <a:r>
              <a:rPr lang="es-ES" sz="2200" b="1" dirty="0"/>
              <a:t>estatutos de autonomía</a:t>
            </a:r>
            <a:r>
              <a:rPr lang="es-ES" sz="2200" dirty="0"/>
              <a:t>) sobre las que aprueba su propia legislación (</a:t>
            </a:r>
            <a:r>
              <a:rPr lang="es-ES" sz="2200" b="1" dirty="0"/>
              <a:t>parlamentos autonómicos</a:t>
            </a:r>
            <a:r>
              <a:rPr lang="es-ES" sz="2200" dirty="0"/>
              <a:t>) y la ejecuta como mejor le parece. </a:t>
            </a:r>
          </a:p>
          <a:p>
            <a:pPr algn="just"/>
            <a:endParaRPr lang="es-ES" sz="2400" dirty="0"/>
          </a:p>
          <a:p>
            <a:pPr algn="just"/>
            <a:endParaRPr lang="es-ES" sz="2400" dirty="0"/>
          </a:p>
          <a:p>
            <a:pPr algn="just"/>
            <a:endParaRPr lang="es-ES" sz="24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729190236"/>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ORGANIZACIÓN POLÍTICO-TERRITORIAL DE LA NACIÓN</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0" indent="0" algn="just">
              <a:buNone/>
            </a:pPr>
            <a:endParaRPr lang="es-ES" sz="2400" dirty="0"/>
          </a:p>
          <a:p>
            <a:pPr algn="just"/>
            <a:r>
              <a:rPr lang="es-ES" sz="2400" dirty="0"/>
              <a:t>Las Naciones </a:t>
            </a:r>
            <a:r>
              <a:rPr lang="es-ES" sz="2400" b="1" dirty="0"/>
              <a:t>compuestas</a:t>
            </a:r>
            <a:r>
              <a:rPr lang="es-ES" sz="2400" dirty="0"/>
              <a:t> responden a un esquema de:</a:t>
            </a:r>
          </a:p>
          <a:p>
            <a:pPr algn="just"/>
            <a:endParaRPr lang="es-ES" sz="2400" dirty="0"/>
          </a:p>
          <a:p>
            <a:pPr lvl="1" algn="just"/>
            <a:r>
              <a:rPr lang="es-ES" sz="2200" b="1" dirty="0"/>
              <a:t>Federación</a:t>
            </a:r>
            <a:r>
              <a:rPr lang="es-ES" sz="2200" dirty="0"/>
              <a:t>: la Nación es, en realidad, una Federación de Estados que han transferido a un Poder Federal, de manera permanente, un núcleo de competencias ejecutivas, legislativas y judiciales que permiten definir una soberanía común e indivisible, y una mínima igualdad legal entre todos los ciudadanos de la Unión.</a:t>
            </a:r>
          </a:p>
          <a:p>
            <a:pPr lvl="1" algn="just"/>
            <a:endParaRPr lang="es-ES" sz="2200" dirty="0"/>
          </a:p>
          <a:p>
            <a:pPr lvl="1" algn="just"/>
            <a:r>
              <a:rPr lang="es-ES" sz="2200" b="1" dirty="0"/>
              <a:t>Confederación</a:t>
            </a:r>
            <a:r>
              <a:rPr lang="es-ES" sz="2200" dirty="0"/>
              <a:t>: realmente no puede hablarse aquí de una Nación. Es una mancomunidad de Estados que han puesto en común, para un fin político concreto y sin delegar su plena titularidad, un núcleo de competencias ejecutivas, legislativas y judiciales. Como no hay transferencia alguna de la soberanía, los Estados miembros tienen derecho a separarse.</a:t>
            </a:r>
          </a:p>
          <a:p>
            <a:pPr algn="just"/>
            <a:endParaRPr lang="es-ES" sz="2400" dirty="0"/>
          </a:p>
          <a:p>
            <a:pPr algn="just"/>
            <a:endParaRPr lang="es-ES" sz="24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01624759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Más allá de como se canaliza la lealtad a una sociedad política o de la organización territorial de una Nación, el fundamento racional del gobierno representativo es la combinación de las Monarquías o Repúblicas con la institución del </a:t>
            </a:r>
            <a:r>
              <a:rPr lang="es-ES" sz="2400" b="1" dirty="0"/>
              <a:t>Parlamento</a:t>
            </a:r>
            <a:r>
              <a:rPr lang="es-ES" sz="2400" dirty="0"/>
              <a:t>.</a:t>
            </a:r>
          </a:p>
          <a:p>
            <a:pPr algn="just"/>
            <a:endParaRPr lang="es-ES" sz="2400" dirty="0"/>
          </a:p>
          <a:p>
            <a:pPr algn="just"/>
            <a:r>
              <a:rPr lang="es-ES" sz="2400" dirty="0"/>
              <a:t>El origen del Parlamento está ligado a la antigua </a:t>
            </a:r>
            <a:r>
              <a:rPr lang="es-ES" sz="2400" b="1" dirty="0"/>
              <a:t>Curia Regis </a:t>
            </a:r>
            <a:r>
              <a:rPr lang="es-ES" sz="2400" dirty="0"/>
              <a:t>(Consejo del Rey), formada por la reunión de sus vasallos directos: la alta nobleza y el alto clero. </a:t>
            </a:r>
          </a:p>
          <a:p>
            <a:pPr algn="just"/>
            <a:endParaRPr lang="es-ES" sz="2400" dirty="0"/>
          </a:p>
          <a:p>
            <a:pPr algn="just"/>
            <a:endParaRPr lang="es-ES" sz="24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494229059"/>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fontScale="92500" lnSpcReduction="10000"/>
          </a:bodyPr>
          <a:lstStyle/>
          <a:p>
            <a:pPr marL="0" indent="0" algn="just">
              <a:buNone/>
            </a:pPr>
            <a:endParaRPr lang="es-ES" sz="2400" dirty="0"/>
          </a:p>
          <a:p>
            <a:pPr algn="just"/>
            <a:r>
              <a:rPr lang="es-ES" sz="2300" dirty="0"/>
              <a:t>En la Baja Edad Media se añadieron al Consejo del Rey representantes de las corporaciones municipales y de las asambleas provinciales</a:t>
            </a:r>
            <a:r>
              <a:rPr lang="es-ES" sz="2500" dirty="0"/>
              <a:t>.</a:t>
            </a:r>
          </a:p>
          <a:p>
            <a:pPr lvl="1" algn="just"/>
            <a:endParaRPr lang="es-ES" sz="2500" dirty="0"/>
          </a:p>
          <a:p>
            <a:pPr lvl="1" algn="just"/>
            <a:r>
              <a:rPr lang="es-ES" sz="2200" dirty="0"/>
              <a:t>Generalmente la alta nobleza y clero se reunían separadamente del resto de representantes, dando lugar a tantas Cámaras como estamentos existían. </a:t>
            </a:r>
          </a:p>
          <a:p>
            <a:pPr lvl="1" algn="just"/>
            <a:endParaRPr lang="es-ES" sz="2200" dirty="0"/>
          </a:p>
          <a:p>
            <a:pPr lvl="1" algn="just"/>
            <a:r>
              <a:rPr lang="es-ES" sz="2200" dirty="0"/>
              <a:t>Aún así, el Consejo del Rey se hizo tan numeroso que el Monarca hubo  de designar otro Consejo más reducido para el despacho ordinario de los asuntos de Estado (Consejo Privado) formado por los responsables de la política exterior, la defensa y la hacienda, más su secretario particular. De ahí nacería el Consejo de Ministros.</a:t>
            </a:r>
          </a:p>
          <a:p>
            <a:pPr lvl="1" algn="just"/>
            <a:endParaRPr lang="es-ES" sz="2200" dirty="0"/>
          </a:p>
          <a:p>
            <a:pPr lvl="1" algn="just"/>
            <a:r>
              <a:rPr lang="es-ES" sz="2200" dirty="0"/>
              <a:t>Hasta el siglo XIX, incluso la Cámara Baja tenía una tonalidad nobiliaria (de pequeña nobleza): no representaba directamente a los electores, sino a territorios y corporaciones diversas.</a:t>
            </a:r>
          </a:p>
          <a:p>
            <a:pPr algn="just"/>
            <a:endParaRPr lang="es-ES" sz="24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35878886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fontScale="85000" lnSpcReduction="20000"/>
          </a:bodyPr>
          <a:lstStyle/>
          <a:p>
            <a:pPr marL="0" indent="0" algn="just">
              <a:buNone/>
            </a:pPr>
            <a:endParaRPr lang="es-ES" sz="2400" dirty="0"/>
          </a:p>
          <a:p>
            <a:pPr algn="just"/>
            <a:r>
              <a:rPr lang="es-ES" sz="2400" dirty="0"/>
              <a:t>¿Cuál es el proceso que convierte a las Monarquías (y a las Repúblicas) en gobiernos representativos? Mediante:</a:t>
            </a:r>
          </a:p>
          <a:p>
            <a:pPr algn="just"/>
            <a:endParaRPr lang="es-ES" sz="2400" dirty="0"/>
          </a:p>
          <a:p>
            <a:pPr lvl="1" algn="just"/>
            <a:r>
              <a:rPr lang="es-ES" sz="2200" dirty="0"/>
              <a:t>La participación sistemática de los antiguos Parlamentos en el proceso de elaboración de las leyes y en la determinación de gastos y presupuestos (finales del XVIII y principios del XIX).</a:t>
            </a:r>
          </a:p>
          <a:p>
            <a:pPr lvl="1" algn="just"/>
            <a:endParaRPr lang="es-ES" sz="2200" dirty="0"/>
          </a:p>
          <a:p>
            <a:pPr lvl="1" algn="just"/>
            <a:r>
              <a:rPr lang="es-ES" sz="2200" dirty="0"/>
              <a:t>La adecuación (sea por iniciativa del Jefe del Estado o por el Presidente del Parlamento) del Consejo de Ministros a la mayoría parlamentaria. Así se consigue la coordinación y colaboración del Rey (o del Presidente de la República), representante de la unidad de la nación, con el Parlamento, representante su pluralidad/diversidad (primera mitad del XIX)</a:t>
            </a:r>
          </a:p>
          <a:p>
            <a:pPr marL="393192" lvl="1" indent="0" algn="just">
              <a:buNone/>
            </a:pPr>
            <a:endParaRPr lang="es-ES" sz="2200" dirty="0"/>
          </a:p>
          <a:p>
            <a:pPr lvl="1" algn="just"/>
            <a:r>
              <a:rPr lang="es-ES" sz="2200" dirty="0"/>
              <a:t>Para que exista, además, una verdadera </a:t>
            </a:r>
            <a:r>
              <a:rPr lang="es-ES" sz="2200" dirty="0" err="1"/>
              <a:t>parlamentarización</a:t>
            </a:r>
            <a:r>
              <a:rPr lang="es-ES" sz="2200" dirty="0"/>
              <a:t> (que lleve a sistemas parlamentarios o de “doble confianza”) es fundamental quitar toda incompatibilidad entre ser miembro de la Cámara y del Gobierno. Así pueden nombrarse los ministros de entre los parlamentarios más importantes (primera mitad del XIX)</a:t>
            </a:r>
          </a:p>
          <a:p>
            <a:pPr lvl="1" algn="just"/>
            <a:endParaRPr lang="es-ES" sz="2200" dirty="0"/>
          </a:p>
          <a:p>
            <a:pPr lvl="1" algn="just"/>
            <a:r>
              <a:rPr lang="es-ES" sz="2200" dirty="0"/>
              <a:t>(Continúa…)</a:t>
            </a:r>
          </a:p>
          <a:p>
            <a:pPr lvl="1" algn="just"/>
            <a:endParaRPr lang="es-ES" sz="22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869857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196752"/>
            <a:ext cx="8784976" cy="5472608"/>
          </a:xfrm>
        </p:spPr>
        <p:txBody>
          <a:bodyPr>
            <a:normAutofit fontScale="85000" lnSpcReduction="20000"/>
          </a:bodyPr>
          <a:lstStyle/>
          <a:p>
            <a:pPr algn="just"/>
            <a:r>
              <a:rPr lang="es-ES_tradnl" dirty="0"/>
              <a:t>La libertad moderna es, sobre todo, un derivado del ius </a:t>
            </a:r>
            <a:r>
              <a:rPr lang="es-ES_tradnl" dirty="0" err="1"/>
              <a:t>naturale</a:t>
            </a:r>
            <a:r>
              <a:rPr lang="es-ES_tradnl" dirty="0"/>
              <a:t> de origen cristiano (que reconoce al individuo-persona extrapolítico y con derechos frente a la sociedad, más allá de su condición de ciudadano integrado en una de ella), y no de la libertas romana o de la </a:t>
            </a:r>
            <a:r>
              <a:rPr lang="es-ES_tradnl" dirty="0" err="1"/>
              <a:t>eleuthería</a:t>
            </a:r>
            <a:r>
              <a:rPr lang="es-ES_tradnl" dirty="0"/>
              <a:t> griega.</a:t>
            </a:r>
          </a:p>
          <a:p>
            <a:pPr algn="just"/>
            <a:endParaRPr lang="es-ES" dirty="0"/>
          </a:p>
          <a:p>
            <a:pPr algn="just"/>
            <a:r>
              <a:rPr lang="es-ES" dirty="0"/>
              <a:t>La noción clásica de libertad hacía referencia a la pertenencia a una polis (en la que no eras “meteco”, extranjero) y a la participación de los ciudadanos de las polis griegas y las </a:t>
            </a:r>
            <a:r>
              <a:rPr lang="es-ES" dirty="0" err="1"/>
              <a:t>cives</a:t>
            </a:r>
            <a:r>
              <a:rPr lang="es-ES" dirty="0"/>
              <a:t> romanas en los asuntos públicos.</a:t>
            </a:r>
          </a:p>
          <a:p>
            <a:pPr algn="just"/>
            <a:endParaRPr lang="es-ES" dirty="0"/>
          </a:p>
          <a:p>
            <a:pPr algn="just"/>
            <a:r>
              <a:rPr lang="es-ES" dirty="0"/>
              <a:t>¿Qué era la libertad en aquel mundo?: Una libertad puramente “política”: participar en la asamblea, discutir y aprobar las normas, y elegir o ser elegido magistrado, y juzgar la conducta de éste o de cualquier ciudadano (dictando incluso sentencias judiciales). Mientras no existía el Estado, a aquello podía llamársele libertad. Pero cuando ya se establece una diferencia entre la titularidad y el ejercicio del Poder, aquello se convierte en un autoritarismo.</a:t>
            </a:r>
          </a:p>
          <a:p>
            <a:pPr algn="just"/>
            <a:endParaRPr lang="es-ES" dirty="0"/>
          </a:p>
          <a:p>
            <a:pPr algn="just"/>
            <a:endParaRPr lang="es-ES" dirty="0"/>
          </a:p>
          <a:p>
            <a:pPr algn="just"/>
            <a:endParaRPr lang="es-ES_tradnl" dirty="0"/>
          </a:p>
          <a:p>
            <a:pPr algn="just"/>
            <a:endParaRPr lang="es-ES" dirty="0"/>
          </a:p>
          <a:p>
            <a:pPr algn="just"/>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93744898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fontScale="92500" lnSpcReduction="20000"/>
          </a:bodyPr>
          <a:lstStyle/>
          <a:p>
            <a:pPr marL="393192" lvl="1" indent="0" algn="just">
              <a:buNone/>
            </a:pPr>
            <a:endParaRPr lang="es-ES" sz="2200" dirty="0"/>
          </a:p>
          <a:p>
            <a:pPr lvl="1" algn="just"/>
            <a:r>
              <a:rPr lang="es-ES" sz="2200" dirty="0"/>
              <a:t>El Consejo de Ministros debe ser políticamente responsable ante el Parlamento, y esto explica que debe estar sometido a su confianza y a su fiscalización. Más aún, en los sistemas parlamentarios, hasta el Parlamento se encarga de “investir” al Presidente del Consejo (segunda mitad del XIX).</a:t>
            </a:r>
          </a:p>
          <a:p>
            <a:pPr lvl="1" algn="just"/>
            <a:endParaRPr lang="es-ES" sz="2200" dirty="0"/>
          </a:p>
          <a:p>
            <a:pPr lvl="2" algn="just"/>
            <a:r>
              <a:rPr lang="es-ES" sz="1900" dirty="0"/>
              <a:t>Una variante fue el “</a:t>
            </a:r>
            <a:r>
              <a:rPr lang="es-ES" sz="1900" b="1" dirty="0"/>
              <a:t>parlamentarismo</a:t>
            </a:r>
            <a:r>
              <a:rPr lang="es-ES" sz="1900" dirty="0"/>
              <a:t>” de la </a:t>
            </a:r>
            <a:r>
              <a:rPr lang="es-ES" sz="1900" b="1" dirty="0"/>
              <a:t>primera mitad del siglo XX</a:t>
            </a:r>
            <a:r>
              <a:rPr lang="es-ES" sz="1900" dirty="0"/>
              <a:t> que funda el gobierno representativo no sólo en la responsabilidad del Gobierno ante el Parlamento, sino en la </a:t>
            </a:r>
            <a:r>
              <a:rPr lang="es-ES" sz="1900" b="1" dirty="0"/>
              <a:t>declaración constitucional</a:t>
            </a:r>
            <a:r>
              <a:rPr lang="es-ES" sz="1900" dirty="0"/>
              <a:t> de que el primero </a:t>
            </a:r>
            <a:r>
              <a:rPr lang="es-ES" sz="1900" b="1" dirty="0"/>
              <a:t>depende </a:t>
            </a:r>
            <a:r>
              <a:rPr lang="es-ES" sz="1900" dirty="0"/>
              <a:t>de la confianza explícita del segundo, supeditando así con fuerza el ejecutivo al legislativo. </a:t>
            </a:r>
            <a:endParaRPr lang="es-ES" sz="1900" b="1" dirty="0"/>
          </a:p>
          <a:p>
            <a:pPr marL="393192" lvl="1" indent="0" algn="just">
              <a:buNone/>
            </a:pPr>
            <a:endParaRPr lang="es-ES" sz="2200" dirty="0"/>
          </a:p>
          <a:p>
            <a:pPr lvl="1" algn="just"/>
            <a:r>
              <a:rPr lang="es-ES" sz="2200" dirty="0"/>
              <a:t>Pero, </a:t>
            </a:r>
            <a:r>
              <a:rPr lang="es-ES" sz="2200" b="1" dirty="0"/>
              <a:t>¡Cuidado!</a:t>
            </a:r>
            <a:r>
              <a:rPr lang="es-ES" sz="2200" dirty="0"/>
              <a:t>:  el Consejo de Ministros, como </a:t>
            </a:r>
            <a:r>
              <a:rPr lang="es-ES" sz="2200" b="1" dirty="0"/>
              <a:t>depositario de las prerrogativas históricas del Rey </a:t>
            </a:r>
            <a:r>
              <a:rPr lang="es-ES" sz="2200" dirty="0"/>
              <a:t>(o del Presidente de la República) debe </a:t>
            </a:r>
            <a:r>
              <a:rPr lang="es-ES" sz="2200" b="1" dirty="0"/>
              <a:t>mantener</a:t>
            </a:r>
            <a:r>
              <a:rPr lang="es-ES" sz="2200" dirty="0"/>
              <a:t>, a su vez, </a:t>
            </a:r>
            <a:r>
              <a:rPr lang="es-ES" sz="2200" b="1" dirty="0"/>
              <a:t>la capacidad de vetar las leyes y de disolver el Parlamento. </a:t>
            </a:r>
          </a:p>
          <a:p>
            <a:pPr lvl="1" algn="just"/>
            <a:endParaRPr lang="es-ES" sz="2200" dirty="0"/>
          </a:p>
          <a:p>
            <a:pPr lvl="1" algn="just"/>
            <a:r>
              <a:rPr lang="es-ES" sz="2200" dirty="0"/>
              <a:t>(Y hay más…)</a:t>
            </a:r>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8796847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1" algn="just"/>
            <a:r>
              <a:rPr lang="es-ES" sz="2200" dirty="0"/>
              <a:t>Con la disolución, se evita recaer en un régimen asambleario y permite que el Gobierno que ha sido censurado o no haya recibido la confianza de la Cámara pueda rehacer su mayoría en otra Cámara nueva. </a:t>
            </a:r>
            <a:r>
              <a:rPr lang="es-ES" sz="2200" b="1" dirty="0"/>
              <a:t>Dos clases de disolución</a:t>
            </a:r>
            <a:r>
              <a:rPr lang="es-ES" sz="2200" dirty="0"/>
              <a:t>:</a:t>
            </a:r>
          </a:p>
          <a:p>
            <a:pPr lvl="1" algn="just"/>
            <a:endParaRPr lang="es-ES" sz="2200" dirty="0"/>
          </a:p>
          <a:p>
            <a:pPr lvl="2" algn="just"/>
            <a:r>
              <a:rPr lang="es-ES" sz="1900" b="1" dirty="0"/>
              <a:t>La disolución monárquica</a:t>
            </a:r>
            <a:r>
              <a:rPr lang="es-ES" sz="1900" dirty="0"/>
              <a:t>: conserva la primacía del Rey frente al Parlamento. Convierte al Rey en el árbitro del sistema, incluso por encima del cuerpo electoral, pues puede disolver cuantas veces quiera.</a:t>
            </a:r>
          </a:p>
          <a:p>
            <a:pPr lvl="2" algn="just"/>
            <a:endParaRPr lang="es-ES" sz="1900" dirty="0"/>
          </a:p>
          <a:p>
            <a:pPr lvl="2" algn="just"/>
            <a:r>
              <a:rPr lang="es-ES" sz="1900" dirty="0"/>
              <a:t>(Y otra más…)</a:t>
            </a:r>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6284571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2" algn="just"/>
            <a:endParaRPr lang="es-ES" sz="1900" dirty="0"/>
          </a:p>
          <a:p>
            <a:pPr lvl="2" algn="just"/>
            <a:r>
              <a:rPr lang="es-ES" sz="1900" b="1" dirty="0"/>
              <a:t>La disolución ministerial</a:t>
            </a:r>
            <a:r>
              <a:rPr lang="es-ES" sz="1900" dirty="0"/>
              <a:t>: decide un desacuerdo entre el poder ejecutivo y el poder legislativo apelando al electorado. Aunque el derecho de disolución sea del Rey o del Presidente de la República, éste presupone que, una vez hayan decidido los electores, aquéllos no pueden disolver otra vez por el mismo motivo. </a:t>
            </a:r>
          </a:p>
          <a:p>
            <a:pPr lvl="2" algn="just"/>
            <a:endParaRPr lang="es-ES" sz="1900" dirty="0"/>
          </a:p>
          <a:p>
            <a:pPr lvl="3" algn="just"/>
            <a:r>
              <a:rPr lang="es-ES" sz="1800" b="1" dirty="0"/>
              <a:t>Excepciones a lo anterior: </a:t>
            </a:r>
            <a:r>
              <a:rPr lang="es-ES" sz="1800" dirty="0"/>
              <a:t>la disolución repetida sería legítima si la nueva Cámara no registra una decisión terminante del electorado (no se conforma una nueva mayoría parlamentaria) o la decisión supone una amenaza para los fundamentos del gobierno representativo (las libertades civiles o la misma existencia de la nación).</a:t>
            </a:r>
          </a:p>
          <a:p>
            <a:pPr lvl="1" algn="just"/>
            <a:endParaRPr lang="es-ES" sz="22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6284571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616624"/>
          </a:xfrm>
        </p:spPr>
        <p:txBody>
          <a:bodyPr>
            <a:normAutofit fontScale="92500" lnSpcReduction="20000"/>
          </a:bodyPr>
          <a:lstStyle/>
          <a:p>
            <a:pPr marL="274320" lvl="4" indent="-274320">
              <a:buClr>
                <a:schemeClr val="accent3"/>
              </a:buClr>
              <a:buSzPct val="95000"/>
              <a:buNone/>
            </a:pPr>
            <a:endParaRPr lang="es-ES" sz="1600" dirty="0"/>
          </a:p>
          <a:p>
            <a:pPr algn="just"/>
            <a:r>
              <a:rPr lang="es-ES" sz="2400" dirty="0"/>
              <a:t>Pero, cuando se “</a:t>
            </a:r>
            <a:r>
              <a:rPr lang="es-ES" sz="2400" dirty="0" err="1"/>
              <a:t>parlamentarizan</a:t>
            </a:r>
            <a:r>
              <a:rPr lang="es-ES" sz="2400" dirty="0"/>
              <a:t>” las antiguas Monarquías puras o las Repúblicas aristocráticas, </a:t>
            </a:r>
            <a:r>
              <a:rPr lang="es-ES" sz="2400" b="1" dirty="0"/>
              <a:t>¿generan siempre un régimen parlamentario?</a:t>
            </a:r>
            <a:r>
              <a:rPr lang="es-ES" sz="2400" dirty="0"/>
              <a:t> </a:t>
            </a:r>
            <a:r>
              <a:rPr lang="es-ES" sz="2400" b="1" dirty="0"/>
              <a:t>¿Qué tipos de sistemas se establecen en realidad? </a:t>
            </a:r>
            <a:r>
              <a:rPr lang="es-ES" sz="2400" dirty="0"/>
              <a:t>Cuatro fórmulas </a:t>
            </a:r>
            <a:r>
              <a:rPr lang="es-ES" sz="2400" b="1" dirty="0"/>
              <a:t>prácticas</a:t>
            </a:r>
            <a:r>
              <a:rPr lang="es-ES" sz="2400" dirty="0"/>
              <a:t>:</a:t>
            </a:r>
            <a:endParaRPr lang="es-ES" sz="2400" b="1" dirty="0"/>
          </a:p>
          <a:p>
            <a:pPr algn="just"/>
            <a:endParaRPr lang="es-ES" sz="2400" dirty="0"/>
          </a:p>
          <a:p>
            <a:pPr lvl="1" algn="just"/>
            <a:r>
              <a:rPr lang="es-ES" sz="2200" dirty="0"/>
              <a:t>Si se establece un gobierno representativo donde la dirección política la mantiene el Rey o el Presidente de la República, con independencia del Parlamento, se establece una </a:t>
            </a:r>
            <a:r>
              <a:rPr lang="es-ES" sz="2200" b="1" dirty="0"/>
              <a:t>Monarquía limitada o una República presidencial</a:t>
            </a:r>
            <a:r>
              <a:rPr lang="es-ES" sz="2200" dirty="0"/>
              <a:t>. Aquí hay un gobierno </a:t>
            </a:r>
            <a:r>
              <a:rPr lang="es-ES" sz="2200" b="1" dirty="0"/>
              <a:t>representativo</a:t>
            </a:r>
            <a:r>
              <a:rPr lang="es-ES" sz="2200" dirty="0"/>
              <a:t> pero </a:t>
            </a:r>
            <a:r>
              <a:rPr lang="es-ES" sz="2200" b="1" dirty="0"/>
              <a:t>no parlamentario.</a:t>
            </a:r>
            <a:endParaRPr lang="es-ES" sz="2200" dirty="0"/>
          </a:p>
          <a:p>
            <a:pPr lvl="1" algn="just"/>
            <a:endParaRPr lang="es-ES" sz="2200" dirty="0"/>
          </a:p>
          <a:p>
            <a:pPr lvl="1" algn="just"/>
            <a:r>
              <a:rPr lang="es-ES" sz="2200" dirty="0"/>
              <a:t>Si se establece el </a:t>
            </a:r>
            <a:r>
              <a:rPr lang="es-ES" sz="2200" b="1" dirty="0"/>
              <a:t>predominio del Parlamento (el Consejo de Ministros es responsable ante él y necesita su confianza)</a:t>
            </a:r>
            <a:r>
              <a:rPr lang="es-ES" sz="2200" dirty="0"/>
              <a:t>, pero se articula en partidos y liderazgos débiles, es la </a:t>
            </a:r>
            <a:r>
              <a:rPr lang="es-ES" sz="2200" b="1" dirty="0"/>
              <a:t>mayoría del cuerpo legislativo</a:t>
            </a:r>
            <a:r>
              <a:rPr lang="es-ES" sz="2200" dirty="0"/>
              <a:t> la que obtiene la dirección política. Se establece así un </a:t>
            </a:r>
            <a:r>
              <a:rPr lang="es-ES" sz="2200" b="1" dirty="0"/>
              <a:t>“sistema parlamentario”.</a:t>
            </a:r>
          </a:p>
          <a:p>
            <a:pPr lvl="1" algn="just"/>
            <a:endParaRPr lang="es-ES" sz="2200" dirty="0"/>
          </a:p>
          <a:p>
            <a:pPr lvl="1" algn="just"/>
            <a:r>
              <a:rPr lang="es-ES" sz="2200" dirty="0"/>
              <a:t>(Continúa…)</a:t>
            </a:r>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530786232"/>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616624"/>
          </a:xfrm>
        </p:spPr>
        <p:txBody>
          <a:bodyPr>
            <a:normAutofit/>
          </a:bodyPr>
          <a:lstStyle/>
          <a:p>
            <a:pPr marL="393192" lvl="1" indent="0" algn="just">
              <a:buNone/>
            </a:pPr>
            <a:endParaRPr lang="es-ES" sz="2200" dirty="0"/>
          </a:p>
          <a:p>
            <a:pPr lvl="1" algn="just"/>
            <a:r>
              <a:rPr lang="es-ES" sz="2200" dirty="0"/>
              <a:t>Si se establece el </a:t>
            </a:r>
            <a:r>
              <a:rPr lang="es-ES" sz="2200" b="1" dirty="0"/>
              <a:t>predominio del Parlamento</a:t>
            </a:r>
            <a:r>
              <a:rPr lang="es-ES" sz="2200" dirty="0"/>
              <a:t> </a:t>
            </a:r>
            <a:r>
              <a:rPr lang="es-ES" sz="2200" b="1" dirty="0"/>
              <a:t>(el Consejo de Ministros es responsable ante él y necesita su confianza)</a:t>
            </a:r>
            <a:r>
              <a:rPr lang="es-ES" sz="2200" dirty="0"/>
              <a:t>, pero aquél se articula a través de partidos y liderazgos débiles, que alcanzan a conformar una mayoría a través de un gobierno de coalición, se establece un </a:t>
            </a:r>
            <a:r>
              <a:rPr lang="es-ES" sz="2200" b="1" dirty="0"/>
              <a:t>“sistema de gabinete”,</a:t>
            </a:r>
            <a:r>
              <a:rPr lang="es-ES" sz="2200" dirty="0"/>
              <a:t> donde es el Consejo de Ministros, como colectividad, el que tiene la dirección política. </a:t>
            </a:r>
          </a:p>
          <a:p>
            <a:pPr lvl="1" algn="just"/>
            <a:endParaRPr lang="es-ES" sz="2200" dirty="0"/>
          </a:p>
          <a:p>
            <a:pPr lvl="1" algn="just"/>
            <a:r>
              <a:rPr lang="es-ES" sz="2200" dirty="0"/>
              <a:t>Si se establece el </a:t>
            </a:r>
            <a:r>
              <a:rPr lang="es-ES" sz="2200" b="1" dirty="0"/>
              <a:t>predominio del Parlamento</a:t>
            </a:r>
            <a:r>
              <a:rPr lang="es-ES" sz="2200" dirty="0"/>
              <a:t> </a:t>
            </a:r>
            <a:r>
              <a:rPr lang="es-ES" sz="2200" b="1" dirty="0"/>
              <a:t>(el Consejo de Ministros es responsable ante él y necesita su confianza)</a:t>
            </a:r>
            <a:r>
              <a:rPr lang="es-ES" sz="2200" dirty="0"/>
              <a:t> pero aquél se articula a través de partidos y liderazgos fuertes, con </a:t>
            </a:r>
            <a:r>
              <a:rPr lang="es-ES" sz="2200" b="1" dirty="0"/>
              <a:t>vocación mayoritaria</a:t>
            </a:r>
            <a:r>
              <a:rPr lang="es-ES" sz="2200" dirty="0"/>
              <a:t>, se establece un </a:t>
            </a:r>
            <a:r>
              <a:rPr lang="es-ES" sz="2200" b="1" dirty="0"/>
              <a:t>“sistema de </a:t>
            </a:r>
            <a:r>
              <a:rPr lang="es-ES" sz="2200" b="1" i="1" dirty="0"/>
              <a:t>premier</a:t>
            </a:r>
            <a:r>
              <a:rPr lang="es-ES" sz="2200" b="1" dirty="0"/>
              <a:t>”</a:t>
            </a:r>
            <a:r>
              <a:rPr lang="es-ES" sz="2200" dirty="0"/>
              <a:t>, donde la dirección política la tiene el Presidente del Consejo de Ministros, y todos sus ministros pertenecen a su partido.</a:t>
            </a:r>
          </a:p>
          <a:p>
            <a:pPr lvl="1" algn="just"/>
            <a:endParaRPr lang="es-ES" sz="22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505915737"/>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a:bodyPr>
          <a:lstStyle/>
          <a:p>
            <a:pPr marL="0" indent="0" algn="just">
              <a:buNone/>
            </a:pPr>
            <a:endParaRPr lang="es-ES" sz="2400" dirty="0"/>
          </a:p>
          <a:p>
            <a:pPr algn="just"/>
            <a:r>
              <a:rPr lang="es-ES" sz="2400" dirty="0"/>
              <a:t>Cuando se modifican las viejas formas de elección corporativa del Antiguo Régimen y se establece un verdadero régimen de elección, comienza, a principios del XIX, el genuino gobierno representativo.</a:t>
            </a:r>
          </a:p>
          <a:p>
            <a:pPr algn="just"/>
            <a:endParaRPr lang="es-ES" sz="2400" dirty="0"/>
          </a:p>
          <a:p>
            <a:pPr algn="just"/>
            <a:r>
              <a:rPr lang="es-ES" sz="2400" dirty="0"/>
              <a:t>En el gobierno representativo del XIX, el Parlamento representa a las capacidades. </a:t>
            </a:r>
          </a:p>
          <a:p>
            <a:pPr algn="just"/>
            <a:endParaRPr lang="es-ES" sz="2400" dirty="0"/>
          </a:p>
          <a:p>
            <a:pPr lvl="1" algn="just"/>
            <a:r>
              <a:rPr lang="es-ES" sz="2200" dirty="0"/>
              <a:t>Es el instrumento a través del cual se extrae la Razón de una sociedad política y el foro donde se realiza una </a:t>
            </a:r>
            <a:r>
              <a:rPr lang="es-ES" sz="2200" b="1" dirty="0"/>
              <a:t>discusión pública: </a:t>
            </a:r>
            <a:r>
              <a:rPr lang="es-ES" sz="2200" dirty="0"/>
              <a:t>mayoría y minoría, gobierno y oposición, buscan el acuerdo acertado discutiendo los argumentos de unos y otros. Por eso, parte de dos supuestos: la </a:t>
            </a:r>
            <a:r>
              <a:rPr lang="es-ES" sz="2200" b="1" dirty="0"/>
              <a:t>Instrucción </a:t>
            </a:r>
            <a:r>
              <a:rPr lang="es-ES" sz="2200" dirty="0"/>
              <a:t>y la </a:t>
            </a:r>
            <a:r>
              <a:rPr lang="es-ES" sz="2200" b="1" dirty="0"/>
              <a:t>Propiedad.</a:t>
            </a:r>
            <a:endParaRPr lang="es-ES" sz="2200" dirty="0"/>
          </a:p>
          <a:p>
            <a:pPr algn="just"/>
            <a:endParaRPr lang="es-ES" sz="2400" dirty="0"/>
          </a:p>
          <a:p>
            <a:pPr lvl="1" algn="just"/>
            <a:endParaRPr lang="es-ES" sz="22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7037318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algn="just">
              <a:buNone/>
            </a:pPr>
            <a:endParaRPr lang="es-ES" sz="2400" dirty="0"/>
          </a:p>
          <a:p>
            <a:pPr lvl="1" algn="just"/>
            <a:r>
              <a:rPr lang="es-ES" sz="2200" dirty="0"/>
              <a:t>La </a:t>
            </a:r>
            <a:r>
              <a:rPr lang="es-ES" sz="2200" b="1" dirty="0"/>
              <a:t>Instrucción</a:t>
            </a:r>
            <a:r>
              <a:rPr lang="es-ES" sz="2200" dirty="0"/>
              <a:t>: </a:t>
            </a:r>
          </a:p>
          <a:p>
            <a:pPr lvl="1" algn="just"/>
            <a:endParaRPr lang="es-ES" sz="2200" dirty="0"/>
          </a:p>
          <a:p>
            <a:pPr lvl="2" algn="just"/>
            <a:r>
              <a:rPr lang="es-ES" sz="1900" dirty="0"/>
              <a:t>El Parlamento es una Asamblea de hombres ilustrados, porque sólo ellos pueden distinguir entre el interés personal y el interés nacional, y hacer prevalecer el segundo, fundamento de las leyes. </a:t>
            </a:r>
          </a:p>
          <a:p>
            <a:pPr lvl="2" algn="just"/>
            <a:endParaRPr lang="es-ES" sz="1900" dirty="0"/>
          </a:p>
          <a:p>
            <a:pPr lvl="2" algn="just"/>
            <a:r>
              <a:rPr lang="es-ES" sz="1900" dirty="0"/>
              <a:t>Es decir, sólo ellos pueden sostener una discusión auténtica que permita que las leyes sean normas generales y justas, y se depuren al máximo de voluntad y pasión.</a:t>
            </a:r>
          </a:p>
          <a:p>
            <a:pPr lvl="2" algn="just"/>
            <a:endParaRPr lang="es-ES" sz="1900" dirty="0"/>
          </a:p>
          <a:p>
            <a:pPr lvl="2" algn="just"/>
            <a:r>
              <a:rPr lang="es-ES" sz="1900" dirty="0"/>
              <a:t>Para </a:t>
            </a:r>
            <a:r>
              <a:rPr lang="es-ES" sz="1900" dirty="0" err="1"/>
              <a:t>Montesquieu</a:t>
            </a:r>
            <a:r>
              <a:rPr lang="es-ES" sz="1900" dirty="0"/>
              <a:t>, esta tarea no podía hacerla todo el Pueblo como tal porque, carente de instrucción, su “sentido de justicia” sólo alcanza para aclamar, elegir o contestar afirmativa o negativamente una propuesta previa. </a:t>
            </a:r>
          </a:p>
          <a:p>
            <a:pPr lvl="1" algn="just"/>
            <a:endParaRPr lang="es-ES" sz="2200" dirty="0"/>
          </a:p>
          <a:p>
            <a:pPr lvl="2" algn="just"/>
            <a:r>
              <a:rPr lang="es-ES" sz="1900" dirty="0"/>
              <a:t>(</a:t>
            </a:r>
            <a:r>
              <a:rPr lang="es-ES" sz="1900" b="1" dirty="0"/>
              <a:t>Sigue la Instrucción…)</a:t>
            </a:r>
            <a:endParaRPr lang="es-ES" sz="1900" dirty="0"/>
          </a:p>
          <a:p>
            <a:pPr lvl="1" algn="just"/>
            <a:endParaRPr lang="es-ES" sz="22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70373184"/>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a:bodyPr>
          <a:lstStyle/>
          <a:p>
            <a:pPr marL="0" indent="0" algn="just">
              <a:buNone/>
            </a:pPr>
            <a:endParaRPr lang="es-ES" sz="2400" dirty="0"/>
          </a:p>
          <a:p>
            <a:pPr lvl="1" algn="just"/>
            <a:r>
              <a:rPr lang="es-ES" sz="2200" dirty="0"/>
              <a:t>La </a:t>
            </a:r>
            <a:r>
              <a:rPr lang="es-ES" sz="2200" b="1" dirty="0"/>
              <a:t>Instrucción</a:t>
            </a:r>
            <a:r>
              <a:rPr lang="es-ES" sz="2200" dirty="0"/>
              <a:t>:</a:t>
            </a:r>
          </a:p>
          <a:p>
            <a:pPr lvl="2" algn="just">
              <a:buNone/>
            </a:pPr>
            <a:endParaRPr lang="es-ES" sz="1900" dirty="0"/>
          </a:p>
          <a:p>
            <a:pPr lvl="2" algn="just"/>
            <a:r>
              <a:rPr lang="es-ES" sz="1900" dirty="0"/>
              <a:t>Por ello, el gobierno representativo se le conoce como “</a:t>
            </a:r>
            <a:r>
              <a:rPr lang="es-ES" sz="1900" dirty="0" err="1"/>
              <a:t>government</a:t>
            </a:r>
            <a:r>
              <a:rPr lang="es-ES" sz="1900" dirty="0"/>
              <a:t> </a:t>
            </a:r>
            <a:r>
              <a:rPr lang="es-ES" sz="1900" dirty="0" err="1"/>
              <a:t>by</a:t>
            </a:r>
            <a:r>
              <a:rPr lang="es-ES" sz="1900" dirty="0"/>
              <a:t> </a:t>
            </a:r>
            <a:r>
              <a:rPr lang="es-ES" sz="1900" dirty="0" err="1"/>
              <a:t>discussion</a:t>
            </a:r>
            <a:r>
              <a:rPr lang="es-ES" sz="1900" dirty="0"/>
              <a:t>”. Los parlamentarios tienen, por esta razón, protección especial frente a procedimientos penales o de limitaciones de su libertad civil: </a:t>
            </a:r>
            <a:r>
              <a:rPr lang="es-ES" sz="1900" b="1" dirty="0"/>
              <a:t>son inviolables para todas las manifestaciones que hagan en el ejercicio de su cargo</a:t>
            </a:r>
            <a:r>
              <a:rPr lang="es-ES" sz="1900" dirty="0"/>
              <a:t>. </a:t>
            </a:r>
          </a:p>
          <a:p>
            <a:pPr lvl="2" algn="just"/>
            <a:endParaRPr lang="es-ES" sz="1900" dirty="0"/>
          </a:p>
          <a:p>
            <a:pPr lvl="2" algn="just"/>
            <a:r>
              <a:rPr lang="es-ES" sz="1900" dirty="0"/>
              <a:t>Para que su opinión sea plenamente libre, en el XIX se consideraba que los representantes no podían pertenecer a cualquier organización que le someta a dependencia (funcionarios y clérigos). Se necesita, por tanto, la separación entre lo político y lo administrativo (civil, eclesiástico, militar).</a:t>
            </a:r>
          </a:p>
          <a:p>
            <a:pPr lvl="1" algn="just"/>
            <a:endParaRPr lang="es-ES" sz="22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70676382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Y PARLAMENTARIZACIÓN</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1" algn="just"/>
            <a:r>
              <a:rPr lang="es-ES" sz="2200" dirty="0"/>
              <a:t>La </a:t>
            </a:r>
            <a:r>
              <a:rPr lang="es-ES" sz="2200" b="1" dirty="0"/>
              <a:t>Propiedad</a:t>
            </a:r>
            <a:r>
              <a:rPr lang="es-ES" sz="2200" dirty="0"/>
              <a:t>: el Parlamento era una Asamblea de propietarios, porque es titular del derecho a consentir tributos y a aprobar el presupuesto. </a:t>
            </a:r>
          </a:p>
          <a:p>
            <a:pPr lvl="1" algn="just"/>
            <a:endParaRPr lang="es-ES" sz="2200" dirty="0"/>
          </a:p>
          <a:p>
            <a:pPr lvl="2" algn="just"/>
            <a:r>
              <a:rPr lang="es-ES" sz="1900" dirty="0"/>
              <a:t>Quien paga impuestos tiene el derecho de consentirlos y controlar su aplicación. Por eso, quien no está representado, tampoco ha de tributar (fundamento de la revolución americana).</a:t>
            </a:r>
          </a:p>
          <a:p>
            <a:pPr lvl="1" algn="just"/>
            <a:endParaRPr lang="es-ES" sz="2200" dirty="0"/>
          </a:p>
          <a:p>
            <a:pPr lvl="2" algn="just"/>
            <a:r>
              <a:rPr lang="es-ES" sz="1900" dirty="0"/>
              <a:t>También se basaba en el hecho de que el cargo de representante es un honor por el que no debe percibirse salario, ni de sus electores ni del Gobierno, para asegurar su independencia. Sólo tiene derecho a la compensación de sus desembolsos por el ejercicio del cargo. Esto sólo cambió muy avanzado ya el siglo XX.</a:t>
            </a: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831017100"/>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(I): LA EVOLUCIÓN DE LA CÁMARA BAJA</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274320" lvl="4" indent="-274320">
              <a:buClr>
                <a:schemeClr val="accent3"/>
              </a:buClr>
              <a:buSzPct val="95000"/>
              <a:buNone/>
            </a:pPr>
            <a:endParaRPr lang="es-ES" sz="1600" dirty="0"/>
          </a:p>
          <a:p>
            <a:pPr algn="just"/>
            <a:r>
              <a:rPr lang="es-ES" sz="2400" dirty="0"/>
              <a:t>Con la universalización del sufragio la Cámara Baja cesó de representar a ilustrados y propietarios, y se convirtió en un medio de expresión de la opinión pública y de los intereses de los partidos políticos. </a:t>
            </a:r>
          </a:p>
          <a:p>
            <a:pPr algn="just"/>
            <a:endParaRPr lang="es-ES" sz="2400" dirty="0"/>
          </a:p>
          <a:p>
            <a:pPr lvl="1" algn="just"/>
            <a:r>
              <a:rPr lang="es-ES" sz="2200" dirty="0"/>
              <a:t>Mudó, por tanto, en una máquina registradora de los cambios de opinión, con el fin de conectar a los electores con el Gobierno. Así el cuerpo electoral decide, en última instancia, si un gobierno debe o no seguir.</a:t>
            </a:r>
          </a:p>
          <a:p>
            <a:pPr lvl="1" algn="just"/>
            <a:endParaRPr lang="es-ES" sz="2200" dirty="0"/>
          </a:p>
          <a:p>
            <a:pPr lvl="1" algn="just"/>
            <a:r>
              <a:rPr lang="es-ES" sz="2200" dirty="0"/>
              <a:t>La Cámara también se orientó a la integración en un solo organismo nacional de los distintos intereses individuales y de grupo que existen en la sociedad política.</a:t>
            </a:r>
          </a:p>
          <a:p>
            <a:pPr lvl="1" algn="just"/>
            <a:endParaRPr lang="es-ES" sz="2200" dirty="0"/>
          </a:p>
          <a:p>
            <a:pPr lvl="1" algn="just"/>
            <a:r>
              <a:rPr lang="es-ES" sz="2200" dirty="0"/>
              <a:t>(Continúa…)</a:t>
            </a:r>
          </a:p>
          <a:p>
            <a:pPr algn="just"/>
            <a:endParaRPr lang="es-ES" sz="2400" dirty="0"/>
          </a:p>
          <a:p>
            <a:pPr marL="0" indent="0" algn="just">
              <a:buNone/>
            </a:pP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6193485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12968" cy="5400600"/>
          </a:xfrm>
        </p:spPr>
        <p:txBody>
          <a:bodyPr>
            <a:normAutofit fontScale="77500" lnSpcReduction="20000"/>
          </a:bodyPr>
          <a:lstStyle/>
          <a:p>
            <a:pPr algn="just">
              <a:buNone/>
            </a:pPr>
            <a:endParaRPr lang="es-ES_tradnl" dirty="0"/>
          </a:p>
          <a:p>
            <a:pPr algn="just"/>
            <a:r>
              <a:rPr lang="es-ES" dirty="0"/>
              <a:t>De esa noción de libertad, el mundo moderno ha asumido las dos acepciones: eres libre en tanto perteneces a tu sociedad política y no estás sometido a un poder extranjero; y eres libre en tanto que posees derechos políticos.</a:t>
            </a:r>
            <a:endParaRPr lang="es-ES_tradnl" dirty="0"/>
          </a:p>
          <a:p>
            <a:pPr algn="just"/>
            <a:endParaRPr lang="es-ES_tradnl" dirty="0"/>
          </a:p>
          <a:p>
            <a:pPr algn="just"/>
            <a:r>
              <a:rPr lang="es-ES_tradnl" dirty="0"/>
              <a:t>Pero la participación no garantizaba las libertades individuales de cada uno de sus ciudadanos. La democracia ateniense y la república romana se inspiraba así en fines y valores muy diferentes de los nuestros.</a:t>
            </a:r>
            <a:endParaRPr lang="es-ES" dirty="0"/>
          </a:p>
          <a:p>
            <a:pPr algn="just"/>
            <a:endParaRPr lang="es-ES" dirty="0"/>
          </a:p>
          <a:p>
            <a:pPr lvl="1" algn="just"/>
            <a:r>
              <a:rPr lang="es-ES" dirty="0"/>
              <a:t>Los antiguos no tenían noción alguna de la libertad individual. Por el contrario, les parecía inconcebible una esfera privada donde el ciudadano tuviera un derecho independiente frente a la comunidad política. </a:t>
            </a:r>
          </a:p>
          <a:p>
            <a:pPr lvl="1" algn="just"/>
            <a:endParaRPr lang="es-ES" dirty="0"/>
          </a:p>
          <a:p>
            <a:pPr lvl="1" algn="just"/>
            <a:r>
              <a:rPr lang="es-ES" dirty="0"/>
              <a:t>Es más, se consideraba absurdo, inmoral e indigno de un hombre libre pensar en una libertad propia y distinta de la libertad política de su pueblo y Estado. No había separación, por tanto, entre lo “público” y lo “privado”.</a:t>
            </a:r>
          </a:p>
          <a:p>
            <a:pPr lvl="1" algn="just"/>
            <a:endParaRPr lang="es-ES" dirty="0"/>
          </a:p>
          <a:p>
            <a:pPr lvl="1" algn="just"/>
            <a:r>
              <a:rPr lang="es-ES" dirty="0"/>
              <a:t>(Continúa…)</a:t>
            </a:r>
          </a:p>
          <a:p>
            <a:pPr lvl="1" algn="just"/>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263280046"/>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(I): LA EVOLUCIÓN DE LA CÁMARA BAJA</a:t>
            </a:r>
          </a:p>
        </p:txBody>
      </p:sp>
      <p:sp>
        <p:nvSpPr>
          <p:cNvPr id="3" name="2 Marcador de contenido"/>
          <p:cNvSpPr>
            <a:spLocks noGrp="1"/>
          </p:cNvSpPr>
          <p:nvPr>
            <p:ph idx="1"/>
          </p:nvPr>
        </p:nvSpPr>
        <p:spPr>
          <a:xfrm>
            <a:off x="179512" y="1196752"/>
            <a:ext cx="8784976" cy="5544616"/>
          </a:xfrm>
        </p:spPr>
        <p:txBody>
          <a:bodyPr>
            <a:normAutofit/>
          </a:bodyPr>
          <a:lstStyle/>
          <a:p>
            <a:pPr marL="0" indent="0" algn="just">
              <a:buNone/>
            </a:pPr>
            <a:endParaRPr lang="es-ES" sz="2400" dirty="0"/>
          </a:p>
          <a:p>
            <a:pPr lvl="1" algn="just"/>
            <a:r>
              <a:rPr lang="es-ES" sz="2200" dirty="0"/>
              <a:t>Desapareció la discusión como método privilegiado para elaborar las leyes. Con los partidos, éstas dejaron de ser el fruto de un debate argumentado que decidiera el resultado de las votaciones, esto es, donde quedaba abierta la posibilidad de que una parte de los representantes convenciera a la otra.</a:t>
            </a:r>
          </a:p>
          <a:p>
            <a:pPr lvl="1" algn="just"/>
            <a:endParaRPr lang="es-ES" sz="2200" dirty="0"/>
          </a:p>
          <a:p>
            <a:pPr lvl="1" algn="just"/>
            <a:endParaRPr lang="es-ES" sz="2200" dirty="0"/>
          </a:p>
          <a:p>
            <a:pPr lvl="1" algn="just"/>
            <a:r>
              <a:rPr lang="es-ES" sz="2200" dirty="0"/>
              <a:t>El fortalecimiento de los partidos hizo que la posición del representante fuera fijada por cada grupo parlamentario antes del comienzo de la sesión. La negociación, antes que la discusión, decide la posición de cada grupo, y la discusión sirve sólo para fijar públicamente las opiniones de cada partido. </a:t>
            </a:r>
          </a:p>
          <a:p>
            <a:pPr lvl="1" algn="just"/>
            <a:endParaRPr lang="es-ES" sz="2200" dirty="0"/>
          </a:p>
          <a:p>
            <a:pPr marL="0" indent="0" algn="just">
              <a:buNone/>
            </a:pP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198294989"/>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PARLAMENTO (I): LA EVOLUCIÓN DE LA CÁMARA BAJA</a:t>
            </a:r>
          </a:p>
        </p:txBody>
      </p:sp>
      <p:sp>
        <p:nvSpPr>
          <p:cNvPr id="3" name="2 Marcador de contenido"/>
          <p:cNvSpPr>
            <a:spLocks noGrp="1"/>
          </p:cNvSpPr>
          <p:nvPr>
            <p:ph idx="1"/>
          </p:nvPr>
        </p:nvSpPr>
        <p:spPr>
          <a:xfrm>
            <a:off x="179512" y="1196752"/>
            <a:ext cx="8784976" cy="5544616"/>
          </a:xfrm>
        </p:spPr>
        <p:txBody>
          <a:bodyPr>
            <a:normAutofit/>
          </a:bodyPr>
          <a:lstStyle/>
          <a:p>
            <a:pPr lvl="1" algn="just">
              <a:buNone/>
            </a:pPr>
            <a:endParaRPr lang="es-ES" sz="2200" dirty="0"/>
          </a:p>
          <a:p>
            <a:pPr lvl="1" algn="just"/>
            <a:r>
              <a:rPr lang="es-ES" sz="2200" dirty="0"/>
              <a:t>Por ello, los resultados de las votaciones suelen ser mero reflejo de los escaños de cada grupo parlamentario. </a:t>
            </a:r>
          </a:p>
          <a:p>
            <a:pPr lvl="1" algn="just"/>
            <a:endParaRPr lang="es-ES" sz="2200" dirty="0"/>
          </a:p>
          <a:p>
            <a:pPr lvl="1" algn="just"/>
            <a:endParaRPr lang="es-ES" sz="2200" dirty="0"/>
          </a:p>
          <a:p>
            <a:pPr lvl="1" algn="just"/>
            <a:r>
              <a:rPr lang="es-ES" sz="2200" dirty="0"/>
              <a:t>La negociación como método limita, sin eliminarla, la publicidad. Aquélla tiene lugar en pequeños comités, fuera de las sesiones públicas, entre los jefes de los distintos grupos parlamentarios, o entre éstos y los grupos de interés.</a:t>
            </a:r>
          </a:p>
          <a:p>
            <a:pPr marL="0" indent="0" algn="just">
              <a:buNone/>
            </a:pP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19829498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Su origen está en los estamentos nobiliario y eclesiástico de las Cámaras del Antiguo Régimen. </a:t>
            </a:r>
          </a:p>
          <a:p>
            <a:pPr algn="just"/>
            <a:endParaRPr lang="es-ES" sz="2400" dirty="0"/>
          </a:p>
          <a:p>
            <a:pPr algn="just"/>
            <a:endParaRPr lang="es-ES" sz="2400" dirty="0"/>
          </a:p>
          <a:p>
            <a:pPr algn="just"/>
            <a:r>
              <a:rPr lang="es-ES" sz="2400" dirty="0"/>
              <a:t>Cambió de significación con el gobierno representativo: en el XIX, la Cámara Alta se basaba en la existencia de una elite que, por determinadas cualidades o capacidades, representa a la Nación.</a:t>
            </a:r>
          </a:p>
          <a:p>
            <a:pPr algn="just"/>
            <a:endParaRPr lang="es-ES" sz="2400" dirty="0"/>
          </a:p>
          <a:p>
            <a:pPr algn="just"/>
            <a:endParaRPr lang="es-ES" sz="22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577354562"/>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algn="just">
              <a:buNone/>
            </a:pPr>
            <a:endParaRPr lang="es-ES" sz="2400" dirty="0"/>
          </a:p>
          <a:p>
            <a:pPr algn="just"/>
            <a:r>
              <a:rPr lang="es-ES" sz="2400" dirty="0"/>
              <a:t>En los gobiernos representativos, la Cámara Alta está intrínsecamente ligada al principio bicameral, que es pieza fundamental del “gobierno mixto” (Aristóteles) o gobierno del </a:t>
            </a:r>
            <a:r>
              <a:rPr lang="es-ES" sz="2400" i="1" dirty="0"/>
              <a:t>juste-</a:t>
            </a:r>
            <a:r>
              <a:rPr lang="es-ES" sz="2400" i="1" dirty="0" err="1"/>
              <a:t>milieu</a:t>
            </a:r>
            <a:r>
              <a:rPr lang="es-ES" sz="2400" i="1" dirty="0"/>
              <a:t> </a:t>
            </a:r>
            <a:r>
              <a:rPr lang="es-ES" sz="2400" dirty="0"/>
              <a:t>(</a:t>
            </a:r>
            <a:r>
              <a:rPr lang="es-ES" sz="2400" dirty="0" err="1"/>
              <a:t>Royer-Collard</a:t>
            </a:r>
            <a:r>
              <a:rPr lang="es-ES" sz="2400" dirty="0"/>
              <a:t>).</a:t>
            </a:r>
          </a:p>
          <a:p>
            <a:pPr algn="just"/>
            <a:endParaRPr lang="es-ES" sz="2400" dirty="0"/>
          </a:p>
          <a:p>
            <a:pPr lvl="1" algn="just"/>
            <a:r>
              <a:rPr lang="es-ES" sz="2200" dirty="0"/>
              <a:t>La Cámara Alta se concibió para que el poder legislativo no se concentrara en una sola Asamblea, y asegurar la división y equilibrio de poderes.</a:t>
            </a:r>
          </a:p>
          <a:p>
            <a:pPr lvl="1" algn="just"/>
            <a:endParaRPr lang="es-ES" sz="2200" dirty="0"/>
          </a:p>
          <a:p>
            <a:pPr lvl="1" algn="just"/>
            <a:r>
              <a:rPr lang="es-ES" sz="2200" dirty="0"/>
              <a:t>Era así un freno y un control a la Cámara Baja, permitía una discusión a fondo de las leyes, y mediaba también entre aquélla y el Rey (y su gobierno).</a:t>
            </a:r>
          </a:p>
          <a:p>
            <a:pPr lvl="1" algn="just"/>
            <a:endParaRPr lang="es-ES" sz="2200" dirty="0"/>
          </a:p>
          <a:p>
            <a:pPr lvl="1" algn="just"/>
            <a:r>
              <a:rPr lang="es-ES" sz="2200" dirty="0"/>
              <a:t>(Continúa…)</a:t>
            </a:r>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577354562"/>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1" algn="just"/>
            <a:r>
              <a:rPr lang="es-ES" sz="2200" dirty="0"/>
              <a:t>La Cámara Alta permitía, además, una representación de “calidad” para moderar y contrapesar los efectos igualitarios del sufragio universal en la Cámara Baja. </a:t>
            </a:r>
          </a:p>
          <a:p>
            <a:pPr lvl="1" algn="just"/>
            <a:endParaRPr lang="es-ES" sz="2200" dirty="0"/>
          </a:p>
          <a:p>
            <a:pPr lvl="2" algn="just"/>
            <a:r>
              <a:rPr lang="es-ES" sz="1900" dirty="0"/>
              <a:t>¿Qué criterios de calidad?: alta formación, experiencia política, cierta edad, una renta determinada o pago de una cantidad cuantiosa de impuestos, desempeño de determinadas magistraturas, miembros de la familia real o títulos nobiliarios de la Grandeza, elevada jerarquía funcionarial, militar o eclesiástica.</a:t>
            </a:r>
          </a:p>
          <a:p>
            <a:pPr lvl="1" algn="just"/>
            <a:endParaRPr lang="es-ES" sz="22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961032327"/>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a:bodyPr>
          <a:lstStyle/>
          <a:p>
            <a:pPr lvl="1" algn="just">
              <a:buNone/>
            </a:pPr>
            <a:endParaRPr lang="es-ES" sz="2200" dirty="0"/>
          </a:p>
          <a:p>
            <a:pPr lvl="1" algn="just"/>
            <a:r>
              <a:rPr lang="es-ES" sz="2200" dirty="0"/>
              <a:t>La Cámara Alta representa, por último, los principios e intereses estables que son fundamento de la Nación y sus instituciones, frente a los constantes cambios de opinión y de mayorías que registra la Cámara Baja. </a:t>
            </a:r>
          </a:p>
          <a:p>
            <a:pPr lvl="1" algn="just"/>
            <a:endParaRPr lang="es-ES" sz="2200" dirty="0"/>
          </a:p>
          <a:p>
            <a:pPr lvl="2" algn="just"/>
            <a:r>
              <a:rPr lang="es-ES" sz="1900" dirty="0"/>
              <a:t>Por eso sus miembros eran: por “derecho propio” (y hereditarios) o “natos”, designados por la Corona (y vitalicios), y electos periódicamente (por la Cámara Baja, por todo tipo de corporaciones públicas o privadas, o por los electores de cada provincia, en número igual a cada una de ellas). </a:t>
            </a:r>
          </a:p>
          <a:p>
            <a:pPr lvl="1" algn="just"/>
            <a:endParaRPr lang="es-ES" sz="2200" dirty="0"/>
          </a:p>
          <a:p>
            <a:pPr lvl="1" algn="just"/>
            <a:r>
              <a:rPr lang="es-ES" sz="2200" dirty="0"/>
              <a:t>Ejemplos: La Cámara de los Lores británica, la Cámara de los Pares o Senado franceses, el Estamento de Próceres y el Senado españoles (hasta 1923), etcétera.</a:t>
            </a:r>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961032327"/>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En las naciones compuestas (Federaciones o Confederaciones), la Cámara Alta representa, por el contrario, a cada uno de los Estados miembro (Senado de EEUU, Consejo de los Estados de Suiza).</a:t>
            </a:r>
          </a:p>
          <a:p>
            <a:pPr algn="just"/>
            <a:endParaRPr lang="es-ES" sz="2400" dirty="0"/>
          </a:p>
          <a:p>
            <a:pPr lvl="1" algn="just"/>
            <a:r>
              <a:rPr lang="es-ES" sz="2200" dirty="0"/>
              <a:t>De ese modo, la Cámara Baja representa la unidad de toda la nación federal o confederal, mientras la Alta es una Cámara de territorios. </a:t>
            </a:r>
          </a:p>
          <a:p>
            <a:pPr algn="just"/>
            <a:endParaRPr lang="es-ES" sz="2400" dirty="0"/>
          </a:p>
          <a:p>
            <a:pPr algn="just"/>
            <a:r>
              <a:rPr lang="es-ES" sz="2400" dirty="0"/>
              <a:t>Prácticamente, este esquema de “Cámara territorial” se ha llevado, aunque no con el mismo sentido, a las naciones unitarias (Francia, España) cuando la Cámara Alta también se fue democratizando. En otros, ésta directamente desapareció.</a:t>
            </a:r>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08098980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Además de participar en la legislación, junto con la Cámara Baja y el Rey (o Presidente) y su gobierno, ¿cuáles han sido sus competencias específicas?:</a:t>
            </a:r>
          </a:p>
          <a:p>
            <a:pPr algn="just"/>
            <a:endParaRPr lang="es-ES" sz="2400" dirty="0"/>
          </a:p>
          <a:p>
            <a:pPr lvl="1" algn="just"/>
            <a:r>
              <a:rPr lang="es-ES" sz="2200" dirty="0"/>
              <a:t>Antiguo “Tribunal de Justicia política” (para juzgar los casos de alta traición o soborno), ya en desuso:</a:t>
            </a:r>
          </a:p>
          <a:p>
            <a:pPr lvl="1" algn="just"/>
            <a:endParaRPr lang="es-ES" sz="2200" dirty="0"/>
          </a:p>
          <a:p>
            <a:pPr lvl="2" algn="just"/>
            <a:r>
              <a:rPr lang="es-ES" sz="1900" dirty="0"/>
              <a:t>Si la Cámara Baja atribuía a algún ministro o alto cargo del gobierno algún tipo de responsabilidad penal en el ejercicio de su cargo, aquélla acusaba y la Cámara Alta juzgaba y resolvía. </a:t>
            </a:r>
          </a:p>
          <a:p>
            <a:pPr lvl="2" algn="just"/>
            <a:endParaRPr lang="es-ES" sz="2200" dirty="0"/>
          </a:p>
          <a:p>
            <a:pPr lvl="1" algn="just"/>
            <a:r>
              <a:rPr lang="es-ES" sz="2200" dirty="0"/>
              <a:t>(Continúa…)</a:t>
            </a:r>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653444255"/>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a:bodyPr>
          <a:lstStyle/>
          <a:p>
            <a:pPr marL="667512" lvl="2" indent="0" algn="just">
              <a:buNone/>
            </a:pPr>
            <a:endParaRPr lang="es-ES" sz="1600" dirty="0"/>
          </a:p>
          <a:p>
            <a:pPr marL="667512" lvl="2" indent="0" algn="just">
              <a:buNone/>
            </a:pPr>
            <a:endParaRPr lang="es-ES" sz="2200" dirty="0"/>
          </a:p>
          <a:p>
            <a:pPr lvl="1" algn="just"/>
            <a:r>
              <a:rPr lang="es-ES" sz="2200" dirty="0"/>
              <a:t>Antiguo “guardián de la Constitución” y “protector de las libertades civiles”, sustituido por los Tribunales Constitucionales: </a:t>
            </a:r>
          </a:p>
          <a:p>
            <a:pPr lvl="1" algn="just"/>
            <a:endParaRPr lang="es-ES" sz="2200" dirty="0"/>
          </a:p>
          <a:p>
            <a:pPr lvl="2" algn="just"/>
            <a:r>
              <a:rPr lang="es-ES" sz="1900" dirty="0"/>
              <a:t>Tribunal para dirimir la constitucionalidad de las leyes o de los decretos del gobierno, y las reclamaciones de los ciudadanos o corporaciones contra actos inconstitucionales del Gobierno (violación de libertades civiles).</a:t>
            </a:r>
          </a:p>
          <a:p>
            <a:pPr lvl="1" algn="just"/>
            <a:endParaRPr lang="es-ES" sz="2200" dirty="0"/>
          </a:p>
          <a:p>
            <a:pPr lvl="1" algn="just"/>
            <a:r>
              <a:rPr lang="es-ES" sz="2200" dirty="0"/>
              <a:t>Cámara de fiscalización del Gobierno, que es responsable ante la Cámara Alta y necesita su confianza. Aquí el declive de la Cámara Alta frente a la Baja es clara. </a:t>
            </a:r>
          </a:p>
          <a:p>
            <a:pPr algn="just"/>
            <a:endParaRPr lang="es-ES" sz="24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80008446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fontScale="92500"/>
          </a:bodyPr>
          <a:lstStyle/>
          <a:p>
            <a:pPr marL="0" indent="0" algn="just">
              <a:buNone/>
            </a:pPr>
            <a:endParaRPr lang="es-ES" sz="2400" dirty="0"/>
          </a:p>
          <a:p>
            <a:pPr algn="just"/>
            <a:r>
              <a:rPr lang="es-ES" sz="2400" dirty="0"/>
              <a:t>¿Cuál es la relación de la Cámara Alta con la Cámara Baja? Depende de cada Nación y de su evolución histórica:</a:t>
            </a:r>
          </a:p>
          <a:p>
            <a:pPr algn="just"/>
            <a:endParaRPr lang="es-ES" sz="2400" dirty="0"/>
          </a:p>
          <a:p>
            <a:pPr lvl="1" algn="just"/>
            <a:r>
              <a:rPr lang="es-ES" sz="2200" dirty="0"/>
              <a:t>En algunas puede tener el mismo poder legislativo y se contrapesan entre sí, decidiendo el Rey o el Presidente de la República, a través de su gobierno, quién se impone (sistemas de la “doble confianza”).</a:t>
            </a:r>
          </a:p>
          <a:p>
            <a:pPr marL="393192" lvl="1" indent="0" algn="just">
              <a:buNone/>
            </a:pPr>
            <a:endParaRPr lang="es-ES" sz="2200" dirty="0"/>
          </a:p>
          <a:p>
            <a:pPr lvl="1" algn="just"/>
            <a:r>
              <a:rPr lang="es-ES" sz="2200" dirty="0"/>
              <a:t>En una Monarquía o una República parlamentarias, la Cámara Alta no prevalece sobre la Baja. Es esta última, como representación igualitaria de todos los ciudadanos, se impone en caso de desacuerdo, siguiendo determinados requisitos (veto sólo suspensorio para la Cámara Alta, voto cualificado para la Cámara Baja, etcétera).</a:t>
            </a:r>
          </a:p>
          <a:p>
            <a:pPr lvl="1" algn="just"/>
            <a:endParaRPr lang="es-ES" sz="2200" dirty="0"/>
          </a:p>
          <a:p>
            <a:pPr lvl="1" algn="just"/>
            <a:r>
              <a:rPr lang="es-ES" sz="2200" dirty="0"/>
              <a:t>(Continúa…).</a:t>
            </a:r>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882654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12968" cy="5400600"/>
          </a:xfrm>
        </p:spPr>
        <p:txBody>
          <a:bodyPr>
            <a:normAutofit/>
          </a:bodyPr>
          <a:lstStyle/>
          <a:p>
            <a:pPr lvl="1" algn="just">
              <a:buNone/>
            </a:pPr>
            <a:endParaRPr lang="es-ES" dirty="0"/>
          </a:p>
          <a:p>
            <a:pPr lvl="1" algn="just"/>
            <a:r>
              <a:rPr lang="es-ES" dirty="0"/>
              <a:t>El hombre no existía ni en Grecia ni en Roma más que inmerso en una totalidad social. Pero no como persona individual, como ser moral depositario de derechos propios frente a la comunidad (una noción cristiana que luego pasó a la escuela iusnaturalista). “Hombre libre” era, en la antigüedad, “</a:t>
            </a:r>
            <a:r>
              <a:rPr lang="es-ES" dirty="0" err="1"/>
              <a:t>polites</a:t>
            </a:r>
            <a:r>
              <a:rPr lang="es-ES" dirty="0"/>
              <a:t>” y la antítesis era el “esclavo”.</a:t>
            </a:r>
            <a:endParaRPr lang="es-ES_tradnl" dirty="0"/>
          </a:p>
          <a:p>
            <a:pPr marL="393192" lvl="1" indent="0" algn="just">
              <a:buNone/>
            </a:pPr>
            <a:endParaRPr lang="es-ES" dirty="0"/>
          </a:p>
          <a:p>
            <a:pPr lvl="1" algn="just"/>
            <a:r>
              <a:rPr lang="es-ES" dirty="0"/>
              <a:t>Por tanto, el </a:t>
            </a:r>
            <a:r>
              <a:rPr lang="es-ES" dirty="0" err="1"/>
              <a:t>polites</a:t>
            </a:r>
            <a:r>
              <a:rPr lang="es-ES" dirty="0"/>
              <a:t> (y el </a:t>
            </a:r>
            <a:r>
              <a:rPr lang="es-ES" dirty="0" err="1"/>
              <a:t>cives</a:t>
            </a:r>
            <a:r>
              <a:rPr lang="es-ES" dirty="0"/>
              <a:t>) vivía para su comunidad, y no al revés (curiosamente, el fundamento de lo que son hoy los Estados no democráticos).</a:t>
            </a:r>
          </a:p>
          <a:p>
            <a:pPr lvl="1" algn="just"/>
            <a:endParaRPr lang="es-ES" dirty="0"/>
          </a:p>
          <a:p>
            <a:pPr lvl="1" algn="just"/>
            <a:r>
              <a:rPr lang="es-ES" dirty="0"/>
              <a:t>(Continúa…)</a:t>
            </a:r>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95360669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PARLAMENTO (II): LA EVOLUCIÓN DE LA CÁMARA ALTA</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0" indent="0" algn="just">
              <a:buNone/>
            </a:pPr>
            <a:endParaRPr lang="es-ES" sz="2400" dirty="0"/>
          </a:p>
          <a:p>
            <a:pPr lvl="1" algn="just"/>
            <a:r>
              <a:rPr lang="es-ES" sz="2200" dirty="0"/>
              <a:t>Para que un sistema bicameral tenga sentido, ambas Cámaras deben responder a criterios representativos distintos (deben, por ejemplo, tener sistemas electorales diferentes) y sus miembros deben ser incompatibles (no se puede ser diputado y senador al mismo tiempo). </a:t>
            </a:r>
          </a:p>
          <a:p>
            <a:pPr lvl="1" algn="just"/>
            <a:endParaRPr lang="es-ES" sz="2200" dirty="0"/>
          </a:p>
          <a:p>
            <a:pPr lvl="2" algn="just"/>
            <a:r>
              <a:rPr lang="es-ES" sz="1900" dirty="0"/>
              <a:t>Como esos criterios representativos distintos presupone la posibilidad de </a:t>
            </a:r>
            <a:r>
              <a:rPr lang="es-ES" sz="1900" b="1" dirty="0"/>
              <a:t>mayorías contrapuestas</a:t>
            </a:r>
            <a:r>
              <a:rPr lang="es-ES" sz="1900" dirty="0"/>
              <a:t>, para evitar la parálisis legislativa necesitamos, en una </a:t>
            </a:r>
            <a:r>
              <a:rPr lang="es-ES" sz="1900" b="1" dirty="0"/>
              <a:t>Monarquía o una República parlamentarias</a:t>
            </a:r>
            <a:r>
              <a:rPr lang="es-ES" sz="1900" dirty="0"/>
              <a:t>, que el bicameralismo sea imperfecto (que una pese más que la otra en la decisión final).</a:t>
            </a:r>
          </a:p>
          <a:p>
            <a:pPr lvl="2" algn="just"/>
            <a:endParaRPr lang="es-ES" sz="1900" dirty="0"/>
          </a:p>
          <a:p>
            <a:pPr lvl="2" algn="just"/>
            <a:r>
              <a:rPr lang="es-ES" sz="1900" dirty="0"/>
              <a:t>Eso no ocurre en</a:t>
            </a:r>
            <a:r>
              <a:rPr lang="es-ES" sz="1900" b="1" dirty="0"/>
              <a:t> </a:t>
            </a:r>
            <a:r>
              <a:rPr lang="es-ES" sz="1900" dirty="0"/>
              <a:t>una Monarquía o República de la </a:t>
            </a:r>
            <a:r>
              <a:rPr lang="es-ES" sz="1900" b="1" dirty="0"/>
              <a:t>“doble confianza”</a:t>
            </a:r>
            <a:r>
              <a:rPr lang="es-ES" sz="1900" dirty="0"/>
              <a:t>, donde el Rey (o el Presidente de la República) pueden ejercer, a través de su Gobierno, un arbitraje efectivo. Aquí sí es posible un bicameralismo perfecto.</a:t>
            </a:r>
            <a:endParaRPr lang="es-ES" sz="24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47157224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a:t>HISTORIA DEL MUNDO CONTEMPORÁNEO</a:t>
            </a:r>
          </a:p>
        </p:txBody>
      </p:sp>
      <p:sp>
        <p:nvSpPr>
          <p:cNvPr id="3" name="2 Subtítulo"/>
          <p:cNvSpPr>
            <a:spLocks noGrp="1"/>
          </p:cNvSpPr>
          <p:nvPr>
            <p:ph type="subTitle" idx="1"/>
          </p:nvPr>
        </p:nvSpPr>
        <p:spPr/>
        <p:txBody>
          <a:bodyPr>
            <a:normAutofit fontScale="92500" lnSpcReduction="20000"/>
          </a:bodyPr>
          <a:lstStyle/>
          <a:p>
            <a:pPr algn="ctr"/>
            <a:endParaRPr lang="es-ES" dirty="0"/>
          </a:p>
          <a:p>
            <a:pPr algn="ctr"/>
            <a:r>
              <a:rPr lang="es-ES" dirty="0">
                <a:latin typeface="Arial" pitchFamily="34" charset="0"/>
                <a:cs typeface="Arial" pitchFamily="34" charset="0"/>
              </a:rPr>
              <a:t>TEMA 3: LA DEMOCRATIZACIÓN DEL LIBERALISMO Y SUS ACTORES: PARTIDOS POLÍTICOS Y ELECCIONES. EL PAPEL DE LOS MOVIMIENTOS SOCIALISTAS Y CONFESIONALES.</a:t>
            </a:r>
          </a:p>
        </p:txBody>
      </p:sp>
    </p:spTree>
    <p:extLst>
      <p:ext uri="{BB962C8B-B14F-4D97-AF65-F5344CB8AC3E}">
        <p14:creationId xmlns:p14="http://schemas.microsoft.com/office/powerpoint/2010/main" val="1735449608"/>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Y LAS ELECIONES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Definición de partido y su historia, desde su rechazo hasta su aceptación. Funciones. Sartori</a:t>
            </a:r>
          </a:p>
          <a:p>
            <a:pPr algn="just"/>
            <a:endParaRPr lang="es-ES" sz="2400" dirty="0"/>
          </a:p>
          <a:p>
            <a:pPr algn="just"/>
            <a:r>
              <a:rPr lang="es-ES" sz="2400" dirty="0"/>
              <a:t>Tipología de partido: doctrinal y organizativa. </a:t>
            </a:r>
            <a:r>
              <a:rPr lang="es-ES" sz="2400" dirty="0" err="1"/>
              <a:t>Von</a:t>
            </a:r>
            <a:r>
              <a:rPr lang="es-ES" sz="2400" dirty="0"/>
              <a:t> </a:t>
            </a:r>
            <a:r>
              <a:rPr lang="es-ES" sz="2400" dirty="0" err="1"/>
              <a:t>Beyme</a:t>
            </a:r>
            <a:r>
              <a:rPr lang="es-ES" sz="2400" dirty="0"/>
              <a:t> y Arranz.</a:t>
            </a:r>
          </a:p>
          <a:p>
            <a:pPr algn="just"/>
            <a:endParaRPr lang="es-ES" sz="2400" dirty="0"/>
          </a:p>
          <a:p>
            <a:pPr algn="just"/>
            <a:r>
              <a:rPr lang="es-ES" sz="2400" dirty="0"/>
              <a:t>Sistemas de partidos. Sartori.</a:t>
            </a:r>
          </a:p>
          <a:p>
            <a:pPr algn="just"/>
            <a:endParaRPr lang="es-ES" sz="2400" dirty="0"/>
          </a:p>
          <a:p>
            <a:pPr algn="just"/>
            <a:r>
              <a:rPr lang="es-ES" sz="2400" dirty="0"/>
              <a:t>Definición de Elecciones, evolución del sufragio y sistemas electorales (viene muy bien el capítulo 25 de Carl Schmitt).</a:t>
            </a:r>
          </a:p>
          <a:p>
            <a:pPr algn="just"/>
            <a:endParaRPr lang="es-ES" sz="2400" dirty="0"/>
          </a:p>
          <a:p>
            <a:pPr algn="just"/>
            <a:endParaRPr lang="es-ES" sz="2400" dirty="0"/>
          </a:p>
          <a:p>
            <a:pPr algn="just"/>
            <a:endParaRPr lang="es-ES" sz="24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526989763"/>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¿Qué es un partido?: un </a:t>
            </a:r>
            <a:r>
              <a:rPr lang="es-ES" sz="2400" b="1" dirty="0"/>
              <a:t>grupo político</a:t>
            </a:r>
            <a:r>
              <a:rPr lang="es-ES" sz="2400" dirty="0"/>
              <a:t>,</a:t>
            </a:r>
            <a:r>
              <a:rPr lang="es-ES" sz="2400" b="1" dirty="0"/>
              <a:t> </a:t>
            </a:r>
            <a:r>
              <a:rPr lang="es-ES" sz="2400" dirty="0"/>
              <a:t>identificado por una etiqueta oficial, que se presenta a elecciones (libres o no), y que </a:t>
            </a:r>
            <a:r>
              <a:rPr lang="es-ES" sz="2400" b="1" dirty="0"/>
              <a:t>puede colocar</a:t>
            </a:r>
            <a:r>
              <a:rPr lang="es-ES" sz="2400" dirty="0"/>
              <a:t> mediante elecciones a sus candidatos a cargos públicos.</a:t>
            </a:r>
            <a:endParaRPr lang="es-ES" sz="2200" dirty="0"/>
          </a:p>
          <a:p>
            <a:pPr algn="just"/>
            <a:endParaRPr lang="es-ES" sz="2400" dirty="0"/>
          </a:p>
          <a:p>
            <a:pPr lvl="1" algn="just"/>
            <a:r>
              <a:rPr lang="es-ES" sz="2200" dirty="0"/>
              <a:t>En el gobierno representativo, un partido se diferencia de una “facción” o una “secta” en que su finalidad es representar y gestionar los intereses públicos con lealtad a los principios constitutivos de la sociedad política.</a:t>
            </a:r>
          </a:p>
          <a:p>
            <a:pPr lvl="1" algn="just"/>
            <a:endParaRPr lang="es-ES" sz="2200" dirty="0"/>
          </a:p>
          <a:p>
            <a:pPr lvl="1" algn="just"/>
            <a:r>
              <a:rPr lang="es-ES" sz="2200" dirty="0"/>
              <a:t>(Continúa…)</a:t>
            </a:r>
          </a:p>
          <a:p>
            <a:pPr algn="just"/>
            <a:endParaRPr lang="es-ES" sz="24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84404492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marL="393192" lvl="1" indent="0" algn="just">
              <a:buNone/>
            </a:pPr>
            <a:endParaRPr lang="es-ES" sz="2200" dirty="0"/>
          </a:p>
          <a:p>
            <a:pPr lvl="1" algn="just"/>
            <a:r>
              <a:rPr lang="es-ES" sz="2200" dirty="0"/>
              <a:t>¿Cómo lo hacen? Conectan a los ciudadanos con el gobierno recogiendo, agregando y formulando sus inquietudes a través de los canales legales y conforme a determinados ideales.</a:t>
            </a:r>
          </a:p>
          <a:p>
            <a:pPr lvl="1" algn="just"/>
            <a:endParaRPr lang="es-ES" sz="2200" dirty="0"/>
          </a:p>
          <a:p>
            <a:pPr lvl="1" algn="just"/>
            <a:r>
              <a:rPr lang="es-ES" sz="2200" dirty="0"/>
              <a:t>Son incompatibles con la democracia directa (que es una democracias sin representación).</a:t>
            </a:r>
            <a:r>
              <a:rPr lang="es-ES_tradnl" dirty="0"/>
              <a:t> </a:t>
            </a:r>
          </a:p>
          <a:p>
            <a:pPr lvl="1" algn="just"/>
            <a:endParaRPr lang="es-ES_tradnl" dirty="0"/>
          </a:p>
          <a:p>
            <a:pPr lvl="1" algn="just"/>
            <a:r>
              <a:rPr lang="es-ES_tradnl" sz="2200" dirty="0"/>
              <a:t>Son las únicas instancias capaces de integrar intereses y elaborar consensos, es decir, políticas de “suma positiva”. </a:t>
            </a:r>
            <a:endParaRPr lang="es-ES" sz="2200" dirty="0"/>
          </a:p>
          <a:p>
            <a:pPr algn="just"/>
            <a:endParaRPr lang="es-ES" sz="2400" dirty="0"/>
          </a:p>
          <a:p>
            <a:pPr algn="just"/>
            <a:endParaRPr lang="es-ES" sz="24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37565673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0" indent="0" algn="just">
              <a:buNone/>
            </a:pPr>
            <a:endParaRPr lang="es-ES" sz="2400" dirty="0"/>
          </a:p>
          <a:p>
            <a:pPr algn="just"/>
            <a:r>
              <a:rPr lang="es-ES" sz="2400" dirty="0"/>
              <a:t>Hasta principios del XIX, apenas había separación semántica entre “partido” y los términos “facción” y “secta”.</a:t>
            </a:r>
          </a:p>
          <a:p>
            <a:pPr algn="just"/>
            <a:endParaRPr lang="es-ES" sz="2400" dirty="0"/>
          </a:p>
          <a:p>
            <a:pPr lvl="1" algn="just"/>
            <a:r>
              <a:rPr lang="es-ES" sz="2200" dirty="0"/>
              <a:t>La palabra tenía una connotación peyorativa. “Partido” era un grupo de personas que encarnaba un </a:t>
            </a:r>
            <a:r>
              <a:rPr lang="es-ES" sz="2200" b="1" dirty="0"/>
              <a:t>interés sectario</a:t>
            </a:r>
            <a:r>
              <a:rPr lang="es-ES" sz="2200" dirty="0"/>
              <a:t>, contrario por tanto a las leyes (emanación de la justicia y el interés público), y subversivo respecto de la sociedad política, a la que dividían y destruían.</a:t>
            </a:r>
          </a:p>
          <a:p>
            <a:pPr lvl="1" algn="just"/>
            <a:endParaRPr lang="es-ES" sz="2200" dirty="0"/>
          </a:p>
          <a:p>
            <a:pPr lvl="1" algn="just"/>
            <a:r>
              <a:rPr lang="es-ES" sz="2200" dirty="0"/>
              <a:t>Es la lógica emanación de las sociedades donde el pluralismo y el disenso </a:t>
            </a:r>
            <a:r>
              <a:rPr lang="es-ES" sz="2200" b="1" dirty="0"/>
              <a:t>no eran aún valores políticos compartidos</a:t>
            </a:r>
            <a:r>
              <a:rPr lang="es-ES" sz="2200" dirty="0"/>
              <a:t>. La exigencia de la </a:t>
            </a:r>
            <a:r>
              <a:rPr lang="es-ES" sz="2200" b="1" dirty="0"/>
              <a:t>unanimidad</a:t>
            </a:r>
            <a:r>
              <a:rPr lang="es-ES" sz="2200" dirty="0"/>
              <a:t> devenía del miedo al </a:t>
            </a:r>
            <a:r>
              <a:rPr lang="es-ES" sz="2200" b="1" dirty="0"/>
              <a:t>conflicto </a:t>
            </a:r>
            <a:r>
              <a:rPr lang="es-ES" sz="2200" dirty="0"/>
              <a:t>(con su tradicional secuela de guerra y división).</a:t>
            </a:r>
          </a:p>
          <a:p>
            <a:pPr lvl="1" algn="just"/>
            <a:endParaRPr lang="es-ES" sz="2200" dirty="0"/>
          </a:p>
          <a:p>
            <a:pPr lvl="1" algn="just"/>
            <a:r>
              <a:rPr lang="es-ES" sz="2200" dirty="0"/>
              <a:t>(Continúa…)</a:t>
            </a:r>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886269572"/>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1" algn="just"/>
            <a:r>
              <a:rPr lang="es-ES" sz="2200" dirty="0"/>
              <a:t>Era lógico que así fuera en los comienzos de la modernidad: los partidos no eran operativos, sino divisivos, en el momento en que se estaban creando los Estados-Nación y se estaban estableciendo los gobiernos representativos. </a:t>
            </a:r>
          </a:p>
          <a:p>
            <a:pPr lvl="1" algn="just"/>
            <a:endParaRPr lang="es-ES" sz="2200" dirty="0"/>
          </a:p>
          <a:p>
            <a:pPr lvl="1" algn="just"/>
            <a:r>
              <a:rPr lang="es-ES" sz="2200" dirty="0"/>
              <a:t>Por tanto, antes del surgimiento de los partidos (de dar rienda suelta al disenso), se necesita un </a:t>
            </a:r>
            <a:r>
              <a:rPr lang="es-ES" sz="2200" b="1" dirty="0"/>
              <a:t>consenso previo </a:t>
            </a:r>
            <a:r>
              <a:rPr lang="es-ES" sz="2200" dirty="0"/>
              <a:t>en los aspectos constitutivos de la sociedad política.</a:t>
            </a:r>
          </a:p>
          <a:p>
            <a:pPr lvl="1" algn="just"/>
            <a:endParaRPr lang="es-ES" sz="2200" dirty="0"/>
          </a:p>
          <a:p>
            <a:pPr lvl="1" algn="just"/>
            <a:r>
              <a:rPr lang="es-ES" sz="2200" dirty="0"/>
              <a:t>Además, el primer constitucionalismo (1780-1810) consagró el pluralismo y el disenso sólo a nivel individual. Se rechazó el “pluralismo de partido” como un peligroso “</a:t>
            </a:r>
            <a:r>
              <a:rPr lang="es-ES" sz="2200" dirty="0" err="1"/>
              <a:t>corporatismo</a:t>
            </a:r>
            <a:r>
              <a:rPr lang="es-ES" sz="2200" dirty="0"/>
              <a:t>” medieval, que coartaba la libertad de conciencia para discutir en el Parlamento.</a:t>
            </a:r>
          </a:p>
          <a:p>
            <a:pPr algn="just"/>
            <a:endParaRPr lang="es-ES" sz="2400" dirty="0"/>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798679361"/>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fontScale="92500" lnSpcReduction="20000"/>
          </a:bodyPr>
          <a:lstStyle/>
          <a:p>
            <a:pPr marL="274320" lvl="4" indent="-274320">
              <a:buClr>
                <a:schemeClr val="accent3"/>
              </a:buClr>
              <a:buSzPct val="95000"/>
              <a:buNone/>
            </a:pPr>
            <a:endParaRPr lang="es-ES" sz="1600" dirty="0"/>
          </a:p>
          <a:p>
            <a:pPr algn="just"/>
            <a:r>
              <a:rPr lang="es-ES" sz="2400" b="1" dirty="0"/>
              <a:t>Excepción: Estados Unidos</a:t>
            </a:r>
            <a:r>
              <a:rPr lang="es-ES" sz="2400" dirty="0"/>
              <a:t>, donde desde muy pronto se instituyó, fruto de un sufragio amplio y de la necesidad de ofrecer una plataforma de apoyo al Presidente y a los congresistas, la política de partidos.</a:t>
            </a:r>
          </a:p>
          <a:p>
            <a:pPr algn="just"/>
            <a:endParaRPr lang="es-ES" sz="2400" b="1" dirty="0"/>
          </a:p>
          <a:p>
            <a:pPr algn="just"/>
            <a:r>
              <a:rPr lang="es-ES" sz="2400" dirty="0"/>
              <a:t>En Europa, el británico </a:t>
            </a:r>
            <a:r>
              <a:rPr lang="es-ES" sz="2400" b="1" dirty="0"/>
              <a:t>Edmund </a:t>
            </a:r>
            <a:r>
              <a:rPr lang="es-ES" sz="2400" b="1" dirty="0" err="1"/>
              <a:t>Burke</a:t>
            </a:r>
            <a:r>
              <a:rPr lang="es-ES" sz="2400" dirty="0"/>
              <a:t> fue el gran adelantado en la materia. Para él (1770), los partidos eran “un cuerpo de hombres unidos para promover, mediante su labor conjunta, el interés nacional sobre la base de algún principio particular” en el que éstos concuerdan.</a:t>
            </a:r>
          </a:p>
          <a:p>
            <a:pPr algn="just"/>
            <a:endParaRPr lang="es-ES" sz="2400" dirty="0"/>
          </a:p>
          <a:p>
            <a:pPr lvl="1" algn="just"/>
            <a:r>
              <a:rPr lang="es-ES" sz="2200" dirty="0"/>
              <a:t>Para </a:t>
            </a:r>
            <a:r>
              <a:rPr lang="es-ES" sz="2200" dirty="0" err="1"/>
              <a:t>Burke</a:t>
            </a:r>
            <a:r>
              <a:rPr lang="es-ES" sz="2200" dirty="0"/>
              <a:t>, los partidos eran un “</a:t>
            </a:r>
            <a:r>
              <a:rPr lang="es-ES" sz="2200" b="1" dirty="0"/>
              <a:t>medio</a:t>
            </a:r>
            <a:r>
              <a:rPr lang="es-ES" sz="2200" dirty="0"/>
              <a:t>” para ejecutar desde el Gobierno sus “planes comunes, con todo el poder y la autoridad del Estado”. Para ello se necesitaba alguna “conexión” entre los políticos. El gobierno representativo tenía que llegar a ser, así, un gobierno de partidos.</a:t>
            </a:r>
          </a:p>
          <a:p>
            <a:pPr lvl="1" algn="just"/>
            <a:endParaRPr lang="es-ES" sz="2200" dirty="0"/>
          </a:p>
          <a:p>
            <a:pPr lvl="1" algn="just"/>
            <a:r>
              <a:rPr lang="es-ES" sz="2200" dirty="0"/>
              <a:t>(Continúa…)</a:t>
            </a:r>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4211792278"/>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fontScale="92500" lnSpcReduction="20000"/>
          </a:bodyPr>
          <a:lstStyle/>
          <a:p>
            <a:pPr marL="393192" lvl="1" indent="0" algn="just">
              <a:buNone/>
            </a:pPr>
            <a:endParaRPr lang="es-ES" sz="2200" dirty="0"/>
          </a:p>
          <a:p>
            <a:pPr lvl="1" algn="just"/>
            <a:r>
              <a:rPr lang="es-ES" sz="2200" dirty="0"/>
              <a:t>Con todo, </a:t>
            </a:r>
            <a:r>
              <a:rPr lang="es-ES" sz="2200" dirty="0" err="1"/>
              <a:t>Burke</a:t>
            </a:r>
            <a:r>
              <a:rPr lang="es-ES" sz="2200" dirty="0"/>
              <a:t> se refiere todavía a los partidos como “agrupación de parlamentarios”, algo que serían casi todo el siglo XIX. Además, era “agrupación espontánea”: ni se concebían “instrucciones” de partido, ni “disciplina” de partido.</a:t>
            </a:r>
          </a:p>
          <a:p>
            <a:pPr lvl="1" algn="just"/>
            <a:endParaRPr lang="es-ES" sz="2200" dirty="0"/>
          </a:p>
          <a:p>
            <a:pPr lvl="1" algn="just"/>
            <a:r>
              <a:rPr lang="es-ES" sz="2200" dirty="0"/>
              <a:t>Hasta bien entrado el XIX, tampoco existe una noción de “</a:t>
            </a:r>
            <a:r>
              <a:rPr lang="es-ES" sz="2200" b="1" dirty="0"/>
              <a:t>oposición</a:t>
            </a:r>
            <a:r>
              <a:rPr lang="es-ES" sz="2200" dirty="0"/>
              <a:t>” organizada al “gobierno”: la expresión “oposición de Su Majestad” se formula en Reino Unido por vez primera en </a:t>
            </a:r>
            <a:r>
              <a:rPr lang="es-ES" sz="2200" b="1" dirty="0"/>
              <a:t>1821</a:t>
            </a:r>
            <a:r>
              <a:rPr lang="es-ES" sz="2200" dirty="0"/>
              <a:t>.</a:t>
            </a:r>
          </a:p>
          <a:p>
            <a:pPr lvl="1" algn="just"/>
            <a:endParaRPr lang="es-ES" sz="2200" dirty="0"/>
          </a:p>
          <a:p>
            <a:pPr lvl="1" algn="just"/>
            <a:r>
              <a:rPr lang="es-ES" sz="2200" dirty="0"/>
              <a:t>Con el gobierno representativo, los partidos se impusieron como una necesidad y luego adquirieron legitimidad. </a:t>
            </a:r>
          </a:p>
          <a:p>
            <a:pPr lvl="1" algn="just"/>
            <a:endParaRPr lang="es-ES" sz="2200" dirty="0"/>
          </a:p>
          <a:p>
            <a:pPr lvl="2" algn="just"/>
            <a:r>
              <a:rPr lang="es-ES" sz="1900" dirty="0"/>
              <a:t>Nacieron para “organizar” a los diputados y hacer “gobernables” los Parlamentos, esto es, para que los gobiernos puedan sustentarse sobre mayorías estables y perdurar en el Poder.</a:t>
            </a:r>
          </a:p>
          <a:p>
            <a:pPr lvl="2" algn="just"/>
            <a:endParaRPr lang="es-ES" sz="1900" dirty="0"/>
          </a:p>
          <a:p>
            <a:pPr lvl="2" algn="just"/>
            <a:r>
              <a:rPr lang="es-ES" sz="1900" dirty="0"/>
              <a:t>Con el tiempo se convirtieron en el medio fundamental para reunir a los que comparten determinadas ideas e intereses, y permitirles una influencia efectiva en la vida pública.</a:t>
            </a:r>
          </a:p>
          <a:p>
            <a:pPr algn="just"/>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611640152"/>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r>
              <a:rPr lang="es-ES" sz="2400" dirty="0"/>
              <a:t>¿Cómo se pasa de la “agrupación espontánea de parlamentarios” al gobierno de partidos moderno? En </a:t>
            </a:r>
            <a:r>
              <a:rPr lang="es-ES" sz="2400" b="1" dirty="0"/>
              <a:t>Europa</a:t>
            </a:r>
            <a:r>
              <a:rPr lang="es-ES" sz="2400" dirty="0"/>
              <a:t>:</a:t>
            </a:r>
          </a:p>
          <a:p>
            <a:pPr algn="just"/>
            <a:endParaRPr lang="es-ES" sz="2400" dirty="0"/>
          </a:p>
          <a:p>
            <a:pPr lvl="1" algn="just"/>
            <a:r>
              <a:rPr lang="es-ES" sz="2200" dirty="0"/>
              <a:t>Fase 1: Agrupación de parlamentarios en torno a un orador elocuente y carismático por afinidades de opinión (1800-1830).</a:t>
            </a:r>
          </a:p>
          <a:p>
            <a:pPr lvl="1" algn="just"/>
            <a:endParaRPr lang="es-ES" sz="2200" dirty="0"/>
          </a:p>
          <a:p>
            <a:pPr lvl="1" algn="just"/>
            <a:r>
              <a:rPr lang="es-ES" sz="2200" dirty="0"/>
              <a:t>Fase 2: Reconocimiento de una </a:t>
            </a:r>
            <a:r>
              <a:rPr lang="es-ES" sz="2200" b="1" dirty="0"/>
              <a:t>jefatura</a:t>
            </a:r>
            <a:r>
              <a:rPr lang="es-ES" sz="2200" dirty="0"/>
              <a:t> y una </a:t>
            </a:r>
            <a:r>
              <a:rPr lang="es-ES" sz="2200" b="1" dirty="0"/>
              <a:t>etiqueta política</a:t>
            </a:r>
            <a:r>
              <a:rPr lang="es-ES" sz="2200" dirty="0"/>
              <a:t> permanentes, que definen un </a:t>
            </a:r>
            <a:r>
              <a:rPr lang="es-ES" sz="2200" b="1" dirty="0"/>
              <a:t>ideal</a:t>
            </a:r>
            <a:r>
              <a:rPr lang="es-ES" sz="2200" dirty="0"/>
              <a:t> y un método de gobierno (1830-act.).</a:t>
            </a:r>
          </a:p>
          <a:p>
            <a:pPr lvl="1" algn="just"/>
            <a:endParaRPr lang="es-ES" sz="2200" dirty="0"/>
          </a:p>
          <a:p>
            <a:pPr lvl="1" algn="just"/>
            <a:r>
              <a:rPr lang="es-ES" sz="2200" dirty="0"/>
              <a:t>(Continúa…)</a:t>
            </a:r>
          </a:p>
          <a:p>
            <a:pPr marL="0" indent="0" algn="just">
              <a:buNone/>
            </a:pP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692197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12968" cy="5256584"/>
          </a:xfrm>
        </p:spPr>
        <p:txBody>
          <a:bodyPr>
            <a:normAutofit lnSpcReduction="10000"/>
          </a:bodyPr>
          <a:lstStyle/>
          <a:p>
            <a:pPr lvl="1" algn="just">
              <a:buNone/>
            </a:pPr>
            <a:endParaRPr lang="es-ES" dirty="0"/>
          </a:p>
          <a:p>
            <a:pPr lvl="1" algn="just"/>
            <a:r>
              <a:rPr lang="es-ES" dirty="0"/>
              <a:t>Existía, de facto, un espacio de privacidad. Pero este no estaba legitimado jurídicamente, ni se consideraba proyección moral y jurídica de la persona humana. </a:t>
            </a:r>
          </a:p>
          <a:p>
            <a:pPr lvl="1" algn="just"/>
            <a:endParaRPr lang="es-ES" dirty="0"/>
          </a:p>
          <a:p>
            <a:pPr lvl="1" algn="just"/>
            <a:r>
              <a:rPr lang="es-ES" dirty="0"/>
              <a:t>Por tanto, ese espacio privado no podía entrar nunca en conflicto con los deberes públicos (privado = </a:t>
            </a:r>
            <a:r>
              <a:rPr lang="es-ES" dirty="0" err="1"/>
              <a:t>idión</a:t>
            </a:r>
            <a:r>
              <a:rPr lang="es-ES" dirty="0"/>
              <a:t> (gr.) </a:t>
            </a:r>
            <a:r>
              <a:rPr lang="es-ES" dirty="0" err="1"/>
              <a:t>privatus</a:t>
            </a:r>
            <a:r>
              <a:rPr lang="es-ES" dirty="0"/>
              <a:t> (lat.) = hombre privado de su condición social, cívica). </a:t>
            </a:r>
          </a:p>
          <a:p>
            <a:pPr lvl="1" algn="just"/>
            <a:endParaRPr lang="es-ES" dirty="0"/>
          </a:p>
          <a:p>
            <a:pPr lvl="1" algn="just"/>
            <a:r>
              <a:rPr lang="es-ES" dirty="0"/>
              <a:t>Aquella democracia, por tanto, sometía al individuo a la comunidad, frente a la nuestra que no limita la persona a su condición de ciudadano sino que también protege su libertad como individuo.</a:t>
            </a:r>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65706319"/>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PARTIDOS POLÍTICOS: DEFINICIÓN E HISTORIA</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pPr>
            <a:endParaRPr lang="es-ES" sz="2200" dirty="0"/>
          </a:p>
          <a:p>
            <a:pPr lvl="1" algn="just"/>
            <a:r>
              <a:rPr lang="es-ES" sz="2200" dirty="0"/>
              <a:t>Fase 3: Organización de un “aparato de partido” externo al Parlamento (“comités”) para coordinar a los votantes y a los candidatos afines, y así obtener la mayoría parlamentaria necesaria para influir u obtener el Gobierno (1830-1870).</a:t>
            </a:r>
          </a:p>
          <a:p>
            <a:pPr lvl="1" algn="just"/>
            <a:endParaRPr lang="es-ES" sz="2200" dirty="0"/>
          </a:p>
          <a:p>
            <a:pPr lvl="1" algn="just"/>
            <a:r>
              <a:rPr lang="es-ES" sz="2200" dirty="0"/>
              <a:t>Fase 4: Estructuración permanente del “aparato de partido” para responder a las periódicas disoluciones del Parlamento, a la ampliación progresiva del sufragio y a la fidelización de los electores (1870-1920). Aparecen las </a:t>
            </a:r>
            <a:r>
              <a:rPr lang="es-ES" sz="2200" b="1" dirty="0"/>
              <a:t>Leyes de Asociación</a:t>
            </a:r>
            <a:r>
              <a:rPr lang="es-ES" sz="2200" dirty="0"/>
              <a:t>.</a:t>
            </a:r>
          </a:p>
          <a:p>
            <a:pPr lvl="1" algn="just"/>
            <a:endParaRPr lang="es-ES" sz="2200" dirty="0"/>
          </a:p>
          <a:p>
            <a:pPr lvl="1" algn="just"/>
            <a:r>
              <a:rPr lang="es-ES" sz="2200" dirty="0"/>
              <a:t>Fase 5: Reconocimiento jurídico del partido como vehículo preferente de participación política y del gobierno de partidos (1920-act.).</a:t>
            </a:r>
          </a:p>
          <a:p>
            <a:pPr marL="0" indent="0" algn="just">
              <a:buNone/>
            </a:pP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8572436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TIPOS DE PARTIDOS: LAS FAMILIAS POLÍTICAS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defRPr/>
            </a:pPr>
            <a:r>
              <a:rPr lang="es-ES" sz="2400" dirty="0"/>
              <a:t>La “Ideología” de los Partidos.</a:t>
            </a:r>
          </a:p>
          <a:p>
            <a:pPr lvl="1" algn="just">
              <a:defRPr/>
            </a:pPr>
            <a:r>
              <a:rPr lang="es-ES" b="1" dirty="0"/>
              <a:t>Ideología</a:t>
            </a:r>
            <a:r>
              <a:rPr lang="es-ES" dirty="0"/>
              <a:t>: es una determinada “visión del mundo” articulada sobre un conjunto cerrado de ideas e ideales (valores) políticos que se transforman en creencias.</a:t>
            </a:r>
          </a:p>
          <a:p>
            <a:pPr marL="0" indent="0" algn="just">
              <a:buNone/>
            </a:pPr>
            <a:endParaRPr lang="es-ES" sz="2400" dirty="0"/>
          </a:p>
          <a:p>
            <a:pPr algn="just">
              <a:defRPr/>
            </a:pPr>
            <a:r>
              <a:rPr lang="es-ES" dirty="0"/>
              <a:t>Las ideas de un partido se articulan en:</a:t>
            </a:r>
          </a:p>
          <a:p>
            <a:pPr lvl="1" algn="just">
              <a:defRPr/>
            </a:pPr>
            <a:r>
              <a:rPr lang="es-ES" b="1" dirty="0"/>
              <a:t>Programa Máximo</a:t>
            </a:r>
            <a:r>
              <a:rPr lang="es-ES" dirty="0"/>
              <a:t>: Doctrina que sustenta la ideología del partido y que contiene el modelo de sociedad idealizado.</a:t>
            </a:r>
          </a:p>
          <a:p>
            <a:pPr lvl="1" algn="just">
              <a:defRPr/>
            </a:pPr>
            <a:endParaRPr lang="es-ES" dirty="0"/>
          </a:p>
          <a:p>
            <a:pPr lvl="1" algn="just">
              <a:defRPr/>
            </a:pPr>
            <a:r>
              <a:rPr lang="es-ES" b="1" dirty="0"/>
              <a:t>Programa Electoral</a:t>
            </a:r>
            <a:r>
              <a:rPr lang="es-ES" dirty="0"/>
              <a:t>: Puntos concretos de realización práctica que son fruto de la adaptación de la doctrina a la realidad política.</a:t>
            </a:r>
          </a:p>
          <a:p>
            <a:pPr marL="0" indent="0" algn="just">
              <a:buNone/>
            </a:pPr>
            <a:endParaRPr lang="es-ES" sz="2400" dirty="0"/>
          </a:p>
          <a:p>
            <a:pPr algn="just"/>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52165041"/>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TIPOS DE PARTIDOS: LAS FAMILIAS POLÍTICAS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defRPr/>
            </a:pPr>
            <a:r>
              <a:rPr lang="es-ES" dirty="0"/>
              <a:t>Clasificaciones ideológicas de los partidos.</a:t>
            </a:r>
          </a:p>
          <a:p>
            <a:pPr lvl="1">
              <a:defRPr/>
            </a:pPr>
            <a:endParaRPr lang="es-ES" dirty="0"/>
          </a:p>
          <a:p>
            <a:pPr lvl="1" algn="just">
              <a:defRPr/>
            </a:pPr>
            <a:r>
              <a:rPr lang="es-ES" dirty="0"/>
              <a:t>1. </a:t>
            </a:r>
            <a:r>
              <a:rPr lang="es-ES" b="1" dirty="0"/>
              <a:t>Partidos de Izquierdas/Partidos de Derechas</a:t>
            </a:r>
            <a:r>
              <a:rPr lang="es-ES" dirty="0"/>
              <a:t>: división clásica y que se mueve entre el mantenimiento de una realidad política y su denuncia mediante una alternativa de cambio. Entre estos dos extremos se dan múltiples posiciones.</a:t>
            </a:r>
          </a:p>
          <a:p>
            <a:pPr lvl="1" algn="just">
              <a:defRPr/>
            </a:pPr>
            <a:endParaRPr lang="es-ES" dirty="0"/>
          </a:p>
          <a:p>
            <a:pPr lvl="1" algn="just">
              <a:defRPr/>
            </a:pPr>
            <a:r>
              <a:rPr lang="es-ES" dirty="0"/>
              <a:t>2. </a:t>
            </a:r>
            <a:r>
              <a:rPr lang="es-ES" b="1" dirty="0"/>
              <a:t>Familias políticas de partidos (orden cronológico)</a:t>
            </a:r>
            <a:r>
              <a:rPr lang="es-ES" dirty="0"/>
              <a:t>: Liberales y Radicales, Conservadores, Socialistas y Socialdemócratas, Demócratas Cristianos, Comunistas, Agrarios, Étnico-nacionalistas, Ecologistas. </a:t>
            </a:r>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009998594"/>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LAS ORGANIZACIONES DE PARTIDOS</a:t>
            </a:r>
          </a:p>
        </p:txBody>
      </p:sp>
      <p:sp>
        <p:nvSpPr>
          <p:cNvPr id="3" name="2 Marcador de contenido"/>
          <p:cNvSpPr>
            <a:spLocks noGrp="1"/>
          </p:cNvSpPr>
          <p:nvPr>
            <p:ph idx="1"/>
          </p:nvPr>
        </p:nvSpPr>
        <p:spPr>
          <a:xfrm>
            <a:off x="179512" y="1196752"/>
            <a:ext cx="8784976" cy="5544616"/>
          </a:xfrm>
        </p:spPr>
        <p:txBody>
          <a:bodyPr>
            <a:normAutofit fontScale="92500" lnSpcReduction="20000"/>
          </a:bodyPr>
          <a:lstStyle/>
          <a:p>
            <a:pPr marL="274320" lvl="4" indent="-274320">
              <a:buClr>
                <a:schemeClr val="accent3"/>
              </a:buClr>
              <a:buSzPct val="95000"/>
              <a:buNone/>
            </a:pPr>
            <a:endParaRPr lang="es-ES" sz="1600" dirty="0"/>
          </a:p>
          <a:p>
            <a:pPr algn="just">
              <a:defRPr/>
            </a:pPr>
            <a:r>
              <a:rPr lang="es-ES" dirty="0"/>
              <a:t>El partido político fue resultado no sólo de ideas, sino de cinco factores organizativos (dilemas) entre el XIX y el XX:</a:t>
            </a:r>
          </a:p>
          <a:p>
            <a:pPr lvl="1">
              <a:defRPr/>
            </a:pPr>
            <a:endParaRPr lang="es-ES" dirty="0"/>
          </a:p>
          <a:p>
            <a:pPr lvl="1" algn="just">
              <a:defRPr/>
            </a:pPr>
            <a:r>
              <a:rPr lang="es-ES" dirty="0"/>
              <a:t>1. Modelo Originario: ¿A qué </a:t>
            </a:r>
            <a:r>
              <a:rPr lang="es-ES" b="1" dirty="0"/>
              <a:t>fines originales</a:t>
            </a:r>
            <a:r>
              <a:rPr lang="es-ES" dirty="0"/>
              <a:t> responde, a qué segmento de electores se dirige y, sobre todo, cómo fue organizado el partido </a:t>
            </a:r>
            <a:r>
              <a:rPr lang="es-ES" b="1" dirty="0"/>
              <a:t>en su momento fundacional</a:t>
            </a:r>
            <a:r>
              <a:rPr lang="es-ES" dirty="0"/>
              <a:t>? Variables de </a:t>
            </a:r>
            <a:r>
              <a:rPr lang="es-ES" b="1" dirty="0"/>
              <a:t>organizativas</a:t>
            </a:r>
            <a:r>
              <a:rPr lang="es-ES" dirty="0"/>
              <a:t>: </a:t>
            </a:r>
          </a:p>
          <a:p>
            <a:pPr lvl="1" algn="just">
              <a:defRPr/>
            </a:pPr>
            <a:endParaRPr lang="es-ES" dirty="0"/>
          </a:p>
          <a:p>
            <a:pPr lvl="2" algn="just">
              <a:defRPr/>
            </a:pPr>
            <a:r>
              <a:rPr lang="es-ES" dirty="0"/>
              <a:t>Expansión por </a:t>
            </a:r>
            <a:r>
              <a:rPr lang="es-ES" b="1" dirty="0"/>
              <a:t>penetración territorial</a:t>
            </a:r>
            <a:r>
              <a:rPr lang="es-ES" dirty="0"/>
              <a:t> (se ha expandido de forma homogénea) o por </a:t>
            </a:r>
            <a:r>
              <a:rPr lang="es-ES" b="1" dirty="0"/>
              <a:t>difusión territorial </a:t>
            </a:r>
            <a:r>
              <a:rPr lang="es-ES" dirty="0"/>
              <a:t>(suma de diferentes agrupaciones con sus variantes organizativas). </a:t>
            </a:r>
          </a:p>
          <a:p>
            <a:pPr lvl="2" algn="just">
              <a:defRPr/>
            </a:pPr>
            <a:endParaRPr lang="es-ES" dirty="0"/>
          </a:p>
          <a:p>
            <a:pPr lvl="2" algn="just">
              <a:defRPr/>
            </a:pPr>
            <a:r>
              <a:rPr lang="es-ES" dirty="0"/>
              <a:t>Partidos de </a:t>
            </a:r>
            <a:r>
              <a:rPr lang="es-ES" b="1" dirty="0"/>
              <a:t>Legitimidad interna </a:t>
            </a:r>
            <a:r>
              <a:rPr lang="es-ES" dirty="0"/>
              <a:t>(nacidos por sí mismos) o </a:t>
            </a:r>
            <a:r>
              <a:rPr lang="es-ES" b="1" dirty="0"/>
              <a:t>Legitimidad externa</a:t>
            </a:r>
            <a:r>
              <a:rPr lang="es-ES" dirty="0"/>
              <a:t> (nacidos por el patrocinio de otra organización).</a:t>
            </a:r>
          </a:p>
          <a:p>
            <a:pPr lvl="2" algn="just">
              <a:defRPr/>
            </a:pPr>
            <a:endParaRPr lang="es-ES" dirty="0"/>
          </a:p>
          <a:p>
            <a:pPr lvl="2" algn="just">
              <a:defRPr/>
            </a:pPr>
            <a:r>
              <a:rPr lang="es-ES" dirty="0"/>
              <a:t>Partidos </a:t>
            </a:r>
            <a:r>
              <a:rPr lang="es-ES" b="1" dirty="0"/>
              <a:t>carismáticos</a:t>
            </a:r>
            <a:r>
              <a:rPr lang="es-ES" dirty="0"/>
              <a:t> (el partido como criatura o vehículo político de un líder) o </a:t>
            </a:r>
            <a:r>
              <a:rPr lang="es-ES" b="1" dirty="0"/>
              <a:t>no</a:t>
            </a:r>
            <a:r>
              <a:rPr lang="es-ES" dirty="0"/>
              <a:t>.</a:t>
            </a:r>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746105659"/>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LAS ORGANIZACIONES DE PARTIDOS</a:t>
            </a:r>
          </a:p>
        </p:txBody>
      </p:sp>
      <p:sp>
        <p:nvSpPr>
          <p:cNvPr id="3" name="2 Marcador de contenido"/>
          <p:cNvSpPr>
            <a:spLocks noGrp="1"/>
          </p:cNvSpPr>
          <p:nvPr>
            <p:ph idx="1"/>
          </p:nvPr>
        </p:nvSpPr>
        <p:spPr>
          <a:xfrm>
            <a:off x="179512" y="1196752"/>
            <a:ext cx="8784976" cy="5544616"/>
          </a:xfrm>
        </p:spPr>
        <p:txBody>
          <a:bodyPr>
            <a:normAutofit fontScale="92500" lnSpcReduction="20000"/>
          </a:bodyPr>
          <a:lstStyle/>
          <a:p>
            <a:pPr marL="393192" lvl="1" indent="0" algn="just">
              <a:buNone/>
              <a:defRPr/>
            </a:pPr>
            <a:endParaRPr lang="es-ES" dirty="0"/>
          </a:p>
          <a:p>
            <a:pPr lvl="1" algn="just">
              <a:defRPr/>
            </a:pPr>
            <a:r>
              <a:rPr lang="es-ES" dirty="0"/>
              <a:t>2. Distribución de </a:t>
            </a:r>
            <a:r>
              <a:rPr lang="es-ES" b="1" dirty="0"/>
              <a:t>incentivos colectivos</a:t>
            </a:r>
            <a:r>
              <a:rPr lang="es-ES" dirty="0"/>
              <a:t> (ideales) y de </a:t>
            </a:r>
            <a:r>
              <a:rPr lang="es-ES" b="1" dirty="0"/>
              <a:t>incentivos selectivos</a:t>
            </a:r>
            <a:r>
              <a:rPr lang="es-ES" dirty="0"/>
              <a:t> (materiales y de estatus). Diferencia dos tipos de militantes: creyentes y arribistas. </a:t>
            </a:r>
            <a:r>
              <a:rPr lang="es-ES" b="1" dirty="0"/>
              <a:t>De la correcta distribución depende la estabilidad del liderazgo.</a:t>
            </a:r>
          </a:p>
          <a:p>
            <a:pPr lvl="1" algn="just">
              <a:defRPr/>
            </a:pPr>
            <a:endParaRPr lang="es-ES" dirty="0"/>
          </a:p>
          <a:p>
            <a:pPr lvl="1" algn="just">
              <a:defRPr/>
            </a:pPr>
            <a:r>
              <a:rPr lang="es-ES" sz="2400" dirty="0"/>
              <a:t>3. </a:t>
            </a:r>
            <a:r>
              <a:rPr lang="es-ES" sz="2400" b="1" dirty="0"/>
              <a:t>Intercambio desigual</a:t>
            </a:r>
            <a:r>
              <a:rPr lang="es-ES" sz="2400" dirty="0"/>
              <a:t> entre </a:t>
            </a:r>
            <a:r>
              <a:rPr lang="es-ES" dirty="0"/>
              <a:t>dirigentes y bases: la competencia del liderazgo puede o no mantenerlo si rinde en una serie de </a:t>
            </a:r>
            <a:r>
              <a:rPr lang="es-ES" b="1" dirty="0"/>
              <a:t>“zonas de incertidumbre”</a:t>
            </a:r>
            <a:r>
              <a:rPr lang="es-ES" dirty="0"/>
              <a:t>, esto es, actividades como la </a:t>
            </a:r>
            <a:r>
              <a:rPr lang="es-ES" b="1" dirty="0"/>
              <a:t>competencia política</a:t>
            </a:r>
            <a:r>
              <a:rPr lang="es-ES" dirty="0"/>
              <a:t> o </a:t>
            </a:r>
            <a:r>
              <a:rPr lang="es-ES" b="1" dirty="0"/>
              <a:t>carisma</a:t>
            </a:r>
            <a:r>
              <a:rPr lang="es-ES" dirty="0"/>
              <a:t> del líder, las </a:t>
            </a:r>
            <a:r>
              <a:rPr lang="es-ES" b="1" dirty="0"/>
              <a:t>relaciones con el entorno</a:t>
            </a:r>
            <a:r>
              <a:rPr lang="es-ES" dirty="0"/>
              <a:t>, la </a:t>
            </a:r>
            <a:r>
              <a:rPr lang="es-ES" b="1" dirty="0"/>
              <a:t>comunicación interna</a:t>
            </a:r>
            <a:r>
              <a:rPr lang="es-ES" dirty="0"/>
              <a:t>, las </a:t>
            </a:r>
            <a:r>
              <a:rPr lang="es-ES" b="1" dirty="0"/>
              <a:t>reglas formales</a:t>
            </a:r>
            <a:r>
              <a:rPr lang="es-ES" dirty="0"/>
              <a:t>, la </a:t>
            </a:r>
            <a:r>
              <a:rPr lang="es-ES" b="1" dirty="0"/>
              <a:t>financiación</a:t>
            </a:r>
            <a:r>
              <a:rPr lang="es-ES" dirty="0"/>
              <a:t> y la política de </a:t>
            </a:r>
            <a:r>
              <a:rPr lang="es-ES" b="1" dirty="0"/>
              <a:t>reclutamiento</a:t>
            </a:r>
            <a:r>
              <a:rPr lang="es-ES" dirty="0"/>
              <a:t>.</a:t>
            </a:r>
          </a:p>
          <a:p>
            <a:pPr lvl="1" algn="just">
              <a:defRPr/>
            </a:pPr>
            <a:endParaRPr lang="es-ES" dirty="0"/>
          </a:p>
          <a:p>
            <a:pPr lvl="1" algn="just">
              <a:defRPr/>
            </a:pPr>
            <a:r>
              <a:rPr lang="es-ES" dirty="0"/>
              <a:t>4. Los liderazgos de los partidos no suelen ser monolíticos: se componen de </a:t>
            </a:r>
            <a:r>
              <a:rPr lang="es-ES" b="1" dirty="0"/>
              <a:t>coaliciones dominantes </a:t>
            </a:r>
            <a:r>
              <a:rPr lang="es-ES" dirty="0"/>
              <a:t>con un control </a:t>
            </a:r>
            <a:r>
              <a:rPr lang="es-ES" b="1" dirty="0"/>
              <a:t>concentrado</a:t>
            </a:r>
            <a:r>
              <a:rPr lang="es-ES" dirty="0"/>
              <a:t> o </a:t>
            </a:r>
            <a:r>
              <a:rPr lang="es-ES" b="1" dirty="0"/>
              <a:t>disperso</a:t>
            </a:r>
            <a:r>
              <a:rPr lang="es-ES" dirty="0"/>
              <a:t> de las zonas de incertidumbre, y la existencia de </a:t>
            </a:r>
            <a:r>
              <a:rPr lang="es-ES" b="1" dirty="0"/>
              <a:t>facciones organizadas o tendencias débiles</a:t>
            </a:r>
            <a:r>
              <a:rPr lang="es-ES" dirty="0"/>
              <a:t>.</a:t>
            </a:r>
          </a:p>
          <a:p>
            <a:pPr lvl="1" algn="just">
              <a:defRPr/>
            </a:pPr>
            <a:endParaRPr lang="es-ES" sz="2400"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089866983"/>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LAS ORGANIZACIONES DE PARTIDOS</a:t>
            </a:r>
          </a:p>
        </p:txBody>
      </p:sp>
      <p:sp>
        <p:nvSpPr>
          <p:cNvPr id="3" name="2 Marcador de contenido"/>
          <p:cNvSpPr>
            <a:spLocks noGrp="1"/>
          </p:cNvSpPr>
          <p:nvPr>
            <p:ph idx="1"/>
          </p:nvPr>
        </p:nvSpPr>
        <p:spPr>
          <a:xfrm>
            <a:off x="179512" y="1196752"/>
            <a:ext cx="8784976" cy="5544616"/>
          </a:xfrm>
        </p:spPr>
        <p:txBody>
          <a:bodyPr>
            <a:normAutofit/>
          </a:bodyPr>
          <a:lstStyle/>
          <a:p>
            <a:pPr marL="393192" lvl="1" indent="0" algn="just">
              <a:buNone/>
              <a:defRPr/>
            </a:pPr>
            <a:endParaRPr lang="es-ES" sz="2400" dirty="0"/>
          </a:p>
          <a:p>
            <a:pPr lvl="1" algn="just">
              <a:defRPr/>
            </a:pPr>
            <a:r>
              <a:rPr lang="es-ES" dirty="0"/>
              <a:t>5. Los partidos pueden lograr una </a:t>
            </a:r>
            <a:r>
              <a:rPr lang="es-ES" b="1" dirty="0"/>
              <a:t>institucionalización fuerte o débil</a:t>
            </a:r>
            <a:r>
              <a:rPr lang="es-ES" dirty="0"/>
              <a:t>. ¿Cuándo se convierten en instituciones fuertes?:</a:t>
            </a:r>
          </a:p>
          <a:p>
            <a:pPr lvl="1" algn="just">
              <a:defRPr/>
            </a:pPr>
            <a:endParaRPr lang="es-ES" dirty="0"/>
          </a:p>
          <a:p>
            <a:pPr lvl="2" algn="just">
              <a:defRPr/>
            </a:pPr>
            <a:r>
              <a:rPr lang="es-ES" dirty="0"/>
              <a:t>Cuando la organización del partido incorpora </a:t>
            </a:r>
            <a:r>
              <a:rPr lang="es-ES" b="1" dirty="0"/>
              <a:t>como propios los rasgos del modelo originario</a:t>
            </a:r>
            <a:r>
              <a:rPr lang="es-ES" dirty="0"/>
              <a:t>.</a:t>
            </a:r>
          </a:p>
          <a:p>
            <a:pPr lvl="2" algn="just">
              <a:defRPr/>
            </a:pPr>
            <a:endParaRPr lang="es-ES" dirty="0"/>
          </a:p>
          <a:p>
            <a:pPr lvl="2" algn="just">
              <a:defRPr/>
            </a:pPr>
            <a:r>
              <a:rPr lang="es-ES" dirty="0"/>
              <a:t>Cuando los cuadros intermedios cobran interés por el </a:t>
            </a:r>
            <a:r>
              <a:rPr lang="es-ES" b="1" dirty="0"/>
              <a:t>mantenimiento de la organización que identifican ya con la consecución de los fines originarios.</a:t>
            </a:r>
          </a:p>
          <a:p>
            <a:pPr lvl="2" algn="just">
              <a:defRPr/>
            </a:pPr>
            <a:endParaRPr lang="es-ES" dirty="0"/>
          </a:p>
          <a:p>
            <a:pPr lvl="2" algn="just">
              <a:defRPr/>
            </a:pPr>
            <a:r>
              <a:rPr lang="es-ES" dirty="0"/>
              <a:t>(Continúa…)</a:t>
            </a:r>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989515481"/>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LAS ORGANIZACIONES DE PARTIDOS</a:t>
            </a:r>
          </a:p>
        </p:txBody>
      </p:sp>
      <p:sp>
        <p:nvSpPr>
          <p:cNvPr id="3" name="2 Marcador de contenido"/>
          <p:cNvSpPr>
            <a:spLocks noGrp="1"/>
          </p:cNvSpPr>
          <p:nvPr>
            <p:ph idx="1"/>
          </p:nvPr>
        </p:nvSpPr>
        <p:spPr>
          <a:xfrm>
            <a:off x="179512" y="1196752"/>
            <a:ext cx="8784976" cy="5544616"/>
          </a:xfrm>
        </p:spPr>
        <p:txBody>
          <a:bodyPr>
            <a:normAutofit/>
          </a:bodyPr>
          <a:lstStyle/>
          <a:p>
            <a:pPr marL="667512" lvl="2" indent="0" algn="just">
              <a:buNone/>
              <a:defRPr/>
            </a:pPr>
            <a:endParaRPr lang="es-ES" dirty="0"/>
          </a:p>
          <a:p>
            <a:pPr lvl="2" algn="just">
              <a:defRPr/>
            </a:pPr>
            <a:r>
              <a:rPr lang="es-ES" dirty="0"/>
              <a:t>Cuando los afiliados y los electores desarrollan una </a:t>
            </a:r>
            <a:r>
              <a:rPr lang="es-ES" b="1" dirty="0"/>
              <a:t>lealtad hacia la organización.</a:t>
            </a:r>
          </a:p>
          <a:p>
            <a:pPr lvl="2" algn="just">
              <a:defRPr/>
            </a:pPr>
            <a:endParaRPr lang="es-ES" dirty="0"/>
          </a:p>
          <a:p>
            <a:pPr lvl="2" algn="just">
              <a:defRPr/>
            </a:pPr>
            <a:r>
              <a:rPr lang="es-ES" dirty="0"/>
              <a:t>Cuando el partido funciona con </a:t>
            </a:r>
            <a:r>
              <a:rPr lang="es-ES" b="1" dirty="0"/>
              <a:t>relativa independencia del ambiente social</a:t>
            </a:r>
            <a:r>
              <a:rPr lang="es-ES" dirty="0"/>
              <a:t> y se </a:t>
            </a:r>
            <a:r>
              <a:rPr lang="es-ES" b="1" dirty="0"/>
              <a:t>emancipa de cualquier dependencia con organizaciones no políticas.</a:t>
            </a:r>
          </a:p>
          <a:p>
            <a:pPr lvl="2" algn="just">
              <a:defRPr/>
            </a:pPr>
            <a:endParaRPr lang="es-ES" dirty="0"/>
          </a:p>
          <a:p>
            <a:pPr lvl="2" algn="just">
              <a:defRPr/>
            </a:pPr>
            <a:r>
              <a:rPr lang="es-ES" dirty="0"/>
              <a:t>Cuando la </a:t>
            </a:r>
            <a:r>
              <a:rPr lang="es-ES" b="1" dirty="0"/>
              <a:t>carrera política </a:t>
            </a:r>
            <a:r>
              <a:rPr lang="es-ES" dirty="0"/>
              <a:t>se produce dentro de la </a:t>
            </a:r>
            <a:r>
              <a:rPr lang="es-ES" b="1" dirty="0"/>
              <a:t>burocracia del partido</a:t>
            </a:r>
            <a:r>
              <a:rPr lang="es-ES" dirty="0"/>
              <a:t>.</a:t>
            </a:r>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801295954"/>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274320" lvl="4" indent="-274320">
              <a:buClr>
                <a:schemeClr val="accent3"/>
              </a:buClr>
              <a:buSzPct val="95000"/>
              <a:buNone/>
            </a:pPr>
            <a:endParaRPr lang="es-ES" sz="1600" dirty="0"/>
          </a:p>
          <a:p>
            <a:pPr algn="just">
              <a:defRPr/>
            </a:pPr>
            <a:r>
              <a:rPr lang="es-ES" dirty="0"/>
              <a:t>En </a:t>
            </a:r>
            <a:r>
              <a:rPr lang="es-ES" b="1" dirty="0"/>
              <a:t>democracia</a:t>
            </a:r>
            <a:r>
              <a:rPr lang="es-ES" dirty="0"/>
              <a:t>, los partidos (en tanto que “partes”) son instrumentos orientados a dirigir un “todo” pluralista. Por eso, presuponen la </a:t>
            </a:r>
            <a:r>
              <a:rPr lang="es-ES" b="1" dirty="0"/>
              <a:t>diversidad</a:t>
            </a:r>
            <a:r>
              <a:rPr lang="es-ES" dirty="0"/>
              <a:t> e instituyen el </a:t>
            </a:r>
            <a:r>
              <a:rPr lang="es-ES" b="1" dirty="0"/>
              <a:t>disenso</a:t>
            </a:r>
            <a:r>
              <a:rPr lang="es-ES" dirty="0"/>
              <a:t>.</a:t>
            </a:r>
          </a:p>
          <a:p>
            <a:pPr algn="just">
              <a:defRPr/>
            </a:pPr>
            <a:endParaRPr lang="es-ES" dirty="0"/>
          </a:p>
          <a:p>
            <a:pPr algn="just">
              <a:defRPr/>
            </a:pPr>
            <a:r>
              <a:rPr lang="es-ES" dirty="0"/>
              <a:t>Los partidos no actúan aislados, sino en constante interacción: forman </a:t>
            </a:r>
            <a:r>
              <a:rPr lang="es-ES" b="1" dirty="0"/>
              <a:t>sistemas de partido.</a:t>
            </a:r>
            <a:endParaRPr lang="es-ES" dirty="0"/>
          </a:p>
          <a:p>
            <a:pPr algn="just">
              <a:defRPr/>
            </a:pPr>
            <a:endParaRPr lang="es-ES" dirty="0"/>
          </a:p>
          <a:p>
            <a:pPr algn="just">
              <a:defRPr/>
            </a:pPr>
            <a:r>
              <a:rPr lang="es-ES" dirty="0"/>
              <a:t>La estructura de un sistema de partidos la condicionan variables como: el </a:t>
            </a:r>
            <a:r>
              <a:rPr lang="es-ES" b="1" dirty="0"/>
              <a:t>tamaño</a:t>
            </a:r>
            <a:r>
              <a:rPr lang="es-ES" dirty="0"/>
              <a:t> de los partidos, la </a:t>
            </a:r>
            <a:r>
              <a:rPr lang="es-ES" b="1" dirty="0"/>
              <a:t>distancia o proximidad doctrinal</a:t>
            </a:r>
            <a:r>
              <a:rPr lang="es-ES" dirty="0"/>
              <a:t> entre ellos, sus </a:t>
            </a:r>
            <a:r>
              <a:rPr lang="es-ES" b="1" dirty="0"/>
              <a:t>pautas</a:t>
            </a:r>
            <a:r>
              <a:rPr lang="es-ES" dirty="0"/>
              <a:t> </a:t>
            </a:r>
            <a:r>
              <a:rPr lang="es-ES" b="1" dirty="0"/>
              <a:t>de relación</a:t>
            </a:r>
            <a:r>
              <a:rPr lang="es-ES" dirty="0"/>
              <a:t>, su </a:t>
            </a:r>
            <a:r>
              <a:rPr lang="es-ES" b="1" dirty="0"/>
              <a:t>posición respecto de la democracia</a:t>
            </a:r>
            <a:r>
              <a:rPr lang="es-ES" dirty="0"/>
              <a:t> y sus vínculos con la </a:t>
            </a:r>
            <a:r>
              <a:rPr lang="es-ES" b="1" dirty="0"/>
              <a:t>sociedad</a:t>
            </a:r>
            <a:r>
              <a:rPr lang="es-ES" dirty="0"/>
              <a:t> o con determinados </a:t>
            </a:r>
            <a:r>
              <a:rPr lang="es-ES" b="1" dirty="0"/>
              <a:t>segmentos</a:t>
            </a:r>
            <a:r>
              <a:rPr lang="es-ES" dirty="0"/>
              <a:t> </a:t>
            </a:r>
            <a:r>
              <a:rPr lang="es-ES" b="1" dirty="0"/>
              <a:t>sociales</a:t>
            </a:r>
            <a:r>
              <a:rPr lang="es-ES" dirty="0"/>
              <a:t>.</a:t>
            </a:r>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18149254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fontScale="92500" lnSpcReduction="10000"/>
          </a:bodyPr>
          <a:lstStyle/>
          <a:p>
            <a:pPr marL="274320" lvl="4" indent="-274320">
              <a:buClr>
                <a:schemeClr val="accent3"/>
              </a:buClr>
              <a:buSzPct val="95000"/>
              <a:buNone/>
            </a:pPr>
            <a:endParaRPr lang="es-ES" sz="1600" dirty="0"/>
          </a:p>
          <a:p>
            <a:pPr algn="just">
              <a:defRPr/>
            </a:pPr>
            <a:r>
              <a:rPr lang="es-ES" dirty="0"/>
              <a:t>¿Cuántos partidos dan forma a un </a:t>
            </a:r>
            <a:r>
              <a:rPr lang="es-ES" b="1" dirty="0"/>
              <a:t>sistema</a:t>
            </a:r>
            <a:r>
              <a:rPr lang="es-ES" dirty="0"/>
              <a:t> en un determinado país? Importa contarlos, porque el número nos informa sobre el grado de </a:t>
            </a:r>
            <a:r>
              <a:rPr lang="es-ES" b="1" dirty="0"/>
              <a:t>fragmentación</a:t>
            </a:r>
            <a:r>
              <a:rPr lang="es-ES" dirty="0"/>
              <a:t> del poder político.</a:t>
            </a:r>
          </a:p>
          <a:p>
            <a:pPr algn="just">
              <a:defRPr/>
            </a:pPr>
            <a:endParaRPr lang="es-ES" dirty="0"/>
          </a:p>
          <a:p>
            <a:pPr algn="just">
              <a:defRPr/>
            </a:pPr>
            <a:r>
              <a:rPr lang="es-ES" dirty="0"/>
              <a:t>Criterios de cuenta.</a:t>
            </a:r>
          </a:p>
          <a:p>
            <a:pPr lvl="1" algn="just">
              <a:defRPr/>
            </a:pPr>
            <a:r>
              <a:rPr lang="es-ES" dirty="0"/>
              <a:t>A) </a:t>
            </a:r>
            <a:r>
              <a:rPr lang="es-ES" b="1" dirty="0"/>
              <a:t>Fuerza</a:t>
            </a:r>
            <a:r>
              <a:rPr lang="es-ES" dirty="0"/>
              <a:t> de cada partido: medida en el número de escaños que obtiene en el Parlamento nacional de un país (gen. </a:t>
            </a:r>
            <a:r>
              <a:rPr lang="es-ES" b="1" dirty="0"/>
              <a:t>5%</a:t>
            </a:r>
            <a:r>
              <a:rPr lang="es-ES" dirty="0"/>
              <a:t>).</a:t>
            </a:r>
          </a:p>
          <a:p>
            <a:pPr lvl="1" algn="just">
              <a:defRPr/>
            </a:pPr>
            <a:endParaRPr lang="es-ES" dirty="0"/>
          </a:p>
          <a:p>
            <a:pPr lvl="1" algn="just">
              <a:defRPr/>
            </a:pPr>
            <a:r>
              <a:rPr lang="es-ES" dirty="0"/>
              <a:t>B) </a:t>
            </a:r>
            <a:r>
              <a:rPr lang="es-ES" b="1" dirty="0"/>
              <a:t>Potencial de coalición</a:t>
            </a:r>
            <a:r>
              <a:rPr lang="es-ES" dirty="0"/>
              <a:t>: la posibilidad de determinar, en un periodo histórico dado, una mayoría parlamentaria.</a:t>
            </a:r>
          </a:p>
          <a:p>
            <a:pPr lvl="1" algn="just">
              <a:defRPr/>
            </a:pPr>
            <a:endParaRPr lang="es-ES" dirty="0"/>
          </a:p>
          <a:p>
            <a:pPr lvl="1" algn="just">
              <a:defRPr/>
            </a:pPr>
            <a:r>
              <a:rPr lang="es-ES" dirty="0"/>
              <a:t>C) </a:t>
            </a:r>
            <a:r>
              <a:rPr lang="es-ES" b="1" dirty="0"/>
              <a:t>Potencial de influjo</a:t>
            </a:r>
            <a:r>
              <a:rPr lang="es-ES" dirty="0"/>
              <a:t>: la posibilidad de determinar, en un periodo histórico dado, la dirección de la competencia electoral (</a:t>
            </a:r>
            <a:r>
              <a:rPr lang="es-ES" b="1" dirty="0"/>
              <a:t>centrípeta </a:t>
            </a:r>
            <a:r>
              <a:rPr lang="es-ES" dirty="0"/>
              <a:t>o competencia por el centro</a:t>
            </a:r>
            <a:r>
              <a:rPr lang="es-ES" b="1" dirty="0"/>
              <a:t> /</a:t>
            </a:r>
            <a:r>
              <a:rPr lang="es-ES" dirty="0"/>
              <a:t> </a:t>
            </a:r>
            <a:r>
              <a:rPr lang="es-ES" b="1" dirty="0"/>
              <a:t>centrífuga </a:t>
            </a:r>
            <a:r>
              <a:rPr lang="es-ES" dirty="0"/>
              <a:t>o competencia por los extremos).</a:t>
            </a:r>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917088641"/>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defRPr/>
            </a:pPr>
            <a:r>
              <a:rPr lang="es-ES" dirty="0"/>
              <a:t>Con esos criterios pueden distinguirse hasta </a:t>
            </a:r>
            <a:r>
              <a:rPr lang="es-ES" b="1" dirty="0"/>
              <a:t>siete clases</a:t>
            </a:r>
            <a:r>
              <a:rPr lang="es-ES" dirty="0"/>
              <a:t> de sistemas de partido:</a:t>
            </a:r>
          </a:p>
          <a:p>
            <a:pPr algn="just">
              <a:defRPr/>
            </a:pPr>
            <a:endParaRPr lang="es-ES" dirty="0"/>
          </a:p>
          <a:p>
            <a:pPr lvl="1" algn="just">
              <a:defRPr/>
            </a:pPr>
            <a:r>
              <a:rPr lang="es-ES" dirty="0"/>
              <a:t>1. </a:t>
            </a:r>
            <a:r>
              <a:rPr lang="es-ES" b="1" dirty="0"/>
              <a:t>Atomizado</a:t>
            </a:r>
            <a:r>
              <a:rPr lang="es-ES" dirty="0"/>
              <a:t>: No existe una estructura consolidada que permita hablar realmente de un “sistema”. </a:t>
            </a:r>
          </a:p>
          <a:p>
            <a:pPr lvl="1" algn="just">
              <a:defRPr/>
            </a:pPr>
            <a:endParaRPr lang="es-ES" dirty="0"/>
          </a:p>
          <a:p>
            <a:pPr lvl="2" algn="just">
              <a:defRPr/>
            </a:pPr>
            <a:r>
              <a:rPr lang="es-ES" dirty="0"/>
              <a:t>Los partidos son </a:t>
            </a:r>
            <a:r>
              <a:rPr lang="es-ES" b="1" dirty="0"/>
              <a:t>meros acuerdos coyunturales entre notables:</a:t>
            </a:r>
            <a:r>
              <a:rPr lang="es-ES" dirty="0"/>
              <a:t> se disuelven y rehacen elección tras elección.</a:t>
            </a:r>
          </a:p>
          <a:p>
            <a:pPr lvl="2" algn="just">
              <a:defRPr/>
            </a:pPr>
            <a:endParaRPr lang="es-ES" dirty="0"/>
          </a:p>
          <a:p>
            <a:pPr lvl="2" algn="just">
              <a:defRPr/>
            </a:pPr>
            <a:r>
              <a:rPr lang="es-ES" dirty="0"/>
              <a:t>En Occidente fueron frecuentes en las primeras fases del gobierno representativo (p. ter. XIX), cuando comenzaron a organizarse los partidos dentro y fuera del Parlamento. Actualmente, en varios países africanos y asiáticos.</a:t>
            </a:r>
          </a:p>
          <a:p>
            <a:pPr lvl="1" algn="just">
              <a:defRPr/>
            </a:pPr>
            <a:endParaRPr lang="es-ES" dirty="0"/>
          </a:p>
          <a:p>
            <a:pPr marL="393192" lvl="1" indent="0" algn="just">
              <a:buNone/>
              <a:defRPr/>
            </a:pPr>
            <a:endParaRPr lang="es-ES"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5501690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052736"/>
            <a:ext cx="8712968" cy="5544616"/>
          </a:xfrm>
        </p:spPr>
        <p:txBody>
          <a:bodyPr>
            <a:normAutofit lnSpcReduction="10000"/>
          </a:bodyPr>
          <a:lstStyle/>
          <a:p>
            <a:pPr algn="just"/>
            <a:r>
              <a:rPr lang="es-ES" dirty="0"/>
              <a:t>En el siglo XVIII, los teóricos más influyentes redescubrieron las instituciones aristocráticas y democráticas ligadas a los griegos y los romanos, a las que los contrarios al absolutismo atribuían la virtud de limitar el Poder.</a:t>
            </a:r>
          </a:p>
          <a:p>
            <a:pPr algn="just"/>
            <a:endParaRPr lang="es-ES" dirty="0"/>
          </a:p>
          <a:p>
            <a:pPr algn="just"/>
            <a:r>
              <a:rPr lang="es-ES" dirty="0"/>
              <a:t>¿Era esto cierto en el Mundo antiguo y, en concreto, en la democracia ateniense y la república romana?</a:t>
            </a:r>
          </a:p>
          <a:p>
            <a:pPr algn="just"/>
            <a:endParaRPr lang="es-ES" dirty="0"/>
          </a:p>
          <a:p>
            <a:pPr lvl="1" algn="just"/>
            <a:r>
              <a:rPr lang="es-ES" dirty="0"/>
              <a:t>Los términos </a:t>
            </a:r>
            <a:r>
              <a:rPr lang="es-ES" i="1" dirty="0" err="1"/>
              <a:t>demokratía</a:t>
            </a:r>
            <a:r>
              <a:rPr lang="es-ES" i="1" dirty="0"/>
              <a:t> </a:t>
            </a:r>
            <a:r>
              <a:rPr lang="es-ES" dirty="0"/>
              <a:t>y </a:t>
            </a:r>
            <a:r>
              <a:rPr lang="es-ES" i="1" dirty="0"/>
              <a:t>res pública </a:t>
            </a:r>
            <a:r>
              <a:rPr lang="es-ES" dirty="0"/>
              <a:t>son milenarios y, por tanto, han ampliado o reducido su significado en función de contextos históricos e ideales diferentes.</a:t>
            </a:r>
          </a:p>
          <a:p>
            <a:pPr lvl="1" algn="just"/>
            <a:endParaRPr lang="es-ES" dirty="0"/>
          </a:p>
          <a:p>
            <a:pPr lvl="1" algn="just"/>
            <a:r>
              <a:rPr lang="es-ES" dirty="0"/>
              <a:t>(Continúa…)</a:t>
            </a:r>
          </a:p>
          <a:p>
            <a:pPr marL="667512" lvl="2" indent="0" algn="just">
              <a:buNone/>
            </a:pPr>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925460159"/>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fontScale="92500" lnSpcReduction="10000"/>
          </a:bodyPr>
          <a:lstStyle/>
          <a:p>
            <a:pPr marL="274320" lvl="4" indent="-274320">
              <a:buClr>
                <a:schemeClr val="accent3"/>
              </a:buClr>
              <a:buSzPct val="95000"/>
              <a:buNone/>
            </a:pPr>
            <a:endParaRPr lang="es-ES" sz="1600" dirty="0"/>
          </a:p>
          <a:p>
            <a:pPr lvl="1" algn="just">
              <a:defRPr/>
            </a:pPr>
            <a:r>
              <a:rPr lang="es-ES" dirty="0"/>
              <a:t>2. </a:t>
            </a:r>
            <a:r>
              <a:rPr lang="es-ES" b="1" dirty="0"/>
              <a:t>De Pluralismo Polarizado.</a:t>
            </a:r>
            <a:r>
              <a:rPr lang="es-ES" dirty="0"/>
              <a:t> Un sistema de más de dos partidos, aunque generalmente alcanzan y superan el punto crítico de cinco, con las siguientes características: </a:t>
            </a:r>
          </a:p>
          <a:p>
            <a:pPr lvl="1" algn="just">
              <a:defRPr/>
            </a:pPr>
            <a:endParaRPr lang="es-ES" dirty="0"/>
          </a:p>
          <a:p>
            <a:pPr lvl="2" algn="just">
              <a:defRPr/>
            </a:pPr>
            <a:r>
              <a:rPr lang="es-ES" dirty="0"/>
              <a:t>Tiene </a:t>
            </a:r>
            <a:r>
              <a:rPr lang="es-ES" b="1" dirty="0"/>
              <a:t>partidos antisistema</a:t>
            </a:r>
            <a:r>
              <a:rPr lang="es-ES" dirty="0"/>
              <a:t>, que buscan socavar la legitimidad de la democracia. </a:t>
            </a:r>
          </a:p>
          <a:p>
            <a:pPr lvl="2" algn="just">
              <a:defRPr/>
            </a:pPr>
            <a:endParaRPr lang="es-ES" dirty="0"/>
          </a:p>
          <a:p>
            <a:pPr lvl="2" algn="just">
              <a:defRPr/>
            </a:pPr>
            <a:r>
              <a:rPr lang="es-ES" dirty="0"/>
              <a:t>Hay </a:t>
            </a:r>
            <a:r>
              <a:rPr lang="es-ES" b="1" dirty="0"/>
              <a:t>oposiciones bilaterales</a:t>
            </a:r>
            <a:r>
              <a:rPr lang="es-ES" dirty="0"/>
              <a:t>, a izquierda y derecha, que son mutuamente excluyentes pero pueden articular mayorías negativas que bloqueen el gobierno.</a:t>
            </a:r>
          </a:p>
          <a:p>
            <a:pPr lvl="2" algn="just">
              <a:defRPr/>
            </a:pPr>
            <a:endParaRPr lang="es-ES" dirty="0"/>
          </a:p>
          <a:p>
            <a:pPr lvl="2" algn="just">
              <a:defRPr/>
            </a:pPr>
            <a:r>
              <a:rPr lang="es-ES" dirty="0"/>
              <a:t>El espacio de competencia está ideologizado, existe distancia ideológica, y por tanto </a:t>
            </a:r>
            <a:r>
              <a:rPr lang="es-ES" b="1" dirty="0"/>
              <a:t>polarización: </a:t>
            </a:r>
            <a:r>
              <a:rPr lang="es-ES" dirty="0"/>
              <a:t>la disposición de los partidos en polos que se oponen entre sí. Esto dificulta que colaboren en gobiernos de coalición.</a:t>
            </a:r>
          </a:p>
          <a:p>
            <a:pPr lvl="2" algn="just">
              <a:defRPr/>
            </a:pPr>
            <a:endParaRPr lang="es-ES" dirty="0"/>
          </a:p>
          <a:p>
            <a:pPr lvl="2" algn="just">
              <a:defRPr/>
            </a:pPr>
            <a:r>
              <a:rPr lang="es-ES" dirty="0"/>
              <a:t>(Continúa…)</a:t>
            </a:r>
          </a:p>
          <a:p>
            <a:pPr marL="393192" lvl="1" indent="0" algn="just">
              <a:buNone/>
              <a:defRPr/>
            </a:pPr>
            <a:endParaRPr lang="es-ES"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061335972"/>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667512" lvl="2" indent="0" algn="just">
              <a:buNone/>
              <a:defRPr/>
            </a:pPr>
            <a:endParaRPr lang="es-ES" dirty="0"/>
          </a:p>
          <a:p>
            <a:pPr lvl="2" algn="just">
              <a:defRPr/>
            </a:pPr>
            <a:r>
              <a:rPr lang="es-ES" dirty="0"/>
              <a:t>La oposición al gobierno es </a:t>
            </a:r>
            <a:r>
              <a:rPr lang="es-ES" b="1" dirty="0"/>
              <a:t>irresponsable</a:t>
            </a:r>
            <a:r>
              <a:rPr lang="es-ES" dirty="0"/>
              <a:t> (no prevé responder de lo que promete) y tiende a la política de </a:t>
            </a:r>
            <a:r>
              <a:rPr lang="es-ES" b="1" dirty="0"/>
              <a:t>superoferta</a:t>
            </a:r>
            <a:r>
              <a:rPr lang="es-ES" dirty="0"/>
              <a:t>, de </a:t>
            </a:r>
            <a:r>
              <a:rPr lang="es-ES" b="1" dirty="0"/>
              <a:t>competencia sucia</a:t>
            </a:r>
            <a:r>
              <a:rPr lang="es-ES" dirty="0"/>
              <a:t>.</a:t>
            </a:r>
          </a:p>
          <a:p>
            <a:pPr lvl="2" algn="just">
              <a:defRPr/>
            </a:pPr>
            <a:endParaRPr lang="es-ES" dirty="0"/>
          </a:p>
          <a:p>
            <a:pPr lvl="2" algn="just">
              <a:defRPr/>
            </a:pPr>
            <a:r>
              <a:rPr lang="es-ES" dirty="0"/>
              <a:t>El </a:t>
            </a:r>
            <a:r>
              <a:rPr lang="es-ES" b="1" dirty="0"/>
              <a:t>centro ya está ocupado</a:t>
            </a:r>
            <a:r>
              <a:rPr lang="es-ES" dirty="0"/>
              <a:t> por un partido o un grupo de partidos que gobierna, y que desalienta una competición por ese espacio.</a:t>
            </a:r>
          </a:p>
          <a:p>
            <a:pPr lvl="2" algn="just">
              <a:defRPr/>
            </a:pPr>
            <a:endParaRPr lang="es-ES" dirty="0"/>
          </a:p>
          <a:p>
            <a:pPr lvl="2" algn="just">
              <a:defRPr/>
            </a:pPr>
            <a:r>
              <a:rPr lang="es-ES" dirty="0"/>
              <a:t>La competencia electoral es, por tanto, </a:t>
            </a:r>
            <a:r>
              <a:rPr lang="es-ES" b="1" dirty="0"/>
              <a:t>centrífuga</a:t>
            </a:r>
            <a:r>
              <a:rPr lang="es-ES" dirty="0"/>
              <a:t> y la </a:t>
            </a:r>
            <a:r>
              <a:rPr lang="es-ES" b="1" dirty="0"/>
              <a:t>polarización</a:t>
            </a:r>
            <a:r>
              <a:rPr lang="es-ES" dirty="0"/>
              <a:t> hace perder votos al centro en favor de los extremos. </a:t>
            </a:r>
          </a:p>
          <a:p>
            <a:pPr lvl="2" algn="just">
              <a:defRPr/>
            </a:pPr>
            <a:endParaRPr lang="es-ES" sz="1900" dirty="0"/>
          </a:p>
          <a:p>
            <a:pPr lvl="2" algn="just">
              <a:defRPr/>
            </a:pPr>
            <a:r>
              <a:rPr lang="es-ES" dirty="0"/>
              <a:t>Este sistema de partidos es propio de países </a:t>
            </a:r>
            <a:r>
              <a:rPr lang="es-ES" b="1" dirty="0"/>
              <a:t>con una democracia en crisis y/o próxima a desaparecer</a:t>
            </a:r>
            <a:r>
              <a:rPr lang="es-ES" dirty="0"/>
              <a:t> (ej. Italia en 1923, Alemania en 1933, España en 1936, Chile en 1973, etcétera).</a:t>
            </a:r>
          </a:p>
          <a:p>
            <a:pPr lvl="1" algn="just">
              <a:defRPr/>
            </a:pPr>
            <a:endParaRPr lang="es-ES" dirty="0"/>
          </a:p>
          <a:p>
            <a:pPr marL="393192" lvl="1" indent="0" algn="just">
              <a:buNone/>
              <a:defRPr/>
            </a:pPr>
            <a:endParaRPr lang="es-ES"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93750958"/>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fontScale="92500" lnSpcReduction="10000"/>
          </a:bodyPr>
          <a:lstStyle/>
          <a:p>
            <a:pPr marL="274320" lvl="4" indent="-274320">
              <a:buClr>
                <a:schemeClr val="accent3"/>
              </a:buClr>
              <a:buSzPct val="95000"/>
              <a:buNone/>
            </a:pPr>
            <a:endParaRPr lang="es-ES" sz="1600" dirty="0"/>
          </a:p>
          <a:p>
            <a:pPr lvl="1" algn="just">
              <a:defRPr/>
            </a:pPr>
            <a:r>
              <a:rPr lang="es-ES" dirty="0"/>
              <a:t>3. De </a:t>
            </a:r>
            <a:r>
              <a:rPr lang="es-ES" b="1" dirty="0"/>
              <a:t>Pluralismo Limitado o Moderado: </a:t>
            </a:r>
            <a:r>
              <a:rPr lang="es-ES" dirty="0"/>
              <a:t>Un sistema de más de dos partidos (aunque rara vez sobrepasa el punto crítico de cinco), con las siguientes características:</a:t>
            </a:r>
          </a:p>
          <a:p>
            <a:pPr lvl="1" algn="just">
              <a:defRPr/>
            </a:pPr>
            <a:endParaRPr lang="es-ES" dirty="0"/>
          </a:p>
          <a:p>
            <a:pPr lvl="2" algn="just">
              <a:defRPr/>
            </a:pPr>
            <a:r>
              <a:rPr lang="es-ES" dirty="0"/>
              <a:t>Carece de </a:t>
            </a:r>
            <a:r>
              <a:rPr lang="es-ES" b="1" dirty="0"/>
              <a:t>partidos antisistema</a:t>
            </a:r>
            <a:r>
              <a:rPr lang="es-ES" dirty="0"/>
              <a:t>. Los partidos se orientan a ganar el gobierno sin destruir la democracia, y </a:t>
            </a:r>
            <a:r>
              <a:rPr lang="es-ES" b="1" dirty="0"/>
              <a:t>compiten limpiamente</a:t>
            </a:r>
            <a:r>
              <a:rPr lang="es-ES" dirty="0"/>
              <a:t> (prevén responder a lo que prometen).</a:t>
            </a:r>
          </a:p>
          <a:p>
            <a:pPr marL="667512" lvl="2" indent="0" algn="just">
              <a:buNone/>
              <a:defRPr/>
            </a:pPr>
            <a:endParaRPr lang="es-ES" dirty="0"/>
          </a:p>
          <a:p>
            <a:pPr lvl="2" algn="just">
              <a:defRPr/>
            </a:pPr>
            <a:r>
              <a:rPr lang="es-ES" dirty="0"/>
              <a:t>La oposición es </a:t>
            </a:r>
            <a:r>
              <a:rPr lang="es-ES" b="1" dirty="0"/>
              <a:t>unilateral</a:t>
            </a:r>
            <a:r>
              <a:rPr lang="es-ES" dirty="0"/>
              <a:t> (queda a la izquierda o a la derecha del gobierno).</a:t>
            </a:r>
          </a:p>
          <a:p>
            <a:pPr lvl="2" algn="just">
              <a:defRPr/>
            </a:pPr>
            <a:endParaRPr lang="es-ES" dirty="0"/>
          </a:p>
          <a:p>
            <a:pPr lvl="2" algn="just">
              <a:defRPr/>
            </a:pPr>
            <a:r>
              <a:rPr lang="es-ES" dirty="0"/>
              <a:t>El espacio de competencia está </a:t>
            </a:r>
            <a:r>
              <a:rPr lang="es-ES" b="1" dirty="0"/>
              <a:t>poco ideologizado</a:t>
            </a:r>
            <a:r>
              <a:rPr lang="es-ES" dirty="0"/>
              <a:t> y existe </a:t>
            </a:r>
            <a:r>
              <a:rPr lang="es-ES" b="1" dirty="0"/>
              <a:t>proximidad ideológica</a:t>
            </a:r>
            <a:r>
              <a:rPr lang="es-ES" dirty="0"/>
              <a:t> los partidos (no hay polarización).</a:t>
            </a:r>
          </a:p>
          <a:p>
            <a:pPr marL="667512" lvl="2" indent="0" algn="just">
              <a:buNone/>
              <a:defRPr/>
            </a:pPr>
            <a:endParaRPr lang="es-ES" dirty="0"/>
          </a:p>
          <a:p>
            <a:pPr lvl="2" algn="just">
              <a:defRPr/>
            </a:pPr>
            <a:r>
              <a:rPr lang="es-ES" dirty="0"/>
              <a:t>El sistema genera </a:t>
            </a:r>
            <a:r>
              <a:rPr lang="es-ES" b="1" dirty="0"/>
              <a:t>coaliciones bipolares</a:t>
            </a:r>
            <a:r>
              <a:rPr lang="es-ES" dirty="0"/>
              <a:t> que compiten por el </a:t>
            </a:r>
            <a:r>
              <a:rPr lang="es-ES" b="1" dirty="0"/>
              <a:t>centro: </a:t>
            </a:r>
            <a:r>
              <a:rPr lang="es-ES" dirty="0"/>
              <a:t>ej. Alemania, Holanda, Bélgica, Dinamarca, Irlanda…</a:t>
            </a:r>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641928648"/>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274320" lvl="4" indent="-274320">
              <a:buClr>
                <a:schemeClr val="accent3"/>
              </a:buClr>
              <a:buSzPct val="95000"/>
              <a:buNone/>
            </a:pPr>
            <a:endParaRPr lang="es-ES" sz="1600" dirty="0"/>
          </a:p>
          <a:p>
            <a:pPr lvl="1" algn="just">
              <a:defRPr/>
            </a:pPr>
            <a:r>
              <a:rPr lang="es-ES" dirty="0"/>
              <a:t>4. </a:t>
            </a:r>
            <a:r>
              <a:rPr lang="es-ES" b="1" dirty="0"/>
              <a:t>Bipartidista</a:t>
            </a:r>
            <a:r>
              <a:rPr lang="es-ES" dirty="0"/>
              <a:t>: Un sistema de dos partidos con vocación mayoritaria, capacidad de gobernar en solitario (haciendo innecesarias las coaliciones), alta expectativa de alternancia y notoria competitividad. </a:t>
            </a:r>
          </a:p>
          <a:p>
            <a:pPr lvl="1" algn="just">
              <a:defRPr/>
            </a:pPr>
            <a:endParaRPr lang="es-ES" dirty="0"/>
          </a:p>
          <a:p>
            <a:pPr lvl="2" algn="just">
              <a:defRPr/>
            </a:pPr>
            <a:r>
              <a:rPr lang="es-ES" dirty="0"/>
              <a:t>En general, el bipartidismo </a:t>
            </a:r>
            <a:r>
              <a:rPr lang="es-ES" b="1" dirty="0"/>
              <a:t>necesita</a:t>
            </a:r>
            <a:r>
              <a:rPr lang="es-ES" dirty="0"/>
              <a:t> y, a la vez, </a:t>
            </a:r>
            <a:r>
              <a:rPr lang="es-ES" b="1" dirty="0"/>
              <a:t>facilita</a:t>
            </a:r>
            <a:r>
              <a:rPr lang="es-ES" dirty="0"/>
              <a:t> la proximidad ideológica, una competencia centrípeta y un espacio de competencia desideologizado. </a:t>
            </a:r>
          </a:p>
          <a:p>
            <a:pPr lvl="2" algn="just">
              <a:defRPr/>
            </a:pPr>
            <a:endParaRPr lang="es-ES" dirty="0"/>
          </a:p>
          <a:p>
            <a:pPr lvl="2" algn="just">
              <a:defRPr/>
            </a:pPr>
            <a:r>
              <a:rPr lang="es-ES" dirty="0"/>
              <a:t>Pero donde, de partida, el espacio de competencia está </a:t>
            </a:r>
            <a:r>
              <a:rPr lang="es-ES" b="1" dirty="0"/>
              <a:t>ideologizado</a:t>
            </a:r>
            <a:r>
              <a:rPr lang="es-ES" dirty="0"/>
              <a:t> y hay </a:t>
            </a:r>
            <a:r>
              <a:rPr lang="es-ES" b="1" dirty="0"/>
              <a:t>polarización</a:t>
            </a:r>
            <a:r>
              <a:rPr lang="es-ES" dirty="0"/>
              <a:t>, el bipartidismo </a:t>
            </a:r>
            <a:r>
              <a:rPr lang="es-ES" b="1" dirty="0"/>
              <a:t>puede destruir la democracia</a:t>
            </a:r>
            <a:r>
              <a:rPr lang="es-ES" dirty="0"/>
              <a:t>.</a:t>
            </a:r>
          </a:p>
          <a:p>
            <a:pPr lvl="2" algn="just">
              <a:defRPr/>
            </a:pPr>
            <a:endParaRPr lang="es-ES" sz="1700" dirty="0"/>
          </a:p>
          <a:p>
            <a:pPr lvl="2" algn="just">
              <a:defRPr/>
            </a:pPr>
            <a:r>
              <a:rPr lang="es-ES" dirty="0"/>
              <a:t>Ejemplos clásicos son Reino Unido y Estados Unidos y, por extensión, el mundo anglosajón. También España hasta 2015.</a:t>
            </a:r>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607446734"/>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lvl="1" algn="just">
              <a:defRPr/>
            </a:pPr>
            <a:r>
              <a:rPr lang="es-ES" dirty="0"/>
              <a:t>El bipartidismo fue el sistema propio del gobierno representativo cuando los partidos acabaron consolidándose como instrumentos de representación y gobierno (1830-1914)</a:t>
            </a:r>
          </a:p>
          <a:p>
            <a:pPr lvl="1" algn="just">
              <a:defRPr/>
            </a:pPr>
            <a:endParaRPr lang="es-ES" dirty="0"/>
          </a:p>
          <a:p>
            <a:pPr lvl="2" algn="just">
              <a:defRPr/>
            </a:pPr>
            <a:r>
              <a:rPr lang="es-ES" dirty="0"/>
              <a:t>La alternancia entre un partido conservador y un partido liberal, así llamados, se impuso en Alemania (Liberales-Nacionales), Dinamarca, España (antes Moderados y Progresistas), Holanda, Noruega, Reino Unido y Suecia.</a:t>
            </a:r>
          </a:p>
          <a:p>
            <a:pPr lvl="2" algn="just">
              <a:defRPr/>
            </a:pPr>
            <a:endParaRPr lang="es-ES" dirty="0"/>
          </a:p>
          <a:p>
            <a:pPr lvl="2" algn="just">
              <a:defRPr/>
            </a:pPr>
            <a:r>
              <a:rPr lang="es-ES" dirty="0"/>
              <a:t>Con variantes, este esquema se reprodujo en Bélgica (Católicos y Liberales), Estados Unidos (Republicanos y Demócratas), Francia (Resistencia y Movimiento), Italia (</a:t>
            </a:r>
            <a:r>
              <a:rPr lang="es-ES" dirty="0" err="1"/>
              <a:t>Destra</a:t>
            </a:r>
            <a:r>
              <a:rPr lang="es-ES" dirty="0"/>
              <a:t> y </a:t>
            </a:r>
            <a:r>
              <a:rPr lang="es-ES" dirty="0" err="1"/>
              <a:t>Sinistra</a:t>
            </a:r>
            <a:r>
              <a:rPr lang="es-ES" dirty="0"/>
              <a:t>), Portugal (Regeneradores y Progresistas).</a:t>
            </a:r>
          </a:p>
          <a:p>
            <a:pPr lvl="1" algn="just">
              <a:defRPr/>
            </a:pPr>
            <a:endParaRPr lang="es-ES"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86995647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lvl="1" algn="just">
              <a:defRPr/>
            </a:pPr>
            <a:r>
              <a:rPr lang="es-ES" dirty="0"/>
              <a:t>Al calor de la ampliación del sufragio aparecieron nuevos partidos que rompieron el consenso liberal del XIX: partidos </a:t>
            </a:r>
            <a:r>
              <a:rPr lang="es-ES" b="1" dirty="0"/>
              <a:t>socialistas</a:t>
            </a:r>
            <a:r>
              <a:rPr lang="es-ES" dirty="0"/>
              <a:t> (marxistas ortodoxos) y </a:t>
            </a:r>
            <a:r>
              <a:rPr lang="es-ES" b="1" dirty="0"/>
              <a:t>confesionales</a:t>
            </a:r>
            <a:r>
              <a:rPr lang="es-ES" dirty="0"/>
              <a:t>. Consecuencias:</a:t>
            </a:r>
          </a:p>
          <a:p>
            <a:pPr lvl="1" algn="just">
              <a:defRPr/>
            </a:pPr>
            <a:endParaRPr lang="es-ES" dirty="0"/>
          </a:p>
          <a:p>
            <a:pPr lvl="2" algn="just">
              <a:defRPr/>
            </a:pPr>
            <a:r>
              <a:rPr lang="es-ES" dirty="0"/>
              <a:t>En los países donde los socialistas aplazaron la revolución </a:t>
            </a:r>
            <a:r>
              <a:rPr lang="es-ES" i="1" dirty="0"/>
              <a:t>sine die y</a:t>
            </a:r>
            <a:r>
              <a:rPr lang="es-ES" dirty="0"/>
              <a:t> aparecieron fuertes corrientes reformistas (socialdemócratas); y donde los partidos confesionales aceptaron el gobierno representativo y la libertad de conciencia y culto: se pasa de un sistema </a:t>
            </a:r>
            <a:r>
              <a:rPr lang="es-ES" b="1" dirty="0"/>
              <a:t>bipartidista</a:t>
            </a:r>
            <a:r>
              <a:rPr lang="es-ES" dirty="0"/>
              <a:t> a otro </a:t>
            </a:r>
            <a:r>
              <a:rPr lang="es-ES" b="1" dirty="0"/>
              <a:t>pluralista moderado</a:t>
            </a:r>
            <a:r>
              <a:rPr lang="es-ES" dirty="0"/>
              <a:t>.</a:t>
            </a:r>
          </a:p>
          <a:p>
            <a:pPr lvl="2" algn="just">
              <a:defRPr/>
            </a:pPr>
            <a:endParaRPr lang="es-ES" dirty="0"/>
          </a:p>
          <a:p>
            <a:pPr lvl="2" algn="just">
              <a:defRPr/>
            </a:pPr>
            <a:r>
              <a:rPr lang="es-ES" b="1" dirty="0"/>
              <a:t>Casos</a:t>
            </a:r>
            <a:r>
              <a:rPr lang="es-ES" dirty="0"/>
              <a:t>: Alemania (h. 1930), Bélgica, Dinamarca, Francia, Holanda, Noruega, Reino Unido o Suecia. </a:t>
            </a:r>
            <a:r>
              <a:rPr lang="es-ES" b="1" dirty="0"/>
              <a:t>No hay crisis de la democracia.</a:t>
            </a:r>
            <a:endParaRPr lang="es-ES" dirty="0"/>
          </a:p>
          <a:p>
            <a:pPr lvl="1" algn="just">
              <a:defRPr/>
            </a:pPr>
            <a:endParaRPr lang="es-ES"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280344119"/>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lvl="1" algn="just">
              <a:defRPr/>
            </a:pPr>
            <a:r>
              <a:rPr lang="es-ES" dirty="0"/>
              <a:t>Allá donde los partidos </a:t>
            </a:r>
            <a:r>
              <a:rPr lang="es-ES" b="1" dirty="0"/>
              <a:t>socialistas </a:t>
            </a:r>
            <a:r>
              <a:rPr lang="es-ES" dirty="0"/>
              <a:t>adquieren un perfil revolucionario y los </a:t>
            </a:r>
            <a:r>
              <a:rPr lang="es-ES" b="1" dirty="0"/>
              <a:t>confesionales </a:t>
            </a:r>
            <a:r>
              <a:rPr lang="es-ES" dirty="0"/>
              <a:t>apelan también a un cambio de régimen político, se pasa del sistema bipartidista a otro </a:t>
            </a:r>
            <a:r>
              <a:rPr lang="es-ES" b="1" dirty="0"/>
              <a:t>pluralista polarizado</a:t>
            </a:r>
            <a:r>
              <a:rPr lang="es-ES" dirty="0"/>
              <a:t>.</a:t>
            </a:r>
          </a:p>
          <a:p>
            <a:pPr lvl="1" algn="just">
              <a:defRPr/>
            </a:pPr>
            <a:endParaRPr lang="es-ES" dirty="0"/>
          </a:p>
          <a:p>
            <a:pPr lvl="2" algn="just">
              <a:defRPr/>
            </a:pPr>
            <a:r>
              <a:rPr lang="es-ES" dirty="0"/>
              <a:t>La ruptura del consenso liberal da lugar a un espacio de competencia ideologizado y a una radicalización, caldo de cultivo ideal para el surgimiento de partidos </a:t>
            </a:r>
            <a:r>
              <a:rPr lang="es-ES" b="1" dirty="0"/>
              <a:t>comunistas</a:t>
            </a:r>
            <a:r>
              <a:rPr lang="es-ES" dirty="0"/>
              <a:t> y </a:t>
            </a:r>
            <a:r>
              <a:rPr lang="es-ES" b="1" dirty="0"/>
              <a:t>fascistas </a:t>
            </a:r>
            <a:r>
              <a:rPr lang="es-ES" dirty="0"/>
              <a:t>(a partir de 1918).</a:t>
            </a:r>
          </a:p>
          <a:p>
            <a:pPr lvl="2" algn="just">
              <a:defRPr/>
            </a:pPr>
            <a:endParaRPr lang="es-ES" b="1" dirty="0"/>
          </a:p>
          <a:p>
            <a:pPr lvl="2" algn="just">
              <a:defRPr/>
            </a:pPr>
            <a:r>
              <a:rPr lang="es-ES" b="1" dirty="0"/>
              <a:t>Casos</a:t>
            </a:r>
            <a:r>
              <a:rPr lang="es-ES" dirty="0"/>
              <a:t>: Alemania (desde 1930), Austria, España (1931-1936), Italia (1918-1923) y casi toda la Europa oriental. </a:t>
            </a:r>
            <a:r>
              <a:rPr lang="es-ES" b="1" dirty="0"/>
              <a:t>Crisis de la democracia y establecimiento de regímenes totalitarios o autoritarios.</a:t>
            </a:r>
            <a:endParaRPr lang="es-ES" dirty="0"/>
          </a:p>
          <a:p>
            <a:pPr lvl="1" algn="just">
              <a:defRPr/>
            </a:pPr>
            <a:endParaRPr lang="es-ES"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55684896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lvl="1" algn="just">
              <a:defRPr/>
            </a:pPr>
            <a:r>
              <a:rPr lang="es-ES" dirty="0"/>
              <a:t>5. De </a:t>
            </a:r>
            <a:r>
              <a:rPr lang="es-ES" b="1" dirty="0"/>
              <a:t>Partido Predominante</a:t>
            </a:r>
            <a:r>
              <a:rPr lang="es-ES" dirty="0"/>
              <a:t>: Un sistema de varios partidos, pero donde </a:t>
            </a:r>
            <a:r>
              <a:rPr lang="es-ES" b="1" dirty="0"/>
              <a:t>sólo uno</a:t>
            </a:r>
            <a:r>
              <a:rPr lang="es-ES" dirty="0"/>
              <a:t> obtiene constantemente la mayoría de los escaños o, al menos, puede gobernar por largo tiempo consecutivo en solitario. </a:t>
            </a:r>
          </a:p>
          <a:p>
            <a:pPr lvl="1" algn="just">
              <a:defRPr/>
            </a:pPr>
            <a:endParaRPr lang="es-ES" dirty="0"/>
          </a:p>
          <a:p>
            <a:pPr lvl="2" algn="just">
              <a:defRPr/>
            </a:pPr>
            <a:r>
              <a:rPr lang="es-ES" dirty="0"/>
              <a:t>Eso no implica que las elecciones no sean libres y que el marco de competencia no esté abierto a la alternancia: simplemente esto no se produce porque los electores no lo desean.</a:t>
            </a:r>
          </a:p>
          <a:p>
            <a:pPr lvl="2" algn="just">
              <a:defRPr/>
            </a:pPr>
            <a:endParaRPr lang="es-ES" dirty="0"/>
          </a:p>
          <a:p>
            <a:pPr lvl="2" algn="just">
              <a:defRPr/>
            </a:pPr>
            <a:r>
              <a:rPr lang="es-ES" dirty="0"/>
              <a:t>Ejemplos: Japón es el más acabado, pero durante largo tiempo (tras la Segunda Guerra Mundial) también lo fueron Noruega o Suecia.</a:t>
            </a:r>
          </a:p>
          <a:p>
            <a:pPr lvl="2" algn="just">
              <a:defRPr/>
            </a:pPr>
            <a:endParaRPr lang="es-ES" sz="1700" dirty="0"/>
          </a:p>
          <a:p>
            <a:pPr lvl="2" algn="just">
              <a:defRPr/>
            </a:pPr>
            <a:endParaRPr lang="es-ES" sz="1700"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434164069"/>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lvl="1" algn="just">
              <a:defRPr/>
            </a:pPr>
            <a:r>
              <a:rPr lang="es-ES" dirty="0"/>
              <a:t>6. De </a:t>
            </a:r>
            <a:r>
              <a:rPr lang="es-ES" b="1" dirty="0"/>
              <a:t>Partido Hegemónico: </a:t>
            </a:r>
            <a:r>
              <a:rPr lang="es-ES" dirty="0"/>
              <a:t>Un sistema de varios partidos, pero que entroniza a uno sólo y no permite que los demás puedan disputarle el Poder. </a:t>
            </a:r>
          </a:p>
          <a:p>
            <a:pPr lvl="1" algn="just">
              <a:defRPr/>
            </a:pPr>
            <a:endParaRPr lang="es-ES" dirty="0"/>
          </a:p>
          <a:p>
            <a:pPr lvl="2" algn="just">
              <a:defRPr/>
            </a:pPr>
            <a:r>
              <a:rPr lang="es-ES" dirty="0"/>
              <a:t>Se da en sistemas “sub-democráticos”, donde el partido de gobierno tolera la oposición sin competir electoralmente con ella, o pervirtiendo la competencia para no perder el Poder.</a:t>
            </a:r>
          </a:p>
          <a:p>
            <a:pPr lvl="2" algn="just">
              <a:defRPr/>
            </a:pPr>
            <a:endParaRPr lang="es-ES" dirty="0"/>
          </a:p>
          <a:p>
            <a:pPr lvl="2" algn="just">
              <a:defRPr/>
            </a:pPr>
            <a:r>
              <a:rPr lang="es-ES" dirty="0"/>
              <a:t>¿Por qué esta tolerancia?. Porque permite una válvula de escape para la desafección y una vía de información sobre las exigencias sociales alternativa al partido gubernamental.</a:t>
            </a:r>
          </a:p>
          <a:p>
            <a:pPr lvl="2" algn="just">
              <a:defRPr/>
            </a:pPr>
            <a:endParaRPr lang="es-ES" dirty="0"/>
          </a:p>
          <a:p>
            <a:pPr lvl="2" algn="just">
              <a:defRPr/>
            </a:pPr>
            <a:r>
              <a:rPr lang="es-ES" dirty="0"/>
              <a:t>Ejemplos: la Rusia actual, la Polonia comunista (h. 1989), el Méjico del PRI (h. 2000), varios países árabes (ej. Egipto).</a:t>
            </a:r>
          </a:p>
          <a:p>
            <a:pPr lvl="2" algn="just">
              <a:defRPr/>
            </a:pPr>
            <a:endParaRPr lang="es-ES" sz="1700"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549690686"/>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274320" lvl="4" indent="-274320">
              <a:buClr>
                <a:schemeClr val="accent3"/>
              </a:buClr>
              <a:buSzPct val="95000"/>
              <a:buNone/>
            </a:pPr>
            <a:endParaRPr lang="es-ES" sz="1600" dirty="0"/>
          </a:p>
          <a:p>
            <a:pPr lvl="1" algn="just">
              <a:defRPr/>
            </a:pPr>
            <a:r>
              <a:rPr lang="es-ES" dirty="0"/>
              <a:t>7. De </a:t>
            </a:r>
            <a:r>
              <a:rPr lang="es-ES" b="1" dirty="0"/>
              <a:t>Partido Único: </a:t>
            </a:r>
            <a:r>
              <a:rPr lang="es-ES" dirty="0"/>
              <a:t>Sólo existe, y </a:t>
            </a:r>
            <a:r>
              <a:rPr lang="es-ES" b="1" dirty="0"/>
              <a:t>sólo se permite que exista</a:t>
            </a:r>
            <a:r>
              <a:rPr lang="es-ES" dirty="0"/>
              <a:t>, un partido. No hay, en sentido estricto, “sistema”, ni estamos en un contexto democrático. Tres subtipos:</a:t>
            </a:r>
          </a:p>
          <a:p>
            <a:pPr lvl="1" algn="just">
              <a:defRPr/>
            </a:pPr>
            <a:endParaRPr lang="es-ES" dirty="0"/>
          </a:p>
          <a:p>
            <a:pPr lvl="2" algn="just">
              <a:defRPr/>
            </a:pPr>
            <a:r>
              <a:rPr lang="es-ES" dirty="0"/>
              <a:t>A) </a:t>
            </a:r>
            <a:r>
              <a:rPr lang="es-ES" b="1" dirty="0"/>
              <a:t>Totalitario</a:t>
            </a:r>
            <a:r>
              <a:rPr lang="es-ES" dirty="0"/>
              <a:t>: un partido muy ideológico, muy movilizado y tan fuerte que puede permitirse seleccionar y purgar a su militancia.</a:t>
            </a:r>
          </a:p>
          <a:p>
            <a:pPr lvl="2" algn="just">
              <a:defRPr/>
            </a:pPr>
            <a:endParaRPr lang="es-ES" dirty="0"/>
          </a:p>
          <a:p>
            <a:pPr lvl="3" algn="just">
              <a:defRPr/>
            </a:pPr>
            <a:r>
              <a:rPr lang="es-ES" dirty="0"/>
              <a:t>Es un vehículo de control y transformación de la sociedad en línea con su proyecto político. Por eso, pretende </a:t>
            </a:r>
            <a:r>
              <a:rPr lang="es-ES" b="1" dirty="0"/>
              <a:t>destruir</a:t>
            </a:r>
            <a:r>
              <a:rPr lang="es-ES" dirty="0"/>
              <a:t> la desafección.</a:t>
            </a:r>
          </a:p>
          <a:p>
            <a:pPr lvl="2" algn="just">
              <a:defRPr/>
            </a:pPr>
            <a:endParaRPr lang="es-ES" dirty="0"/>
          </a:p>
          <a:p>
            <a:pPr lvl="3" algn="just">
              <a:defRPr/>
            </a:pPr>
            <a:r>
              <a:rPr lang="es-ES" dirty="0"/>
              <a:t>Representaban movimientos políticos importantes antes del establecimiento de la Dictadura (Bolcheviques-PCUS, Partido Nacional Fascista, Partido Nazi…).</a:t>
            </a:r>
          </a:p>
          <a:p>
            <a:pPr lvl="2" algn="just">
              <a:defRPr/>
            </a:pPr>
            <a:endParaRPr lang="es-ES" dirty="0"/>
          </a:p>
          <a:p>
            <a:pPr lvl="2" algn="just">
              <a:defRPr/>
            </a:pPr>
            <a:r>
              <a:rPr lang="es-ES" dirty="0"/>
              <a:t>(Continúa…) </a:t>
            </a:r>
          </a:p>
          <a:p>
            <a:pPr lvl="2" algn="just">
              <a:defRPr/>
            </a:pPr>
            <a:endParaRPr lang="es-ES" sz="1700"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676527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052736"/>
            <a:ext cx="8712968" cy="5544616"/>
          </a:xfrm>
        </p:spPr>
        <p:txBody>
          <a:bodyPr>
            <a:normAutofit fontScale="92500" lnSpcReduction="20000"/>
          </a:bodyPr>
          <a:lstStyle/>
          <a:p>
            <a:pPr lvl="1" algn="just"/>
            <a:endParaRPr lang="es-ES" dirty="0"/>
          </a:p>
          <a:p>
            <a:pPr lvl="1" algn="just"/>
            <a:r>
              <a:rPr lang="es-ES" dirty="0"/>
              <a:t>La democracia ateniense en casi nada se parece a la nuestra: ni siquiera es concordante con un “demos” que dirige una comunidad política (gobierno del “pueblo” o de “muchos” claramente diferenciado de aristocracia y monarquía). </a:t>
            </a:r>
          </a:p>
          <a:p>
            <a:pPr lvl="1" algn="just"/>
            <a:endParaRPr lang="es-ES" dirty="0"/>
          </a:p>
          <a:p>
            <a:pPr lvl="1" algn="just"/>
            <a:r>
              <a:rPr lang="es-ES" dirty="0"/>
              <a:t>“Demos” era la “comunidad” reunida en “</a:t>
            </a:r>
            <a:r>
              <a:rPr lang="es-ES" dirty="0" err="1"/>
              <a:t>ekklesía</a:t>
            </a:r>
            <a:r>
              <a:rPr lang="es-ES" dirty="0"/>
              <a:t>” (asamblea) en el ágora. Allí escuchaban y decidían por aclamación. Y, en la teoría aristotélica, “</a:t>
            </a:r>
            <a:r>
              <a:rPr lang="es-ES" dirty="0" err="1"/>
              <a:t>demokratía</a:t>
            </a:r>
            <a:r>
              <a:rPr lang="es-ES" dirty="0"/>
              <a:t>” era la forma degradada de la “</a:t>
            </a:r>
            <a:r>
              <a:rPr lang="es-ES" dirty="0" err="1"/>
              <a:t>politeia</a:t>
            </a:r>
            <a:r>
              <a:rPr lang="es-ES" dirty="0"/>
              <a:t>” (“ciudad buena”).</a:t>
            </a:r>
          </a:p>
          <a:p>
            <a:pPr lvl="1" algn="just"/>
            <a:endParaRPr lang="es-ES" dirty="0"/>
          </a:p>
          <a:p>
            <a:pPr lvl="2" algn="just"/>
            <a:r>
              <a:rPr lang="es-ES" dirty="0"/>
              <a:t>Diferencia con </a:t>
            </a:r>
            <a:r>
              <a:rPr lang="es-ES" dirty="0" err="1"/>
              <a:t>Populus</a:t>
            </a:r>
            <a:r>
              <a:rPr lang="es-ES" dirty="0"/>
              <a:t>: aunque al principio el término era equivalente al demos (</a:t>
            </a:r>
            <a:r>
              <a:rPr lang="es-ES" dirty="0" err="1"/>
              <a:t>leges</a:t>
            </a:r>
            <a:r>
              <a:rPr lang="es-ES" dirty="0"/>
              <a:t>), se hizo más abstracto conforme se amplió el espacio de la res pública y el número de “</a:t>
            </a:r>
            <a:r>
              <a:rPr lang="es-ES" dirty="0" err="1"/>
              <a:t>cives</a:t>
            </a:r>
            <a:r>
              <a:rPr lang="es-ES" dirty="0"/>
              <a:t>”. Por eso, cedió paso al Senado (</a:t>
            </a:r>
            <a:r>
              <a:rPr lang="es-ES" dirty="0" err="1"/>
              <a:t>senadosconsultos</a:t>
            </a:r>
            <a:r>
              <a:rPr lang="es-ES" dirty="0"/>
              <a:t>, SPQR) y, después, al Emperador (</a:t>
            </a:r>
            <a:r>
              <a:rPr lang="es-ES" dirty="0" err="1"/>
              <a:t>constitutiones</a:t>
            </a:r>
            <a:r>
              <a:rPr lang="es-ES" dirty="0"/>
              <a:t>).</a:t>
            </a:r>
          </a:p>
          <a:p>
            <a:pPr lvl="1" algn="just"/>
            <a:endParaRPr lang="es-ES" dirty="0"/>
          </a:p>
          <a:p>
            <a:pPr lvl="1" algn="just"/>
            <a:r>
              <a:rPr lang="es-ES" dirty="0"/>
              <a:t>Además, estaba ligada a la </a:t>
            </a:r>
            <a:r>
              <a:rPr lang="es-ES" dirty="0" err="1"/>
              <a:t>isonomía</a:t>
            </a:r>
            <a:r>
              <a:rPr lang="es-ES" dirty="0"/>
              <a:t> (“una norma igual”), que no a la </a:t>
            </a:r>
            <a:r>
              <a:rPr lang="es-ES" dirty="0" err="1"/>
              <a:t>eleuthería</a:t>
            </a:r>
            <a:r>
              <a:rPr lang="es-ES" dirty="0"/>
              <a:t> (“libertad”). Esta última no significaba otra cosa que el principio de “lo que place al demos, es ley”.</a:t>
            </a:r>
          </a:p>
          <a:p>
            <a:pPr lvl="1" algn="just"/>
            <a:endParaRPr lang="es-ES" dirty="0"/>
          </a:p>
          <a:p>
            <a:pPr marL="667512" lvl="2" indent="0" algn="just">
              <a:buNone/>
            </a:pPr>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612229598"/>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lnSpcReduction="10000"/>
          </a:bodyPr>
          <a:lstStyle/>
          <a:p>
            <a:pPr marL="393192" lvl="1" indent="0" algn="just">
              <a:buNone/>
              <a:defRPr/>
            </a:pPr>
            <a:endParaRPr lang="es-ES" dirty="0"/>
          </a:p>
          <a:p>
            <a:pPr lvl="2" algn="just">
              <a:defRPr/>
            </a:pPr>
            <a:r>
              <a:rPr lang="es-ES" dirty="0"/>
              <a:t>B) </a:t>
            </a:r>
            <a:r>
              <a:rPr lang="es-ES" b="1" dirty="0"/>
              <a:t>Autoritario</a:t>
            </a:r>
            <a:r>
              <a:rPr lang="es-ES" dirty="0"/>
              <a:t>: El componente ideológico y el grado de movilización es menor. No pretende transformar la sociedad sino </a:t>
            </a:r>
            <a:r>
              <a:rPr lang="es-ES" b="1" dirty="0"/>
              <a:t>excluir</a:t>
            </a:r>
            <a:r>
              <a:rPr lang="es-ES" dirty="0"/>
              <a:t> a los desafectos.</a:t>
            </a:r>
          </a:p>
          <a:p>
            <a:pPr lvl="2" algn="just">
              <a:defRPr/>
            </a:pPr>
            <a:endParaRPr lang="es-ES" dirty="0"/>
          </a:p>
          <a:p>
            <a:pPr lvl="3" algn="just">
              <a:defRPr/>
            </a:pPr>
            <a:r>
              <a:rPr lang="es-ES" dirty="0"/>
              <a:t>Generalmente son partidos creados de la fusión de movimientos preexistentes a la Dictadura, pero débiles y distintos (caso de FET y de las JONS en España y hasta 1945). </a:t>
            </a:r>
          </a:p>
          <a:p>
            <a:pPr lvl="3" algn="just">
              <a:defRPr/>
            </a:pPr>
            <a:endParaRPr lang="es-ES" dirty="0"/>
          </a:p>
          <a:p>
            <a:pPr lvl="3" algn="just">
              <a:defRPr/>
            </a:pPr>
            <a:r>
              <a:rPr lang="es-ES" dirty="0"/>
              <a:t>También surgen cuando un régimen originariamente totalitario “aplaza indefinidamente” su proyecto (caso del PCCH).</a:t>
            </a:r>
          </a:p>
          <a:p>
            <a:pPr lvl="2" algn="just">
              <a:defRPr/>
            </a:pPr>
            <a:endParaRPr lang="es-ES" dirty="0"/>
          </a:p>
          <a:p>
            <a:pPr lvl="2" algn="just">
              <a:defRPr/>
            </a:pPr>
            <a:r>
              <a:rPr lang="es-ES" dirty="0"/>
              <a:t>C) </a:t>
            </a:r>
            <a:r>
              <a:rPr lang="es-ES" b="1" dirty="0"/>
              <a:t>Pragmático</a:t>
            </a:r>
            <a:r>
              <a:rPr lang="es-ES" dirty="0"/>
              <a:t>: El componente ideológico está muy diluido. El partido es una plataforma fabricada por una Dictadura “de orden” para asegurarse un cierto apoyo social (caso de la UP en España o la UN de Salazar en Portugal). Pretende </a:t>
            </a:r>
            <a:r>
              <a:rPr lang="es-ES" b="1" dirty="0"/>
              <a:t>absorber</a:t>
            </a:r>
            <a:r>
              <a:rPr lang="es-ES" dirty="0"/>
              <a:t> a los desafectos.</a:t>
            </a:r>
          </a:p>
          <a:p>
            <a:pPr lvl="1" algn="just">
              <a:defRPr/>
            </a:pPr>
            <a:endParaRPr lang="es-ES" dirty="0"/>
          </a:p>
          <a:p>
            <a:pPr lvl="2" algn="just">
              <a:defRPr/>
            </a:pPr>
            <a:endParaRPr lang="es-ES" sz="1700" dirty="0"/>
          </a:p>
          <a:p>
            <a:pPr lvl="1"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025903290"/>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ELECCIONES Y SISTEMAS ELECTORALES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defRPr/>
            </a:pPr>
            <a:r>
              <a:rPr lang="es-ES" dirty="0"/>
              <a:t>A ello si hay tiempo. Si no: TIPOS DE DICTADURAS QUE YA LO TENGO EN LAS DIAPOSITIVAS.</a:t>
            </a:r>
          </a:p>
          <a:p>
            <a:pPr algn="just">
              <a:defRPr/>
            </a:pPr>
            <a:endParaRPr lang="es-ES" dirty="0"/>
          </a:p>
          <a:p>
            <a:pPr lvl="1" algn="just">
              <a:defRPr/>
            </a:pPr>
            <a:r>
              <a:rPr lang="es-ES" dirty="0"/>
              <a:t>1. De </a:t>
            </a:r>
            <a:r>
              <a:rPr lang="es-ES" b="1" dirty="0"/>
              <a:t>Partido Único: </a:t>
            </a:r>
          </a:p>
          <a:p>
            <a:pPr lvl="1" algn="just">
              <a:defRPr/>
            </a:pPr>
            <a:r>
              <a:rPr lang="es-ES" dirty="0"/>
              <a:t>2. De </a:t>
            </a:r>
            <a:r>
              <a:rPr lang="es-ES" b="1" dirty="0"/>
              <a:t>Partido Hegemónico</a:t>
            </a:r>
            <a:r>
              <a:rPr lang="es-ES" dirty="0"/>
              <a:t>: </a:t>
            </a:r>
          </a:p>
          <a:p>
            <a:pPr lvl="1" algn="just">
              <a:defRPr/>
            </a:pPr>
            <a:r>
              <a:rPr lang="es-ES" dirty="0"/>
              <a:t>3. </a:t>
            </a: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2339286612"/>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LOS SISTEMAS DE PARTIDOS</a:t>
            </a:r>
          </a:p>
        </p:txBody>
      </p:sp>
      <p:sp>
        <p:nvSpPr>
          <p:cNvPr id="3" name="2 Marcador de contenido"/>
          <p:cNvSpPr>
            <a:spLocks noGrp="1"/>
          </p:cNvSpPr>
          <p:nvPr>
            <p:ph idx="1"/>
          </p:nvPr>
        </p:nvSpPr>
        <p:spPr>
          <a:xfrm>
            <a:off x="179512" y="1196752"/>
            <a:ext cx="8784976" cy="5544616"/>
          </a:xfrm>
        </p:spPr>
        <p:txBody>
          <a:bodyPr>
            <a:normAutofit/>
          </a:bodyPr>
          <a:lstStyle/>
          <a:p>
            <a:pPr marL="274320" lvl="4" indent="-274320">
              <a:buClr>
                <a:schemeClr val="accent3"/>
              </a:buClr>
              <a:buSzPct val="95000"/>
              <a:buNone/>
            </a:pPr>
            <a:endParaRPr lang="es-ES" sz="1600" dirty="0"/>
          </a:p>
          <a:p>
            <a:pPr algn="just">
              <a:defRPr/>
            </a:pPr>
            <a:r>
              <a:rPr lang="es-ES" dirty="0"/>
              <a:t>1. </a:t>
            </a:r>
          </a:p>
          <a:p>
            <a:pPr algn="just">
              <a:defRPr/>
            </a:pPr>
            <a:endParaRPr lang="es-ES" dirty="0"/>
          </a:p>
          <a:p>
            <a:pPr algn="just">
              <a:defRPr/>
            </a:pPr>
            <a:endParaRPr lang="es-ES" dirty="0"/>
          </a:p>
          <a:p>
            <a:pPr marL="393192" lvl="1" indent="0" algn="just">
              <a:buNone/>
            </a:pPr>
            <a:endParaRPr lang="es-ES" sz="2200" dirty="0"/>
          </a:p>
          <a:p>
            <a:pPr algn="just"/>
            <a:endParaRPr lang="es-ES" sz="2400" dirty="0"/>
          </a:p>
          <a:p>
            <a:pPr marL="393192" lvl="1" indent="0" algn="just">
              <a:buNone/>
            </a:pPr>
            <a:endParaRPr lang="es-ES" sz="2000" dirty="0"/>
          </a:p>
          <a:p>
            <a:pPr marL="393192" lvl="1" indent="0" algn="just">
              <a:buNone/>
            </a:pPr>
            <a:endParaRPr lang="es-ES" sz="2000" dirty="0"/>
          </a:p>
          <a:p>
            <a:pPr marL="393192" lvl="1" indent="0" algn="just">
              <a:buNone/>
            </a:pPr>
            <a:endParaRPr lang="es-ES" sz="16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1305556668"/>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9567E3-475B-4C69-A008-AD46D30DAE27}"/>
              </a:ext>
            </a:extLst>
          </p:cNvPr>
          <p:cNvSpPr>
            <a:spLocks noGrp="1"/>
          </p:cNvSpPr>
          <p:nvPr>
            <p:ph type="title"/>
          </p:nvPr>
        </p:nvSpPr>
        <p:spPr/>
        <p:txBody>
          <a:bodyPr/>
          <a:lstStyle/>
          <a:p>
            <a:endParaRPr lang="es-ES_tradnl"/>
          </a:p>
        </p:txBody>
      </p:sp>
      <p:sp>
        <p:nvSpPr>
          <p:cNvPr id="3" name="Marcador de contenido 2">
            <a:extLst>
              <a:ext uri="{FF2B5EF4-FFF2-40B4-BE49-F238E27FC236}">
                <a16:creationId xmlns:a16="http://schemas.microsoft.com/office/drawing/2014/main" id="{B8B88800-BE32-4FC2-8E3A-10EDB5AE0FD7}"/>
              </a:ext>
            </a:extLst>
          </p:cNvPr>
          <p:cNvSpPr>
            <a:spLocks noGrp="1"/>
          </p:cNvSpPr>
          <p:nvPr>
            <p:ph idx="1"/>
          </p:nvPr>
        </p:nvSpPr>
        <p:spPr/>
        <p:txBody>
          <a:bodyPr/>
          <a:lstStyle/>
          <a:p>
            <a:endParaRPr lang="es-ES_tradnl"/>
          </a:p>
        </p:txBody>
      </p:sp>
    </p:spTree>
    <p:extLst>
      <p:ext uri="{BB962C8B-B14F-4D97-AF65-F5344CB8AC3E}">
        <p14:creationId xmlns:p14="http://schemas.microsoft.com/office/powerpoint/2010/main" val="283389323"/>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ORIGEN DEL LIBERALISMO</a:t>
            </a:r>
          </a:p>
        </p:txBody>
      </p:sp>
      <p:sp>
        <p:nvSpPr>
          <p:cNvPr id="3" name="2 Marcador de contenido"/>
          <p:cNvSpPr>
            <a:spLocks noGrp="1"/>
          </p:cNvSpPr>
          <p:nvPr>
            <p:ph idx="1"/>
          </p:nvPr>
        </p:nvSpPr>
        <p:spPr>
          <a:xfrm>
            <a:off x="179512" y="1412776"/>
            <a:ext cx="8964488" cy="5445224"/>
          </a:xfrm>
        </p:spPr>
        <p:txBody>
          <a:bodyPr>
            <a:normAutofit/>
          </a:bodyPr>
          <a:lstStyle/>
          <a:p>
            <a:r>
              <a:rPr lang="es-ES" dirty="0"/>
              <a:t>Extendidos el pluralismo y la tolerancia, es posible el éxito de una fórmula política basada en ambos.</a:t>
            </a:r>
          </a:p>
          <a:p>
            <a:pPr lvl="1"/>
            <a:endParaRPr lang="es-ES" dirty="0"/>
          </a:p>
          <a:p>
            <a:pPr lvl="1" algn="just"/>
            <a:r>
              <a:rPr lang="es-ES" dirty="0"/>
              <a:t>“Liberalismo”, como tal, es una doctrina que nace y comienza a consolidarse durante el XVII en el mundo anglosajón y, en cierto modo, a Francia (</a:t>
            </a:r>
            <a:r>
              <a:rPr lang="es-ES" dirty="0" err="1"/>
              <a:t>Montesquieu</a:t>
            </a:r>
            <a:r>
              <a:rPr lang="es-ES" dirty="0"/>
              <a:t>).</a:t>
            </a:r>
          </a:p>
          <a:p>
            <a:pPr lvl="1" algn="just"/>
            <a:r>
              <a:rPr lang="es-ES" dirty="0"/>
              <a:t>Sin embargo, las ideas son más antiguas que la palabra. Ésta es de origen </a:t>
            </a:r>
            <a:r>
              <a:rPr lang="es-ES" b="1" dirty="0"/>
              <a:t>español</a:t>
            </a:r>
            <a:r>
              <a:rPr lang="es-ES" dirty="0"/>
              <a:t>. Se llamaba liberales a los partidarios de la Constitución de 1812 (aunque la palabra ya se usa en 1810-11).</a:t>
            </a:r>
          </a:p>
          <a:p>
            <a:pPr lvl="1" algn="just"/>
            <a:r>
              <a:rPr lang="es-ES" dirty="0"/>
              <a:t>La palabra se traduce al francés (</a:t>
            </a:r>
            <a:r>
              <a:rPr lang="es-ES" b="1" dirty="0" err="1"/>
              <a:t>liberaux</a:t>
            </a:r>
            <a:r>
              <a:rPr lang="es-ES" dirty="0"/>
              <a:t>) todavía en los años veinte como sinónimo de “rebelde español”.</a:t>
            </a:r>
          </a:p>
          <a:p>
            <a:pPr lvl="1" algn="just"/>
            <a:r>
              <a:rPr lang="es-ES" dirty="0"/>
              <a:t>En Reino Unido tuvo mayor fortuna y en los 50 del XIX es acogida como palabra respetable .</a:t>
            </a:r>
          </a:p>
          <a:p>
            <a:pPr lvl="1" algn="just">
              <a:buNone/>
            </a:pPr>
            <a:endParaRPr lang="es-ES"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ORIGEN DEL LIBERALISMO</a:t>
            </a:r>
          </a:p>
        </p:txBody>
      </p:sp>
      <p:sp>
        <p:nvSpPr>
          <p:cNvPr id="3" name="2 Marcador de contenido"/>
          <p:cNvSpPr>
            <a:spLocks noGrp="1"/>
          </p:cNvSpPr>
          <p:nvPr>
            <p:ph idx="1"/>
          </p:nvPr>
        </p:nvSpPr>
        <p:spPr>
          <a:xfrm>
            <a:off x="179512" y="1412776"/>
            <a:ext cx="8964488" cy="5445224"/>
          </a:xfrm>
        </p:spPr>
        <p:txBody>
          <a:bodyPr>
            <a:normAutofit fontScale="92500" lnSpcReduction="20000"/>
          </a:bodyPr>
          <a:lstStyle/>
          <a:p>
            <a:r>
              <a:rPr lang="es-ES" dirty="0"/>
              <a:t>Pero la palabra se extiende cuando el liberalismo comienza a ceder su espacio a la democracia o al nacionalismo y, por tanto, el término no se consolida (Alemania, Francia, Gran Bretaña).</a:t>
            </a:r>
          </a:p>
          <a:p>
            <a:pPr lvl="1"/>
            <a:r>
              <a:rPr lang="es-ES" dirty="0"/>
              <a:t>En Alemania (tras Kant y Humboldt, la escuela liberal retrocede).</a:t>
            </a:r>
          </a:p>
          <a:p>
            <a:pPr lvl="1"/>
            <a:r>
              <a:rPr lang="es-ES" dirty="0"/>
              <a:t>En Francia (la gran aportación de </a:t>
            </a:r>
            <a:r>
              <a:rPr lang="es-ES" dirty="0" err="1"/>
              <a:t>Montesquieu</a:t>
            </a:r>
            <a:r>
              <a:rPr lang="es-ES" dirty="0"/>
              <a:t>, </a:t>
            </a:r>
            <a:r>
              <a:rPr lang="es-ES" dirty="0" err="1"/>
              <a:t>Constant</a:t>
            </a:r>
            <a:r>
              <a:rPr lang="es-ES" dirty="0"/>
              <a:t>, </a:t>
            </a:r>
            <a:r>
              <a:rPr lang="es-ES" dirty="0" err="1"/>
              <a:t>Royer-Collard</a:t>
            </a:r>
            <a:r>
              <a:rPr lang="es-ES" dirty="0"/>
              <a:t>, </a:t>
            </a:r>
            <a:r>
              <a:rPr lang="es-ES" dirty="0" err="1"/>
              <a:t>Tocqueville</a:t>
            </a:r>
            <a:r>
              <a:rPr lang="es-ES" dirty="0"/>
              <a:t>, es arrumbada tras la revolución de 1848 y el cesarismo napoleónico).</a:t>
            </a:r>
          </a:p>
          <a:p>
            <a:pPr lvl="1"/>
            <a:r>
              <a:rPr lang="es-ES" dirty="0"/>
              <a:t>En Gran Bretaña: la palabra se contamina con otras corrientes de pensamiento económicas o filosóficas fuera de la tradición liberal. En la segunda parte del XIX, liberal sustituye a whig (seguidor de </a:t>
            </a:r>
            <a:r>
              <a:rPr lang="es-ES" dirty="0" err="1"/>
              <a:t>Gladstone</a:t>
            </a:r>
            <a:r>
              <a:rPr lang="es-ES" dirty="0"/>
              <a:t>).</a:t>
            </a:r>
          </a:p>
          <a:p>
            <a:r>
              <a:rPr lang="es-ES" dirty="0"/>
              <a:t>En Estados Unidos no adquiere el sentido europeo porque no se utiliza hasta finales del XIX y con otro significado (</a:t>
            </a:r>
            <a:r>
              <a:rPr lang="es-ES" b="1" dirty="0"/>
              <a:t>liberal = izquierdista o socialdemócrata).</a:t>
            </a:r>
            <a:endParaRPr lang="es-ES" dirty="0"/>
          </a:p>
          <a:p>
            <a:pPr lvl="1" algn="just"/>
            <a:r>
              <a:rPr lang="es-ES" dirty="0"/>
              <a:t>¿Cómo se llama a un liberal clásico en Estados Unidos? </a:t>
            </a:r>
            <a:r>
              <a:rPr lang="es-ES" b="1" dirty="0"/>
              <a:t>Republicano</a:t>
            </a:r>
            <a:r>
              <a:rPr lang="es-ES" dirty="0"/>
              <a:t> (República = sistema representativo; frente a Democracia = democracia directa).</a:t>
            </a:r>
          </a:p>
          <a:p>
            <a:pPr lvl="1" algn="just">
              <a:buNone/>
            </a:pPr>
            <a:endParaRPr lang="es-ES" dirty="0"/>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¿QUÉ ES LIBERALISMO?</a:t>
            </a:r>
          </a:p>
        </p:txBody>
      </p:sp>
      <p:sp>
        <p:nvSpPr>
          <p:cNvPr id="3" name="2 Marcador de contenido"/>
          <p:cNvSpPr>
            <a:spLocks noGrp="1"/>
          </p:cNvSpPr>
          <p:nvPr>
            <p:ph idx="1"/>
          </p:nvPr>
        </p:nvSpPr>
        <p:spPr>
          <a:xfrm>
            <a:off x="179512" y="1412776"/>
            <a:ext cx="8964488" cy="5445224"/>
          </a:xfrm>
        </p:spPr>
        <p:txBody>
          <a:bodyPr>
            <a:normAutofit/>
          </a:bodyPr>
          <a:lstStyle/>
          <a:p>
            <a:r>
              <a:rPr lang="es-ES" dirty="0"/>
              <a:t>Confusión muy frecuente: meter la economía de mercado y el liberalismo económico del XIX como parte del bagaje del liberalismo clásico.</a:t>
            </a:r>
          </a:p>
          <a:p>
            <a:pPr lvl="1"/>
            <a:endParaRPr lang="es-ES" dirty="0"/>
          </a:p>
          <a:p>
            <a:pPr lvl="1" algn="just"/>
            <a:r>
              <a:rPr lang="es-ES" dirty="0"/>
              <a:t>La confusión viene sobre la base de que hay cierta base común en el hecho de la defensa de la propiedad privada y del libre ejercicio profesional (Adam Smith – John </a:t>
            </a:r>
            <a:r>
              <a:rPr lang="es-ES" dirty="0" err="1"/>
              <a:t>Locke</a:t>
            </a:r>
            <a:r>
              <a:rPr lang="es-ES" dirty="0"/>
              <a:t>).</a:t>
            </a:r>
          </a:p>
          <a:p>
            <a:pPr lvl="1" algn="just"/>
            <a:r>
              <a:rPr lang="es-ES" dirty="0"/>
              <a:t>Aunque tienen muchas cosas en común, en realidad el liberalismo es un ideal político. Contiene tres premisas:</a:t>
            </a:r>
          </a:p>
          <a:p>
            <a:pPr lvl="2" algn="just"/>
            <a:r>
              <a:rPr lang="es-ES" dirty="0"/>
              <a:t>TEORÍA Y PRÁCTICA DE LA LIBERTAD INDIVIDUAL.</a:t>
            </a:r>
          </a:p>
          <a:p>
            <a:pPr lvl="2" algn="just"/>
            <a:r>
              <a:rPr lang="es-ES" dirty="0"/>
              <a:t>PROTECCIÓN JURÍDICA DE LOS DERECHOS.</a:t>
            </a:r>
          </a:p>
          <a:p>
            <a:pPr lvl="2" algn="just"/>
            <a:r>
              <a:rPr lang="es-ES" dirty="0"/>
              <a:t>ESTADO CONSTITUCIONAL Y REPRESENTATIVO.</a:t>
            </a:r>
          </a:p>
          <a:p>
            <a:pPr lvl="2" algn="just"/>
            <a:endParaRPr lang="es-ES" dirty="0"/>
          </a:p>
          <a:p>
            <a:pPr lvl="1" algn="just">
              <a:buNone/>
            </a:pPr>
            <a:endParaRPr lang="es-ES" dirty="0"/>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¿QUÉ ES LIBERALISMO?</a:t>
            </a:r>
          </a:p>
        </p:txBody>
      </p:sp>
      <p:sp>
        <p:nvSpPr>
          <p:cNvPr id="3" name="2 Marcador de contenido"/>
          <p:cNvSpPr>
            <a:spLocks noGrp="1"/>
          </p:cNvSpPr>
          <p:nvPr>
            <p:ph idx="1"/>
          </p:nvPr>
        </p:nvSpPr>
        <p:spPr>
          <a:xfrm>
            <a:off x="179512" y="1412776"/>
            <a:ext cx="8964488" cy="5445224"/>
          </a:xfrm>
        </p:spPr>
        <p:txBody>
          <a:bodyPr>
            <a:normAutofit/>
          </a:bodyPr>
          <a:lstStyle/>
          <a:p>
            <a:pPr>
              <a:defRPr/>
            </a:pPr>
            <a:r>
              <a:rPr lang="es-ES_tradnl" dirty="0"/>
              <a:t>Los regímenes liberales son el precedente directo de nuestras democracias actuales.</a:t>
            </a:r>
          </a:p>
          <a:p>
            <a:pPr lvl="1">
              <a:defRPr/>
            </a:pPr>
            <a:endParaRPr lang="es-ES_tradnl" dirty="0"/>
          </a:p>
          <a:p>
            <a:pPr lvl="1">
              <a:buNone/>
              <a:defRPr/>
            </a:pPr>
            <a:r>
              <a:rPr lang="es-ES_tradnl" sz="4000" dirty="0"/>
              <a:t>  RÉGIMEN LIBERAL + </a:t>
            </a:r>
          </a:p>
          <a:p>
            <a:pPr lvl="1">
              <a:buNone/>
              <a:defRPr/>
            </a:pPr>
            <a:r>
              <a:rPr lang="es-ES_tradnl" sz="4000" dirty="0"/>
              <a:t>  SUFRAGIO UNIVERSAL = DEMOCRACIA LIBERAL</a:t>
            </a:r>
            <a:endParaRPr lang="es-ES" sz="4000" dirty="0"/>
          </a:p>
          <a:p>
            <a:pPr lvl="1" algn="just">
              <a:buNone/>
            </a:pPr>
            <a:endParaRPr lang="es-ES" dirty="0"/>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¿QUÉ ES LIBERALISMO?</a:t>
            </a:r>
          </a:p>
        </p:txBody>
      </p:sp>
      <p:sp>
        <p:nvSpPr>
          <p:cNvPr id="3" name="2 Marcador de contenido"/>
          <p:cNvSpPr>
            <a:spLocks noGrp="1"/>
          </p:cNvSpPr>
          <p:nvPr>
            <p:ph idx="1"/>
          </p:nvPr>
        </p:nvSpPr>
        <p:spPr>
          <a:xfrm>
            <a:off x="179512" y="1412776"/>
            <a:ext cx="8964488" cy="5445224"/>
          </a:xfrm>
        </p:spPr>
        <p:txBody>
          <a:bodyPr>
            <a:normAutofit/>
          </a:bodyPr>
          <a:lstStyle/>
          <a:p>
            <a:pPr>
              <a:lnSpc>
                <a:spcPct val="90000"/>
              </a:lnSpc>
              <a:defRPr/>
            </a:pPr>
            <a:r>
              <a:rPr lang="es-ES_tradnl" sz="2400" dirty="0"/>
              <a:t>Los regímenes liberales se regían por los siguientes principios:</a:t>
            </a:r>
          </a:p>
          <a:p>
            <a:pPr>
              <a:lnSpc>
                <a:spcPct val="90000"/>
              </a:lnSpc>
              <a:defRPr/>
            </a:pPr>
            <a:endParaRPr lang="es-ES_tradnl" sz="2400" dirty="0"/>
          </a:p>
          <a:p>
            <a:pPr lvl="1">
              <a:lnSpc>
                <a:spcPct val="90000"/>
              </a:lnSpc>
              <a:defRPr/>
            </a:pPr>
            <a:r>
              <a:rPr lang="es-ES_tradnl" sz="2000" dirty="0"/>
              <a:t>1. SOBERANÍA NACIONAL</a:t>
            </a:r>
          </a:p>
          <a:p>
            <a:pPr lvl="1">
              <a:lnSpc>
                <a:spcPct val="90000"/>
              </a:lnSpc>
              <a:defRPr/>
            </a:pPr>
            <a:r>
              <a:rPr lang="es-ES_tradnl" sz="2000" dirty="0"/>
              <a:t>2. GOBIERNO LIMITADO Y DIVISIÓN/SEPARACIÓN DE PODERES</a:t>
            </a:r>
          </a:p>
          <a:p>
            <a:pPr lvl="1">
              <a:lnSpc>
                <a:spcPct val="90000"/>
              </a:lnSpc>
              <a:defRPr/>
            </a:pPr>
            <a:r>
              <a:rPr lang="es-ES_tradnl" sz="2000" dirty="0"/>
              <a:t>3. PLURALISMO POLÍTICO</a:t>
            </a:r>
          </a:p>
          <a:p>
            <a:pPr lvl="1">
              <a:lnSpc>
                <a:spcPct val="90000"/>
              </a:lnSpc>
              <a:defRPr/>
            </a:pPr>
            <a:r>
              <a:rPr lang="es-ES_tradnl" sz="2000" dirty="0"/>
              <a:t>4. PLENITUD DE DERECHOS CIVILES PERO NO POLÍTICOS.</a:t>
            </a:r>
          </a:p>
          <a:p>
            <a:pPr lvl="1">
              <a:lnSpc>
                <a:spcPct val="90000"/>
              </a:lnSpc>
              <a:defRPr/>
            </a:pPr>
            <a:r>
              <a:rPr lang="es-ES_tradnl" sz="2000" dirty="0"/>
              <a:t>5. SUFRAGIO CENSITARIO: ACTIVO Y PASIVO.</a:t>
            </a:r>
          </a:p>
          <a:p>
            <a:pPr lvl="1">
              <a:lnSpc>
                <a:spcPct val="90000"/>
              </a:lnSpc>
              <a:defRPr/>
            </a:pPr>
            <a:r>
              <a:rPr lang="es-ES_tradnl" sz="2000" dirty="0"/>
              <a:t>6. REPRESENTATIVIDAD &gt; ELITES Y PARTIDOS &gt; SOBERANÍA DEL PARLAMENTO</a:t>
            </a:r>
          </a:p>
          <a:p>
            <a:pPr lvl="1">
              <a:lnSpc>
                <a:spcPct val="90000"/>
              </a:lnSpc>
              <a:defRPr/>
            </a:pPr>
            <a:r>
              <a:rPr lang="es-ES_tradnl" sz="2000" dirty="0"/>
              <a:t>7. COMPETENCIA ELECTORAL Y ALTERNANCIA POLÍTICA &gt; SISTEMAS ELECTORALES MAYORITARIOS DE PEQUEÑAS CIRCUNSCRIPCIONES</a:t>
            </a:r>
            <a:endParaRPr lang="es-ES" sz="2000" dirty="0"/>
          </a:p>
          <a:p>
            <a:pPr>
              <a:defRPr/>
            </a:pPr>
            <a:endParaRPr lang="es-ES" dirty="0"/>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¿QUÉ ES LIBERALISMO?</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Principios que rigen a las sociedades liberales:</a:t>
            </a:r>
          </a:p>
          <a:p>
            <a:pPr>
              <a:lnSpc>
                <a:spcPct val="80000"/>
              </a:lnSpc>
              <a:buNone/>
              <a:defRPr/>
            </a:pPr>
            <a:endParaRPr lang="es-ES_tradnl" sz="2400" dirty="0"/>
          </a:p>
          <a:p>
            <a:pPr lvl="1">
              <a:lnSpc>
                <a:spcPct val="80000"/>
              </a:lnSpc>
              <a:defRPr/>
            </a:pPr>
            <a:r>
              <a:rPr lang="es-ES_tradnl" sz="2000" dirty="0"/>
              <a:t>1. LIBERTAD POLÍTICA: </a:t>
            </a:r>
          </a:p>
          <a:p>
            <a:pPr lvl="2">
              <a:lnSpc>
                <a:spcPct val="80000"/>
              </a:lnSpc>
              <a:defRPr/>
            </a:pPr>
            <a:r>
              <a:rPr lang="es-ES_tradnl" sz="1800" dirty="0"/>
              <a:t>A) LIBERTADES DE OPINIÓN, REUNIÓN, ASOCIACIÓN, DE CULTO Y DE MOVIMIENTOS DENTRO DE SU NACIÓN.</a:t>
            </a:r>
          </a:p>
          <a:p>
            <a:pPr lvl="2">
              <a:lnSpc>
                <a:spcPct val="80000"/>
              </a:lnSpc>
              <a:defRPr/>
            </a:pPr>
            <a:r>
              <a:rPr lang="es-ES_tradnl" sz="1800" dirty="0"/>
              <a:t>B) IGUALDAD ANTE LA LEY DE TODOS LOS CIUDADANOS Y SUPREMACÍA DE ÉSTA A LA HORA DE REGULAR LA VIDA DE LOS CIUDADANOS. </a:t>
            </a:r>
          </a:p>
          <a:p>
            <a:pPr lvl="2">
              <a:lnSpc>
                <a:spcPct val="80000"/>
              </a:lnSpc>
              <a:defRPr/>
            </a:pPr>
            <a:r>
              <a:rPr lang="es-ES_tradnl" sz="1800" dirty="0"/>
              <a:t>C) EXTENSIÓN DEL HABEAS CORPUS Y DE LAS GARANTÍAS JUDICIALES.</a:t>
            </a:r>
          </a:p>
          <a:p>
            <a:pPr lvl="2">
              <a:lnSpc>
                <a:spcPct val="80000"/>
              </a:lnSpc>
              <a:defRPr/>
            </a:pPr>
            <a:r>
              <a:rPr lang="es-ES_tradnl" sz="1800" dirty="0"/>
              <a:t>D) CENTRALIZACIÓN POLÍTICA Y ADMINISTRATIVA.</a:t>
            </a:r>
          </a:p>
          <a:p>
            <a:pPr lvl="2">
              <a:lnSpc>
                <a:spcPct val="80000"/>
              </a:lnSpc>
              <a:defRPr/>
            </a:pPr>
            <a:endParaRPr lang="es-ES_tradnl" sz="1800" dirty="0"/>
          </a:p>
          <a:p>
            <a:pPr lvl="1">
              <a:lnSpc>
                <a:spcPct val="80000"/>
              </a:lnSpc>
              <a:defRPr/>
            </a:pPr>
            <a:r>
              <a:rPr lang="es-ES_tradnl" sz="2000" dirty="0"/>
              <a:t>2. LIBERTAD ECONÓMICA: </a:t>
            </a:r>
          </a:p>
          <a:p>
            <a:pPr lvl="2">
              <a:lnSpc>
                <a:spcPct val="80000"/>
              </a:lnSpc>
              <a:defRPr/>
            </a:pPr>
            <a:r>
              <a:rPr lang="es-ES_tradnl" sz="1800" dirty="0"/>
              <a:t>A) LIBERTAD DE ACTIVIDAD Y GESTIÓN (EMPRESA)</a:t>
            </a:r>
          </a:p>
          <a:p>
            <a:pPr lvl="2">
              <a:lnSpc>
                <a:spcPct val="80000"/>
              </a:lnSpc>
              <a:defRPr/>
            </a:pPr>
            <a:r>
              <a:rPr lang="es-ES_tradnl" sz="1800" dirty="0"/>
              <a:t>B) PROPIEDAD PRIVADA (DESAMORTIZACIÓN)</a:t>
            </a:r>
          </a:p>
          <a:p>
            <a:pPr lvl="2">
              <a:lnSpc>
                <a:spcPct val="80000"/>
              </a:lnSpc>
              <a:defRPr/>
            </a:pPr>
            <a:r>
              <a:rPr lang="es-ES_tradnl" sz="1800" dirty="0"/>
              <a:t>C) LIBRECAMBIO COMERCIAL (DESAPARICIÓN DE ADUANAS INTERIORES Y RELAJACIÓN DEL CONTROL EXTERIOR)</a:t>
            </a:r>
          </a:p>
          <a:p>
            <a:pPr lvl="2">
              <a:lnSpc>
                <a:spcPct val="80000"/>
              </a:lnSpc>
              <a:defRPr/>
            </a:pPr>
            <a:endParaRPr lang="es-ES" sz="1800" dirty="0"/>
          </a:p>
          <a:p>
            <a:pPr>
              <a:defRPr/>
            </a:pP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ESQUEMA INICIAL DEL TEMA</a:t>
            </a:r>
          </a:p>
        </p:txBody>
      </p:sp>
      <p:sp>
        <p:nvSpPr>
          <p:cNvPr id="3" name="2 Marcador de contenido"/>
          <p:cNvSpPr>
            <a:spLocks noGrp="1"/>
          </p:cNvSpPr>
          <p:nvPr>
            <p:ph idx="1"/>
          </p:nvPr>
        </p:nvSpPr>
        <p:spPr>
          <a:xfrm>
            <a:off x="179512" y="1268760"/>
            <a:ext cx="8964488" cy="5589240"/>
          </a:xfrm>
        </p:spPr>
        <p:txBody>
          <a:bodyPr>
            <a:normAutofit/>
          </a:bodyPr>
          <a:lstStyle/>
          <a:p>
            <a:r>
              <a:rPr lang="es-ES" dirty="0"/>
              <a:t>Absolutismo.</a:t>
            </a:r>
          </a:p>
          <a:p>
            <a:r>
              <a:rPr lang="es-ES" dirty="0"/>
              <a:t>Redescubrimiento del Constitucionalismo antiguo y medieval.</a:t>
            </a:r>
          </a:p>
          <a:p>
            <a:r>
              <a:rPr lang="es-ES" dirty="0"/>
              <a:t>El Liberalismo como realidad diferente de aquél (origen en pluralismo y control del Poder) y como encarnación del Constitucionalismo moderno. La idea de libertad, el concepto de ciudadanía y la idea de la representación.</a:t>
            </a:r>
          </a:p>
          <a:p>
            <a:r>
              <a:rPr lang="es-ES" dirty="0"/>
              <a:t>Revolución y breve referencia a sus modelos (qué se pretende cambiar y cómo se toma el Poder)</a:t>
            </a:r>
          </a:p>
          <a:p>
            <a:pPr lvl="1"/>
            <a:endParaRPr lang="es-ES" dirty="0"/>
          </a:p>
          <a:p>
            <a:pPr marL="393192" lvl="1" indent="0" algn="just">
              <a:buNone/>
            </a:pP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12968" cy="5400600"/>
          </a:xfrm>
        </p:spPr>
        <p:txBody>
          <a:bodyPr>
            <a:normAutofit fontScale="92500" lnSpcReduction="20000"/>
          </a:bodyPr>
          <a:lstStyle/>
          <a:p>
            <a:pPr algn="just"/>
            <a:endParaRPr lang="es-ES" dirty="0"/>
          </a:p>
          <a:p>
            <a:pPr algn="just"/>
            <a:r>
              <a:rPr lang="es-ES_tradnl" dirty="0"/>
              <a:t>La democracia griega (y la república romana) tenía una relación simbiótica con la polis (y la </a:t>
            </a:r>
            <a:r>
              <a:rPr lang="es-ES_tradnl" dirty="0" err="1"/>
              <a:t>cives</a:t>
            </a:r>
            <a:r>
              <a:rPr lang="es-ES_tradnl" dirty="0"/>
              <a:t>), con la ciudad-comunidad, desconociendo todo concepto del Estado:</a:t>
            </a:r>
          </a:p>
          <a:p>
            <a:pPr marL="0" indent="0" algn="just">
              <a:buNone/>
            </a:pPr>
            <a:r>
              <a:rPr lang="es-ES_tradnl" dirty="0"/>
              <a:t> </a:t>
            </a:r>
          </a:p>
          <a:p>
            <a:pPr lvl="1" algn="just"/>
            <a:r>
              <a:rPr lang="es-ES_tradnl" dirty="0"/>
              <a:t>El Estado, como entidad política impersonal es una construcción moderna –citada en Maquiavelo– que equivalía a “res pública”: la sociedad organizada políticamente.</a:t>
            </a:r>
          </a:p>
          <a:p>
            <a:pPr marL="0" indent="0" algn="just">
              <a:buNone/>
            </a:pPr>
            <a:r>
              <a:rPr lang="es-ES_tradnl" dirty="0"/>
              <a:t> </a:t>
            </a:r>
          </a:p>
          <a:p>
            <a:pPr lvl="1" algn="just"/>
            <a:r>
              <a:rPr lang="es-ES_tradnl" dirty="0"/>
              <a:t>Más tarde, “Estado” adquirió su significado moderno: asociado a una estructura de autoridad, de mando, separada de la sociedad y que se superpone a ella.</a:t>
            </a:r>
          </a:p>
          <a:p>
            <a:pPr algn="just"/>
            <a:endParaRPr lang="es-ES_tradnl" dirty="0"/>
          </a:p>
          <a:p>
            <a:pPr lvl="1" algn="just"/>
            <a:r>
              <a:rPr lang="es-ES_tradnl" dirty="0"/>
              <a:t>En latín (y después en español) el cuerpo político formado por el Rey y su pueblo se denominaba “</a:t>
            </a:r>
            <a:r>
              <a:rPr lang="es-ES_tradnl" dirty="0" err="1"/>
              <a:t>Regnum</a:t>
            </a:r>
            <a:r>
              <a:rPr lang="es-ES_tradnl" dirty="0"/>
              <a:t>”, mientras que el gobierno de los magistrados era “</a:t>
            </a:r>
            <a:r>
              <a:rPr lang="es-ES_tradnl" dirty="0" err="1"/>
              <a:t>Civitas</a:t>
            </a:r>
            <a:r>
              <a:rPr lang="es-ES_tradnl" dirty="0"/>
              <a:t>”.</a:t>
            </a:r>
          </a:p>
          <a:p>
            <a:pPr marL="0" indent="0" algn="just">
              <a:buNone/>
            </a:pPr>
            <a:endParaRPr lang="es-ES" dirty="0"/>
          </a:p>
          <a:p>
            <a:pPr marL="0"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646780230"/>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¿QUÉ ES LIBERALISMO?</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Principios que rigen las sociedades liberales:</a:t>
            </a:r>
          </a:p>
          <a:p>
            <a:pPr>
              <a:lnSpc>
                <a:spcPct val="80000"/>
              </a:lnSpc>
              <a:defRPr/>
            </a:pPr>
            <a:endParaRPr lang="es-ES_tradnl" sz="2000" dirty="0"/>
          </a:p>
          <a:p>
            <a:pPr lvl="1">
              <a:lnSpc>
                <a:spcPct val="80000"/>
              </a:lnSpc>
              <a:defRPr/>
            </a:pPr>
            <a:r>
              <a:rPr lang="es-ES_tradnl" sz="1800" dirty="0"/>
              <a:t>3. NACIONALISMO LIBERAL:</a:t>
            </a:r>
          </a:p>
          <a:p>
            <a:pPr lvl="2">
              <a:lnSpc>
                <a:spcPct val="80000"/>
              </a:lnSpc>
              <a:defRPr/>
            </a:pPr>
            <a:r>
              <a:rPr lang="es-ES_tradnl" sz="1600" dirty="0"/>
              <a:t>A) NACIÓN</a:t>
            </a:r>
          </a:p>
          <a:p>
            <a:pPr lvl="3">
              <a:lnSpc>
                <a:spcPct val="80000"/>
              </a:lnSpc>
              <a:defRPr/>
            </a:pPr>
            <a:r>
              <a:rPr lang="es-ES_tradnl" sz="1400" dirty="0"/>
              <a:t>CONJUNTO DE CIUDADANOS LIBRES E IGUALES</a:t>
            </a:r>
          </a:p>
          <a:p>
            <a:pPr lvl="3">
              <a:lnSpc>
                <a:spcPct val="80000"/>
              </a:lnSpc>
              <a:defRPr/>
            </a:pPr>
            <a:r>
              <a:rPr lang="es-ES_tradnl" sz="1400" dirty="0"/>
              <a:t>SE RIGEN POR UNAS MISMAS LEYES E INSTITUCIONES</a:t>
            </a:r>
          </a:p>
          <a:p>
            <a:pPr lvl="3">
              <a:lnSpc>
                <a:spcPct val="80000"/>
              </a:lnSpc>
              <a:defRPr/>
            </a:pPr>
            <a:r>
              <a:rPr lang="es-ES_tradnl" sz="1400" dirty="0"/>
              <a:t>EXISTENCIA COMÚN A LO LARGO DE LA HISTORIA</a:t>
            </a:r>
          </a:p>
          <a:p>
            <a:pPr lvl="3">
              <a:lnSpc>
                <a:spcPct val="80000"/>
              </a:lnSpc>
              <a:defRPr/>
            </a:pPr>
            <a:r>
              <a:rPr lang="es-ES_tradnl" sz="1400" dirty="0"/>
              <a:t>JUSTIFICA EL DESARROLLO DEL ESTADO Y LA ADMINISTRACIÓN PARA PROCURAR LA LIBERTAD, LA IGUALDAD Y LA FELICIDAD PÚBLICAS.</a:t>
            </a:r>
          </a:p>
          <a:p>
            <a:pPr lvl="2">
              <a:lnSpc>
                <a:spcPct val="80000"/>
              </a:lnSpc>
              <a:defRPr/>
            </a:pPr>
            <a:r>
              <a:rPr lang="es-ES_tradnl" sz="1600" dirty="0"/>
              <a:t>B) DESARROLLO DEL SENTIMIENTO PATRIÓTICO.</a:t>
            </a:r>
          </a:p>
          <a:p>
            <a:pPr lvl="2">
              <a:lnSpc>
                <a:spcPct val="80000"/>
              </a:lnSpc>
              <a:defRPr/>
            </a:pPr>
            <a:r>
              <a:rPr lang="es-ES_tradnl" sz="1600" dirty="0"/>
              <a:t>C) TIENE LUGAR EN CONTRAPOSICIÓN A VIEJAS FIDELIDADES (REY, FUEROS, PRIVILEGIOS, ETNIAS).</a:t>
            </a:r>
          </a:p>
          <a:p>
            <a:pPr lvl="2">
              <a:lnSpc>
                <a:spcPct val="80000"/>
              </a:lnSpc>
              <a:defRPr/>
            </a:pPr>
            <a:endParaRPr lang="es-ES_tradnl" sz="1600" dirty="0"/>
          </a:p>
          <a:p>
            <a:pPr lvl="1">
              <a:lnSpc>
                <a:spcPct val="80000"/>
              </a:lnSpc>
              <a:defRPr/>
            </a:pPr>
            <a:r>
              <a:rPr lang="es-ES_tradnl" sz="1800" dirty="0"/>
              <a:t>4. LIBERTAD CULTURAL:</a:t>
            </a:r>
          </a:p>
          <a:p>
            <a:pPr lvl="2">
              <a:lnSpc>
                <a:spcPct val="80000"/>
              </a:lnSpc>
              <a:defRPr/>
            </a:pPr>
            <a:r>
              <a:rPr lang="es-ES_tradnl" sz="1600" dirty="0"/>
              <a:t>A) PLURALISMO Y TOLERANCIA</a:t>
            </a:r>
          </a:p>
          <a:p>
            <a:pPr lvl="2">
              <a:lnSpc>
                <a:spcPct val="80000"/>
              </a:lnSpc>
              <a:defRPr/>
            </a:pPr>
            <a:r>
              <a:rPr lang="es-ES_tradnl" sz="1600" dirty="0"/>
              <a:t>B) LIBERTAD DE OPINIÓN Y LIBERTAD DE CÁTEDRA.</a:t>
            </a:r>
          </a:p>
          <a:p>
            <a:pPr lvl="2">
              <a:lnSpc>
                <a:spcPct val="80000"/>
              </a:lnSpc>
              <a:defRPr/>
            </a:pPr>
            <a:r>
              <a:rPr lang="es-ES_tradnl" sz="1600" dirty="0"/>
              <a:t>C) TOMA DE LA ILUSTRACIÓN UNA INTENSA FE EN EL PROGRESO HUMANO.</a:t>
            </a:r>
          </a:p>
          <a:p>
            <a:pPr lvl="2">
              <a:lnSpc>
                <a:spcPct val="80000"/>
              </a:lnSpc>
              <a:defRPr/>
            </a:pPr>
            <a:r>
              <a:rPr lang="es-ES_tradnl" sz="1600" dirty="0"/>
              <a:t>D) RACIONALISMO Y EMPIRISMO CIENTÍFICOS.</a:t>
            </a:r>
            <a:endParaRPr lang="es-ES" dirty="0"/>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lnSpcReduction="10000"/>
          </a:bodyPr>
          <a:lstStyle/>
          <a:p>
            <a:pPr>
              <a:lnSpc>
                <a:spcPct val="80000"/>
              </a:lnSpc>
              <a:defRPr/>
            </a:pPr>
            <a:r>
              <a:rPr lang="es-ES_tradnl" sz="2400" dirty="0"/>
              <a:t>Las colonias británicas en América del Norte.</a:t>
            </a:r>
          </a:p>
          <a:p>
            <a:pPr>
              <a:lnSpc>
                <a:spcPct val="80000"/>
              </a:lnSpc>
              <a:buNone/>
              <a:defRPr/>
            </a:pPr>
            <a:endParaRPr lang="es-ES_tradnl" sz="2400" dirty="0"/>
          </a:p>
          <a:p>
            <a:pPr lvl="1" algn="just">
              <a:lnSpc>
                <a:spcPct val="80000"/>
              </a:lnSpc>
              <a:defRPr/>
            </a:pPr>
            <a:r>
              <a:rPr lang="es-ES_tradnl" sz="2200" dirty="0"/>
              <a:t>Walter Raleigh explora Virginia (1584). Primera colonia: Jamestown (1607). Introducción del cultivo de tabaco en 1612.</a:t>
            </a:r>
          </a:p>
          <a:p>
            <a:pPr lvl="1" algn="just">
              <a:lnSpc>
                <a:spcPct val="80000"/>
              </a:lnSpc>
              <a:buNone/>
              <a:defRPr/>
            </a:pPr>
            <a:endParaRPr lang="es-ES_tradnl" sz="2200" dirty="0"/>
          </a:p>
          <a:p>
            <a:pPr lvl="1" algn="just">
              <a:lnSpc>
                <a:spcPct val="80000"/>
              </a:lnSpc>
              <a:defRPr/>
            </a:pPr>
            <a:r>
              <a:rPr lang="es-ES_tradnl" sz="2200" dirty="0"/>
              <a:t>Con las guerras civiles en Inglaterra y la persecución religiosa: corrientes migratorias hacia América del Norte (llamada Nueva Inglaterra). Esas fundan colonias que adquirirán el status de Estados. Dos tipos:</a:t>
            </a:r>
          </a:p>
          <a:p>
            <a:pPr lvl="2" algn="just">
              <a:lnSpc>
                <a:spcPct val="80000"/>
              </a:lnSpc>
              <a:defRPr/>
            </a:pPr>
            <a:r>
              <a:rPr lang="es-ES_tradnl" sz="1900" dirty="0"/>
              <a:t>COLONIAS DE LA CORONA (Con un Gobernador enviado por el Rey pero asistido por una asamblea representativa).</a:t>
            </a:r>
          </a:p>
          <a:p>
            <a:pPr lvl="2" algn="just">
              <a:lnSpc>
                <a:spcPct val="80000"/>
              </a:lnSpc>
              <a:defRPr/>
            </a:pPr>
            <a:r>
              <a:rPr lang="es-ES_tradnl" sz="1900" dirty="0"/>
              <a:t>COLONIAS DE PROPIETARIOS (Establecidas entre súbditos particulares de la Corona británica y el Rey mediante un contrato privado). Ejemplo: Maryland, propiedad de la familia católica CALVERT.</a:t>
            </a:r>
          </a:p>
          <a:p>
            <a:pPr lvl="1" algn="just">
              <a:lnSpc>
                <a:spcPct val="80000"/>
              </a:lnSpc>
              <a:buNone/>
              <a:defRPr/>
            </a:pPr>
            <a:endParaRPr lang="es-ES_tradnl" sz="2200" dirty="0"/>
          </a:p>
          <a:p>
            <a:pPr lvl="1" algn="just">
              <a:lnSpc>
                <a:spcPct val="80000"/>
              </a:lnSpc>
              <a:defRPr/>
            </a:pPr>
            <a:r>
              <a:rPr lang="es-ES_tradnl" sz="2200" dirty="0"/>
              <a:t>Durante el siglo XVII, las posesiones británicas aumentan con la incorporación de las colonias holandesas (estados de Nueva York, Nueva Jersey y Delaware). Por el Tratado de Utrecht (1713), Francia cede a Gran Bretaña sus primeras posesiones en Canadá (Terranova y Nueva Escocia).</a:t>
            </a:r>
          </a:p>
          <a:p>
            <a:pPr lvl="1">
              <a:lnSpc>
                <a:spcPct val="80000"/>
              </a:lnSpc>
              <a:defRPr/>
            </a:pPr>
            <a:endParaRPr lang="es-ES_tradnl" sz="22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Las colonias británicas en América del Norte.</a:t>
            </a:r>
          </a:p>
          <a:p>
            <a:pPr lvl="1">
              <a:lnSpc>
                <a:spcPct val="80000"/>
              </a:lnSpc>
              <a:defRPr/>
            </a:pPr>
            <a:r>
              <a:rPr lang="es-ES_tradnl" sz="2200" dirty="0"/>
              <a:t>Durante la primera mitad del XVIII, los roces entre los colonos británicos y franceses son continuos (Valle de Ohio, Grandes Lagos, Quebec, Luisiana).</a:t>
            </a:r>
          </a:p>
          <a:p>
            <a:pPr lvl="2">
              <a:lnSpc>
                <a:spcPct val="80000"/>
              </a:lnSpc>
              <a:defRPr/>
            </a:pPr>
            <a:r>
              <a:rPr lang="es-ES_tradnl" sz="1900" dirty="0"/>
              <a:t>Los colonos británicos son ya 400.000. Presión demográfica contra los más despoblados territorios franceses pero bien protegidos por fortines.</a:t>
            </a:r>
          </a:p>
          <a:p>
            <a:pPr lvl="2">
              <a:lnSpc>
                <a:spcPct val="80000"/>
              </a:lnSpc>
              <a:defRPr/>
            </a:pPr>
            <a:r>
              <a:rPr lang="es-ES_tradnl" sz="1900" dirty="0"/>
              <a:t>GUERRA COLONIAL FRANCO-BRITÁNICA (1754-1763): El Ejército británico, formado por las milicias americanas, expulsan a los franceses de Ohio y Quebec. Paz de París: Francia pierde todas sus posesiones en América del Norte al cederlas a Gran Bretaña que también se anexiona la Florida española. Francia, como compensación, cede a España la Luisiana.</a:t>
            </a:r>
          </a:p>
          <a:p>
            <a:pPr lvl="2">
              <a:lnSpc>
                <a:spcPct val="80000"/>
              </a:lnSpc>
              <a:defRPr/>
            </a:pPr>
            <a:endParaRPr lang="es-ES_tradnl" sz="1900" dirty="0"/>
          </a:p>
          <a:p>
            <a:pPr lvl="1">
              <a:lnSpc>
                <a:spcPct val="80000"/>
              </a:lnSpc>
              <a:defRPr/>
            </a:pPr>
            <a:r>
              <a:rPr lang="es-ES_tradnl" sz="2200" dirty="0"/>
              <a:t>Reformas británicas para administrar sus enormes posesiones en América del Norte:</a:t>
            </a:r>
          </a:p>
          <a:p>
            <a:pPr lvl="2">
              <a:lnSpc>
                <a:spcPct val="80000"/>
              </a:lnSpc>
              <a:defRPr/>
            </a:pPr>
            <a:r>
              <a:rPr lang="es-ES_tradnl" sz="1900" dirty="0"/>
              <a:t>Se prohíbe a las colonias establecer nuevos Estados autónomos más allá de los Montes Apalaches.</a:t>
            </a:r>
          </a:p>
          <a:p>
            <a:pPr lvl="2">
              <a:lnSpc>
                <a:spcPct val="80000"/>
              </a:lnSpc>
              <a:defRPr/>
            </a:pPr>
            <a:r>
              <a:rPr lang="es-ES_tradnl" sz="1900" dirty="0"/>
              <a:t>Limitaciones al comercio interior y al establecimiento de nuevas fábricas para no perjudicar la economía de la metrópoli.</a:t>
            </a:r>
          </a:p>
          <a:p>
            <a:pPr lvl="2">
              <a:lnSpc>
                <a:spcPct val="80000"/>
              </a:lnSpc>
              <a:defRPr/>
            </a:pPr>
            <a:r>
              <a:rPr lang="es-ES_tradnl" sz="1900" dirty="0"/>
              <a:t>Impuestos directos para sufragar las deudas de guerra de la Corona.</a:t>
            </a:r>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Las colonias británicas en América del Norte.</a:t>
            </a:r>
          </a:p>
          <a:p>
            <a:pPr lvl="1">
              <a:lnSpc>
                <a:spcPct val="80000"/>
              </a:lnSpc>
              <a:defRPr/>
            </a:pPr>
            <a:r>
              <a:rPr lang="es-ES_tradnl" sz="2200" dirty="0"/>
              <a:t>Estas medidas aumentan la tensión entre Londres y las colonias. Llega a su punto culminante con la </a:t>
            </a:r>
            <a:r>
              <a:rPr lang="es-ES_tradnl" sz="2200" dirty="0" err="1"/>
              <a:t>Stamp</a:t>
            </a:r>
            <a:r>
              <a:rPr lang="es-ES_tradnl" sz="2200" dirty="0"/>
              <a:t> </a:t>
            </a:r>
            <a:r>
              <a:rPr lang="es-ES_tradnl" sz="2200" dirty="0" err="1"/>
              <a:t>Act</a:t>
            </a:r>
            <a:r>
              <a:rPr lang="es-ES_tradnl" sz="2200" dirty="0"/>
              <a:t> (1765), un impuesto sobre documentos jurídicos, periódicos y libros, que ante las protestas fue pronto abolido gracias a </a:t>
            </a:r>
            <a:r>
              <a:rPr lang="es-ES_tradnl" sz="2200" dirty="0" err="1"/>
              <a:t>Burke</a:t>
            </a:r>
            <a:r>
              <a:rPr lang="es-ES_tradnl" sz="2200" dirty="0"/>
              <a:t> y Pitt el Viejo.</a:t>
            </a:r>
          </a:p>
          <a:p>
            <a:pPr lvl="1">
              <a:lnSpc>
                <a:spcPct val="80000"/>
              </a:lnSpc>
              <a:defRPr/>
            </a:pPr>
            <a:endParaRPr lang="es-ES_tradnl" sz="2200" dirty="0"/>
          </a:p>
          <a:p>
            <a:pPr lvl="1">
              <a:lnSpc>
                <a:spcPct val="80000"/>
              </a:lnSpc>
              <a:defRPr/>
            </a:pPr>
            <a:r>
              <a:rPr lang="es-ES_tradnl" sz="2200" dirty="0" err="1"/>
              <a:t>Townshend</a:t>
            </a:r>
            <a:r>
              <a:rPr lang="es-ES_tradnl" sz="2200" dirty="0"/>
              <a:t> </a:t>
            </a:r>
            <a:r>
              <a:rPr lang="es-ES_tradnl" sz="2200" dirty="0" err="1"/>
              <a:t>Acts</a:t>
            </a:r>
            <a:r>
              <a:rPr lang="es-ES_tradnl" sz="2200" dirty="0"/>
              <a:t> (1767): tasas aduaneras para los productos americanos en Reino Unido. Esto desata el boicot a los productos ingleses en las colonias, especialmente en Boston a partir de 1770.</a:t>
            </a:r>
          </a:p>
          <a:p>
            <a:pPr lvl="2">
              <a:lnSpc>
                <a:spcPct val="80000"/>
              </a:lnSpc>
              <a:defRPr/>
            </a:pPr>
            <a:r>
              <a:rPr lang="es-ES_tradnl" sz="1900" dirty="0"/>
              <a:t>Ante las protestas, el gobierno británico suprime algunos impuestos especiales sobre productos consumidos en las colonias, excepto el del té. Pero el parlamento de Londres se niega a otorgar el control de los impuestos a los gobiernos coloniales.</a:t>
            </a:r>
          </a:p>
          <a:p>
            <a:pPr lvl="2">
              <a:lnSpc>
                <a:spcPct val="80000"/>
              </a:lnSpc>
              <a:defRPr/>
            </a:pPr>
            <a:r>
              <a:rPr lang="es-ES_tradnl" sz="1900" dirty="0"/>
              <a:t>MOTÍN DEL TÉ (1773) en Boston. Es arrojado al mar el contenido de tres barcos. Revuelta en Boston. Se decreta el cierre del puerto y el estado de excepción. </a:t>
            </a:r>
          </a:p>
          <a:p>
            <a:pPr lvl="2">
              <a:lnSpc>
                <a:spcPct val="80000"/>
              </a:lnSpc>
              <a:defRPr/>
            </a:pPr>
            <a:r>
              <a:rPr lang="es-ES_tradnl" sz="1900" dirty="0"/>
              <a:t>Fundación de los comités de correspondencia por los más radicales antibritánicos en Massachusetts (Samuel Adams, Thomas Jefferson y Richard Lee), embrión de un movimiento separatista.  </a:t>
            </a:r>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lnSpcReduction="10000"/>
          </a:bodyPr>
          <a:lstStyle/>
          <a:p>
            <a:pPr>
              <a:lnSpc>
                <a:spcPct val="80000"/>
              </a:lnSpc>
              <a:defRPr/>
            </a:pPr>
            <a:r>
              <a:rPr lang="es-ES_tradnl" sz="2400" dirty="0"/>
              <a:t>Las colonias británicas en América del Norte.</a:t>
            </a:r>
          </a:p>
          <a:p>
            <a:pPr lvl="1">
              <a:lnSpc>
                <a:spcPct val="80000"/>
              </a:lnSpc>
              <a:defRPr/>
            </a:pPr>
            <a:r>
              <a:rPr lang="es-ES_tradnl" sz="2200" dirty="0"/>
              <a:t>Reunión en 1774 del PRIMER CONGRESO CONTINENTAL DE FILADELFIA con delegados de las 13 colonias (Massachusetts, Nueva Jersey, Nueva York, Rhode Island, Connecticut, Nueva Hampshire, Pennsylvania, Delaware, Virginia, Maryland, Carolina del Norte, Carolina del Sur y Georgia). </a:t>
            </a:r>
          </a:p>
          <a:p>
            <a:pPr lvl="2">
              <a:lnSpc>
                <a:spcPct val="80000"/>
              </a:lnSpc>
              <a:defRPr/>
            </a:pPr>
            <a:r>
              <a:rPr lang="es-ES_tradnl" sz="1900" dirty="0"/>
              <a:t>Redacción de una Declaración de Derechos.</a:t>
            </a:r>
          </a:p>
          <a:p>
            <a:pPr lvl="2">
              <a:lnSpc>
                <a:spcPct val="80000"/>
              </a:lnSpc>
              <a:defRPr/>
            </a:pPr>
            <a:r>
              <a:rPr lang="es-ES_tradnl" sz="1900" dirty="0"/>
              <a:t>Suspensión del comercio con la Metrópoli en tanto no se restablezcan los derechos anteriores a 1763.</a:t>
            </a:r>
          </a:p>
          <a:p>
            <a:pPr lvl="2">
              <a:lnSpc>
                <a:spcPct val="80000"/>
              </a:lnSpc>
              <a:defRPr/>
            </a:pPr>
            <a:r>
              <a:rPr lang="es-ES_tradnl" sz="1900" dirty="0"/>
              <a:t>Aún no hay mayoría secesionista, pero el movimiento de los comités de correspondencia consiguen creciente apoyo gracias al panfleto de Thomas </a:t>
            </a:r>
            <a:r>
              <a:rPr lang="es-ES_tradnl" sz="1900" dirty="0" err="1"/>
              <a:t>Paine</a:t>
            </a:r>
            <a:r>
              <a:rPr lang="es-ES_tradnl" sz="1900" dirty="0"/>
              <a:t> (“</a:t>
            </a:r>
            <a:r>
              <a:rPr lang="es-ES_tradnl" sz="1900" dirty="0" err="1"/>
              <a:t>Common</a:t>
            </a:r>
            <a:r>
              <a:rPr lang="es-ES_tradnl" sz="1900" dirty="0"/>
              <a:t> </a:t>
            </a:r>
            <a:r>
              <a:rPr lang="es-ES_tradnl" sz="1900" dirty="0" err="1"/>
              <a:t>Sense</a:t>
            </a:r>
            <a:r>
              <a:rPr lang="es-ES_tradnl" sz="1900" dirty="0"/>
              <a:t>”) de 1776.</a:t>
            </a:r>
          </a:p>
          <a:p>
            <a:pPr lvl="2">
              <a:lnSpc>
                <a:spcPct val="80000"/>
              </a:lnSpc>
              <a:buNone/>
              <a:defRPr/>
            </a:pPr>
            <a:endParaRPr lang="es-ES_tradnl" sz="1900" dirty="0"/>
          </a:p>
          <a:p>
            <a:pPr lvl="1">
              <a:lnSpc>
                <a:spcPct val="80000"/>
              </a:lnSpc>
              <a:defRPr/>
            </a:pPr>
            <a:r>
              <a:rPr lang="es-ES_tradnl" sz="1900" dirty="0"/>
              <a:t>GUERRA DE INDEPENDENCIA NORTEAMERICANA (1775-1783).</a:t>
            </a:r>
          </a:p>
          <a:p>
            <a:pPr lvl="2">
              <a:lnSpc>
                <a:spcPct val="80000"/>
              </a:lnSpc>
              <a:defRPr/>
            </a:pPr>
            <a:r>
              <a:rPr lang="es-ES_tradnl" sz="1900" dirty="0"/>
              <a:t>Choques con las tropas británicas en Lexington, Concord y Bunker Hill (1775).</a:t>
            </a:r>
          </a:p>
          <a:p>
            <a:pPr lvl="2">
              <a:lnSpc>
                <a:spcPct val="80000"/>
              </a:lnSpc>
              <a:defRPr/>
            </a:pPr>
            <a:r>
              <a:rPr lang="es-ES_tradnl" sz="1900" dirty="0"/>
              <a:t>Las tropas británicas cuentan con un Ejército profesional de 17.000 soldados más el apoyo de los “leales” americanos y las tribus indias.</a:t>
            </a:r>
          </a:p>
          <a:p>
            <a:pPr lvl="2">
              <a:lnSpc>
                <a:spcPct val="80000"/>
              </a:lnSpc>
              <a:defRPr/>
            </a:pPr>
            <a:r>
              <a:rPr lang="es-ES_tradnl" sz="1900" dirty="0"/>
              <a:t>Los rebeldes americanos organizan un Ejército de milicias liderado por George Washington (Virginia) en un SEGUNDO CONGRESO. Guerra de guerrillas. Desde 1778, apoyo de Francia y España.</a:t>
            </a:r>
          </a:p>
          <a:p>
            <a:pPr lvl="1">
              <a:lnSpc>
                <a:spcPct val="80000"/>
              </a:lnSpc>
              <a:defRPr/>
            </a:pP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Las colonias británicas en América del Norte.</a:t>
            </a:r>
          </a:p>
          <a:p>
            <a:pPr>
              <a:lnSpc>
                <a:spcPct val="80000"/>
              </a:lnSpc>
              <a:defRPr/>
            </a:pPr>
            <a:endParaRPr lang="es-ES_tradnl" sz="2400" dirty="0"/>
          </a:p>
          <a:p>
            <a:pPr lvl="1">
              <a:lnSpc>
                <a:spcPct val="80000"/>
              </a:lnSpc>
              <a:defRPr/>
            </a:pPr>
            <a:r>
              <a:rPr lang="es-ES_tradnl" sz="2200" dirty="0"/>
              <a:t>4 de Julio de 1776, DECLARACIÓN DE INDEPENDENCIA de las 13 colonias que se organizan en una Federación de Estados Unidos.</a:t>
            </a:r>
          </a:p>
          <a:p>
            <a:pPr lvl="2">
              <a:lnSpc>
                <a:spcPct val="80000"/>
              </a:lnSpc>
              <a:defRPr/>
            </a:pPr>
            <a:r>
              <a:rPr lang="es-ES_tradnl" sz="1900" dirty="0"/>
              <a:t>Primera formulación de los Derechos del Hombre: </a:t>
            </a:r>
            <a:r>
              <a:rPr lang="es-ES_tradnl" sz="1900" dirty="0" err="1"/>
              <a:t>Life</a:t>
            </a:r>
            <a:r>
              <a:rPr lang="es-ES_tradnl" sz="1900" dirty="0"/>
              <a:t>, </a:t>
            </a:r>
            <a:r>
              <a:rPr lang="es-ES_tradnl" sz="1900" dirty="0" err="1"/>
              <a:t>Liberty</a:t>
            </a:r>
            <a:r>
              <a:rPr lang="es-ES_tradnl" sz="1900" dirty="0"/>
              <a:t> and </a:t>
            </a:r>
            <a:r>
              <a:rPr lang="es-ES_tradnl" sz="1900" dirty="0" err="1"/>
              <a:t>the</a:t>
            </a:r>
            <a:r>
              <a:rPr lang="es-ES_tradnl" sz="1900" dirty="0"/>
              <a:t> </a:t>
            </a:r>
            <a:r>
              <a:rPr lang="es-ES_tradnl" sz="1900" dirty="0" err="1"/>
              <a:t>pursuit</a:t>
            </a:r>
            <a:r>
              <a:rPr lang="es-ES_tradnl" sz="1900" dirty="0"/>
              <a:t> of </a:t>
            </a:r>
            <a:r>
              <a:rPr lang="es-ES_tradnl" sz="1900" dirty="0" err="1"/>
              <a:t>Happiness</a:t>
            </a:r>
            <a:r>
              <a:rPr lang="es-ES_tradnl" sz="1900" dirty="0"/>
              <a:t>).</a:t>
            </a:r>
          </a:p>
          <a:p>
            <a:pPr lvl="2">
              <a:lnSpc>
                <a:spcPct val="80000"/>
              </a:lnSpc>
              <a:defRPr/>
            </a:pPr>
            <a:r>
              <a:rPr lang="es-ES_tradnl" sz="1900" dirty="0"/>
              <a:t>De ahí se deriva el derecho de resistencia frente a todo Gobierno que no las garantice. </a:t>
            </a:r>
          </a:p>
          <a:p>
            <a:pPr lvl="2">
              <a:lnSpc>
                <a:spcPct val="80000"/>
              </a:lnSpc>
              <a:buNone/>
              <a:defRPr/>
            </a:pPr>
            <a:endParaRPr lang="es-ES_tradnl" sz="1900" dirty="0"/>
          </a:p>
          <a:p>
            <a:pPr lvl="1">
              <a:lnSpc>
                <a:spcPct val="80000"/>
              </a:lnSpc>
              <a:defRPr/>
            </a:pPr>
            <a:r>
              <a:rPr lang="es-ES_tradnl" sz="2200" dirty="0"/>
              <a:t>Tras el desastre de Yorktown (1781) y el aislamiento por tierra y mar de las tropas británicas en América del Norte: PAZ DE VERSALLES (1783).</a:t>
            </a:r>
          </a:p>
          <a:p>
            <a:pPr lvl="2">
              <a:lnSpc>
                <a:spcPct val="80000"/>
              </a:lnSpc>
              <a:defRPr/>
            </a:pPr>
            <a:r>
              <a:rPr lang="es-ES_tradnl" sz="1900" dirty="0"/>
              <a:t>Gran Bretaña reconoce la independencia de Estados Unidos y cede varios territorios a Francia y España.</a:t>
            </a:r>
          </a:p>
          <a:p>
            <a:pPr lvl="2">
              <a:lnSpc>
                <a:spcPct val="80000"/>
              </a:lnSpc>
              <a:defRPr/>
            </a:pPr>
            <a:r>
              <a:rPr lang="es-ES_tradnl" sz="1900" dirty="0"/>
              <a:t>Los “leales” británicos emigran a Canadá. Para Estados Unidos: reconstrucción del país (70.000 muertos).</a:t>
            </a:r>
          </a:p>
          <a:p>
            <a:pPr lvl="2">
              <a:lnSpc>
                <a:spcPct val="80000"/>
              </a:lnSpc>
              <a:defRPr/>
            </a:pPr>
            <a:r>
              <a:rPr lang="es-ES_tradnl" sz="1900" dirty="0"/>
              <a:t>PROBLEMAS POLÍTICOS EN ESTADOS UNIDOS: se agudiza el problema de qué régimen político adoptar y la cohesión de la Federación de Estados. </a:t>
            </a:r>
          </a:p>
          <a:p>
            <a:pPr lvl="1">
              <a:lnSpc>
                <a:spcPct val="80000"/>
              </a:lnSpc>
              <a:defRPr/>
            </a:pP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 organización de los Estados Unidos.</a:t>
            </a:r>
          </a:p>
          <a:p>
            <a:pPr>
              <a:lnSpc>
                <a:spcPct val="80000"/>
              </a:lnSpc>
              <a:defRPr/>
            </a:pPr>
            <a:endParaRPr lang="es-ES_tradnl" sz="2400" dirty="0"/>
          </a:p>
          <a:p>
            <a:pPr lvl="1">
              <a:lnSpc>
                <a:spcPct val="80000"/>
              </a:lnSpc>
              <a:defRPr/>
            </a:pPr>
            <a:r>
              <a:rPr lang="es-ES_tradnl" sz="2200" dirty="0"/>
              <a:t>En 1777 cada Estado sustituye sus estatutos coloniales por Constituciones propias que garantizan:</a:t>
            </a:r>
          </a:p>
          <a:p>
            <a:pPr lvl="2">
              <a:lnSpc>
                <a:spcPct val="80000"/>
              </a:lnSpc>
              <a:defRPr/>
            </a:pPr>
            <a:r>
              <a:rPr lang="es-ES_tradnl" sz="1900" dirty="0"/>
              <a:t>Soberanía Popular y Derechos Civiles Fundamentales basados en el modelo del Virginia Bill of </a:t>
            </a:r>
            <a:r>
              <a:rPr lang="es-ES_tradnl" sz="1900" dirty="0" err="1"/>
              <a:t>Rights</a:t>
            </a:r>
            <a:r>
              <a:rPr lang="es-ES_tradnl" sz="1900" dirty="0"/>
              <a:t> redactado por Thomas Jefferson.</a:t>
            </a:r>
          </a:p>
          <a:p>
            <a:pPr lvl="2">
              <a:lnSpc>
                <a:spcPct val="80000"/>
              </a:lnSpc>
              <a:defRPr/>
            </a:pPr>
            <a:r>
              <a:rPr lang="es-ES_tradnl" sz="1900" dirty="0"/>
              <a:t>División de Poderes y </a:t>
            </a:r>
            <a:r>
              <a:rPr lang="es-ES_tradnl" sz="1900" dirty="0" err="1"/>
              <a:t>Electividad</a:t>
            </a:r>
            <a:r>
              <a:rPr lang="es-ES_tradnl" sz="1900" dirty="0"/>
              <a:t> de todos los cargos públicos.</a:t>
            </a:r>
          </a:p>
          <a:p>
            <a:pPr lvl="2">
              <a:lnSpc>
                <a:spcPct val="80000"/>
              </a:lnSpc>
              <a:defRPr/>
            </a:pPr>
            <a:r>
              <a:rPr lang="es-ES_tradnl" sz="1900" dirty="0"/>
              <a:t>Separación entre la Religión y el Estado: tolerancia religiosa para con todas las confesiones cristianas (Virginia </a:t>
            </a:r>
            <a:r>
              <a:rPr lang="es-ES_tradnl" sz="1900" dirty="0" err="1"/>
              <a:t>Statute</a:t>
            </a:r>
            <a:r>
              <a:rPr lang="es-ES_tradnl" sz="1900" dirty="0"/>
              <a:t> of </a:t>
            </a:r>
            <a:r>
              <a:rPr lang="es-ES_tradnl" sz="1900" dirty="0" err="1"/>
              <a:t>Religious</a:t>
            </a:r>
            <a:r>
              <a:rPr lang="es-ES_tradnl" sz="1900" dirty="0"/>
              <a:t> </a:t>
            </a:r>
            <a:r>
              <a:rPr lang="es-ES_tradnl" sz="1900" dirty="0" err="1"/>
              <a:t>Liberty</a:t>
            </a:r>
            <a:r>
              <a:rPr lang="es-ES_tradnl" sz="1900" dirty="0"/>
              <a:t>). </a:t>
            </a:r>
          </a:p>
          <a:p>
            <a:pPr lvl="2">
              <a:lnSpc>
                <a:spcPct val="80000"/>
              </a:lnSpc>
              <a:buNone/>
              <a:defRPr/>
            </a:pPr>
            <a:endParaRPr lang="es-ES_tradnl" sz="1900" dirty="0"/>
          </a:p>
          <a:p>
            <a:pPr lvl="1">
              <a:lnSpc>
                <a:spcPct val="80000"/>
              </a:lnSpc>
              <a:defRPr/>
            </a:pPr>
            <a:r>
              <a:rPr lang="es-ES_tradnl" sz="2200" dirty="0"/>
              <a:t>Para consolidar la Federación de Estados se celebra en 1787 la Convención de Filadelfia:</a:t>
            </a:r>
          </a:p>
          <a:p>
            <a:pPr lvl="2">
              <a:lnSpc>
                <a:spcPct val="80000"/>
              </a:lnSpc>
              <a:defRPr/>
            </a:pPr>
            <a:r>
              <a:rPr lang="es-ES_tradnl" sz="1900" dirty="0"/>
              <a:t>Rivalidad entre los federalistas –que pretenden reforzar los poderes de los organismos supraestatales– y los republicanos demócratas –partidarios de los derechos de los Estados–.</a:t>
            </a:r>
          </a:p>
          <a:p>
            <a:pPr lvl="2">
              <a:lnSpc>
                <a:spcPct val="80000"/>
              </a:lnSpc>
              <a:defRPr/>
            </a:pPr>
            <a:r>
              <a:rPr lang="es-ES_tradnl" sz="1900" dirty="0"/>
              <a:t>Los delegados acuerdan, finalmente, constituir una República Federal Presidencial. El 17 de septiembre de 1787 se aprueba la Constitución de Estados Unidos –que no entrará en vigor hasta 1789–.</a:t>
            </a:r>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 Constitución de Estados Unidos: primera ley fundamental escrita. Características:</a:t>
            </a:r>
          </a:p>
          <a:p>
            <a:pPr>
              <a:lnSpc>
                <a:spcPct val="80000"/>
              </a:lnSpc>
              <a:defRPr/>
            </a:pPr>
            <a:endParaRPr lang="es-ES_tradnl" sz="2400" dirty="0"/>
          </a:p>
          <a:p>
            <a:pPr lvl="1">
              <a:lnSpc>
                <a:spcPct val="80000"/>
              </a:lnSpc>
              <a:defRPr/>
            </a:pPr>
            <a:r>
              <a:rPr lang="es-ES_tradnl" sz="2200" dirty="0"/>
              <a:t>División de Poderes e introducción de un sistema de control mutuo (</a:t>
            </a:r>
            <a:r>
              <a:rPr lang="es-ES_tradnl" sz="2200" dirty="0" err="1"/>
              <a:t>checks</a:t>
            </a:r>
            <a:r>
              <a:rPr lang="es-ES_tradnl" sz="2200" dirty="0"/>
              <a:t> and balances). Órganos:</a:t>
            </a:r>
          </a:p>
          <a:p>
            <a:pPr lvl="2">
              <a:lnSpc>
                <a:spcPct val="80000"/>
              </a:lnSpc>
              <a:defRPr/>
            </a:pPr>
            <a:r>
              <a:rPr lang="es-ES_tradnl" sz="1900" dirty="0"/>
              <a:t>EJECUTIVO: Presidente de EEUU (Jefe de Estado y Primer Ministro a la vez). Designado de entre los candidatos de los partidos y elegido, cada cuatro años, por sufragio indirecto (Colegio de Compromisarios). Podía ser reelegido indefinidamente hasta 1951. Nombra y separa libremente a los Secretarios de Estado (Ministros). Su gestión está sometida al control del Congreso y, constitucionalmente, al Tribunal Supremo.</a:t>
            </a:r>
          </a:p>
          <a:p>
            <a:pPr lvl="2">
              <a:lnSpc>
                <a:spcPct val="80000"/>
              </a:lnSpc>
              <a:defRPr/>
            </a:pPr>
            <a:endParaRPr lang="es-ES_tradnl" sz="1900" dirty="0"/>
          </a:p>
          <a:p>
            <a:pPr lvl="2">
              <a:lnSpc>
                <a:spcPct val="80000"/>
              </a:lnSpc>
              <a:defRPr/>
            </a:pPr>
            <a:r>
              <a:rPr lang="es-ES_tradnl" sz="1900" dirty="0"/>
              <a:t>LEGISLATIVO o CONGRESO: Formado por dos Cámaras. La Cámara de Representantes (elegida cada 2 años por sufragio directo y con un número de escaños proporcional al de habitantes de cada Estado) y el Senado (formado por dos senadores por Estado, elegibles cada 6 años y renovándose por tercios). El Presidente tiene veto suspensivo sobre las decisiones de las Cámaras y están sometidas constitucionalmente al Tribunal Supremo.</a:t>
            </a:r>
            <a:endParaRPr lang="es-ES_tradnl" sz="2000" dirty="0"/>
          </a:p>
          <a:p>
            <a:pPr lvl="1">
              <a:lnSpc>
                <a:spcPct val="80000"/>
              </a:lnSpc>
              <a:buNone/>
              <a:defRPr/>
            </a:pPr>
            <a:endParaRPr lang="es-ES" dirty="0"/>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LIBERALISMO EN ESTADOS UNIDOS</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 Constitución de Estados Unidos: primera ley fundamental escrita. Características:</a:t>
            </a:r>
          </a:p>
          <a:p>
            <a:pPr>
              <a:lnSpc>
                <a:spcPct val="80000"/>
              </a:lnSpc>
              <a:defRPr/>
            </a:pPr>
            <a:endParaRPr lang="es-ES_tradnl" sz="2400" dirty="0"/>
          </a:p>
          <a:p>
            <a:pPr lvl="1">
              <a:lnSpc>
                <a:spcPct val="80000"/>
              </a:lnSpc>
              <a:defRPr/>
            </a:pPr>
            <a:r>
              <a:rPr lang="es-ES_tradnl" sz="2200" dirty="0"/>
              <a:t>División de Poderes:</a:t>
            </a:r>
          </a:p>
          <a:p>
            <a:pPr lvl="2">
              <a:lnSpc>
                <a:spcPct val="80000"/>
              </a:lnSpc>
              <a:defRPr/>
            </a:pPr>
            <a:r>
              <a:rPr lang="es-ES_tradnl" sz="1900" dirty="0"/>
              <a:t>JUDICIAL: TRIBUNAL SUPREMO. Nueve miembros vitalicios nombrados por el Presidente. Ejerce el control constitucional de los otros dos poderes y también resuelve los conflictos surgidos entre el Poder Federal y los distintos Estados.</a:t>
            </a:r>
          </a:p>
          <a:p>
            <a:pPr lvl="2">
              <a:lnSpc>
                <a:spcPct val="80000"/>
              </a:lnSpc>
              <a:defRPr/>
            </a:pPr>
            <a:endParaRPr lang="es-ES_tradnl" sz="1900" dirty="0"/>
          </a:p>
          <a:p>
            <a:pPr lvl="1">
              <a:lnSpc>
                <a:spcPct val="80000"/>
              </a:lnSpc>
              <a:defRPr/>
            </a:pPr>
            <a:r>
              <a:rPr lang="es-ES_tradnl" sz="2200" dirty="0"/>
              <a:t>El ciudadano lo es a la vez de su Estado y de la Unión. División de competencias entre la Unión y los Estados:</a:t>
            </a:r>
          </a:p>
          <a:p>
            <a:pPr lvl="2">
              <a:lnSpc>
                <a:spcPct val="80000"/>
              </a:lnSpc>
              <a:defRPr/>
            </a:pPr>
            <a:r>
              <a:rPr lang="es-ES_tradnl" sz="1900" dirty="0"/>
              <a:t>Al gobierno federal pertenecen los asuntos relacionados con la moneda, comercio y política exteriores y defensa.</a:t>
            </a:r>
          </a:p>
          <a:p>
            <a:pPr lvl="2">
              <a:lnSpc>
                <a:spcPct val="80000"/>
              </a:lnSpc>
              <a:defRPr/>
            </a:pPr>
            <a:r>
              <a:rPr lang="es-ES_tradnl" sz="1900" dirty="0"/>
              <a:t>A los Estados pertenece la administración interior: comunicaciones, orden público, culto, justicia, educación, etcétera. </a:t>
            </a: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LA REVOLUCIÓN FRANCESA</a:t>
            </a:r>
          </a:p>
        </p:txBody>
      </p:sp>
      <p:sp>
        <p:nvSpPr>
          <p:cNvPr id="3" name="2 Marcador de contenido"/>
          <p:cNvSpPr>
            <a:spLocks noGrp="1"/>
          </p:cNvSpPr>
          <p:nvPr>
            <p:ph idx="1"/>
          </p:nvPr>
        </p:nvSpPr>
        <p:spPr>
          <a:xfrm>
            <a:off x="179512" y="1412776"/>
            <a:ext cx="8964488" cy="5445224"/>
          </a:xfrm>
        </p:spPr>
        <p:txBody>
          <a:bodyPr>
            <a:normAutofit/>
          </a:bodyPr>
          <a:lstStyle/>
          <a:p>
            <a:pPr>
              <a:lnSpc>
                <a:spcPct val="80000"/>
              </a:lnSpc>
              <a:defRPr/>
            </a:pPr>
            <a:r>
              <a:rPr lang="es-ES_tradnl" sz="2400" dirty="0"/>
              <a:t>Las nuevas ideas en boga en la Europa de la Ilustración:</a:t>
            </a:r>
          </a:p>
          <a:p>
            <a:pPr>
              <a:lnSpc>
                <a:spcPct val="80000"/>
              </a:lnSpc>
              <a:defRPr/>
            </a:pPr>
            <a:endParaRPr lang="es-ES_tradnl" sz="2400" dirty="0"/>
          </a:p>
          <a:p>
            <a:pPr lvl="1">
              <a:lnSpc>
                <a:spcPct val="80000"/>
              </a:lnSpc>
              <a:defRPr/>
            </a:pPr>
            <a:r>
              <a:rPr lang="es-ES_tradnl" sz="2200" dirty="0"/>
              <a:t>Desarrollo científico y técnico en el XVIII e inicios del XIX basado en:</a:t>
            </a:r>
          </a:p>
          <a:p>
            <a:pPr lvl="2">
              <a:lnSpc>
                <a:spcPct val="80000"/>
              </a:lnSpc>
              <a:defRPr/>
            </a:pPr>
            <a:r>
              <a:rPr lang="es-ES_tradnl" sz="1900" dirty="0"/>
              <a:t>RACIONALISMO (“toda realidad puede ser científicamente analizada según principios racionales”).</a:t>
            </a:r>
          </a:p>
          <a:p>
            <a:pPr lvl="2">
              <a:lnSpc>
                <a:spcPct val="80000"/>
              </a:lnSpc>
              <a:defRPr/>
            </a:pPr>
            <a:r>
              <a:rPr lang="es-ES_tradnl" sz="1900" dirty="0"/>
              <a:t>EMPIRISMO (“la experiencia de los hechos produce su conocimiento”).</a:t>
            </a:r>
          </a:p>
          <a:p>
            <a:pPr lvl="2">
              <a:lnSpc>
                <a:spcPct val="80000"/>
              </a:lnSpc>
              <a:defRPr/>
            </a:pPr>
            <a:r>
              <a:rPr lang="es-ES_tradnl" sz="1900" dirty="0"/>
              <a:t>PRAGMATISMO (“el grado de verdad de una teoría reside en su valor práctico”).</a:t>
            </a:r>
          </a:p>
          <a:p>
            <a:pPr lvl="2">
              <a:lnSpc>
                <a:spcPct val="80000"/>
              </a:lnSpc>
              <a:defRPr/>
            </a:pPr>
            <a:endParaRPr lang="es-ES_tradnl" sz="1900" dirty="0"/>
          </a:p>
          <a:p>
            <a:pPr lvl="1">
              <a:lnSpc>
                <a:spcPct val="80000"/>
              </a:lnSpc>
              <a:defRPr/>
            </a:pPr>
            <a:r>
              <a:rPr lang="es-ES_tradnl" sz="2200" dirty="0"/>
              <a:t>Tales principios son trasplantados a la vida política:</a:t>
            </a:r>
          </a:p>
          <a:p>
            <a:pPr lvl="2">
              <a:lnSpc>
                <a:spcPct val="80000"/>
              </a:lnSpc>
              <a:defRPr/>
            </a:pPr>
            <a:r>
              <a:rPr lang="es-ES_tradnl" sz="1900" dirty="0"/>
              <a:t>MONTESQUIEU. “Cartas Persas” (1721), suponen una crítica a la Monarquía absoluta y a los principios políticos basados en la tradición. “El Espíritu de las Leyes” (1748): enuncia un modelo de Monarquía Constitucional basado en la división de poderes (ejecutivo: la Corona; legislativo: Cortes bicamerales; judicial: Tribunal Supremo).</a:t>
            </a:r>
          </a:p>
          <a:p>
            <a:pPr lvl="2">
              <a:lnSpc>
                <a:spcPct val="80000"/>
              </a:lnSpc>
              <a:defRPr/>
            </a:pPr>
            <a:r>
              <a:rPr lang="es-ES_tradnl" sz="1900" dirty="0"/>
              <a:t>ROUSSEAU. “Contrato Social” (1762). La soberanía del pueblo descansa en la voluntad general (que tiende al bien común y a la justicia). Sólo existe libertad en la igualdad y en la aceptación de la voluntad general.</a:t>
            </a: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12968" cy="5256584"/>
          </a:xfrm>
        </p:spPr>
        <p:txBody>
          <a:bodyPr>
            <a:normAutofit fontScale="92500" lnSpcReduction="10000"/>
          </a:bodyPr>
          <a:lstStyle/>
          <a:p>
            <a:pPr algn="just"/>
            <a:endParaRPr lang="es-ES" dirty="0"/>
          </a:p>
          <a:p>
            <a:pPr algn="just"/>
            <a:r>
              <a:rPr lang="es-ES" dirty="0"/>
              <a:t>Al ser una democracia sin Estado, la democracia griega es inaplicable más allá de un ámbito local. El hecho de que los ciudadanos interactúen cara a cara, hacía que no hubiera diferencia entre el titular y el que ejercía el Poder, como en la democracia representativa. Su inaplicabilidad es absoluta en Estados-nación extensos y habitados por millones de ciudadanos.</a:t>
            </a:r>
          </a:p>
          <a:p>
            <a:pPr algn="just"/>
            <a:endParaRPr lang="es-ES" dirty="0"/>
          </a:p>
          <a:p>
            <a:pPr lvl="1" algn="just"/>
            <a:r>
              <a:rPr lang="es-ES" dirty="0"/>
              <a:t>Cuanto más numerosa es la gente implicada en tareas de gobierno, menos efectiva es su participación.</a:t>
            </a:r>
          </a:p>
          <a:p>
            <a:pPr lvl="1" algn="just"/>
            <a:endParaRPr lang="es-ES" dirty="0"/>
          </a:p>
          <a:p>
            <a:pPr lvl="1" algn="just"/>
            <a:r>
              <a:rPr lang="es-ES" dirty="0"/>
              <a:t>Por tanto, en contextos diferentes a aquellas </a:t>
            </a:r>
            <a:r>
              <a:rPr lang="es-ES" i="1" dirty="0"/>
              <a:t>polis,</a:t>
            </a:r>
            <a:r>
              <a:rPr lang="es-ES" dirty="0"/>
              <a:t> sólo cabe la democracia representativa.</a:t>
            </a:r>
          </a:p>
          <a:p>
            <a:pPr marL="0"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693281207"/>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LA REVOLUCIÓN FRANCESA</a:t>
            </a:r>
          </a:p>
        </p:txBody>
      </p:sp>
      <p:sp>
        <p:nvSpPr>
          <p:cNvPr id="3" name="2 Marcador de contenido"/>
          <p:cNvSpPr>
            <a:spLocks noGrp="1"/>
          </p:cNvSpPr>
          <p:nvPr>
            <p:ph idx="1"/>
          </p:nvPr>
        </p:nvSpPr>
        <p:spPr>
          <a:xfrm>
            <a:off x="179512" y="1268760"/>
            <a:ext cx="8964488" cy="5589240"/>
          </a:xfrm>
        </p:spPr>
        <p:txBody>
          <a:bodyPr>
            <a:normAutofit fontScale="32500" lnSpcReduction="20000"/>
          </a:bodyPr>
          <a:lstStyle/>
          <a:p>
            <a:pPr>
              <a:lnSpc>
                <a:spcPct val="120000"/>
              </a:lnSpc>
              <a:defRPr/>
            </a:pPr>
            <a:r>
              <a:rPr lang="es-ES_tradnl" sz="4300" dirty="0"/>
              <a:t>Las nuevas ideas en boga en la Europa de la Ilustración:</a:t>
            </a:r>
          </a:p>
          <a:p>
            <a:pPr lvl="1">
              <a:lnSpc>
                <a:spcPct val="120000"/>
              </a:lnSpc>
              <a:defRPr/>
            </a:pPr>
            <a:endParaRPr lang="es-ES_tradnl" sz="4300" dirty="0"/>
          </a:p>
          <a:p>
            <a:pPr lvl="1">
              <a:lnSpc>
                <a:spcPct val="120000"/>
              </a:lnSpc>
              <a:defRPr/>
            </a:pPr>
            <a:r>
              <a:rPr lang="es-ES_tradnl" sz="4300" dirty="0"/>
              <a:t>VOLTAIRE y los enciclopedistas ejercen una crítica radical contra el Antiguo Régimen y logran extender en la opinión pública los principios de libertad e igualdad jurídica.</a:t>
            </a:r>
          </a:p>
          <a:p>
            <a:pPr lvl="1">
              <a:lnSpc>
                <a:spcPct val="120000"/>
              </a:lnSpc>
              <a:defRPr/>
            </a:pPr>
            <a:endParaRPr lang="es-ES_tradnl" sz="4300" dirty="0"/>
          </a:p>
          <a:p>
            <a:pPr>
              <a:lnSpc>
                <a:spcPct val="120000"/>
              </a:lnSpc>
              <a:defRPr/>
            </a:pPr>
            <a:r>
              <a:rPr lang="es-ES_tradnl" sz="4300" dirty="0"/>
              <a:t>A la deserción de los intelectuales, que dejan de apoyar la Monarquía de Luis XVI, se le une el deficiente funcionamiento de las instituciones:</a:t>
            </a:r>
          </a:p>
          <a:p>
            <a:pPr>
              <a:lnSpc>
                <a:spcPct val="120000"/>
              </a:lnSpc>
              <a:buNone/>
              <a:defRPr/>
            </a:pPr>
            <a:endParaRPr lang="es-ES_tradnl" sz="4300" dirty="0"/>
          </a:p>
          <a:p>
            <a:pPr lvl="1">
              <a:lnSpc>
                <a:spcPct val="120000"/>
              </a:lnSpc>
              <a:defRPr/>
            </a:pPr>
            <a:r>
              <a:rPr lang="es-ES_tradnl" sz="4300" dirty="0"/>
              <a:t>La Hacienda francesa sufre déficits continuados que exigen una reforma fiscal:</a:t>
            </a:r>
          </a:p>
          <a:p>
            <a:pPr lvl="2">
              <a:lnSpc>
                <a:spcPct val="120000"/>
              </a:lnSpc>
              <a:defRPr/>
            </a:pPr>
            <a:r>
              <a:rPr lang="es-ES_tradnl" sz="4300" dirty="0"/>
              <a:t>TURGOT: liberalización del comercio de cereales, abolición de impuestos y obligaciones feudales, supresión de gremios, autonomía administrativa y contribución territorial general obligatoria. A esas medidas se oponen los “parlamentos” (asambleas provinciales compuestos por nobles).</a:t>
            </a:r>
          </a:p>
          <a:p>
            <a:pPr lvl="2">
              <a:lnSpc>
                <a:spcPct val="120000"/>
              </a:lnSpc>
              <a:defRPr/>
            </a:pPr>
            <a:r>
              <a:rPr lang="es-ES_tradnl" sz="4000" dirty="0"/>
              <a:t>NECKER: publica las cuentas públicas en 1781 que suponen una crítica a la gestión del Antiguo Régimen.</a:t>
            </a:r>
          </a:p>
          <a:p>
            <a:pPr lvl="2">
              <a:lnSpc>
                <a:spcPct val="120000"/>
              </a:lnSpc>
              <a:defRPr/>
            </a:pPr>
            <a:r>
              <a:rPr lang="es-ES_tradnl" sz="4000" dirty="0"/>
              <a:t>CALONNE: trata de retomar las reformas </a:t>
            </a:r>
            <a:r>
              <a:rPr lang="es-ES_tradnl" sz="4500" dirty="0"/>
              <a:t>de </a:t>
            </a:r>
            <a:r>
              <a:rPr lang="es-ES_tradnl" sz="4500" dirty="0" err="1"/>
              <a:t>Turgot</a:t>
            </a:r>
            <a:r>
              <a:rPr lang="es-ES_tradnl" sz="4500" dirty="0"/>
              <a:t>, pero fracasa ante la oposición de la nobleza.</a:t>
            </a:r>
          </a:p>
          <a:p>
            <a:pPr lvl="2">
              <a:lnSpc>
                <a:spcPct val="120000"/>
              </a:lnSpc>
              <a:defRPr/>
            </a:pPr>
            <a:r>
              <a:rPr lang="es-ES_tradnl" sz="4500" dirty="0"/>
              <a:t>BRIENNE: accede a tratar la reforma fiscal en unos ESTADOS GENERALES tras fracasar nuevamente ante la oposición del Parlamento de París.</a:t>
            </a:r>
          </a:p>
          <a:p>
            <a:pPr lvl="2">
              <a:lnSpc>
                <a:spcPct val="120000"/>
              </a:lnSpc>
              <a:defRPr/>
            </a:pPr>
            <a:endParaRPr lang="es-ES_tradnl" sz="4500" dirty="0"/>
          </a:p>
          <a:p>
            <a:pPr lvl="1">
              <a:lnSpc>
                <a:spcPct val="120000"/>
              </a:lnSpc>
              <a:defRPr/>
            </a:pPr>
            <a:r>
              <a:rPr lang="es-ES_tradnl" sz="4500" dirty="0"/>
              <a:t>Contexto Económico negativo:</a:t>
            </a:r>
          </a:p>
          <a:p>
            <a:pPr lvl="2">
              <a:lnSpc>
                <a:spcPct val="120000"/>
              </a:lnSpc>
              <a:defRPr/>
            </a:pPr>
            <a:r>
              <a:rPr lang="es-ES_tradnl" sz="4500" dirty="0"/>
              <a:t>El Tratado de Comercio con Gran Bretaña perjudica a la </a:t>
            </a:r>
            <a:r>
              <a:rPr lang="es-ES_tradnl" sz="4500"/>
              <a:t>industria francesa. </a:t>
            </a:r>
            <a:r>
              <a:rPr lang="es-ES_tradnl" sz="4500" dirty="0"/>
              <a:t>Carestía y Malas Cosechas.</a:t>
            </a:r>
          </a:p>
          <a:p>
            <a:pPr lvl="2">
              <a:lnSpc>
                <a:spcPct val="120000"/>
              </a:lnSpc>
              <a:defRPr/>
            </a:pPr>
            <a:r>
              <a:rPr lang="es-ES_tradnl" sz="4500" dirty="0"/>
              <a:t>En 1788: Bancarrota. Vuelve NECKER que consigue duplicar los representantes del Tercer Estado en los Estados Generales.</a:t>
            </a:r>
          </a:p>
          <a:p>
            <a:pPr lvl="2">
              <a:lnSpc>
                <a:spcPct val="80000"/>
              </a:lnSpc>
              <a:buNone/>
              <a:defRPr/>
            </a:pPr>
            <a:endParaRPr lang="es-ES_tradnl" sz="4500" dirty="0"/>
          </a:p>
          <a:p>
            <a:pPr lvl="2">
              <a:lnSpc>
                <a:spcPct val="80000"/>
              </a:lnSpc>
              <a:defRPr/>
            </a:pPr>
            <a:endParaRPr lang="es-ES_tradnl" sz="4500" dirty="0"/>
          </a:p>
          <a:p>
            <a:pPr>
              <a:lnSpc>
                <a:spcPct val="80000"/>
              </a:lnSpc>
              <a:defRPr/>
            </a:pPr>
            <a:endParaRPr lang="es-ES_tradnl" sz="4500" dirty="0"/>
          </a:p>
          <a:p>
            <a:pPr lvl="1">
              <a:lnSpc>
                <a:spcPct val="80000"/>
              </a:lnSpc>
              <a:buNone/>
              <a:defRPr/>
            </a:pPr>
            <a:endParaRPr lang="es-ES" sz="4500" dirty="0"/>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504056"/>
          </a:xfrm>
        </p:spPr>
        <p:txBody>
          <a:bodyPr>
            <a:normAutofit/>
          </a:bodyPr>
          <a:lstStyle/>
          <a:p>
            <a:pPr algn="ctr"/>
            <a:r>
              <a:rPr lang="es-ES" sz="2400" dirty="0">
                <a:latin typeface="Arial" pitchFamily="34" charset="0"/>
                <a:cs typeface="Arial" pitchFamily="34" charset="0"/>
              </a:rPr>
              <a:t>LA REVOLUCIÓN FRANCESA</a:t>
            </a:r>
          </a:p>
        </p:txBody>
      </p:sp>
      <p:sp>
        <p:nvSpPr>
          <p:cNvPr id="3" name="2 Marcador de contenido"/>
          <p:cNvSpPr>
            <a:spLocks noGrp="1"/>
          </p:cNvSpPr>
          <p:nvPr>
            <p:ph idx="1"/>
          </p:nvPr>
        </p:nvSpPr>
        <p:spPr>
          <a:xfrm>
            <a:off x="0" y="764704"/>
            <a:ext cx="9144000" cy="6093296"/>
          </a:xfrm>
        </p:spPr>
        <p:txBody>
          <a:bodyPr>
            <a:normAutofit lnSpcReduction="10000"/>
          </a:bodyPr>
          <a:lstStyle/>
          <a:p>
            <a:pPr>
              <a:lnSpc>
                <a:spcPct val="80000"/>
              </a:lnSpc>
              <a:buNone/>
              <a:defRPr/>
            </a:pPr>
            <a:endParaRPr lang="es-ES_tradnl" sz="2400" dirty="0"/>
          </a:p>
          <a:p>
            <a:pPr lvl="1">
              <a:lnSpc>
                <a:spcPct val="80000"/>
              </a:lnSpc>
              <a:defRPr/>
            </a:pPr>
            <a:r>
              <a:rPr lang="es-ES_tradnl" sz="2200" dirty="0"/>
              <a:t>Reunión de los Estados Generales en Versalles (5 de Mayo):</a:t>
            </a:r>
          </a:p>
          <a:p>
            <a:pPr lvl="2">
              <a:lnSpc>
                <a:spcPct val="80000"/>
              </a:lnSpc>
              <a:defRPr/>
            </a:pPr>
            <a:r>
              <a:rPr lang="es-ES_tradnl" sz="1900" dirty="0"/>
              <a:t>Primera Campaña Electoral (Cuadernos de Quejas).</a:t>
            </a:r>
          </a:p>
          <a:p>
            <a:pPr lvl="2">
              <a:lnSpc>
                <a:spcPct val="80000"/>
              </a:lnSpc>
              <a:defRPr/>
            </a:pPr>
            <a:r>
              <a:rPr lang="es-ES_tradnl" sz="1900" dirty="0"/>
              <a:t>Los diputados del Tercer Estado exigen que la deliberación de los tres estamentos sea en común. Proclamación de la </a:t>
            </a:r>
            <a:r>
              <a:rPr lang="es-ES_tradnl" sz="1900" b="1" dirty="0"/>
              <a:t>Asamblea Nacional </a:t>
            </a:r>
            <a:r>
              <a:rPr lang="es-ES_tradnl" sz="1900" dirty="0"/>
              <a:t>(16 de junio) con potestad fiscal.</a:t>
            </a:r>
          </a:p>
          <a:p>
            <a:pPr lvl="2">
              <a:lnSpc>
                <a:spcPct val="80000"/>
              </a:lnSpc>
              <a:defRPr/>
            </a:pPr>
            <a:r>
              <a:rPr lang="es-ES_tradnl" sz="1900" dirty="0"/>
              <a:t>Opuesto el Rey, Luis XVI, ordena la disolución de la Asamblea. Reunión en la Sala del Juego de Pelota de los diputados: no se disolverán hasta que no se haya redactado una nueva Constitución.</a:t>
            </a:r>
          </a:p>
          <a:p>
            <a:pPr lvl="2">
              <a:lnSpc>
                <a:spcPct val="80000"/>
              </a:lnSpc>
              <a:defRPr/>
            </a:pPr>
            <a:r>
              <a:rPr lang="es-ES_tradnl" sz="1900" dirty="0"/>
              <a:t>Proclamación (9 de julio) de la </a:t>
            </a:r>
            <a:r>
              <a:rPr lang="es-ES_tradnl" sz="1900" b="1" dirty="0"/>
              <a:t>Asamblea Constituyente </a:t>
            </a:r>
            <a:r>
              <a:rPr lang="es-ES_tradnl" sz="1900" dirty="0"/>
              <a:t>con la unión de varios diputados de la nobleza y el clero al Tercer Estado. Luis XVI ordena la destitución de </a:t>
            </a:r>
            <a:r>
              <a:rPr lang="es-ES_tradnl" sz="1900" dirty="0" err="1"/>
              <a:t>Necker</a:t>
            </a:r>
            <a:r>
              <a:rPr lang="es-ES_tradnl" sz="1900" dirty="0"/>
              <a:t> y la concentración de tropas en Versalles.</a:t>
            </a:r>
          </a:p>
          <a:p>
            <a:pPr lvl="2">
              <a:lnSpc>
                <a:spcPct val="80000"/>
              </a:lnSpc>
              <a:defRPr/>
            </a:pPr>
            <a:r>
              <a:rPr lang="es-ES_tradnl" sz="1900" dirty="0"/>
              <a:t>Asalto de la Bastilla (14 de julio). Revuelta para hacerse con las armas de la prisión. El Ejército no reacciona: es disuelto por la Asamblea y sustituido por la Guardia Nacional (Lafayette). Levantamientos en otras ciudades y pueblos de Francia. </a:t>
            </a:r>
          </a:p>
          <a:p>
            <a:pPr lvl="2">
              <a:lnSpc>
                <a:spcPct val="80000"/>
              </a:lnSpc>
              <a:defRPr/>
            </a:pPr>
            <a:endParaRPr lang="es-ES_tradnl" sz="1900" dirty="0"/>
          </a:p>
          <a:p>
            <a:pPr lvl="1">
              <a:lnSpc>
                <a:spcPct val="80000"/>
              </a:lnSpc>
              <a:defRPr/>
            </a:pPr>
            <a:r>
              <a:rPr lang="es-ES_tradnl" sz="2200" dirty="0"/>
              <a:t>Presionada por los acontecimientos, la Asamblea Constituyente decide:</a:t>
            </a:r>
          </a:p>
          <a:p>
            <a:pPr lvl="2">
              <a:lnSpc>
                <a:spcPct val="80000"/>
              </a:lnSpc>
              <a:defRPr/>
            </a:pPr>
            <a:r>
              <a:rPr lang="es-ES_tradnl" sz="1900" dirty="0"/>
              <a:t>Abolición del Régimen Feudal (diezmos, privilegios y derechos señoriales) el 4 de agosto.</a:t>
            </a:r>
          </a:p>
          <a:p>
            <a:pPr lvl="2">
              <a:lnSpc>
                <a:spcPct val="80000"/>
              </a:lnSpc>
              <a:defRPr/>
            </a:pPr>
            <a:r>
              <a:rPr lang="es-ES_tradnl" sz="1900" dirty="0"/>
              <a:t>Declaración de los Derechos del Hombre, basada en la Virginia Bill of </a:t>
            </a:r>
            <a:r>
              <a:rPr lang="es-ES_tradnl" sz="1900" dirty="0" err="1"/>
              <a:t>Rights</a:t>
            </a:r>
            <a:r>
              <a:rPr lang="es-ES_tradnl" sz="1900" dirty="0"/>
              <a:t>: derechos de propiedad privada, resistencia a la opresión, libertades civiles, igualdad jurídica (26 de Agosto).</a:t>
            </a: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432048"/>
          </a:xfrm>
        </p:spPr>
        <p:txBody>
          <a:bodyPr>
            <a:normAutofit/>
          </a:bodyPr>
          <a:lstStyle/>
          <a:p>
            <a:pPr algn="ctr"/>
            <a:r>
              <a:rPr lang="es-ES" sz="2400" dirty="0">
                <a:latin typeface="Arial" pitchFamily="34" charset="0"/>
                <a:cs typeface="Arial" pitchFamily="34" charset="0"/>
              </a:rPr>
              <a:t>LA REVOLUCIÓN FRANCESA</a:t>
            </a:r>
          </a:p>
        </p:txBody>
      </p:sp>
      <p:sp>
        <p:nvSpPr>
          <p:cNvPr id="3" name="2 Marcador de contenido"/>
          <p:cNvSpPr>
            <a:spLocks noGrp="1"/>
          </p:cNvSpPr>
          <p:nvPr>
            <p:ph idx="1"/>
          </p:nvPr>
        </p:nvSpPr>
        <p:spPr>
          <a:xfrm>
            <a:off x="179512" y="980728"/>
            <a:ext cx="8964488" cy="5877272"/>
          </a:xfrm>
        </p:spPr>
        <p:txBody>
          <a:bodyPr>
            <a:normAutofit/>
          </a:bodyPr>
          <a:lstStyle/>
          <a:p>
            <a:pPr>
              <a:lnSpc>
                <a:spcPct val="80000"/>
              </a:lnSpc>
              <a:buNone/>
              <a:defRPr/>
            </a:pPr>
            <a:endParaRPr lang="es-ES_tradnl" sz="2400" dirty="0"/>
          </a:p>
          <a:p>
            <a:pPr lvl="1">
              <a:lnSpc>
                <a:spcPct val="80000"/>
              </a:lnSpc>
              <a:defRPr/>
            </a:pPr>
            <a:r>
              <a:rPr lang="es-ES_tradnl" sz="2200" dirty="0"/>
              <a:t>Los diversos levantamientos y motines modifican completamente el Antiguo Régimen:</a:t>
            </a:r>
          </a:p>
          <a:p>
            <a:pPr lvl="2">
              <a:lnSpc>
                <a:spcPct val="80000"/>
              </a:lnSpc>
              <a:defRPr/>
            </a:pPr>
            <a:r>
              <a:rPr lang="es-ES_tradnl" sz="1900" dirty="0"/>
              <a:t>Creación de Ayuntamientos revolucionarios (comunas) que sustituyen los gobiernos locales de la Monarquía.</a:t>
            </a:r>
          </a:p>
          <a:p>
            <a:pPr lvl="2">
              <a:lnSpc>
                <a:spcPct val="80000"/>
              </a:lnSpc>
              <a:defRPr/>
            </a:pPr>
            <a:r>
              <a:rPr lang="es-ES_tradnl" sz="1900" dirty="0"/>
              <a:t>Motines contra la Aristocracia en el campo (“Grand </a:t>
            </a:r>
            <a:r>
              <a:rPr lang="es-ES_tradnl" sz="1900" dirty="0" err="1"/>
              <a:t>Peur</a:t>
            </a:r>
            <a:r>
              <a:rPr lang="es-ES_tradnl" sz="1900" dirty="0"/>
              <a:t>”): huída de la nobleza a las ciudades.</a:t>
            </a:r>
          </a:p>
          <a:p>
            <a:pPr lvl="2">
              <a:lnSpc>
                <a:spcPct val="80000"/>
              </a:lnSpc>
              <a:defRPr/>
            </a:pPr>
            <a:r>
              <a:rPr lang="es-ES_tradnl" sz="1900" dirty="0"/>
              <a:t>El 5 de Octubre de 1789, una manifestación asalta Versalles. El Rey es obligado a firmar los decretos de Agosto. La Corte y la Asamblea Constituyente son obligadas a establecerse en París.</a:t>
            </a:r>
          </a:p>
          <a:p>
            <a:pPr lvl="2">
              <a:lnSpc>
                <a:spcPct val="80000"/>
              </a:lnSpc>
              <a:defRPr/>
            </a:pPr>
            <a:r>
              <a:rPr lang="es-ES_tradnl" sz="1900" dirty="0"/>
              <a:t>El caos financiero trata de atajarse el 10 de Octubre mediante la nacionalización de los bienes de la Corona, la Iglesia y los aristócratas huidos. Emisión de billetes (asignados) respaldados por estos bienes. Inflación y depreciación de la moneda. Venta de los bienes nacionales. </a:t>
            </a:r>
          </a:p>
          <a:p>
            <a:pPr lvl="2">
              <a:lnSpc>
                <a:spcPct val="80000"/>
              </a:lnSpc>
              <a:defRPr/>
            </a:pPr>
            <a:endParaRPr lang="es-ES_tradnl" sz="1900" dirty="0"/>
          </a:p>
          <a:p>
            <a:pPr lvl="1">
              <a:lnSpc>
                <a:spcPct val="80000"/>
              </a:lnSpc>
              <a:defRPr/>
            </a:pPr>
            <a:r>
              <a:rPr lang="es-ES_tradnl" sz="2200" dirty="0"/>
              <a:t>La Asamblea Constituyente se divide en varias tendencias:</a:t>
            </a:r>
          </a:p>
          <a:p>
            <a:pPr lvl="2">
              <a:lnSpc>
                <a:spcPct val="80000"/>
              </a:lnSpc>
              <a:defRPr/>
            </a:pPr>
            <a:r>
              <a:rPr lang="es-ES_tradnl" sz="1900" dirty="0"/>
              <a:t>Derecha (ultramontanos y </a:t>
            </a:r>
            <a:r>
              <a:rPr lang="es-ES_tradnl" sz="1900" dirty="0" err="1"/>
              <a:t>ultrarealistas</a:t>
            </a:r>
            <a:r>
              <a:rPr lang="es-ES_tradnl" sz="1900" dirty="0"/>
              <a:t>: Antiguo Régimen).</a:t>
            </a:r>
          </a:p>
          <a:p>
            <a:pPr lvl="2">
              <a:lnSpc>
                <a:spcPct val="80000"/>
              </a:lnSpc>
              <a:defRPr/>
            </a:pPr>
            <a:r>
              <a:rPr lang="es-ES_tradnl" sz="1900" dirty="0"/>
              <a:t>Centro-Derecha (“</a:t>
            </a:r>
            <a:r>
              <a:rPr lang="es-ES_tradnl" sz="1900" dirty="0" err="1"/>
              <a:t>monarquistas</a:t>
            </a:r>
            <a:r>
              <a:rPr lang="es-ES_tradnl" sz="1900" dirty="0"/>
              <a:t>” y “</a:t>
            </a:r>
            <a:r>
              <a:rPr lang="es-ES_tradnl" sz="1900" dirty="0" err="1"/>
              <a:t>fuldenses</a:t>
            </a:r>
            <a:r>
              <a:rPr lang="es-ES_tradnl" sz="1900" dirty="0"/>
              <a:t>”: constitucionalistas).</a:t>
            </a:r>
          </a:p>
          <a:p>
            <a:pPr lvl="2">
              <a:lnSpc>
                <a:spcPct val="80000"/>
              </a:lnSpc>
              <a:defRPr/>
            </a:pPr>
            <a:r>
              <a:rPr lang="es-ES_tradnl" sz="1900" dirty="0"/>
              <a:t>Centro-Izquierda (“girondinos”: legalistas, federalistas, expansionistas).</a:t>
            </a:r>
          </a:p>
          <a:p>
            <a:pPr lvl="2">
              <a:lnSpc>
                <a:spcPct val="80000"/>
              </a:lnSpc>
              <a:defRPr/>
            </a:pPr>
            <a:r>
              <a:rPr lang="es-ES_tradnl" sz="1900" dirty="0"/>
              <a:t>Izquierda (“demócratas”, “jacobinos”, “</a:t>
            </a:r>
            <a:r>
              <a:rPr lang="es-ES_tradnl" sz="1900" dirty="0" err="1"/>
              <a:t>cordeliers</a:t>
            </a:r>
            <a:r>
              <a:rPr lang="es-ES_tradnl" sz="1900" dirty="0"/>
              <a:t>”: centralistas, </a:t>
            </a:r>
            <a:r>
              <a:rPr lang="es-ES_tradnl" sz="1900" dirty="0" err="1"/>
              <a:t>roussonianos</a:t>
            </a:r>
            <a:r>
              <a:rPr lang="es-ES_tradnl" sz="1900" dirty="0"/>
              <a:t>, revolucionarios).</a:t>
            </a: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432048"/>
          </a:xfrm>
        </p:spPr>
        <p:txBody>
          <a:bodyPr>
            <a:normAutofit/>
          </a:bodyPr>
          <a:lstStyle/>
          <a:p>
            <a:pPr algn="ctr"/>
            <a:r>
              <a:rPr lang="es-ES" sz="2400" dirty="0">
                <a:latin typeface="Arial" pitchFamily="34" charset="0"/>
                <a:cs typeface="Arial" pitchFamily="34" charset="0"/>
              </a:rPr>
              <a:t>LA REVOLUCIÓN FRANCESA</a:t>
            </a:r>
          </a:p>
        </p:txBody>
      </p:sp>
      <p:sp>
        <p:nvSpPr>
          <p:cNvPr id="3" name="2 Marcador de contenido"/>
          <p:cNvSpPr>
            <a:spLocks noGrp="1"/>
          </p:cNvSpPr>
          <p:nvPr>
            <p:ph idx="1"/>
          </p:nvPr>
        </p:nvSpPr>
        <p:spPr>
          <a:xfrm>
            <a:off x="179512" y="836712"/>
            <a:ext cx="8964488" cy="6021288"/>
          </a:xfrm>
        </p:spPr>
        <p:txBody>
          <a:bodyPr>
            <a:normAutofit lnSpcReduction="10000"/>
          </a:bodyPr>
          <a:lstStyle/>
          <a:p>
            <a:pPr>
              <a:lnSpc>
                <a:spcPct val="80000"/>
              </a:lnSpc>
              <a:buNone/>
              <a:defRPr/>
            </a:pPr>
            <a:endParaRPr lang="es-ES_tradnl" sz="2400" dirty="0"/>
          </a:p>
          <a:p>
            <a:pPr lvl="1">
              <a:lnSpc>
                <a:spcPct val="80000"/>
              </a:lnSpc>
              <a:defRPr/>
            </a:pPr>
            <a:r>
              <a:rPr lang="es-ES_tradnl" sz="2200" dirty="0"/>
              <a:t>Ruptura de relaciones entre Francia y la Santa Sede:</a:t>
            </a:r>
          </a:p>
          <a:p>
            <a:pPr lvl="2">
              <a:lnSpc>
                <a:spcPct val="80000"/>
              </a:lnSpc>
              <a:defRPr/>
            </a:pPr>
            <a:r>
              <a:rPr lang="es-ES_tradnl" sz="1900" dirty="0"/>
              <a:t>Constitución civil del clero (12 de julio de 1790). El clero secular, funcionario del Estado. Supresión de conventos y órdenes religiosas. Elegibilidad de Obispos y Sacerdotes. Una parte del clero se niega a jurar la Constitución Civil. El Vaticano condena esta legislación. </a:t>
            </a:r>
          </a:p>
          <a:p>
            <a:pPr lvl="2">
              <a:lnSpc>
                <a:spcPct val="80000"/>
              </a:lnSpc>
              <a:defRPr/>
            </a:pPr>
            <a:r>
              <a:rPr lang="es-ES_tradnl" sz="1900" dirty="0"/>
              <a:t>Ante los desórdenes, intento de huida de Luis XVI (junio de 1791). Es conducido prisionero desde </a:t>
            </a:r>
            <a:r>
              <a:rPr lang="es-ES_tradnl" sz="1900" dirty="0" err="1"/>
              <a:t>Varennes</a:t>
            </a:r>
            <a:r>
              <a:rPr lang="es-ES_tradnl" sz="1900" dirty="0"/>
              <a:t>. Manifestaciones en julio pidiendo el destronamiento del Rey. La Guardia Nacional de Lafayette las disuelve declarando la Ley Marcial (matanza del Campo de Marte).</a:t>
            </a:r>
          </a:p>
          <a:p>
            <a:pPr lvl="2">
              <a:lnSpc>
                <a:spcPct val="80000"/>
              </a:lnSpc>
              <a:defRPr/>
            </a:pPr>
            <a:r>
              <a:rPr lang="es-ES_tradnl" sz="1900" dirty="0"/>
              <a:t>Nueva Constitución de Francia (3 de septiembre de 1791): Monarquía parlamentaria con poder ejecutivo débil y Asamblea unicameral indisoluble y electiva. La Asamblea Constituyente se disuelve.</a:t>
            </a:r>
          </a:p>
          <a:p>
            <a:pPr lvl="2">
              <a:lnSpc>
                <a:spcPct val="80000"/>
              </a:lnSpc>
              <a:defRPr/>
            </a:pPr>
            <a:r>
              <a:rPr lang="es-ES_tradnl" sz="1900" dirty="0"/>
              <a:t>El caos económico y financiero, la inflación y la crisis de subsistencias provoca huelgas y motines especialmente importantes en París (1791).</a:t>
            </a:r>
          </a:p>
          <a:p>
            <a:pPr lvl="2">
              <a:lnSpc>
                <a:spcPct val="80000"/>
              </a:lnSpc>
              <a:defRPr/>
            </a:pPr>
            <a:endParaRPr lang="es-ES_tradnl" sz="1900" dirty="0"/>
          </a:p>
          <a:p>
            <a:pPr lvl="1">
              <a:lnSpc>
                <a:spcPct val="80000"/>
              </a:lnSpc>
              <a:defRPr/>
            </a:pPr>
            <a:r>
              <a:rPr lang="es-ES_tradnl" sz="2200" dirty="0"/>
              <a:t>La Asamblea Legislativa (1791-1792):</a:t>
            </a:r>
          </a:p>
          <a:p>
            <a:pPr lvl="2">
              <a:lnSpc>
                <a:spcPct val="80000"/>
              </a:lnSpc>
              <a:defRPr/>
            </a:pPr>
            <a:r>
              <a:rPr lang="es-ES_tradnl" sz="1900" dirty="0"/>
              <a:t>Elecciones: no pueden presentarse los que ya han sido diputados. Abstención de los </a:t>
            </a:r>
            <a:r>
              <a:rPr lang="es-ES_tradnl" sz="1900" dirty="0" err="1"/>
              <a:t>monarquistas</a:t>
            </a:r>
            <a:r>
              <a:rPr lang="es-ES_tradnl" sz="1900" dirty="0"/>
              <a:t> y de los realistas.</a:t>
            </a:r>
          </a:p>
          <a:p>
            <a:pPr lvl="2">
              <a:lnSpc>
                <a:spcPct val="80000"/>
              </a:lnSpc>
              <a:defRPr/>
            </a:pPr>
            <a:r>
              <a:rPr lang="es-ES_tradnl" sz="1900" dirty="0"/>
              <a:t>Resultados: Izquierda Jacobina y Girondina, 136 diputados. Derecha </a:t>
            </a:r>
            <a:r>
              <a:rPr lang="es-ES_tradnl" sz="1900" dirty="0" err="1"/>
              <a:t>Fuldense</a:t>
            </a:r>
            <a:r>
              <a:rPr lang="es-ES_tradnl" sz="1900" dirty="0"/>
              <a:t>, 264 diputados. Indefinidos: 345.</a:t>
            </a:r>
          </a:p>
          <a:p>
            <a:pPr lvl="2">
              <a:lnSpc>
                <a:spcPct val="80000"/>
              </a:lnSpc>
              <a:defRPr/>
            </a:pPr>
            <a:r>
              <a:rPr lang="es-ES_tradnl" sz="1900" dirty="0"/>
              <a:t>La presión de las potencias extranjeras contra la revolución es contestada, en abril de 1792 por la DECLARACIÓN DE GUERRA A AUSTRIA Y PRUSIA.</a:t>
            </a:r>
            <a:endParaRPr lang="es-ES_tradnl" sz="22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504056"/>
          </a:xfrm>
        </p:spPr>
        <p:txBody>
          <a:bodyPr>
            <a:normAutofit/>
          </a:bodyPr>
          <a:lstStyle/>
          <a:p>
            <a:pPr algn="ctr"/>
            <a:r>
              <a:rPr lang="es-ES" sz="2400" dirty="0">
                <a:latin typeface="Arial" pitchFamily="34" charset="0"/>
                <a:cs typeface="Arial" pitchFamily="34" charset="0"/>
              </a:rPr>
              <a:t>LA REVOLUCIÓN FRANCESA</a:t>
            </a:r>
          </a:p>
        </p:txBody>
      </p:sp>
      <p:sp>
        <p:nvSpPr>
          <p:cNvPr id="3" name="2 Marcador de contenido"/>
          <p:cNvSpPr>
            <a:spLocks noGrp="1"/>
          </p:cNvSpPr>
          <p:nvPr>
            <p:ph idx="1"/>
          </p:nvPr>
        </p:nvSpPr>
        <p:spPr>
          <a:xfrm>
            <a:off x="179512" y="908720"/>
            <a:ext cx="8964488" cy="5949280"/>
          </a:xfrm>
        </p:spPr>
        <p:txBody>
          <a:bodyPr>
            <a:normAutofit/>
          </a:bodyPr>
          <a:lstStyle/>
          <a:p>
            <a:pPr>
              <a:lnSpc>
                <a:spcPct val="80000"/>
              </a:lnSpc>
              <a:buNone/>
              <a:defRPr/>
            </a:pPr>
            <a:endParaRPr lang="es-ES_tradnl" sz="2400" dirty="0"/>
          </a:p>
          <a:p>
            <a:pPr lvl="1">
              <a:lnSpc>
                <a:spcPct val="80000"/>
              </a:lnSpc>
              <a:defRPr/>
            </a:pPr>
            <a:r>
              <a:rPr lang="es-ES_tradnl" sz="2200" dirty="0"/>
              <a:t>La Guerra Revolucionaria (1792-1793):</a:t>
            </a:r>
          </a:p>
          <a:p>
            <a:pPr lvl="2">
              <a:lnSpc>
                <a:spcPct val="80000"/>
              </a:lnSpc>
              <a:defRPr/>
            </a:pPr>
            <a:r>
              <a:rPr lang="es-ES_tradnl" sz="1900" dirty="0"/>
              <a:t>Se declara buscando desviar la atención de los conflictos internos y sofocar la agitación de los emigrados realistas, apoyados por las cortes de Viena y Berlín.</a:t>
            </a:r>
          </a:p>
          <a:p>
            <a:pPr lvl="2">
              <a:lnSpc>
                <a:spcPct val="80000"/>
              </a:lnSpc>
              <a:defRPr/>
            </a:pPr>
            <a:r>
              <a:rPr lang="es-ES_tradnl" sz="1900" dirty="0"/>
              <a:t>Un ejército austro-prusiano al mando del Duque de Brunswick entra en Francia. A pocos kilómetros de París, manifiesto del 25 de julio: los guardias nacionales que resistan o atenten contra la familia real serán castigados.</a:t>
            </a:r>
          </a:p>
          <a:p>
            <a:pPr lvl="2">
              <a:lnSpc>
                <a:spcPct val="80000"/>
              </a:lnSpc>
              <a:defRPr/>
            </a:pPr>
            <a:r>
              <a:rPr lang="es-ES_tradnl" sz="1900" dirty="0"/>
              <a:t>El 10 de agosto de 1792: asalto a las </a:t>
            </a:r>
            <a:r>
              <a:rPr lang="es-ES_tradnl" sz="1900" dirty="0" err="1"/>
              <a:t>Tullerías</a:t>
            </a:r>
            <a:r>
              <a:rPr lang="es-ES_tradnl" sz="1900" dirty="0"/>
              <a:t> alentada por el Ayuntamiento revolucionario de París. Presionado por éste, la Asamblea Legislativa destituye al Rey y convoca elecciones para una Convención Nacional.</a:t>
            </a:r>
          </a:p>
          <a:p>
            <a:pPr lvl="2">
              <a:lnSpc>
                <a:spcPct val="80000"/>
              </a:lnSpc>
              <a:defRPr/>
            </a:pPr>
            <a:r>
              <a:rPr lang="es-ES_tradnl" sz="1900" dirty="0"/>
              <a:t>En septiembre de 1792 se recrudece la represión contra todos los opuestos a la revolución: ejecuciones de “realistas”, “</a:t>
            </a:r>
            <a:r>
              <a:rPr lang="es-ES_tradnl" sz="1900" dirty="0" err="1"/>
              <a:t>monarquistas</a:t>
            </a:r>
            <a:r>
              <a:rPr lang="es-ES_tradnl" sz="1900" dirty="0"/>
              <a:t>” y clérigos refractarios.</a:t>
            </a:r>
          </a:p>
          <a:p>
            <a:pPr lvl="2">
              <a:lnSpc>
                <a:spcPct val="80000"/>
              </a:lnSpc>
              <a:defRPr/>
            </a:pPr>
            <a:r>
              <a:rPr lang="es-ES_tradnl" sz="1900" dirty="0"/>
              <a:t>En ese mes, las milicias francesas detienen el ataque de los austro-prusianos en </a:t>
            </a:r>
            <a:r>
              <a:rPr lang="es-ES_tradnl" sz="1900" dirty="0" err="1"/>
              <a:t>Valmy</a:t>
            </a:r>
            <a:r>
              <a:rPr lang="es-ES_tradnl" sz="1900" dirty="0"/>
              <a:t>. El general </a:t>
            </a:r>
            <a:r>
              <a:rPr lang="es-ES_tradnl" sz="1900" dirty="0" err="1"/>
              <a:t>Dumouriez</a:t>
            </a:r>
            <a:r>
              <a:rPr lang="es-ES_tradnl" sz="1900" dirty="0"/>
              <a:t> reconquista el territorio perdido e invade Bélgica. Tropas francesas en Saboya.  La revolución se extiende por esos territorios.</a:t>
            </a:r>
          </a:p>
          <a:p>
            <a:pPr lvl="2">
              <a:lnSpc>
                <a:spcPct val="80000"/>
              </a:lnSpc>
              <a:defRPr/>
            </a:pPr>
            <a:endParaRPr lang="es-ES_tradnl" sz="1900" dirty="0"/>
          </a:p>
          <a:p>
            <a:pPr lvl="2">
              <a:lnSpc>
                <a:spcPct val="80000"/>
              </a:lnSpc>
              <a:defRPr/>
            </a:pPr>
            <a:endParaRPr lang="es-ES_tradnl" sz="1900" dirty="0"/>
          </a:p>
          <a:p>
            <a:pPr>
              <a:lnSpc>
                <a:spcPct val="80000"/>
              </a:lnSpc>
              <a:defRPr/>
            </a:pPr>
            <a:endParaRPr lang="es-ES_tradnl" sz="2000" dirty="0"/>
          </a:p>
          <a:p>
            <a:pPr lvl="1">
              <a:lnSpc>
                <a:spcPct val="80000"/>
              </a:lnSpc>
              <a:buNone/>
              <a:defRPr/>
            </a:pPr>
            <a:endParaRPr lang="es-ES" dirty="0"/>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LA REVOLUCIÓN FRANCESA</a:t>
            </a:r>
            <a:endParaRPr lang="es-ES" sz="2400" dirty="0"/>
          </a:p>
        </p:txBody>
      </p:sp>
      <p:sp>
        <p:nvSpPr>
          <p:cNvPr id="3" name="2 Marcador de contenido"/>
          <p:cNvSpPr>
            <a:spLocks noGrp="1"/>
          </p:cNvSpPr>
          <p:nvPr>
            <p:ph idx="1"/>
          </p:nvPr>
        </p:nvSpPr>
        <p:spPr>
          <a:xfrm>
            <a:off x="179512" y="764704"/>
            <a:ext cx="8712968" cy="6093296"/>
          </a:xfrm>
        </p:spPr>
        <p:txBody>
          <a:bodyPr>
            <a:normAutofit fontScale="92500" lnSpcReduction="10000"/>
          </a:bodyPr>
          <a:lstStyle/>
          <a:p>
            <a:pPr lvl="1">
              <a:lnSpc>
                <a:spcPct val="80000"/>
              </a:lnSpc>
              <a:defRPr/>
            </a:pPr>
            <a:r>
              <a:rPr lang="es-ES_tradnl" sz="2200" dirty="0"/>
              <a:t>Convención Nacional Girondina (1792-1793):</a:t>
            </a:r>
          </a:p>
          <a:p>
            <a:pPr lvl="2">
              <a:lnSpc>
                <a:spcPct val="110000"/>
              </a:lnSpc>
              <a:defRPr/>
            </a:pPr>
            <a:r>
              <a:rPr lang="es-ES_tradnl" sz="1900" dirty="0"/>
              <a:t>Proclamación de la </a:t>
            </a:r>
            <a:r>
              <a:rPr lang="es-ES_tradnl" sz="1900" b="1" dirty="0"/>
              <a:t>República</a:t>
            </a:r>
            <a:r>
              <a:rPr lang="es-ES_tradnl" sz="1900" dirty="0"/>
              <a:t>. Disputas entre Girondinos (moderados) partidarios de la propiedad privada y la descentralización; y Jacobinos (radicales), partidarios de la función social de la propiedad, la centralización y la democracia </a:t>
            </a:r>
            <a:r>
              <a:rPr lang="es-ES_tradnl" sz="1900" dirty="0" err="1"/>
              <a:t>roussoniana</a:t>
            </a:r>
            <a:r>
              <a:rPr lang="es-ES_tradnl" sz="1900" dirty="0"/>
              <a:t>. En medio: diputados indefinidos (“</a:t>
            </a:r>
            <a:r>
              <a:rPr lang="es-ES_tradnl" sz="1900" dirty="0" err="1"/>
              <a:t>marais</a:t>
            </a:r>
            <a:r>
              <a:rPr lang="es-ES_tradnl" sz="1900" dirty="0"/>
              <a:t>”).</a:t>
            </a:r>
          </a:p>
          <a:p>
            <a:pPr lvl="2">
              <a:lnSpc>
                <a:spcPct val="110000"/>
              </a:lnSpc>
              <a:defRPr/>
            </a:pPr>
            <a:r>
              <a:rPr lang="es-ES_tradnl" sz="1900" dirty="0"/>
              <a:t>21 de Enero de 1793: Ejecución de Luis XVI. Como reacción, en febrero declaran la guerra a Francia: Gran Bretaña, España y Holanda.</a:t>
            </a:r>
          </a:p>
          <a:p>
            <a:pPr lvl="2">
              <a:lnSpc>
                <a:spcPct val="110000"/>
              </a:lnSpc>
              <a:defRPr/>
            </a:pPr>
            <a:r>
              <a:rPr lang="es-ES_tradnl" sz="1900" dirty="0"/>
              <a:t>Las derrotas militares de los franceses y la incursión de los aliados en el país, junto con el hambre y la inflación ayudan a los jacobinos. Medidas radicales para restablecer la disciplina: Tribunal Revolucionario, Comité de Salvación Pública.</a:t>
            </a:r>
            <a:endParaRPr lang="es-ES_tradnl" sz="2200" dirty="0"/>
          </a:p>
          <a:p>
            <a:pPr marL="548640" lvl="2" indent="-274320">
              <a:buClr>
                <a:schemeClr val="accent3"/>
              </a:buClr>
              <a:buSzPct val="95000"/>
            </a:pPr>
            <a:r>
              <a:rPr lang="es-ES_tradnl" sz="2200" dirty="0"/>
              <a:t>Convención Nacional Jacobina (1793-1794)</a:t>
            </a:r>
            <a:r>
              <a:rPr lang="es-ES_tradnl" sz="1900" dirty="0"/>
              <a:t>:</a:t>
            </a:r>
          </a:p>
          <a:p>
            <a:pPr marL="822960" lvl="3" indent="-274320">
              <a:buSzPct val="95000"/>
            </a:pPr>
            <a:r>
              <a:rPr lang="es-ES_tradnl" sz="1900" dirty="0"/>
              <a:t>El 2 de junio de 1793: una milicia jacobina (</a:t>
            </a:r>
            <a:r>
              <a:rPr lang="es-ES_tradnl" sz="1900" dirty="0" err="1"/>
              <a:t>sans-culottes</a:t>
            </a:r>
            <a:r>
              <a:rPr lang="es-ES_tradnl" sz="1900" dirty="0"/>
              <a:t>) cerca la Convención y detiene a los diputados girondinos. Los jacobinos se quedan con todo el poder.</a:t>
            </a:r>
          </a:p>
          <a:p>
            <a:pPr marL="822960" lvl="3" indent="-274320">
              <a:buSzPct val="95000"/>
            </a:pPr>
            <a:r>
              <a:rPr lang="es-ES_tradnl" sz="1900" dirty="0"/>
              <a:t>Nueva Constitución de 1793: democracia </a:t>
            </a:r>
            <a:r>
              <a:rPr lang="es-ES_tradnl" sz="1900" dirty="0" err="1"/>
              <a:t>roussoniana</a:t>
            </a:r>
            <a:r>
              <a:rPr lang="es-ES_tradnl" sz="1900" dirty="0"/>
              <a:t> y </a:t>
            </a:r>
            <a:r>
              <a:rPr lang="es-ES_tradnl" sz="1900" dirty="0" err="1"/>
              <a:t>referendums</a:t>
            </a:r>
            <a:r>
              <a:rPr lang="es-ES_tradnl" sz="1900" dirty="0"/>
              <a:t> legislativos. Partición de latifundios, exacción obligatoria de aristócratas y burgueses, regulación de salarios, tope máximo de precios.</a:t>
            </a:r>
          </a:p>
          <a:p>
            <a:pPr marL="822960" lvl="3" indent="-274320">
              <a:buSzPct val="95000"/>
            </a:pPr>
            <a:r>
              <a:rPr lang="es-ES_tradnl" sz="1900" dirty="0"/>
              <a:t>Comienzo del Terror (10 de octubre de 1793)  auspiciado por el Comité de Salvación Pública. Prohibición del culto católico y establecimiento del culto a la Diosa Razón y al Ser Supremo. Dictadura de </a:t>
            </a:r>
            <a:r>
              <a:rPr lang="es-ES_tradnl" sz="1900" dirty="0" err="1"/>
              <a:t>Robespierre</a:t>
            </a:r>
            <a:r>
              <a:rPr lang="es-ES_tradnl" sz="1900" dirty="0"/>
              <a:t> (1794).</a:t>
            </a:r>
          </a:p>
          <a:p>
            <a:endParaRPr lang="es-ES"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LA REVOLUCIÓN FRANCESA</a:t>
            </a:r>
            <a:endParaRPr lang="es-ES" sz="2400" dirty="0"/>
          </a:p>
        </p:txBody>
      </p:sp>
      <p:sp>
        <p:nvSpPr>
          <p:cNvPr id="3" name="2 Marcador de contenido"/>
          <p:cNvSpPr>
            <a:spLocks noGrp="1"/>
          </p:cNvSpPr>
          <p:nvPr>
            <p:ph idx="1"/>
          </p:nvPr>
        </p:nvSpPr>
        <p:spPr>
          <a:xfrm>
            <a:off x="179512" y="764704"/>
            <a:ext cx="8712968" cy="6093296"/>
          </a:xfrm>
        </p:spPr>
        <p:txBody>
          <a:bodyPr>
            <a:normAutofit fontScale="92500" lnSpcReduction="10000"/>
          </a:bodyPr>
          <a:lstStyle/>
          <a:p>
            <a:pPr lvl="1">
              <a:lnSpc>
                <a:spcPct val="80000"/>
              </a:lnSpc>
              <a:defRPr/>
            </a:pPr>
            <a:r>
              <a:rPr lang="es-ES_tradnl" sz="2200" dirty="0"/>
              <a:t>La caída de los Jacobinos:</a:t>
            </a:r>
          </a:p>
          <a:p>
            <a:pPr lvl="2">
              <a:lnSpc>
                <a:spcPct val="110000"/>
              </a:lnSpc>
              <a:defRPr/>
            </a:pPr>
            <a:r>
              <a:rPr lang="es-ES_tradnl" sz="1900" dirty="0"/>
              <a:t>Sublevación de la Vendée (1793-1794): Guerra Civil en Francia. Descontento con </a:t>
            </a:r>
            <a:r>
              <a:rPr lang="es-ES_tradnl" sz="1900" dirty="0" err="1"/>
              <a:t>Robespierre</a:t>
            </a:r>
            <a:r>
              <a:rPr lang="es-ES_tradnl" sz="1900" dirty="0"/>
              <a:t>. Es detenido, juzgado y ejecutado.</a:t>
            </a:r>
          </a:p>
          <a:p>
            <a:pPr lvl="2">
              <a:lnSpc>
                <a:spcPct val="110000"/>
              </a:lnSpc>
              <a:defRPr/>
            </a:pPr>
            <a:r>
              <a:rPr lang="es-ES_tradnl" sz="1900" dirty="0"/>
              <a:t>Convención </a:t>
            </a:r>
            <a:r>
              <a:rPr lang="es-ES_tradnl" sz="1900" dirty="0" err="1"/>
              <a:t>Termidoriana</a:t>
            </a:r>
            <a:r>
              <a:rPr lang="es-ES_tradnl" sz="1900" dirty="0"/>
              <a:t> (julio 1794 a septiembre 1795): controlada por los diputados de la “</a:t>
            </a:r>
            <a:r>
              <a:rPr lang="es-ES_tradnl" sz="1900" dirty="0" err="1"/>
              <a:t>marais</a:t>
            </a:r>
            <a:r>
              <a:rPr lang="es-ES_tradnl" sz="1900" dirty="0"/>
              <a:t>”. Abolición del tope máximo. Motines jacobinos drásticamente sofocados. Reducción de poderes al Comité de Salvación Pública.</a:t>
            </a:r>
          </a:p>
          <a:p>
            <a:pPr lvl="2">
              <a:lnSpc>
                <a:spcPct val="110000"/>
              </a:lnSpc>
              <a:defRPr/>
            </a:pPr>
            <a:r>
              <a:rPr lang="es-ES_tradnl" sz="1900" dirty="0"/>
              <a:t>Constitución del año III (sept. 1795): poder legislativo fuerte con dos Cámaras (Consejo de Ancianos y Consejo de los Quinientos: sufragio censitario indirecto) y un directorio de cinco miembros como ejecutivo.</a:t>
            </a:r>
          </a:p>
          <a:p>
            <a:pPr lvl="2">
              <a:lnSpc>
                <a:spcPct val="110000"/>
              </a:lnSpc>
              <a:defRPr/>
            </a:pPr>
            <a:endParaRPr lang="es-ES_tradnl" sz="2200" dirty="0"/>
          </a:p>
          <a:p>
            <a:pPr marL="548640" lvl="2" indent="-274320">
              <a:buClr>
                <a:schemeClr val="accent3"/>
              </a:buClr>
              <a:buSzPct val="95000"/>
            </a:pPr>
            <a:r>
              <a:rPr lang="es-ES_tradnl" sz="2200" dirty="0"/>
              <a:t>De la República al Bonapartismo (1795-1799).</a:t>
            </a:r>
            <a:endParaRPr lang="es-ES_tradnl" sz="1900" dirty="0"/>
          </a:p>
          <a:p>
            <a:pPr marL="822960" lvl="3" indent="-274320">
              <a:buSzPct val="95000"/>
            </a:pPr>
            <a:r>
              <a:rPr lang="es-ES_tradnl" sz="1900" dirty="0"/>
              <a:t>El general Bonaparte sofoca (5 octubre 1795) un levantamiento monárquico que pretendía reponer a Luis XVII (prisionero de los revolucionarios).</a:t>
            </a:r>
          </a:p>
          <a:p>
            <a:pPr marL="822960" lvl="3" indent="-274320">
              <a:buSzPct val="95000"/>
            </a:pPr>
            <a:r>
              <a:rPr lang="es-ES_tradnl" sz="1900" dirty="0"/>
              <a:t>En 1797 se desbarata la “conspiración de los iguales” (comunistas primitivos dirigidos por </a:t>
            </a:r>
            <a:r>
              <a:rPr lang="es-ES_tradnl" sz="1900" dirty="0" err="1"/>
              <a:t>Babeuf</a:t>
            </a:r>
            <a:r>
              <a:rPr lang="es-ES_tradnl" sz="1900" dirty="0"/>
              <a:t>, teórico del golpe de Estado). </a:t>
            </a:r>
            <a:r>
              <a:rPr lang="es-ES_tradnl" sz="1900" dirty="0" err="1"/>
              <a:t>Babeuf</a:t>
            </a:r>
            <a:r>
              <a:rPr lang="es-ES_tradnl" sz="1900" dirty="0"/>
              <a:t> es ejecutado el 27 de mayo de ese año.</a:t>
            </a:r>
          </a:p>
          <a:p>
            <a:pPr marL="822960" lvl="3" indent="-274320">
              <a:buSzPct val="95000"/>
            </a:pPr>
            <a:r>
              <a:rPr lang="es-ES_tradnl" sz="1900" dirty="0"/>
              <a:t>Entre el 9-10 de noviembre de 1799: golpe del 18 Brumario. El general Bonaparte disuelve el Directorio y el Consejo de los Quinientos. Establecimiento de un régimen autoritario, el Consulado, que será transformado en Imperio en 1804 (coronación de Napoleón).</a:t>
            </a:r>
          </a:p>
          <a:p>
            <a:endParaRPr lang="es-ES" dirty="0"/>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179512" y="764704"/>
            <a:ext cx="8712968" cy="6093296"/>
          </a:xfrm>
        </p:spPr>
        <p:txBody>
          <a:bodyPr>
            <a:normAutofit fontScale="92500" lnSpcReduction="20000"/>
          </a:bodyPr>
          <a:lstStyle/>
          <a:p>
            <a:pPr lvl="1">
              <a:lnSpc>
                <a:spcPct val="80000"/>
              </a:lnSpc>
              <a:defRPr/>
            </a:pPr>
            <a:r>
              <a:rPr lang="es-ES_tradnl" sz="2200" dirty="0"/>
              <a:t>Producto de la conmoción política europea entre 1789 y 1815. Principios:</a:t>
            </a:r>
          </a:p>
          <a:p>
            <a:pPr lvl="2">
              <a:lnSpc>
                <a:spcPct val="110000"/>
              </a:lnSpc>
              <a:defRPr/>
            </a:pPr>
            <a:r>
              <a:rPr lang="es-ES_tradnl" sz="1900" dirty="0"/>
              <a:t>Las instituciones del Antiguo Régimen constituyen la instituciones naturales que sólo admiten desarrollo orgánico pero que no pueden modificarse.</a:t>
            </a:r>
          </a:p>
          <a:p>
            <a:pPr lvl="2">
              <a:lnSpc>
                <a:spcPct val="110000"/>
              </a:lnSpc>
              <a:defRPr/>
            </a:pPr>
            <a:r>
              <a:rPr lang="es-ES_tradnl" sz="1900" dirty="0"/>
              <a:t>La Monarquía, la Iglesia, la familia tradicional, la legislación estamental y foral y las corporaciones profesionales entran dentro de esta definición “natural”. Por tanto deben ser relegitimadas y preservadas por una alianza entre la Monarquía tradicional y las Iglesias cristianas.</a:t>
            </a:r>
          </a:p>
          <a:p>
            <a:pPr lvl="2">
              <a:lnSpc>
                <a:spcPct val="110000"/>
              </a:lnSpc>
              <a:defRPr/>
            </a:pPr>
            <a:r>
              <a:rPr lang="es-ES_tradnl" sz="1900" dirty="0"/>
              <a:t>Se admite el principio representativo, pero dentro de los cauces corporativos y orgánicos del Antiguo Régimen. Se defiende la renovación de viejas instituciones como las Cortes. </a:t>
            </a:r>
          </a:p>
          <a:p>
            <a:pPr lvl="2">
              <a:lnSpc>
                <a:spcPct val="110000"/>
              </a:lnSpc>
              <a:defRPr/>
            </a:pPr>
            <a:r>
              <a:rPr lang="es-ES_tradnl" sz="1900" dirty="0"/>
              <a:t>Por tanto, el liberalismo y sus principios (tolerancia, pluralismo, igualdad jurídica, etcétera) se consideran artificiosos y peligrosos: rompen las jerarquías tradicionales y promueven las conmociones revolucionarias.</a:t>
            </a:r>
          </a:p>
          <a:p>
            <a:pPr lvl="2">
              <a:lnSpc>
                <a:spcPct val="110000"/>
              </a:lnSpc>
              <a:defRPr/>
            </a:pPr>
            <a:endParaRPr lang="es-ES_tradnl" sz="2200" dirty="0"/>
          </a:p>
          <a:p>
            <a:pPr marL="548640" lvl="2" indent="-274320">
              <a:buClr>
                <a:schemeClr val="accent3"/>
              </a:buClr>
              <a:buSzPct val="95000"/>
            </a:pPr>
            <a:r>
              <a:rPr lang="es-ES_tradnl" sz="2200" dirty="0"/>
              <a:t>Teóricos más notables:</a:t>
            </a:r>
            <a:endParaRPr lang="es-ES_tradnl" sz="1900" dirty="0"/>
          </a:p>
          <a:p>
            <a:pPr marL="822960" lvl="3" indent="-274320">
              <a:buSzPct val="95000"/>
            </a:pPr>
            <a:r>
              <a:rPr lang="es-ES_tradnl" sz="1900" dirty="0" err="1"/>
              <a:t>Friedrich</a:t>
            </a:r>
            <a:r>
              <a:rPr lang="es-ES_tradnl" sz="1900" dirty="0"/>
              <a:t> </a:t>
            </a:r>
            <a:r>
              <a:rPr lang="es-ES_tradnl" sz="1900" dirty="0" err="1"/>
              <a:t>August</a:t>
            </a:r>
            <a:r>
              <a:rPr lang="es-ES_tradnl" sz="1900" dirty="0"/>
              <a:t> Von der </a:t>
            </a:r>
            <a:r>
              <a:rPr lang="es-ES_tradnl" sz="1900" dirty="0" err="1"/>
              <a:t>Marwitz</a:t>
            </a:r>
            <a:r>
              <a:rPr lang="es-ES_tradnl" sz="1900" dirty="0"/>
              <a:t> (+1837) defiende los privilegios y las costumbres tradicionales según las teorías del derecho histórico: un orden patriarcal feudal con una nobleza que recupere su liderazgo social.</a:t>
            </a:r>
          </a:p>
          <a:p>
            <a:pPr marL="822960" lvl="3" indent="-274320">
              <a:buSzPct val="95000"/>
            </a:pPr>
            <a:r>
              <a:rPr lang="es-ES_tradnl" sz="1900" dirty="0"/>
              <a:t>Von der </a:t>
            </a:r>
            <a:r>
              <a:rPr lang="es-ES_tradnl" sz="1900" dirty="0" err="1"/>
              <a:t>Marwitz</a:t>
            </a:r>
            <a:r>
              <a:rPr lang="es-ES_tradnl" sz="1900" dirty="0"/>
              <a:t> tendrá influencia en la Escuela Histórica del Derecho de Alemania: </a:t>
            </a:r>
            <a:r>
              <a:rPr lang="es-ES_tradnl" sz="1900" dirty="0" err="1"/>
              <a:t>Friedrich</a:t>
            </a:r>
            <a:r>
              <a:rPr lang="es-ES_tradnl" sz="1900" dirty="0"/>
              <a:t> Karl von </a:t>
            </a:r>
            <a:r>
              <a:rPr lang="es-ES_tradnl" sz="1900" dirty="0" err="1"/>
              <a:t>Savigny</a:t>
            </a:r>
            <a:r>
              <a:rPr lang="es-ES_tradnl" sz="1900" dirty="0"/>
              <a:t> (+1861). El derecho como expresión del “espíritu” o “genio” de cada pueblo. Critica, por tanto, los intentos de codificación, el derecho natural y, su derivación, los derechos civiles.</a:t>
            </a:r>
          </a:p>
          <a:p>
            <a:endParaRPr lang="es-ES" dirty="0"/>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lvl="1">
              <a:lnSpc>
                <a:spcPct val="80000"/>
              </a:lnSpc>
              <a:defRPr/>
            </a:pPr>
            <a:r>
              <a:rPr lang="es-ES_tradnl" sz="2200" dirty="0"/>
              <a:t>Teóricos más notables:</a:t>
            </a:r>
          </a:p>
          <a:p>
            <a:pPr lvl="2">
              <a:lnSpc>
                <a:spcPct val="110000"/>
              </a:lnSpc>
              <a:defRPr/>
            </a:pPr>
            <a:r>
              <a:rPr lang="es-ES_tradnl" sz="1900" dirty="0" err="1"/>
              <a:t>Friedrich</a:t>
            </a:r>
            <a:r>
              <a:rPr lang="es-ES_tradnl" sz="1900" dirty="0"/>
              <a:t> von </a:t>
            </a:r>
            <a:r>
              <a:rPr lang="es-ES_tradnl" sz="1900" dirty="0" err="1"/>
              <a:t>Hardenberg</a:t>
            </a:r>
            <a:r>
              <a:rPr lang="es-ES_tradnl" sz="1900" dirty="0"/>
              <a:t> (</a:t>
            </a:r>
            <a:r>
              <a:rPr lang="es-ES_tradnl" sz="1900" dirty="0" err="1"/>
              <a:t>Novalis</a:t>
            </a:r>
            <a:r>
              <a:rPr lang="es-ES_tradnl" sz="1900" dirty="0"/>
              <a:t>, +1801) en “Cristiandad o Europa” ataca al nacionalismo por considerarlo elemento disgregador del Imperio medieval, católico y germánico, y esboza una concepción </a:t>
            </a:r>
            <a:r>
              <a:rPr lang="es-ES_tradnl" sz="1900" dirty="0" err="1"/>
              <a:t>neofeudal</a:t>
            </a:r>
            <a:r>
              <a:rPr lang="es-ES_tradnl" sz="1900" dirty="0"/>
              <a:t> de la civilización cristiana.</a:t>
            </a:r>
          </a:p>
          <a:p>
            <a:pPr lvl="2">
              <a:lnSpc>
                <a:spcPct val="110000"/>
              </a:lnSpc>
              <a:defRPr/>
            </a:pPr>
            <a:r>
              <a:rPr lang="es-ES_tradnl" sz="1900" dirty="0"/>
              <a:t>Karl von </a:t>
            </a:r>
            <a:r>
              <a:rPr lang="es-ES_tradnl" sz="1900" dirty="0" err="1"/>
              <a:t>Haller</a:t>
            </a:r>
            <a:r>
              <a:rPr lang="es-ES_tradnl" sz="1900" dirty="0"/>
              <a:t> (+1854) en “Restauración de las Ciencias del Estado” hace apología de las instituciones medievales, de las corporaciones y de los vínculos </a:t>
            </a:r>
            <a:r>
              <a:rPr lang="es-ES_tradnl" sz="1900" dirty="0" err="1"/>
              <a:t>vasalláticos</a:t>
            </a:r>
            <a:r>
              <a:rPr lang="es-ES_tradnl" sz="1900" dirty="0"/>
              <a:t>. La sociedad no es contractual sino que se rige por relaciones de dependencia personal y de diferenciación de funciones. El príncipe se encuentra en el vértice de la pirámide social. Opuesto también al nacionalismo y al Estado moderno.</a:t>
            </a:r>
          </a:p>
          <a:p>
            <a:pPr lvl="2">
              <a:lnSpc>
                <a:spcPct val="110000"/>
              </a:lnSpc>
              <a:defRPr/>
            </a:pPr>
            <a:r>
              <a:rPr lang="es-ES_tradnl" sz="1900" dirty="0"/>
              <a:t>En el “legitimismo” francés destacan Louis de Bonald (+1840) y Joseph de </a:t>
            </a:r>
            <a:r>
              <a:rPr lang="es-ES_tradnl" sz="1900" dirty="0" err="1"/>
              <a:t>Maistre</a:t>
            </a:r>
            <a:r>
              <a:rPr lang="es-ES_tradnl" sz="1900" dirty="0"/>
              <a:t> (+1821) que reafirman la legitimidad de las dinastías reinantes fundamentada en el derecho público cristiano: la soberanía, en última instancia, no puede desconocer a Dios. De ahí que otorguen a la Iglesia y al Papado una supremacía moral sobre las Monarquías europeas. Son ultramontanos y no regalistas.  El más importante es, sin duda, René de </a:t>
            </a:r>
            <a:r>
              <a:rPr lang="es-ES_tradnl" sz="1900" dirty="0" err="1"/>
              <a:t>Chateaubriand</a:t>
            </a:r>
            <a:r>
              <a:rPr lang="es-ES_tradnl" sz="1900" dirty="0"/>
              <a:t> (+1848): partidario de una Monarquía constitucional conservadora como vía media entre absolutismo y liberalismo.</a:t>
            </a:r>
          </a:p>
          <a:p>
            <a:pPr lvl="2">
              <a:lnSpc>
                <a:spcPct val="110000"/>
              </a:lnSpc>
              <a:defRPr/>
            </a:pPr>
            <a:endParaRPr lang="es-ES_tradnl" sz="2200" dirty="0"/>
          </a:p>
          <a:p>
            <a:endParaRPr lang="es-ES" dirty="0"/>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fontScale="92500" lnSpcReduction="10000"/>
          </a:bodyPr>
          <a:lstStyle/>
          <a:p>
            <a:pPr marL="548640" lvl="2" indent="-274320">
              <a:buClr>
                <a:schemeClr val="accent3"/>
              </a:buClr>
              <a:buSzPct val="95000"/>
            </a:pPr>
            <a:r>
              <a:rPr lang="es-ES_tradnl" sz="2200" dirty="0"/>
              <a:t>El papel de la Iglesia católica:</a:t>
            </a:r>
            <a:endParaRPr lang="es-ES_tradnl" sz="1900" dirty="0"/>
          </a:p>
          <a:p>
            <a:pPr marL="822960" lvl="3" indent="-274320">
              <a:buSzPct val="95000"/>
            </a:pPr>
            <a:r>
              <a:rPr lang="es-ES_tradnl" sz="1800" dirty="0"/>
              <a:t>Influida por la revolución francesa, el Papado se opone al liberalismo. Con todo, hay una corriente intransigente (las Iglesias debe influir para hacer retornar las Monarquías tradicionales) y otra pragmática (las Iglesias debe acomodarse a los cambios políticos y definir un nuevo marco de relaciones con los Estados liberales). En todo caso, aspiran a salvaguardar la confesionalidad de sus respectivos Estados.</a:t>
            </a:r>
          </a:p>
          <a:p>
            <a:pPr marL="822960" lvl="3" indent="-274320">
              <a:buSzPct val="95000"/>
            </a:pPr>
            <a:r>
              <a:rPr lang="es-ES_tradnl" sz="1800" dirty="0"/>
              <a:t>Pese a la existencia de una creciente cantidad de clérigos favorable al liberalismo o pragmáticos, Pío IX publica en 1864 el </a:t>
            </a:r>
            <a:r>
              <a:rPr lang="es-ES_tradnl" sz="1800" i="1" dirty="0"/>
              <a:t>Syllabus </a:t>
            </a:r>
            <a:r>
              <a:rPr lang="es-ES_tradnl" sz="1800" i="1" dirty="0" err="1"/>
              <a:t>Errorum</a:t>
            </a:r>
            <a:r>
              <a:rPr lang="es-ES_tradnl" sz="1800" dirty="0"/>
              <a:t> donde condena como errores estas ideas junto con el racionalismo, la democracia y el positivismo y el empirismo científicos. FACTOR: Miedo a la revolución de 1848 y defensa frente al nacionalismo italiano y al proceso de unificación que supone acabar con los Estados Pontificios.</a:t>
            </a:r>
          </a:p>
          <a:p>
            <a:pPr lvl="1">
              <a:lnSpc>
                <a:spcPct val="80000"/>
              </a:lnSpc>
              <a:defRPr/>
            </a:pPr>
            <a:endParaRPr lang="es-ES_tradnl" sz="2200" dirty="0"/>
          </a:p>
          <a:p>
            <a:pPr lvl="1">
              <a:lnSpc>
                <a:spcPct val="80000"/>
              </a:lnSpc>
              <a:defRPr/>
            </a:pPr>
            <a:r>
              <a:rPr lang="es-ES_tradnl" sz="2200" dirty="0"/>
              <a:t>El Catolicismo Liberal:</a:t>
            </a:r>
          </a:p>
          <a:p>
            <a:pPr lvl="2">
              <a:lnSpc>
                <a:spcPct val="110000"/>
              </a:lnSpc>
              <a:defRPr/>
            </a:pPr>
            <a:r>
              <a:rPr lang="es-ES_tradnl" sz="1900" dirty="0"/>
              <a:t>Robert de </a:t>
            </a:r>
            <a:r>
              <a:rPr lang="es-ES_tradnl" sz="1900" dirty="0" err="1"/>
              <a:t>Lammenais</a:t>
            </a:r>
            <a:r>
              <a:rPr lang="es-ES_tradnl" sz="1900" dirty="0"/>
              <a:t> (+1854). Intenta conciliar liberalismo y catolicismo. Libertad de la Iglesia frente al Estado. Junto con Henri </a:t>
            </a:r>
            <a:r>
              <a:rPr lang="es-ES_tradnl" sz="1900" dirty="0" err="1"/>
              <a:t>Lacordaire</a:t>
            </a:r>
            <a:r>
              <a:rPr lang="es-ES_tradnl" sz="1900" dirty="0"/>
              <a:t> y Charles </a:t>
            </a:r>
            <a:r>
              <a:rPr lang="es-ES_tradnl" sz="1900" dirty="0" err="1"/>
              <a:t>Montalembert</a:t>
            </a:r>
            <a:r>
              <a:rPr lang="es-ES_tradnl" sz="1900" dirty="0"/>
              <a:t> fundan el periódico </a:t>
            </a:r>
            <a:r>
              <a:rPr lang="es-ES_tradnl" sz="1900" dirty="0" err="1"/>
              <a:t>L´Avenir</a:t>
            </a:r>
            <a:r>
              <a:rPr lang="es-ES_tradnl" sz="1900" dirty="0"/>
              <a:t> (El Porvenir). Participación de los católicos en la vida política. Precedente de la democracia cristiana y del catolicismo social (preocupación por las condiciones sociales de vida).</a:t>
            </a:r>
          </a:p>
          <a:p>
            <a:pPr lvl="2">
              <a:lnSpc>
                <a:spcPct val="110000"/>
              </a:lnSpc>
              <a:defRPr/>
            </a:pPr>
            <a:r>
              <a:rPr lang="es-ES_tradnl" sz="1900" dirty="0"/>
              <a:t>Reprobado inicialmente por Gregorio XVI (que condena el “indiferentismo” del Estado ante la religión), posteriormente este pensamiento tendrá notable influencia en León XIII (</a:t>
            </a:r>
            <a:r>
              <a:rPr lang="es-ES_tradnl" sz="1900" dirty="0" err="1"/>
              <a:t>Rerum</a:t>
            </a:r>
            <a:r>
              <a:rPr lang="es-ES_tradnl" sz="1900" dirty="0"/>
              <a:t> </a:t>
            </a:r>
            <a:r>
              <a:rPr lang="es-ES_tradnl" sz="1900" dirty="0" err="1"/>
              <a:t>Novarum</a:t>
            </a:r>
            <a:r>
              <a:rPr lang="es-ES_tradnl" sz="1900" dirty="0"/>
              <a:t>, 1891) y la renovación del catolicismo.</a:t>
            </a:r>
          </a:p>
          <a:p>
            <a:pPr lvl="2">
              <a:lnSpc>
                <a:spcPct val="110000"/>
              </a:lnSpc>
              <a:defRPr/>
            </a:pPr>
            <a:endParaRPr lang="es-ES_tradnl" sz="2200" dirty="0"/>
          </a:p>
          <a:p>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84976" cy="5400600"/>
          </a:xfrm>
        </p:spPr>
        <p:txBody>
          <a:bodyPr>
            <a:normAutofit fontScale="85000" lnSpcReduction="20000"/>
          </a:bodyPr>
          <a:lstStyle/>
          <a:p>
            <a:pPr algn="just"/>
            <a:endParaRPr lang="es-ES" dirty="0"/>
          </a:p>
          <a:p>
            <a:pPr algn="just"/>
            <a:r>
              <a:rPr lang="es-ES" dirty="0"/>
              <a:t>La “ateniense”, por tanto, era una democracia directa, que no funcionaba como nuestras democracias representativas, donde no gobernamos nosotros directamente sino nuestros representantes.</a:t>
            </a:r>
          </a:p>
          <a:p>
            <a:pPr algn="just"/>
            <a:endParaRPr lang="es-ES" dirty="0"/>
          </a:p>
          <a:p>
            <a:pPr lvl="1" algn="just"/>
            <a:r>
              <a:rPr lang="es-ES" dirty="0"/>
              <a:t>Ni siquiera en la democracia griega dejaba de haber cierta separación entre gobernantes y gobernados (existía una asamblea más reducida, la </a:t>
            </a:r>
            <a:r>
              <a:rPr lang="es-ES" i="1" dirty="0" err="1"/>
              <a:t>boulé</a:t>
            </a:r>
            <a:r>
              <a:rPr lang="es-ES" dirty="0"/>
              <a:t>, de unos 500 miembros y magistraturas electas o, más común y democrático en tanto que la elección era aristocrática, por sorteo que se encargaban de las diversas funciones de gobierno; la idea de democracia implica ausencia de dirigentes).</a:t>
            </a:r>
          </a:p>
          <a:p>
            <a:pPr lvl="1" algn="just"/>
            <a:endParaRPr lang="es-ES" dirty="0"/>
          </a:p>
          <a:p>
            <a:pPr lvl="1" algn="just"/>
            <a:r>
              <a:rPr lang="es-ES" dirty="0"/>
              <a:t>Sí es cierto que en la democracia antigua, el “demos” participaba de forma continua en el ejercicio directo del Poder. </a:t>
            </a:r>
          </a:p>
          <a:p>
            <a:pPr lvl="1" algn="just"/>
            <a:endParaRPr lang="es-ES" dirty="0"/>
          </a:p>
          <a:p>
            <a:pPr lvl="1" algn="just"/>
            <a:r>
              <a:rPr lang="es-ES" dirty="0"/>
              <a:t>Nuestra democracia equivale, por el contrario, a un sistema de limitación y control del Poder, con una clara diferenciación entre gobernantes y gobernados, entre el Estado y los ciudadanos, entre los profesionales de la política y los que se olvidan de ella salvo en raras ocasiones.</a:t>
            </a:r>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967334979"/>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marL="548640" lvl="2" indent="-274320">
              <a:buClr>
                <a:schemeClr val="accent3"/>
              </a:buClr>
              <a:buSzPct val="95000"/>
            </a:pPr>
            <a:r>
              <a:rPr lang="es-ES_tradnl" sz="2200" dirty="0"/>
              <a:t>La renovación del liberalismo:</a:t>
            </a:r>
            <a:endParaRPr lang="es-ES_tradnl" sz="1900" dirty="0"/>
          </a:p>
          <a:p>
            <a:pPr marL="822960" lvl="3" indent="-274320">
              <a:buSzPct val="95000"/>
            </a:pPr>
            <a:r>
              <a:rPr lang="es-ES_tradnl" sz="1800" dirty="0"/>
              <a:t>La conmoción de la Revolución francesa, la dictadura bonapartista y el retorno con fuera de los </a:t>
            </a:r>
            <a:r>
              <a:rPr lang="es-ES_tradnl" sz="1800" dirty="0" err="1"/>
              <a:t>ultramonárquicos</a:t>
            </a:r>
            <a:r>
              <a:rPr lang="es-ES_tradnl" sz="1800" dirty="0"/>
              <a:t> y ultramontanos supone para los liberales un replanteamiento de una parte de sus principios. El objetivo: consolidar un Estado liberal (con libertades civiles y pluralismo político) ampliando sus bases de apoyo y abjurando de la revolución y la guerra civil.</a:t>
            </a:r>
          </a:p>
          <a:p>
            <a:pPr marL="822960" lvl="3" indent="-274320">
              <a:buSzPct val="95000"/>
            </a:pPr>
            <a:r>
              <a:rPr lang="es-ES_tradnl" sz="1800" dirty="0"/>
              <a:t>La construcción más sutil y que permitirá el tránsito pacífico (o con el apoyo mayoritario de las elites) de las Monarquías tradicionales al Estado liberal en toda Europa occidental será el </a:t>
            </a:r>
            <a:r>
              <a:rPr lang="es-ES_tradnl" sz="1800" b="1" dirty="0"/>
              <a:t>Liberalismo Doctrinario.</a:t>
            </a:r>
            <a:endParaRPr lang="es-ES_tradnl" sz="1800" dirty="0"/>
          </a:p>
          <a:p>
            <a:pPr lvl="1">
              <a:lnSpc>
                <a:spcPct val="80000"/>
              </a:lnSpc>
              <a:defRPr/>
            </a:pPr>
            <a:endParaRPr lang="es-ES_tradnl" sz="2200" dirty="0"/>
          </a:p>
          <a:p>
            <a:pPr lvl="1">
              <a:lnSpc>
                <a:spcPct val="80000"/>
              </a:lnSpc>
              <a:defRPr/>
            </a:pPr>
            <a:r>
              <a:rPr lang="es-ES_tradnl" sz="2200" dirty="0"/>
              <a:t>El Liberalismo Doctrinario. Principios:</a:t>
            </a:r>
          </a:p>
          <a:p>
            <a:pPr lvl="2">
              <a:lnSpc>
                <a:spcPct val="110000"/>
              </a:lnSpc>
              <a:defRPr/>
            </a:pPr>
            <a:r>
              <a:rPr lang="es-ES_tradnl" sz="1900" dirty="0"/>
              <a:t>Inspirados en </a:t>
            </a:r>
            <a:r>
              <a:rPr lang="es-ES_tradnl" sz="1900" dirty="0" err="1"/>
              <a:t>Edmund</a:t>
            </a:r>
            <a:r>
              <a:rPr lang="es-ES_tradnl" sz="1900" dirty="0"/>
              <a:t> </a:t>
            </a:r>
            <a:r>
              <a:rPr lang="es-ES_tradnl" sz="1900" dirty="0" err="1"/>
              <a:t>Burke</a:t>
            </a:r>
            <a:r>
              <a:rPr lang="es-ES_tradnl" sz="1900" dirty="0"/>
              <a:t>, critican el afán “</a:t>
            </a:r>
            <a:r>
              <a:rPr lang="es-ES_tradnl" sz="1900" dirty="0" err="1"/>
              <a:t>adanista</a:t>
            </a:r>
            <a:r>
              <a:rPr lang="es-ES_tradnl" sz="1900" dirty="0"/>
              <a:t>” de las revoluciones. Pretenden transformar el Antiguo Régimen desde dentro, reformando desde dentro las Cortes tradicionales y sin romper con la continuidad histórica. Son también herederos de la tradición empirista y del historicismo romántico.</a:t>
            </a:r>
          </a:p>
          <a:p>
            <a:pPr lvl="2">
              <a:lnSpc>
                <a:spcPct val="110000"/>
              </a:lnSpc>
              <a:defRPr/>
            </a:pPr>
            <a:r>
              <a:rPr lang="es-ES_tradnl" sz="1900" dirty="0"/>
              <a:t>La soberanía es fruto de la interacción de dos principios: Libertad e Historia. Si la libertad civil es el objetivo del liberal, no puede injertarla sin tener en cuenta la realidad histórica. La política es, así, una continua transigencia entre el ideal y la realidad. Es el arte de aplicar aquella parte del ideal que las circunstancias hacen posible. Todo lo que no es posible, es falso en política.</a:t>
            </a:r>
          </a:p>
          <a:p>
            <a:pPr lvl="2">
              <a:lnSpc>
                <a:spcPct val="110000"/>
              </a:lnSpc>
              <a:defRPr/>
            </a:pPr>
            <a:endParaRPr lang="es-ES_tradnl" sz="2200" dirty="0"/>
          </a:p>
          <a:p>
            <a:endParaRPr lang="es-ES" dirty="0"/>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548640" lvl="2" indent="-274320">
              <a:buClr>
                <a:schemeClr val="accent3"/>
              </a:buClr>
              <a:buSzPct val="95000"/>
            </a:pPr>
            <a:r>
              <a:rPr lang="es-ES_tradnl" sz="2200" dirty="0"/>
              <a:t>El Liberalismo Doctrinario. Principios:</a:t>
            </a:r>
            <a:endParaRPr lang="es-ES_tradnl" sz="1900" dirty="0"/>
          </a:p>
          <a:p>
            <a:pPr marL="822960" lvl="3" indent="-274320" algn="just">
              <a:buSzPct val="95000"/>
            </a:pPr>
            <a:r>
              <a:rPr lang="es-ES_tradnl" dirty="0"/>
              <a:t>Así, frente a la soberanía nacional abstracta de los liberales </a:t>
            </a:r>
            <a:r>
              <a:rPr lang="es-ES_tradnl" dirty="0" err="1"/>
              <a:t>contractualistas</a:t>
            </a:r>
            <a:r>
              <a:rPr lang="es-ES_tradnl" dirty="0"/>
              <a:t> y la soberanía real de los absolutistas, los doctrinarios hablarán de la soberanía de las instituciones históricas. Estas vienen señaladas por la </a:t>
            </a:r>
            <a:r>
              <a:rPr lang="es-ES_tradnl" b="1" dirty="0"/>
              <a:t>Constitución interna.</a:t>
            </a:r>
            <a:endParaRPr lang="es-ES_tradnl" dirty="0"/>
          </a:p>
          <a:p>
            <a:pPr marL="822960" lvl="3" indent="-274320" algn="just">
              <a:buSzPct val="95000"/>
            </a:pPr>
            <a:r>
              <a:rPr lang="es-ES_tradnl" dirty="0"/>
              <a:t>¿Qué es la Constitución interna?: El conjunto de principios e instituciones que la historia ha hecho permanentes y que no han sido creadas sino reconocidas (porque ya existían previamente) por el derecho positivo de todas las épocas. Por ejemplo: en España, la Constitución interna serían una serie de principios como la nación, la libertad, la propiedad, la monarquía, la dinastía y su encarnación institucional en dos instituciones fundamentales, las Cortes con el Rey, donde residiría empíricamente la soberanía.</a:t>
            </a:r>
          </a:p>
          <a:p>
            <a:pPr marL="822960" lvl="3" indent="-274320" algn="just">
              <a:buSzPct val="95000"/>
            </a:pPr>
            <a:r>
              <a:rPr lang="es-ES_tradnl" dirty="0"/>
              <a:t>La idea del equilibrio institucional. No debe concentrarse el Poder sino que debe contraponerse en dos instituciones suficientemente fuertes. En la Constitución interna serían el Rey (principio de autoridad y de cohesión) frente a las Cortes (principio de libertad y de dispersión). </a:t>
            </a:r>
          </a:p>
          <a:p>
            <a:endParaRPr lang="es-ES" dirty="0"/>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marL="548640" lvl="2" indent="-274320">
              <a:buClr>
                <a:schemeClr val="accent3"/>
              </a:buClr>
              <a:buSzPct val="95000"/>
            </a:pPr>
            <a:r>
              <a:rPr lang="es-ES_tradnl" sz="2200" dirty="0"/>
              <a:t>El Liberalismo Doctrinario. Principios:</a:t>
            </a:r>
            <a:endParaRPr lang="es-ES_tradnl" sz="1900" dirty="0"/>
          </a:p>
          <a:p>
            <a:pPr marL="822960" lvl="3" indent="-274320">
              <a:buSzPct val="95000"/>
            </a:pPr>
            <a:r>
              <a:rPr lang="es-ES_tradnl" sz="1800" dirty="0"/>
              <a:t>La idea del equilibrio político. En la práctica política, </a:t>
            </a:r>
            <a:r>
              <a:rPr lang="es-ES_tradnl" sz="1800" b="1" dirty="0"/>
              <a:t>aceptación de partidos diferenciados</a:t>
            </a:r>
            <a:r>
              <a:rPr lang="es-ES_tradnl" sz="1800" dirty="0"/>
              <a:t>. Dos grandes partidos: el de la resistencia (conservador) y el del movimiento (progresista). Se conciben como un centro-derecha y un centro-izquierda que deben estar de acuerdo en defender la </a:t>
            </a:r>
            <a:r>
              <a:rPr lang="es-ES_tradnl" sz="1800" b="1" dirty="0"/>
              <a:t>Constitución interna</a:t>
            </a:r>
            <a:r>
              <a:rPr lang="es-ES_tradnl" sz="1800" dirty="0"/>
              <a:t>, pero deben competir pacífica y legalmente por el poder y la implantación de aquellas partes de su programa “que las circunstancias hagan posible”. Deben hacerlo tolerándose: los doctrinarios son los primeros en hablar de un gobierno y una oposición ambos igualmente respetables </a:t>
            </a:r>
            <a:r>
              <a:rPr lang="es-ES_tradnl" sz="1800"/>
              <a:t>y funcionales.</a:t>
            </a:r>
            <a:endParaRPr lang="es-ES_tradnl" sz="1800" dirty="0"/>
          </a:p>
          <a:p>
            <a:pPr marL="822960" lvl="3" indent="-274320">
              <a:buSzPct val="95000"/>
            </a:pPr>
            <a:r>
              <a:rPr lang="es-ES_tradnl" sz="1800" dirty="0"/>
              <a:t>Para los doctrinarios ensalzaban las instituciones históricas pero no por mero apego a la tradición, como los </a:t>
            </a:r>
            <a:r>
              <a:rPr lang="es-ES_tradnl" sz="1800" dirty="0" err="1"/>
              <a:t>ultramonárquicos</a:t>
            </a:r>
            <a:r>
              <a:rPr lang="es-ES_tradnl" sz="1800" dirty="0"/>
              <a:t>, sino solamente por su </a:t>
            </a:r>
            <a:r>
              <a:rPr lang="es-ES_tradnl" sz="1800" b="1" dirty="0"/>
              <a:t>utilidad</a:t>
            </a:r>
            <a:r>
              <a:rPr lang="es-ES_tradnl" sz="1800" dirty="0"/>
              <a:t>. La permanencia sería, por tanto, evidencia de su funcionalidad. Sólo cuando ya no son funcionales pueden modificarse. </a:t>
            </a:r>
          </a:p>
          <a:p>
            <a:pPr marL="822960" lvl="3" indent="-274320">
              <a:buSzPct val="95000"/>
            </a:pPr>
            <a:r>
              <a:rPr lang="es-ES_tradnl" sz="1800" dirty="0"/>
              <a:t>Rechazan, por tanto, las ideas </a:t>
            </a:r>
            <a:r>
              <a:rPr lang="es-ES_tradnl" sz="1800" dirty="0" err="1"/>
              <a:t>ultramonárquicas</a:t>
            </a:r>
            <a:r>
              <a:rPr lang="es-ES_tradnl" sz="1800" dirty="0"/>
              <a:t> por desfasadas y contrarias al “espíritu de libertades” que domina el nuevo siglo. Pero también las ideas de los </a:t>
            </a:r>
            <a:r>
              <a:rPr lang="es-ES_tradnl" sz="1800" dirty="0" err="1"/>
              <a:t>contractualistas</a:t>
            </a:r>
            <a:r>
              <a:rPr lang="es-ES_tradnl" sz="1800" dirty="0"/>
              <a:t>. La nación es una colectividad política creada por Dios y por la Historia, pero no de la voluntad de nadie, para la realización de los seres humanos individuales y la preservación de sus libertades.</a:t>
            </a:r>
          </a:p>
          <a:p>
            <a:pPr marL="822960" lvl="3" indent="-274320">
              <a:buSzPct val="95000"/>
            </a:pPr>
            <a:r>
              <a:rPr lang="es-ES_tradnl" sz="1800" dirty="0"/>
              <a:t>Son grandes defensores del sufragio censitario. La soberanía, en realidad, debe pertenecer a los “mejores”, a la “inteligencia”. Los ignorantes no deben tener derechos políticos porque sería perjudicial para ellos mismos. </a:t>
            </a:r>
            <a:endParaRPr lang="es-ES_tradnl" sz="2200" dirty="0"/>
          </a:p>
          <a:p>
            <a:endParaRPr lang="es-ES" dirty="0"/>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marL="548640" lvl="2" indent="-274320">
              <a:buClr>
                <a:schemeClr val="accent3"/>
              </a:buClr>
              <a:buSzPct val="95000"/>
              <a:buNone/>
            </a:pPr>
            <a:endParaRPr lang="es-ES_tradnl" sz="2200" dirty="0"/>
          </a:p>
          <a:p>
            <a:pPr marL="548640" lvl="2" indent="-274320">
              <a:buClr>
                <a:schemeClr val="accent3"/>
              </a:buClr>
              <a:buSzPct val="95000"/>
            </a:pPr>
            <a:r>
              <a:rPr lang="es-ES_tradnl" sz="2200" dirty="0"/>
              <a:t>Liberales Doctrinarios:</a:t>
            </a:r>
          </a:p>
          <a:p>
            <a:pPr marL="822960" lvl="3" indent="-274320">
              <a:buSzPct val="95000"/>
            </a:pPr>
            <a:r>
              <a:rPr lang="es-ES_tradnl" dirty="0"/>
              <a:t>FRANCIA: Pierre Paul </a:t>
            </a:r>
            <a:r>
              <a:rPr lang="es-ES_tradnl" dirty="0" err="1"/>
              <a:t>Royer-Collard</a:t>
            </a:r>
            <a:r>
              <a:rPr lang="es-ES_tradnl" dirty="0"/>
              <a:t>, François </a:t>
            </a:r>
            <a:r>
              <a:rPr lang="es-ES_tradnl" dirty="0" err="1"/>
              <a:t>Guizot</a:t>
            </a:r>
            <a:r>
              <a:rPr lang="es-ES_tradnl" dirty="0"/>
              <a:t>, Víctor </a:t>
            </a:r>
            <a:r>
              <a:rPr lang="es-ES_tradnl" dirty="0" err="1"/>
              <a:t>Broglie</a:t>
            </a:r>
            <a:r>
              <a:rPr lang="es-ES_tradnl" dirty="0"/>
              <a:t>.</a:t>
            </a:r>
          </a:p>
          <a:p>
            <a:pPr marL="822960" lvl="3" indent="-274320">
              <a:buSzPct val="95000"/>
            </a:pPr>
            <a:r>
              <a:rPr lang="es-ES_tradnl" dirty="0"/>
              <a:t>ESPAÑA: Andrés Borrego, Francisco Martínez de la Rosa, Antonio Alcalá-Galiano, Pedro José Pidal, Juan Francisco Pacheco.</a:t>
            </a:r>
          </a:p>
          <a:p>
            <a:pPr marL="548640" lvl="2" indent="-274320">
              <a:buClr>
                <a:schemeClr val="accent3"/>
              </a:buClr>
              <a:buSzPct val="95000"/>
            </a:pPr>
            <a:endParaRPr lang="es-ES_tradnl" sz="2200" dirty="0"/>
          </a:p>
          <a:p>
            <a:pPr marL="548640" lvl="2" indent="-274320">
              <a:buClr>
                <a:schemeClr val="accent3"/>
              </a:buClr>
              <a:buSzPct val="95000"/>
            </a:pPr>
            <a:r>
              <a:rPr lang="es-ES_tradnl" sz="2200" dirty="0"/>
              <a:t>Un nuevo liberalismo. El positivismo político:</a:t>
            </a:r>
          </a:p>
          <a:p>
            <a:pPr marL="548640" lvl="2" indent="-274320">
              <a:buClr>
                <a:schemeClr val="accent3"/>
              </a:buClr>
              <a:buSzPct val="95000"/>
            </a:pPr>
            <a:endParaRPr lang="es-ES_tradnl" sz="1900" dirty="0"/>
          </a:p>
          <a:p>
            <a:pPr marL="822960" lvl="3" indent="-274320">
              <a:buSzPct val="95000"/>
            </a:pPr>
            <a:r>
              <a:rPr lang="es-ES_tradnl" sz="1800" dirty="0"/>
              <a:t>Como derivación del “empirismo” (que destaca el conocimiento experimental frente a la metafísica) el positivismo defiende que sólo el conocimiento científico es auténtico conocimiento. Por tanto, en política todo análisis debe basarse en hechos reales verificados por la experiencia.</a:t>
            </a:r>
          </a:p>
          <a:p>
            <a:pPr marL="822960" lvl="3" indent="-274320">
              <a:buSzPct val="95000"/>
              <a:buNone/>
            </a:pPr>
            <a:endParaRPr lang="es-ES_tradnl" sz="1800" dirty="0"/>
          </a:p>
          <a:p>
            <a:pPr marL="822960" lvl="3" indent="-274320">
              <a:buSzPct val="95000"/>
            </a:pPr>
            <a:r>
              <a:rPr lang="es-ES_tradnl" sz="1800" dirty="0"/>
              <a:t>Se trata de determinar leyes generales aplicables a la política a partir de la explicación causal de los fenómenos. Se hace mediante el método inductivo: cualquier tesis debe basarse en principios o datos percibidos empíricamente, mediante la observación y la experimentación. Debe irse por tanto de los hechos concretos a la teoría. Jamás al contrario. Sería </a:t>
            </a:r>
            <a:r>
              <a:rPr lang="es-ES_tradnl" sz="1800" b="1" dirty="0"/>
              <a:t>especular.</a:t>
            </a:r>
            <a:r>
              <a:rPr lang="es-ES_tradnl" sz="1800" dirty="0"/>
              <a:t> Es además el basamento de una nueva ciencia actual: la </a:t>
            </a:r>
            <a:r>
              <a:rPr lang="es-ES_tradnl" sz="1800" b="1" dirty="0"/>
              <a:t>Sociología </a:t>
            </a:r>
            <a:r>
              <a:rPr lang="es-ES_tradnl" sz="1800" dirty="0"/>
              <a:t>(Auguste </a:t>
            </a:r>
            <a:r>
              <a:rPr lang="es-ES_tradnl" sz="1800" dirty="0" err="1"/>
              <a:t>Comte</a:t>
            </a:r>
            <a:r>
              <a:rPr lang="es-ES_tradnl" sz="1800" dirty="0"/>
              <a:t>, +1857).</a:t>
            </a:r>
          </a:p>
          <a:p>
            <a:pPr marL="822960" lvl="3" indent="-274320">
              <a:buSzPct val="95000"/>
              <a:buNone/>
            </a:pPr>
            <a:endParaRPr lang="es-ES_tradnl" sz="2200" dirty="0"/>
          </a:p>
          <a:p>
            <a:endParaRPr lang="es-ES" dirty="0"/>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3. LA REACCIÓN CONSERVADORA</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548640" lvl="2" indent="-274320">
              <a:buClr>
                <a:schemeClr val="accent3"/>
              </a:buClr>
              <a:buSzPct val="95000"/>
            </a:pPr>
            <a:r>
              <a:rPr lang="es-ES_tradnl" sz="2200" dirty="0"/>
              <a:t>Un nuevo liberalismo. El positivismo político:</a:t>
            </a:r>
            <a:endParaRPr lang="es-ES_tradnl" sz="1900" dirty="0"/>
          </a:p>
          <a:p>
            <a:pPr marL="822960" lvl="3" indent="-274320">
              <a:buSzPct val="95000"/>
            </a:pPr>
            <a:r>
              <a:rPr lang="es-ES_tradnl" sz="1800" dirty="0"/>
              <a:t>La versión inglesa sería el </a:t>
            </a:r>
            <a:r>
              <a:rPr lang="es-ES_tradnl" sz="1800" b="1" dirty="0"/>
              <a:t>Utilitarismo </a:t>
            </a:r>
            <a:r>
              <a:rPr lang="es-ES_tradnl" sz="1800" dirty="0"/>
              <a:t>(</a:t>
            </a:r>
            <a:r>
              <a:rPr lang="es-ES_tradnl" sz="1800" dirty="0" err="1"/>
              <a:t>Jeremy</a:t>
            </a:r>
            <a:r>
              <a:rPr lang="es-ES_tradnl" sz="1800" dirty="0"/>
              <a:t> </a:t>
            </a:r>
            <a:r>
              <a:rPr lang="es-ES_tradnl" sz="1800" dirty="0" err="1"/>
              <a:t>Bentham</a:t>
            </a:r>
            <a:r>
              <a:rPr lang="es-ES_tradnl" sz="1800" dirty="0"/>
              <a:t>+ 1832, John Stuart </a:t>
            </a:r>
            <a:r>
              <a:rPr lang="es-ES_tradnl" sz="1800" dirty="0" err="1"/>
              <a:t>Mill</a:t>
            </a:r>
            <a:r>
              <a:rPr lang="es-ES_tradnl" sz="1800" dirty="0"/>
              <a:t> +1873). Identifican utilidad con felicidad: lo útil es lo más valioso para el individuo, por tanto la felicidad de todos (suma de la felicidad de cada uno) reside en la utilidad de las instituciones para cada uno de los individuos. Una institución será útil si produce un nivel razonable de satisfacción al mayor número posible de ciudadanos. Deja implícita la idea de </a:t>
            </a:r>
            <a:r>
              <a:rPr lang="es-ES_tradnl" sz="1800" b="1" dirty="0"/>
              <a:t>consensuar </a:t>
            </a:r>
            <a:r>
              <a:rPr lang="es-ES_tradnl" sz="1800" dirty="0"/>
              <a:t>las instituciones para que sean lo más inclusivas posibles. </a:t>
            </a:r>
            <a:r>
              <a:rPr lang="es-ES_tradnl" sz="1800" dirty="0" err="1"/>
              <a:t>Bentham</a:t>
            </a:r>
            <a:r>
              <a:rPr lang="es-ES_tradnl" sz="1800" dirty="0"/>
              <a:t>: “todo acto humano, norma o institución debe juzgarse en función de su utilidad, esto es, según el placer o el sufrimiento que producen en las personas”.</a:t>
            </a:r>
          </a:p>
          <a:p>
            <a:pPr marL="822960" lvl="3" indent="-274320">
              <a:buSzPct val="95000"/>
            </a:pPr>
            <a:endParaRPr lang="es-ES_tradnl" sz="1800" dirty="0"/>
          </a:p>
          <a:p>
            <a:pPr marL="822960" lvl="3" indent="-274320">
              <a:buSzPct val="95000"/>
            </a:pPr>
            <a:r>
              <a:rPr lang="es-ES_tradnl" sz="1800" dirty="0"/>
              <a:t>Positivismo Histórico o </a:t>
            </a:r>
            <a:r>
              <a:rPr lang="es-ES_tradnl" sz="1800" b="1" dirty="0"/>
              <a:t>Historicismo</a:t>
            </a:r>
            <a:r>
              <a:rPr lang="es-ES_tradnl" sz="1800" dirty="0"/>
              <a:t> (</a:t>
            </a:r>
            <a:r>
              <a:rPr lang="es-ES_tradnl" sz="1800" dirty="0" err="1"/>
              <a:t>Leopold</a:t>
            </a:r>
            <a:r>
              <a:rPr lang="es-ES_tradnl" sz="1800" dirty="0"/>
              <a:t> von </a:t>
            </a:r>
            <a:r>
              <a:rPr lang="es-ES_tradnl" sz="1800" dirty="0" err="1"/>
              <a:t>Ranke</a:t>
            </a:r>
            <a:r>
              <a:rPr lang="es-ES_tradnl" sz="1800" dirty="0"/>
              <a:t>, +1886): la Historia se considera la disciplina más útil para la política aplicada. La Historia no es discurso ni arte. Es </a:t>
            </a:r>
            <a:r>
              <a:rPr lang="es-ES_tradnl" sz="1800" b="1" dirty="0"/>
              <a:t>Ciencia</a:t>
            </a:r>
            <a:r>
              <a:rPr lang="es-ES_tradnl" sz="1800" dirty="0"/>
              <a:t> y como tal se basa en pruebas documentadas. Cada hecho histórico debe ser entendido desde su propio ser, en correspondencia con su época (“cada época está en relación directa con Dios”). Concluye que la vida y la realidad están determinadas históricamente. Su discípulo, </a:t>
            </a:r>
            <a:r>
              <a:rPr lang="es-ES_tradnl" sz="1800" dirty="0" err="1"/>
              <a:t>Wilhelm</a:t>
            </a:r>
            <a:r>
              <a:rPr lang="es-ES_tradnl" sz="1800" dirty="0"/>
              <a:t> </a:t>
            </a:r>
            <a:r>
              <a:rPr lang="es-ES_tradnl" sz="1800" dirty="0" err="1"/>
              <a:t>Dilthey</a:t>
            </a:r>
            <a:r>
              <a:rPr lang="es-ES_tradnl" sz="1800" dirty="0"/>
              <a:t> (+1911), introduce, además, la </a:t>
            </a:r>
            <a:r>
              <a:rPr lang="es-ES_tradnl" sz="1800" b="1" dirty="0"/>
              <a:t>empatía</a:t>
            </a:r>
            <a:r>
              <a:rPr lang="es-ES_tradnl" sz="1800" dirty="0"/>
              <a:t> en los métodos de investigación histórica.</a:t>
            </a:r>
          </a:p>
          <a:p>
            <a:endParaRPr lang="es-ES" dirty="0"/>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4. EL NACIONALISMO: ESTADO Y NACIÓN</a:t>
            </a:r>
            <a:endParaRPr lang="es-ES" sz="2400" dirty="0"/>
          </a:p>
        </p:txBody>
      </p:sp>
      <p:sp>
        <p:nvSpPr>
          <p:cNvPr id="3" name="2 Marcador de contenido"/>
          <p:cNvSpPr>
            <a:spLocks noGrp="1"/>
          </p:cNvSpPr>
          <p:nvPr>
            <p:ph idx="1"/>
          </p:nvPr>
        </p:nvSpPr>
        <p:spPr>
          <a:xfrm>
            <a:off x="0" y="764704"/>
            <a:ext cx="9144000" cy="6093296"/>
          </a:xfrm>
        </p:spPr>
        <p:txBody>
          <a:bodyPr>
            <a:normAutofit fontScale="92500" lnSpcReduction="10000"/>
          </a:bodyPr>
          <a:lstStyle/>
          <a:p>
            <a:pPr marL="548640" lvl="2" indent="-274320">
              <a:buClr>
                <a:schemeClr val="accent3"/>
              </a:buClr>
              <a:buSzPct val="95000"/>
            </a:pPr>
            <a:r>
              <a:rPr lang="es-ES_tradnl" sz="2200" dirty="0"/>
              <a:t>Concepto de “nación”:</a:t>
            </a:r>
            <a:endParaRPr lang="es-ES_tradnl" sz="1900" dirty="0"/>
          </a:p>
          <a:p>
            <a:pPr marL="822960" lvl="3" indent="-274320" algn="just">
              <a:buSzPct val="95000"/>
            </a:pPr>
            <a:r>
              <a:rPr lang="es-ES_tradnl" sz="1800" dirty="0"/>
              <a:t>Durante el siglo XVIII, la palabra “nación” adquiere una acepción actualizada. Antes simplemente aludía al lugar de nacimiento. Ahora mantiene ese significado pero identificado “lugar de nacimiento” con una “nación constituida”.</a:t>
            </a:r>
          </a:p>
          <a:p>
            <a:pPr marL="822960" lvl="3" indent="-274320" algn="just">
              <a:buSzPct val="95000"/>
            </a:pPr>
            <a:endParaRPr lang="es-ES_tradnl" sz="1800" dirty="0"/>
          </a:p>
          <a:p>
            <a:pPr marL="822960" lvl="3" indent="-274320" algn="just">
              <a:buSzPct val="95000"/>
            </a:pPr>
            <a:r>
              <a:rPr lang="es-ES_tradnl" sz="1800" dirty="0"/>
              <a:t>¿Qué acepciones adquiere? Normalmente, nación indica un grupo humano regido por un mismo gobierno o sistema de gobierno y, asimismo, alude al territorio sobre el que ese grupo humano –o su gobierno– ejercitan la soberanía. La palabra tomó carta de naturaleza especialmente en países como Francia y España que adoptaron, desde muy pronto, Constituciones liberales que transferían la soberanía del Rey al conjunto de sus ciudadanos. Vid. Título I de la Constitución de 1812.</a:t>
            </a:r>
          </a:p>
          <a:p>
            <a:pPr marL="822960" lvl="3" indent="-274320" algn="just">
              <a:buSzPct val="95000"/>
            </a:pPr>
            <a:endParaRPr lang="es-ES_tradnl" sz="1800" dirty="0"/>
          </a:p>
          <a:p>
            <a:pPr marL="822960" lvl="3" indent="-274320" algn="just">
              <a:buSzPct val="95000"/>
            </a:pPr>
            <a:r>
              <a:rPr lang="es-ES_tradnl" sz="1800" dirty="0"/>
              <a:t>Los nuevos regímenes liberales supusieron la creación de los </a:t>
            </a:r>
            <a:r>
              <a:rPr lang="es-ES_tradnl" sz="1800" b="1" dirty="0"/>
              <a:t>modernos Estados-Nación</a:t>
            </a:r>
            <a:r>
              <a:rPr lang="es-ES_tradnl" sz="1800" dirty="0"/>
              <a:t>. También del sentimiento patriótico moderno a partir de la reinvención de la </a:t>
            </a:r>
            <a:r>
              <a:rPr lang="es-ES_tradnl" sz="1800" b="1" dirty="0"/>
              <a:t>Patria </a:t>
            </a:r>
            <a:r>
              <a:rPr lang="es-ES_tradnl" sz="1800" dirty="0"/>
              <a:t>(la tierra de los antepasados, constituida jurídicamente como Estado-Nación, a la que los individuos se </a:t>
            </a:r>
            <a:r>
              <a:rPr lang="es-ES_tradnl" sz="1800" b="1" dirty="0"/>
              <a:t>sienten</a:t>
            </a:r>
            <a:r>
              <a:rPr lang="es-ES_tradnl" sz="1800" dirty="0"/>
              <a:t> ligados por vínculos afectivos de carácter subjetivo) como depositario de la lealtad cívica. Con la Patria, los liberales abolían los viejos lazos </a:t>
            </a:r>
            <a:r>
              <a:rPr lang="es-ES_tradnl" sz="1800" dirty="0" err="1"/>
              <a:t>vasalláticos</a:t>
            </a:r>
            <a:r>
              <a:rPr lang="es-ES_tradnl" sz="1800" dirty="0"/>
              <a:t> de fidelidad puramente personal al Rey o a la aristocracia propios del Antiguo Régimen. En España, esto fue patente durante la Guerra de la Independencia (1808) y tuvo notables expresiones literarias (“Episodios Nacionales” de Galdós). </a:t>
            </a:r>
          </a:p>
          <a:p>
            <a:pPr marL="822960" lvl="3" indent="-274320" algn="just">
              <a:buSzPct val="95000"/>
            </a:pPr>
            <a:endParaRPr lang="es-ES_tradnl" sz="1800" dirty="0"/>
          </a:p>
          <a:p>
            <a:pPr marL="822960" lvl="3" indent="-274320" algn="just">
              <a:buSzPct val="95000"/>
            </a:pPr>
            <a:r>
              <a:rPr lang="es-ES_tradnl" sz="1800" dirty="0"/>
              <a:t>Este es el significado con que se emplea hoy la palabra “nación” en las Constituciones liberal-democráticas y en las ciencias históricas, jurídicas y políticas.</a:t>
            </a:r>
          </a:p>
          <a:p>
            <a:endParaRPr lang="es-ES" dirty="0"/>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4. EL NACIONALISMO: ESTADO Y NACIÓN</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548640" lvl="2" indent="-274320">
              <a:buClr>
                <a:schemeClr val="accent3"/>
              </a:buClr>
              <a:buSzPct val="95000"/>
            </a:pPr>
            <a:r>
              <a:rPr lang="es-ES_tradnl" sz="2200" dirty="0"/>
              <a:t>Concepto de “nación”:</a:t>
            </a:r>
            <a:r>
              <a:rPr lang="es-ES_tradnl" sz="1800" dirty="0"/>
              <a:t> </a:t>
            </a:r>
          </a:p>
          <a:p>
            <a:pPr marL="822960" lvl="3" indent="-274320" algn="just">
              <a:buSzPct val="95000"/>
            </a:pPr>
            <a:r>
              <a:rPr lang="es-ES_tradnl" sz="1800" dirty="0"/>
              <a:t>Determinados filósofos prusianos partidarios de la unificación de una entidad política inexistente (“Alemania”) otorgarán a la palabra “nación” el significado de “grupo humano” con un mismo origen étnico, que hablan un mismo idioma y comparten una tradición común. Esta formulación fue útil para los movimientos políticos que en Europa reivindicaron la unión o separación de otros grupos humanos a costa de las fronteras de los antiguos Estados heredados de la Edad Moderna. Supuso la creación de la ideología </a:t>
            </a:r>
            <a:r>
              <a:rPr lang="es-ES_tradnl" sz="1800" b="1" dirty="0"/>
              <a:t>nacionalista</a:t>
            </a:r>
            <a:r>
              <a:rPr lang="es-ES_tradnl" sz="1800" dirty="0"/>
              <a:t>.</a:t>
            </a:r>
          </a:p>
          <a:p>
            <a:pPr marL="822960" lvl="3" indent="-274320" algn="just">
              <a:buSzPct val="95000"/>
            </a:pPr>
            <a:endParaRPr lang="es-ES_tradnl" sz="1800" dirty="0"/>
          </a:p>
          <a:p>
            <a:pPr marL="822960" lvl="3" indent="-274320" algn="just">
              <a:buSzPct val="95000"/>
            </a:pPr>
            <a:r>
              <a:rPr lang="es-ES_tradnl" sz="1800" dirty="0"/>
              <a:t>¿Qué es el nacionalismo?: Es una </a:t>
            </a:r>
            <a:r>
              <a:rPr lang="es-ES_tradnl" sz="1800" b="1" dirty="0"/>
              <a:t>ideología</a:t>
            </a:r>
            <a:r>
              <a:rPr lang="es-ES_tradnl" sz="1800" dirty="0"/>
              <a:t> que propugna que todo grupo humano que hable un mismo idioma y que compartan un origen étnico y un acervo de tradiciones homogéneo es, por </a:t>
            </a:r>
            <a:r>
              <a:rPr lang="es-ES_tradnl" sz="1800" b="1" dirty="0"/>
              <a:t>naturaleza</a:t>
            </a:r>
            <a:r>
              <a:rPr lang="es-ES_tradnl" sz="1800" dirty="0"/>
              <a:t>, una nación. Y que cada nación, precisamente por constituir una comunidad de raza y lengua, tiene derecho a “</a:t>
            </a:r>
            <a:r>
              <a:rPr lang="es-ES_tradnl" sz="1800" b="1" dirty="0" err="1"/>
              <a:t>autodeterminarse</a:t>
            </a:r>
            <a:r>
              <a:rPr lang="es-ES_tradnl" sz="1800" dirty="0"/>
              <a:t>” para constituir un Estado. Ese derecho prevalece frente a los Estados y fronteras preexistentes. Todo Estado </a:t>
            </a:r>
            <a:r>
              <a:rPr lang="es-ES_tradnl" sz="1800" dirty="0" err="1"/>
              <a:t>multilingüístico</a:t>
            </a:r>
            <a:r>
              <a:rPr lang="es-ES_tradnl" sz="1800" dirty="0"/>
              <a:t> y multirracial o todo Estado y frontera que divida un grupo lingüístico y racial homogéneo es necesariamente </a:t>
            </a:r>
            <a:r>
              <a:rPr lang="es-ES_tradnl" sz="1800" b="1" dirty="0"/>
              <a:t>antinatural</a:t>
            </a:r>
            <a:r>
              <a:rPr lang="es-ES_tradnl" sz="1800" dirty="0"/>
              <a:t> y, por tanto, el nacionalismo propugna su desaparición.</a:t>
            </a:r>
          </a:p>
          <a:p>
            <a:pPr marL="822960" lvl="3" indent="-274320" algn="just">
              <a:buSzPct val="95000"/>
            </a:pPr>
            <a:endParaRPr lang="es-ES_tradnl" sz="1800" dirty="0"/>
          </a:p>
          <a:p>
            <a:endParaRPr lang="es-ES" dirty="0"/>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4. EL NACIONALISMO: ESTADO Y NACIÓN</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marL="548640" lvl="2" indent="-274320">
              <a:buClr>
                <a:schemeClr val="accent3"/>
              </a:buClr>
              <a:buSzPct val="95000"/>
            </a:pPr>
            <a:r>
              <a:rPr lang="es-ES_tradnl" sz="2200" dirty="0"/>
              <a:t>Concepto de “nación”:</a:t>
            </a:r>
            <a:r>
              <a:rPr lang="es-ES_tradnl" sz="1800" dirty="0"/>
              <a:t> </a:t>
            </a:r>
          </a:p>
          <a:p>
            <a:pPr marL="822960" lvl="3" indent="-274320" algn="just">
              <a:buSzPct val="95000"/>
            </a:pPr>
            <a:r>
              <a:rPr lang="es-ES_tradnl" sz="1800" dirty="0"/>
              <a:t>El nacionalismo se vale para legitimarse del patriotismo y suele confundirse con xenofobia o tribalismo. Pero todas estas expresiones aluden únicamente a sentimientos, ya sea de adhesión a la Patria o a la Tribu o de rechazo al extranjero. No son construcciones intelectuales como el nacionalismo. </a:t>
            </a:r>
          </a:p>
          <a:p>
            <a:pPr marL="822960" lvl="3" indent="-274320" algn="just">
              <a:buSzPct val="95000"/>
            </a:pPr>
            <a:endParaRPr lang="es-ES_tradnl" sz="1800" dirty="0"/>
          </a:p>
          <a:p>
            <a:pPr marL="822960" lvl="3" indent="-274320" algn="just">
              <a:buSzPct val="95000"/>
            </a:pPr>
            <a:r>
              <a:rPr lang="es-ES_tradnl" sz="1800" dirty="0"/>
              <a:t>Además, el patriotismo alude necesariamente a un sentimiento de adhesión a un Estado-Nación jurídica, territorial e históricamente constituido y, por tanto, realmente existente. En un movimiento nacionalista, ese sentimiento de adhesión se vehicula hacia una comunidad nacional imaginaria e intemporal.  </a:t>
            </a:r>
          </a:p>
          <a:p>
            <a:pPr marL="822960" lvl="3" indent="-274320" algn="just">
              <a:buSzPct val="95000"/>
            </a:pPr>
            <a:endParaRPr lang="es-ES_tradnl" sz="1800" dirty="0"/>
          </a:p>
          <a:p>
            <a:pPr marL="822960" lvl="3" indent="-274320" algn="just">
              <a:buSzPct val="95000"/>
            </a:pPr>
            <a:r>
              <a:rPr lang="es-ES_tradnl" sz="1800" dirty="0"/>
              <a:t>Otra diferencia entre Patriotismo y Nacionalismo es su relación con los principios de Libertad y Democracia:</a:t>
            </a:r>
          </a:p>
          <a:p>
            <a:pPr marL="1097280" lvl="4" indent="-274320" algn="just">
              <a:buSzPct val="95000"/>
            </a:pPr>
            <a:r>
              <a:rPr lang="es-ES_tradnl" sz="1800" dirty="0"/>
              <a:t>El Patriotismo, como sentimiento de adhesión a una comunidad política que se define jurídica, territorial e históricamente, es un instrumento, un medio para reforzar y preservar la libertad individual, fin último al que sirve y por el que se legitima.</a:t>
            </a:r>
          </a:p>
          <a:p>
            <a:pPr marL="1097280" lvl="4" indent="-274320" algn="just">
              <a:buSzPct val="95000"/>
            </a:pPr>
            <a:r>
              <a:rPr lang="es-ES_tradnl" sz="1800" dirty="0"/>
              <a:t>El Nacionalismo, como ideología que define una comunidad de raza y lengua, que se legitima por factores étnico-culturales que escapan a la voluntad individual de sus ciudadanos, es incompatible con la libertad individual y concibe la democracia como la subordinación de los individuos a la “voluntad nacional”. Fuera de ésta, no puede existir discrepancia.</a:t>
            </a:r>
          </a:p>
          <a:p>
            <a:pPr marL="822960" lvl="3" indent="-274320" algn="just">
              <a:buSzPct val="95000"/>
            </a:pPr>
            <a:endParaRPr lang="es-ES_tradnl" sz="1800" dirty="0"/>
          </a:p>
          <a:p>
            <a:endParaRPr lang="es-ES" dirty="0"/>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4. EL NACIONALISMO: ESTADO Y NACIÓN</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marL="548640" lvl="2" indent="-274320">
              <a:buClr>
                <a:schemeClr val="accent3"/>
              </a:buClr>
              <a:buSzPct val="95000"/>
            </a:pPr>
            <a:r>
              <a:rPr lang="es-ES_tradnl" sz="2200" dirty="0"/>
              <a:t>Concepto de “nación”:</a:t>
            </a:r>
            <a:r>
              <a:rPr lang="es-ES_tradnl" sz="1800" dirty="0"/>
              <a:t> </a:t>
            </a:r>
          </a:p>
          <a:p>
            <a:pPr marL="822960" lvl="3" indent="-274320" algn="just">
              <a:buSzPct val="95000"/>
            </a:pPr>
            <a:r>
              <a:rPr lang="es-ES_tradnl" sz="1800" dirty="0"/>
              <a:t>El nacionalismo se vale para legitimarse del patriotismo y suele confundirse con xenofobia o tribalismo. Pero todas estas expresiones aluden únicamente a sentimientos, ya sea de adhesión a la Patria o a la Tribu o de rechazo al extranjero. No son construcciones intelectuales como el nacionalismo. </a:t>
            </a:r>
          </a:p>
          <a:p>
            <a:pPr marL="822960" lvl="3" indent="-274320" algn="just">
              <a:buSzPct val="95000"/>
            </a:pPr>
            <a:endParaRPr lang="es-ES_tradnl" sz="1800" dirty="0"/>
          </a:p>
          <a:p>
            <a:pPr marL="822960" lvl="3" indent="-274320" algn="just">
              <a:buSzPct val="95000"/>
            </a:pPr>
            <a:r>
              <a:rPr lang="es-ES_tradnl" sz="1800" dirty="0"/>
              <a:t>Además, el patriotismo alude necesariamente a un sentimiento de adhesión a un Estado-Nación jurídica, territorial e históricamente constituido y, por tanto, realmente existente. En un movimiento nacionalista, ese sentimiento de adhesión se vehicula hacia una comunidad nacional imaginaria e intemporal.  </a:t>
            </a:r>
          </a:p>
          <a:p>
            <a:pPr marL="822960" lvl="3" indent="-274320" algn="just">
              <a:buSzPct val="95000"/>
            </a:pPr>
            <a:endParaRPr lang="es-ES_tradnl" sz="1800" dirty="0"/>
          </a:p>
          <a:p>
            <a:pPr marL="822960" lvl="3" indent="-274320" algn="just">
              <a:buSzPct val="95000"/>
            </a:pPr>
            <a:r>
              <a:rPr lang="es-ES_tradnl" sz="1800" dirty="0"/>
              <a:t>Otra diferencia entre Patriotismo y Nacionalismo es su relación con los principios de Libertad y Democracia:</a:t>
            </a:r>
          </a:p>
          <a:p>
            <a:pPr marL="1097280" lvl="4" indent="-274320" algn="just">
              <a:buSzPct val="95000"/>
            </a:pPr>
            <a:r>
              <a:rPr lang="es-ES_tradnl" sz="1800" dirty="0"/>
              <a:t>El Patriotismo, como sentimiento de adhesión a una comunidad política que se define jurídica, territorial e históricamente, es un instrumento, un medio para reforzar y preservar la libertad individual, fin último al que sirve y por el que se legitima.</a:t>
            </a:r>
          </a:p>
          <a:p>
            <a:pPr marL="1097280" lvl="4" indent="-274320" algn="just">
              <a:buSzPct val="95000"/>
            </a:pPr>
            <a:r>
              <a:rPr lang="es-ES_tradnl" sz="1800" dirty="0"/>
              <a:t>El Nacionalismo, como ideología que define una comunidad de raza y lengua, que se legitima por factores étnico-culturales que escapan a la voluntad individual de sus ciudadanos, es incompatible con la libertad individual y concibe la democracia como la subordinación de los individuos a la “voluntad nacional”. Fuera de ésta, no puede existir discrepancia.</a:t>
            </a:r>
          </a:p>
          <a:p>
            <a:pPr marL="822960" lvl="3" indent="-274320" algn="just">
              <a:buSzPct val="95000"/>
            </a:pPr>
            <a:endParaRPr lang="es-ES_tradnl" sz="1800" dirty="0"/>
          </a:p>
          <a:p>
            <a:endParaRPr lang="es-ES"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4. EL NACIONALISMO: ESTADO Y NACIÓN</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marL="548640" lvl="2" indent="-274320">
              <a:buClr>
                <a:schemeClr val="accent3"/>
              </a:buClr>
              <a:buSzPct val="95000"/>
            </a:pPr>
            <a:r>
              <a:rPr lang="es-ES_tradnl" sz="2200" dirty="0"/>
              <a:t>La expansión del nacionalismo:</a:t>
            </a:r>
            <a:r>
              <a:rPr lang="es-ES_tradnl" sz="1800" dirty="0"/>
              <a:t> </a:t>
            </a:r>
          </a:p>
          <a:p>
            <a:pPr marL="822960" lvl="3" indent="-274320" algn="just">
              <a:buSzPct val="95000"/>
            </a:pPr>
            <a:r>
              <a:rPr lang="es-ES_tradnl" sz="1800" dirty="0"/>
              <a:t>La invasión napoleónica y el sometimiento a los franceses de casi toda la Europa continental hasta 1815 provocó:</a:t>
            </a:r>
          </a:p>
          <a:p>
            <a:pPr marL="1097280" lvl="4" indent="-274320" algn="just">
              <a:buSzPct val="95000"/>
            </a:pPr>
            <a:r>
              <a:rPr lang="es-ES_tradnl" sz="1800" dirty="0"/>
              <a:t>La difusión del sentimiento liberal patriótico como consecuencia del rechazo de la invasión en los Reinos constituidos (España, Portugal, Rusia).</a:t>
            </a:r>
          </a:p>
          <a:p>
            <a:pPr marL="1097280" lvl="4" indent="-274320" algn="just">
              <a:buSzPct val="95000"/>
            </a:pPr>
            <a:r>
              <a:rPr lang="es-ES_tradnl" sz="1800" dirty="0"/>
              <a:t>El reforzamiento del ideal nacionalista en países con aspiraciones territoriales o de recuperar su estatus jurídico anterior (Alemania, Bélgica, Polonia, Italia).</a:t>
            </a:r>
          </a:p>
          <a:p>
            <a:pPr marL="822960" lvl="3" indent="-274320" algn="just">
              <a:buSzPct val="95000"/>
            </a:pPr>
            <a:endParaRPr lang="es-ES_tradnl" sz="1800" dirty="0"/>
          </a:p>
          <a:p>
            <a:pPr marL="822960" lvl="3" indent="-274320" algn="just">
              <a:buSzPct val="95000"/>
            </a:pPr>
            <a:r>
              <a:rPr lang="es-ES_tradnl" sz="1800" dirty="0"/>
              <a:t>Los ministros prusianos, admirados de la fuerza y vitalidad mostrada por el Ejército francés según el modelo de “pueblo en armas”, se lanzaron a partir de 1815 a reformas crear una autoridad central fuerte, un ejército nacional y un sistema educativo destinado a inculcar la devoción en la causa nacionalista germana que Prusia pretendía liderar. </a:t>
            </a:r>
          </a:p>
          <a:p>
            <a:pPr marL="822960" lvl="3" indent="-274320" algn="just">
              <a:buSzPct val="95000"/>
            </a:pPr>
            <a:endParaRPr lang="es-ES_tradnl" sz="1800" dirty="0"/>
          </a:p>
          <a:p>
            <a:pPr marL="822960" lvl="3" indent="-274320" algn="just">
              <a:buSzPct val="95000"/>
            </a:pPr>
            <a:r>
              <a:rPr lang="es-ES_tradnl" sz="1800" dirty="0"/>
              <a:t>Algo parecido ocurrió en el Reino de Saboya: los intentos napoleónicos de unificar Italia acabando con los Estados Pontificios y los múltiples Reinos y principados, tendrán impacto en una generación de políticos saboyanos que patrocinarán la expansión de su Reino para constituir Italia. </a:t>
            </a:r>
          </a:p>
          <a:p>
            <a:pPr marL="822960" lvl="3" indent="-274320" algn="just">
              <a:buSzPct val="95000"/>
            </a:pPr>
            <a:endParaRPr lang="es-ES_tradnl" sz="1800" dirty="0"/>
          </a:p>
          <a:p>
            <a:pPr marL="822960" lvl="3" indent="-274320" algn="just">
              <a:buSzPct val="95000"/>
            </a:pPr>
            <a:r>
              <a:rPr lang="es-ES_tradnl" sz="1800" dirty="0"/>
              <a:t>En Polonia, un reino que había desaparecido absorbido por sus vecinos, la creación del Gran Ducado de Varsovia (1807) por Napoleón y la adhesión de los polacos a su causa perdurarán como factor de unidad para reconstituir el país.</a:t>
            </a:r>
          </a:p>
          <a:p>
            <a:pPr marL="822960" lvl="3" indent="-274320" algn="just">
              <a:buSzPct val="95000"/>
            </a:pPr>
            <a:endParaRPr lang="es-ES_tradnl" sz="1800" dirty="0"/>
          </a:p>
          <a:p>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84976" cy="5589240"/>
          </a:xfrm>
        </p:spPr>
        <p:txBody>
          <a:bodyPr>
            <a:normAutofit/>
          </a:bodyPr>
          <a:lstStyle/>
          <a:p>
            <a:pPr algn="just"/>
            <a:endParaRPr lang="es-ES" dirty="0"/>
          </a:p>
          <a:p>
            <a:pPr algn="just"/>
            <a:r>
              <a:rPr lang="es-ES" dirty="0"/>
              <a:t>No pocos ilustrados admiraban la democracia directa griega por ello pero, ¿era un modelo viable en su misma época?</a:t>
            </a:r>
          </a:p>
          <a:p>
            <a:pPr algn="just"/>
            <a:endParaRPr lang="es-ES" dirty="0"/>
          </a:p>
          <a:p>
            <a:pPr lvl="1" algn="just"/>
            <a:r>
              <a:rPr lang="es-ES" dirty="0"/>
              <a:t>Su existencia (como el de las comunas medievales) se caracterizó por su constante inestabilidad: el “gobierno de los muchos y en favor de los muchos” (Pericles) degeneró en la forma corrompida de la “</a:t>
            </a:r>
            <a:r>
              <a:rPr lang="es-ES" dirty="0" err="1"/>
              <a:t>politeia</a:t>
            </a:r>
            <a:r>
              <a:rPr lang="es-ES" dirty="0"/>
              <a:t>” (Aristóteles).</a:t>
            </a:r>
          </a:p>
          <a:p>
            <a:pPr lvl="1" algn="just"/>
            <a:endParaRPr lang="es-ES" dirty="0"/>
          </a:p>
          <a:p>
            <a:pPr lvl="1" algn="just"/>
            <a:r>
              <a:rPr lang="es-ES" dirty="0"/>
              <a:t>(Continúa…)</a:t>
            </a:r>
          </a:p>
          <a:p>
            <a:pPr lvl="1"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864899051"/>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4. EL NACIONALISMO: ESTADO Y NACIÓN</a:t>
            </a:r>
            <a:endParaRPr lang="es-ES" sz="2400" dirty="0"/>
          </a:p>
        </p:txBody>
      </p:sp>
      <p:sp>
        <p:nvSpPr>
          <p:cNvPr id="3" name="2 Marcador de contenido"/>
          <p:cNvSpPr>
            <a:spLocks noGrp="1"/>
          </p:cNvSpPr>
          <p:nvPr>
            <p:ph idx="1"/>
          </p:nvPr>
        </p:nvSpPr>
        <p:spPr>
          <a:xfrm>
            <a:off x="0" y="764704"/>
            <a:ext cx="9144000" cy="6093296"/>
          </a:xfrm>
        </p:spPr>
        <p:txBody>
          <a:bodyPr>
            <a:normAutofit fontScale="92500"/>
          </a:bodyPr>
          <a:lstStyle/>
          <a:p>
            <a:pPr marL="548640" lvl="2" indent="-274320">
              <a:buClr>
                <a:schemeClr val="accent3"/>
              </a:buClr>
              <a:buSzPct val="95000"/>
            </a:pPr>
            <a:r>
              <a:rPr lang="es-ES_tradnl" sz="2200" dirty="0"/>
              <a:t>El Congreso de Viena (1815), al no tomar en serio las reivindicaciones de los distintos movimientos nacionalistas, los empujará a aliarse con los liberales:</a:t>
            </a:r>
            <a:r>
              <a:rPr lang="es-ES_tradnl" sz="1800" dirty="0"/>
              <a:t> </a:t>
            </a:r>
          </a:p>
          <a:p>
            <a:pPr marL="822960" lvl="3" indent="-274320" algn="just">
              <a:buSzPct val="95000"/>
            </a:pPr>
            <a:r>
              <a:rPr lang="es-ES_tradnl" sz="1800" dirty="0"/>
              <a:t>En esta Alianza el primer gran éxito fue la independencia de Grecia frente al Imperio Otomano, aunque con apoyo británico y ruso (1820). Posteriormente, el apoyo británico resultó esencial para la independencia de Bélgica (1830) del Reino de Holanda. </a:t>
            </a:r>
          </a:p>
          <a:p>
            <a:pPr marL="822960" lvl="3" indent="-274320" algn="just">
              <a:buSzPct val="95000"/>
            </a:pPr>
            <a:endParaRPr lang="es-ES_tradnl" sz="1800" dirty="0"/>
          </a:p>
          <a:p>
            <a:pPr marL="822960" lvl="3" indent="-274320" algn="just">
              <a:buSzPct val="95000"/>
            </a:pPr>
            <a:r>
              <a:rPr lang="es-ES_tradnl" sz="1800" dirty="0"/>
              <a:t>Pequeñas revueltas nacionalistas en los principados y ducados de la futura Alemania, Polonia e Italia. Allí, Giuseppe </a:t>
            </a:r>
            <a:r>
              <a:rPr lang="es-ES_tradnl" sz="1800" dirty="0" err="1"/>
              <a:t>Mazzini</a:t>
            </a:r>
            <a:r>
              <a:rPr lang="es-ES_tradnl" sz="1800" dirty="0"/>
              <a:t> fundará </a:t>
            </a:r>
            <a:r>
              <a:rPr lang="es-ES_tradnl" sz="1800" i="1" dirty="0"/>
              <a:t>La Joven Italia</a:t>
            </a:r>
            <a:r>
              <a:rPr lang="es-ES_tradnl" sz="1800" dirty="0"/>
              <a:t>, un movimiento que sostenía la fundación de una República italiana mediante levantamientos populares frente a los poderes del Antiguo Régimen. Varios motines en los años treinta y cuarenta del XIX. </a:t>
            </a:r>
          </a:p>
          <a:p>
            <a:pPr marL="822960" lvl="3" indent="-274320" algn="just">
              <a:buSzPct val="95000"/>
            </a:pPr>
            <a:endParaRPr lang="es-ES_tradnl" sz="1800" dirty="0"/>
          </a:p>
          <a:p>
            <a:pPr marL="822960" lvl="3" indent="-274320" algn="just">
              <a:buSzPct val="95000"/>
            </a:pPr>
            <a:r>
              <a:rPr lang="es-ES_tradnl" sz="1800" dirty="0"/>
              <a:t>La difusión del ideal nacionalista por los diversos Estados de los Habsburgo y otros reinos y principados germánicos conllevará un aumento de las tensiones internas. Colaboración allí también de nacionalistas y liberales.   </a:t>
            </a:r>
          </a:p>
          <a:p>
            <a:pPr marL="822960" lvl="3" indent="-274320" algn="just">
              <a:buSzPct val="95000"/>
            </a:pPr>
            <a:endParaRPr lang="es-ES_tradnl" sz="1800" dirty="0"/>
          </a:p>
          <a:p>
            <a:pPr marL="822960" lvl="3" indent="-274320" algn="just">
              <a:buSzPct val="95000"/>
            </a:pPr>
            <a:r>
              <a:rPr lang="es-ES_tradnl" sz="1800" dirty="0"/>
              <a:t>Pero a partir de 1848 se rompería por completo la alianza, cuando las formas de gobierno liberal-constitucional se extendieran por toda Europa sin generar Estados nuevos. El nacionalismo fue entonces, exclusivamente, un ideal puramente expansionista (Alemania, Italia) o </a:t>
            </a:r>
            <a:r>
              <a:rPr lang="es-ES_tradnl" sz="1800" dirty="0" err="1"/>
              <a:t>irredentista</a:t>
            </a:r>
            <a:r>
              <a:rPr lang="es-ES_tradnl" sz="1800" dirty="0"/>
              <a:t> (sirviendo a la desintegración del Imperio Otomano hasta 1914 y, tras el Tratado de Versalles, del Ruso, Alemán y Austriaco).</a:t>
            </a:r>
          </a:p>
          <a:p>
            <a:pPr marL="822960" lvl="3" indent="-274320" algn="just">
              <a:buSzPct val="95000"/>
            </a:pPr>
            <a:endParaRPr lang="es-ES_tradnl" sz="1800" dirty="0"/>
          </a:p>
          <a:p>
            <a:endParaRPr lang="es-ES"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822960" lvl="3" indent="-274320" algn="just">
              <a:buSzPct val="95000"/>
            </a:pPr>
            <a:r>
              <a:rPr lang="es-ES_tradnl" sz="1800" dirty="0"/>
              <a:t>¿Por qué surge un movimiento político específicamente obrero? Es fundamental entender el rápido cambio social propiciado por el liberalismo constitucional y el desarrollo de la economía de mercado tras la dos revoluciones industriales.</a:t>
            </a:r>
          </a:p>
          <a:p>
            <a:pPr marL="822960" lvl="3" indent="-274320" algn="just">
              <a:buSzPct val="95000"/>
            </a:pPr>
            <a:endParaRPr lang="es-ES_tradnl" sz="1800" dirty="0"/>
          </a:p>
          <a:p>
            <a:pPr marL="1097280" lvl="4" indent="-274320" algn="just">
              <a:buSzPct val="95000"/>
            </a:pPr>
            <a:r>
              <a:rPr lang="es-ES_tradnl" sz="1800" dirty="0"/>
              <a:t>El primero: la introducción del librecambio que aumentó la productividad agraria y rebajó el precio de los alimentos. Aunque esto benefició a la mayoría, especialmente a los habitantes de las ciudades, sin embargo perjudicó a los productores agrarios. Emigración del campo a la ciudad.</a:t>
            </a:r>
          </a:p>
          <a:p>
            <a:pPr marL="1097280" lvl="4" indent="-274320" algn="just">
              <a:buSzPct val="95000"/>
            </a:pPr>
            <a:endParaRPr lang="es-ES_tradnl" sz="1800" dirty="0"/>
          </a:p>
          <a:p>
            <a:pPr marL="1097280" lvl="4" indent="-274320" algn="just">
              <a:buSzPct val="95000"/>
            </a:pPr>
            <a:r>
              <a:rPr lang="es-ES_tradnl" sz="1800" dirty="0"/>
              <a:t>El segundo: el patrón oro. El establecimiento por Gran Bretaña de un valor fijo de su moneda en oro, fue imitado por otras naciones para facilitar los intercambios comerciales. Casi todas las monedas tenían así un valor convertible en ese metal.</a:t>
            </a:r>
          </a:p>
          <a:p>
            <a:pPr marL="1097280" lvl="4" indent="-274320" algn="just">
              <a:buSzPct val="95000"/>
            </a:pPr>
            <a:endParaRPr lang="es-ES_tradnl" sz="1800" dirty="0"/>
          </a:p>
          <a:p>
            <a:pPr marL="1097280" lvl="4" indent="-274320" algn="just">
              <a:buSzPct val="95000"/>
            </a:pPr>
            <a:r>
              <a:rPr lang="es-ES_tradnl" sz="1800" dirty="0"/>
              <a:t>El patrón oro funcionaba, además, como mecanismo de ajuste para las economías menos competitivas (que tenían déficits en las balanzas comerciales): el país con déficit exportaba oro, se reducía el dinero en circulación, los precios bajaban aumentando la competitividad y la balanza comercial volvía a equilibrarse. Sin embargo, durante las crisis los efectos eran dramáticos para los márgenes de beneficio empresariales y los salarios.</a:t>
            </a:r>
          </a:p>
          <a:p>
            <a:pPr marL="822960" lvl="3" indent="-274320" algn="just">
              <a:buSzPct val="95000"/>
            </a:pPr>
            <a:endParaRPr lang="es-ES_tradnl" sz="1800" dirty="0"/>
          </a:p>
          <a:p>
            <a:pPr marL="1097280" lvl="4" indent="-274320" algn="just">
              <a:buSzPct val="95000"/>
            </a:pPr>
            <a:endParaRPr lang="es-ES_tradnl" sz="1800" dirty="0"/>
          </a:p>
          <a:p>
            <a:endParaRPr lang="es-ES" dirty="0"/>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822960" lvl="3" indent="-274320" algn="just">
              <a:buSzPct val="95000"/>
            </a:pPr>
            <a:r>
              <a:rPr lang="es-ES_tradnl" sz="1800" dirty="0"/>
              <a:t>Aunque el librecambio y el patrón oro conllevaron un periodo de crecimiento económico y desarrollo comercial sin precedentes, acompañados de una revolución tecnológica y en los transportes, y un incremento notable de la población mundial y de los niveles de vida generales. </a:t>
            </a:r>
          </a:p>
          <a:p>
            <a:pPr marL="822960" lvl="3" indent="-274320" algn="just">
              <a:buSzPct val="95000"/>
            </a:pPr>
            <a:endParaRPr lang="es-ES_tradnl" sz="1800" dirty="0"/>
          </a:p>
          <a:p>
            <a:pPr marL="822960" lvl="3" indent="-274320" algn="just">
              <a:buSzPct val="95000"/>
            </a:pPr>
            <a:r>
              <a:rPr lang="es-ES_tradnl" sz="1800" dirty="0"/>
              <a:t>Pero las crisis económicas solían tener un costo social importante:</a:t>
            </a:r>
          </a:p>
          <a:p>
            <a:pPr marL="822960" lvl="3" indent="-274320" algn="just">
              <a:buSzPct val="95000"/>
            </a:pPr>
            <a:endParaRPr lang="es-ES_tradnl" sz="1800" dirty="0"/>
          </a:p>
          <a:p>
            <a:pPr marL="1097280" lvl="4" indent="-274320" algn="just">
              <a:buSzPct val="95000"/>
            </a:pPr>
            <a:r>
              <a:rPr lang="es-ES_tradnl" sz="1800" dirty="0"/>
              <a:t>Las bajadas constantes de precios, al aumentar la producción y la productividad sin que lo hiciera la oferta monetaria, tensaba los márgenes de beneficio y, en época de depresión, tenía su impacto sobre los salarios.</a:t>
            </a:r>
          </a:p>
          <a:p>
            <a:pPr marL="1097280" lvl="4" indent="-274320" algn="just">
              <a:buSzPct val="95000"/>
            </a:pPr>
            <a:endParaRPr lang="es-ES_tradnl" sz="1800" dirty="0"/>
          </a:p>
          <a:p>
            <a:pPr marL="1097280" lvl="4" indent="-274320" algn="just">
              <a:buSzPct val="95000"/>
            </a:pPr>
            <a:r>
              <a:rPr lang="es-ES_tradnl" sz="1800" dirty="0"/>
              <a:t>La dura disciplina del patrón oro, con su costo en cierres o reducción de actividad en las empresas, caída de precios y salarios, y paro, tuvo cada vez mayor contestación interna. Movimientos populistas contra el patrón oro.</a:t>
            </a:r>
          </a:p>
          <a:p>
            <a:pPr marL="1097280" lvl="4" indent="-274320" algn="just">
              <a:buSzPct val="95000"/>
            </a:pPr>
            <a:endParaRPr lang="es-ES_tradnl" sz="1800" dirty="0"/>
          </a:p>
          <a:p>
            <a:pPr marL="1097280" lvl="4" indent="-274320" algn="just">
              <a:buSzPct val="95000"/>
            </a:pPr>
            <a:r>
              <a:rPr lang="es-ES_tradnl" sz="1800" dirty="0"/>
              <a:t>El rápido desarrollo de las nuevas industrias se hizo a costa de los antiguos artesanos agremiados y, además, el empleo de las nuevas máquinas al principio generaba paro y movimientos de protesta como el </a:t>
            </a:r>
            <a:r>
              <a:rPr lang="es-ES_tradnl" sz="1800" i="1" dirty="0" err="1"/>
              <a:t>luddismo</a:t>
            </a:r>
            <a:r>
              <a:rPr lang="es-ES_tradnl" sz="1800" dirty="0"/>
              <a:t>.</a:t>
            </a:r>
          </a:p>
          <a:p>
            <a:pPr marL="822960" lvl="3" indent="-274320" algn="just">
              <a:buSzPct val="95000"/>
            </a:pPr>
            <a:endParaRPr lang="es-ES_tradnl" sz="1800" dirty="0"/>
          </a:p>
          <a:p>
            <a:pPr marL="1097280" lvl="4" indent="-274320" algn="just">
              <a:buSzPct val="95000"/>
            </a:pPr>
            <a:endParaRPr lang="es-ES_tradnl" sz="1800" dirty="0"/>
          </a:p>
          <a:p>
            <a:endParaRPr lang="es-ES" dirty="0"/>
          </a:p>
        </p:txBody>
      </p:sp>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fontScale="92500" lnSpcReduction="10000"/>
          </a:bodyPr>
          <a:lstStyle/>
          <a:p>
            <a:pPr marL="822960" lvl="3" indent="-274320" algn="just">
              <a:buSzPct val="95000"/>
              <a:buNone/>
            </a:pPr>
            <a:endParaRPr lang="es-ES_tradnl" sz="1800" dirty="0"/>
          </a:p>
          <a:p>
            <a:pPr marL="822960" lvl="3" indent="-274320" algn="just">
              <a:buSzPct val="95000"/>
            </a:pPr>
            <a:r>
              <a:rPr lang="es-ES_tradnl" sz="1800" dirty="0"/>
              <a:t>Además, aunque está constatado que los salarios en la nueva industria eran más altos que en los antiguos talleres y, desde luego, que en el campo, sin embargo la emigración masiva a los centros industriales trajo nuevos problemas:</a:t>
            </a:r>
          </a:p>
          <a:p>
            <a:pPr marL="822960" lvl="3" indent="-274320" algn="just">
              <a:buSzPct val="95000"/>
            </a:pPr>
            <a:endParaRPr lang="es-ES_tradnl" sz="1800" dirty="0"/>
          </a:p>
          <a:p>
            <a:pPr marL="1097280" lvl="4" indent="-274320" algn="just">
              <a:buSzPct val="95000"/>
            </a:pPr>
            <a:r>
              <a:rPr lang="es-ES_tradnl" sz="1800" dirty="0"/>
              <a:t>El </a:t>
            </a:r>
            <a:r>
              <a:rPr lang="es-ES_tradnl" sz="1800" b="1" dirty="0"/>
              <a:t>desarraigo</a:t>
            </a:r>
            <a:r>
              <a:rPr lang="es-ES_tradnl" sz="1800" dirty="0"/>
              <a:t> producido por la emigración campo-ciudad, en una población tan poco móvil como la del Antiguo Régimen. Debían vivir en un entorno desconocido, sin nexos familiares y con valores diferentes a los de sus comunidades rurales. Pérdida de identidad a la que se suma que los conocimientos adquiridos no sirven en un contexto diferente.</a:t>
            </a:r>
          </a:p>
          <a:p>
            <a:pPr marL="1097280" lvl="4" indent="-274320" algn="just">
              <a:buSzPct val="95000"/>
            </a:pPr>
            <a:endParaRPr lang="es-ES_tradnl" sz="1800" dirty="0"/>
          </a:p>
          <a:p>
            <a:pPr marL="1097280" lvl="4" indent="-274320" algn="just">
              <a:buSzPct val="95000"/>
            </a:pPr>
            <a:r>
              <a:rPr lang="es-ES_tradnl" sz="1800" dirty="0"/>
              <a:t>La </a:t>
            </a:r>
            <a:r>
              <a:rPr lang="es-ES_tradnl" sz="1800" b="1" dirty="0"/>
              <a:t>inseguridad laboral</a:t>
            </a:r>
            <a:r>
              <a:rPr lang="es-ES_tradnl" sz="1800" dirty="0"/>
              <a:t>. Las crisis cíclicas producen que, aunque en la ciudad los salarios sean más altos, sin embargo el empleo es más inseguro. Y sin dinero, peligran vivienda y alimentación. Mientras que en el campo, al menos, las épocas de vacas flacas podían compensarse con una economía agraria de subsistencia.</a:t>
            </a:r>
          </a:p>
          <a:p>
            <a:pPr marL="1097280" lvl="4" indent="-274320" algn="just">
              <a:buSzPct val="95000"/>
            </a:pPr>
            <a:endParaRPr lang="es-ES_tradnl" sz="1800" dirty="0"/>
          </a:p>
          <a:p>
            <a:pPr marL="1097280" lvl="4" indent="-274320" algn="just">
              <a:buSzPct val="95000"/>
            </a:pPr>
            <a:r>
              <a:rPr lang="es-ES_tradnl" sz="1800" dirty="0"/>
              <a:t>Las </a:t>
            </a:r>
            <a:r>
              <a:rPr lang="es-ES_tradnl" sz="1800" b="1" dirty="0"/>
              <a:t>expectativas crecientes</a:t>
            </a:r>
            <a:r>
              <a:rPr lang="es-ES_tradnl" sz="1800" dirty="0"/>
              <a:t>. Una economía en crecimiento constante produce nuevas expectativas y crea nuevas necesidades sociales que cuando no se ven satisfechas producen notable frustración e insatisfacción.</a:t>
            </a:r>
          </a:p>
          <a:p>
            <a:pPr marL="1097280" lvl="4" indent="-274320" algn="just">
              <a:buSzPct val="95000"/>
            </a:pPr>
            <a:endParaRPr lang="es-ES_tradnl" sz="1800" dirty="0"/>
          </a:p>
          <a:p>
            <a:pPr marL="1097280" lvl="4" indent="-274320" algn="just">
              <a:buSzPct val="95000"/>
            </a:pPr>
            <a:r>
              <a:rPr lang="es-ES_tradnl" sz="1800" dirty="0"/>
              <a:t>Por tanto, el hecho de que los asalariados pudieran verse perjudicados en primera instancia por las depresiones cíclicas de la economía (reducciones de salarios o desempleo) acabó creando un sentimiento de agravio contra el modelo económico.</a:t>
            </a:r>
          </a:p>
          <a:p>
            <a:pPr marL="822960" lvl="3" indent="-274320" algn="just">
              <a:buSzPct val="95000"/>
            </a:pPr>
            <a:endParaRPr lang="es-ES_tradnl" sz="1800" dirty="0"/>
          </a:p>
          <a:p>
            <a:pPr marL="1097280" lvl="4" indent="-274320" algn="just">
              <a:buSzPct val="95000"/>
            </a:pPr>
            <a:endParaRPr lang="es-ES_tradnl" sz="1800" dirty="0"/>
          </a:p>
          <a:p>
            <a:endParaRPr lang="es-ES" dirty="0"/>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822960" lvl="3" indent="-274320" algn="just">
              <a:buSzPct val="95000"/>
              <a:buNone/>
            </a:pPr>
            <a:endParaRPr lang="es-ES_tradnl" sz="1800" dirty="0"/>
          </a:p>
          <a:p>
            <a:pPr algn="just">
              <a:lnSpc>
                <a:spcPct val="80000"/>
              </a:lnSpc>
              <a:defRPr/>
            </a:pPr>
            <a:r>
              <a:rPr lang="es-ES_tradnl" sz="1800" dirty="0"/>
              <a:t>Sindicalismo: movimiento asociativo de asalariados de una determinada rama productiva para defender sus intereses. Hay sindicatos apolíticos y sindicatos políticos (católicos y socialistas). Es una derivación de la libertad de asociación. Nacen cuando los asalariados se unen para concertar entre todos unas mismas condiciones laborales con el patrón.</a:t>
            </a:r>
          </a:p>
          <a:p>
            <a:pPr algn="just">
              <a:lnSpc>
                <a:spcPct val="80000"/>
              </a:lnSpc>
              <a:defRPr/>
            </a:pPr>
            <a:endParaRPr lang="es-ES_tradnl" sz="1800" dirty="0"/>
          </a:p>
          <a:p>
            <a:pPr algn="just">
              <a:lnSpc>
                <a:spcPct val="80000"/>
              </a:lnSpc>
              <a:defRPr/>
            </a:pPr>
            <a:r>
              <a:rPr lang="es-ES_tradnl" sz="1800" dirty="0"/>
              <a:t>Socialismo: hace referencia a una idea colectivista (“lo social”) y de clase (“el proletariado”). Plantea un nuevo modelo de sociedad, con propiedad colectiva de los medios de producción y consumo, tras la destrucción revolucionaria del modelo liberal, considerado desigualitario e injusto. Diversos tipos:</a:t>
            </a:r>
          </a:p>
          <a:p>
            <a:pPr algn="just">
              <a:lnSpc>
                <a:spcPct val="80000"/>
              </a:lnSpc>
              <a:defRPr/>
            </a:pPr>
            <a:endParaRPr lang="es-ES_tradnl" sz="1800" dirty="0"/>
          </a:p>
          <a:p>
            <a:pPr lvl="1" algn="just">
              <a:lnSpc>
                <a:spcPct val="80000"/>
              </a:lnSpc>
              <a:defRPr/>
            </a:pPr>
            <a:r>
              <a:rPr lang="es-ES_tradnl" sz="1800" dirty="0"/>
              <a:t>SOCIALISMO PRE-MARXISTA: </a:t>
            </a:r>
            <a:r>
              <a:rPr lang="es-ES_tradnl" sz="1800" dirty="0" err="1"/>
              <a:t>Blanqui</a:t>
            </a:r>
            <a:r>
              <a:rPr lang="es-ES_tradnl" sz="1800" dirty="0"/>
              <a:t> y Marx los denominó “utópicos”. Sin embargo, agrupa una serie de movimientos con gran influencia futura: Robert Owen, Charles Fourier, Henri de Saint-</a:t>
            </a:r>
            <a:r>
              <a:rPr lang="es-ES_tradnl" sz="1800" dirty="0" err="1"/>
              <a:t>Simon</a:t>
            </a:r>
            <a:r>
              <a:rPr lang="es-ES_tradnl" sz="1800" dirty="0"/>
              <a:t>, </a:t>
            </a:r>
            <a:r>
              <a:rPr lang="es-ES_tradnl" sz="1800" dirty="0" err="1"/>
              <a:t>Étienne</a:t>
            </a:r>
            <a:r>
              <a:rPr lang="es-ES_tradnl" sz="1800" dirty="0"/>
              <a:t> </a:t>
            </a:r>
            <a:r>
              <a:rPr lang="es-ES_tradnl" sz="1800" dirty="0" err="1"/>
              <a:t>Cabet</a:t>
            </a:r>
            <a:r>
              <a:rPr lang="es-ES_tradnl" sz="1800" dirty="0"/>
              <a:t>. Más los </a:t>
            </a:r>
            <a:r>
              <a:rPr lang="es-ES_tradnl" sz="1800" dirty="0" err="1"/>
              <a:t>insurreccionalistas</a:t>
            </a:r>
            <a:r>
              <a:rPr lang="es-ES_tradnl" sz="1800" dirty="0"/>
              <a:t> primitivos: </a:t>
            </a:r>
            <a:r>
              <a:rPr lang="es-ES_tradnl" sz="1800" dirty="0" err="1"/>
              <a:t>Graco</a:t>
            </a:r>
            <a:r>
              <a:rPr lang="es-ES_tradnl" sz="1800" dirty="0"/>
              <a:t> </a:t>
            </a:r>
            <a:r>
              <a:rPr lang="es-ES_tradnl" sz="1800" dirty="0" err="1"/>
              <a:t>Babeuf</a:t>
            </a:r>
            <a:r>
              <a:rPr lang="es-ES_tradnl" sz="1800" dirty="0"/>
              <a:t> (primer comunista), </a:t>
            </a:r>
            <a:r>
              <a:rPr lang="es-ES_tradnl" sz="1800" dirty="0" err="1"/>
              <a:t>Filippo</a:t>
            </a:r>
            <a:r>
              <a:rPr lang="es-ES_tradnl" sz="1800" dirty="0"/>
              <a:t> </a:t>
            </a:r>
            <a:r>
              <a:rPr lang="es-ES_tradnl" sz="1800" dirty="0" err="1"/>
              <a:t>Buonarroti</a:t>
            </a:r>
            <a:r>
              <a:rPr lang="es-ES_tradnl" sz="1800" dirty="0"/>
              <a:t> y Auguste </a:t>
            </a:r>
            <a:r>
              <a:rPr lang="es-ES_tradnl" sz="1800" dirty="0" err="1"/>
              <a:t>Blanqui</a:t>
            </a:r>
            <a:r>
              <a:rPr lang="es-ES_tradnl" sz="1800" dirty="0"/>
              <a:t>.</a:t>
            </a:r>
          </a:p>
          <a:p>
            <a:pPr lvl="1" algn="just">
              <a:lnSpc>
                <a:spcPct val="80000"/>
              </a:lnSpc>
              <a:defRPr/>
            </a:pPr>
            <a:endParaRPr lang="es-ES_tradnl" sz="1800" dirty="0"/>
          </a:p>
          <a:p>
            <a:pPr lvl="1" algn="just">
              <a:lnSpc>
                <a:spcPct val="80000"/>
              </a:lnSpc>
              <a:defRPr/>
            </a:pPr>
            <a:r>
              <a:rPr lang="es-ES_tradnl" sz="1800" dirty="0"/>
              <a:t>SOCIALISMO MARXISTA: Utiliza el Estado como elemento vertebrador de la revolución. Lo importante es su conquista y la “socialización” de los medios de producción a través de él.</a:t>
            </a:r>
          </a:p>
          <a:p>
            <a:pPr lvl="1" algn="just">
              <a:lnSpc>
                <a:spcPct val="80000"/>
              </a:lnSpc>
              <a:defRPr/>
            </a:pPr>
            <a:endParaRPr lang="es-ES_tradnl" sz="1800" dirty="0"/>
          </a:p>
          <a:p>
            <a:pPr lvl="1" algn="just">
              <a:lnSpc>
                <a:spcPct val="80000"/>
              </a:lnSpc>
              <a:defRPr/>
            </a:pPr>
            <a:r>
              <a:rPr lang="es-ES_tradnl" sz="1800" dirty="0"/>
              <a:t>SOCIALISMO ANARQUISTA: Su fin es la directa destrucción del Estado, de cualquier institución política, y la libre determinación de los individuos, primero, y de los colectivos comunales por ellos establecidos en una segunda fase.</a:t>
            </a:r>
            <a:endParaRPr lang="es-ES" sz="1800" dirty="0"/>
          </a:p>
          <a:p>
            <a:pPr marL="822960" lvl="3" indent="-274320" algn="just">
              <a:buSzPct val="95000"/>
              <a:buNone/>
            </a:pPr>
            <a:endParaRPr lang="es-ES_tradnl" sz="1800" dirty="0"/>
          </a:p>
          <a:p>
            <a:pPr marL="822960" lvl="3" indent="-274320" algn="just">
              <a:buSzPct val="95000"/>
            </a:pPr>
            <a:endParaRPr lang="es-ES_tradnl" sz="1800" dirty="0"/>
          </a:p>
          <a:p>
            <a:pPr marL="1097280" lvl="4" indent="-274320" algn="just">
              <a:buSzPct val="95000"/>
            </a:pPr>
            <a:endParaRPr lang="es-ES_tradnl" sz="1800" dirty="0"/>
          </a:p>
          <a:p>
            <a:endParaRPr lang="es-ES" dirty="0"/>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822960" lvl="3" indent="-274320" algn="just">
              <a:buSzPct val="95000"/>
              <a:buNone/>
            </a:pPr>
            <a:endParaRPr lang="es-ES_tradnl" sz="1800" dirty="0"/>
          </a:p>
          <a:p>
            <a:pPr algn="just">
              <a:lnSpc>
                <a:spcPct val="80000"/>
              </a:lnSpc>
              <a:defRPr/>
            </a:pPr>
            <a:r>
              <a:rPr lang="es-ES_tradnl" sz="1800" dirty="0"/>
              <a:t>EL SOCIALISMO PRE-MARXISTA: Varios movimientos surgidos durante o tras la Primera Revolución Industrial y hasta el Manifiesto Comunista de 1848. Rechazo de la empresa privada y del mercado libre como generadores de desigualdad.</a:t>
            </a:r>
          </a:p>
          <a:p>
            <a:pPr algn="just">
              <a:lnSpc>
                <a:spcPct val="80000"/>
              </a:lnSpc>
              <a:defRPr/>
            </a:pPr>
            <a:endParaRPr lang="es-ES_tradnl" sz="1800" dirty="0"/>
          </a:p>
          <a:p>
            <a:pPr lvl="1" algn="just">
              <a:lnSpc>
                <a:spcPct val="80000"/>
              </a:lnSpc>
              <a:defRPr/>
            </a:pPr>
            <a:r>
              <a:rPr lang="es-ES_tradnl" sz="1600" dirty="0"/>
              <a:t>ROBERT OWEN (+1858): empresario del textil escocés que ideó el “paternalismo”. Economatos, viviendas, escuelas y horarios adecuados para sus empleados. Fundó una comunidad ideal en EEUU (New </a:t>
            </a:r>
            <a:r>
              <a:rPr lang="es-ES_tradnl" sz="1600" dirty="0" err="1"/>
              <a:t>Harmony</a:t>
            </a:r>
            <a:r>
              <a:rPr lang="es-ES_tradnl" sz="1600" dirty="0"/>
              <a:t>) que fracasó. Entonces derivó hacia la creación de sindicatos obreros (</a:t>
            </a:r>
            <a:r>
              <a:rPr lang="es-ES_tradnl" sz="1600" dirty="0" err="1"/>
              <a:t>Trade</a:t>
            </a:r>
            <a:r>
              <a:rPr lang="es-ES_tradnl" sz="1600" dirty="0"/>
              <a:t> </a:t>
            </a:r>
            <a:r>
              <a:rPr lang="es-ES_tradnl" sz="1600" dirty="0" err="1"/>
              <a:t>Unions</a:t>
            </a:r>
            <a:r>
              <a:rPr lang="es-ES_tradnl" sz="1600" dirty="0"/>
              <a:t>).</a:t>
            </a:r>
          </a:p>
          <a:p>
            <a:pPr lvl="1" algn="just">
              <a:lnSpc>
                <a:spcPct val="80000"/>
              </a:lnSpc>
              <a:defRPr/>
            </a:pPr>
            <a:endParaRPr lang="es-ES_tradnl" sz="1600" dirty="0"/>
          </a:p>
          <a:p>
            <a:pPr lvl="1" algn="just">
              <a:lnSpc>
                <a:spcPct val="80000"/>
              </a:lnSpc>
              <a:defRPr/>
            </a:pPr>
            <a:r>
              <a:rPr lang="es-ES_tradnl" sz="1600" dirty="0"/>
              <a:t>CHARLES FOURIER (+ 1837): ideó una organización comunal, llamada “falansterio”, institución cooperativa basada en la rotación de trabajos según el gusto del operario –estaba en contra de la división del trabajo y la especialización capitalista– y en el reparto igualitario de beneficios.</a:t>
            </a:r>
          </a:p>
          <a:p>
            <a:pPr lvl="1" algn="just">
              <a:lnSpc>
                <a:spcPct val="80000"/>
              </a:lnSpc>
              <a:defRPr/>
            </a:pPr>
            <a:endParaRPr lang="es-ES_tradnl" sz="1600" dirty="0"/>
          </a:p>
          <a:p>
            <a:pPr lvl="1" algn="just">
              <a:lnSpc>
                <a:spcPct val="80000"/>
              </a:lnSpc>
              <a:defRPr/>
            </a:pPr>
            <a:r>
              <a:rPr lang="es-ES_tradnl" sz="1600" dirty="0"/>
              <a:t>HENRI DE SAINT-SIMON (+ 1825): aristócrata francés que ideó un socialismo productivista y tecnocrático, en el que la economía sería dirigida por el Estado según criterios científicos. Oposición entre productores (propietarios y empleados) frente a las viejas clases ociosas. Justifica la propiedad fruto del trabajo pero no de la herencia. El nuevo Estado debía orientarse a mejorar las condiciones de vida de los asalariados, pero liderados por los grandes productores (industriales, financieros, comerciantes). Saint-Simón, uno de los padres del positivismo de Comte.</a:t>
            </a:r>
          </a:p>
          <a:p>
            <a:pPr lvl="1" algn="just">
              <a:lnSpc>
                <a:spcPct val="80000"/>
              </a:lnSpc>
              <a:defRPr/>
            </a:pPr>
            <a:endParaRPr lang="es-ES_tradnl" sz="1600" dirty="0"/>
          </a:p>
          <a:p>
            <a:pPr lvl="1" algn="just">
              <a:lnSpc>
                <a:spcPct val="80000"/>
              </a:lnSpc>
              <a:defRPr/>
            </a:pPr>
            <a:r>
              <a:rPr lang="es-ES_tradnl" sz="1600" dirty="0"/>
              <a:t>ÉTIENNE CABET (+ 1856): ideó en su libro </a:t>
            </a:r>
            <a:r>
              <a:rPr lang="es-ES_tradnl" sz="1600" i="1" dirty="0"/>
              <a:t>Viaje a Icaria </a:t>
            </a:r>
            <a:r>
              <a:rPr lang="es-ES_tradnl" sz="1600" dirty="0"/>
              <a:t>(1840) una sociedad sin propiedad privada y el reparto de beneficios según las necesidades de cada cual. Se consideraba discípulo del comunista primitivo </a:t>
            </a:r>
            <a:r>
              <a:rPr lang="es-ES_tradnl" sz="1600" dirty="0" err="1"/>
              <a:t>Graco</a:t>
            </a:r>
            <a:r>
              <a:rPr lang="es-ES_tradnl" sz="1600" dirty="0"/>
              <a:t> </a:t>
            </a:r>
            <a:r>
              <a:rPr lang="es-ES_tradnl" sz="1600" dirty="0" err="1"/>
              <a:t>Babeuf</a:t>
            </a:r>
            <a:r>
              <a:rPr lang="es-ES_tradnl" sz="1600" dirty="0"/>
              <a:t> (el de la “conspiración de los iguales”).</a:t>
            </a:r>
          </a:p>
          <a:p>
            <a:pPr lvl="1" algn="just">
              <a:lnSpc>
                <a:spcPct val="80000"/>
              </a:lnSpc>
              <a:defRPr/>
            </a:pPr>
            <a:endParaRPr lang="es-ES_tradnl" sz="1600" dirty="0"/>
          </a:p>
          <a:p>
            <a:pPr marL="822960" lvl="3" indent="-274320" algn="just">
              <a:buSzPct val="95000"/>
            </a:pPr>
            <a:endParaRPr lang="es-ES_tradnl" sz="1800" dirty="0"/>
          </a:p>
          <a:p>
            <a:pPr marL="1097280" lvl="4" indent="-274320" algn="just">
              <a:buSzPct val="95000"/>
            </a:pPr>
            <a:endParaRPr lang="es-ES_tradnl" sz="1800" dirty="0"/>
          </a:p>
          <a:p>
            <a:endParaRPr lang="es-ES" dirty="0"/>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marL="822960" lvl="3" indent="-274320" algn="just">
              <a:buSzPct val="95000"/>
              <a:buNone/>
            </a:pPr>
            <a:endParaRPr lang="es-ES_tradnl" sz="1800" dirty="0"/>
          </a:p>
          <a:p>
            <a:pPr marL="274320" lvl="1" indent="-274320" algn="just">
              <a:lnSpc>
                <a:spcPct val="80000"/>
              </a:lnSpc>
              <a:buClr>
                <a:schemeClr val="accent3"/>
              </a:buClr>
              <a:buSzPct val="95000"/>
              <a:defRPr/>
            </a:pPr>
            <a:r>
              <a:rPr lang="es-ES_tradnl" sz="1800" dirty="0"/>
              <a:t>EL SOCIALISMO PRE-MARXISTA: </a:t>
            </a:r>
            <a:r>
              <a:rPr lang="es-ES_tradnl" sz="1600" dirty="0"/>
              <a:t>Como puede verse, en Francia, las propuestas prácticas abundaron menos. Aunque también existieron.</a:t>
            </a:r>
          </a:p>
          <a:p>
            <a:pPr marL="274320" lvl="1" indent="-274320" algn="just">
              <a:lnSpc>
                <a:spcPct val="80000"/>
              </a:lnSpc>
              <a:buClr>
                <a:schemeClr val="accent3"/>
              </a:buClr>
              <a:buSzPct val="95000"/>
              <a:defRPr/>
            </a:pPr>
            <a:endParaRPr lang="es-ES_tradnl" sz="1600" dirty="0"/>
          </a:p>
          <a:p>
            <a:pPr marL="548640" lvl="2" indent="-274320" algn="just">
              <a:buClr>
                <a:schemeClr val="accent3"/>
              </a:buClr>
              <a:buSzPct val="95000"/>
              <a:defRPr/>
            </a:pPr>
            <a:r>
              <a:rPr lang="es-ES_tradnl" sz="1600" dirty="0"/>
              <a:t>Louis </a:t>
            </a:r>
            <a:r>
              <a:rPr lang="es-ES_tradnl" sz="1600" dirty="0" err="1"/>
              <a:t>Blanc</a:t>
            </a:r>
            <a:r>
              <a:rPr lang="es-ES_tradnl" sz="1600" dirty="0"/>
              <a:t> (+ 1882). Se interesó en las cooperativas de producción y en la iniciativa económica estatal para combatir el paro estacional mediante los Talleres Sociales. La fórmula se pondría en práctica en 1848 (Talleres Nacionales) con un rotundo fracaso.</a:t>
            </a:r>
          </a:p>
          <a:p>
            <a:pPr marL="548640" lvl="2" indent="-274320" algn="just">
              <a:buClr>
                <a:schemeClr val="accent3"/>
              </a:buClr>
              <a:buSzPct val="95000"/>
              <a:defRPr/>
            </a:pPr>
            <a:endParaRPr lang="es-ES_tradnl" sz="1600" dirty="0"/>
          </a:p>
          <a:p>
            <a:pPr marL="548640" lvl="2" indent="-274320" algn="just">
              <a:buClr>
                <a:schemeClr val="accent3"/>
              </a:buClr>
              <a:buSzPct val="95000"/>
              <a:defRPr/>
            </a:pPr>
            <a:r>
              <a:rPr lang="es-ES_tradnl" sz="1600" dirty="0"/>
              <a:t>Auguste </a:t>
            </a:r>
            <a:r>
              <a:rPr lang="es-ES_tradnl" sz="1600" dirty="0" err="1"/>
              <a:t>Blanqui</a:t>
            </a:r>
            <a:r>
              <a:rPr lang="es-ES_tradnl" sz="1600" dirty="0"/>
              <a:t> (+ 1881). Teórico de la organización obrera, pero con vistas a la conspiración y a provocar una insurrección armada para derribar el Gobierno. Heredero de las teorías de </a:t>
            </a:r>
            <a:r>
              <a:rPr lang="es-ES_tradnl" sz="1600" dirty="0" err="1"/>
              <a:t>Babeuf</a:t>
            </a:r>
            <a:r>
              <a:rPr lang="es-ES_tradnl" sz="1600" dirty="0"/>
              <a:t> y </a:t>
            </a:r>
            <a:r>
              <a:rPr lang="es-ES_tradnl" sz="1600" dirty="0" err="1"/>
              <a:t>Buonarroti</a:t>
            </a:r>
            <a:r>
              <a:rPr lang="es-ES_tradnl" sz="1600" dirty="0"/>
              <a:t>. Propugnaba una República vagamente socialista-comunista, sin propiedad privada. Orientado más a la acción que a la teoría, será el gran precursor de los métodos anarquistas. Gran protagonista de la insurrección de la Comuna de París (1871).</a:t>
            </a:r>
          </a:p>
          <a:p>
            <a:pPr marL="548640" lvl="2" indent="-274320" algn="just">
              <a:buClr>
                <a:schemeClr val="accent3"/>
              </a:buClr>
              <a:buSzPct val="95000"/>
              <a:defRPr/>
            </a:pPr>
            <a:endParaRPr lang="es-ES_tradnl" sz="1600" dirty="0"/>
          </a:p>
          <a:p>
            <a:pPr marL="548640" lvl="2" indent="-274320" algn="just">
              <a:buClr>
                <a:schemeClr val="accent3"/>
              </a:buClr>
              <a:buSzPct val="95000"/>
              <a:defRPr/>
            </a:pPr>
            <a:r>
              <a:rPr lang="es-ES_tradnl" sz="1600" dirty="0"/>
              <a:t>Pierre-Joseph </a:t>
            </a:r>
            <a:r>
              <a:rPr lang="es-ES_tradnl" sz="1600" dirty="0" err="1"/>
              <a:t>Proudhon</a:t>
            </a:r>
            <a:r>
              <a:rPr lang="es-ES_tradnl" sz="1600" dirty="0"/>
              <a:t> (+ 1865). Un obrero tipógrafo que calificó por vez primera a la propiedad privada (</a:t>
            </a:r>
            <a:r>
              <a:rPr lang="es-ES_tradnl" sz="1600" i="1" dirty="0"/>
              <a:t>¿Qué es la propiedad?</a:t>
            </a:r>
            <a:r>
              <a:rPr lang="es-ES_tradnl" sz="1600" dirty="0"/>
              <a:t>, 1840) de “robo” y “origen de las miserias del género humano”. Como el Estado liberal-constitucional consagraba la propiedad, éste debía ser destruido por medios pacíficos y sustituido por una federación de cooperativas y sindicatos, de abajo arriba. Por tanto, se oponía a cualquier “nacionalización” o “socialización” como propugnaba Marx, con quien polemizó. Cada organismo local tendría sus propios medios de producción y consumo, explotados comunalmente. </a:t>
            </a:r>
            <a:r>
              <a:rPr lang="es-ES_tradnl" sz="1600" dirty="0" err="1"/>
              <a:t>Proudhon</a:t>
            </a:r>
            <a:r>
              <a:rPr lang="es-ES_tradnl" sz="1600" dirty="0"/>
              <a:t> es pre-anarquista. </a:t>
            </a:r>
          </a:p>
          <a:p>
            <a:pPr algn="just">
              <a:lnSpc>
                <a:spcPct val="80000"/>
              </a:lnSpc>
              <a:defRPr/>
            </a:pPr>
            <a:endParaRPr lang="es-ES_tradnl" sz="1800" dirty="0"/>
          </a:p>
          <a:p>
            <a:pPr algn="just">
              <a:lnSpc>
                <a:spcPct val="80000"/>
              </a:lnSpc>
              <a:defRPr/>
            </a:pPr>
            <a:endParaRPr lang="es-ES_tradnl" sz="1800" dirty="0"/>
          </a:p>
          <a:p>
            <a:pPr lvl="1" algn="just">
              <a:lnSpc>
                <a:spcPct val="80000"/>
              </a:lnSpc>
              <a:defRPr/>
            </a:pPr>
            <a:endParaRPr lang="es-ES_tradnl" sz="1600" dirty="0"/>
          </a:p>
          <a:p>
            <a:pPr marL="822960" lvl="3" indent="-274320" algn="just">
              <a:buSzPct val="95000"/>
            </a:pPr>
            <a:endParaRPr lang="es-ES_tradnl" sz="1800" dirty="0"/>
          </a:p>
          <a:p>
            <a:pPr marL="1097280" lvl="4" indent="-274320" algn="just">
              <a:buSzPct val="95000"/>
            </a:pPr>
            <a:endParaRPr lang="es-ES_tradnl" sz="1800" dirty="0"/>
          </a:p>
          <a:p>
            <a:endParaRPr lang="es-ES" dirty="0"/>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defRPr/>
            </a:pPr>
            <a:r>
              <a:rPr lang="es-ES_tradnl" sz="1800" dirty="0"/>
              <a:t>Anarquismo y Anarcosindicalismo.</a:t>
            </a:r>
          </a:p>
          <a:p>
            <a:pPr>
              <a:defRPr/>
            </a:pPr>
            <a:endParaRPr lang="es-ES_tradnl" sz="1800" dirty="0"/>
          </a:p>
          <a:p>
            <a:pPr lvl="1" algn="just">
              <a:defRPr/>
            </a:pPr>
            <a:r>
              <a:rPr lang="es-ES_tradnl" sz="1800" dirty="0"/>
              <a:t>El anarquismo aparece como movimiento autónomo cuando </a:t>
            </a:r>
            <a:r>
              <a:rPr lang="es-ES_tradnl" sz="1800" dirty="0" err="1"/>
              <a:t>Mijail</a:t>
            </a:r>
            <a:r>
              <a:rPr lang="es-ES_tradnl" sz="1800" dirty="0"/>
              <a:t> </a:t>
            </a:r>
            <a:r>
              <a:rPr lang="es-ES_tradnl" sz="1800" dirty="0" err="1"/>
              <a:t>Bakunin</a:t>
            </a:r>
            <a:r>
              <a:rPr lang="es-ES_tradnl" sz="1800" dirty="0"/>
              <a:t> (+ 1876) funda la Alianza Internacional de la Democracia Socialista (1868), una organización revolucionaria que pretendía captar a los jornaleros de la Europa Oriental y Mediterránea, y los obreros no cualificados recién llegados a las ciudades. </a:t>
            </a:r>
            <a:r>
              <a:rPr lang="es-ES_tradnl" sz="1800" dirty="0" err="1"/>
              <a:t>Bakunin</a:t>
            </a:r>
            <a:r>
              <a:rPr lang="es-ES_tradnl" sz="1800" dirty="0"/>
              <a:t> era un noble ruso que vivía en París antes de 1848.</a:t>
            </a:r>
          </a:p>
          <a:p>
            <a:pPr lvl="1" algn="just">
              <a:defRPr/>
            </a:pPr>
            <a:endParaRPr lang="es-ES_tradnl" sz="1800" dirty="0"/>
          </a:p>
          <a:p>
            <a:pPr lvl="1" algn="just">
              <a:defRPr/>
            </a:pPr>
            <a:r>
              <a:rPr lang="es-ES_tradnl" sz="1800" dirty="0"/>
              <a:t>Combinando las ideas de </a:t>
            </a:r>
            <a:r>
              <a:rPr lang="es-ES_tradnl" sz="1800" dirty="0" err="1"/>
              <a:t>Proudhon</a:t>
            </a:r>
            <a:r>
              <a:rPr lang="es-ES_tradnl" sz="1800" dirty="0"/>
              <a:t> y la estrategia de </a:t>
            </a:r>
            <a:r>
              <a:rPr lang="es-ES_tradnl" sz="1800" dirty="0" err="1"/>
              <a:t>Bakunin</a:t>
            </a:r>
            <a:r>
              <a:rPr lang="es-ES_tradnl" sz="1800" dirty="0"/>
              <a:t>, los anarquistas darán cierto sentido teórico a las viejas formas de lucha obrera (</a:t>
            </a:r>
            <a:r>
              <a:rPr lang="es-ES_tradnl" sz="1800" dirty="0" err="1"/>
              <a:t>luddismo</a:t>
            </a:r>
            <a:r>
              <a:rPr lang="es-ES_tradnl" sz="1800" dirty="0"/>
              <a:t>, sociedades de resistencia). </a:t>
            </a:r>
            <a:r>
              <a:rPr lang="es-ES_tradnl" sz="1800" dirty="0" err="1"/>
              <a:t>Bakunin</a:t>
            </a:r>
            <a:r>
              <a:rPr lang="es-ES_tradnl" sz="1800" dirty="0"/>
              <a:t> era igualmente partidario de la federación libre, de abajo arriba, y de la abolición del Estado, de las diferencias económicas entre clases, de la propiedad privada y de cualquier tipo de autoridad (“Ni Dios, ni Amo. Debe obedecerse únicamente a la propia voluntad”).</a:t>
            </a:r>
          </a:p>
          <a:p>
            <a:pPr lvl="1" algn="just">
              <a:defRPr/>
            </a:pPr>
            <a:endParaRPr lang="es-ES_tradnl" sz="1800" dirty="0"/>
          </a:p>
          <a:p>
            <a:pPr lvl="1" algn="just">
              <a:defRPr/>
            </a:pPr>
            <a:r>
              <a:rPr lang="es-ES_tradnl" sz="1800" dirty="0"/>
              <a:t>En realidad, éste va a ser el bagaje común de un movimiento con múltiples caras y aristas. Habrá anarquistas contrarios a la violencia y partidarios de la reforma social a través de una estricta reforma moral (naturismo, vegetarianismo, ascetismo y renuncia a los placeres mundanos que corrompen al ser humano).</a:t>
            </a:r>
          </a:p>
          <a:p>
            <a:pPr lvl="1" algn="just">
              <a:defRPr/>
            </a:pPr>
            <a:endParaRPr lang="es-ES_tradnl" sz="1600" dirty="0"/>
          </a:p>
          <a:p>
            <a:endParaRPr lang="es-ES" dirty="0"/>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defRPr/>
            </a:pPr>
            <a:r>
              <a:rPr lang="es-ES_tradnl" sz="1800" dirty="0"/>
              <a:t>Anarquismo y Anarcosindicalismo.</a:t>
            </a:r>
          </a:p>
          <a:p>
            <a:pPr lvl="1" algn="just">
              <a:defRPr/>
            </a:pPr>
            <a:endParaRPr lang="es-ES_tradnl" sz="1800" dirty="0"/>
          </a:p>
          <a:p>
            <a:pPr lvl="1" algn="just">
              <a:defRPr/>
            </a:pPr>
            <a:r>
              <a:rPr lang="es-ES_tradnl" sz="1800" dirty="0"/>
              <a:t>Métodos revolucionarios: </a:t>
            </a:r>
          </a:p>
          <a:p>
            <a:pPr lvl="1" algn="just">
              <a:defRPr/>
            </a:pPr>
            <a:endParaRPr lang="es-ES_tradnl" sz="1800" dirty="0"/>
          </a:p>
          <a:p>
            <a:pPr lvl="2" algn="just">
              <a:defRPr/>
            </a:pPr>
            <a:r>
              <a:rPr lang="es-ES_tradnl" sz="1800" dirty="0"/>
              <a:t>El </a:t>
            </a:r>
            <a:r>
              <a:rPr lang="es-ES_tradnl" sz="1800" dirty="0" err="1"/>
              <a:t>insurreccionalismo</a:t>
            </a:r>
            <a:r>
              <a:rPr lang="es-ES_tradnl" sz="1800" dirty="0"/>
              <a:t> (h. 1880 aprox.), promovido desde la Asociación Internacional de Trabajadores, la organización internacional anarquista organizada a partir de la AIDS y, posteriormente, de la Federación del Jura.</a:t>
            </a:r>
          </a:p>
          <a:p>
            <a:pPr lvl="1" algn="just">
              <a:defRPr/>
            </a:pPr>
            <a:endParaRPr lang="es-ES_tradnl" sz="1800" dirty="0"/>
          </a:p>
          <a:p>
            <a:pPr lvl="2" algn="just">
              <a:defRPr/>
            </a:pPr>
            <a:r>
              <a:rPr lang="es-ES_tradnl" sz="1800" dirty="0"/>
              <a:t>La huelga, el boicot, el sabotaje, el atraco, el atentado personal individual o colectivo (“acción directa”, “propaganda por el hecho”), llevado a cabo por individuos aislados o pequeños grupos de acción (h. 1905 aprox.)</a:t>
            </a:r>
          </a:p>
          <a:p>
            <a:pPr lvl="1" algn="just">
              <a:defRPr/>
            </a:pPr>
            <a:endParaRPr lang="es-ES_tradnl" sz="1800" dirty="0"/>
          </a:p>
          <a:p>
            <a:pPr lvl="2" algn="just">
              <a:defRPr/>
            </a:pPr>
            <a:r>
              <a:rPr lang="es-ES_tradnl" sz="1800" dirty="0"/>
              <a:t>La huelga general revolucionaria. (de 1905 en adelante). Algunos grupos continúan con los métodos anteriores. Aquí nacen los anarcosindicalistas, partidarios de una federación libre de sindicatos como sustitutivo del Estado.</a:t>
            </a:r>
          </a:p>
          <a:p>
            <a:pPr lvl="1" algn="just">
              <a:defRPr/>
            </a:pPr>
            <a:endParaRPr lang="es-ES_tradnl" sz="1800" dirty="0"/>
          </a:p>
          <a:p>
            <a:pPr lvl="1" algn="just">
              <a:defRPr/>
            </a:pPr>
            <a:r>
              <a:rPr lang="es-ES_tradnl" sz="1800" dirty="0"/>
              <a:t>Concepción de las relaciones laborales como una guerra entre el patrono y el obrero, y toda conquista obrera como botín de guerra en el marco de la lucha de clases que debe preceder al comunismo libertario.</a:t>
            </a:r>
            <a:endParaRPr lang="es-ES" sz="1800" dirty="0"/>
          </a:p>
          <a:p>
            <a:endParaRPr lang="es-ES" dirty="0"/>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fontScale="77500" lnSpcReduction="20000"/>
          </a:bodyPr>
          <a:lstStyle/>
          <a:p>
            <a:pPr algn="just">
              <a:lnSpc>
                <a:spcPct val="80000"/>
              </a:lnSpc>
              <a:defRPr/>
            </a:pPr>
            <a:r>
              <a:rPr lang="es-ES_tradnl" sz="2300" dirty="0"/>
              <a:t>Marxismo:</a:t>
            </a:r>
          </a:p>
          <a:p>
            <a:pPr algn="just">
              <a:lnSpc>
                <a:spcPct val="80000"/>
              </a:lnSpc>
              <a:defRPr/>
            </a:pPr>
            <a:endParaRPr lang="es-ES_tradnl" sz="2300" dirty="0"/>
          </a:p>
          <a:p>
            <a:pPr lvl="1" algn="just">
              <a:lnSpc>
                <a:spcPct val="120000"/>
              </a:lnSpc>
              <a:defRPr/>
            </a:pPr>
            <a:r>
              <a:rPr lang="es-ES_tradnl" sz="2300" dirty="0"/>
              <a:t>El fundador fue el filósofo Karl Marx (+ 1883), periodista que fundará en 1848 la Liga de los Comunistas junto con </a:t>
            </a:r>
            <a:r>
              <a:rPr lang="es-ES_tradnl" sz="2300" dirty="0" err="1"/>
              <a:t>Friedrich</a:t>
            </a:r>
            <a:r>
              <a:rPr lang="es-ES_tradnl" sz="2300" dirty="0"/>
              <a:t> </a:t>
            </a:r>
            <a:r>
              <a:rPr lang="es-ES_tradnl" sz="2300" dirty="0" err="1"/>
              <a:t>Engels</a:t>
            </a:r>
            <a:r>
              <a:rPr lang="es-ES_tradnl" sz="2300" dirty="0"/>
              <a:t> (+ 1895), un experto en la cuestión social británica. Ambos deudores de la dialéctica “hegeliana”.</a:t>
            </a:r>
          </a:p>
          <a:p>
            <a:pPr lvl="1" algn="just">
              <a:lnSpc>
                <a:spcPct val="120000"/>
              </a:lnSpc>
              <a:defRPr/>
            </a:pPr>
            <a:endParaRPr lang="es-ES_tradnl" sz="2300" dirty="0"/>
          </a:p>
          <a:p>
            <a:pPr lvl="1" algn="just">
              <a:lnSpc>
                <a:spcPct val="120000"/>
              </a:lnSpc>
              <a:defRPr/>
            </a:pPr>
            <a:r>
              <a:rPr lang="es-ES_tradnl" sz="2300" dirty="0"/>
              <a:t>En el Manifiesto Comunista (1848) abogarán por la sustitución de la sociedad en la que vivían (caracterizada por la explotación de los burgueses sobre los asalariados –proletarios-) por una en que “el libre desenvolvimiento de cada uno será la condición del libre desenvolvimiento de todos”. </a:t>
            </a:r>
          </a:p>
          <a:p>
            <a:pPr lvl="1" algn="just">
              <a:lnSpc>
                <a:spcPct val="120000"/>
              </a:lnSpc>
              <a:defRPr/>
            </a:pPr>
            <a:endParaRPr lang="es-ES_tradnl" sz="2300" dirty="0"/>
          </a:p>
          <a:p>
            <a:pPr lvl="1" algn="just">
              <a:lnSpc>
                <a:spcPct val="120000"/>
              </a:lnSpc>
              <a:defRPr/>
            </a:pPr>
            <a:r>
              <a:rPr lang="es-ES_tradnl" sz="2300" dirty="0"/>
              <a:t>Ello debía hacerse mediante la conquista del Estado, en ese momento al servicio de los intereses de clase de la burguesía, y la conversión de la propiedad privada de los medios de producción en propiedad colectiva.</a:t>
            </a:r>
          </a:p>
          <a:p>
            <a:pPr lvl="1" algn="just">
              <a:lnSpc>
                <a:spcPct val="120000"/>
              </a:lnSpc>
              <a:defRPr/>
            </a:pPr>
            <a:endParaRPr lang="es-ES_tradnl" sz="2300" dirty="0"/>
          </a:p>
          <a:p>
            <a:pPr lvl="1" algn="just">
              <a:lnSpc>
                <a:spcPct val="120000"/>
              </a:lnSpc>
              <a:defRPr/>
            </a:pPr>
            <a:r>
              <a:rPr lang="es-ES_tradnl" sz="2300" dirty="0"/>
              <a:t>Sostienen la interpretación de la Historia basada en la lucha de clases entre clases oprimidas y clases opresoras. Esta lucha sería el motor del cambio social en cada época y también la llave hacia la sociedad futura. El fin del capitalismo vendría, en concreto, facilitado por la contraposición entre el proletariado y la burguesía.</a:t>
            </a:r>
          </a:p>
          <a:p>
            <a:pPr lvl="1">
              <a:lnSpc>
                <a:spcPct val="80000"/>
              </a:lnSpc>
              <a:defRPr/>
            </a:pPr>
            <a:endParaRPr lang="es-ES_tradnl" sz="2600" dirty="0"/>
          </a:p>
          <a:p>
            <a:pPr lvl="1">
              <a:lnSpc>
                <a:spcPct val="80000"/>
              </a:lnSpc>
              <a:defRPr/>
            </a:pPr>
            <a:endParaRPr lang="es-ES_tradnl" sz="2600" dirty="0"/>
          </a:p>
          <a:p>
            <a:endParaRPr lang="es-E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84976" cy="5328592"/>
          </a:xfrm>
        </p:spPr>
        <p:txBody>
          <a:bodyPr>
            <a:normAutofit/>
          </a:bodyPr>
          <a:lstStyle/>
          <a:p>
            <a:pPr lvl="1" algn="just">
              <a:buNone/>
            </a:pPr>
            <a:endParaRPr lang="es-ES" dirty="0"/>
          </a:p>
          <a:p>
            <a:pPr lvl="1" algn="just"/>
            <a:r>
              <a:rPr lang="es-ES" dirty="0"/>
              <a:t>El “gobierno directo de los muchos” exigía una dedicación constante al servicio público: autogobernarse significaba pasarse la vida gobernando. </a:t>
            </a:r>
          </a:p>
          <a:p>
            <a:pPr lvl="1" algn="just"/>
            <a:endParaRPr lang="es-ES" dirty="0"/>
          </a:p>
          <a:p>
            <a:pPr lvl="1" algn="just"/>
            <a:r>
              <a:rPr lang="es-ES" dirty="0"/>
              <a:t>La hipertrofia política atrofió otras funciones de la vida social. Sufrió especialmente la económica: el consiguiente decrecimiento de la riqueza llevó a la necesidad de confiscar partes crecientes de la propiedad de quiénes se dedicaban a esta actividad para que los “</a:t>
            </a:r>
            <a:r>
              <a:rPr lang="es-ES" dirty="0" err="1"/>
              <a:t>polites</a:t>
            </a:r>
            <a:r>
              <a:rPr lang="es-ES" dirty="0"/>
              <a:t>” del “demos” pudieran subsistir. </a:t>
            </a:r>
          </a:p>
          <a:p>
            <a:pPr marL="393192" lvl="1" indent="0" algn="just">
              <a:buNone/>
            </a:pPr>
            <a:endParaRPr lang="es-ES" dirty="0"/>
          </a:p>
          <a:p>
            <a:pPr lvl="1" algn="just"/>
            <a:r>
              <a:rPr lang="es-ES" dirty="0"/>
              <a:t>(Continúa…)</a:t>
            </a:r>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764602407"/>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lnSpc>
                <a:spcPct val="80000"/>
              </a:lnSpc>
              <a:defRPr/>
            </a:pPr>
            <a:r>
              <a:rPr lang="es-ES_tradnl" sz="2300" dirty="0"/>
              <a:t>El marxismo se constituye como una teoría crítica del capitalismo ¿Cuáles eran los puntos principales de esa crítica? (El Capital, 1867, 1885).</a:t>
            </a:r>
          </a:p>
          <a:p>
            <a:pPr algn="just">
              <a:lnSpc>
                <a:spcPct val="80000"/>
              </a:lnSpc>
              <a:defRPr/>
            </a:pPr>
            <a:endParaRPr lang="es-ES_tradnl" sz="2300" dirty="0"/>
          </a:p>
          <a:p>
            <a:pPr lvl="1" algn="just">
              <a:lnSpc>
                <a:spcPct val="80000"/>
              </a:lnSpc>
              <a:defRPr/>
            </a:pPr>
            <a:r>
              <a:rPr lang="es-ES_tradnl" sz="2100" dirty="0"/>
              <a:t>El modo de producción capitalista era intrínsecamente injusto porque se basaba en la apropiación empresarial de la “plusvalía”. Éste compraba la fuerza de trabajo de los obreros pero se quedaba con el “</a:t>
            </a:r>
            <a:r>
              <a:rPr lang="es-ES_tradnl" sz="2100" dirty="0" err="1"/>
              <a:t>plusvalor</a:t>
            </a:r>
            <a:r>
              <a:rPr lang="es-ES_tradnl" sz="2100" dirty="0"/>
              <a:t>” que el asalariado añadía al producto final en el proceso de transformación.</a:t>
            </a:r>
          </a:p>
          <a:p>
            <a:pPr lvl="1" algn="just">
              <a:lnSpc>
                <a:spcPct val="80000"/>
              </a:lnSpc>
              <a:defRPr/>
            </a:pPr>
            <a:endParaRPr lang="es-ES_tradnl" sz="2100" dirty="0"/>
          </a:p>
          <a:p>
            <a:pPr lvl="1" algn="just">
              <a:lnSpc>
                <a:spcPct val="80000"/>
              </a:lnSpc>
              <a:defRPr/>
            </a:pPr>
            <a:r>
              <a:rPr lang="es-ES_tradnl" sz="2100" dirty="0"/>
              <a:t>Como se ve, la crítica de Marx se orienta a exaltar al artesano autónomo del Antiguo Régimen (que se queda con el producto íntegro de su trabajo) frente al modelo fabril de los capitanes de la industria (que sólo abonan la fuerza de trabajo). El concepto de “valor” de Marx no tiene nada que ver con el “valor-precio”.</a:t>
            </a:r>
          </a:p>
          <a:p>
            <a:pPr lvl="1" algn="just">
              <a:lnSpc>
                <a:spcPct val="80000"/>
              </a:lnSpc>
              <a:defRPr/>
            </a:pPr>
            <a:endParaRPr lang="es-ES_tradnl" sz="2100" dirty="0"/>
          </a:p>
          <a:p>
            <a:pPr lvl="1" algn="just">
              <a:lnSpc>
                <a:spcPct val="80000"/>
              </a:lnSpc>
              <a:defRPr/>
            </a:pPr>
            <a:r>
              <a:rPr lang="es-ES_tradnl" sz="2100" dirty="0"/>
              <a:t>Además, la ley de la oferta y la demanda obligaba a los empresarios a reducir salarios y producir más para abaratar costes y poder competir. Esto creaba </a:t>
            </a:r>
            <a:r>
              <a:rPr lang="es-ES_tradnl" sz="2100" b="1" dirty="0"/>
              <a:t>crisis de sobreproducción</a:t>
            </a:r>
            <a:r>
              <a:rPr lang="es-ES_tradnl" sz="2100" dirty="0"/>
              <a:t> (demasiado producto para consumidores con decreciente nivel adquisitivo). Esto llevaba a paro, cierre de empresas y concentración de los medios de producción en cada vez menos manos.</a:t>
            </a:r>
          </a:p>
          <a:p>
            <a:pPr lvl="1" algn="just">
              <a:lnSpc>
                <a:spcPct val="80000"/>
              </a:lnSpc>
              <a:defRPr/>
            </a:pPr>
            <a:endParaRPr lang="es-ES_tradnl" sz="2100" dirty="0"/>
          </a:p>
          <a:p>
            <a:pPr algn="just">
              <a:lnSpc>
                <a:spcPct val="80000"/>
              </a:lnSpc>
              <a:defRPr/>
            </a:pPr>
            <a:endParaRPr lang="es-ES_tradnl" sz="2300" dirty="0"/>
          </a:p>
          <a:p>
            <a:pPr lvl="1" algn="just">
              <a:lnSpc>
                <a:spcPct val="120000"/>
              </a:lnSpc>
              <a:defRPr/>
            </a:pPr>
            <a:endParaRPr lang="es-ES_tradnl" sz="2300" dirty="0"/>
          </a:p>
          <a:p>
            <a:pPr lvl="1">
              <a:lnSpc>
                <a:spcPct val="80000"/>
              </a:lnSpc>
              <a:defRPr/>
            </a:pPr>
            <a:endParaRPr lang="es-ES_tradnl" sz="2600" dirty="0"/>
          </a:p>
          <a:p>
            <a:pPr lvl="1">
              <a:lnSpc>
                <a:spcPct val="80000"/>
              </a:lnSpc>
              <a:defRPr/>
            </a:pPr>
            <a:endParaRPr lang="es-ES_tradnl" sz="2600" dirty="0"/>
          </a:p>
          <a:p>
            <a:endParaRPr lang="es-ES" dirty="0"/>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fontScale="92500"/>
          </a:bodyPr>
          <a:lstStyle/>
          <a:p>
            <a:pPr algn="just">
              <a:lnSpc>
                <a:spcPct val="80000"/>
              </a:lnSpc>
              <a:defRPr/>
            </a:pPr>
            <a:r>
              <a:rPr lang="es-ES_tradnl" sz="2300" dirty="0"/>
              <a:t>El marxismo se constituye como una teoría crítica del capitalismo ¿Cuáles eran los puntos principales de esa crítica? (El Capital, 1867, 1885).</a:t>
            </a:r>
          </a:p>
          <a:p>
            <a:pPr lvl="1" algn="just">
              <a:lnSpc>
                <a:spcPct val="80000"/>
              </a:lnSpc>
              <a:buNone/>
              <a:defRPr/>
            </a:pPr>
            <a:endParaRPr lang="es-ES_tradnl" sz="2100" dirty="0"/>
          </a:p>
          <a:p>
            <a:pPr lvl="1" algn="just">
              <a:lnSpc>
                <a:spcPct val="80000"/>
              </a:lnSpc>
              <a:defRPr/>
            </a:pPr>
            <a:r>
              <a:rPr lang="es-ES_tradnl" sz="2100" dirty="0"/>
              <a:t>La concentración de riqueza en menos manos deslegitimaría el sistema económico a ojos de los perjudicados. De ahí que, para Marx, la propiedad privada y el mercado llevasen intrínsecamente la semilla de la destrucción del capitalismo.</a:t>
            </a:r>
          </a:p>
          <a:p>
            <a:pPr lvl="1" algn="just">
              <a:lnSpc>
                <a:spcPct val="80000"/>
              </a:lnSpc>
              <a:defRPr/>
            </a:pPr>
            <a:endParaRPr lang="es-ES_tradnl" sz="2100" dirty="0"/>
          </a:p>
          <a:p>
            <a:pPr lvl="1" algn="just">
              <a:lnSpc>
                <a:spcPct val="80000"/>
              </a:lnSpc>
              <a:defRPr/>
            </a:pPr>
            <a:r>
              <a:rPr lang="es-ES_tradnl" sz="2100" dirty="0"/>
              <a:t>La revolución social debía acelerar esa destrucción. Para entonces, el proletariado debía haber tomado conciencia de clase y reforzado los partidos y sindicatos propios, que serían el vehículo del cambio social. Ambos conquistarían el Estado, expropiarían a la burguesía y, tras un periodo indeterminado de dictadura del proletariado, se establecería la sociedad comunista. ¿Cómo se organizaría ésta? Marx no elaboró una alternativa.</a:t>
            </a:r>
          </a:p>
          <a:p>
            <a:pPr lvl="1" algn="just">
              <a:lnSpc>
                <a:spcPct val="80000"/>
              </a:lnSpc>
              <a:defRPr/>
            </a:pPr>
            <a:endParaRPr lang="es-ES_tradnl" sz="2100" dirty="0"/>
          </a:p>
          <a:p>
            <a:pPr lvl="1" algn="just">
              <a:lnSpc>
                <a:spcPct val="80000"/>
              </a:lnSpc>
              <a:defRPr/>
            </a:pPr>
            <a:r>
              <a:rPr lang="es-ES_tradnl" sz="2100" dirty="0"/>
              <a:t>Influencias: la teoría marxista combina elementos de la dialéctica hegeliana, del evolucionismo darwinista, de la teoría económica liberal (Adam Smith, David Ricardo) y de sus críticos (Leonard </a:t>
            </a:r>
            <a:r>
              <a:rPr lang="es-ES_tradnl" sz="2100" dirty="0" err="1"/>
              <a:t>Simonde</a:t>
            </a:r>
            <a:r>
              <a:rPr lang="es-ES_tradnl" sz="2100" dirty="0"/>
              <a:t> de </a:t>
            </a:r>
            <a:r>
              <a:rPr lang="es-ES_tradnl" sz="2100" dirty="0" err="1"/>
              <a:t>Sismondi</a:t>
            </a:r>
            <a:r>
              <a:rPr lang="es-ES_tradnl" sz="2100" dirty="0"/>
              <a:t>).</a:t>
            </a:r>
          </a:p>
          <a:p>
            <a:pPr lvl="1" algn="just">
              <a:lnSpc>
                <a:spcPct val="80000"/>
              </a:lnSpc>
              <a:defRPr/>
            </a:pPr>
            <a:endParaRPr lang="es-ES_tradnl" sz="2100" dirty="0"/>
          </a:p>
          <a:p>
            <a:pPr lvl="1" algn="just">
              <a:lnSpc>
                <a:spcPct val="80000"/>
              </a:lnSpc>
              <a:defRPr/>
            </a:pPr>
            <a:r>
              <a:rPr lang="es-ES_tradnl" sz="2100" dirty="0"/>
              <a:t>Sin embargo, su carácter soteriológico, su falta de definición de la futura sociedad comunista y la contradicción entre la inevitabilidad del colapso capitalista y la necesidad de la revolución, llevarán a interpretaciones muy diferentes de su doctrina y su aplicación.</a:t>
            </a:r>
          </a:p>
          <a:p>
            <a:pPr algn="just">
              <a:lnSpc>
                <a:spcPct val="80000"/>
              </a:lnSpc>
              <a:defRPr/>
            </a:pPr>
            <a:endParaRPr lang="es-ES_tradnl" sz="2300" dirty="0"/>
          </a:p>
          <a:p>
            <a:pPr lvl="1" algn="just">
              <a:lnSpc>
                <a:spcPct val="120000"/>
              </a:lnSpc>
              <a:defRPr/>
            </a:pPr>
            <a:endParaRPr lang="es-ES_tradnl" sz="2300" dirty="0"/>
          </a:p>
          <a:p>
            <a:pPr lvl="1">
              <a:lnSpc>
                <a:spcPct val="80000"/>
              </a:lnSpc>
              <a:defRPr/>
            </a:pPr>
            <a:endParaRPr lang="es-ES_tradnl" sz="2600" dirty="0"/>
          </a:p>
          <a:p>
            <a:pPr lvl="1">
              <a:lnSpc>
                <a:spcPct val="80000"/>
              </a:lnSpc>
              <a:defRPr/>
            </a:pPr>
            <a:endParaRPr lang="es-ES_tradnl" sz="2600" dirty="0"/>
          </a:p>
          <a:p>
            <a:endParaRPr lang="es-ES" dirty="0"/>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fontScale="77500" lnSpcReduction="20000"/>
          </a:bodyPr>
          <a:lstStyle/>
          <a:p>
            <a:pPr>
              <a:lnSpc>
                <a:spcPct val="120000"/>
              </a:lnSpc>
              <a:defRPr/>
            </a:pPr>
            <a:r>
              <a:rPr lang="es-ES_tradnl" dirty="0"/>
              <a:t>Marxismo.</a:t>
            </a:r>
          </a:p>
          <a:p>
            <a:pPr lvl="1">
              <a:lnSpc>
                <a:spcPct val="120000"/>
              </a:lnSpc>
              <a:buNone/>
              <a:defRPr/>
            </a:pPr>
            <a:endParaRPr lang="es-ES_tradnl" sz="2600" dirty="0"/>
          </a:p>
          <a:p>
            <a:pPr lvl="1">
              <a:lnSpc>
                <a:spcPct val="120000"/>
              </a:lnSpc>
              <a:defRPr/>
            </a:pPr>
            <a:r>
              <a:rPr lang="es-ES_tradnl" sz="2600" dirty="0"/>
              <a:t>Métodos revolucionarios y evolucionistas:</a:t>
            </a:r>
          </a:p>
          <a:p>
            <a:pPr lvl="1">
              <a:lnSpc>
                <a:spcPct val="120000"/>
              </a:lnSpc>
              <a:defRPr/>
            </a:pPr>
            <a:endParaRPr lang="es-ES_tradnl" sz="2600" dirty="0"/>
          </a:p>
          <a:p>
            <a:pPr lvl="2" algn="just">
              <a:lnSpc>
                <a:spcPct val="120000"/>
              </a:lnSpc>
              <a:defRPr/>
            </a:pPr>
            <a:r>
              <a:rPr lang="es-ES_tradnl" sz="2600" dirty="0"/>
              <a:t>La huelga general revolucionaria en la etapa de crisis final del capitalismo.</a:t>
            </a:r>
          </a:p>
          <a:p>
            <a:pPr lvl="2" algn="just">
              <a:lnSpc>
                <a:spcPct val="120000"/>
              </a:lnSpc>
              <a:defRPr/>
            </a:pPr>
            <a:endParaRPr lang="es-ES_tradnl" sz="2600" dirty="0"/>
          </a:p>
          <a:p>
            <a:pPr lvl="2" algn="just">
              <a:lnSpc>
                <a:spcPct val="120000"/>
              </a:lnSpc>
              <a:defRPr/>
            </a:pPr>
            <a:r>
              <a:rPr lang="es-ES_tradnl" sz="2600" dirty="0"/>
              <a:t>Los marxistas condenan la violencia individual como contraria a los propósitos revolucionarios. El método común de lucha de clases diaria: el paro laboral (huelga). Las concesiones arrancadas a los patronos serían, a modo de botín de guerra, un modo de concienciar al proletariado de su propia fuerza y de disciplinarlos en sindicatos.</a:t>
            </a:r>
          </a:p>
          <a:p>
            <a:pPr lvl="1" algn="just">
              <a:lnSpc>
                <a:spcPct val="120000"/>
              </a:lnSpc>
              <a:defRPr/>
            </a:pPr>
            <a:endParaRPr lang="es-ES_tradnl" sz="2600" dirty="0"/>
          </a:p>
          <a:p>
            <a:pPr lvl="1" algn="just">
              <a:lnSpc>
                <a:spcPct val="120000"/>
              </a:lnSpc>
              <a:defRPr/>
            </a:pPr>
            <a:r>
              <a:rPr lang="es-ES_tradnl" sz="2600" dirty="0"/>
              <a:t>En general, el marxismo es más evolucionista y menos vocacionalmente revolucionario que el anarquismo. Con todo, es igualmente “</a:t>
            </a:r>
            <a:r>
              <a:rPr lang="es-ES_tradnl" sz="2600" dirty="0" err="1"/>
              <a:t>adanista</a:t>
            </a:r>
            <a:r>
              <a:rPr lang="es-ES_tradnl" sz="2600" dirty="0"/>
              <a:t>” y “nihilista”. Propugna la destrucción de lo existente sin articular una alternativa.</a:t>
            </a:r>
          </a:p>
          <a:p>
            <a:endParaRPr lang="es-ES" dirty="0"/>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fontScale="70000" lnSpcReduction="20000"/>
          </a:bodyPr>
          <a:lstStyle/>
          <a:p>
            <a:pPr>
              <a:lnSpc>
                <a:spcPct val="120000"/>
              </a:lnSpc>
              <a:defRPr/>
            </a:pPr>
            <a:r>
              <a:rPr lang="es-ES_tradnl" dirty="0"/>
              <a:t>Marxismo.</a:t>
            </a:r>
          </a:p>
          <a:p>
            <a:pPr lvl="1">
              <a:lnSpc>
                <a:spcPct val="120000"/>
              </a:lnSpc>
              <a:buNone/>
              <a:defRPr/>
            </a:pPr>
            <a:endParaRPr lang="es-ES_tradnl" sz="2600" dirty="0"/>
          </a:p>
          <a:p>
            <a:pPr lvl="1" algn="just">
              <a:lnSpc>
                <a:spcPct val="120000"/>
              </a:lnSpc>
              <a:defRPr/>
            </a:pPr>
            <a:r>
              <a:rPr lang="es-ES_tradnl" sz="2600" dirty="0"/>
              <a:t>En la última década del XIX, aparecerá la disputa entre marxistas “ortodoxos” (</a:t>
            </a:r>
            <a:r>
              <a:rPr lang="es-ES_tradnl" sz="2600" dirty="0" err="1"/>
              <a:t>Engels</a:t>
            </a:r>
            <a:r>
              <a:rPr lang="es-ES_tradnl" sz="2600" dirty="0"/>
              <a:t>, </a:t>
            </a:r>
            <a:r>
              <a:rPr lang="es-ES_tradnl" sz="2600" dirty="0" err="1"/>
              <a:t>Kautsky</a:t>
            </a:r>
            <a:r>
              <a:rPr lang="es-ES_tradnl" sz="2600" dirty="0"/>
              <a:t>) y “revisionistas” (</a:t>
            </a:r>
            <a:r>
              <a:rPr lang="es-ES_tradnl" sz="2600" dirty="0" err="1"/>
              <a:t>Berstein</a:t>
            </a:r>
            <a:r>
              <a:rPr lang="es-ES_tradnl" sz="2600" dirty="0"/>
              <a:t>). </a:t>
            </a:r>
          </a:p>
          <a:p>
            <a:pPr lvl="1" algn="just">
              <a:lnSpc>
                <a:spcPct val="120000"/>
              </a:lnSpc>
              <a:defRPr/>
            </a:pPr>
            <a:endParaRPr lang="es-ES_tradnl" sz="2600" dirty="0"/>
          </a:p>
          <a:p>
            <a:pPr lvl="1" algn="just">
              <a:lnSpc>
                <a:spcPct val="120000"/>
              </a:lnSpc>
              <a:defRPr/>
            </a:pPr>
            <a:r>
              <a:rPr lang="es-ES_tradnl" sz="2600" dirty="0" err="1"/>
              <a:t>Berstein</a:t>
            </a:r>
            <a:r>
              <a:rPr lang="es-ES_tradnl" sz="2600" dirty="0"/>
              <a:t> se mostrará decididamente antirrevolucionario, crítico con la “plusvalía” y contrarios a la lucha de clases. Marx no pudo prever los cambios introducidos durante la Segunda Revolución Industrial: el dinamismo empresarial y productivo, la mejora en los niveles de vida, la corrección progresiva de las crisis, la legislación social y el éxito de los sindicatos en la consecución de mejoras laborales.</a:t>
            </a:r>
          </a:p>
          <a:p>
            <a:pPr lvl="1" algn="just">
              <a:lnSpc>
                <a:spcPct val="120000"/>
              </a:lnSpc>
              <a:defRPr/>
            </a:pPr>
            <a:endParaRPr lang="es-ES_tradnl" sz="2600" dirty="0"/>
          </a:p>
          <a:p>
            <a:pPr lvl="1" algn="just">
              <a:lnSpc>
                <a:spcPct val="120000"/>
              </a:lnSpc>
              <a:defRPr/>
            </a:pPr>
            <a:r>
              <a:rPr lang="es-ES_tradnl" sz="2600" dirty="0"/>
              <a:t>¿Qué propondrá </a:t>
            </a:r>
            <a:r>
              <a:rPr lang="es-ES_tradnl" sz="2600" dirty="0" err="1"/>
              <a:t>Berstein</a:t>
            </a:r>
            <a:r>
              <a:rPr lang="es-ES_tradnl" sz="2600" dirty="0"/>
              <a:t>?: Al socialismo no podrá llegarse más que con la acción sindical y la reforma desde dentro del sistema utilizando las instituciones representativas. Por tanto, </a:t>
            </a:r>
            <a:r>
              <a:rPr lang="es-ES_tradnl" sz="2600" dirty="0" err="1"/>
              <a:t>Berstein</a:t>
            </a:r>
            <a:r>
              <a:rPr lang="es-ES_tradnl" sz="2600" dirty="0"/>
              <a:t> es el padre de la socialdemocracia que confluye con el laborismo inglés.</a:t>
            </a:r>
          </a:p>
          <a:p>
            <a:pPr lvl="1" algn="just">
              <a:lnSpc>
                <a:spcPct val="120000"/>
              </a:lnSpc>
              <a:defRPr/>
            </a:pPr>
            <a:endParaRPr lang="es-ES_tradnl" sz="2600" dirty="0"/>
          </a:p>
          <a:p>
            <a:pPr lvl="1" algn="just">
              <a:lnSpc>
                <a:spcPct val="120000"/>
              </a:lnSpc>
              <a:defRPr/>
            </a:pPr>
            <a:r>
              <a:rPr lang="es-ES_tradnl" sz="2600" dirty="0"/>
              <a:t>Como oposición del “revisionismo burgués” aparece también un marxismo íntegramente revolucionario, partidario de adelantar la caída del capitalismo con métodos directamente anarquistas como la insurrección o la acción directa (</a:t>
            </a:r>
            <a:r>
              <a:rPr lang="es-ES_tradnl" sz="2600" dirty="0" err="1"/>
              <a:t>Liebknecht</a:t>
            </a:r>
            <a:r>
              <a:rPr lang="es-ES_tradnl" sz="2600" dirty="0"/>
              <a:t>, Rosa Luxemburgo, Lenin).</a:t>
            </a:r>
          </a:p>
          <a:p>
            <a:pPr lvl="1" algn="just">
              <a:lnSpc>
                <a:spcPct val="120000"/>
              </a:lnSpc>
              <a:defRPr/>
            </a:pPr>
            <a:endParaRPr lang="es-ES_tradnl" sz="2600" dirty="0"/>
          </a:p>
          <a:p>
            <a:endParaRPr lang="es-ES" dirty="0"/>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algn="just">
              <a:lnSpc>
                <a:spcPct val="80000"/>
              </a:lnSpc>
              <a:defRPr/>
            </a:pPr>
            <a:r>
              <a:rPr lang="es-ES_tradnl" sz="1800" dirty="0"/>
              <a:t>Socialismo católico o catolicismo social:</a:t>
            </a:r>
          </a:p>
          <a:p>
            <a:pPr algn="just">
              <a:lnSpc>
                <a:spcPct val="80000"/>
              </a:lnSpc>
              <a:defRPr/>
            </a:pPr>
            <a:endParaRPr lang="es-ES_tradnl" sz="1800" dirty="0"/>
          </a:p>
          <a:p>
            <a:pPr lvl="1" algn="just">
              <a:lnSpc>
                <a:spcPct val="90000"/>
              </a:lnSpc>
              <a:defRPr/>
            </a:pPr>
            <a:r>
              <a:rPr lang="es-ES_tradnl" sz="1800" dirty="0"/>
              <a:t>La tolerancia política y cultural trae aparejada pronto la libertad de conciencia y la pluralidad de cultos. En España se establece en 1868.</a:t>
            </a:r>
          </a:p>
          <a:p>
            <a:pPr lvl="1" algn="just">
              <a:lnSpc>
                <a:spcPct val="90000"/>
              </a:lnSpc>
              <a:defRPr/>
            </a:pPr>
            <a:endParaRPr lang="es-ES_tradnl" sz="1800" dirty="0"/>
          </a:p>
          <a:p>
            <a:pPr lvl="1" algn="just">
              <a:lnSpc>
                <a:spcPct val="90000"/>
              </a:lnSpc>
              <a:defRPr/>
            </a:pPr>
            <a:r>
              <a:rPr lang="es-ES_tradnl" sz="1800" dirty="0"/>
              <a:t>El cambio en las costumbres y su progresiva secularización conllevan una reacción de las confesiones religiosas para </a:t>
            </a:r>
            <a:r>
              <a:rPr lang="es-ES_tradnl" sz="1800" dirty="0" err="1"/>
              <a:t>recristianizar</a:t>
            </a:r>
            <a:r>
              <a:rPr lang="es-ES_tradnl" sz="1800" dirty="0"/>
              <a:t> la sociedad.</a:t>
            </a:r>
          </a:p>
          <a:p>
            <a:pPr lvl="1" algn="just">
              <a:lnSpc>
                <a:spcPct val="90000"/>
              </a:lnSpc>
              <a:defRPr/>
            </a:pPr>
            <a:endParaRPr lang="es-ES_tradnl" sz="1800" dirty="0"/>
          </a:p>
          <a:p>
            <a:pPr lvl="1" algn="just">
              <a:lnSpc>
                <a:spcPct val="90000"/>
              </a:lnSpc>
              <a:defRPr/>
            </a:pPr>
            <a:r>
              <a:rPr lang="es-ES_tradnl" sz="1800" dirty="0"/>
              <a:t>De esta movilización surgen asociaciones de seglares y nuevas comunidades de religiosos dispuestas a esa misión por diversas vías (educativa, benéfica, relaciones laborales y finalmente partidos políticos). Críticas al “egoísmo</a:t>
            </a:r>
            <a:r>
              <a:rPr lang="es-ES_tradnl" sz="1800"/>
              <a:t>” capitalista.</a:t>
            </a:r>
            <a:endParaRPr lang="es-ES_tradnl" sz="1800" dirty="0"/>
          </a:p>
          <a:p>
            <a:pPr lvl="1" algn="just">
              <a:lnSpc>
                <a:spcPct val="90000"/>
              </a:lnSpc>
              <a:defRPr/>
            </a:pPr>
            <a:endParaRPr lang="es-ES_tradnl" sz="1800" dirty="0"/>
          </a:p>
          <a:p>
            <a:pPr lvl="1" algn="just">
              <a:lnSpc>
                <a:spcPct val="90000"/>
              </a:lnSpc>
              <a:defRPr/>
            </a:pPr>
            <a:r>
              <a:rPr lang="es-ES_tradnl" sz="1800" dirty="0"/>
              <a:t>Surgen reformadores sociales (</a:t>
            </a:r>
            <a:r>
              <a:rPr lang="es-ES_tradnl" sz="1800" dirty="0" err="1"/>
              <a:t>Ph.</a:t>
            </a:r>
            <a:r>
              <a:rPr lang="es-ES_tradnl" sz="1800" dirty="0"/>
              <a:t> </a:t>
            </a:r>
            <a:r>
              <a:rPr lang="es-ES_tradnl" sz="1800" dirty="0" err="1"/>
              <a:t>Buchez</a:t>
            </a:r>
            <a:r>
              <a:rPr lang="es-ES_tradnl" sz="1800" dirty="0"/>
              <a:t> en Francia, J. Maurice en Reino Unido o el arzobispo </a:t>
            </a:r>
            <a:r>
              <a:rPr lang="es-ES_tradnl" sz="1800" dirty="0" err="1"/>
              <a:t>Ketteler</a:t>
            </a:r>
            <a:r>
              <a:rPr lang="es-ES_tradnl" sz="1800" dirty="0"/>
              <a:t> en Renania) centrados en las cooperativas de producción.</a:t>
            </a:r>
          </a:p>
          <a:p>
            <a:pPr lvl="1" algn="just">
              <a:lnSpc>
                <a:spcPct val="90000"/>
              </a:lnSpc>
              <a:defRPr/>
            </a:pPr>
            <a:endParaRPr lang="es-ES_tradnl" sz="1800" dirty="0"/>
          </a:p>
          <a:p>
            <a:pPr lvl="1" algn="just">
              <a:lnSpc>
                <a:spcPct val="80000"/>
              </a:lnSpc>
              <a:defRPr/>
            </a:pPr>
            <a:r>
              <a:rPr lang="es-ES_tradnl" sz="1800" dirty="0"/>
              <a:t>Aparición en Europa de movimientos sindicales que plantean la armonización de las relaciones laborales, con poco éxito en el ámbito de los asalariados, pero con bastante en otros ámbitos (funcionarios, pequeños propietarios de tierra, etcétera).</a:t>
            </a:r>
          </a:p>
          <a:p>
            <a:pPr algn="just">
              <a:lnSpc>
                <a:spcPct val="80000"/>
              </a:lnSpc>
              <a:defRPr/>
            </a:pPr>
            <a:endParaRPr lang="es-ES_tradnl" sz="1800" dirty="0"/>
          </a:p>
          <a:p>
            <a:pPr lvl="1" algn="just">
              <a:lnSpc>
                <a:spcPct val="80000"/>
              </a:lnSpc>
              <a:defRPr/>
            </a:pPr>
            <a:r>
              <a:rPr lang="es-ES_tradnl" sz="1800" dirty="0"/>
              <a:t>Sustitución progresiva de los viejos movimientos tradicionalistas (contrarios a la participación política en los regímenes liberales -”el liberalismo es pecado”, según Pío IX-) por nuevos movimientos favorables a defender por vías parlamentarias los intereses de los cristianos (</a:t>
            </a:r>
            <a:r>
              <a:rPr lang="es-ES_tradnl" sz="1800" dirty="0" err="1"/>
              <a:t>Zentrum</a:t>
            </a:r>
            <a:r>
              <a:rPr lang="es-ES_tradnl" sz="1800" dirty="0"/>
              <a:t> alemán, Centro Católico belga, PDP francés, Unión Católica en España).</a:t>
            </a:r>
          </a:p>
          <a:p>
            <a:pPr lvl="1">
              <a:lnSpc>
                <a:spcPct val="90000"/>
              </a:lnSpc>
              <a:defRPr/>
            </a:pPr>
            <a:endParaRPr lang="es-ES" sz="1600" dirty="0"/>
          </a:p>
          <a:p>
            <a:pPr lvl="1">
              <a:lnSpc>
                <a:spcPct val="80000"/>
              </a:lnSpc>
              <a:defRPr/>
            </a:pPr>
            <a:endParaRPr lang="es-ES_tradnl" sz="1400" dirty="0"/>
          </a:p>
          <a:p>
            <a:endParaRPr lang="es-ES" dirty="0"/>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5. LOS SOCIALISMOS Y EL MOVIMIENTO OBRERO</a:t>
            </a:r>
            <a:endParaRPr lang="es-ES" sz="2400" dirty="0"/>
          </a:p>
        </p:txBody>
      </p:sp>
      <p:sp>
        <p:nvSpPr>
          <p:cNvPr id="3" name="2 Marcador de contenido"/>
          <p:cNvSpPr>
            <a:spLocks noGrp="1"/>
          </p:cNvSpPr>
          <p:nvPr>
            <p:ph idx="1"/>
          </p:nvPr>
        </p:nvSpPr>
        <p:spPr>
          <a:xfrm>
            <a:off x="0" y="764704"/>
            <a:ext cx="9144000" cy="6093296"/>
          </a:xfrm>
        </p:spPr>
        <p:txBody>
          <a:bodyPr>
            <a:normAutofit lnSpcReduction="10000"/>
          </a:bodyPr>
          <a:lstStyle/>
          <a:p>
            <a:pPr algn="just">
              <a:lnSpc>
                <a:spcPct val="80000"/>
              </a:lnSpc>
              <a:defRPr/>
            </a:pPr>
            <a:r>
              <a:rPr lang="es-ES_tradnl" sz="1800" dirty="0"/>
              <a:t>Socialismo católico o catolicismo social:</a:t>
            </a:r>
          </a:p>
          <a:p>
            <a:pPr algn="just">
              <a:lnSpc>
                <a:spcPct val="80000"/>
              </a:lnSpc>
              <a:defRPr/>
            </a:pPr>
            <a:endParaRPr lang="es-ES_tradnl" sz="1800" dirty="0"/>
          </a:p>
          <a:p>
            <a:pPr lvl="1" algn="just">
              <a:lnSpc>
                <a:spcPct val="90000"/>
              </a:lnSpc>
              <a:defRPr/>
            </a:pPr>
            <a:r>
              <a:rPr lang="es-ES_tradnl" sz="1800" dirty="0"/>
              <a:t>Para la recristianización de la sociedad y la supremacía moral del cristianismo reivindican: sufragio universal corporativo, sufragio femenino, economía regulada y política social (a partir de León XIII y su encíclica “</a:t>
            </a:r>
            <a:r>
              <a:rPr lang="es-ES_tradnl" sz="1800" dirty="0" err="1"/>
              <a:t>Rerum</a:t>
            </a:r>
            <a:r>
              <a:rPr lang="es-ES_tradnl" sz="1800" dirty="0"/>
              <a:t> </a:t>
            </a:r>
            <a:r>
              <a:rPr lang="es-ES_tradnl" sz="1800" dirty="0" err="1"/>
              <a:t>Novarum</a:t>
            </a:r>
            <a:r>
              <a:rPr lang="es-ES_tradnl" sz="1800" dirty="0"/>
              <a:t>”), sustitución del parlamentarismo por un sistema político corporativo, y protección especial a la moral, las Iglesias, a sus ministros y a sus organizaciones a través de la ley. Ésta tiene que estar inspirada en la propia moral.</a:t>
            </a:r>
            <a:endParaRPr lang="es-ES" sz="1800" dirty="0"/>
          </a:p>
          <a:p>
            <a:pPr lvl="1">
              <a:lnSpc>
                <a:spcPct val="80000"/>
              </a:lnSpc>
              <a:defRPr/>
            </a:pPr>
            <a:endParaRPr lang="es-ES_tradnl" sz="1800" dirty="0"/>
          </a:p>
          <a:p>
            <a:pPr algn="just"/>
            <a:r>
              <a:rPr lang="es-ES" sz="1800" dirty="0"/>
              <a:t>Esto obliga a los partidos liberales europeos a plantearse la “cuestión social”, sobre todo al tener que competir en un contexto de sufragio ampliado con formaciones abiertamente socialistas y/o confesionales.</a:t>
            </a:r>
          </a:p>
          <a:p>
            <a:pPr lvl="1" algn="just">
              <a:lnSpc>
                <a:spcPct val="80000"/>
              </a:lnSpc>
              <a:buNone/>
              <a:defRPr/>
            </a:pPr>
            <a:endParaRPr lang="es-ES_tradnl" sz="1600" dirty="0"/>
          </a:p>
          <a:p>
            <a:pPr lvl="1" algn="just">
              <a:lnSpc>
                <a:spcPct val="80000"/>
              </a:lnSpc>
              <a:defRPr/>
            </a:pPr>
            <a:r>
              <a:rPr lang="es-ES_tradnl" sz="1800" dirty="0"/>
              <a:t>Los liberales-conservadores tratan de converger con los católicos y protestantes (protección a sus derechos, concordatos con las Iglesias, amparo de la enseñanza religiosa, política y leyes sociales, intervención del Estado en la economía). </a:t>
            </a:r>
          </a:p>
          <a:p>
            <a:pPr lvl="1" algn="just">
              <a:lnSpc>
                <a:spcPct val="80000"/>
              </a:lnSpc>
              <a:defRPr/>
            </a:pPr>
            <a:endParaRPr lang="es-ES_tradnl" sz="1800" dirty="0"/>
          </a:p>
          <a:p>
            <a:pPr lvl="1" algn="just">
              <a:lnSpc>
                <a:spcPct val="80000"/>
              </a:lnSpc>
              <a:defRPr/>
            </a:pPr>
            <a:r>
              <a:rPr lang="es-ES_tradnl" sz="1800" dirty="0"/>
              <a:t>Los liberales-progresistas hacen lo propio con los socialistas de izquierda (asumen reivindicaciones sindicales moderadas, política y leyes sociales, regulación de las negociaciones entre patronos y sindicatos, mayores gastos en alimentación, vivienda y atención médica, desarrollo de la educación pública, etcétera).</a:t>
            </a:r>
          </a:p>
          <a:p>
            <a:pPr lvl="1" algn="just">
              <a:lnSpc>
                <a:spcPct val="80000"/>
              </a:lnSpc>
              <a:defRPr/>
            </a:pPr>
            <a:endParaRPr lang="es-ES_tradnl" sz="1800" dirty="0"/>
          </a:p>
          <a:p>
            <a:pPr lvl="1" algn="just">
              <a:lnSpc>
                <a:spcPct val="80000"/>
              </a:lnSpc>
              <a:defRPr/>
            </a:pPr>
            <a:r>
              <a:rPr lang="es-ES_tradnl" sz="1800" dirty="0"/>
              <a:t>En la práctica </a:t>
            </a:r>
            <a:r>
              <a:rPr lang="es-ES_tradnl" sz="1800"/>
              <a:t>esto significó </a:t>
            </a:r>
            <a:r>
              <a:rPr lang="es-ES_tradnl" sz="1800" dirty="0"/>
              <a:t>el abandono del principio del </a:t>
            </a:r>
            <a:r>
              <a:rPr lang="es-ES_tradnl" sz="1800" i="1" dirty="0"/>
              <a:t>laissez faire-laissez </a:t>
            </a:r>
            <a:r>
              <a:rPr lang="es-ES_tradnl" sz="1800" i="1" dirty="0" err="1"/>
              <a:t>passer</a:t>
            </a:r>
            <a:r>
              <a:rPr lang="es-ES_tradnl" sz="1800" i="1" dirty="0"/>
              <a:t> </a:t>
            </a:r>
            <a:r>
              <a:rPr lang="es-ES_tradnl" sz="1800" dirty="0"/>
              <a:t>en la vida de las sociedades liberales y una mayor presencia del Estado y de las regulaciones legales.</a:t>
            </a:r>
            <a:endParaRPr lang="es-ES" sz="1800" dirty="0"/>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fontScale="85000" lnSpcReduction="20000"/>
          </a:bodyPr>
          <a:lstStyle/>
          <a:p>
            <a:pPr algn="just">
              <a:defRPr/>
            </a:pPr>
            <a:r>
              <a:rPr lang="es-ES_tradnl" sz="2000" dirty="0"/>
              <a:t>COMUNISMO Y FASCISMO:</a:t>
            </a:r>
          </a:p>
          <a:p>
            <a:pPr lvl="1" algn="just">
              <a:defRPr/>
            </a:pPr>
            <a:endParaRPr lang="es-ES_tradnl" sz="2000" dirty="0"/>
          </a:p>
          <a:p>
            <a:pPr lvl="1" algn="just">
              <a:defRPr/>
            </a:pPr>
            <a:r>
              <a:rPr lang="es-ES_tradnl" sz="2000" b="1" dirty="0"/>
              <a:t>Revolución</a:t>
            </a:r>
            <a:r>
              <a:rPr lang="es-ES_tradnl" sz="2000" dirty="0"/>
              <a:t>: a diferencia de otro tipo de motines, es la conquista del poder que impone un cambio en los fundamentos políticos, sociales y morales de una sociedad. El concepto se hizo célebre entre finales del XVIII y la primera mitad del XIX. </a:t>
            </a:r>
          </a:p>
          <a:p>
            <a:pPr lvl="1" algn="just">
              <a:defRPr/>
            </a:pPr>
            <a:endParaRPr lang="es-ES_tradnl" sz="2000" dirty="0"/>
          </a:p>
          <a:p>
            <a:pPr lvl="1" algn="just">
              <a:defRPr/>
            </a:pPr>
            <a:r>
              <a:rPr lang="es-ES_tradnl" sz="2000" dirty="0"/>
              <a:t>Sin embargo la naturaleza de las revoluciones se modificó en el siglo XX respecto del XIX. En realidad, “Revolución” amplió su significado a fenómenos inimaginables en el XIX.</a:t>
            </a:r>
          </a:p>
          <a:p>
            <a:pPr lvl="1" algn="just">
              <a:defRPr/>
            </a:pPr>
            <a:endParaRPr lang="es-ES_tradnl" sz="2000" dirty="0"/>
          </a:p>
          <a:p>
            <a:pPr lvl="2" algn="just">
              <a:defRPr/>
            </a:pPr>
            <a:r>
              <a:rPr lang="es-ES_tradnl" sz="2000" dirty="0"/>
              <a:t>Las </a:t>
            </a:r>
            <a:r>
              <a:rPr lang="es-ES_tradnl" sz="2000" b="1" dirty="0"/>
              <a:t>Revoluciones del XIX era “</a:t>
            </a:r>
            <a:r>
              <a:rPr lang="es-ES_tradnl" sz="2000" b="1" dirty="0" err="1"/>
              <a:t>desbloqueadoras</a:t>
            </a:r>
            <a:r>
              <a:rPr lang="es-ES_tradnl" sz="2000" b="1" dirty="0"/>
              <a:t>”</a:t>
            </a:r>
            <a:r>
              <a:rPr lang="es-ES_tradnl" sz="2000" dirty="0"/>
              <a:t>: </a:t>
            </a:r>
          </a:p>
          <a:p>
            <a:pPr lvl="2" algn="just">
              <a:defRPr/>
            </a:pPr>
            <a:endParaRPr lang="es-ES_tradnl" sz="2000" dirty="0"/>
          </a:p>
          <a:p>
            <a:pPr lvl="3" algn="just">
              <a:defRPr/>
            </a:pPr>
            <a:r>
              <a:rPr lang="es-ES_tradnl" sz="1900" dirty="0"/>
              <a:t>Suponen la conquista de las libertades y la construcción del Estado liberal-constitucional.</a:t>
            </a:r>
          </a:p>
          <a:p>
            <a:pPr lvl="3" algn="just">
              <a:defRPr/>
            </a:pPr>
            <a:endParaRPr lang="es-ES_tradnl" sz="1900" dirty="0"/>
          </a:p>
          <a:p>
            <a:pPr lvl="3" algn="just">
              <a:defRPr/>
            </a:pPr>
            <a:r>
              <a:rPr lang="es-ES_tradnl" sz="1900" dirty="0"/>
              <a:t>“Desbloquean” porque su objetivo era acabar con los obstáculos que impedían la libertad civil. Son por tanto un mecanismo de desbloqueo de instituciones poco permeables a la reforma.</a:t>
            </a:r>
          </a:p>
          <a:p>
            <a:pPr lvl="3" algn="just">
              <a:defRPr/>
            </a:pPr>
            <a:endParaRPr lang="es-ES_tradnl" sz="1900" dirty="0"/>
          </a:p>
          <a:p>
            <a:pPr lvl="3" algn="just">
              <a:defRPr/>
            </a:pPr>
            <a:r>
              <a:rPr lang="es-ES_tradnl" sz="1900" dirty="0"/>
              <a:t>Pero no eran “</a:t>
            </a:r>
            <a:r>
              <a:rPr lang="es-ES_tradnl" sz="1900" dirty="0" err="1"/>
              <a:t>adanistas</a:t>
            </a:r>
            <a:r>
              <a:rPr lang="es-ES_tradnl" sz="1900" dirty="0"/>
              <a:t>”: de ahí la conservación de buena parte de los fundamentos socio-políticos del Antiguo Régimen. Ni necesariamente violentas, aún cuando la violencia pudiera estar presente. Más bien, ésta se minimiza.</a:t>
            </a:r>
          </a:p>
          <a:p>
            <a:pPr lvl="3" algn="just">
              <a:defRPr/>
            </a:pPr>
            <a:endParaRPr lang="es-ES_tradnl" sz="1900" dirty="0"/>
          </a:p>
          <a:p>
            <a:pPr lvl="3" algn="just">
              <a:defRPr/>
            </a:pPr>
            <a:r>
              <a:rPr lang="es-ES_tradnl" sz="1900" dirty="0"/>
              <a:t>Herederas del espíritu “</a:t>
            </a:r>
            <a:r>
              <a:rPr lang="es-ES_tradnl" sz="1900" dirty="0" err="1"/>
              <a:t>fuldense</a:t>
            </a:r>
            <a:r>
              <a:rPr lang="es-ES_tradnl" sz="1900" dirty="0"/>
              <a:t>” de 1789: en realidad, una readaptación de las instituciones del Antiguo Régimen a las funciones encomendadas en el nuevo Estado liberal-constitucional.</a:t>
            </a:r>
          </a:p>
          <a:p>
            <a:pPr lvl="2" algn="just">
              <a:defRPr/>
            </a:pPr>
            <a:endParaRPr lang="es-ES_tradnl" sz="2000" dirty="0"/>
          </a:p>
          <a:p>
            <a:pPr lvl="1" algn="just">
              <a:defRPr/>
            </a:pPr>
            <a:endParaRPr lang="es-ES_tradnl" sz="2000" dirty="0"/>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fontScale="85000" lnSpcReduction="20000"/>
          </a:bodyPr>
          <a:lstStyle/>
          <a:p>
            <a:pPr algn="just">
              <a:defRPr/>
            </a:pPr>
            <a:r>
              <a:rPr lang="es-ES_tradnl" sz="2000" dirty="0"/>
              <a:t>COMUNISMO Y FASCISMO:</a:t>
            </a:r>
          </a:p>
          <a:p>
            <a:pPr algn="just">
              <a:defRPr/>
            </a:pPr>
            <a:endParaRPr lang="es-ES_tradnl" sz="2000" dirty="0"/>
          </a:p>
          <a:p>
            <a:pPr lvl="2" algn="just">
              <a:defRPr/>
            </a:pPr>
            <a:r>
              <a:rPr lang="es-ES_tradnl" sz="2000" dirty="0"/>
              <a:t>Las </a:t>
            </a:r>
            <a:r>
              <a:rPr lang="es-ES_tradnl" sz="2000" b="1" dirty="0"/>
              <a:t>Revoluciones del XX</a:t>
            </a:r>
            <a:r>
              <a:rPr lang="es-ES_tradnl" sz="2000" dirty="0"/>
              <a:t> van a ser, sin embargo, </a:t>
            </a:r>
            <a:r>
              <a:rPr lang="es-ES_tradnl" sz="2000" b="1" dirty="0"/>
              <a:t>“</a:t>
            </a:r>
            <a:r>
              <a:rPr lang="es-ES_tradnl" sz="2000" b="1" dirty="0" err="1"/>
              <a:t>adanistas</a:t>
            </a:r>
            <a:r>
              <a:rPr lang="es-ES_tradnl" sz="2000" b="1" dirty="0"/>
              <a:t>” </a:t>
            </a:r>
            <a:r>
              <a:rPr lang="es-ES_tradnl" sz="2000" dirty="0"/>
              <a:t>(pretenden la destrucción completa de los fundamentos políticos, sociales y morales de la sociedad contra la que se dirigen y la construcción no sólo de un Estado sino de un “hombre nuevo”)</a:t>
            </a:r>
            <a:r>
              <a:rPr lang="es-ES_tradnl" sz="2000" b="1" dirty="0"/>
              <a:t> y “bloqueadoras” </a:t>
            </a:r>
            <a:r>
              <a:rPr lang="es-ES_tradnl" sz="2000" dirty="0"/>
              <a:t>(en la medida en que la libertad civil dejará de ser un valor positivo para la construcción de las nuevas sociedades). </a:t>
            </a:r>
          </a:p>
          <a:p>
            <a:pPr lvl="2" algn="just">
              <a:defRPr/>
            </a:pPr>
            <a:endParaRPr lang="es-ES_tradnl" sz="2000" dirty="0"/>
          </a:p>
          <a:p>
            <a:pPr lvl="3" algn="just">
              <a:defRPr/>
            </a:pPr>
            <a:r>
              <a:rPr lang="es-ES_tradnl" sz="1900" dirty="0"/>
              <a:t>Suponen la erección de una </a:t>
            </a:r>
            <a:r>
              <a:rPr lang="es-ES_tradnl" sz="1900" b="1" dirty="0" err="1"/>
              <a:t>Ideocracia</a:t>
            </a:r>
            <a:r>
              <a:rPr lang="es-ES_tradnl" sz="1900" dirty="0"/>
              <a:t>: el sometimiento de la libertad y la independencia personal a un proyecto político </a:t>
            </a:r>
            <a:r>
              <a:rPr lang="es-ES_tradnl" sz="1900" b="1" dirty="0"/>
              <a:t>totalitario, </a:t>
            </a:r>
            <a:r>
              <a:rPr lang="es-ES_tradnl" sz="1900" dirty="0"/>
              <a:t>capaz de redefinir todos los aspectos de la vida humana (la división entre la esfera pública y la privada deja de tener sentido).</a:t>
            </a:r>
          </a:p>
          <a:p>
            <a:pPr lvl="3" algn="just">
              <a:defRPr/>
            </a:pPr>
            <a:endParaRPr lang="es-ES_tradnl" sz="1900" dirty="0"/>
          </a:p>
          <a:p>
            <a:pPr lvl="3" algn="just">
              <a:defRPr/>
            </a:pPr>
            <a:r>
              <a:rPr lang="es-ES_tradnl" sz="1900" dirty="0"/>
              <a:t>Son herederas del espíritu “jacobino” de 1793: la construcción mediante el Estado de una nueva sociedad desde sus cimientos.</a:t>
            </a:r>
          </a:p>
          <a:p>
            <a:pPr lvl="3" algn="just">
              <a:defRPr/>
            </a:pPr>
            <a:endParaRPr lang="es-ES_tradnl" sz="1900" dirty="0"/>
          </a:p>
          <a:p>
            <a:pPr lvl="3" algn="just">
              <a:defRPr/>
            </a:pPr>
            <a:r>
              <a:rPr lang="es-ES_tradnl" sz="1900" dirty="0"/>
              <a:t>La Revolución no es ya un mecanismo de respuesta a instituciones no permeables. En el XX se convierte en un método para destruir cualquier tipo de régimen político (incluida la democracia liberal) y, también, para instituir de forma permanente un orden nuevo. En este sentido, </a:t>
            </a:r>
            <a:r>
              <a:rPr lang="es-ES_tradnl" sz="1900" b="1" dirty="0"/>
              <a:t>la revolución nunca tiene fin</a:t>
            </a:r>
            <a:r>
              <a:rPr lang="es-ES_tradnl" sz="1900" dirty="0"/>
              <a:t>.</a:t>
            </a:r>
          </a:p>
          <a:p>
            <a:pPr lvl="3" algn="just">
              <a:defRPr/>
            </a:pPr>
            <a:endParaRPr lang="es-ES_tradnl" sz="1900" dirty="0"/>
          </a:p>
          <a:p>
            <a:pPr lvl="3" algn="just">
              <a:defRPr/>
            </a:pPr>
            <a:r>
              <a:rPr lang="es-ES_tradnl" sz="1900" dirty="0"/>
              <a:t>Precisamente por todo ello, la </a:t>
            </a:r>
            <a:r>
              <a:rPr lang="es-ES_tradnl" sz="1900" b="1" dirty="0"/>
              <a:t>violencia</a:t>
            </a:r>
            <a:r>
              <a:rPr lang="es-ES_tradnl" sz="1900" dirty="0"/>
              <a:t> adquiere un papel central: es fundamental para destruir el orden anterior, pero también para forzar la marcha hacia la </a:t>
            </a:r>
            <a:r>
              <a:rPr lang="es-ES_tradnl" sz="1900" dirty="0" err="1"/>
              <a:t>Ideocracia</a:t>
            </a:r>
            <a:r>
              <a:rPr lang="es-ES_tradnl" sz="1900" dirty="0"/>
              <a:t>. El Terror se convierte así en elemento de cohesión permanente de los revolucionarios y de castigo contra los tibios o los desafectos.</a:t>
            </a:r>
          </a:p>
          <a:p>
            <a:pPr lvl="3" algn="just">
              <a:defRPr/>
            </a:pPr>
            <a:endParaRPr lang="es-ES_tradnl" sz="1900" b="1" dirty="0"/>
          </a:p>
          <a:p>
            <a:pPr lvl="1" algn="just">
              <a:defRPr/>
            </a:pPr>
            <a:endParaRPr lang="es-ES_tradnl" sz="2000" dirty="0"/>
          </a:p>
        </p:txBody>
      </p:sp>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COMUNISMO Y FASCISMO:</a:t>
            </a:r>
            <a:endParaRPr lang="es-ES_tradnl" sz="2000" b="1" dirty="0"/>
          </a:p>
          <a:p>
            <a:pPr lvl="1" algn="just">
              <a:defRPr/>
            </a:pPr>
            <a:r>
              <a:rPr lang="es-ES_tradnl" sz="1700" dirty="0"/>
              <a:t>El Comunismo del siglo XX es un fenómeno distinto del XIX. El Comunismo, tal y como lo definía el </a:t>
            </a:r>
            <a:r>
              <a:rPr lang="es-ES_tradnl" sz="1700" dirty="0" err="1"/>
              <a:t>Babeuf</a:t>
            </a:r>
            <a:r>
              <a:rPr lang="es-ES_tradnl" sz="1700" dirty="0"/>
              <a:t> o el Manifiesto Comunista de 1848 se definía, exclusivamente, como la desaparición de la propiedad privada y el establecimiento de una sociedad con igualdad material, en la que fuera la necesidad, y no el talento, lo que definiera la </a:t>
            </a:r>
            <a:r>
              <a:rPr lang="es-ES_tradnl" sz="1700" b="1" dirty="0"/>
              <a:t>redistribución de la riqueza. El comunismo no es un ideal productivista sino redistributivo. </a:t>
            </a:r>
            <a:r>
              <a:rPr lang="es-ES_tradnl" sz="1700" dirty="0"/>
              <a:t>Con todo, el comunismo del XIX anticipa el nihilismo y adanismo del XX (Marx y </a:t>
            </a:r>
            <a:r>
              <a:rPr lang="es-ES_tradnl" sz="1700" dirty="0" err="1"/>
              <a:t>Engels</a:t>
            </a:r>
            <a:r>
              <a:rPr lang="es-ES_tradnl" sz="1700" dirty="0"/>
              <a:t>).</a:t>
            </a:r>
            <a:endParaRPr lang="es-ES_tradnl" sz="1700" b="1" dirty="0"/>
          </a:p>
          <a:p>
            <a:pPr lvl="1" algn="just">
              <a:defRPr/>
            </a:pPr>
            <a:endParaRPr lang="es-ES_tradnl" sz="1700" dirty="0"/>
          </a:p>
          <a:p>
            <a:pPr lvl="1" algn="just">
              <a:defRPr/>
            </a:pPr>
            <a:r>
              <a:rPr lang="es-ES_tradnl" sz="1700" dirty="0"/>
              <a:t>El del siglo XX mantiene esos horizontes como ideal, pero Lenin y Stalin le añaden: </a:t>
            </a:r>
          </a:p>
          <a:p>
            <a:pPr lvl="1" algn="just">
              <a:defRPr/>
            </a:pPr>
            <a:endParaRPr lang="es-ES_tradnl" sz="1700" dirty="0"/>
          </a:p>
          <a:p>
            <a:pPr lvl="2" algn="just">
              <a:defRPr/>
            </a:pPr>
            <a:r>
              <a:rPr lang="es-ES_tradnl" sz="1700" dirty="0"/>
              <a:t>Los procedimientos revolucionarios para acabar con el orden capitalista-burgués (el liberalismo constitucional y sus componentes fundamentales (Estado de Derecho, Democracia Parlamentaria, Economía de Mercado, Propiedad Privada, Libertades Civiles), mediante la conquista rápida y violenta del poder mediante un golpe de Estado.</a:t>
            </a:r>
          </a:p>
          <a:p>
            <a:pPr lvl="2" algn="just">
              <a:defRPr/>
            </a:pPr>
            <a:endParaRPr lang="es-ES_tradnl" sz="1700" dirty="0"/>
          </a:p>
          <a:p>
            <a:pPr lvl="2" algn="just">
              <a:defRPr/>
            </a:pPr>
            <a:r>
              <a:rPr lang="es-ES_tradnl" sz="1700" dirty="0"/>
              <a:t>Esto implica depuración de ideales para acabar con la “moral burguesa” que es considerada degradada y egoísta por su culto a la racionalidad, el beneficio y la riqueza. </a:t>
            </a:r>
            <a:r>
              <a:rPr lang="es-ES_tradnl" sz="1700" b="1" dirty="0"/>
              <a:t>Individualismo = Insolidaridad.</a:t>
            </a:r>
            <a:endParaRPr lang="es-ES_tradnl" sz="1700" dirty="0"/>
          </a:p>
          <a:p>
            <a:pPr lvl="2" algn="just">
              <a:defRPr/>
            </a:pPr>
            <a:endParaRPr lang="es-ES_tradnl" sz="1700" dirty="0"/>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COMUNISMO Y FASCISMO:</a:t>
            </a:r>
            <a:endParaRPr lang="es-ES_tradnl" sz="1700" b="1" dirty="0"/>
          </a:p>
          <a:p>
            <a:pPr lvl="1" algn="just">
              <a:defRPr/>
            </a:pPr>
            <a:endParaRPr lang="es-ES_tradnl" sz="1700" dirty="0"/>
          </a:p>
          <a:p>
            <a:pPr lvl="1" algn="just">
              <a:defRPr/>
            </a:pPr>
            <a:r>
              <a:rPr lang="es-ES_tradnl" sz="1700" dirty="0"/>
              <a:t>El del siglo XX mantiene esos horizontes como ideal, pero Lenin y Stalin le añaden (cont.): </a:t>
            </a:r>
          </a:p>
          <a:p>
            <a:pPr lvl="2" algn="just">
              <a:buNone/>
              <a:defRPr/>
            </a:pPr>
            <a:endParaRPr lang="es-ES_tradnl" sz="1700" dirty="0"/>
          </a:p>
          <a:p>
            <a:pPr lvl="2" algn="just">
              <a:defRPr/>
            </a:pPr>
            <a:r>
              <a:rPr lang="es-ES_tradnl" sz="1700" dirty="0"/>
              <a:t>Los medios con los que iniciar la transformación en la etapa intermedia hacia el comunismo (la dictadura del proletariado): concentración en el Estado, en nombre del proletariado, de todo el poder político-militar y económico, dictadura de Partido Único (y, específicamente, de los dirigentes del Partido como “vanguardia revolucionaria del proletariado”), economía de planificación centralizada, que acabe con cualquier vestigio de mercado libre o iniciativa individual/privada y eliminación de cualquier ámbito de independencia personal no controlable por el Estado.</a:t>
            </a:r>
          </a:p>
          <a:p>
            <a:pPr lvl="2" algn="just">
              <a:buNone/>
              <a:defRPr/>
            </a:pPr>
            <a:endParaRPr lang="es-ES_tradnl" sz="1700" dirty="0"/>
          </a:p>
          <a:p>
            <a:pPr lvl="2" algn="just">
              <a:defRPr/>
            </a:pPr>
            <a:r>
              <a:rPr lang="es-ES_tradnl" sz="1700" dirty="0"/>
              <a:t>De ahí que, específicamente, </a:t>
            </a:r>
            <a:r>
              <a:rPr lang="es-ES_tradnl" sz="1700" b="1" dirty="0"/>
              <a:t>Comunismo</a:t>
            </a:r>
            <a:r>
              <a:rPr lang="es-ES_tradnl" sz="1700" dirty="0"/>
              <a:t> en el siglo XX signifique </a:t>
            </a:r>
            <a:r>
              <a:rPr lang="es-ES_tradnl" sz="1700" b="1" dirty="0"/>
              <a:t>Marxismo-Leninismo </a:t>
            </a:r>
            <a:r>
              <a:rPr lang="es-ES_tradnl" sz="1700" dirty="0"/>
              <a:t>y que pueda hablarse, concretamente, de un </a:t>
            </a:r>
            <a:r>
              <a:rPr lang="es-ES_tradnl" sz="1700" b="1" dirty="0"/>
              <a:t>Comunismo Estalinista.</a:t>
            </a:r>
            <a:endParaRPr lang="es-ES_tradnl" sz="17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84976" cy="5328592"/>
          </a:xfrm>
        </p:spPr>
        <p:txBody>
          <a:bodyPr>
            <a:normAutofit fontScale="92500" lnSpcReduction="20000"/>
          </a:bodyPr>
          <a:lstStyle/>
          <a:p>
            <a:pPr lvl="1" algn="just">
              <a:buNone/>
            </a:pPr>
            <a:endParaRPr lang="es-ES" dirty="0"/>
          </a:p>
          <a:p>
            <a:pPr lvl="1" algn="just"/>
            <a:r>
              <a:rPr lang="es-ES" dirty="0"/>
              <a:t>Rousseau reconocía que aquella democracia no era viable sin la esclavitud: los esclavos trabajaban mientras los ciudadanos gobernaban. Por ello concluía que libertad y servidumbre se tocaban y no podían vivir la una sin la otra.</a:t>
            </a:r>
          </a:p>
          <a:p>
            <a:pPr lvl="1" algn="just"/>
            <a:endParaRPr lang="es-ES" dirty="0"/>
          </a:p>
          <a:p>
            <a:pPr lvl="1" algn="just"/>
            <a:r>
              <a:rPr lang="es-ES_tradnl" dirty="0"/>
              <a:t>La inestabilidad puramente política se explicaba en el poder de la asamblea y de sus magistrados delegados. Éste era tan omnipotente que generaba políticas </a:t>
            </a:r>
            <a:r>
              <a:rPr lang="es-ES_tradnl" dirty="0" err="1"/>
              <a:t>anticooperativas</a:t>
            </a:r>
            <a:r>
              <a:rPr lang="es-ES_tradnl" dirty="0"/>
              <a:t> (de suma cero: o se gana o se pierde). </a:t>
            </a:r>
          </a:p>
          <a:p>
            <a:pPr lvl="1" algn="just"/>
            <a:endParaRPr lang="es-ES" dirty="0"/>
          </a:p>
          <a:p>
            <a:pPr lvl="1" algn="just"/>
            <a:r>
              <a:rPr lang="es-ES" dirty="0"/>
              <a:t>L</a:t>
            </a:r>
            <a:r>
              <a:rPr lang="es-ES_tradnl" dirty="0"/>
              <a:t>a democracia representativa moderna era, así, un correctivo de esto: la mediación de las instituciones permite escapar en las decisiones políticas de la radicalización elemental que introducen los procesos de democracia directa, e implementar políticas de suma positiva (todos ganan algo) o suma negativa (todos pierden algo).</a:t>
            </a:r>
            <a:endParaRPr lang="es-ES" dirty="0"/>
          </a:p>
          <a:p>
            <a:pPr lvl="1" algn="just"/>
            <a:endParaRPr lang="es-ES" dirty="0"/>
          </a:p>
          <a:p>
            <a:pPr lvl="1"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806930197"/>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COMUNISMO Y FASCISMO:</a:t>
            </a:r>
            <a:endParaRPr lang="es-ES_tradnl" sz="2000" b="1" dirty="0"/>
          </a:p>
          <a:p>
            <a:pPr lvl="1" algn="just">
              <a:defRPr/>
            </a:pPr>
            <a:r>
              <a:rPr lang="es-ES_tradnl" sz="1700" dirty="0"/>
              <a:t>El </a:t>
            </a:r>
            <a:r>
              <a:rPr lang="es-ES_tradnl" sz="1700" b="1" dirty="0"/>
              <a:t>Fascismo</a:t>
            </a:r>
            <a:r>
              <a:rPr lang="es-ES_tradnl" sz="1700" dirty="0"/>
              <a:t>, como el marxismo-leninismo, es un fenómeno del siglo XX. Pero sus fundamentos ideales son decimonónicos. Es una mezcla original de </a:t>
            </a:r>
            <a:r>
              <a:rPr lang="es-ES_tradnl" sz="1700" dirty="0" err="1"/>
              <a:t>etno</a:t>
            </a:r>
            <a:r>
              <a:rPr lang="es-ES_tradnl" sz="1700" dirty="0"/>
              <a:t>-nacionalismo colectivista y socialismo marxista.</a:t>
            </a:r>
          </a:p>
          <a:p>
            <a:pPr lvl="1" algn="just">
              <a:defRPr/>
            </a:pPr>
            <a:endParaRPr lang="es-ES_tradnl" sz="1700" dirty="0"/>
          </a:p>
          <a:p>
            <a:pPr lvl="2" algn="just">
              <a:defRPr/>
            </a:pPr>
            <a:r>
              <a:rPr lang="es-ES_tradnl" sz="1600" dirty="0"/>
              <a:t>Es igualmente </a:t>
            </a:r>
            <a:r>
              <a:rPr lang="es-ES_tradnl" sz="1600" dirty="0" err="1"/>
              <a:t>adanista</a:t>
            </a:r>
            <a:r>
              <a:rPr lang="es-ES_tradnl" sz="1600" dirty="0"/>
              <a:t>: pretende hacer </a:t>
            </a:r>
            <a:r>
              <a:rPr lang="es-ES_tradnl" sz="1600" i="1" dirty="0"/>
              <a:t>tabula rasa </a:t>
            </a:r>
            <a:r>
              <a:rPr lang="es-ES_tradnl" sz="1600" dirty="0"/>
              <a:t>del orden liberal-burgués y reordenar por completo el hombre y la sociedad según unos parámetros radicalmente nuevos. La vieja sociedad es esencialmente injusta, impura y corruptora. La revolución es, por tanto, una forma de </a:t>
            </a:r>
            <a:r>
              <a:rPr lang="es-ES_tradnl" sz="1600" b="1" dirty="0"/>
              <a:t>purificación.</a:t>
            </a:r>
            <a:endParaRPr lang="es-ES_tradnl" sz="1600" dirty="0"/>
          </a:p>
          <a:p>
            <a:pPr lvl="2" algn="just">
              <a:defRPr/>
            </a:pPr>
            <a:endParaRPr lang="es-ES_tradnl" sz="1600" dirty="0"/>
          </a:p>
          <a:p>
            <a:pPr lvl="2" algn="just">
              <a:defRPr/>
            </a:pPr>
            <a:r>
              <a:rPr lang="es-ES_tradnl" sz="1600" dirty="0"/>
              <a:t>Esto implica depuración de ideales para acabar con la “moral burguesa” que es considerada materialista y egoísta por su culto al individualismo, la racionalidad, el beneficio y la riqueza. </a:t>
            </a:r>
            <a:r>
              <a:rPr lang="es-ES_tradnl" sz="1600" b="1" dirty="0"/>
              <a:t>Individualismo = Insolidaridad. </a:t>
            </a:r>
            <a:r>
              <a:rPr lang="es-ES_tradnl" sz="1600" dirty="0"/>
              <a:t>La aspiración de fascismo y nazismo es librar a sus pueblos de la “esclavitud del interés” e independizar sus naciones del “capitalismo internacional”: el capital debía estar al servicio de la Nación y el mercado someterse al Estado.</a:t>
            </a:r>
          </a:p>
          <a:p>
            <a:pPr lvl="2" algn="just">
              <a:defRPr/>
            </a:pPr>
            <a:endParaRPr lang="es-ES_tradnl" sz="1600" b="1" dirty="0"/>
          </a:p>
          <a:p>
            <a:pPr lvl="2" algn="just">
              <a:defRPr/>
            </a:pPr>
            <a:r>
              <a:rPr lang="es-ES_tradnl" sz="1600" dirty="0"/>
              <a:t>¿Cuál es su relación con la propiedad privada?: No llegó a abolirse ni en Italia ni en Alemania, aunque en realidad desapareció como garantía jurídica de independencia personal frente al Estado. Se convirtió en una </a:t>
            </a:r>
            <a:r>
              <a:rPr lang="es-ES_tradnl" sz="1600" b="1" dirty="0"/>
              <a:t>concesión puramente estatal</a:t>
            </a:r>
            <a:r>
              <a:rPr lang="es-ES_tradnl" sz="1600" dirty="0"/>
              <a:t>, que podía ser retirada siempre que el líder así lo acordase. </a:t>
            </a:r>
          </a:p>
          <a:p>
            <a:pPr lvl="2" algn="just">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COMUNISMO Y FASCISMO:</a:t>
            </a:r>
            <a:endParaRPr lang="es-ES" sz="2000" dirty="0"/>
          </a:p>
          <a:p>
            <a:pPr lvl="1" algn="just">
              <a:defRPr/>
            </a:pPr>
            <a:endParaRPr lang="es-ES" sz="1800" dirty="0"/>
          </a:p>
          <a:p>
            <a:pPr lvl="1" algn="just">
              <a:defRPr/>
            </a:pPr>
            <a:r>
              <a:rPr lang="es-ES" sz="1800" dirty="0"/>
              <a:t>Caldo de cultivo: la “</a:t>
            </a:r>
            <a:r>
              <a:rPr lang="es-ES" sz="1800" dirty="0" err="1"/>
              <a:t>brutalización</a:t>
            </a:r>
            <a:r>
              <a:rPr lang="es-ES" sz="1800" dirty="0"/>
              <a:t>” de la política europea tras 1918.</a:t>
            </a:r>
          </a:p>
          <a:p>
            <a:pPr lvl="1" algn="just">
              <a:defRPr/>
            </a:pPr>
            <a:endParaRPr lang="es-ES" sz="1800" dirty="0"/>
          </a:p>
          <a:p>
            <a:pPr lvl="2" algn="just">
              <a:defRPr/>
            </a:pPr>
            <a:r>
              <a:rPr lang="es-ES" sz="1700" dirty="0"/>
              <a:t>Nueva generación de jóvenes veteranos de la guerra que concebían la política de la misma forma: como un enfrentamiento trascendental (del “bien” contra el “mal”) para imponer un nuevo modelo de sociedad.</a:t>
            </a:r>
          </a:p>
          <a:p>
            <a:pPr lvl="2" algn="just">
              <a:defRPr/>
            </a:pPr>
            <a:endParaRPr lang="es-ES" sz="1700" dirty="0"/>
          </a:p>
          <a:p>
            <a:pPr lvl="2" algn="just">
              <a:defRPr/>
            </a:pPr>
            <a:r>
              <a:rPr lang="es-ES" sz="1700" dirty="0"/>
              <a:t>El método: la derrota y eliminación de los “enemigos políticos”, obstáculos para la prosecución del “bien” y del “progreso”, sea de la “clase social” o de la “nación”.</a:t>
            </a:r>
          </a:p>
          <a:p>
            <a:pPr lvl="2" algn="just">
              <a:defRPr/>
            </a:pPr>
            <a:endParaRPr lang="es-ES" sz="1700" dirty="0"/>
          </a:p>
          <a:p>
            <a:pPr lvl="1" algn="just">
              <a:defRPr/>
            </a:pPr>
            <a:r>
              <a:rPr lang="es-ES" sz="1800" dirty="0"/>
              <a:t>La política entendida, por tanto, como guerra: militarización y disputa violenta del espacio público.</a:t>
            </a:r>
            <a:endParaRPr lang="es-ES_tradnl" sz="1800" dirty="0"/>
          </a:p>
          <a:p>
            <a:pPr lvl="2" algn="just">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COMUNISMO Y FASCISMO:</a:t>
            </a:r>
            <a:endParaRPr lang="es-ES" sz="2000" dirty="0"/>
          </a:p>
          <a:p>
            <a:pPr lvl="1" algn="just">
              <a:defRPr/>
            </a:pPr>
            <a:endParaRPr lang="es-ES" sz="1800" dirty="0"/>
          </a:p>
          <a:p>
            <a:pPr lvl="1">
              <a:lnSpc>
                <a:spcPct val="90000"/>
              </a:lnSpc>
              <a:defRPr/>
            </a:pPr>
            <a:r>
              <a:rPr lang="es-ES" sz="2000" dirty="0"/>
              <a:t>¿Qué es fascismo?</a:t>
            </a:r>
          </a:p>
          <a:p>
            <a:pPr lvl="1">
              <a:lnSpc>
                <a:spcPct val="90000"/>
              </a:lnSpc>
              <a:defRPr/>
            </a:pPr>
            <a:endParaRPr lang="es-ES" sz="2000" dirty="0"/>
          </a:p>
          <a:p>
            <a:pPr lvl="2" algn="just">
              <a:lnSpc>
                <a:spcPct val="90000"/>
              </a:lnSpc>
              <a:defRPr/>
            </a:pPr>
            <a:r>
              <a:rPr lang="es-ES" sz="2000" dirty="0"/>
              <a:t>Definición: qué no es fascismo. Desligarlo de su significado peyorativo.</a:t>
            </a:r>
          </a:p>
          <a:p>
            <a:pPr lvl="2" algn="just">
              <a:lnSpc>
                <a:spcPct val="90000"/>
              </a:lnSpc>
              <a:defRPr/>
            </a:pPr>
            <a:endParaRPr lang="es-ES" sz="2000" dirty="0"/>
          </a:p>
          <a:p>
            <a:pPr lvl="2" algn="just">
              <a:lnSpc>
                <a:spcPct val="90000"/>
              </a:lnSpc>
              <a:defRPr/>
            </a:pPr>
            <a:r>
              <a:rPr lang="es-ES" sz="2000" dirty="0"/>
              <a:t>“Fascismo” proviene de “</a:t>
            </a:r>
            <a:r>
              <a:rPr lang="es-ES" sz="2000" dirty="0" err="1"/>
              <a:t>fascio</a:t>
            </a:r>
            <a:r>
              <a:rPr lang="es-ES" sz="2000" dirty="0"/>
              <a:t>” (haz) y de “fasces” (símbolo romano del poder). </a:t>
            </a:r>
          </a:p>
          <a:p>
            <a:pPr lvl="2" algn="just">
              <a:lnSpc>
                <a:spcPct val="90000"/>
              </a:lnSpc>
              <a:defRPr/>
            </a:pPr>
            <a:endParaRPr lang="es-ES" sz="2000" dirty="0"/>
          </a:p>
          <a:p>
            <a:pPr lvl="2" algn="just">
              <a:lnSpc>
                <a:spcPct val="90000"/>
              </a:lnSpc>
              <a:defRPr/>
            </a:pPr>
            <a:r>
              <a:rPr lang="es-ES" sz="2000" dirty="0"/>
              <a:t>Simboliza unión y cohesión (ligazón-homogeneidad), en contraposición con la “desunión” y la “heterogeneidad” de las sociedades liberales y democráticas.</a:t>
            </a:r>
          </a:p>
          <a:p>
            <a:pPr lvl="2" algn="just">
              <a:lnSpc>
                <a:spcPct val="90000"/>
              </a:lnSpc>
              <a:defRPr/>
            </a:pPr>
            <a:endParaRPr lang="es-ES" sz="2000" dirty="0"/>
          </a:p>
          <a:p>
            <a:pPr lvl="2" algn="just">
              <a:lnSpc>
                <a:spcPct val="90000"/>
              </a:lnSpc>
              <a:defRPr/>
            </a:pPr>
            <a:r>
              <a:rPr lang="es-ES" sz="2000" dirty="0"/>
              <a:t>Dado que no hay un movimiento fascista unitario, debe hablarse de “fascismos” en plural.</a:t>
            </a:r>
          </a:p>
          <a:p>
            <a:pPr lvl="1" algn="just">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fontScale="92500" lnSpcReduction="10000"/>
          </a:bodyPr>
          <a:lstStyle/>
          <a:p>
            <a:pPr algn="just">
              <a:defRPr/>
            </a:pPr>
            <a:r>
              <a:rPr lang="es-ES_tradnl" sz="2000" dirty="0"/>
              <a:t>CARACTERÍSTICAS DEL FASCISMO:</a:t>
            </a:r>
          </a:p>
          <a:p>
            <a:pPr lvl="1">
              <a:defRPr/>
            </a:pPr>
            <a:r>
              <a:rPr lang="es-ES" dirty="0"/>
              <a:t>1) Totalitarismo: </a:t>
            </a:r>
          </a:p>
          <a:p>
            <a:pPr lvl="2" algn="just">
              <a:defRPr/>
            </a:pPr>
            <a:r>
              <a:rPr lang="es-ES" dirty="0"/>
              <a:t>Todos los ámbitos de la vida quedan subordinados al Estado, que personifica los intereses nacionales supremos.</a:t>
            </a:r>
          </a:p>
          <a:p>
            <a:pPr lvl="2" algn="just">
              <a:defRPr/>
            </a:pPr>
            <a:endParaRPr lang="es-ES" dirty="0"/>
          </a:p>
          <a:p>
            <a:pPr lvl="2" algn="just">
              <a:defRPr/>
            </a:pPr>
            <a:r>
              <a:rPr lang="es-ES" dirty="0"/>
              <a:t>Legitimidad por medio de la fuerza, el liderazgo y la jerarquía.</a:t>
            </a:r>
          </a:p>
          <a:p>
            <a:pPr lvl="2" algn="just">
              <a:defRPr/>
            </a:pPr>
            <a:endParaRPr lang="es-ES" dirty="0"/>
          </a:p>
          <a:p>
            <a:pPr lvl="2" algn="just">
              <a:defRPr/>
            </a:pPr>
            <a:r>
              <a:rPr lang="es-ES" dirty="0"/>
              <a:t>No a la división de poderes y sólo una fuerza política permitida. Y, sin embargo, no hay Estado-Partido.</a:t>
            </a:r>
          </a:p>
          <a:p>
            <a:pPr lvl="1" algn="just">
              <a:defRPr/>
            </a:pPr>
            <a:endParaRPr lang="es-ES" sz="1800" dirty="0"/>
          </a:p>
          <a:p>
            <a:pPr lvl="1">
              <a:defRPr/>
            </a:pPr>
            <a:r>
              <a:rPr lang="es-ES" dirty="0"/>
              <a:t>2) Antiliberalismo y anticapitalismo:</a:t>
            </a:r>
          </a:p>
          <a:p>
            <a:pPr lvl="2" algn="just">
              <a:defRPr/>
            </a:pPr>
            <a:r>
              <a:rPr lang="es-ES" dirty="0"/>
              <a:t>Consideran al liberalismo una ideología débil, disgregadora por culpa de los partidos, incapaz de hacer frente al comunismo e ineficaz para contener las crisis cíclicas de la economía. Desprecio del principio de libertad.</a:t>
            </a:r>
          </a:p>
          <a:p>
            <a:pPr lvl="2" algn="just">
              <a:defRPr/>
            </a:pPr>
            <a:endParaRPr lang="es-ES" dirty="0"/>
          </a:p>
          <a:p>
            <a:pPr lvl="2" algn="just">
              <a:defRPr/>
            </a:pPr>
            <a:r>
              <a:rPr lang="es-ES" dirty="0"/>
              <a:t>De forma igual que el socialismo, consideran la economía de libre mercado injusta, insolidaria con los intereses nacionales y culpable de la explotación laboral. Corporativismo, seguridad social y participación de los asalariados en los beneficios de las empresas.</a:t>
            </a:r>
          </a:p>
          <a:p>
            <a:pPr lvl="1" algn="just">
              <a:defRPr/>
            </a:pPr>
            <a:endParaRPr lang="es-ES" sz="1800" dirty="0"/>
          </a:p>
          <a:p>
            <a:pPr lvl="1" algn="just">
              <a:defRPr/>
            </a:pPr>
            <a:endParaRPr lang="es-ES" sz="1800" dirty="0"/>
          </a:p>
          <a:p>
            <a:pPr lvl="1">
              <a:lnSpc>
                <a:spcPct val="90000"/>
              </a:lnSpc>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fontScale="92500" lnSpcReduction="20000"/>
          </a:bodyPr>
          <a:lstStyle/>
          <a:p>
            <a:pPr algn="just">
              <a:defRPr/>
            </a:pPr>
            <a:r>
              <a:rPr lang="es-ES_tradnl" sz="2000" dirty="0"/>
              <a:t>CARACTERÍSTICAS DEL FASCISMO:</a:t>
            </a:r>
          </a:p>
          <a:p>
            <a:pPr lvl="1">
              <a:defRPr/>
            </a:pPr>
            <a:r>
              <a:rPr lang="es-ES" dirty="0"/>
              <a:t>3) </a:t>
            </a:r>
            <a:r>
              <a:rPr lang="es-ES" dirty="0" err="1"/>
              <a:t>Antimarxismo</a:t>
            </a:r>
            <a:r>
              <a:rPr lang="es-ES" dirty="0"/>
              <a:t>:</a:t>
            </a:r>
          </a:p>
          <a:p>
            <a:pPr lvl="2" algn="just">
              <a:defRPr/>
            </a:pPr>
            <a:r>
              <a:rPr lang="es-ES" dirty="0"/>
              <a:t>Aunque parten de un principio </a:t>
            </a:r>
            <a:r>
              <a:rPr lang="es-ES" dirty="0" err="1"/>
              <a:t>comunitarista</a:t>
            </a:r>
            <a:r>
              <a:rPr lang="es-ES" dirty="0"/>
              <a:t> y de una crítica común al liberalismo, el fascismo difiere radicalmente del socialismo por el conflicto nación / clase social.</a:t>
            </a:r>
          </a:p>
          <a:p>
            <a:pPr lvl="2" algn="just">
              <a:defRPr/>
            </a:pPr>
            <a:endParaRPr lang="es-ES" dirty="0"/>
          </a:p>
          <a:p>
            <a:pPr lvl="2" algn="just">
              <a:defRPr/>
            </a:pPr>
            <a:r>
              <a:rPr lang="es-ES" dirty="0"/>
              <a:t>El internacionalismo de los movimientos socialistas y la concepción de la lucha de clases serán duramente recusados por los fascistas.</a:t>
            </a:r>
          </a:p>
          <a:p>
            <a:pPr lvl="2" algn="just">
              <a:defRPr/>
            </a:pPr>
            <a:endParaRPr lang="es-ES" dirty="0"/>
          </a:p>
          <a:p>
            <a:pPr lvl="2" algn="just">
              <a:defRPr/>
            </a:pPr>
            <a:r>
              <a:rPr lang="es-ES" dirty="0"/>
              <a:t>Indirectamente, el Terror Rojo y la utilización de métodos violentos contra el comunismo beneficiará a los fascistas que serán sus máximos promotores. Italia y Alemania.</a:t>
            </a:r>
          </a:p>
          <a:p>
            <a:pPr lvl="1" algn="just">
              <a:defRPr/>
            </a:pPr>
            <a:endParaRPr lang="es-ES" sz="1800" dirty="0"/>
          </a:p>
          <a:p>
            <a:pPr lvl="1">
              <a:lnSpc>
                <a:spcPct val="90000"/>
              </a:lnSpc>
              <a:defRPr/>
            </a:pPr>
            <a:r>
              <a:rPr lang="es-ES" dirty="0"/>
              <a:t>4) Autoritarismo y militarismo:</a:t>
            </a:r>
          </a:p>
          <a:p>
            <a:pPr lvl="2" algn="just">
              <a:lnSpc>
                <a:spcPct val="90000"/>
              </a:lnSpc>
              <a:defRPr/>
            </a:pPr>
            <a:r>
              <a:rPr lang="es-ES" dirty="0"/>
              <a:t>Concepción de la sociedad como un todo orgánico en el que cada miembro tiene una tarea que cumplir y en la que no caben disensiones. </a:t>
            </a:r>
          </a:p>
          <a:p>
            <a:pPr lvl="2" algn="just">
              <a:lnSpc>
                <a:spcPct val="90000"/>
              </a:lnSpc>
              <a:defRPr/>
            </a:pPr>
            <a:endParaRPr lang="es-ES" dirty="0"/>
          </a:p>
          <a:p>
            <a:pPr lvl="2" algn="just">
              <a:lnSpc>
                <a:spcPct val="90000"/>
              </a:lnSpc>
              <a:defRPr/>
            </a:pPr>
            <a:r>
              <a:rPr lang="es-ES" dirty="0"/>
              <a:t>Exaltación de los principios y las formas militares: milicias uniformadas, desfiles y escenografía, gestos y actitudes marciales. En esto confluyeron con los comunistas leninistas.</a:t>
            </a:r>
          </a:p>
          <a:p>
            <a:pPr lvl="2" algn="just">
              <a:lnSpc>
                <a:spcPct val="90000"/>
              </a:lnSpc>
              <a:defRPr/>
            </a:pPr>
            <a:endParaRPr lang="es-ES" dirty="0"/>
          </a:p>
          <a:p>
            <a:pPr lvl="2" algn="just">
              <a:lnSpc>
                <a:spcPct val="90000"/>
              </a:lnSpc>
              <a:defRPr/>
            </a:pPr>
            <a:r>
              <a:rPr lang="es-ES" dirty="0"/>
              <a:t>Potenciación de las fuerzas armadas para una diplomacia de prestigio y el expansionismo.</a:t>
            </a:r>
          </a:p>
          <a:p>
            <a:pPr lvl="1" algn="just">
              <a:defRPr/>
            </a:pPr>
            <a:endParaRPr lang="es-ES" sz="1800" dirty="0"/>
          </a:p>
          <a:p>
            <a:pPr lvl="1" algn="just">
              <a:defRPr/>
            </a:pPr>
            <a:endParaRPr lang="es-ES" sz="1800" dirty="0"/>
          </a:p>
          <a:p>
            <a:pPr lvl="1">
              <a:lnSpc>
                <a:spcPct val="90000"/>
              </a:lnSpc>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fontScale="92500" lnSpcReduction="10000"/>
          </a:bodyPr>
          <a:lstStyle/>
          <a:p>
            <a:pPr algn="just">
              <a:defRPr/>
            </a:pPr>
            <a:r>
              <a:rPr lang="es-ES_tradnl" sz="2000" dirty="0"/>
              <a:t>CARACTERÍSTICAS DEL FASCISMO:</a:t>
            </a:r>
          </a:p>
          <a:p>
            <a:pPr lvl="1">
              <a:defRPr/>
            </a:pPr>
            <a:r>
              <a:rPr lang="es-ES" dirty="0"/>
              <a:t>5) Ultranacionalismo:</a:t>
            </a:r>
          </a:p>
          <a:p>
            <a:pPr lvl="2" algn="just">
              <a:defRPr/>
            </a:pPr>
            <a:r>
              <a:rPr lang="es-ES" dirty="0"/>
              <a:t>Exaltación de la nación étnico-cultural identificándola con unión (frente a disensión) y homogeneidad axiológica y cultural.</a:t>
            </a:r>
          </a:p>
          <a:p>
            <a:pPr lvl="2" algn="just">
              <a:defRPr/>
            </a:pPr>
            <a:endParaRPr lang="es-ES" dirty="0"/>
          </a:p>
          <a:p>
            <a:pPr lvl="2" algn="just">
              <a:defRPr/>
            </a:pPr>
            <a:r>
              <a:rPr lang="es-ES" dirty="0"/>
              <a:t>Manipulación de la Historia para justificar estos principios y la propia legitimidad étnico-cultural de la comunidad. También para justificar el expansionismo territorial.</a:t>
            </a:r>
          </a:p>
          <a:p>
            <a:pPr lvl="1">
              <a:defRPr/>
            </a:pPr>
            <a:endParaRPr lang="es-ES" sz="1800" dirty="0"/>
          </a:p>
          <a:p>
            <a:pPr lvl="1">
              <a:defRPr/>
            </a:pPr>
            <a:r>
              <a:rPr lang="es-ES" dirty="0"/>
              <a:t>6) Racismo y xenofobia:</a:t>
            </a:r>
          </a:p>
          <a:p>
            <a:pPr lvl="2" algn="just">
              <a:defRPr/>
            </a:pPr>
            <a:r>
              <a:rPr lang="es-ES" dirty="0"/>
              <a:t>¿Por qué “racismo”?: Todo elemento que contribuyera a disgregar la unidad étnico-cultural debía ser perseguido. Minorías raciales (judíos, eslavos, gitanos, etcétera).</a:t>
            </a:r>
          </a:p>
          <a:p>
            <a:pPr lvl="2" algn="just">
              <a:defRPr/>
            </a:pPr>
            <a:endParaRPr lang="es-ES" dirty="0"/>
          </a:p>
          <a:p>
            <a:pPr lvl="2" algn="just">
              <a:defRPr/>
            </a:pPr>
            <a:r>
              <a:rPr lang="es-ES" dirty="0"/>
              <a:t>Diversas actitudes:</a:t>
            </a:r>
          </a:p>
          <a:p>
            <a:pPr lvl="3" algn="just">
              <a:defRPr/>
            </a:pPr>
            <a:r>
              <a:rPr lang="es-ES" dirty="0"/>
              <a:t>Aislamiento social.</a:t>
            </a:r>
          </a:p>
          <a:p>
            <a:pPr lvl="3" algn="just">
              <a:defRPr/>
            </a:pPr>
            <a:r>
              <a:rPr lang="es-ES" dirty="0"/>
              <a:t>Tratamiento desigualitario, al servicio del pueblo al que pretendían destruir (trabajos forzados).</a:t>
            </a:r>
          </a:p>
          <a:p>
            <a:pPr lvl="3" algn="just">
              <a:defRPr/>
            </a:pPr>
            <a:r>
              <a:rPr lang="es-ES" dirty="0"/>
              <a:t>Exterminio cultural y hasta físico.</a:t>
            </a:r>
          </a:p>
          <a:p>
            <a:pPr lvl="1" algn="just">
              <a:defRPr/>
            </a:pPr>
            <a:endParaRPr lang="es-ES" sz="1800" dirty="0"/>
          </a:p>
          <a:p>
            <a:pPr lvl="1" algn="just">
              <a:defRPr/>
            </a:pPr>
            <a:endParaRPr lang="es-ES" sz="1800" dirty="0"/>
          </a:p>
          <a:p>
            <a:pPr lvl="1">
              <a:lnSpc>
                <a:spcPct val="90000"/>
              </a:lnSpc>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CARACTERÍSTICAS DEL FASCISMO:</a:t>
            </a:r>
          </a:p>
          <a:p>
            <a:pPr algn="just">
              <a:defRPr/>
            </a:pPr>
            <a:endParaRPr lang="es-ES" sz="1800" dirty="0"/>
          </a:p>
          <a:p>
            <a:pPr lvl="1">
              <a:lnSpc>
                <a:spcPct val="90000"/>
              </a:lnSpc>
              <a:defRPr/>
            </a:pPr>
            <a:r>
              <a:rPr lang="es-ES" dirty="0"/>
              <a:t>7) Liderazgo carismático:</a:t>
            </a:r>
          </a:p>
          <a:p>
            <a:pPr lvl="2" algn="just">
              <a:lnSpc>
                <a:spcPct val="90000"/>
              </a:lnSpc>
              <a:defRPr/>
            </a:pPr>
            <a:r>
              <a:rPr lang="es-ES" dirty="0"/>
              <a:t>Como culminación a los valores de armonía nacional y jerarquía, exaltación de un líder que evitara el desgobierno producto de la “naturaleza amorfa” de las masas.</a:t>
            </a:r>
          </a:p>
          <a:p>
            <a:pPr lvl="2" algn="just">
              <a:lnSpc>
                <a:spcPct val="90000"/>
              </a:lnSpc>
              <a:defRPr/>
            </a:pPr>
            <a:endParaRPr lang="es-ES" dirty="0"/>
          </a:p>
          <a:p>
            <a:pPr lvl="2" algn="just">
              <a:lnSpc>
                <a:spcPct val="90000"/>
              </a:lnSpc>
              <a:defRPr/>
            </a:pPr>
            <a:r>
              <a:rPr lang="es-ES" dirty="0"/>
              <a:t>El líder debía de estar dotado de “carisma”, algo que le diferenciase del resto de connacionales y que le hiciera capaz de aglutinar en torno suyo la nación.</a:t>
            </a:r>
          </a:p>
          <a:p>
            <a:pPr lvl="2" algn="just">
              <a:lnSpc>
                <a:spcPct val="90000"/>
              </a:lnSpc>
              <a:defRPr/>
            </a:pPr>
            <a:endParaRPr lang="es-ES" dirty="0"/>
          </a:p>
          <a:p>
            <a:pPr lvl="2" algn="just">
              <a:lnSpc>
                <a:spcPct val="90000"/>
              </a:lnSpc>
              <a:defRPr/>
            </a:pPr>
            <a:r>
              <a:rPr lang="es-ES" dirty="0"/>
              <a:t>Culto a la personalidad y Fe ciega en el líder, personificación y guía de los intereses de su pueblo. Algo que facilitó los medios modernos de masas.</a:t>
            </a:r>
          </a:p>
          <a:p>
            <a:pPr lvl="2" algn="just">
              <a:lnSpc>
                <a:spcPct val="90000"/>
              </a:lnSpc>
              <a:defRPr/>
            </a:pPr>
            <a:endParaRPr lang="es-ES" dirty="0"/>
          </a:p>
          <a:p>
            <a:pPr lvl="2" algn="just">
              <a:lnSpc>
                <a:spcPct val="90000"/>
              </a:lnSpc>
              <a:defRPr/>
            </a:pPr>
            <a:r>
              <a:rPr lang="es-ES" dirty="0"/>
              <a:t>Junto al líder gobernaría una elite competente y preparada. Exaltación de la tecnocracia.</a:t>
            </a:r>
          </a:p>
          <a:p>
            <a:pPr lvl="1">
              <a:lnSpc>
                <a:spcPct val="90000"/>
              </a:lnSpc>
              <a:defRPr/>
            </a:pPr>
            <a:endParaRPr lang="es-ES" dirty="0"/>
          </a:p>
          <a:p>
            <a:pPr lvl="1" algn="just">
              <a:defRPr/>
            </a:pPr>
            <a:endParaRPr lang="es-ES" sz="1800" dirty="0"/>
          </a:p>
          <a:p>
            <a:pPr lvl="1" algn="just">
              <a:defRPr/>
            </a:pPr>
            <a:endParaRPr lang="es-ES" sz="1800" dirty="0"/>
          </a:p>
          <a:p>
            <a:pPr lvl="1">
              <a:lnSpc>
                <a:spcPct val="90000"/>
              </a:lnSpc>
              <a:defRPr/>
            </a:pPr>
            <a:endParaRPr lang="es-ES_tradnl" sz="1400" b="1" dirty="0"/>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432048"/>
          </a:xfrm>
        </p:spPr>
        <p:txBody>
          <a:bodyPr>
            <a:normAutofit/>
          </a:bodyPr>
          <a:lstStyle/>
          <a:p>
            <a:pPr algn="ctr"/>
            <a:r>
              <a:rPr lang="es-ES" sz="2400" dirty="0">
                <a:latin typeface="Arial" pitchFamily="34" charset="0"/>
                <a:cs typeface="Arial" pitchFamily="34" charset="0"/>
              </a:rPr>
              <a:t>TEMA 6. REVOLUCIÓN, VIOLENCIA Y TOTALITARISMO</a:t>
            </a:r>
            <a:endParaRPr lang="es-ES" sz="2400" dirty="0"/>
          </a:p>
        </p:txBody>
      </p:sp>
      <p:sp>
        <p:nvSpPr>
          <p:cNvPr id="3" name="2 Marcador de contenido"/>
          <p:cNvSpPr>
            <a:spLocks noGrp="1"/>
          </p:cNvSpPr>
          <p:nvPr>
            <p:ph idx="1"/>
          </p:nvPr>
        </p:nvSpPr>
        <p:spPr>
          <a:xfrm>
            <a:off x="0" y="764704"/>
            <a:ext cx="9144000" cy="6093296"/>
          </a:xfrm>
        </p:spPr>
        <p:txBody>
          <a:bodyPr>
            <a:normAutofit/>
          </a:bodyPr>
          <a:lstStyle/>
          <a:p>
            <a:pPr algn="just">
              <a:defRPr/>
            </a:pPr>
            <a:r>
              <a:rPr lang="es-ES_tradnl" sz="2000" dirty="0"/>
              <a:t>COMUNISMO Y FASCISMO:</a:t>
            </a:r>
            <a:endParaRPr lang="es-ES_tradnl" sz="2000" b="1" dirty="0"/>
          </a:p>
          <a:p>
            <a:pPr lvl="1" algn="just">
              <a:defRPr/>
            </a:pPr>
            <a:r>
              <a:rPr lang="es-ES_tradnl" sz="1800" dirty="0"/>
              <a:t>Precisamente por ello, el </a:t>
            </a:r>
            <a:r>
              <a:rPr lang="es-ES_tradnl" sz="1800" b="1" dirty="0"/>
              <a:t>Fascismo </a:t>
            </a:r>
            <a:r>
              <a:rPr lang="es-ES_tradnl" sz="1800" dirty="0"/>
              <a:t>comparte con el </a:t>
            </a:r>
            <a:r>
              <a:rPr lang="es-ES_tradnl" sz="1800" b="1" dirty="0"/>
              <a:t>Comunismo </a:t>
            </a:r>
            <a:r>
              <a:rPr lang="es-ES_tradnl" sz="1800" dirty="0"/>
              <a:t>la aspiración de construir un Estado totalitario. Al </a:t>
            </a:r>
            <a:r>
              <a:rPr lang="es-ES_tradnl" sz="1800" b="1" dirty="0"/>
              <a:t>totalitarismo </a:t>
            </a:r>
            <a:r>
              <a:rPr lang="es-ES_tradnl" sz="1800" dirty="0"/>
              <a:t>lo definen cinco características fundamentales:</a:t>
            </a:r>
          </a:p>
          <a:p>
            <a:pPr lvl="1" algn="just">
              <a:defRPr/>
            </a:pPr>
            <a:endParaRPr lang="es-ES_tradnl" sz="1800" dirty="0"/>
          </a:p>
          <a:p>
            <a:pPr lvl="2" algn="just">
              <a:defRPr/>
            </a:pPr>
            <a:r>
              <a:rPr lang="es-ES_tradnl" sz="1800" dirty="0"/>
              <a:t>1) Una </a:t>
            </a:r>
            <a:r>
              <a:rPr lang="es-ES_tradnl" sz="1800" b="1" dirty="0"/>
              <a:t>ideología oficial</a:t>
            </a:r>
            <a:r>
              <a:rPr lang="es-ES_tradnl" sz="1800" dirty="0"/>
              <a:t> (y como tal ideología impuesta como una fe religiosa), centrada y proyectada hacia un estadio final de la humanidad.</a:t>
            </a:r>
          </a:p>
          <a:p>
            <a:pPr lvl="2" algn="just">
              <a:defRPr/>
            </a:pPr>
            <a:r>
              <a:rPr lang="es-ES_tradnl" sz="1800" dirty="0"/>
              <a:t>2) Un </a:t>
            </a:r>
            <a:r>
              <a:rPr lang="es-ES_tradnl" sz="1800" b="1" dirty="0"/>
              <a:t>partido único</a:t>
            </a:r>
            <a:r>
              <a:rPr lang="es-ES_tradnl" sz="1800" dirty="0"/>
              <a:t>, guiado por un líder y compuesto por una elite de activistas ideológicamente motivados, que sea la instancia fundamental de poder y predomine sobre el Estado y la sociedad.</a:t>
            </a:r>
          </a:p>
          <a:p>
            <a:pPr lvl="2" algn="just">
              <a:defRPr/>
            </a:pPr>
            <a:r>
              <a:rPr lang="es-ES_tradnl" sz="1800" dirty="0"/>
              <a:t>3) Una </a:t>
            </a:r>
            <a:r>
              <a:rPr lang="es-ES_tradnl" sz="1800" b="1" dirty="0"/>
              <a:t>policía terrorista (es decir, que usa del Terror)</a:t>
            </a:r>
            <a:r>
              <a:rPr lang="es-ES_tradnl" sz="1800" dirty="0"/>
              <a:t>, con la función de aniquilar no sólo a los enemigos del régimen, sino a las categorías sociales definidas por el Estado como un obstáculo para el proyecto ideológico.</a:t>
            </a:r>
          </a:p>
          <a:p>
            <a:pPr lvl="2" algn="just">
              <a:defRPr/>
            </a:pPr>
            <a:r>
              <a:rPr lang="es-ES_tradnl" sz="1800" dirty="0"/>
              <a:t>4) Un </a:t>
            </a:r>
            <a:r>
              <a:rPr lang="es-ES_tradnl" sz="1800" b="1" dirty="0"/>
              <a:t>monopolio</a:t>
            </a:r>
            <a:r>
              <a:rPr lang="es-ES_tradnl" sz="1800" dirty="0"/>
              <a:t> de los medios de </a:t>
            </a:r>
            <a:r>
              <a:rPr lang="es-ES_tradnl" sz="1800" b="1" dirty="0"/>
              <a:t>comunicación de masas</a:t>
            </a:r>
            <a:r>
              <a:rPr lang="es-ES_tradnl" sz="1800" dirty="0"/>
              <a:t>.</a:t>
            </a:r>
          </a:p>
          <a:p>
            <a:pPr lvl="2" algn="just">
              <a:defRPr/>
            </a:pPr>
            <a:r>
              <a:rPr lang="es-ES_tradnl" sz="1800" dirty="0"/>
              <a:t>5) Un </a:t>
            </a:r>
            <a:r>
              <a:rPr lang="es-ES_tradnl" sz="1800" b="1" dirty="0"/>
              <a:t>aparato burocrático</a:t>
            </a:r>
            <a:r>
              <a:rPr lang="es-ES_tradnl" sz="1800" dirty="0"/>
              <a:t> encargado de dirigir y controlar todo el proceso económico.</a:t>
            </a:r>
          </a:p>
          <a:p>
            <a:pPr lvl="2" algn="just">
              <a:defRPr/>
            </a:pPr>
            <a:r>
              <a:rPr lang="es-ES_tradnl" sz="1800" dirty="0"/>
              <a:t>6) Una aspiración no sólo de controlar la sociedad sino de </a:t>
            </a:r>
            <a:r>
              <a:rPr lang="es-ES_tradnl" sz="1800" b="1" dirty="0"/>
              <a:t>modificarla radicalmente</a:t>
            </a:r>
            <a:r>
              <a:rPr lang="es-ES_tradnl" sz="1800" dirty="0"/>
              <a:t> para extirpar los vicios de la antigua y purificarla.</a:t>
            </a:r>
          </a:p>
          <a:p>
            <a:pPr lvl="2" algn="just">
              <a:defRPr/>
            </a:pPr>
            <a:endParaRPr lang="es-ES_tradnl" sz="1400" b="1" dirty="0"/>
          </a:p>
          <a:p>
            <a:pPr lvl="2" algn="just">
              <a:defRPr/>
            </a:pPr>
            <a:endParaRPr lang="es-ES_tradnl" sz="1400" dirty="0"/>
          </a:p>
          <a:p>
            <a:pPr lvl="2" algn="just">
              <a:defRPr/>
            </a:pPr>
            <a:endParaRPr lang="es-ES_tradnl" sz="1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84976" cy="5400600"/>
          </a:xfrm>
        </p:spPr>
        <p:txBody>
          <a:bodyPr>
            <a:normAutofit fontScale="92500"/>
          </a:bodyPr>
          <a:lstStyle/>
          <a:p>
            <a:pPr algn="just"/>
            <a:endParaRPr lang="es-ES" dirty="0"/>
          </a:p>
          <a:p>
            <a:pPr marL="274320" lvl="1" indent="-274320" algn="just">
              <a:buClr>
                <a:schemeClr val="accent3"/>
              </a:buClr>
              <a:buSzPct val="95000"/>
            </a:pPr>
            <a:r>
              <a:rPr lang="es-ES" dirty="0"/>
              <a:t>El hundimiento de la democracia antigua en el mundo clásico griego fue tan completo que conllevó el desuso de palabra (aunque no del método) durante toda la Edad Media y buena parte de la Moderna.</a:t>
            </a:r>
          </a:p>
          <a:p>
            <a:pPr algn="just"/>
            <a:endParaRPr lang="es-ES" dirty="0"/>
          </a:p>
          <a:p>
            <a:pPr algn="just"/>
            <a:r>
              <a:rPr lang="es-ES" sz="2400" dirty="0"/>
              <a:t>El término que prácticamente se solapó era el de “res pública”, que no respondía a la idea del poder del “demos”, sino a la del “bien común” de todos los miembros de una comunidad política.</a:t>
            </a:r>
          </a:p>
          <a:p>
            <a:pPr algn="just"/>
            <a:endParaRPr lang="es-ES" sz="2400" dirty="0"/>
          </a:p>
          <a:p>
            <a:pPr algn="just"/>
            <a:r>
              <a:rPr lang="es-ES" sz="2400" dirty="0"/>
              <a:t>Sin embargo, los ilustrados franceses continuaban concibiendo la libertad como el mundo antiguo. Vid. Rousseau (El contrato social): “El pueblo inglés se cree libre, pero se engaña extraordinariamente; sólo es libre durante la elección de los miembros del Parlamento; celebrada la elección vive en la servidumbre y no es nada”.</a:t>
            </a:r>
          </a:p>
          <a:p>
            <a:pPr algn="just"/>
            <a:endParaRPr lang="es-ES" dirty="0"/>
          </a:p>
          <a:p>
            <a:pPr algn="just"/>
            <a:endParaRPr lang="es-ES_tradnl" dirty="0"/>
          </a:p>
          <a:p>
            <a:pPr lvl="1" algn="just"/>
            <a:endParaRPr lang="es-ES" dirty="0"/>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498435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84976" cy="5400600"/>
          </a:xfrm>
        </p:spPr>
        <p:txBody>
          <a:bodyPr>
            <a:normAutofit fontScale="92500" lnSpcReduction="10000"/>
          </a:bodyPr>
          <a:lstStyle/>
          <a:p>
            <a:pPr algn="just">
              <a:buNone/>
            </a:pPr>
            <a:endParaRPr lang="es-ES" dirty="0"/>
          </a:p>
          <a:p>
            <a:pPr algn="just"/>
            <a:r>
              <a:rPr lang="es-ES" dirty="0"/>
              <a:t>De hecho, “República” y “Democracia” se hicieron conceptos opuestos en el XVIII: la primera, como gobierno orientado al bien de todos frente al segundo, una forma más de gobierno despótico (orientado al bien de un determinado sector de la sociedad, como el Absolutismo y la Oligarquía).</a:t>
            </a:r>
            <a:endParaRPr lang="es-ES_tradnl" dirty="0"/>
          </a:p>
          <a:p>
            <a:pPr marL="0" indent="0" algn="just">
              <a:buNone/>
            </a:pPr>
            <a:r>
              <a:rPr lang="es-ES_tradnl" dirty="0"/>
              <a:t> </a:t>
            </a:r>
          </a:p>
          <a:p>
            <a:pPr lvl="1" algn="just"/>
            <a:r>
              <a:rPr lang="es-ES" dirty="0"/>
              <a:t>L</a:t>
            </a:r>
            <a:r>
              <a:rPr lang="es-ES_tradnl" dirty="0"/>
              <a:t>a República adquirió un carácter representativo que le permitiría velar por los derechos de todos, oponiéndose a una Democracia (asociada con la idea de los antiguos) gobernada por una sociedad compuesta de unos pocos, turbulenta e irrespetuosa con las libertades civiles. Estados Unidos = régimen republicano, que no democrático.</a:t>
            </a:r>
          </a:p>
          <a:p>
            <a:pPr lvl="1" algn="just"/>
            <a:endParaRPr lang="es-ES" dirty="0"/>
          </a:p>
          <a:p>
            <a:pPr lvl="1" algn="just"/>
            <a:r>
              <a:rPr lang="es-ES" dirty="0"/>
              <a:t>(Continúa…)</a:t>
            </a:r>
            <a:endParaRPr lang="es-ES_tradnl" dirty="0"/>
          </a:p>
          <a:p>
            <a:pPr lvl="1" algn="just"/>
            <a:endParaRPr lang="es-ES" dirty="0"/>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500286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268760"/>
            <a:ext cx="8712968" cy="5472608"/>
          </a:xfrm>
        </p:spPr>
        <p:txBody>
          <a:bodyPr>
            <a:normAutofit fontScale="92500" lnSpcReduction="10000"/>
          </a:bodyPr>
          <a:lstStyle/>
          <a:p>
            <a:pPr marL="393192" lvl="1" indent="0" algn="just">
              <a:buNone/>
            </a:pPr>
            <a:endParaRPr lang="es-ES" dirty="0"/>
          </a:p>
          <a:p>
            <a:pPr lvl="1" algn="just"/>
            <a:r>
              <a:rPr lang="es-ES" dirty="0"/>
              <a:t>Sin embargo, fue en Estados Unidos donde “democracia” comenzó a cambiar de significado, a través de la inclusión en ella del criterio “representativo”. Comenzó a distinguirse así entre “democracia representativa” y “democracia pura” (Thomas Paine, Thomas Jefferson).</a:t>
            </a:r>
            <a:endParaRPr lang="es-ES_tradnl" dirty="0"/>
          </a:p>
          <a:p>
            <a:pPr marL="0" indent="0" algn="just">
              <a:buNone/>
            </a:pPr>
            <a:r>
              <a:rPr lang="es-ES_tradnl" dirty="0"/>
              <a:t> </a:t>
            </a:r>
          </a:p>
          <a:p>
            <a:pPr lvl="1" algn="just"/>
            <a:r>
              <a:rPr lang="es-ES_tradnl" dirty="0"/>
              <a:t>En Francia, durante la Revolución, incluso los jacobinos también hablaban de República (un sistema representativo regido por leyes) que no de democracia. El hecho de que fuera Robespierre el único que tratara de rehabilitar el término, le aseguró la mala fama por otro medio siglo.</a:t>
            </a:r>
          </a:p>
          <a:p>
            <a:pPr lvl="1" algn="just"/>
            <a:endParaRPr lang="es-ES_tradnl" dirty="0"/>
          </a:p>
          <a:p>
            <a:pPr lvl="1" algn="just"/>
            <a:r>
              <a:rPr lang="es-ES_tradnl" dirty="0"/>
              <a:t>La democracia adquirió en Europa, aparte del significado antiguo, otro exclusivamente orientado a afirmar una igualdad social (de estima) frente a la desigualdad aristocrática. </a:t>
            </a:r>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4234240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fontScale="90000"/>
          </a:bodyPr>
          <a:lstStyle/>
          <a:p>
            <a:pPr algn="ctr"/>
            <a:r>
              <a:rPr lang="es-ES" sz="2400" dirty="0">
                <a:latin typeface="Arial" pitchFamily="34" charset="0"/>
                <a:cs typeface="Arial" pitchFamily="34" charset="0"/>
              </a:rPr>
              <a:t>CONSTITUCIÓN Y CONSTITUCIONALISMO</a:t>
            </a:r>
            <a:br>
              <a:rPr lang="es-ES" sz="2400" dirty="0">
                <a:latin typeface="Arial" pitchFamily="34" charset="0"/>
                <a:cs typeface="Arial" pitchFamily="34" charset="0"/>
              </a:rPr>
            </a:br>
            <a:endParaRPr lang="es-ES" sz="2400" dirty="0">
              <a:latin typeface="Arial" pitchFamily="34" charset="0"/>
              <a:cs typeface="Arial" pitchFamily="34" charset="0"/>
            </a:endParaRPr>
          </a:p>
        </p:txBody>
      </p:sp>
      <p:sp>
        <p:nvSpPr>
          <p:cNvPr id="3" name="2 Marcador de contenido"/>
          <p:cNvSpPr>
            <a:spLocks noGrp="1"/>
          </p:cNvSpPr>
          <p:nvPr>
            <p:ph idx="1"/>
          </p:nvPr>
        </p:nvSpPr>
        <p:spPr>
          <a:xfrm>
            <a:off x="179512" y="1268760"/>
            <a:ext cx="8712968" cy="5184576"/>
          </a:xfrm>
        </p:spPr>
        <p:txBody>
          <a:bodyPr>
            <a:normAutofit lnSpcReduction="10000"/>
          </a:bodyPr>
          <a:lstStyle/>
          <a:p>
            <a:pPr algn="just"/>
            <a:r>
              <a:rPr lang="es-ES_tradnl" dirty="0"/>
              <a:t>Lo que nosotros llamamos “democracia” fue la trasposición de un término antiguo a una realidad moderna:</a:t>
            </a:r>
          </a:p>
          <a:p>
            <a:pPr algn="just"/>
            <a:endParaRPr lang="es-ES_tradnl" dirty="0"/>
          </a:p>
          <a:p>
            <a:pPr lvl="1" algn="just"/>
            <a:r>
              <a:rPr lang="es-ES_tradnl" dirty="0"/>
              <a:t>Un régimen representativo basado en la supremacía de la ley y los derechos individuales al que, con posterioridad, se le implementó, en los siglos XIX y el XX, el sufragio universal para la elección de representantes y, también, respecto de determinadas decisiones legislativas (referéndum) o políticas (plebiscito).</a:t>
            </a:r>
          </a:p>
          <a:p>
            <a:pPr lvl="1" algn="just"/>
            <a:endParaRPr lang="es-ES_tradnl" dirty="0"/>
          </a:p>
          <a:p>
            <a:pPr lvl="1" algn="just"/>
            <a:r>
              <a:rPr lang="es-ES_tradnl" dirty="0"/>
              <a:t>Este régimen, además, ha descubierto que el pluralismo y el disenso, lejos de ser un mal para la sociedad y su gobierno, son compatibles y hasta necesarios.</a:t>
            </a:r>
          </a:p>
          <a:p>
            <a:pPr marL="0" indent="0" algn="just">
              <a:buNone/>
            </a:pPr>
            <a:endParaRPr lang="es-ES_tradnl" dirty="0"/>
          </a:p>
          <a:p>
            <a:pPr algn="just"/>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80536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2462E8-38C9-4499-AEE9-89D73AD09716}"/>
              </a:ext>
            </a:extLst>
          </p:cNvPr>
          <p:cNvSpPr>
            <a:spLocks noGrp="1"/>
          </p:cNvSpPr>
          <p:nvPr>
            <p:ph type="title"/>
          </p:nvPr>
        </p:nvSpPr>
        <p:spPr>
          <a:xfrm>
            <a:off x="457200" y="404664"/>
            <a:ext cx="8229600" cy="504056"/>
          </a:xfrm>
        </p:spPr>
        <p:txBody>
          <a:bodyPr>
            <a:normAutofit fontScale="90000"/>
          </a:bodyPr>
          <a:lstStyle/>
          <a:p>
            <a:pPr algn="ctr"/>
            <a:r>
              <a:rPr lang="es-ES" dirty="0"/>
              <a:t>EUROPA EN 1789</a:t>
            </a:r>
            <a:endParaRPr lang="es-ES_tradnl" dirty="0"/>
          </a:p>
        </p:txBody>
      </p:sp>
      <p:sp>
        <p:nvSpPr>
          <p:cNvPr id="3" name="Marcador de contenido 2">
            <a:extLst>
              <a:ext uri="{FF2B5EF4-FFF2-40B4-BE49-F238E27FC236}">
                <a16:creationId xmlns:a16="http://schemas.microsoft.com/office/drawing/2014/main" id="{D9EF1378-727B-48A4-9A66-EB173464584E}"/>
              </a:ext>
            </a:extLst>
          </p:cNvPr>
          <p:cNvSpPr>
            <a:spLocks noGrp="1"/>
          </p:cNvSpPr>
          <p:nvPr>
            <p:ph idx="1"/>
          </p:nvPr>
        </p:nvSpPr>
        <p:spPr>
          <a:xfrm>
            <a:off x="457200" y="1052736"/>
            <a:ext cx="8229600" cy="5271864"/>
          </a:xfrm>
        </p:spPr>
        <p:txBody>
          <a:bodyPr/>
          <a:lstStyle/>
          <a:p>
            <a:pPr marL="0" indent="0">
              <a:buNone/>
            </a:pPr>
            <a:endParaRPr lang="es-ES_tradnl" dirty="0"/>
          </a:p>
        </p:txBody>
      </p:sp>
      <p:pic>
        <p:nvPicPr>
          <p:cNvPr id="1026" name="Picture 2" descr="Resultado de imagen de Europa en 1789">
            <a:extLst>
              <a:ext uri="{FF2B5EF4-FFF2-40B4-BE49-F238E27FC236}">
                <a16:creationId xmlns:a16="http://schemas.microsoft.com/office/drawing/2014/main" id="{3B1406F2-DC3A-4CB8-A443-498F5ECB301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124745"/>
            <a:ext cx="7992888" cy="4904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48462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268760"/>
            <a:ext cx="8640960" cy="5400600"/>
          </a:xfrm>
        </p:spPr>
        <p:txBody>
          <a:bodyPr>
            <a:normAutofit/>
          </a:bodyPr>
          <a:lstStyle/>
          <a:p>
            <a:pPr algn="just"/>
            <a:r>
              <a:rPr lang="es-ES" dirty="0"/>
              <a:t>Pero, ¿cuándo se descubrió la supuesta virtud del pluralismo frente a la unanimidad de pareceres?</a:t>
            </a:r>
          </a:p>
          <a:p>
            <a:pPr algn="just"/>
            <a:endParaRPr lang="es-ES" dirty="0"/>
          </a:p>
          <a:p>
            <a:pPr lvl="1" algn="just"/>
            <a:r>
              <a:rPr lang="es-ES" dirty="0"/>
              <a:t>Hasta el siglo XVII, la diversidad era considerada fuente de discordia, desorden y hasta de la caída de los Estados. Por el contrario, la </a:t>
            </a:r>
            <a:r>
              <a:rPr lang="es-ES" b="1" dirty="0"/>
              <a:t>unanimidad </a:t>
            </a:r>
            <a:r>
              <a:rPr lang="es-ES" dirty="0"/>
              <a:t>era el fundamento necesario de toda comunidad política.</a:t>
            </a:r>
          </a:p>
          <a:p>
            <a:pPr lvl="1" algn="just"/>
            <a:endParaRPr lang="es-ES" dirty="0"/>
          </a:p>
          <a:p>
            <a:pPr lvl="1" algn="just"/>
            <a:r>
              <a:rPr lang="es-ES" dirty="0"/>
              <a:t>Fue durante las guerras de religión: allá donde eran minoría, católicos y protestantes defendieron la libertad de conciencia y la tolerancia de cultos frente al Estado y a la religión mayoritaria.</a:t>
            </a:r>
            <a:endParaRPr lang="es-ES_tradnl" dirty="0"/>
          </a:p>
          <a:p>
            <a:pPr algn="just"/>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4907941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412776"/>
            <a:ext cx="8784976" cy="5256584"/>
          </a:xfrm>
        </p:spPr>
        <p:txBody>
          <a:bodyPr>
            <a:normAutofit lnSpcReduction="10000"/>
          </a:bodyPr>
          <a:lstStyle/>
          <a:p>
            <a:pPr algn="just"/>
            <a:r>
              <a:rPr lang="es-ES" dirty="0"/>
              <a:t>El Pluralismo será la semilla de la que emergerá el Constitucionalismo = Liberalismo.</a:t>
            </a:r>
          </a:p>
          <a:p>
            <a:pPr lvl="1"/>
            <a:endParaRPr lang="es-ES" dirty="0"/>
          </a:p>
          <a:p>
            <a:pPr lvl="1" algn="just"/>
            <a:r>
              <a:rPr lang="es-ES" dirty="0"/>
              <a:t>Es el descubrimiento y la comprensión de que el disentimiento, la diversidad de opiniones y el contraste no son enemigos de un orden político-social.</a:t>
            </a:r>
          </a:p>
          <a:p>
            <a:pPr lvl="1" algn="just"/>
            <a:endParaRPr lang="es-ES" dirty="0"/>
          </a:p>
          <a:p>
            <a:pPr lvl="1" algn="just"/>
            <a:r>
              <a:rPr lang="es-ES" dirty="0"/>
              <a:t>La génesis ideal del liberalismo está en el principio de que </a:t>
            </a:r>
            <a:r>
              <a:rPr lang="es-ES" b="1" dirty="0"/>
              <a:t>cierta diferenciación</a:t>
            </a:r>
            <a:r>
              <a:rPr lang="es-ES" dirty="0"/>
              <a:t>, y no la uniformidad, constituye el más firme asiento de la convivencia.</a:t>
            </a:r>
          </a:p>
          <a:p>
            <a:pPr lvl="1" algn="just"/>
            <a:endParaRPr lang="es-ES" dirty="0"/>
          </a:p>
          <a:p>
            <a:pPr lvl="1" algn="just"/>
            <a:r>
              <a:rPr lang="es-ES" dirty="0"/>
              <a:t>No es extraño que esta consideración se dio en el país más hastiado por las luchas civiles durante el XVII: Reino Unido.</a:t>
            </a:r>
          </a:p>
        </p:txBody>
      </p:sp>
    </p:spTree>
    <p:extLst>
      <p:ext uri="{BB962C8B-B14F-4D97-AF65-F5344CB8AC3E}">
        <p14:creationId xmlns:p14="http://schemas.microsoft.com/office/powerpoint/2010/main" val="1247381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412776"/>
            <a:ext cx="8640960" cy="5256584"/>
          </a:xfrm>
        </p:spPr>
        <p:txBody>
          <a:bodyPr>
            <a:normAutofit lnSpcReduction="10000"/>
          </a:bodyPr>
          <a:lstStyle/>
          <a:p>
            <a:pPr algn="just"/>
            <a:r>
              <a:rPr lang="es-ES" dirty="0"/>
              <a:t>¿Qué elementos caracterizan al pluralismo?</a:t>
            </a:r>
          </a:p>
          <a:p>
            <a:pPr lvl="1"/>
            <a:endParaRPr lang="es-ES" dirty="0"/>
          </a:p>
          <a:p>
            <a:pPr lvl="1" algn="just"/>
            <a:r>
              <a:rPr lang="es-ES" dirty="0"/>
              <a:t>Primero: el pluralismo como </a:t>
            </a:r>
            <a:r>
              <a:rPr lang="es-ES" b="1" dirty="0"/>
              <a:t>creencia de valor</a:t>
            </a:r>
            <a:r>
              <a:rPr lang="es-ES" dirty="0"/>
              <a:t> y no sólo como situación de facto.</a:t>
            </a:r>
          </a:p>
          <a:p>
            <a:pPr lvl="1" algn="just"/>
            <a:endParaRPr lang="es-ES" dirty="0"/>
          </a:p>
          <a:p>
            <a:pPr lvl="1" algn="just"/>
            <a:r>
              <a:rPr lang="es-ES" dirty="0"/>
              <a:t>Segundo: el pluralismo presupone e implica </a:t>
            </a:r>
            <a:r>
              <a:rPr lang="es-ES" b="1" dirty="0"/>
              <a:t>tolerancia</a:t>
            </a:r>
            <a:r>
              <a:rPr lang="es-ES" dirty="0"/>
              <a:t>. La tolerancia </a:t>
            </a:r>
            <a:r>
              <a:rPr lang="es-ES" b="1" dirty="0"/>
              <a:t>no es relativismo</a:t>
            </a:r>
            <a:r>
              <a:rPr lang="es-ES" dirty="0"/>
              <a:t>. Es reconocer el derecho de otro a creer algo diferente a lo que nosotros creemos, aunque no nos guste o lo consideremos equivocado.</a:t>
            </a:r>
          </a:p>
          <a:p>
            <a:pPr lvl="1" algn="just"/>
            <a:endParaRPr lang="es-ES" dirty="0"/>
          </a:p>
          <a:p>
            <a:pPr lvl="1" algn="just"/>
            <a:r>
              <a:rPr lang="es-ES" dirty="0"/>
              <a:t>Tercero: el pluralismo exige cierto grado de </a:t>
            </a:r>
            <a:r>
              <a:rPr lang="es-ES" b="1" dirty="0"/>
              <a:t>separación</a:t>
            </a:r>
            <a:r>
              <a:rPr lang="es-ES" dirty="0"/>
              <a:t> entre la Iglesia y el Estado, y la </a:t>
            </a:r>
            <a:r>
              <a:rPr lang="es-ES" b="1" dirty="0"/>
              <a:t>autonomía</a:t>
            </a:r>
            <a:r>
              <a:rPr lang="es-ES" dirty="0"/>
              <a:t> de la sociedad civil frente a ambos.</a:t>
            </a:r>
          </a:p>
          <a:p>
            <a:pPr lvl="1" algn="just">
              <a:buNone/>
            </a:pPr>
            <a:endParaRPr lang="es-ES" dirty="0"/>
          </a:p>
        </p:txBody>
      </p:sp>
    </p:spTree>
    <p:extLst>
      <p:ext uri="{BB962C8B-B14F-4D97-AF65-F5344CB8AC3E}">
        <p14:creationId xmlns:p14="http://schemas.microsoft.com/office/powerpoint/2010/main" val="41549933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00600"/>
          </a:xfrm>
        </p:spPr>
        <p:txBody>
          <a:bodyPr>
            <a:normAutofit fontScale="92500" lnSpcReduction="20000"/>
          </a:bodyPr>
          <a:lstStyle/>
          <a:p>
            <a:pPr algn="just"/>
            <a:r>
              <a:rPr lang="es-ES" dirty="0"/>
              <a:t>El constitucionalismo será la expresión política de la doctrina liberal. No puede existir lo uno sin lo otro.</a:t>
            </a:r>
          </a:p>
          <a:p>
            <a:pPr algn="just"/>
            <a:endParaRPr lang="es-ES" dirty="0"/>
          </a:p>
          <a:p>
            <a:pPr algn="just"/>
            <a:r>
              <a:rPr lang="es-ES" dirty="0"/>
              <a:t>Lo ya explicado muestra que los antiguos tampoco podían tener una noción jurídica de Ley Fundamental que ordenara y limitara el Poder. Para los griegos:</a:t>
            </a:r>
          </a:p>
          <a:p>
            <a:pPr lvl="1"/>
            <a:endParaRPr lang="es-ES" dirty="0"/>
          </a:p>
          <a:p>
            <a:pPr lvl="1" algn="just"/>
            <a:r>
              <a:rPr lang="es-ES" dirty="0"/>
              <a:t>Lo más semejante era el término “</a:t>
            </a:r>
            <a:r>
              <a:rPr lang="es-ES" dirty="0" err="1"/>
              <a:t>politeia</a:t>
            </a:r>
            <a:r>
              <a:rPr lang="es-ES" dirty="0"/>
              <a:t>”, que aludía a los aspectos políticos, económicos y sociales que constituían la polis y que servían a modo de explicación filosófica de su existencia.</a:t>
            </a:r>
          </a:p>
          <a:p>
            <a:pPr lvl="1" algn="just"/>
            <a:endParaRPr lang="es-ES" dirty="0"/>
          </a:p>
          <a:p>
            <a:pPr lvl="1" algn="just"/>
            <a:r>
              <a:rPr lang="es-ES" dirty="0"/>
              <a:t>No hay una idea de “Derecho” (ius), es decir, de una </a:t>
            </a:r>
            <a:r>
              <a:rPr lang="es-ES" dirty="0" err="1"/>
              <a:t>normación</a:t>
            </a:r>
            <a:r>
              <a:rPr lang="es-ES" dirty="0"/>
              <a:t> ligada por su contenido a una idea de “</a:t>
            </a:r>
            <a:r>
              <a:rPr lang="es-ES" dirty="0" err="1"/>
              <a:t>iustitia</a:t>
            </a:r>
            <a:r>
              <a:rPr lang="es-ES" dirty="0"/>
              <a:t>” o de “</a:t>
            </a:r>
            <a:r>
              <a:rPr lang="es-ES" dirty="0" err="1"/>
              <a:t>iustum</a:t>
            </a:r>
            <a:r>
              <a:rPr lang="es-ES" dirty="0"/>
              <a:t>”, y que ligue a los ciudadanos. </a:t>
            </a:r>
          </a:p>
          <a:p>
            <a:pPr lvl="1" algn="just"/>
            <a:endParaRPr lang="es-ES" dirty="0"/>
          </a:p>
          <a:p>
            <a:pPr lvl="1" algn="just"/>
            <a:r>
              <a:rPr lang="es-ES" dirty="0"/>
              <a:t>(Continúa…)</a:t>
            </a:r>
          </a:p>
          <a:p>
            <a:pPr lvl="1" algn="just"/>
            <a:endParaRPr lang="es-ES" dirty="0"/>
          </a:p>
          <a:p>
            <a:pPr lvl="1" algn="just">
              <a:buNone/>
            </a:pPr>
            <a:endParaRPr lang="es-ES" dirty="0"/>
          </a:p>
        </p:txBody>
      </p:sp>
    </p:spTree>
    <p:extLst>
      <p:ext uri="{BB962C8B-B14F-4D97-AF65-F5344CB8AC3E}">
        <p14:creationId xmlns:p14="http://schemas.microsoft.com/office/powerpoint/2010/main" val="40429585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661248"/>
          </a:xfrm>
        </p:spPr>
        <p:txBody>
          <a:bodyPr>
            <a:normAutofit/>
          </a:bodyPr>
          <a:lstStyle/>
          <a:p>
            <a:pPr marL="393192" lvl="1" indent="0" algn="just">
              <a:buNone/>
            </a:pPr>
            <a:endParaRPr lang="es-ES" dirty="0"/>
          </a:p>
          <a:p>
            <a:pPr lvl="1" algn="just"/>
            <a:r>
              <a:rPr lang="es-ES" dirty="0"/>
              <a:t>Tampoco se diferencia entre un derecho público ni otro privado.</a:t>
            </a:r>
          </a:p>
          <a:p>
            <a:pPr lvl="1" algn="just"/>
            <a:endParaRPr lang="es-ES" dirty="0"/>
          </a:p>
          <a:p>
            <a:pPr lvl="1" algn="just"/>
            <a:r>
              <a:rPr lang="es-ES" dirty="0"/>
              <a:t>Ni siquiera se concibe un “Derecho natural” del que se puedan entresacar consecuencias jurídicas o que otorgue legitimidad a un régimen político (sólo la idea de una ley invariable, como las leyes de la naturaleza, que servía para comparar la perfección de los distintos regímenes y que se nutría de las semejanzas entre las leyes de las diferentes polis).</a:t>
            </a:r>
          </a:p>
          <a:p>
            <a:pPr lvl="1" algn="just"/>
            <a:endParaRPr lang="es-ES" dirty="0"/>
          </a:p>
          <a:p>
            <a:pPr lvl="1" algn="just"/>
            <a:r>
              <a:rPr lang="es-ES" dirty="0"/>
              <a:t>(Continúa…)</a:t>
            </a:r>
          </a:p>
          <a:p>
            <a:pPr lvl="1" algn="just"/>
            <a:endParaRPr lang="es-ES" dirty="0"/>
          </a:p>
          <a:p>
            <a:pPr lvl="1" algn="just">
              <a:buNone/>
            </a:pPr>
            <a:endParaRPr lang="es-ES" dirty="0"/>
          </a:p>
        </p:txBody>
      </p:sp>
    </p:spTree>
    <p:extLst>
      <p:ext uri="{BB962C8B-B14F-4D97-AF65-F5344CB8AC3E}">
        <p14:creationId xmlns:p14="http://schemas.microsoft.com/office/powerpoint/2010/main" val="19221540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661248"/>
          </a:xfrm>
        </p:spPr>
        <p:txBody>
          <a:bodyPr>
            <a:normAutofit/>
          </a:bodyPr>
          <a:lstStyle/>
          <a:p>
            <a:pPr marL="393192" lvl="1" indent="0" algn="just">
              <a:buNone/>
            </a:pPr>
            <a:endParaRPr lang="es-ES" dirty="0"/>
          </a:p>
          <a:p>
            <a:pPr lvl="1" algn="just"/>
            <a:endParaRPr lang="es-ES" dirty="0"/>
          </a:p>
          <a:p>
            <a:pPr lvl="1" algn="just"/>
            <a:r>
              <a:rPr lang="es-ES" dirty="0"/>
              <a:t>Tampoco tenían idea alguna de jerarquía legal: una ley superior que condicionara y limitara a otras de orden inferior.</a:t>
            </a:r>
          </a:p>
          <a:p>
            <a:pPr lvl="1" algn="just"/>
            <a:endParaRPr lang="es-ES" dirty="0"/>
          </a:p>
          <a:p>
            <a:pPr lvl="1" algn="just"/>
            <a:r>
              <a:rPr lang="es-ES" dirty="0"/>
              <a:t>Como ni siquiera había separación entre gobierno y sociedad, todo cambio en el primero suponía la transformación completa (también económica y social) de la segunda, la temidísima “</a:t>
            </a:r>
            <a:r>
              <a:rPr lang="es-ES" dirty="0" err="1"/>
              <a:t>stasis</a:t>
            </a:r>
            <a:r>
              <a:rPr lang="es-ES" dirty="0"/>
              <a:t>”, que supera incluso en sus consecuencias al actual concepto de “revolución”.</a:t>
            </a:r>
          </a:p>
          <a:p>
            <a:pPr lvl="1" algn="just">
              <a:buNone/>
            </a:pPr>
            <a:endParaRPr lang="es-ES" dirty="0"/>
          </a:p>
        </p:txBody>
      </p:sp>
    </p:spTree>
    <p:extLst>
      <p:ext uri="{BB962C8B-B14F-4D97-AF65-F5344CB8AC3E}">
        <p14:creationId xmlns:p14="http://schemas.microsoft.com/office/powerpoint/2010/main" val="28053339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328592"/>
          </a:xfrm>
        </p:spPr>
        <p:txBody>
          <a:bodyPr>
            <a:normAutofit/>
          </a:bodyPr>
          <a:lstStyle/>
          <a:p>
            <a:pPr algn="just"/>
            <a:r>
              <a:rPr lang="es-ES" dirty="0"/>
              <a:t>La idea constitucional recibe un gran impulso del pensamiento de los romanos. Aunque éstos no la conciben como nosotros, serán quiénes influyan en la conformación de varios de sus elementos:</a:t>
            </a:r>
          </a:p>
          <a:p>
            <a:pPr algn="just"/>
            <a:endParaRPr lang="es-ES" dirty="0"/>
          </a:p>
          <a:p>
            <a:pPr lvl="1" algn="just"/>
            <a:r>
              <a:rPr lang="es-ES" dirty="0"/>
              <a:t>La idea de Cicerón de que existe una Ley natural anterior, superior e irreformable a la que el gobierno está ligado por un vínculo de Derecho (ius). De modo que, para gobernar justamente, tiene que adaptarse a ella.</a:t>
            </a:r>
          </a:p>
          <a:p>
            <a:pPr lvl="1" algn="just"/>
            <a:endParaRPr lang="es-ES" dirty="0"/>
          </a:p>
          <a:p>
            <a:pPr lvl="1" algn="just"/>
            <a:r>
              <a:rPr lang="es-ES" dirty="0"/>
              <a:t>(Continúa…)</a:t>
            </a:r>
          </a:p>
          <a:p>
            <a:pPr lvl="1" algn="just">
              <a:buNone/>
            </a:pPr>
            <a:endParaRPr lang="es-ES" dirty="0"/>
          </a:p>
        </p:txBody>
      </p:sp>
    </p:spTree>
    <p:extLst>
      <p:ext uri="{BB962C8B-B14F-4D97-AF65-F5344CB8AC3E}">
        <p14:creationId xmlns:p14="http://schemas.microsoft.com/office/powerpoint/2010/main" val="1531243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400600"/>
          </a:xfrm>
        </p:spPr>
        <p:txBody>
          <a:bodyPr>
            <a:normAutofit fontScale="92500" lnSpcReduction="10000"/>
          </a:bodyPr>
          <a:lstStyle/>
          <a:p>
            <a:pPr lvl="1" algn="just"/>
            <a:endParaRPr lang="es-ES" dirty="0"/>
          </a:p>
          <a:p>
            <a:pPr lvl="1" algn="just"/>
            <a:r>
              <a:rPr lang="es-ES" dirty="0"/>
              <a:t>El concepto romano de Ley como un “acto del pueblo” al que se somete el resto de reglas. </a:t>
            </a:r>
          </a:p>
          <a:p>
            <a:pPr lvl="1" algn="just"/>
            <a:endParaRPr lang="es-ES" dirty="0"/>
          </a:p>
          <a:p>
            <a:pPr lvl="2" algn="just"/>
            <a:r>
              <a:rPr lang="es-ES" dirty="0"/>
              <a:t>Bien es verdad que primero el Senado (a través de los senadoconsultos y junto al pueblo) y luego el Emperador (a través de las constituciones y arrogándose el </a:t>
            </a:r>
            <a:r>
              <a:rPr lang="es-ES" dirty="0" err="1"/>
              <a:t>imperium</a:t>
            </a:r>
            <a:r>
              <a:rPr lang="es-ES" dirty="0"/>
              <a:t> en representación del pueblo) desplazaron a un “</a:t>
            </a:r>
            <a:r>
              <a:rPr lang="es-ES" dirty="0" err="1"/>
              <a:t>Populum</a:t>
            </a:r>
            <a:r>
              <a:rPr lang="es-ES" dirty="0"/>
              <a:t>” demasiado numeroso para gobernar.</a:t>
            </a:r>
          </a:p>
          <a:p>
            <a:pPr lvl="1" algn="just"/>
            <a:endParaRPr lang="es-ES" dirty="0"/>
          </a:p>
          <a:p>
            <a:pPr lvl="1" algn="just"/>
            <a:r>
              <a:rPr lang="es-ES" dirty="0"/>
              <a:t>La distinción romana entre derecho público y derecho privado.</a:t>
            </a:r>
          </a:p>
          <a:p>
            <a:pPr lvl="1" algn="just"/>
            <a:endParaRPr lang="es-ES" dirty="0"/>
          </a:p>
          <a:p>
            <a:pPr lvl="2" algn="just"/>
            <a:r>
              <a:rPr lang="es-ES" dirty="0"/>
              <a:t>Esta distinción no reside en la diferenciación entre una esfera pública y otra privada de la persona (algo que llegará con el estoicismo y el cristianismo), sino en que el primero obliga a todos, como miembros de una misma comunidad, y el segundo se refiere y obliga a individuos particulares.</a:t>
            </a:r>
          </a:p>
          <a:p>
            <a:pPr algn="just"/>
            <a:endParaRPr lang="es-ES" dirty="0"/>
          </a:p>
          <a:p>
            <a:pPr lvl="1" algn="just">
              <a:buNone/>
            </a:pPr>
            <a:endParaRPr lang="es-ES" dirty="0"/>
          </a:p>
        </p:txBody>
      </p:sp>
    </p:spTree>
    <p:extLst>
      <p:ext uri="{BB962C8B-B14F-4D97-AF65-F5344CB8AC3E}">
        <p14:creationId xmlns:p14="http://schemas.microsoft.com/office/powerpoint/2010/main" val="37144137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268760"/>
            <a:ext cx="8784976" cy="5400600"/>
          </a:xfrm>
        </p:spPr>
        <p:txBody>
          <a:bodyPr>
            <a:normAutofit/>
          </a:bodyPr>
          <a:lstStyle/>
          <a:p>
            <a:pPr algn="just"/>
            <a:endParaRPr lang="es-ES" dirty="0"/>
          </a:p>
          <a:p>
            <a:pPr marL="274320" lvl="1" indent="-274320" algn="just">
              <a:buClr>
                <a:schemeClr val="accent3"/>
              </a:buClr>
              <a:buSzPct val="95000"/>
            </a:pPr>
            <a:r>
              <a:rPr lang="es-ES" dirty="0"/>
              <a:t>Esquema: lo que el mundo antiguo nos aportó. Lo que hay en medio de los antiguos y los modernos (la soberanía popular, la mayoría, la división de poderes, el pluralismo). Definición de Constitución y sus relaciones con la Ley y el Derecho.</a:t>
            </a:r>
          </a:p>
          <a:p>
            <a:pPr marL="274320" lvl="1" indent="-274320" algn="just">
              <a:buClr>
                <a:schemeClr val="accent3"/>
              </a:buClr>
              <a:buSzPct val="95000"/>
            </a:pPr>
            <a:endParaRPr lang="es-ES" dirty="0"/>
          </a:p>
          <a:p>
            <a:pPr marL="274320" lvl="1" indent="-274320" algn="just">
              <a:buClr>
                <a:schemeClr val="accent3"/>
              </a:buClr>
              <a:buSzPct val="95000"/>
            </a:pPr>
            <a:r>
              <a:rPr lang="es-ES" b="1" dirty="0"/>
              <a:t>Falta</a:t>
            </a:r>
            <a:r>
              <a:rPr lang="es-ES" dirty="0"/>
              <a:t>: la noción de soberanía popular, la de mayoría, la división de poderes.</a:t>
            </a:r>
          </a:p>
          <a:p>
            <a:pPr algn="just"/>
            <a:endParaRPr lang="es-ES_tradnl" dirty="0"/>
          </a:p>
          <a:p>
            <a:pPr lvl="1" algn="just"/>
            <a:endParaRPr lang="es-ES" dirty="0"/>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0147214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fontScale="62500" lnSpcReduction="20000"/>
          </a:bodyPr>
          <a:lstStyle/>
          <a:p>
            <a:pPr algn="just"/>
            <a:r>
              <a:rPr lang="es-ES_tradnl" dirty="0"/>
              <a:t>¿Cómo asegura la libertad el gobierno liberal-representativo?: mediante el </a:t>
            </a:r>
            <a:r>
              <a:rPr lang="es-ES_tradnl" b="1" dirty="0"/>
              <a:t>Garantismo constitucional</a:t>
            </a:r>
            <a:r>
              <a:rPr lang="es-ES_tradnl" dirty="0"/>
              <a:t>. </a:t>
            </a:r>
          </a:p>
          <a:p>
            <a:pPr algn="just"/>
            <a:endParaRPr lang="es-ES" dirty="0"/>
          </a:p>
          <a:p>
            <a:pPr lvl="1" algn="just"/>
            <a:r>
              <a:rPr lang="es-ES" dirty="0"/>
              <a:t>La Constitución: una estructura de la sociedad política organizada a través de y mediante la ley, con el objetivo de limitar la arbitrariedad del poder y someterlo a derecho con el fin de proteger la libertad del individuo.</a:t>
            </a:r>
          </a:p>
          <a:p>
            <a:pPr lvl="1" algn="just"/>
            <a:endParaRPr lang="es-ES" dirty="0"/>
          </a:p>
          <a:p>
            <a:pPr lvl="2" algn="just"/>
            <a:r>
              <a:rPr lang="es-ES" dirty="0"/>
              <a:t>La Constitución no es un mero texto legal: es el conjunto de principios, valores e instituciones históricas propias de una sociedad política. </a:t>
            </a:r>
          </a:p>
          <a:p>
            <a:pPr lvl="2" algn="just"/>
            <a:endParaRPr lang="es-ES" dirty="0"/>
          </a:p>
          <a:p>
            <a:pPr lvl="2" algn="just"/>
            <a:r>
              <a:rPr lang="es-ES" dirty="0"/>
              <a:t>De ese modo, el cuerpo político se concibe no sólo como un sistema de actos individuales determinados por el ordenamiento jurídico, que también, sino sobre todo como el sistema legal-institucional que cada país habilita para hacer posible el gobierno representativo.</a:t>
            </a:r>
            <a:endParaRPr lang="es-ES_tradnl" dirty="0"/>
          </a:p>
          <a:p>
            <a:pPr algn="just"/>
            <a:endParaRPr lang="es-ES_tradnl" dirty="0"/>
          </a:p>
          <a:p>
            <a:pPr lvl="1" algn="just"/>
            <a:r>
              <a:rPr lang="es-ES" dirty="0"/>
              <a:t>Éste impide que un sistema político degenere en un mero “gobierno de legisladores”. ¿Cómo? </a:t>
            </a:r>
          </a:p>
          <a:p>
            <a:pPr lvl="1" algn="just"/>
            <a:endParaRPr lang="es-ES" dirty="0"/>
          </a:p>
          <a:p>
            <a:pPr lvl="2" algn="just"/>
            <a:r>
              <a:rPr lang="es-ES" dirty="0"/>
              <a:t>Regulando estrictamente el procedimiento de elaboración de las leyes.</a:t>
            </a:r>
          </a:p>
          <a:p>
            <a:pPr lvl="2" algn="just"/>
            <a:endParaRPr lang="es-ES" dirty="0"/>
          </a:p>
          <a:p>
            <a:pPr lvl="2" algn="just"/>
            <a:r>
              <a:rPr lang="es-ES" dirty="0"/>
              <a:t>Prohibiendo que se atente contra la sociedad política y los derechos civiles, ambos consagrados en una ley jerárquicamente superior: la </a:t>
            </a:r>
            <a:r>
              <a:rPr lang="es-ES" b="1" dirty="0"/>
              <a:t>Constitución</a:t>
            </a:r>
            <a:r>
              <a:rPr lang="es-ES" dirty="0"/>
              <a:t>. </a:t>
            </a:r>
          </a:p>
          <a:p>
            <a:pPr lvl="1" algn="just"/>
            <a:endParaRPr lang="es-ES" dirty="0"/>
          </a:p>
          <a:p>
            <a:pPr lvl="1" algn="just"/>
            <a:r>
              <a:rPr lang="es-ES" dirty="0"/>
              <a:t>La </a:t>
            </a:r>
            <a:r>
              <a:rPr lang="es-ES" b="1" dirty="0"/>
              <a:t>Constitución</a:t>
            </a:r>
            <a:r>
              <a:rPr lang="es-ES" dirty="0"/>
              <a:t> asegura el supremo “imperio de la ley” a través de un control judicial formado por jueces dedicados al </a:t>
            </a:r>
            <a:r>
              <a:rPr lang="es-ES" b="1" dirty="0"/>
              <a:t>razonamiento jurídico</a:t>
            </a:r>
            <a:r>
              <a:rPr lang="es-ES" dirty="0"/>
              <a:t>.</a:t>
            </a:r>
          </a:p>
          <a:p>
            <a:pPr lvl="1" algn="just"/>
            <a:endParaRPr lang="es-ES" dirty="0"/>
          </a:p>
          <a:p>
            <a:pPr lvl="1" algn="just"/>
            <a:r>
              <a:rPr lang="es-ES" dirty="0"/>
              <a:t>(Continúa…)</a:t>
            </a:r>
          </a:p>
          <a:p>
            <a:pPr lvl="1" algn="just"/>
            <a:endParaRPr lang="es-ES" dirty="0"/>
          </a:p>
          <a:p>
            <a:pPr marL="393192" lvl="1" indent="0" algn="just">
              <a:buNone/>
            </a:pPr>
            <a:endParaRPr lang="es-ES" dirty="0"/>
          </a:p>
          <a:p>
            <a:pPr marL="393192" lvl="1" indent="0" algn="just">
              <a:buNone/>
            </a:pPr>
            <a:endParaRPr lang="es-ES" dirty="0"/>
          </a:p>
        </p:txBody>
      </p:sp>
    </p:spTree>
    <p:extLst>
      <p:ext uri="{BB962C8B-B14F-4D97-AF65-F5344CB8AC3E}">
        <p14:creationId xmlns:p14="http://schemas.microsoft.com/office/powerpoint/2010/main" val="1216007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INTRODUCCIÓN: ¿QUÉ ES LA DEMOCRACIA?</a:t>
            </a:r>
          </a:p>
        </p:txBody>
      </p:sp>
      <p:sp>
        <p:nvSpPr>
          <p:cNvPr id="3" name="2 Marcador de contenido"/>
          <p:cNvSpPr>
            <a:spLocks noGrp="1"/>
          </p:cNvSpPr>
          <p:nvPr>
            <p:ph idx="1"/>
          </p:nvPr>
        </p:nvSpPr>
        <p:spPr>
          <a:xfrm>
            <a:off x="179512" y="1268760"/>
            <a:ext cx="8964488" cy="5589240"/>
          </a:xfrm>
        </p:spPr>
        <p:txBody>
          <a:bodyPr>
            <a:normAutofit fontScale="55000" lnSpcReduction="20000"/>
          </a:bodyPr>
          <a:lstStyle/>
          <a:p>
            <a:pPr algn="just"/>
            <a:r>
              <a:rPr lang="es-ES" dirty="0"/>
              <a:t>La importancia de definir la democracia.</a:t>
            </a:r>
          </a:p>
          <a:p>
            <a:pPr algn="just"/>
            <a:endParaRPr lang="es-ES" dirty="0"/>
          </a:p>
          <a:p>
            <a:pPr lvl="1" algn="just"/>
            <a:r>
              <a:rPr lang="es-ES_tradnl" dirty="0"/>
              <a:t>En el último siglo, la conversión de la “democracia” en un vocablo honorable, la apelación a una legitimidad democrática por los teóricos y gobernantes que no lo son, y la obligación tácita de respetar la opinión ajena ha popularizado la relativización del lenguaje político:</a:t>
            </a:r>
          </a:p>
          <a:p>
            <a:pPr lvl="1" algn="just"/>
            <a:endParaRPr lang="es-ES_tradnl" dirty="0"/>
          </a:p>
          <a:p>
            <a:pPr lvl="2" algn="just"/>
            <a:r>
              <a:rPr lang="es-ES_tradnl" dirty="0"/>
              <a:t>Se ha permitido la construcción de los conceptos a voluntad, sobre la base de las preferencias ideológicas de cada cual. Así, la democracia es una de las palabras de las que más se abusa, que en boca de personas distintas adquiere significados dispares y hasta contrapuestos, o cuando la </a:t>
            </a:r>
            <a:r>
              <a:rPr lang="es-ES_tradnl" dirty="0" err="1"/>
              <a:t>irreflexividad</a:t>
            </a:r>
            <a:r>
              <a:rPr lang="es-ES_tradnl" dirty="0"/>
              <a:t> del lenguaje político lo convierte en un convencionalismo que no se corresponde con ningún significado determinado.</a:t>
            </a:r>
          </a:p>
          <a:p>
            <a:pPr lvl="2" algn="just"/>
            <a:endParaRPr lang="es-ES" dirty="0"/>
          </a:p>
          <a:p>
            <a:pPr lvl="2" algn="just"/>
            <a:r>
              <a:rPr lang="es-ES" dirty="0"/>
              <a:t>E</a:t>
            </a:r>
            <a:r>
              <a:rPr lang="es-ES_tradnl" dirty="0" err="1"/>
              <a:t>sto</a:t>
            </a:r>
            <a:r>
              <a:rPr lang="es-ES_tradnl" dirty="0"/>
              <a:t> ha sido legitimado por quiénes piensan que los conceptos políticos poseen significados arbitrarios.</a:t>
            </a:r>
          </a:p>
          <a:p>
            <a:pPr lvl="2" algn="just"/>
            <a:endParaRPr lang="es-ES" dirty="0"/>
          </a:p>
          <a:p>
            <a:pPr lvl="2" algn="just"/>
            <a:r>
              <a:rPr lang="es-ES" dirty="0"/>
              <a:t>Eso nos ha llevado a explicarnos con certeza qué es un régimen democrático y qué no lo es, lo que ha convertido a la “democracia” en un concepto omnicomprensivo, capaz de abarcar regímenes opuestos entre sí.</a:t>
            </a:r>
            <a:endParaRPr lang="es-ES_tradnl" dirty="0"/>
          </a:p>
          <a:p>
            <a:pPr marL="0" indent="0" algn="just">
              <a:buNone/>
            </a:pPr>
            <a:endParaRPr lang="es-ES" dirty="0"/>
          </a:p>
          <a:p>
            <a:pPr lvl="1" algn="just"/>
            <a:r>
              <a:rPr lang="es-ES" dirty="0"/>
              <a:t>Y, sin embargo, debemos poseer y suministrar las razones de nuestras instituciones. Porque:</a:t>
            </a:r>
          </a:p>
          <a:p>
            <a:pPr lvl="1" algn="just"/>
            <a:endParaRPr lang="es-ES" dirty="0"/>
          </a:p>
          <a:p>
            <a:pPr lvl="2" algn="just"/>
            <a:r>
              <a:rPr lang="es-ES" dirty="0"/>
              <a:t>1. El fundamento de la democracia es el gobierno mediante la discusión, que implica un intercambio racional de argumentos. Pero éste desaparece si no existen unos instrumentos conceptuales comunes para la discusión.</a:t>
            </a:r>
          </a:p>
          <a:p>
            <a:pPr lvl="1" algn="just"/>
            <a:endParaRPr lang="es-ES" dirty="0"/>
          </a:p>
          <a:p>
            <a:pPr lvl="2" algn="just"/>
            <a:r>
              <a:rPr lang="es-ES" dirty="0"/>
              <a:t>2. Más aún, las democracias carecen de viabilidad si sus ciudadanos no las comprenden.</a:t>
            </a:r>
          </a:p>
          <a:p>
            <a:pPr lvl="2" algn="just"/>
            <a:endParaRPr lang="es-ES" dirty="0"/>
          </a:p>
          <a:p>
            <a:pPr lvl="2" algn="just"/>
            <a:r>
              <a:rPr lang="es-ES" dirty="0"/>
              <a:t>3. Este no es un problema nuevo. En el siglo XIX, </a:t>
            </a:r>
            <a:r>
              <a:rPr lang="es-ES_tradnl" dirty="0"/>
              <a:t>Alexis de Tocqueville (1805-1859): “Es nuestra forma de utilizar las palabras democracia y gobierno democrático la que produce mayor confusión. A menos que se definan claramente esas palabras y se llegue a un acuerdo sobre las definiciones, la gente vivirá en una inextricable confusión de ideas, para beneficio de demagogos y déspotas.”</a:t>
            </a:r>
          </a:p>
          <a:p>
            <a:pPr lvl="2" algn="just"/>
            <a:endParaRPr lang="es-ES" dirty="0"/>
          </a:p>
          <a:p>
            <a:pPr lvl="2" algn="just"/>
            <a:r>
              <a:rPr lang="es-ES" dirty="0"/>
              <a:t>4</a:t>
            </a:r>
            <a:r>
              <a:rPr lang="es-ES_tradnl" dirty="0"/>
              <a:t>. Y en el siglo XX, Bertrand de Jouvenel: “las discusiones sobre la democracia, los argumentos en su pro y en su contra, son intelectualmente inútiles” si “no sabemos de qué estamos hablando”. (“Del Poder”: p. 338).</a:t>
            </a:r>
          </a:p>
          <a:p>
            <a:pPr lvl="2" algn="just"/>
            <a:endParaRPr lang="es-ES" dirty="0"/>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3011816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lvl="1" algn="just"/>
            <a:endParaRPr lang="es-ES" dirty="0"/>
          </a:p>
          <a:p>
            <a:pPr lvl="1" algn="just"/>
            <a:r>
              <a:rPr lang="es-ES" dirty="0"/>
              <a:t>El garantismo constitucional no se funda en el principio de poder popular (“</a:t>
            </a:r>
            <a:r>
              <a:rPr lang="es-ES" i="1" dirty="0" err="1"/>
              <a:t>demokratía</a:t>
            </a:r>
            <a:r>
              <a:rPr lang="es-ES" dirty="0"/>
              <a:t>”) sino en el de </a:t>
            </a:r>
            <a:r>
              <a:rPr lang="es-ES" b="1" dirty="0"/>
              <a:t>poder igual</a:t>
            </a:r>
            <a:r>
              <a:rPr lang="es-ES" dirty="0"/>
              <a:t> (“</a:t>
            </a:r>
            <a:r>
              <a:rPr lang="es-ES" i="1" dirty="0" err="1"/>
              <a:t>isokratía</a:t>
            </a:r>
            <a:r>
              <a:rPr lang="es-ES" dirty="0"/>
              <a:t>”). </a:t>
            </a:r>
          </a:p>
          <a:p>
            <a:pPr lvl="1" algn="just"/>
            <a:endParaRPr lang="es-ES" dirty="0"/>
          </a:p>
          <a:p>
            <a:pPr lvl="1" algn="just"/>
            <a:r>
              <a:rPr lang="es-ES" dirty="0"/>
              <a:t>De esa forma, la </a:t>
            </a:r>
            <a:r>
              <a:rPr lang="es-ES" b="1" dirty="0"/>
              <a:t>libertad en la ley (o libertad moral)</a:t>
            </a:r>
            <a:r>
              <a:rPr lang="es-ES" dirty="0"/>
              <a:t> consagra que ningún individuo tenga derecho a mandar (= ejecutar su sola voluntad) sobre otro. </a:t>
            </a:r>
          </a:p>
          <a:p>
            <a:pPr lvl="1" algn="just"/>
            <a:endParaRPr lang="es-ES" dirty="0"/>
          </a:p>
          <a:p>
            <a:pPr lvl="1" algn="just"/>
            <a:r>
              <a:rPr lang="es-ES" dirty="0"/>
              <a:t>El constitucionalismo es esencial para preservar la democracia porque ésta, “sin la autolimitación que representa el principio de legalidad, </a:t>
            </a:r>
            <a:r>
              <a:rPr lang="es-ES" b="1" dirty="0"/>
              <a:t>se destruye a sí misma</a:t>
            </a:r>
            <a:r>
              <a:rPr lang="es-ES" dirty="0"/>
              <a:t>” (Hans Kelsen). Esto es, se convierte en una mera </a:t>
            </a:r>
            <a:r>
              <a:rPr lang="es-ES" b="1" dirty="0"/>
              <a:t>tiranía de la mayoría</a:t>
            </a:r>
            <a:r>
              <a:rPr lang="es-ES" dirty="0"/>
              <a:t>.</a:t>
            </a:r>
            <a:endParaRPr lang="es-ES" sz="2400" dirty="0"/>
          </a:p>
          <a:p>
            <a:pPr marL="393192" lvl="1" indent="0" algn="just">
              <a:buNone/>
            </a:pPr>
            <a:endParaRPr lang="es-ES" dirty="0"/>
          </a:p>
          <a:p>
            <a:pPr marL="393192" lvl="1" indent="0" algn="just">
              <a:buNone/>
            </a:pPr>
            <a:endParaRPr lang="es-ES" dirty="0"/>
          </a:p>
        </p:txBody>
      </p:sp>
    </p:spTree>
    <p:extLst>
      <p:ext uri="{BB962C8B-B14F-4D97-AF65-F5344CB8AC3E}">
        <p14:creationId xmlns:p14="http://schemas.microsoft.com/office/powerpoint/2010/main" val="17274349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algn="just"/>
            <a:r>
              <a:rPr lang="es-ES_tradnl" dirty="0"/>
              <a:t>Pero el constitucionalismo debe asegurar la libertad mediante una noción no sólo formal (positivista) de la ley, sino material (moral):</a:t>
            </a:r>
          </a:p>
          <a:p>
            <a:pPr algn="just"/>
            <a:endParaRPr lang="es-ES_tradnl" dirty="0"/>
          </a:p>
          <a:p>
            <a:pPr lvl="1" algn="just"/>
            <a:r>
              <a:rPr lang="es-ES" dirty="0"/>
              <a:t>El “ius” romano, de donde procede nuestra tradición jurídica, está intrínsecamente unida a “</a:t>
            </a:r>
            <a:r>
              <a:rPr lang="es-ES" dirty="0" err="1"/>
              <a:t>iussum</a:t>
            </a:r>
            <a:r>
              <a:rPr lang="es-ES" dirty="0"/>
              <a:t>” (“mandato”) y a “</a:t>
            </a:r>
            <a:r>
              <a:rPr lang="es-ES" dirty="0" err="1"/>
              <a:t>iustum</a:t>
            </a:r>
            <a:r>
              <a:rPr lang="es-ES" dirty="0"/>
              <a:t>” (“justo”). De donde se deriva que la ley es </a:t>
            </a:r>
            <a:r>
              <a:rPr lang="es-ES" b="1" dirty="0"/>
              <a:t>una norma de carácter general que encarna y expresa el sentido de justicia de una sociedad política</a:t>
            </a:r>
            <a:r>
              <a:rPr lang="es-ES" dirty="0"/>
              <a:t>.</a:t>
            </a:r>
          </a:p>
          <a:p>
            <a:pPr lvl="1" algn="just"/>
            <a:endParaRPr lang="es-ES" dirty="0"/>
          </a:p>
          <a:p>
            <a:pPr lvl="1" algn="just"/>
            <a:r>
              <a:rPr lang="es-ES" dirty="0"/>
              <a:t>¿Qué es el </a:t>
            </a:r>
            <a:r>
              <a:rPr lang="es-ES" b="1" dirty="0"/>
              <a:t>Derecho</a:t>
            </a:r>
            <a:r>
              <a:rPr lang="es-ES" dirty="0"/>
              <a:t>?: la </a:t>
            </a:r>
            <a:r>
              <a:rPr lang="es-ES" b="1" dirty="0"/>
              <a:t>regla</a:t>
            </a:r>
            <a:r>
              <a:rPr lang="es-ES" dirty="0"/>
              <a:t> que el individuo está obligado a observar y a respetar en su relación con otro individuo o con la sociedad política. Esto es, el </a:t>
            </a:r>
            <a:r>
              <a:rPr lang="es-ES" b="1" dirty="0"/>
              <a:t>límite moral </a:t>
            </a:r>
            <a:r>
              <a:rPr lang="es-ES" dirty="0"/>
              <a:t>en que se detiene y cesa su </a:t>
            </a:r>
            <a:r>
              <a:rPr lang="es-ES" b="1" dirty="0"/>
              <a:t>libertad legítima</a:t>
            </a:r>
            <a:r>
              <a:rPr lang="es-ES" dirty="0"/>
              <a:t> cuando actúa sobre otro.</a:t>
            </a:r>
          </a:p>
          <a:p>
            <a:pPr marL="393192" lvl="1" indent="0" algn="just">
              <a:buNone/>
            </a:pPr>
            <a:endParaRPr lang="es-ES" dirty="0"/>
          </a:p>
        </p:txBody>
      </p:sp>
    </p:spTree>
    <p:extLst>
      <p:ext uri="{BB962C8B-B14F-4D97-AF65-F5344CB8AC3E}">
        <p14:creationId xmlns:p14="http://schemas.microsoft.com/office/powerpoint/2010/main" val="2195913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algn="just"/>
            <a:endParaRPr lang="es-ES" dirty="0"/>
          </a:p>
          <a:p>
            <a:pPr algn="just"/>
            <a:endParaRPr lang="es-ES" dirty="0"/>
          </a:p>
          <a:p>
            <a:pPr algn="just"/>
            <a:r>
              <a:rPr lang="es-ES" dirty="0"/>
              <a:t>Dentro de un principio general de Justicia, el Derecho se modifica conforme cambian la naturaleza y el carácter de las relaciones sociales. </a:t>
            </a:r>
          </a:p>
          <a:p>
            <a:pPr algn="just"/>
            <a:endParaRPr lang="es-ES" dirty="0"/>
          </a:p>
          <a:p>
            <a:pPr algn="just"/>
            <a:r>
              <a:rPr lang="es-ES" dirty="0"/>
              <a:t>Por tanto, este límite moral se desplaza constantemente, lo que impide fijar el Derecho de una vez por todas y según fórmulas exclusivamente generales: es imposible enumerar y regular de antemano todas las aplicaciones del mismo.</a:t>
            </a:r>
          </a:p>
          <a:p>
            <a:pPr algn="just"/>
            <a:endParaRPr lang="es-ES" dirty="0"/>
          </a:p>
          <a:p>
            <a:pPr marL="393192" lvl="1" indent="0" algn="just">
              <a:buNone/>
            </a:pPr>
            <a:endParaRPr lang="es-ES" dirty="0"/>
          </a:p>
        </p:txBody>
      </p:sp>
    </p:spTree>
    <p:extLst>
      <p:ext uri="{BB962C8B-B14F-4D97-AF65-F5344CB8AC3E}">
        <p14:creationId xmlns:p14="http://schemas.microsoft.com/office/powerpoint/2010/main" val="35735796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algn="just"/>
            <a:r>
              <a:rPr lang="es-ES" dirty="0"/>
              <a:t>¿Cómo se garantiza, entonces, la “</a:t>
            </a:r>
            <a:r>
              <a:rPr lang="es-ES" dirty="0" err="1"/>
              <a:t>iustitia</a:t>
            </a:r>
            <a:r>
              <a:rPr lang="es-ES" dirty="0"/>
              <a:t>” en la ley? A través de:</a:t>
            </a:r>
          </a:p>
          <a:p>
            <a:pPr lvl="1" algn="just"/>
            <a:endParaRPr lang="es-ES" dirty="0"/>
          </a:p>
          <a:p>
            <a:pPr lvl="2" algn="just"/>
            <a:r>
              <a:rPr lang="es-ES" dirty="0"/>
              <a:t>Una serie de mecanismos constitucionales que ponen a quiénes elaboran el Derecho bajo un control doblemente legal y electoral. A éstos, además, no se les concede más que un poder limitado en virtud del principio de división/distinción de poderes.</a:t>
            </a:r>
          </a:p>
          <a:p>
            <a:pPr lvl="2" algn="just"/>
            <a:endParaRPr lang="es-ES" dirty="0"/>
          </a:p>
          <a:p>
            <a:pPr lvl="2" algn="just"/>
            <a:r>
              <a:rPr lang="es-ES" dirty="0"/>
              <a:t>(Continúa…)</a:t>
            </a:r>
          </a:p>
          <a:p>
            <a:pPr marL="393192" lvl="1" indent="0" algn="just">
              <a:buNone/>
            </a:pPr>
            <a:endParaRPr lang="es-ES" dirty="0"/>
          </a:p>
        </p:txBody>
      </p:sp>
    </p:spTree>
    <p:extLst>
      <p:ext uri="{BB962C8B-B14F-4D97-AF65-F5344CB8AC3E}">
        <p14:creationId xmlns:p14="http://schemas.microsoft.com/office/powerpoint/2010/main" val="13758975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marL="667512" lvl="2" indent="0" algn="just">
              <a:buNone/>
            </a:pPr>
            <a:endParaRPr lang="es-ES" dirty="0"/>
          </a:p>
          <a:p>
            <a:pPr lvl="2" algn="just"/>
            <a:r>
              <a:rPr lang="es-ES" dirty="0"/>
              <a:t>La salvaguardia de los criterios de “generalidad” (o “impersonalidad”) y “perdurabilidad” de las leyes, que garantizan los principios de “igualdad ante la ley” y la “seguridad jurídica”. La generalidad es vital para que el que hace las leyes, las sufra como todos los demás.</a:t>
            </a:r>
          </a:p>
          <a:p>
            <a:pPr lvl="2" algn="just"/>
            <a:endParaRPr lang="es-ES" dirty="0"/>
          </a:p>
          <a:p>
            <a:pPr lvl="2" algn="just"/>
            <a:r>
              <a:rPr lang="es-ES" dirty="0"/>
              <a:t>El estricto sometimiento al fundamento último del constitucionalismo y del gobierno representativo: la protección en libertad de los derechos naturales del individuo y de la sociedad, que la Constitución convierte en normas supremas (libertades civiles, sociedad política/nación).</a:t>
            </a:r>
          </a:p>
          <a:p>
            <a:pPr lvl="2" algn="just"/>
            <a:endParaRPr lang="es-ES" dirty="0"/>
          </a:p>
          <a:p>
            <a:pPr lvl="2" algn="just"/>
            <a:r>
              <a:rPr lang="es-ES" dirty="0"/>
              <a:t>(Continúa…)</a:t>
            </a:r>
          </a:p>
          <a:p>
            <a:pPr lvl="2" algn="just"/>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1482641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CONSTITUCIÓN Y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marL="667512" lvl="2" indent="0" algn="just">
              <a:buNone/>
            </a:pPr>
            <a:endParaRPr lang="es-ES" dirty="0"/>
          </a:p>
          <a:p>
            <a:pPr lvl="2" algn="just"/>
            <a:r>
              <a:rPr lang="es-ES" dirty="0"/>
              <a:t>La consideración de la ley como expresión de la recta razón, que no de la sola voluntad, ya sea del hombre sobre el hombre, de una mayoría sobre un individuo o del individuo sobre la sociedad. </a:t>
            </a:r>
          </a:p>
          <a:p>
            <a:pPr lvl="2" algn="just"/>
            <a:endParaRPr lang="es-ES" dirty="0"/>
          </a:p>
          <a:p>
            <a:pPr lvl="3" algn="just"/>
            <a:r>
              <a:rPr lang="es-ES" dirty="0"/>
              <a:t>“Razón” está ligado a lo “razonable”, esto es, al sentido común de una sociedad política que se expresa en su Constitución material (fruto de la experiencia histórica), y se descubre a través una discusión pública, honesta y fundada en el conocimiento.</a:t>
            </a:r>
          </a:p>
          <a:p>
            <a:pPr lvl="3" algn="just"/>
            <a:endParaRPr lang="es-ES" dirty="0"/>
          </a:p>
          <a:p>
            <a:pPr lvl="3" algn="just"/>
            <a:r>
              <a:rPr lang="es-ES" dirty="0"/>
              <a:t>Lo “razonable” está, a su vez, estrechamente vinculado a una idea posibilista y transaccional de la Política: ésta es el arte de aplicar, mediante transacciones mutuas, aquella parte del ideal que las circunstancias hacen posible.</a:t>
            </a:r>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3622471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661248"/>
          </a:xfrm>
        </p:spPr>
        <p:txBody>
          <a:bodyPr>
            <a:normAutofit fontScale="77500" lnSpcReduction="20000"/>
          </a:bodyPr>
          <a:lstStyle/>
          <a:p>
            <a:pPr algn="just"/>
            <a:r>
              <a:rPr lang="es-ES_tradnl" dirty="0"/>
              <a:t>De ese modo, lo que Roma legará al mundo moderno será: </a:t>
            </a:r>
          </a:p>
          <a:p>
            <a:pPr algn="just"/>
            <a:endParaRPr lang="es-ES_tradnl" dirty="0"/>
          </a:p>
          <a:p>
            <a:pPr lvl="1" algn="just"/>
            <a:r>
              <a:rPr lang="es-ES_tradnl" dirty="0"/>
              <a:t>La diferenciación entre derecho público y derecho privado.</a:t>
            </a:r>
          </a:p>
          <a:p>
            <a:pPr algn="just"/>
            <a:endParaRPr lang="es-ES_tradnl" dirty="0"/>
          </a:p>
          <a:p>
            <a:pPr lvl="1" algn="just"/>
            <a:r>
              <a:rPr lang="es-ES_tradnl" dirty="0"/>
              <a:t>El formalismo jurídico (sólo es ley el acto aprobado según las formalidades establecidas previamente) y la racionalización jerárquica de la norma.</a:t>
            </a:r>
          </a:p>
          <a:p>
            <a:pPr algn="just"/>
            <a:endParaRPr lang="es-ES_tradnl" dirty="0"/>
          </a:p>
          <a:p>
            <a:pPr lvl="1" algn="just"/>
            <a:r>
              <a:rPr lang="es-ES_tradnl" dirty="0"/>
              <a:t>La idea de un “ius </a:t>
            </a:r>
            <a:r>
              <a:rPr lang="es-ES_tradnl" dirty="0" err="1"/>
              <a:t>gentium</a:t>
            </a:r>
            <a:r>
              <a:rPr lang="es-ES_tradnl" dirty="0"/>
              <a:t>” común a toda la humanidad que tendrá influjo en la jurisprudencia europea.</a:t>
            </a:r>
          </a:p>
          <a:p>
            <a:pPr algn="just"/>
            <a:endParaRPr lang="es-ES_tradnl" dirty="0"/>
          </a:p>
          <a:p>
            <a:pPr lvl="1" algn="just"/>
            <a:r>
              <a:rPr lang="es-ES_tradnl" dirty="0"/>
              <a:t>El origen popular de la autoridad legítima del Gobierno.</a:t>
            </a:r>
          </a:p>
          <a:p>
            <a:pPr algn="just"/>
            <a:endParaRPr lang="es-ES" dirty="0"/>
          </a:p>
          <a:p>
            <a:pPr algn="just"/>
            <a:r>
              <a:rPr lang="es-ES" dirty="0"/>
              <a:t>Sin embargo, la idea de “Constitución” como limitación del Poder y las garantías que hacen posible las libertades civiles, el pluralismo político y la separación de poderes no cuajará hasta la Edad Contemporánea.</a:t>
            </a:r>
          </a:p>
          <a:p>
            <a:pPr algn="just"/>
            <a:endParaRPr lang="es-ES" dirty="0"/>
          </a:p>
          <a:p>
            <a:pPr lvl="1" algn="just"/>
            <a:r>
              <a:rPr lang="es-ES_tradnl" dirty="0"/>
              <a:t>Artículo 16 de la Declaración Universal de los Derechos del Hombre y del Ciudadano (1789): “Un sociedad en la que la garantía de los derechos no está asegurada, ni la división de los poderes determinada, no tiene Constitución”.</a:t>
            </a:r>
          </a:p>
          <a:p>
            <a:pPr lvl="1" algn="just"/>
            <a:endParaRPr lang="es-ES_tradnl" dirty="0"/>
          </a:p>
          <a:p>
            <a:pPr algn="just"/>
            <a:endParaRPr lang="es-ES" dirty="0"/>
          </a:p>
          <a:p>
            <a:pPr algn="just"/>
            <a:endParaRPr lang="es-ES" dirty="0"/>
          </a:p>
          <a:p>
            <a:pPr lvl="1" algn="just">
              <a:buNone/>
            </a:pPr>
            <a:endParaRPr lang="es-ES" dirty="0"/>
          </a:p>
        </p:txBody>
      </p:sp>
    </p:spTree>
    <p:extLst>
      <p:ext uri="{BB962C8B-B14F-4D97-AF65-F5344CB8AC3E}">
        <p14:creationId xmlns:p14="http://schemas.microsoft.com/office/powerpoint/2010/main" val="4826236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A0128F-7C2D-4B1E-A972-A45CAD2A113F}"/>
              </a:ext>
            </a:extLst>
          </p:cNvPr>
          <p:cNvSpPr>
            <a:spLocks noGrp="1"/>
          </p:cNvSpPr>
          <p:nvPr>
            <p:ph type="title"/>
          </p:nvPr>
        </p:nvSpPr>
        <p:spPr>
          <a:xfrm>
            <a:off x="457200" y="704088"/>
            <a:ext cx="8229600" cy="564672"/>
          </a:xfrm>
        </p:spPr>
        <p:txBody>
          <a:bodyPr>
            <a:normAutofit fontScale="90000"/>
          </a:bodyPr>
          <a:lstStyle/>
          <a:p>
            <a:pPr algn="ctr"/>
            <a:r>
              <a:rPr lang="es-ES" dirty="0"/>
              <a:t>Lectura para el apartado 1</a:t>
            </a:r>
            <a:endParaRPr lang="es-ES_tradnl" dirty="0"/>
          </a:p>
        </p:txBody>
      </p:sp>
      <p:sp>
        <p:nvSpPr>
          <p:cNvPr id="3" name="Marcador de contenido 2">
            <a:extLst>
              <a:ext uri="{FF2B5EF4-FFF2-40B4-BE49-F238E27FC236}">
                <a16:creationId xmlns:a16="http://schemas.microsoft.com/office/drawing/2014/main" id="{19A49D73-EF19-4CCB-B3C6-534D3B54510C}"/>
              </a:ext>
            </a:extLst>
          </p:cNvPr>
          <p:cNvSpPr>
            <a:spLocks noGrp="1"/>
          </p:cNvSpPr>
          <p:nvPr>
            <p:ph idx="1"/>
          </p:nvPr>
        </p:nvSpPr>
        <p:spPr>
          <a:xfrm>
            <a:off x="457200" y="1340768"/>
            <a:ext cx="8229600" cy="4983832"/>
          </a:xfrm>
        </p:spPr>
        <p:txBody>
          <a:bodyPr>
            <a:normAutofit lnSpcReduction="10000"/>
          </a:bodyPr>
          <a:lstStyle/>
          <a:p>
            <a:pPr algn="just"/>
            <a:r>
              <a:rPr lang="es-ES" dirty="0"/>
              <a:t>Giovanni Sartori: “Democracia”, en Elementos de teoría política.</a:t>
            </a:r>
          </a:p>
          <a:p>
            <a:r>
              <a:rPr lang="es-ES" dirty="0"/>
              <a:t>Hans Kelsen: Esencia y valor de la democracia.</a:t>
            </a:r>
          </a:p>
          <a:p>
            <a:r>
              <a:rPr lang="es-ES" dirty="0"/>
              <a:t>Carl Schmitt, Legalidad y Legitimidad.</a:t>
            </a:r>
          </a:p>
          <a:p>
            <a:r>
              <a:rPr lang="es-ES" dirty="0"/>
              <a:t>Carl Schmitt, El Defensor de la Constitución.</a:t>
            </a:r>
          </a:p>
          <a:p>
            <a:r>
              <a:rPr lang="es-ES" dirty="0"/>
              <a:t>Pedro de Vega, Reforma Constitucional.</a:t>
            </a:r>
          </a:p>
          <a:p>
            <a:r>
              <a:rPr lang="es-ES" dirty="0" err="1"/>
              <a:t>Guizot</a:t>
            </a:r>
            <a:r>
              <a:rPr lang="es-ES" dirty="0"/>
              <a:t>, Tratado sobre la justicia política.</a:t>
            </a:r>
          </a:p>
          <a:p>
            <a:r>
              <a:rPr lang="es-ES" dirty="0" err="1"/>
              <a:t>Fiovaranti</a:t>
            </a:r>
            <a:r>
              <a:rPr lang="es-ES" dirty="0"/>
              <a:t>, Constitución.</a:t>
            </a:r>
          </a:p>
          <a:p>
            <a:endParaRPr lang="es-ES" dirty="0"/>
          </a:p>
          <a:p>
            <a:r>
              <a:rPr lang="es-ES" dirty="0"/>
              <a:t>Siguiente apartado: La Libertad. Antiguos y Modernos. Construir primero sobre los apuntes.</a:t>
            </a:r>
            <a:endParaRPr lang="es-ES_tradnl" dirty="0"/>
          </a:p>
        </p:txBody>
      </p:sp>
    </p:spTree>
    <p:extLst>
      <p:ext uri="{BB962C8B-B14F-4D97-AF65-F5344CB8AC3E}">
        <p14:creationId xmlns:p14="http://schemas.microsoft.com/office/powerpoint/2010/main" val="17552470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964488" cy="5328592"/>
          </a:xfrm>
        </p:spPr>
        <p:txBody>
          <a:bodyPr>
            <a:normAutofit lnSpcReduction="10000"/>
          </a:bodyPr>
          <a:lstStyle/>
          <a:p>
            <a:pPr algn="just"/>
            <a:r>
              <a:rPr lang="es-ES" dirty="0"/>
              <a:t>Los Estados del Antiguo Régimen (Monarquías, Repúblicas) se caracterizan por su notable heterogeneidad.</a:t>
            </a:r>
          </a:p>
          <a:p>
            <a:pPr algn="just"/>
            <a:endParaRPr lang="es-ES" dirty="0"/>
          </a:p>
          <a:p>
            <a:pPr algn="just"/>
            <a:r>
              <a:rPr lang="es-ES" dirty="0"/>
              <a:t>Sin embargo, en la Edad Moderna se había generalizado el término “Absoluto” para denominar a determinadas Monarquías.</a:t>
            </a:r>
          </a:p>
          <a:p>
            <a:pPr algn="just"/>
            <a:endParaRPr lang="es-ES" dirty="0"/>
          </a:p>
          <a:p>
            <a:pPr lvl="1" algn="just"/>
            <a:r>
              <a:rPr lang="es-ES" dirty="0"/>
              <a:t>Origen: los comentaristas latinos del Derecho, que tradujeron por “</a:t>
            </a:r>
            <a:r>
              <a:rPr lang="es-ES" dirty="0" err="1"/>
              <a:t>rex</a:t>
            </a:r>
            <a:r>
              <a:rPr lang="es-ES" dirty="0"/>
              <a:t> </a:t>
            </a:r>
            <a:r>
              <a:rPr lang="es-ES" dirty="0" err="1"/>
              <a:t>absolutus</a:t>
            </a:r>
            <a:r>
              <a:rPr lang="es-ES" dirty="0"/>
              <a:t>” el “</a:t>
            </a:r>
            <a:r>
              <a:rPr lang="es-ES" dirty="0" err="1"/>
              <a:t>panbasileus</a:t>
            </a:r>
            <a:r>
              <a:rPr lang="es-ES" dirty="0"/>
              <a:t>” de Aristóteles.</a:t>
            </a:r>
          </a:p>
          <a:p>
            <a:pPr marL="393192" lvl="1" indent="0" algn="just">
              <a:buNone/>
            </a:pPr>
            <a:endParaRPr lang="es-ES" dirty="0"/>
          </a:p>
          <a:p>
            <a:pPr lvl="1" algn="just"/>
            <a:r>
              <a:rPr lang="es-ES" dirty="0"/>
              <a:t>En el derecho público romano, la potestas absoluta carecía de significado despectivo: sólo indicaba un poder supremo, perfecto, completo e intangible.</a:t>
            </a:r>
          </a:p>
          <a:p>
            <a:pPr marL="393192" lvl="1" indent="0" algn="just">
              <a:buNone/>
            </a:pPr>
            <a:endParaRPr lang="es-ES" dirty="0"/>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25908117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964488" cy="5589240"/>
          </a:xfrm>
        </p:spPr>
        <p:txBody>
          <a:bodyPr>
            <a:normAutofit lnSpcReduction="10000"/>
          </a:bodyPr>
          <a:lstStyle/>
          <a:p>
            <a:pPr marL="393192" lvl="1" indent="0" algn="just">
              <a:buNone/>
            </a:pPr>
            <a:endParaRPr lang="es-ES" dirty="0"/>
          </a:p>
          <a:p>
            <a:pPr lvl="1" algn="just"/>
            <a:r>
              <a:rPr lang="es-ES" dirty="0"/>
              <a:t>El absolutismo adquiere, sin embargo, una connotación peyorativa con los tratadistas italianos Nicolás Maquiavelo y Francesco </a:t>
            </a:r>
            <a:r>
              <a:rPr lang="es-ES" dirty="0" err="1"/>
              <a:t>Guicciardini</a:t>
            </a:r>
            <a:r>
              <a:rPr lang="es-ES" dirty="0"/>
              <a:t>: poder absoluto = </a:t>
            </a:r>
            <a:r>
              <a:rPr lang="es-ES" b="1" dirty="0"/>
              <a:t>tiranía</a:t>
            </a:r>
            <a:r>
              <a:rPr lang="es-ES" dirty="0"/>
              <a:t>.</a:t>
            </a:r>
          </a:p>
          <a:p>
            <a:pPr lvl="1" algn="just"/>
            <a:endParaRPr lang="es-ES" dirty="0"/>
          </a:p>
          <a:p>
            <a:pPr lvl="1" algn="just"/>
            <a:r>
              <a:rPr lang="es-ES" dirty="0"/>
              <a:t>El gran teórico del absolutismo desligado de toda consideración religiosa, Jean </a:t>
            </a:r>
            <a:r>
              <a:rPr lang="es-ES" dirty="0" err="1"/>
              <a:t>Bodin</a:t>
            </a:r>
            <a:r>
              <a:rPr lang="es-ES" dirty="0"/>
              <a:t> (</a:t>
            </a:r>
            <a:r>
              <a:rPr lang="es-ES" dirty="0" err="1"/>
              <a:t>Bodino</a:t>
            </a:r>
            <a:r>
              <a:rPr lang="es-ES" dirty="0"/>
              <a:t>), aún no describe esa “potestas absoluta” perfecta. La </a:t>
            </a:r>
            <a:r>
              <a:rPr lang="es-ES" i="1" dirty="0" err="1"/>
              <a:t>maiestas</a:t>
            </a:r>
            <a:r>
              <a:rPr lang="es-ES" i="1" dirty="0"/>
              <a:t> </a:t>
            </a:r>
            <a:r>
              <a:rPr lang="es-ES" dirty="0"/>
              <a:t>del Rey lo sitúa por encima del derecho positivo, cierto, pero no del derecho natural y del derecho divino. Para eso habrá que esperar a Thomas Hobbes.</a:t>
            </a:r>
          </a:p>
          <a:p>
            <a:pPr marL="393192" lvl="1" indent="0" algn="just">
              <a:buNone/>
            </a:pPr>
            <a:endParaRPr lang="es-ES" dirty="0"/>
          </a:p>
          <a:p>
            <a:pPr lvl="1" algn="just"/>
            <a:r>
              <a:rPr lang="es-ES" dirty="0"/>
              <a:t>En el Siglo XVIII es cuando realmente el “absolutismo” designa un poder sin limitaciones, discrecional, liberado de todo control y freno. Éste es su </a:t>
            </a:r>
            <a:r>
              <a:rPr lang="es-ES" b="1" dirty="0"/>
              <a:t>significado moderno</a:t>
            </a:r>
            <a:r>
              <a:rPr lang="es-ES" dirty="0"/>
              <a:t>.</a:t>
            </a:r>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2590811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INTRODUCCIÓN: ¿QUÉ ES LA DEMOCRACIA?</a:t>
            </a:r>
          </a:p>
        </p:txBody>
      </p:sp>
      <p:sp>
        <p:nvSpPr>
          <p:cNvPr id="3" name="2 Marcador de contenido"/>
          <p:cNvSpPr>
            <a:spLocks noGrp="1"/>
          </p:cNvSpPr>
          <p:nvPr>
            <p:ph idx="1"/>
          </p:nvPr>
        </p:nvSpPr>
        <p:spPr>
          <a:xfrm>
            <a:off x="179512" y="1268760"/>
            <a:ext cx="8964488" cy="5589240"/>
          </a:xfrm>
        </p:spPr>
        <p:txBody>
          <a:bodyPr>
            <a:normAutofit fontScale="62500" lnSpcReduction="20000"/>
          </a:bodyPr>
          <a:lstStyle/>
          <a:p>
            <a:pPr marL="0" indent="0" algn="r">
              <a:buNone/>
            </a:pPr>
            <a:endParaRPr lang="es-ES" dirty="0"/>
          </a:p>
          <a:p>
            <a:pPr algn="just"/>
            <a:r>
              <a:rPr lang="es-ES" dirty="0"/>
              <a:t>Para esta tarea de definición, la historia política es fundamental porque la democracia, como otros conceptos políticos (poder, coacción, libertad, ley, justicia…), son portadoras de experiencias históricas y sus significados se han determinado a través de su éxito y el fracaso, descartándose las acepciones que han conducido a fallos patentes y reiterados.</a:t>
            </a:r>
          </a:p>
          <a:p>
            <a:pPr algn="just"/>
            <a:endParaRPr lang="es-ES" dirty="0"/>
          </a:p>
          <a:p>
            <a:pPr lvl="1" algn="just"/>
            <a:r>
              <a:rPr lang="es-ES" dirty="0"/>
              <a:t>La democracia se asienta en ideas e ideales conservados y descartados que comenzó en la antigua Grecia y se fue transmitiendo de generación en generación, y que moldearon su significado.</a:t>
            </a:r>
          </a:p>
          <a:p>
            <a:pPr lvl="1" algn="just"/>
            <a:endParaRPr lang="es-ES" dirty="0"/>
          </a:p>
          <a:p>
            <a:pPr lvl="1" algn="just"/>
            <a:r>
              <a:rPr lang="es-ES" dirty="0"/>
              <a:t>La ignorancia de esa experiencia sólo reproducirá los errores y los horrores del pasado. Y más cuando la democracia es propensa al fracaso: a su instauración le siguen con frecuencia derrocamientos o democracias intermitentes y no consolidadas. </a:t>
            </a:r>
          </a:p>
          <a:p>
            <a:pPr lvl="1" algn="just"/>
            <a:endParaRPr lang="es-ES" dirty="0"/>
          </a:p>
          <a:p>
            <a:pPr lvl="1" algn="just"/>
            <a:r>
              <a:rPr lang="es-ES" dirty="0"/>
              <a:t>De todos los sistemas políticos, el que más crucialmente depende de la inteligencia (de la mentalidad lógica) es la democracia.</a:t>
            </a:r>
          </a:p>
          <a:p>
            <a:pPr marL="0" indent="0" algn="just">
              <a:buNone/>
            </a:pPr>
            <a:endParaRPr lang="es-ES" dirty="0"/>
          </a:p>
          <a:p>
            <a:pPr algn="just"/>
            <a:r>
              <a:rPr lang="es-ES" sz="2800" dirty="0"/>
              <a:t>Todos nos sabemos de memoria la definición etimológica de democracia </a:t>
            </a:r>
            <a:r>
              <a:rPr lang="es-ES" sz="2800" i="1" dirty="0"/>
              <a:t>(demos </a:t>
            </a:r>
            <a:r>
              <a:rPr lang="es-ES" sz="2800" dirty="0"/>
              <a:t>y </a:t>
            </a:r>
            <a:r>
              <a:rPr lang="es-ES" sz="2800" i="1" dirty="0" err="1"/>
              <a:t>kratía</a:t>
            </a:r>
            <a:r>
              <a:rPr lang="es-ES" sz="2800" i="1" dirty="0"/>
              <a:t>:</a:t>
            </a:r>
            <a:r>
              <a:rPr lang="es-ES" sz="2800" dirty="0"/>
              <a:t> “poder/gobierno del pueblo”) y conocemos su uso en los textos de </a:t>
            </a:r>
            <a:r>
              <a:rPr lang="es-ES" sz="2800" dirty="0" err="1"/>
              <a:t>Herodoto</a:t>
            </a:r>
            <a:r>
              <a:rPr lang="es-ES" sz="2800" dirty="0"/>
              <a:t> (s. V a.C.). Pero a estas alturas, también sabemos que no basta, que esta acepción no nos dice nada sobre cómo se articula este “gobierno del pueblo”. </a:t>
            </a:r>
          </a:p>
          <a:p>
            <a:pPr algn="just"/>
            <a:endParaRPr lang="es-ES" sz="2800" dirty="0"/>
          </a:p>
          <a:p>
            <a:pPr algn="just"/>
            <a:r>
              <a:rPr lang="es-ES" sz="2800" dirty="0"/>
              <a:t>La democracia necesita, para sobrevivir, una definición que haga comprensibles sus principios y mecanismos a los ciudadanos.</a:t>
            </a:r>
            <a:endParaRPr lang="es-ES_tradnl" sz="3200" dirty="0"/>
          </a:p>
          <a:p>
            <a:pPr algn="just"/>
            <a:endParaRPr lang="es-ES" dirty="0"/>
          </a:p>
          <a:p>
            <a:pPr algn="just"/>
            <a:endParaRPr lang="es-ES" dirty="0"/>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19334085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964488" cy="5589240"/>
          </a:xfrm>
        </p:spPr>
        <p:txBody>
          <a:bodyPr>
            <a:normAutofit/>
          </a:bodyPr>
          <a:lstStyle/>
          <a:p>
            <a:pPr algn="just"/>
            <a:r>
              <a:rPr lang="es-ES" dirty="0"/>
              <a:t>¿Qué implica el significado moderno de Absolutismo?</a:t>
            </a:r>
          </a:p>
          <a:p>
            <a:pPr algn="just"/>
            <a:endParaRPr lang="es-ES" dirty="0"/>
          </a:p>
          <a:p>
            <a:pPr lvl="1" algn="just"/>
            <a:r>
              <a:rPr lang="es-ES" dirty="0"/>
              <a:t>Un poder que no encuentra oposición fáctica de otros poderes: lo que implica una </a:t>
            </a:r>
            <a:r>
              <a:rPr lang="es-ES" b="1" dirty="0"/>
              <a:t>Concentración del Poder</a:t>
            </a:r>
            <a:r>
              <a:rPr lang="es-ES" dirty="0"/>
              <a:t>.</a:t>
            </a:r>
          </a:p>
          <a:p>
            <a:pPr marL="393192" lvl="1" indent="0" algn="just">
              <a:buNone/>
            </a:pPr>
            <a:endParaRPr lang="es-ES" dirty="0"/>
          </a:p>
          <a:p>
            <a:pPr lvl="1" algn="just"/>
            <a:r>
              <a:rPr lang="es-ES" dirty="0"/>
              <a:t>Un poder que no está limitado por el derecho y por una serie de garantías institucionales. Es lo contrario del Estado constitucional o de Derecho, un </a:t>
            </a:r>
            <a:r>
              <a:rPr lang="es-ES" b="1" dirty="0"/>
              <a:t>Estado </a:t>
            </a:r>
            <a:r>
              <a:rPr lang="es-ES" b="1" i="1" dirty="0" err="1"/>
              <a:t>legibus</a:t>
            </a:r>
            <a:r>
              <a:rPr lang="es-ES" b="1" i="1" dirty="0"/>
              <a:t> </a:t>
            </a:r>
            <a:r>
              <a:rPr lang="es-ES" b="1" i="1" dirty="0" err="1"/>
              <a:t>solutus</a:t>
            </a:r>
            <a:r>
              <a:rPr lang="es-ES" dirty="0"/>
              <a:t>, sin límites derivados de la ley.</a:t>
            </a:r>
          </a:p>
          <a:p>
            <a:pPr marL="0" indent="0" algn="just">
              <a:buNone/>
            </a:pPr>
            <a:endParaRPr lang="es-ES" dirty="0"/>
          </a:p>
          <a:p>
            <a:pPr lvl="1"/>
            <a:endParaRPr lang="es-ES" dirty="0"/>
          </a:p>
          <a:p>
            <a:pPr marL="393192" lvl="1" indent="0" algn="just">
              <a:buNone/>
            </a:pPr>
            <a:endParaRPr lang="es-ES" dirty="0"/>
          </a:p>
        </p:txBody>
      </p:sp>
    </p:spTree>
    <p:extLst>
      <p:ext uri="{BB962C8B-B14F-4D97-AF65-F5344CB8AC3E}">
        <p14:creationId xmlns:p14="http://schemas.microsoft.com/office/powerpoint/2010/main" val="18021000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784976" cy="5328592"/>
          </a:xfrm>
        </p:spPr>
        <p:txBody>
          <a:bodyPr>
            <a:normAutofit fontScale="92500" lnSpcReduction="20000"/>
          </a:bodyPr>
          <a:lstStyle/>
          <a:p>
            <a:pPr algn="just"/>
            <a:r>
              <a:rPr lang="es-ES" dirty="0"/>
              <a:t>El Absolutismo es la antítesis del Constitucionalismo pero, ¿es también lo contrario de </a:t>
            </a:r>
            <a:r>
              <a:rPr lang="es-ES" b="1" dirty="0"/>
              <a:t>Democracia</a:t>
            </a:r>
            <a:r>
              <a:rPr lang="es-ES" dirty="0"/>
              <a:t>?</a:t>
            </a:r>
          </a:p>
          <a:p>
            <a:pPr algn="just"/>
            <a:endParaRPr lang="es-ES" dirty="0"/>
          </a:p>
          <a:p>
            <a:pPr lvl="1" algn="just"/>
            <a:r>
              <a:rPr lang="es-ES" dirty="0"/>
              <a:t>Sí, si la democracia es de carácter </a:t>
            </a:r>
            <a:r>
              <a:rPr lang="es-ES" b="1" dirty="0"/>
              <a:t>constitucional</a:t>
            </a:r>
            <a:r>
              <a:rPr lang="es-ES" dirty="0"/>
              <a:t>, es decir, se encuentra inserta en un Estado de Derecho donde el “demos” se encuentra </a:t>
            </a:r>
            <a:r>
              <a:rPr lang="es-ES" i="1" dirty="0" err="1"/>
              <a:t>legibus</a:t>
            </a:r>
            <a:r>
              <a:rPr lang="es-ES" i="1" dirty="0"/>
              <a:t> </a:t>
            </a:r>
            <a:r>
              <a:rPr lang="es-ES" i="1" dirty="0" err="1"/>
              <a:t>obligatus</a:t>
            </a:r>
            <a:r>
              <a:rPr lang="es-ES" i="1" dirty="0"/>
              <a:t>.</a:t>
            </a:r>
          </a:p>
          <a:p>
            <a:pPr lvl="1" algn="just"/>
            <a:endParaRPr lang="es-ES" dirty="0"/>
          </a:p>
          <a:p>
            <a:pPr lvl="1" algn="just"/>
            <a:r>
              <a:rPr lang="es-ES" dirty="0"/>
              <a:t>No, si la democracia se presenta en su acepción </a:t>
            </a:r>
            <a:r>
              <a:rPr lang="es-ES" b="1" dirty="0"/>
              <a:t>pura</a:t>
            </a:r>
            <a:r>
              <a:rPr lang="es-ES" dirty="0"/>
              <a:t>, como “poder del pueblo” sin limitación del derecho. La legitimidad democrática </a:t>
            </a:r>
            <a:r>
              <a:rPr lang="es-ES" b="1" dirty="0"/>
              <a:t>no exige limitación del Poder alguna</a:t>
            </a:r>
            <a:r>
              <a:rPr lang="es-ES" dirty="0"/>
              <a:t>: un absolutismo democrático es perfectamente posible. </a:t>
            </a:r>
          </a:p>
          <a:p>
            <a:pPr lvl="1" algn="just"/>
            <a:endParaRPr lang="es-ES" dirty="0"/>
          </a:p>
          <a:p>
            <a:pPr algn="just"/>
            <a:r>
              <a:rPr lang="es-ES" dirty="0"/>
              <a:t>¿Es absolutismo lo mismo que el moderno </a:t>
            </a:r>
            <a:r>
              <a:rPr lang="es-ES" b="1" dirty="0"/>
              <a:t>totalitarismo</a:t>
            </a:r>
            <a:r>
              <a:rPr lang="es-ES" dirty="0"/>
              <a:t>? Tampoco: el primero alude sólo a la concentración del Poder pero no exige, como el segundo, </a:t>
            </a:r>
            <a:r>
              <a:rPr lang="es-ES" b="1" dirty="0"/>
              <a:t>el control completo de la sociedad sobre la que se asienta</a:t>
            </a:r>
            <a:r>
              <a:rPr lang="es-ES" dirty="0"/>
              <a:t>.</a:t>
            </a:r>
          </a:p>
          <a:p>
            <a:pPr lvl="1"/>
            <a:endParaRPr lang="es-ES" dirty="0"/>
          </a:p>
          <a:p>
            <a:pPr marL="393192" lvl="1" indent="0" algn="just">
              <a:buNone/>
            </a:pPr>
            <a:endParaRPr lang="es-ES" dirty="0"/>
          </a:p>
        </p:txBody>
      </p:sp>
    </p:spTree>
    <p:extLst>
      <p:ext uri="{BB962C8B-B14F-4D97-AF65-F5344CB8AC3E}">
        <p14:creationId xmlns:p14="http://schemas.microsoft.com/office/powerpoint/2010/main" val="18021000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784976" cy="5400600"/>
          </a:xfrm>
        </p:spPr>
        <p:txBody>
          <a:bodyPr>
            <a:normAutofit fontScale="92500" lnSpcReduction="20000"/>
          </a:bodyPr>
          <a:lstStyle/>
          <a:p>
            <a:pPr marL="0" indent="0" algn="just">
              <a:buNone/>
            </a:pPr>
            <a:endParaRPr lang="es-ES" dirty="0"/>
          </a:p>
          <a:p>
            <a:pPr algn="just"/>
            <a:r>
              <a:rPr lang="es-ES" dirty="0"/>
              <a:t>¿Es absolutismo lo mismo que </a:t>
            </a:r>
            <a:r>
              <a:rPr lang="es-ES" b="1" dirty="0"/>
              <a:t>tiranía</a:t>
            </a:r>
            <a:r>
              <a:rPr lang="es-ES" dirty="0"/>
              <a:t>? Tampoco: la segunda denotaba en la Antigua Grecia el gobierno de uno sólo (del </a:t>
            </a:r>
            <a:r>
              <a:rPr lang="es-ES" dirty="0" err="1"/>
              <a:t>basileus</a:t>
            </a:r>
            <a:r>
              <a:rPr lang="es-ES" dirty="0"/>
              <a:t> = rey) hasta el siglo V a. C.</a:t>
            </a:r>
          </a:p>
          <a:p>
            <a:pPr algn="just"/>
            <a:endParaRPr lang="es-ES" dirty="0"/>
          </a:p>
          <a:p>
            <a:pPr lvl="1" algn="just"/>
            <a:r>
              <a:rPr lang="es-ES" dirty="0"/>
              <a:t>Pero a partir de entonces “tiranía” se entendió una forma ilegal, ilegítima y degenerada del gobierno monárquico.</a:t>
            </a:r>
          </a:p>
          <a:p>
            <a:pPr marL="393192" lvl="1" indent="0" algn="just">
              <a:buNone/>
            </a:pPr>
            <a:endParaRPr lang="es-ES" dirty="0"/>
          </a:p>
          <a:p>
            <a:pPr lvl="1" algn="just"/>
            <a:r>
              <a:rPr lang="es-ES" dirty="0"/>
              <a:t>En la Edad Media se elaboró más el concepto, distinguiéndose entre tiranía </a:t>
            </a:r>
            <a:r>
              <a:rPr lang="es-ES" b="1" dirty="0"/>
              <a:t>“</a:t>
            </a:r>
            <a:r>
              <a:rPr lang="es-ES" b="1" dirty="0" err="1"/>
              <a:t>quoad</a:t>
            </a:r>
            <a:r>
              <a:rPr lang="es-ES" b="1" dirty="0"/>
              <a:t> </a:t>
            </a:r>
            <a:r>
              <a:rPr lang="es-ES" b="1" dirty="0" err="1"/>
              <a:t>excertium</a:t>
            </a:r>
            <a:r>
              <a:rPr lang="es-ES" b="1" dirty="0"/>
              <a:t>”</a:t>
            </a:r>
            <a:r>
              <a:rPr lang="es-ES" dirty="0"/>
              <a:t> (relacionada con la manera de ejercer el Poder) y tiranía </a:t>
            </a:r>
            <a:r>
              <a:rPr lang="es-ES" b="1" dirty="0"/>
              <a:t>“ex </a:t>
            </a:r>
            <a:r>
              <a:rPr lang="es-ES" b="1" dirty="0" err="1"/>
              <a:t>defectu</a:t>
            </a:r>
            <a:r>
              <a:rPr lang="es-ES" b="1" dirty="0"/>
              <a:t> </a:t>
            </a:r>
            <a:r>
              <a:rPr lang="es-ES" b="1" dirty="0" err="1"/>
              <a:t>tituli</a:t>
            </a:r>
            <a:r>
              <a:rPr lang="es-ES" b="1" dirty="0"/>
              <a:t>”</a:t>
            </a:r>
            <a:r>
              <a:rPr lang="es-ES" dirty="0"/>
              <a:t> (conectada con la adquisición ilegítima y/o violenta del Poder).</a:t>
            </a:r>
          </a:p>
          <a:p>
            <a:pPr marL="393192" lvl="1" indent="0" algn="just">
              <a:buNone/>
            </a:pPr>
            <a:endParaRPr lang="es-ES" dirty="0"/>
          </a:p>
          <a:p>
            <a:pPr lvl="1" algn="just"/>
            <a:r>
              <a:rPr lang="es-ES" dirty="0"/>
              <a:t>En las Edades Media y Moderna, a partir de Tomás de Aquino, se teorizó el derecho a la rebelión frente al tirano e, incluso, el tiranicidio, tanto desde el catolicismo (Juan de Mariana) como del protestantismo (</a:t>
            </a:r>
            <a:r>
              <a:rPr lang="es-ES" dirty="0" err="1"/>
              <a:t>Monarcómanos</a:t>
            </a:r>
            <a:r>
              <a:rPr lang="es-ES" dirty="0"/>
              <a:t>),</a:t>
            </a:r>
          </a:p>
          <a:p>
            <a:pPr marL="0" indent="0" algn="just">
              <a:buNone/>
            </a:pPr>
            <a:endParaRPr lang="es-ES" dirty="0"/>
          </a:p>
          <a:p>
            <a:pPr marL="393192" lvl="1" indent="0" algn="just">
              <a:buNone/>
            </a:pPr>
            <a:endParaRPr lang="es-ES" dirty="0"/>
          </a:p>
        </p:txBody>
      </p:sp>
    </p:spTree>
    <p:extLst>
      <p:ext uri="{BB962C8B-B14F-4D97-AF65-F5344CB8AC3E}">
        <p14:creationId xmlns:p14="http://schemas.microsoft.com/office/powerpoint/2010/main" val="7435472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712968" cy="5589240"/>
          </a:xfrm>
        </p:spPr>
        <p:txBody>
          <a:bodyPr>
            <a:normAutofit fontScale="92500" lnSpcReduction="10000"/>
          </a:bodyPr>
          <a:lstStyle/>
          <a:p>
            <a:pPr algn="just"/>
            <a:r>
              <a:rPr lang="es-ES" dirty="0"/>
              <a:t>¿Es absolutismo lo mismo que </a:t>
            </a:r>
            <a:r>
              <a:rPr lang="es-ES" b="1" dirty="0"/>
              <a:t>Despotismo</a:t>
            </a:r>
            <a:r>
              <a:rPr lang="es-ES" dirty="0"/>
              <a:t>? Semánticamente parecen confundirse, pero también se observan diferencias importantes.</a:t>
            </a:r>
          </a:p>
          <a:p>
            <a:pPr algn="just"/>
            <a:endParaRPr lang="es-ES" dirty="0"/>
          </a:p>
          <a:p>
            <a:pPr lvl="1" algn="just"/>
            <a:r>
              <a:rPr lang="es-ES" dirty="0"/>
              <a:t>El despotismo aludía en la antigua Grecia al gobierno de los “bárbaros”, especialmente a los del Imperio Persa. No era tiranía, por cuanto se ejercía sobre pueblos incapaces de ser libres por principio: </a:t>
            </a:r>
            <a:r>
              <a:rPr lang="es-ES" b="1" dirty="0"/>
              <a:t>pueblos de esclavos.</a:t>
            </a:r>
            <a:endParaRPr lang="es-ES" dirty="0"/>
          </a:p>
          <a:p>
            <a:pPr lvl="1" algn="just"/>
            <a:endParaRPr lang="es-ES" dirty="0"/>
          </a:p>
          <a:p>
            <a:pPr lvl="1" algn="just"/>
            <a:r>
              <a:rPr lang="es-ES" dirty="0"/>
              <a:t>Por eso, el despotismo, aunque concepto peyorativo, alude más bien a una forma de gobierno de pueblos en un estadio anterior al desarrollo, que no pueden gobernarse de otra manera. </a:t>
            </a:r>
          </a:p>
          <a:p>
            <a:pPr lvl="1" algn="just"/>
            <a:endParaRPr lang="es-ES" dirty="0"/>
          </a:p>
          <a:p>
            <a:pPr lvl="1" algn="just"/>
            <a:r>
              <a:rPr lang="es-ES" dirty="0"/>
              <a:t>Luego los teóricos liberales usarían el término para referirse </a:t>
            </a:r>
            <a:r>
              <a:rPr lang="es-ES" b="1" dirty="0"/>
              <a:t>a toda forma de gobierno contraria a la libertad</a:t>
            </a:r>
            <a:r>
              <a:rPr lang="es-ES" dirty="0"/>
              <a:t>.</a:t>
            </a:r>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5074205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784976" cy="5589240"/>
          </a:xfrm>
        </p:spPr>
        <p:txBody>
          <a:bodyPr>
            <a:normAutofit lnSpcReduction="10000"/>
          </a:bodyPr>
          <a:lstStyle/>
          <a:p>
            <a:pPr algn="just"/>
            <a:r>
              <a:rPr lang="es-ES" dirty="0"/>
              <a:t>¿Es absolutismo lo mismo que la </a:t>
            </a:r>
            <a:r>
              <a:rPr lang="es-ES" b="1" dirty="0"/>
              <a:t>Autocracia </a:t>
            </a:r>
            <a:r>
              <a:rPr lang="es-ES" dirty="0"/>
              <a:t>(verdadera antítesis de democracia)? También están cercanos semánticamente, pero no deben confundirse.</a:t>
            </a:r>
          </a:p>
          <a:p>
            <a:pPr marL="0" indent="0" algn="just">
              <a:buNone/>
            </a:pPr>
            <a:endParaRPr lang="es-ES" dirty="0"/>
          </a:p>
          <a:p>
            <a:pPr lvl="1" algn="just"/>
            <a:r>
              <a:rPr lang="es-ES" dirty="0"/>
              <a:t>Autocracia alude a </a:t>
            </a:r>
            <a:r>
              <a:rPr lang="es-ES" b="1" dirty="0"/>
              <a:t>“investidura por uno mismo”</a:t>
            </a:r>
            <a:r>
              <a:rPr lang="es-ES" dirty="0"/>
              <a:t> e implica una especie de “propiedad legítima” del Poder que ningún monarca absoluto del XVIII tuvo jamás. </a:t>
            </a:r>
          </a:p>
          <a:p>
            <a:pPr marL="393192" lvl="1" indent="0" algn="just">
              <a:buNone/>
            </a:pPr>
            <a:endParaRPr lang="es-ES" dirty="0"/>
          </a:p>
          <a:p>
            <a:pPr lvl="1" algn="just"/>
            <a:r>
              <a:rPr lang="es-ES" dirty="0"/>
              <a:t>Ciertamente, aunque en algunos países existiera un derecho patrimonial sobre la Corona ligado a una dinastía, no podía hablarse en puridad de una “</a:t>
            </a:r>
            <a:r>
              <a:rPr lang="es-ES" dirty="0" err="1"/>
              <a:t>autoinvestidura</a:t>
            </a:r>
            <a:r>
              <a:rPr lang="es-ES" dirty="0"/>
              <a:t>”. </a:t>
            </a:r>
          </a:p>
          <a:p>
            <a:pPr lvl="1" algn="just"/>
            <a:endParaRPr lang="es-ES" dirty="0"/>
          </a:p>
          <a:p>
            <a:pPr lvl="1" algn="just"/>
            <a:r>
              <a:rPr lang="es-ES" dirty="0"/>
              <a:t>Ésta dependía del consentimiento del Reino a través de las diferentes Leyes de Sucesión votadas en Cortes.</a:t>
            </a:r>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5074205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712968" cy="5544616"/>
          </a:xfrm>
        </p:spPr>
        <p:txBody>
          <a:bodyPr>
            <a:normAutofit fontScale="92500" lnSpcReduction="10000"/>
          </a:bodyPr>
          <a:lstStyle/>
          <a:p>
            <a:pPr algn="just"/>
            <a:r>
              <a:rPr lang="es-ES" dirty="0"/>
              <a:t>¿Qué había de realmente absolutista en las Monarquías europeas del XVIII?</a:t>
            </a:r>
          </a:p>
          <a:p>
            <a:pPr algn="just"/>
            <a:endParaRPr lang="es-ES" dirty="0"/>
          </a:p>
          <a:p>
            <a:pPr lvl="1" algn="just"/>
            <a:r>
              <a:rPr lang="es-ES" dirty="0"/>
              <a:t>En el Reino Unido, las guerras civiles del XVII se habían resuelto con la preponderancia del Parlamento, cuyo absolutismo era atemperado por el </a:t>
            </a:r>
            <a:r>
              <a:rPr lang="es-ES" b="1" dirty="0"/>
              <a:t>bicameralismo.</a:t>
            </a:r>
            <a:endParaRPr lang="es-ES" dirty="0"/>
          </a:p>
          <a:p>
            <a:pPr lvl="1" algn="just"/>
            <a:endParaRPr lang="es-ES" dirty="0"/>
          </a:p>
          <a:p>
            <a:pPr lvl="1" algn="just"/>
            <a:r>
              <a:rPr lang="es-ES" dirty="0"/>
              <a:t>Las grandes Monarquías continentales habían reforzado y concentrado progresivamente el Poder en la </a:t>
            </a:r>
            <a:r>
              <a:rPr lang="es-ES" b="1" dirty="0"/>
              <a:t>Corona</a:t>
            </a:r>
            <a:r>
              <a:rPr lang="es-ES" dirty="0"/>
              <a:t>.</a:t>
            </a:r>
          </a:p>
          <a:p>
            <a:pPr lvl="1" algn="just"/>
            <a:endParaRPr lang="es-ES" dirty="0"/>
          </a:p>
          <a:p>
            <a:pPr lvl="1" algn="just"/>
            <a:r>
              <a:rPr lang="es-ES" dirty="0"/>
              <a:t>Es verdad que la potestad de los Reyes distaba de ser absoluta: no podían abolir las Leyes constitutivas de la Monarquía, ni sus instituciones fundamentales, ni los derechos adquiridos por sus súbditos, ni tampoco violar los principios constitutivos del derecho y la moral religiosas. </a:t>
            </a:r>
          </a:p>
          <a:p>
            <a:pPr lvl="1" algn="just"/>
            <a:endParaRPr lang="es-ES" dirty="0"/>
          </a:p>
          <a:p>
            <a:pPr lvl="1"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1968303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712968" cy="5589240"/>
          </a:xfrm>
        </p:spPr>
        <p:txBody>
          <a:bodyPr>
            <a:normAutofit/>
          </a:bodyPr>
          <a:lstStyle/>
          <a:p>
            <a:pPr algn="just"/>
            <a:r>
              <a:rPr lang="es-ES" dirty="0"/>
              <a:t>¿Qué había de realmente absolutista en las Monarquías europeas del XVIII?</a:t>
            </a:r>
          </a:p>
          <a:p>
            <a:pPr lvl="1" algn="just">
              <a:buNone/>
            </a:pPr>
            <a:endParaRPr lang="es-ES" dirty="0"/>
          </a:p>
          <a:p>
            <a:pPr lvl="1" algn="just"/>
            <a:r>
              <a:rPr lang="es-ES" dirty="0"/>
              <a:t>Además, la complejidad creciente del Estado había obligado  a los Reyes a delegar la mayoría de sus Poderes en Secretarios del Despacho y en una administración cada vez más compleja. Los Reyes, por tanto, apenas ejercían sus Poderes de forma directa.</a:t>
            </a:r>
          </a:p>
          <a:p>
            <a:pPr lvl="1" algn="just"/>
            <a:endParaRPr lang="es-ES" dirty="0"/>
          </a:p>
          <a:p>
            <a:pPr lvl="1" algn="just"/>
            <a:r>
              <a:rPr lang="es-ES" dirty="0"/>
              <a:t>En la práctica, sin embargo, no existía freno alguno dentro de su esfera propia de Gobierno, que alcanzaba prácticamente todo lo concerniente a los asuntos públicos (el </a:t>
            </a:r>
            <a:r>
              <a:rPr lang="es-ES" i="1" dirty="0" err="1"/>
              <a:t>gubernaculum</a:t>
            </a:r>
            <a:r>
              <a:rPr lang="es-ES" dirty="0"/>
              <a:t>) para mantener la paz y el orden. </a:t>
            </a:r>
          </a:p>
          <a:p>
            <a:pPr lvl="1" algn="just"/>
            <a:endParaRPr lang="es-ES" dirty="0"/>
          </a:p>
          <a:p>
            <a:pPr lvl="1"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1968303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¿A QUÉ LLAMAMOS ABSOLUTISMO?</a:t>
            </a:r>
          </a:p>
        </p:txBody>
      </p:sp>
      <p:sp>
        <p:nvSpPr>
          <p:cNvPr id="3" name="2 Marcador de contenido"/>
          <p:cNvSpPr>
            <a:spLocks noGrp="1"/>
          </p:cNvSpPr>
          <p:nvPr>
            <p:ph idx="1"/>
          </p:nvPr>
        </p:nvSpPr>
        <p:spPr>
          <a:xfrm>
            <a:off x="179512" y="1268760"/>
            <a:ext cx="8640960" cy="5589240"/>
          </a:xfrm>
        </p:spPr>
        <p:txBody>
          <a:bodyPr>
            <a:normAutofit fontScale="92500" lnSpcReduction="20000"/>
          </a:bodyPr>
          <a:lstStyle/>
          <a:p>
            <a:pPr algn="just"/>
            <a:r>
              <a:rPr lang="es-ES" dirty="0"/>
              <a:t>¿Qué había de realmente absolutista en las Monarquías europeas del XVIII?</a:t>
            </a:r>
          </a:p>
          <a:p>
            <a:pPr lvl="1" algn="just"/>
            <a:endParaRPr lang="es-ES" dirty="0"/>
          </a:p>
          <a:p>
            <a:pPr lvl="1" algn="just"/>
            <a:r>
              <a:rPr lang="es-ES" dirty="0"/>
              <a:t>Como depositario de las facultades que aseguraban la paz y el cumplimiento del derecho, el Rey podía contravenir ocasionalmente las normas. Si no lo hacía con el consentimiento del Reino, el único freno era el peligro de una posible rebelión.</a:t>
            </a:r>
          </a:p>
          <a:p>
            <a:pPr lvl="1" algn="just"/>
            <a:endParaRPr lang="es-ES" dirty="0"/>
          </a:p>
          <a:p>
            <a:pPr lvl="1" algn="just"/>
            <a:r>
              <a:rPr lang="es-ES" dirty="0"/>
              <a:t>Los secretarios y funcionarios no limitaban el Poder del Rey: dependían directamente de él. El desarrollo de la administración aumentó en el XVIII la sensación de control por parte de la Monarquía en todo su Reino. </a:t>
            </a:r>
          </a:p>
          <a:p>
            <a:pPr marL="393192" lvl="1" indent="0" algn="just">
              <a:buNone/>
            </a:pPr>
            <a:endParaRPr lang="es-ES" dirty="0"/>
          </a:p>
          <a:p>
            <a:pPr lvl="1" algn="just"/>
            <a:r>
              <a:rPr lang="es-ES" dirty="0"/>
              <a:t>Este reforzamiento del Poder regio contó, además, con el apoyo de los filósofos del periodo: formulación del llamado </a:t>
            </a:r>
            <a:r>
              <a:rPr lang="es-ES" b="1" dirty="0"/>
              <a:t>despotismo ilustrado,</a:t>
            </a:r>
            <a:r>
              <a:rPr lang="es-ES" dirty="0"/>
              <a:t> que incrementó la legitimidad del absolutismo más allá de la mera garantía de la paz y el orden constitutivos de la sociedad.</a:t>
            </a:r>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4524627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052736"/>
            <a:ext cx="8712968" cy="5544616"/>
          </a:xfrm>
        </p:spPr>
        <p:txBody>
          <a:bodyPr>
            <a:normAutofit fontScale="92500" lnSpcReduction="20000"/>
          </a:bodyPr>
          <a:lstStyle/>
          <a:p>
            <a:pPr algn="just"/>
            <a:r>
              <a:rPr lang="es-ES" dirty="0"/>
              <a:t>Sin embargo, en el siglo XVIII eran conocidas formas de gobierno alternativas. </a:t>
            </a:r>
          </a:p>
          <a:p>
            <a:pPr algn="just"/>
            <a:endParaRPr lang="es-ES" dirty="0"/>
          </a:p>
          <a:p>
            <a:pPr algn="just"/>
            <a:r>
              <a:rPr lang="es-ES" dirty="0"/>
              <a:t>Los teóricos más influyentes redescubrieron las instituciones aristocráticas y democráticas ligadas a los griegos y los romanos, a las que los contrarios al absolutismo atribuían la virtud de limitar el Poder.</a:t>
            </a:r>
          </a:p>
          <a:p>
            <a:pPr algn="just"/>
            <a:endParaRPr lang="es-ES" dirty="0"/>
          </a:p>
          <a:p>
            <a:pPr algn="just"/>
            <a:r>
              <a:rPr lang="es-ES" dirty="0"/>
              <a:t>¿Era esto cierto en el Mundo antiguo y, en concreto, en la democracia ateniense y la república romana?</a:t>
            </a:r>
          </a:p>
          <a:p>
            <a:pPr algn="just"/>
            <a:endParaRPr lang="es-ES" dirty="0"/>
          </a:p>
          <a:p>
            <a:pPr lvl="1" algn="just"/>
            <a:r>
              <a:rPr lang="es-ES" dirty="0"/>
              <a:t>Los términos </a:t>
            </a:r>
            <a:r>
              <a:rPr lang="es-ES" i="1" dirty="0" err="1"/>
              <a:t>demokratía</a:t>
            </a:r>
            <a:r>
              <a:rPr lang="es-ES" i="1" dirty="0"/>
              <a:t> </a:t>
            </a:r>
            <a:r>
              <a:rPr lang="es-ES" dirty="0"/>
              <a:t>y </a:t>
            </a:r>
            <a:r>
              <a:rPr lang="es-ES" i="1" dirty="0"/>
              <a:t>res pública </a:t>
            </a:r>
            <a:r>
              <a:rPr lang="es-ES" dirty="0"/>
              <a:t>son milenarios y, por tanto, han ampliado o reducido su significado en función de contextos históricos e ideales diferentes.</a:t>
            </a:r>
          </a:p>
          <a:p>
            <a:pPr lvl="1" algn="just"/>
            <a:endParaRPr lang="es-ES" dirty="0"/>
          </a:p>
          <a:p>
            <a:pPr lvl="1" algn="just"/>
            <a:r>
              <a:rPr lang="es-ES" dirty="0"/>
              <a:t>(Continúa…)</a:t>
            </a:r>
          </a:p>
          <a:p>
            <a:pPr marL="667512" lvl="2" indent="0" algn="just">
              <a:buNone/>
            </a:pPr>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8455205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052736"/>
            <a:ext cx="8712968" cy="5544616"/>
          </a:xfrm>
        </p:spPr>
        <p:txBody>
          <a:bodyPr>
            <a:normAutofit/>
          </a:bodyPr>
          <a:lstStyle/>
          <a:p>
            <a:pPr lvl="1" algn="just"/>
            <a:endParaRPr lang="es-ES" dirty="0"/>
          </a:p>
          <a:p>
            <a:pPr lvl="1" algn="just"/>
            <a:r>
              <a:rPr lang="es-ES" dirty="0"/>
              <a:t>La democracia ateniense en casi nada se parece a la nuestra: ni siquiera es concordante con un “demos” que dirige una comunidad política (gobierno del “pueblo” o de “muchos” claramente diferenciado de aristocracia y monarquía). </a:t>
            </a:r>
          </a:p>
          <a:p>
            <a:pPr lvl="1" algn="just"/>
            <a:endParaRPr lang="es-ES" dirty="0"/>
          </a:p>
          <a:p>
            <a:pPr lvl="1" algn="just"/>
            <a:r>
              <a:rPr lang="es-ES" dirty="0"/>
              <a:t>“Demos” era la “comunidad” reunida en “</a:t>
            </a:r>
            <a:r>
              <a:rPr lang="es-ES" dirty="0" err="1"/>
              <a:t>ekklesía</a:t>
            </a:r>
            <a:r>
              <a:rPr lang="es-ES" dirty="0"/>
              <a:t>” (asamblea). Y, en la teoría aristotélica, “</a:t>
            </a:r>
            <a:r>
              <a:rPr lang="es-ES" dirty="0" err="1"/>
              <a:t>demokratía</a:t>
            </a:r>
            <a:r>
              <a:rPr lang="es-ES" dirty="0"/>
              <a:t>” era la forma degradada de la “</a:t>
            </a:r>
            <a:r>
              <a:rPr lang="es-ES" dirty="0" err="1"/>
              <a:t>politeia</a:t>
            </a:r>
            <a:r>
              <a:rPr lang="es-ES" dirty="0"/>
              <a:t>” (“ciudad buena”).</a:t>
            </a:r>
          </a:p>
          <a:p>
            <a:pPr lvl="1" algn="just"/>
            <a:endParaRPr lang="es-ES" dirty="0"/>
          </a:p>
          <a:p>
            <a:pPr lvl="1" algn="just"/>
            <a:r>
              <a:rPr lang="es-ES" dirty="0"/>
              <a:t>Además, estaba ligada a la </a:t>
            </a:r>
            <a:r>
              <a:rPr lang="es-ES" dirty="0" err="1"/>
              <a:t>isonomía</a:t>
            </a:r>
            <a:r>
              <a:rPr lang="es-ES" dirty="0"/>
              <a:t> (“una norma igual”), que no a la </a:t>
            </a:r>
            <a:r>
              <a:rPr lang="es-ES" dirty="0" err="1"/>
              <a:t>eleuthería</a:t>
            </a:r>
            <a:r>
              <a:rPr lang="es-ES" dirty="0"/>
              <a:t> (“libertad”). Esta última no significaba otra cosa que el principio de “lo que place al demos, es ley”.</a:t>
            </a:r>
          </a:p>
          <a:p>
            <a:pPr lvl="1" algn="just"/>
            <a:endParaRPr lang="es-ES" dirty="0"/>
          </a:p>
          <a:p>
            <a:pPr marL="667512" lvl="2" indent="0" algn="just">
              <a:buNone/>
            </a:pPr>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627073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INTRODUCCIÓN: ¿QUÉ ES LA DEMOCRACIA?</a:t>
            </a:r>
          </a:p>
        </p:txBody>
      </p:sp>
      <p:sp>
        <p:nvSpPr>
          <p:cNvPr id="3" name="2 Marcador de contenido"/>
          <p:cNvSpPr>
            <a:spLocks noGrp="1"/>
          </p:cNvSpPr>
          <p:nvPr>
            <p:ph idx="1"/>
          </p:nvPr>
        </p:nvSpPr>
        <p:spPr>
          <a:xfrm>
            <a:off x="179512" y="1268760"/>
            <a:ext cx="8964488" cy="5589240"/>
          </a:xfrm>
        </p:spPr>
        <p:txBody>
          <a:bodyPr>
            <a:normAutofit fontScale="62500" lnSpcReduction="20000"/>
          </a:bodyPr>
          <a:lstStyle/>
          <a:p>
            <a:pPr marL="0" indent="0" algn="r">
              <a:buNone/>
            </a:pPr>
            <a:endParaRPr lang="es-ES" dirty="0"/>
          </a:p>
          <a:p>
            <a:pPr>
              <a:defRPr/>
            </a:pPr>
            <a:r>
              <a:rPr lang="es-ES" dirty="0"/>
              <a:t>La RAE </a:t>
            </a:r>
            <a:r>
              <a:rPr lang="es-ES_tradnl" sz="2800" dirty="0"/>
              <a:t>nos da dos acepciones que señalan una doble dimensión del concepto de “democracia”: </a:t>
            </a:r>
          </a:p>
          <a:p>
            <a:pPr>
              <a:defRPr/>
            </a:pPr>
            <a:endParaRPr lang="es-ES_tradnl" sz="2800" dirty="0"/>
          </a:p>
          <a:p>
            <a:pPr lvl="1" algn="just">
              <a:defRPr/>
            </a:pPr>
            <a:r>
              <a:rPr lang="es-ES_tradnl" dirty="0"/>
              <a:t>1. </a:t>
            </a:r>
            <a:r>
              <a:rPr lang="es-ES" dirty="0"/>
              <a:t>Doctrina política favorable a la intervención del pueblo en el gobierno. Esto es: una dimensión normativa, un ideal que debe cumplirse, el “deber ser”.</a:t>
            </a:r>
          </a:p>
          <a:p>
            <a:pPr lvl="1" algn="just">
              <a:defRPr/>
            </a:pPr>
            <a:endParaRPr lang="es-ES" dirty="0"/>
          </a:p>
          <a:p>
            <a:pPr lvl="1" algn="just">
              <a:defRPr/>
            </a:pPr>
            <a:r>
              <a:rPr lang="es-ES_tradnl" dirty="0"/>
              <a:t>2. </a:t>
            </a:r>
            <a:r>
              <a:rPr lang="es-ES" dirty="0"/>
              <a:t>Predominio del pueblo en el gobierno político de un Estado. Esto es: una dimensión empírica, que nos lleva a la realidad de la democracia y cómo puede articularse y funcionar, el “es”.</a:t>
            </a:r>
          </a:p>
          <a:p>
            <a:pPr lvl="1" algn="just">
              <a:defRPr/>
            </a:pPr>
            <a:endParaRPr lang="es-ES" dirty="0"/>
          </a:p>
          <a:p>
            <a:pPr lvl="1" algn="just">
              <a:defRPr/>
            </a:pPr>
            <a:r>
              <a:rPr lang="es-ES" dirty="0"/>
              <a:t>Ambas acepciones están íntimamente ligadas. Existe una interacción entre el ideal y la realidad: los ideales empujan y moldean el funcionamiento de la democracia, y las resistencias de la realidad nos indican hasta qué punto los ideales pueden realizarse.</a:t>
            </a:r>
          </a:p>
          <a:p>
            <a:pPr lvl="1" algn="just">
              <a:defRPr/>
            </a:pPr>
            <a:endParaRPr lang="es-ES" dirty="0"/>
          </a:p>
          <a:p>
            <a:pPr lvl="1" algn="just">
              <a:defRPr/>
            </a:pPr>
            <a:r>
              <a:rPr lang="es-ES" dirty="0"/>
              <a:t>Pero no deben confundirse: </a:t>
            </a:r>
            <a:r>
              <a:rPr lang="es-ES_tradnl" dirty="0"/>
              <a:t>el ideal democrático no define exactamente la realidad democrática y, viceversa, una democracia real no puede ser ideal. Los ideales se comparan con los ideales, y las realidades con las realidades. Así no se cae en la trampa de los que legitiman las dictaduras: suelen comparar el funcionamiento real de la democracia, poniendo el énfasis en sus defectos, con su ideal de gobierno. </a:t>
            </a:r>
          </a:p>
          <a:p>
            <a:pPr marL="0" indent="0" algn="just">
              <a:buNone/>
            </a:pPr>
            <a:endParaRPr lang="es-ES" dirty="0"/>
          </a:p>
          <a:p>
            <a:pPr algn="just"/>
            <a:r>
              <a:rPr lang="es-ES" sz="2800" dirty="0"/>
              <a:t>Combinando ambos planos, ¿cuál es la definición mínima de democracia?</a:t>
            </a:r>
          </a:p>
          <a:p>
            <a:pPr algn="just"/>
            <a:endParaRPr lang="es-ES" sz="2800" dirty="0"/>
          </a:p>
          <a:p>
            <a:pPr lvl="1" algn="just"/>
            <a:r>
              <a:rPr lang="es-ES_tradnl" sz="2600" dirty="0"/>
              <a:t>Una organización legal-institucional que permite la participación ciudadana en la gestión de Gobierno y que está legitimado en la voluntad expresa de los ciudadanos.</a:t>
            </a:r>
          </a:p>
          <a:p>
            <a:pPr lvl="1" algn="just"/>
            <a:endParaRPr lang="es-ES" sz="2600" dirty="0"/>
          </a:p>
          <a:p>
            <a:pPr algn="just"/>
            <a:endParaRPr lang="es-ES" sz="2800" dirty="0"/>
          </a:p>
          <a:p>
            <a:pPr lvl="1" algn="just"/>
            <a:endParaRPr lang="es-ES" dirty="0"/>
          </a:p>
          <a:p>
            <a:pPr algn="just"/>
            <a:endParaRPr lang="es-ES" dirty="0"/>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15997670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400600"/>
          </a:xfrm>
        </p:spPr>
        <p:txBody>
          <a:bodyPr>
            <a:normAutofit fontScale="92500" lnSpcReduction="20000"/>
          </a:bodyPr>
          <a:lstStyle/>
          <a:p>
            <a:pPr algn="just"/>
            <a:endParaRPr lang="es-ES" dirty="0"/>
          </a:p>
          <a:p>
            <a:pPr algn="just"/>
            <a:r>
              <a:rPr lang="es-ES_tradnl" dirty="0"/>
              <a:t>La democracia griega (y la república romana) tenía una relación simbiótica con la polis (y la </a:t>
            </a:r>
            <a:r>
              <a:rPr lang="es-ES_tradnl" dirty="0" err="1"/>
              <a:t>cives</a:t>
            </a:r>
            <a:r>
              <a:rPr lang="es-ES_tradnl" dirty="0"/>
              <a:t>), con la ciudad-comunidad, desconociendo todo concepto del Estado:</a:t>
            </a:r>
          </a:p>
          <a:p>
            <a:pPr marL="0" indent="0" algn="just">
              <a:buNone/>
            </a:pPr>
            <a:r>
              <a:rPr lang="es-ES_tradnl" dirty="0"/>
              <a:t> </a:t>
            </a:r>
          </a:p>
          <a:p>
            <a:pPr lvl="1" algn="just"/>
            <a:r>
              <a:rPr lang="es-ES_tradnl" dirty="0"/>
              <a:t>El Estado, como entidad política impersonal es una construcción moderna –citada en Maquiavelo– que equivalía a “res pública”: la sociedad organizada políticamente.</a:t>
            </a:r>
          </a:p>
          <a:p>
            <a:pPr marL="0" indent="0" algn="just">
              <a:buNone/>
            </a:pPr>
            <a:r>
              <a:rPr lang="es-ES_tradnl" dirty="0"/>
              <a:t> </a:t>
            </a:r>
          </a:p>
          <a:p>
            <a:pPr lvl="1" algn="just"/>
            <a:r>
              <a:rPr lang="es-ES_tradnl" dirty="0"/>
              <a:t>Más tarde, “Estado” adquirió su significado moderno: asociado a una estructura de autoridad, de mando, separada de la sociedad y que se superpone a ella.</a:t>
            </a:r>
          </a:p>
          <a:p>
            <a:pPr algn="just"/>
            <a:endParaRPr lang="es-ES_tradnl" dirty="0"/>
          </a:p>
          <a:p>
            <a:pPr lvl="1" algn="just"/>
            <a:r>
              <a:rPr lang="es-ES_tradnl" dirty="0"/>
              <a:t>En latín (y después en español) el cuerpo político formado por el Rey y su pueblo se denominaba “</a:t>
            </a:r>
            <a:r>
              <a:rPr lang="es-ES_tradnl" dirty="0" err="1"/>
              <a:t>Regnum</a:t>
            </a:r>
            <a:r>
              <a:rPr lang="es-ES_tradnl" dirty="0"/>
              <a:t>”, mientras que el gobierno de los magistrados era “</a:t>
            </a:r>
            <a:r>
              <a:rPr lang="es-ES_tradnl" dirty="0" err="1"/>
              <a:t>Civitas</a:t>
            </a:r>
            <a:r>
              <a:rPr lang="es-ES_tradnl" dirty="0"/>
              <a:t>”.</a:t>
            </a:r>
          </a:p>
          <a:p>
            <a:pPr marL="0" indent="0" algn="just">
              <a:buNone/>
            </a:pPr>
            <a:endParaRPr lang="es-ES" dirty="0"/>
          </a:p>
          <a:p>
            <a:pPr marL="0"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3362500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256584"/>
          </a:xfrm>
        </p:spPr>
        <p:txBody>
          <a:bodyPr>
            <a:normAutofit/>
          </a:bodyPr>
          <a:lstStyle/>
          <a:p>
            <a:pPr algn="just"/>
            <a:endParaRPr lang="es-ES" dirty="0"/>
          </a:p>
          <a:p>
            <a:pPr algn="just"/>
            <a:r>
              <a:rPr lang="es-ES" dirty="0"/>
              <a:t>Al ser una democracia sin Estado, la democracia griega es inaplicable más allá de un ámbito local. Mucho menos en Estados-nación extensos y habitados por millones de ciudadanos.</a:t>
            </a:r>
          </a:p>
          <a:p>
            <a:pPr algn="just"/>
            <a:endParaRPr lang="es-ES" dirty="0"/>
          </a:p>
          <a:p>
            <a:pPr lvl="1" algn="just"/>
            <a:r>
              <a:rPr lang="es-ES" dirty="0"/>
              <a:t>Cuanto más numerosa es la gente implicada en tareas de gobierno, menos efectiva es su participación.</a:t>
            </a:r>
          </a:p>
          <a:p>
            <a:pPr lvl="1" algn="just"/>
            <a:endParaRPr lang="es-ES" dirty="0"/>
          </a:p>
          <a:p>
            <a:pPr lvl="1" algn="just"/>
            <a:r>
              <a:rPr lang="es-ES" dirty="0"/>
              <a:t>Por tanto, en contextos diferentes a aquellas </a:t>
            </a:r>
            <a:r>
              <a:rPr lang="es-ES" i="1" dirty="0"/>
              <a:t>polis,</a:t>
            </a:r>
            <a:r>
              <a:rPr lang="es-ES" dirty="0"/>
              <a:t> sólo cabe la democracia representativa.</a:t>
            </a:r>
          </a:p>
          <a:p>
            <a:pPr marL="0"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6671211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84976" cy="5400600"/>
          </a:xfrm>
        </p:spPr>
        <p:txBody>
          <a:bodyPr>
            <a:normAutofit fontScale="85000" lnSpcReduction="10000"/>
          </a:bodyPr>
          <a:lstStyle/>
          <a:p>
            <a:pPr algn="just"/>
            <a:endParaRPr lang="es-ES" dirty="0"/>
          </a:p>
          <a:p>
            <a:pPr algn="just"/>
            <a:r>
              <a:rPr lang="es-ES" dirty="0"/>
              <a:t>La “ateniense”, por tanto, era una democracia directa, que no funcionaba como nuestras democracias representativas, donde no gobernamos nosotros directamente sino nuestros representantes.</a:t>
            </a:r>
          </a:p>
          <a:p>
            <a:pPr algn="just"/>
            <a:endParaRPr lang="es-ES" dirty="0"/>
          </a:p>
          <a:p>
            <a:pPr lvl="1" algn="just"/>
            <a:r>
              <a:rPr lang="es-ES" dirty="0"/>
              <a:t>Ni siquiera en la democracia griega dejaba de haber cierta separación entre gobernantes y gobernados (existían magistraturas electas o por sorteo que se encargaban de las diversas funciones de gobierno).</a:t>
            </a:r>
          </a:p>
          <a:p>
            <a:pPr lvl="1" algn="just"/>
            <a:endParaRPr lang="es-ES" dirty="0"/>
          </a:p>
          <a:p>
            <a:pPr lvl="1" algn="just"/>
            <a:r>
              <a:rPr lang="es-ES" dirty="0"/>
              <a:t>Sí es cierto que en la democracia antigua, el “demos” participaba de forma continua en el ejercicio directo del Poder. </a:t>
            </a:r>
          </a:p>
          <a:p>
            <a:pPr lvl="1" algn="just"/>
            <a:endParaRPr lang="es-ES" dirty="0"/>
          </a:p>
          <a:p>
            <a:pPr lvl="1" algn="just"/>
            <a:r>
              <a:rPr lang="es-ES" dirty="0"/>
              <a:t>Nuestra democracia equivale, por el contrario, a un sistema de limitación y control del Poder, con una clara diferenciación entre gobernantes y gobernados, entre el Estado y los ciudadanos, entre los profesionales de la política y los que se olvidan de ella salvo en raras ocasiones.</a:t>
            </a:r>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6671211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84976" cy="5589240"/>
          </a:xfrm>
        </p:spPr>
        <p:txBody>
          <a:bodyPr>
            <a:normAutofit/>
          </a:bodyPr>
          <a:lstStyle/>
          <a:p>
            <a:pPr algn="just"/>
            <a:endParaRPr lang="es-ES" dirty="0"/>
          </a:p>
          <a:p>
            <a:pPr algn="just"/>
            <a:r>
              <a:rPr lang="es-ES" dirty="0"/>
              <a:t>No pocos ilustrados admiraban la democracia directa griega por ello pero, ¿era un modelo viable en su misma época?</a:t>
            </a:r>
          </a:p>
          <a:p>
            <a:pPr algn="just"/>
            <a:endParaRPr lang="es-ES" dirty="0"/>
          </a:p>
          <a:p>
            <a:pPr lvl="1" algn="just"/>
            <a:r>
              <a:rPr lang="es-ES" dirty="0"/>
              <a:t>Su existencia (como el de las comunas medievales) se caracterizó por su constante inestabilidad: el “gobierno de los muchos y en favor de los muchos” (Pericles) degeneró en la forma corrompida de la “</a:t>
            </a:r>
            <a:r>
              <a:rPr lang="es-ES" dirty="0" err="1"/>
              <a:t>politeia</a:t>
            </a:r>
            <a:r>
              <a:rPr lang="es-ES" dirty="0"/>
              <a:t>” (Aristóteles).</a:t>
            </a:r>
          </a:p>
          <a:p>
            <a:pPr lvl="1" algn="just"/>
            <a:endParaRPr lang="es-ES" dirty="0"/>
          </a:p>
          <a:p>
            <a:pPr lvl="1" algn="just"/>
            <a:r>
              <a:rPr lang="es-ES" dirty="0"/>
              <a:t>(Continúa…)</a:t>
            </a:r>
          </a:p>
          <a:p>
            <a:pPr lvl="1"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6816047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84976" cy="5328592"/>
          </a:xfrm>
        </p:spPr>
        <p:txBody>
          <a:bodyPr>
            <a:normAutofit/>
          </a:bodyPr>
          <a:lstStyle/>
          <a:p>
            <a:pPr lvl="1" algn="just">
              <a:buNone/>
            </a:pPr>
            <a:endParaRPr lang="es-ES" dirty="0"/>
          </a:p>
          <a:p>
            <a:pPr lvl="1" algn="just"/>
            <a:r>
              <a:rPr lang="es-ES" dirty="0"/>
              <a:t>El “gobierno directo de los muchos” exigía una dedicación constante al servicio público: autogobernarse significaba pasarse la vida gobernando. </a:t>
            </a:r>
          </a:p>
          <a:p>
            <a:pPr lvl="1" algn="just"/>
            <a:endParaRPr lang="es-ES" dirty="0"/>
          </a:p>
          <a:p>
            <a:pPr lvl="1" algn="just"/>
            <a:r>
              <a:rPr lang="es-ES" dirty="0"/>
              <a:t>La hipertrofia política atrofió otras funciones de la vida social. Sufrió especialmente la económica: el consiguiente decrecimiento de la riqueza llevó a la necesidad de confiscar partes crecientes de la propiedad de quiénes se dedicaban a esta actividad para que los “</a:t>
            </a:r>
            <a:r>
              <a:rPr lang="es-ES" dirty="0" err="1"/>
              <a:t>polites</a:t>
            </a:r>
            <a:r>
              <a:rPr lang="es-ES" dirty="0"/>
              <a:t>” del “demos” pudieran subsistir. </a:t>
            </a:r>
          </a:p>
          <a:p>
            <a:pPr marL="393192" lvl="1" indent="0" algn="just">
              <a:buNone/>
            </a:pPr>
            <a:endParaRPr lang="es-ES" dirty="0"/>
          </a:p>
          <a:p>
            <a:pPr lvl="1" algn="just"/>
            <a:r>
              <a:rPr lang="es-ES" dirty="0"/>
              <a:t>(Continúa…)</a:t>
            </a:r>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6816047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84976" cy="5328592"/>
          </a:xfrm>
        </p:spPr>
        <p:txBody>
          <a:bodyPr>
            <a:normAutofit/>
          </a:bodyPr>
          <a:lstStyle/>
          <a:p>
            <a:pPr lvl="1" algn="just">
              <a:buNone/>
            </a:pPr>
            <a:endParaRPr lang="es-ES" dirty="0"/>
          </a:p>
          <a:p>
            <a:pPr lvl="1" algn="just"/>
            <a:r>
              <a:rPr lang="es-ES" dirty="0"/>
              <a:t>Rousseau reconocía que aquella democracia no era viable sin la esclavitud: los esclavos trabajaban mientras los ciudadanos gobernaban. Por ello concluía que libertad y servidumbre se tocaban y no podían vivir la una sin la otra.</a:t>
            </a:r>
          </a:p>
          <a:p>
            <a:pPr lvl="1" algn="just"/>
            <a:endParaRPr lang="es-ES" dirty="0"/>
          </a:p>
          <a:p>
            <a:pPr lvl="1" algn="just"/>
            <a:r>
              <a:rPr lang="es-ES_tradnl" dirty="0"/>
              <a:t>La inestabilidad puramente política se explicaba en el poder de la asamblea y de sus magistrados delegados. Éste era tan omnipotente que generaba políticas </a:t>
            </a:r>
            <a:r>
              <a:rPr lang="es-ES_tradnl" dirty="0" err="1"/>
              <a:t>anticooperativas</a:t>
            </a:r>
            <a:r>
              <a:rPr lang="es-ES_tradnl" dirty="0"/>
              <a:t> (de suma cero). </a:t>
            </a:r>
            <a:endParaRPr lang="es-ES" dirty="0"/>
          </a:p>
          <a:p>
            <a:pPr lvl="1" algn="just"/>
            <a:endParaRPr lang="es-ES" dirty="0"/>
          </a:p>
          <a:p>
            <a:pPr lvl="1"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5517313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400600"/>
          </a:xfrm>
        </p:spPr>
        <p:txBody>
          <a:bodyPr>
            <a:normAutofit fontScale="92500" lnSpcReduction="20000"/>
          </a:bodyPr>
          <a:lstStyle/>
          <a:p>
            <a:pPr algn="just">
              <a:buNone/>
            </a:pPr>
            <a:endParaRPr lang="es-ES_tradnl" dirty="0"/>
          </a:p>
          <a:p>
            <a:pPr algn="just"/>
            <a:r>
              <a:rPr lang="es-ES_tradnl" dirty="0"/>
              <a:t>La participación tampoco garantizaba las libertades individuales de cada uno de sus ciudadanos. La democracia ateniense y la república romana se inspiraba así en fines y valores muy diferentes de los nuestros.</a:t>
            </a:r>
            <a:endParaRPr lang="es-ES" dirty="0"/>
          </a:p>
          <a:p>
            <a:pPr algn="just"/>
            <a:endParaRPr lang="es-ES" dirty="0"/>
          </a:p>
          <a:p>
            <a:pPr lvl="1" algn="just"/>
            <a:r>
              <a:rPr lang="es-ES" dirty="0"/>
              <a:t>Los antiguos no tenían noción alguna de la libertad individual. Por el contrario, les parecía inconcebible una esfera privada donde el ciudadano tuviera un derecho independiente frente a la comunidad política. </a:t>
            </a:r>
          </a:p>
          <a:p>
            <a:pPr lvl="1" algn="just"/>
            <a:endParaRPr lang="es-ES" dirty="0"/>
          </a:p>
          <a:p>
            <a:pPr lvl="1" algn="just"/>
            <a:r>
              <a:rPr lang="es-ES" dirty="0"/>
              <a:t>Es más, se consideraba absurdo, inmoral e indigno de un hombre libre pensar en una libertad propia y distinta de la libertad política de su pueblo y Estado. No había separación, por tanto, entre lo “público” y lo “privado”.</a:t>
            </a:r>
          </a:p>
          <a:p>
            <a:pPr lvl="1" algn="just"/>
            <a:endParaRPr lang="es-ES" dirty="0"/>
          </a:p>
          <a:p>
            <a:pPr lvl="1" algn="just"/>
            <a:r>
              <a:rPr lang="es-ES" dirty="0"/>
              <a:t>(Continúa…)</a:t>
            </a:r>
          </a:p>
          <a:p>
            <a:pPr lvl="1" algn="just"/>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6073759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400600"/>
          </a:xfrm>
        </p:spPr>
        <p:txBody>
          <a:bodyPr>
            <a:normAutofit fontScale="92500" lnSpcReduction="20000"/>
          </a:bodyPr>
          <a:lstStyle/>
          <a:p>
            <a:pPr lvl="1" algn="just">
              <a:buNone/>
            </a:pPr>
            <a:endParaRPr lang="es-ES" dirty="0"/>
          </a:p>
          <a:p>
            <a:pPr lvl="1" algn="just"/>
            <a:r>
              <a:rPr lang="es-ES" dirty="0"/>
              <a:t>El hombre no existía ni en Grecia ni en Roma más que inmerso en una totalidad social. Pero no como persona individual, como ser moral depositario de derechos propios frente a la comunidad (una noción cristiana que luego pasó a la escuela iusnaturalista). “Hombre libre” era, en la antigüedad, “</a:t>
            </a:r>
            <a:r>
              <a:rPr lang="es-ES" dirty="0" err="1"/>
              <a:t>polites</a:t>
            </a:r>
            <a:r>
              <a:rPr lang="es-ES" dirty="0"/>
              <a:t>” y la antítesis era el “esclavo”.</a:t>
            </a:r>
            <a:endParaRPr lang="es-ES_tradnl" dirty="0"/>
          </a:p>
          <a:p>
            <a:pPr marL="393192" lvl="1" indent="0" algn="just">
              <a:buNone/>
            </a:pPr>
            <a:endParaRPr lang="es-ES" dirty="0"/>
          </a:p>
          <a:p>
            <a:pPr lvl="1" algn="just"/>
            <a:r>
              <a:rPr lang="es-ES" dirty="0"/>
              <a:t>¿Qué era la libertad en aquel mundo?: Una libertad puramente “política”: participar en la asamblea, discutir y aprobar las normas, y elegir o ser elegido magistrado, y juzgar la conducta de éste o de cualquier ciudadano (dictando incluso sentencias judiciales). </a:t>
            </a:r>
          </a:p>
          <a:p>
            <a:pPr lvl="1" algn="just"/>
            <a:endParaRPr lang="es-ES" dirty="0"/>
          </a:p>
          <a:p>
            <a:pPr lvl="1" algn="just"/>
            <a:r>
              <a:rPr lang="es-ES" dirty="0"/>
              <a:t>Por tanto, el </a:t>
            </a:r>
            <a:r>
              <a:rPr lang="es-ES" dirty="0" err="1"/>
              <a:t>polites</a:t>
            </a:r>
            <a:r>
              <a:rPr lang="es-ES" dirty="0"/>
              <a:t> (y el </a:t>
            </a:r>
            <a:r>
              <a:rPr lang="es-ES" dirty="0" err="1"/>
              <a:t>cives</a:t>
            </a:r>
            <a:r>
              <a:rPr lang="es-ES" dirty="0"/>
              <a:t>) vivía para su comunidad, y no al revés (curiosamente, el fundamento de lo que son hoy los Estados no democráticos).</a:t>
            </a:r>
          </a:p>
          <a:p>
            <a:pPr lvl="1" algn="just"/>
            <a:endParaRPr lang="es-ES" dirty="0"/>
          </a:p>
          <a:p>
            <a:pPr lvl="1" algn="just"/>
            <a:r>
              <a:rPr lang="es-ES" dirty="0"/>
              <a:t>(Continúa…)</a:t>
            </a:r>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6073759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256584"/>
          </a:xfrm>
        </p:spPr>
        <p:txBody>
          <a:bodyPr>
            <a:normAutofit/>
          </a:bodyPr>
          <a:lstStyle/>
          <a:p>
            <a:pPr lvl="1" algn="just">
              <a:buNone/>
            </a:pPr>
            <a:endParaRPr lang="es-ES" dirty="0"/>
          </a:p>
          <a:p>
            <a:pPr lvl="1" algn="just"/>
            <a:r>
              <a:rPr lang="es-ES" dirty="0"/>
              <a:t>Existía, de facto, un espacio de privacidad. Pero este no estaba legitimado jurídicamente, ni se consideraba proyección moral y jurídica de la persona humana. </a:t>
            </a:r>
          </a:p>
          <a:p>
            <a:pPr lvl="1" algn="just"/>
            <a:endParaRPr lang="es-ES" dirty="0"/>
          </a:p>
          <a:p>
            <a:pPr lvl="1" algn="just"/>
            <a:r>
              <a:rPr lang="es-ES" dirty="0"/>
              <a:t>Por tanto, ese espacio privado no podía entrar nunca en conflicto con los deberes públicos (privado = </a:t>
            </a:r>
            <a:r>
              <a:rPr lang="es-ES" dirty="0" err="1"/>
              <a:t>privatus</a:t>
            </a:r>
            <a:r>
              <a:rPr lang="es-ES" dirty="0"/>
              <a:t> = hombre privado de su condición social, cívica). </a:t>
            </a:r>
          </a:p>
          <a:p>
            <a:pPr lvl="1" algn="just"/>
            <a:endParaRPr lang="es-ES" dirty="0"/>
          </a:p>
          <a:p>
            <a:pPr lvl="1" algn="just"/>
            <a:r>
              <a:rPr lang="es-ES" dirty="0"/>
              <a:t>Aquella democracia, por tanto, sometía al individuo a la comunidad, frente a la nuestra que no limita la persona a su condición de ciudadano sino que también protege su libertad como individuo.</a:t>
            </a:r>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6073759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84976" cy="5400600"/>
          </a:xfrm>
        </p:spPr>
        <p:txBody>
          <a:bodyPr>
            <a:normAutofit/>
          </a:bodyPr>
          <a:lstStyle/>
          <a:p>
            <a:pPr algn="just"/>
            <a:endParaRPr lang="es-ES" dirty="0"/>
          </a:p>
          <a:p>
            <a:pPr marL="274320" lvl="1" indent="-274320" algn="just">
              <a:buClr>
                <a:schemeClr val="accent3"/>
              </a:buClr>
              <a:buSzPct val="95000"/>
            </a:pPr>
            <a:r>
              <a:rPr lang="es-ES" dirty="0"/>
              <a:t>El hundimiento de la democracia antigua en el mundo clásico griego fue tan completo que conllevó el desuso de palabra (aunque no del método) durante toda la Edad Media y buena parte de la Moderna.</a:t>
            </a:r>
          </a:p>
          <a:p>
            <a:pPr algn="just"/>
            <a:endParaRPr lang="es-ES" dirty="0"/>
          </a:p>
          <a:p>
            <a:pPr algn="just"/>
            <a:r>
              <a:rPr lang="es-ES" sz="2400" dirty="0"/>
              <a:t>El término que prácticamente se solapó era el de “res pública”, que no respondía a la idea del poder del “demos”, sino a la del “bien común” de todos los miembros de una comunidad política.</a:t>
            </a:r>
          </a:p>
          <a:p>
            <a:pPr algn="just"/>
            <a:endParaRPr lang="es-ES" dirty="0"/>
          </a:p>
          <a:p>
            <a:pPr algn="just"/>
            <a:endParaRPr lang="es-ES_tradnl" dirty="0"/>
          </a:p>
          <a:p>
            <a:pPr lvl="1" algn="just"/>
            <a:endParaRPr lang="es-ES" dirty="0"/>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446013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INTRODUCCIÓN: ¿QUÉ ES LA DEMOCRACIA?</a:t>
            </a:r>
          </a:p>
        </p:txBody>
      </p:sp>
      <p:sp>
        <p:nvSpPr>
          <p:cNvPr id="3" name="2 Marcador de contenido"/>
          <p:cNvSpPr>
            <a:spLocks noGrp="1"/>
          </p:cNvSpPr>
          <p:nvPr>
            <p:ph idx="1"/>
          </p:nvPr>
        </p:nvSpPr>
        <p:spPr>
          <a:xfrm>
            <a:off x="35496" y="980728"/>
            <a:ext cx="9108504" cy="5877272"/>
          </a:xfrm>
        </p:spPr>
        <p:txBody>
          <a:bodyPr>
            <a:normAutofit fontScale="40000" lnSpcReduction="20000"/>
          </a:bodyPr>
          <a:lstStyle/>
          <a:p>
            <a:pPr marL="0" indent="0" algn="r">
              <a:buNone/>
            </a:pPr>
            <a:endParaRPr lang="es-ES" dirty="0"/>
          </a:p>
          <a:p>
            <a:pPr>
              <a:defRPr/>
            </a:pPr>
            <a:r>
              <a:rPr lang="es-ES" sz="2800" dirty="0"/>
              <a:t>¿Cómo se articula esta participación democrática?</a:t>
            </a:r>
            <a:r>
              <a:rPr lang="es-ES_tradnl" sz="2800" dirty="0"/>
              <a:t> Hemos conocido dos formas:</a:t>
            </a:r>
          </a:p>
          <a:p>
            <a:pPr>
              <a:defRPr/>
            </a:pPr>
            <a:endParaRPr lang="es-ES_tradnl" sz="2800" dirty="0"/>
          </a:p>
          <a:p>
            <a:pPr lvl="1" algn="just">
              <a:defRPr/>
            </a:pPr>
            <a:r>
              <a:rPr lang="es-ES_tradnl" dirty="0"/>
              <a:t>1. </a:t>
            </a:r>
            <a:r>
              <a:rPr lang="es-ES" dirty="0"/>
              <a:t>Democracia Directa: la participación directa, sin intermediarios, bien sea por medio de Asambleas (Antigua Grecia) o Comunas (Municipios medievales), bien por medio de referendos y plebiscitos (Votación y/o Aclamación).</a:t>
            </a:r>
          </a:p>
          <a:p>
            <a:pPr lvl="1" algn="just">
              <a:defRPr/>
            </a:pPr>
            <a:endParaRPr lang="es-ES" dirty="0"/>
          </a:p>
          <a:p>
            <a:pPr lvl="2" algn="just">
              <a:defRPr/>
            </a:pPr>
            <a:r>
              <a:rPr lang="es-ES" dirty="0"/>
              <a:t>Su experiencia fue relativamente breve y discontinua, salpicada de regímenes tiránicos. Por ello, esta democracia clásica se considerará una degeneración de la “buena política”, del “buen gobierno” (</a:t>
            </a:r>
            <a:r>
              <a:rPr lang="es-ES" i="1" dirty="0"/>
              <a:t>Politeia</a:t>
            </a:r>
            <a:r>
              <a:rPr lang="es-ES" dirty="0"/>
              <a:t>) y tuvo una acepción peyorativa.</a:t>
            </a:r>
          </a:p>
          <a:p>
            <a:pPr lvl="2" algn="just">
              <a:defRPr/>
            </a:pPr>
            <a:endParaRPr lang="es-ES" dirty="0"/>
          </a:p>
          <a:p>
            <a:pPr lvl="2" algn="just">
              <a:defRPr/>
            </a:pPr>
            <a:r>
              <a:rPr lang="es-ES" dirty="0"/>
              <a:t>La dimensión de las naciones-estado modernos y la diversidad y complejidad de sus funciones hace impracticable este tipo de democracia. </a:t>
            </a:r>
          </a:p>
          <a:p>
            <a:pPr lvl="1" algn="just">
              <a:defRPr/>
            </a:pPr>
            <a:endParaRPr lang="es-ES" dirty="0"/>
          </a:p>
          <a:p>
            <a:pPr lvl="1" algn="just">
              <a:defRPr/>
            </a:pPr>
            <a:r>
              <a:rPr lang="es-ES" dirty="0"/>
              <a:t>2. Democracia Constitucional y Representativa: </a:t>
            </a:r>
            <a:r>
              <a:rPr lang="es-ES_tradnl" dirty="0"/>
              <a:t>un sistema pluripartidista, de competencia entre partidos políticos, donde la mayoría, elegida libremente, gobierna respetando los derechos de las minorías.</a:t>
            </a:r>
          </a:p>
          <a:p>
            <a:pPr lvl="1" algn="just">
              <a:defRPr/>
            </a:pPr>
            <a:endParaRPr lang="es-ES" dirty="0"/>
          </a:p>
          <a:p>
            <a:pPr lvl="2" algn="just">
              <a:defRPr/>
            </a:pPr>
            <a:r>
              <a:rPr lang="es-ES" dirty="0"/>
              <a:t>Esta forma moderna de democracia nació en el siglo XIX, cuando se implantó el sufragio universal dentro de los regímenes liberal-constitucionales.</a:t>
            </a:r>
          </a:p>
          <a:p>
            <a:pPr lvl="2" algn="just">
              <a:defRPr/>
            </a:pPr>
            <a:endParaRPr lang="es-ES" dirty="0"/>
          </a:p>
          <a:p>
            <a:pPr lvl="2" algn="just">
              <a:defRPr/>
            </a:pPr>
            <a:r>
              <a:rPr lang="es-ES" dirty="0"/>
              <a:t>Es una sugestiva fusión de dos regímenes antes contrapuestos, el liberalismo y la democracia, cuyos principios inspiradores, la preservación de las libertades civiles y el gobierno del pueblo, cooperan entre sí. </a:t>
            </a:r>
          </a:p>
          <a:p>
            <a:pPr lvl="2" algn="just">
              <a:defRPr/>
            </a:pPr>
            <a:endParaRPr lang="es-ES" dirty="0"/>
          </a:p>
          <a:p>
            <a:pPr lvl="2" algn="just">
              <a:defRPr/>
            </a:pPr>
            <a:r>
              <a:rPr lang="es-ES" dirty="0"/>
              <a:t>En este sentido, la palabra “democracia” es, en realidad, una abreviación de constitucionalismo/liberalismo democrático, que es su nombre completo. El uso del mismo vocablo de los griegos alude, tan sólo, a un principio de legitimidad: que el poder deriva del </a:t>
            </a:r>
            <a:r>
              <a:rPr lang="es-ES" i="1" dirty="0"/>
              <a:t>demos</a:t>
            </a:r>
            <a:r>
              <a:rPr lang="es-ES" dirty="0"/>
              <a:t> (pueblo) a través de un consentimiento verificado (no presunto) y ligado a las elecciones libres. Por tanto, el poder popular se resuelve en el llamado “poder electoral”. De ahí que la democracia sea calificada como “gobierno por consentimiento”: la conciencia de que las normas a las que nos sometemos han sido elaboradas, influidas o participadas de alguna manera por quienes elegimos, y la de que, dentro del respeto a determinadas reglas o principios que nos son comunes, hemos de tolerarnos o soportarnos de alguna manera los que pensamos distintos.</a:t>
            </a:r>
          </a:p>
          <a:p>
            <a:pPr lvl="2" algn="just">
              <a:defRPr/>
            </a:pPr>
            <a:endParaRPr lang="es-ES" dirty="0"/>
          </a:p>
          <a:p>
            <a:pPr lvl="2" algn="just">
              <a:defRPr/>
            </a:pPr>
            <a:r>
              <a:rPr lang="es-ES" dirty="0"/>
              <a:t>Esta cooperación entre los principios liberales y democráticos se basa en que las mayorías políticas pueden hacer prevalecer su criterio de gobierno siempre que éste no atente contra la integridad de la sociedad política, las libertades civiles, y los principios y mecanismos fundamentales de la democracia constitucional, o no persiga abolirlos. Y en el principio de que las mayorías y las minorías tienen fecha de caducidad, pueden cambiar y, por tanto, deben legitimarse periódicamente en elecciones. La mayoría no deja de ser, así, más que una técnica para resolver los conflictos pacíficamente, pero no un principio ilimitado y sin freno que anule a los individuos y a los grupos minoritarios. El principio de la mayoría, así considerado, resulta de suma utilidad en democracia, porque logra reducir la tendencia a la atomización individual que promueven las libertades y a producir el agrupamiento de todas las opciones políticas en dos grupos, mayorías y minorías. Y en la medida en que, en democracia, la primera no puede reducir a la segunda a la impotencia total, al precio de que la segunda renuncie por completo a participar del sistema político y prive a la mayoría de su condición de tal, este principio también redunda en una influencia de la minoría en las decisiones legislativas y administrativas.</a:t>
            </a:r>
          </a:p>
          <a:p>
            <a:pPr lvl="2" algn="just">
              <a:defRPr/>
            </a:pPr>
            <a:endParaRPr lang="es-ES" dirty="0"/>
          </a:p>
          <a:p>
            <a:pPr lvl="2" algn="just">
              <a:defRPr/>
            </a:pPr>
            <a:r>
              <a:rPr lang="es-ES" dirty="0"/>
              <a:t>Si las mayorías políticas pudieran hacer prevalecer su criterio de gobierno de manera ilimitada:</a:t>
            </a:r>
          </a:p>
          <a:p>
            <a:pPr lvl="2" algn="just">
              <a:defRPr/>
            </a:pPr>
            <a:endParaRPr lang="es-ES" dirty="0"/>
          </a:p>
          <a:p>
            <a:pPr lvl="3" algn="just">
              <a:defRPr/>
            </a:pPr>
            <a:r>
              <a:rPr lang="es-ES" dirty="0"/>
              <a:t>1. Podrían privar a los ciudadanos de sus derechos y modificar a placer las reglas de juego para monopolizar el Poder.</a:t>
            </a:r>
          </a:p>
          <a:p>
            <a:pPr lvl="3" algn="just">
              <a:defRPr/>
            </a:pPr>
            <a:r>
              <a:rPr lang="es-ES" dirty="0"/>
              <a:t>2. </a:t>
            </a:r>
            <a:r>
              <a:rPr lang="es-ES_tradnl" dirty="0"/>
              <a:t>Podrían reducir a la minoría a la impotencia absoluta, suprimiendo el disenso y la capacidad de oposición.</a:t>
            </a:r>
          </a:p>
          <a:p>
            <a:pPr lvl="3" algn="just">
              <a:defRPr/>
            </a:pPr>
            <a:r>
              <a:rPr lang="es-ES" dirty="0"/>
              <a:t>3</a:t>
            </a:r>
            <a:r>
              <a:rPr lang="es-ES_tradnl" dirty="0"/>
              <a:t>. Podrían impedir cambiar de opinión a los componentes de esa mayoría.</a:t>
            </a:r>
            <a:endParaRPr lang="es-ES" sz="2600" dirty="0"/>
          </a:p>
          <a:p>
            <a:pPr algn="just"/>
            <a:endParaRPr lang="es-ES" sz="2800" dirty="0"/>
          </a:p>
          <a:p>
            <a:pPr lvl="1" algn="just"/>
            <a:endParaRPr lang="es-ES" dirty="0"/>
          </a:p>
          <a:p>
            <a:pPr algn="just"/>
            <a:endParaRPr lang="es-ES" dirty="0"/>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118472697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84976" cy="5400600"/>
          </a:xfrm>
        </p:spPr>
        <p:txBody>
          <a:bodyPr>
            <a:normAutofit fontScale="92500" lnSpcReduction="10000"/>
          </a:bodyPr>
          <a:lstStyle/>
          <a:p>
            <a:pPr algn="just">
              <a:buNone/>
            </a:pPr>
            <a:endParaRPr lang="es-ES" dirty="0"/>
          </a:p>
          <a:p>
            <a:pPr algn="just"/>
            <a:r>
              <a:rPr lang="es-ES" dirty="0"/>
              <a:t>De hecho, “República” y “Democracia” se hicieron conceptos opuestos en el XVIII: la primera, como gobierno orientado al bien de todos frente al segundo, una forma más de gobierno despótico (orientado al bien de un determinado sector de la sociedad, como el Absolutismo y la Oligarquía).</a:t>
            </a:r>
            <a:endParaRPr lang="es-ES_tradnl" dirty="0"/>
          </a:p>
          <a:p>
            <a:pPr marL="0" indent="0" algn="just">
              <a:buNone/>
            </a:pPr>
            <a:r>
              <a:rPr lang="es-ES_tradnl" dirty="0"/>
              <a:t> </a:t>
            </a:r>
          </a:p>
          <a:p>
            <a:pPr lvl="1" algn="just"/>
            <a:r>
              <a:rPr lang="es-ES" dirty="0"/>
              <a:t>L</a:t>
            </a:r>
            <a:r>
              <a:rPr lang="es-ES_tradnl" dirty="0"/>
              <a:t>a República adquirió un carácter representativo que le permitiría velar por los derechos de todos, oponiéndose a una Democracia (asociada con la idea de los antiguos) gobernada por una sociedad compuesta de unos pocos, turbulenta e irrespetuosa con las libertades civiles. Estados Unidos = régimen republicano, que no democrático.</a:t>
            </a:r>
          </a:p>
          <a:p>
            <a:pPr lvl="1" algn="just"/>
            <a:endParaRPr lang="es-ES" dirty="0"/>
          </a:p>
          <a:p>
            <a:pPr lvl="1" algn="just"/>
            <a:r>
              <a:rPr lang="es-ES" dirty="0"/>
              <a:t>(Continúa…)</a:t>
            </a:r>
            <a:endParaRPr lang="es-ES_tradnl" dirty="0"/>
          </a:p>
          <a:p>
            <a:pPr lvl="1" algn="just"/>
            <a:endParaRPr lang="es-ES" dirty="0"/>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4460131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472608"/>
          </a:xfrm>
        </p:spPr>
        <p:txBody>
          <a:bodyPr>
            <a:normAutofit lnSpcReduction="10000"/>
          </a:bodyPr>
          <a:lstStyle/>
          <a:p>
            <a:pPr marL="393192" lvl="1" indent="0" algn="just">
              <a:buNone/>
            </a:pPr>
            <a:endParaRPr lang="es-ES" dirty="0"/>
          </a:p>
          <a:p>
            <a:pPr lvl="1" algn="just"/>
            <a:r>
              <a:rPr lang="es-ES" dirty="0"/>
              <a:t>Sin embargo, fue en Estados Unidos donde “democracia” comenzó a cambiar de significado, a través de la inclusión en ella del criterio “representativo”. Comenzó a distinguirse así entre “democracia representativa” y “democracia pura” (Thomas Paine, Thomas Jefferson).</a:t>
            </a:r>
            <a:endParaRPr lang="es-ES_tradnl" dirty="0"/>
          </a:p>
          <a:p>
            <a:pPr marL="0" indent="0" algn="just">
              <a:buNone/>
            </a:pPr>
            <a:r>
              <a:rPr lang="es-ES_tradnl" dirty="0"/>
              <a:t> </a:t>
            </a:r>
          </a:p>
          <a:p>
            <a:pPr lvl="1" algn="just"/>
            <a:r>
              <a:rPr lang="es-ES_tradnl" dirty="0"/>
              <a:t>En Francia, durante la Revolución, incluso los jacobinos también hablaban de República (un sistema representativo regido por leyes) que no de democracia. </a:t>
            </a:r>
          </a:p>
          <a:p>
            <a:pPr lvl="1" algn="just"/>
            <a:endParaRPr lang="es-ES_tradnl" dirty="0"/>
          </a:p>
          <a:p>
            <a:pPr lvl="1" algn="just"/>
            <a:r>
              <a:rPr lang="es-ES_tradnl" dirty="0"/>
              <a:t>La democracia adquirió en Europa, aparte del significado antiguo, otro exclusivamente orientado a afirmar una igualdad social (de estima) frente a la desigualdad aristocrática. </a:t>
            </a:r>
          </a:p>
          <a:p>
            <a:pPr marL="393192" lvl="1" indent="0" algn="just">
              <a:buNone/>
            </a:pPr>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3089017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712968" cy="5184576"/>
          </a:xfrm>
        </p:spPr>
        <p:txBody>
          <a:bodyPr>
            <a:normAutofit lnSpcReduction="10000"/>
          </a:bodyPr>
          <a:lstStyle/>
          <a:p>
            <a:pPr algn="just"/>
            <a:r>
              <a:rPr lang="es-ES_tradnl" dirty="0"/>
              <a:t>Lo que nosotros llamamos “democracia” fue así la trasposición de un término antiguo a una realidad moderna:</a:t>
            </a:r>
          </a:p>
          <a:p>
            <a:pPr algn="just"/>
            <a:endParaRPr lang="es-ES_tradnl" dirty="0"/>
          </a:p>
          <a:p>
            <a:pPr lvl="1" algn="just"/>
            <a:r>
              <a:rPr lang="es-ES_tradnl" dirty="0"/>
              <a:t>Un régimen representativo basado en la supremacía de la ley y los derechos individuales al que, con posterioridad, se le implementó, en los siglos XIX y el XX, el sufragio universal para la elección de representantes y, también, respecto de determinadas decisiones legislativas (referéndum) o políticas (plebiscito).</a:t>
            </a:r>
          </a:p>
          <a:p>
            <a:pPr lvl="1" algn="just"/>
            <a:endParaRPr lang="es-ES_tradnl" dirty="0"/>
          </a:p>
          <a:p>
            <a:pPr lvl="1" algn="just"/>
            <a:r>
              <a:rPr lang="es-ES_tradnl" dirty="0"/>
              <a:t>Este régimen, además, ha descubierto que el pluralismo y el disenso, lejos de ser un mal para la sociedad y su gobierno, son compatibles y hasta necesarios.</a:t>
            </a:r>
          </a:p>
          <a:p>
            <a:pPr marL="0" indent="0" algn="just">
              <a:buNone/>
            </a:pPr>
            <a:endParaRPr lang="es-ES_tradnl" dirty="0"/>
          </a:p>
          <a:p>
            <a:pPr algn="just"/>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42394907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“CONSTITUCIONALISMO” ANTIGUO</a:t>
            </a:r>
          </a:p>
        </p:txBody>
      </p:sp>
      <p:sp>
        <p:nvSpPr>
          <p:cNvPr id="3" name="2 Marcador de contenido"/>
          <p:cNvSpPr>
            <a:spLocks noGrp="1"/>
          </p:cNvSpPr>
          <p:nvPr>
            <p:ph idx="1"/>
          </p:nvPr>
        </p:nvSpPr>
        <p:spPr>
          <a:xfrm>
            <a:off x="179512" y="1268760"/>
            <a:ext cx="8640960" cy="5400600"/>
          </a:xfrm>
        </p:spPr>
        <p:txBody>
          <a:bodyPr>
            <a:normAutofit/>
          </a:bodyPr>
          <a:lstStyle/>
          <a:p>
            <a:pPr algn="just"/>
            <a:r>
              <a:rPr lang="es-ES" dirty="0"/>
              <a:t>Pero, ¿cuándo se descubrió la supuesta virtud del pluralismo frente a la unanimidad de pareceres?</a:t>
            </a:r>
          </a:p>
          <a:p>
            <a:pPr algn="just"/>
            <a:endParaRPr lang="es-ES" dirty="0"/>
          </a:p>
          <a:p>
            <a:pPr lvl="1" algn="just"/>
            <a:r>
              <a:rPr lang="es-ES" dirty="0"/>
              <a:t>Hasta el siglo XVII, la diversidad era considerada fuente de discordia, desorden y hasta de la caída de los Estados. Por el contrario, la </a:t>
            </a:r>
            <a:r>
              <a:rPr lang="es-ES" b="1" dirty="0"/>
              <a:t>unanimidad </a:t>
            </a:r>
            <a:r>
              <a:rPr lang="es-ES" dirty="0"/>
              <a:t>era el fundamento necesario de toda comunidad política.</a:t>
            </a:r>
          </a:p>
          <a:p>
            <a:pPr lvl="1" algn="just"/>
            <a:endParaRPr lang="es-ES" dirty="0"/>
          </a:p>
          <a:p>
            <a:pPr lvl="1" algn="just"/>
            <a:r>
              <a:rPr lang="es-ES" dirty="0"/>
              <a:t>Fue durante las guerras de religión: allá donde eran minoría, católicos y protestantes defendieron la libertad de conciencia y la tolerancia de cultos frente al Estado y a la religión mayoritaria.</a:t>
            </a:r>
            <a:endParaRPr lang="es-ES_tradnl" dirty="0"/>
          </a:p>
          <a:p>
            <a:pPr algn="just"/>
            <a:endParaRPr lang="es-ES" dirty="0"/>
          </a:p>
          <a:p>
            <a:pPr algn="just"/>
            <a:endParaRPr lang="es-ES" dirty="0"/>
          </a:p>
          <a:p>
            <a:pPr lvl="1" algn="just"/>
            <a:endParaRPr lang="es-ES" dirty="0"/>
          </a:p>
          <a:p>
            <a:pPr lvl="2" algn="just"/>
            <a:endParaRPr lang="es-ES" dirty="0"/>
          </a:p>
          <a:p>
            <a:pPr marL="0" indent="0" algn="just">
              <a:buNone/>
            </a:pPr>
            <a:endParaRPr lang="es-ES" dirty="0"/>
          </a:p>
          <a:p>
            <a:pPr marL="0" indent="0" algn="just">
              <a:buNone/>
            </a:pPr>
            <a:endParaRPr lang="es-ES" dirty="0"/>
          </a:p>
          <a:p>
            <a:pPr marL="393192" lvl="1" indent="0" algn="just">
              <a:buNone/>
            </a:pPr>
            <a:endParaRPr lang="es-ES" dirty="0"/>
          </a:p>
          <a:p>
            <a:pPr marL="0" indent="0" algn="just">
              <a:buNone/>
            </a:pPr>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9311627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DESCUBRIMIENTO DEL PLURALISMO</a:t>
            </a:r>
          </a:p>
        </p:txBody>
      </p:sp>
      <p:sp>
        <p:nvSpPr>
          <p:cNvPr id="3" name="2 Marcador de contenido"/>
          <p:cNvSpPr>
            <a:spLocks noGrp="1"/>
          </p:cNvSpPr>
          <p:nvPr>
            <p:ph idx="1"/>
          </p:nvPr>
        </p:nvSpPr>
        <p:spPr>
          <a:xfrm>
            <a:off x="179512" y="1412776"/>
            <a:ext cx="8784976" cy="5256584"/>
          </a:xfrm>
        </p:spPr>
        <p:txBody>
          <a:bodyPr>
            <a:normAutofit lnSpcReduction="10000"/>
          </a:bodyPr>
          <a:lstStyle/>
          <a:p>
            <a:pPr algn="just"/>
            <a:r>
              <a:rPr lang="es-ES" dirty="0"/>
              <a:t>El Pluralismo será la semilla de la que emergerá el Constitucionalismo = Liberalismo.</a:t>
            </a:r>
          </a:p>
          <a:p>
            <a:pPr lvl="1"/>
            <a:endParaRPr lang="es-ES" dirty="0"/>
          </a:p>
          <a:p>
            <a:pPr lvl="1" algn="just"/>
            <a:r>
              <a:rPr lang="es-ES" dirty="0"/>
              <a:t>Es el descubrimiento y la comprensión de que el disentimiento, la diversidad de opiniones y el contraste no son enemigos de un orden político-social.</a:t>
            </a:r>
          </a:p>
          <a:p>
            <a:pPr lvl="1" algn="just"/>
            <a:endParaRPr lang="es-ES" dirty="0"/>
          </a:p>
          <a:p>
            <a:pPr lvl="1" algn="just"/>
            <a:r>
              <a:rPr lang="es-ES" dirty="0"/>
              <a:t>La génesis ideal del liberalismo está en el principio de que </a:t>
            </a:r>
            <a:r>
              <a:rPr lang="es-ES" b="1" dirty="0"/>
              <a:t>cierta diferenciación</a:t>
            </a:r>
            <a:r>
              <a:rPr lang="es-ES" dirty="0"/>
              <a:t>, y no la uniformidad, constituye el más firme asiento de la convivencia.</a:t>
            </a:r>
          </a:p>
          <a:p>
            <a:pPr lvl="1" algn="just"/>
            <a:endParaRPr lang="es-ES" dirty="0"/>
          </a:p>
          <a:p>
            <a:pPr lvl="1" algn="just"/>
            <a:r>
              <a:rPr lang="es-ES" dirty="0"/>
              <a:t>No es extraño que esta consideración se dio en el país más hastiado por las luchas civiles durante el XVII: Reino Unido.</a:t>
            </a:r>
          </a:p>
        </p:txBody>
      </p:sp>
    </p:spTree>
    <p:extLst>
      <p:ext uri="{BB962C8B-B14F-4D97-AF65-F5344CB8AC3E}">
        <p14:creationId xmlns:p14="http://schemas.microsoft.com/office/powerpoint/2010/main" val="201414488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564672"/>
          </a:xfrm>
        </p:spPr>
        <p:txBody>
          <a:bodyPr>
            <a:normAutofit/>
          </a:bodyPr>
          <a:lstStyle/>
          <a:p>
            <a:pPr algn="ctr"/>
            <a:r>
              <a:rPr lang="es-ES" sz="2400" dirty="0">
                <a:latin typeface="Arial" pitchFamily="34" charset="0"/>
                <a:cs typeface="Arial" pitchFamily="34" charset="0"/>
              </a:rPr>
              <a:t>EL DESCUBRIMIENTO DEL PLURALISMO</a:t>
            </a:r>
          </a:p>
        </p:txBody>
      </p:sp>
      <p:sp>
        <p:nvSpPr>
          <p:cNvPr id="3" name="2 Marcador de contenido"/>
          <p:cNvSpPr>
            <a:spLocks noGrp="1"/>
          </p:cNvSpPr>
          <p:nvPr>
            <p:ph idx="1"/>
          </p:nvPr>
        </p:nvSpPr>
        <p:spPr>
          <a:xfrm>
            <a:off x="179512" y="1412776"/>
            <a:ext cx="8640960" cy="5256584"/>
          </a:xfrm>
        </p:spPr>
        <p:txBody>
          <a:bodyPr>
            <a:normAutofit lnSpcReduction="10000"/>
          </a:bodyPr>
          <a:lstStyle/>
          <a:p>
            <a:pPr algn="just"/>
            <a:r>
              <a:rPr lang="es-ES" dirty="0"/>
              <a:t>¿Qué elementos caracterizan al pluralismo?</a:t>
            </a:r>
          </a:p>
          <a:p>
            <a:pPr lvl="1"/>
            <a:endParaRPr lang="es-ES" dirty="0"/>
          </a:p>
          <a:p>
            <a:pPr lvl="1" algn="just"/>
            <a:r>
              <a:rPr lang="es-ES" dirty="0"/>
              <a:t>Primero: el pluralismo como </a:t>
            </a:r>
            <a:r>
              <a:rPr lang="es-ES" b="1" dirty="0"/>
              <a:t>creencia de valor</a:t>
            </a:r>
            <a:r>
              <a:rPr lang="es-ES" dirty="0"/>
              <a:t> y no sólo como situación de facto.</a:t>
            </a:r>
          </a:p>
          <a:p>
            <a:pPr lvl="1" algn="just"/>
            <a:endParaRPr lang="es-ES" dirty="0"/>
          </a:p>
          <a:p>
            <a:pPr lvl="1" algn="just"/>
            <a:r>
              <a:rPr lang="es-ES" dirty="0"/>
              <a:t>Segundo: el pluralismo presupone e implica </a:t>
            </a:r>
            <a:r>
              <a:rPr lang="es-ES" b="1" dirty="0"/>
              <a:t>tolerancia</a:t>
            </a:r>
            <a:r>
              <a:rPr lang="es-ES" dirty="0"/>
              <a:t>. La tolerancia </a:t>
            </a:r>
            <a:r>
              <a:rPr lang="es-ES" b="1" dirty="0"/>
              <a:t>no es relativismo</a:t>
            </a:r>
            <a:r>
              <a:rPr lang="es-ES" dirty="0"/>
              <a:t>. Es reconocer el derecho de otro a creer algo diferente a lo que nosotros creemos, aunque no nos guste o lo consideremos equivocado.</a:t>
            </a:r>
          </a:p>
          <a:p>
            <a:pPr lvl="1" algn="just"/>
            <a:endParaRPr lang="es-ES" dirty="0"/>
          </a:p>
          <a:p>
            <a:pPr lvl="1" algn="just"/>
            <a:r>
              <a:rPr lang="es-ES" dirty="0"/>
              <a:t>Tercero: el pluralismo exige cierto grado de </a:t>
            </a:r>
            <a:r>
              <a:rPr lang="es-ES" b="1" dirty="0"/>
              <a:t>separación</a:t>
            </a:r>
            <a:r>
              <a:rPr lang="es-ES" dirty="0"/>
              <a:t> entre la Iglesia y el Estado, y la </a:t>
            </a:r>
            <a:r>
              <a:rPr lang="es-ES" b="1" dirty="0"/>
              <a:t>autonomía</a:t>
            </a:r>
            <a:r>
              <a:rPr lang="es-ES" dirty="0"/>
              <a:t> de la sociedad civil frente a ambos.</a:t>
            </a:r>
          </a:p>
          <a:p>
            <a:pPr lvl="1" algn="just">
              <a:buNone/>
            </a:pPr>
            <a:endParaRPr lang="es-E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00600"/>
          </a:xfrm>
        </p:spPr>
        <p:txBody>
          <a:bodyPr>
            <a:normAutofit fontScale="92500" lnSpcReduction="20000"/>
          </a:bodyPr>
          <a:lstStyle/>
          <a:p>
            <a:pPr algn="just"/>
            <a:r>
              <a:rPr lang="es-ES" dirty="0"/>
              <a:t>El constitucionalismo será la expresión política de la doctrina liberal. No puede existir lo uno sin lo otro.</a:t>
            </a:r>
          </a:p>
          <a:p>
            <a:pPr algn="just"/>
            <a:endParaRPr lang="es-ES" dirty="0"/>
          </a:p>
          <a:p>
            <a:pPr algn="just"/>
            <a:r>
              <a:rPr lang="es-ES" dirty="0"/>
              <a:t>Lo ya explicado muestra que los antiguos tampoco podían tener una noción jurídica de Ley Fundamental que ordenara y limitara el Poder. Para los griegos:</a:t>
            </a:r>
          </a:p>
          <a:p>
            <a:pPr lvl="1"/>
            <a:endParaRPr lang="es-ES" dirty="0"/>
          </a:p>
          <a:p>
            <a:pPr lvl="1" algn="just"/>
            <a:r>
              <a:rPr lang="es-ES" dirty="0"/>
              <a:t>Lo más semejante era el término “</a:t>
            </a:r>
            <a:r>
              <a:rPr lang="es-ES" dirty="0" err="1"/>
              <a:t>politeia</a:t>
            </a:r>
            <a:r>
              <a:rPr lang="es-ES" dirty="0"/>
              <a:t>”, que aludía a los aspectos políticos, económicos y sociales que constituían la polis y que servían a modo de explicación filosófica de su existencia.</a:t>
            </a:r>
          </a:p>
          <a:p>
            <a:pPr lvl="1" algn="just"/>
            <a:endParaRPr lang="es-ES" dirty="0"/>
          </a:p>
          <a:p>
            <a:pPr lvl="1" algn="just"/>
            <a:r>
              <a:rPr lang="es-ES" dirty="0"/>
              <a:t>No hay una idea de “Derecho” (ius), es decir, de una </a:t>
            </a:r>
            <a:r>
              <a:rPr lang="es-ES" dirty="0" err="1"/>
              <a:t>normación</a:t>
            </a:r>
            <a:r>
              <a:rPr lang="es-ES" dirty="0"/>
              <a:t> ligada por su contenido a una idea de “</a:t>
            </a:r>
            <a:r>
              <a:rPr lang="es-ES" dirty="0" err="1"/>
              <a:t>iustitia</a:t>
            </a:r>
            <a:r>
              <a:rPr lang="es-ES" dirty="0"/>
              <a:t>” o de “</a:t>
            </a:r>
            <a:r>
              <a:rPr lang="es-ES" dirty="0" err="1"/>
              <a:t>iustum</a:t>
            </a:r>
            <a:r>
              <a:rPr lang="es-ES" dirty="0"/>
              <a:t>”, y que ligue a los ciudadanos. </a:t>
            </a:r>
          </a:p>
          <a:p>
            <a:pPr lvl="1" algn="just"/>
            <a:endParaRPr lang="es-ES" dirty="0"/>
          </a:p>
          <a:p>
            <a:pPr lvl="1" algn="just"/>
            <a:r>
              <a:rPr lang="es-ES" dirty="0"/>
              <a:t>(Continúa…)</a:t>
            </a:r>
          </a:p>
          <a:p>
            <a:pPr lvl="1" algn="just"/>
            <a:endParaRPr lang="es-ES" dirty="0"/>
          </a:p>
          <a:p>
            <a:pPr lvl="1" algn="just">
              <a:buNone/>
            </a:pPr>
            <a:endParaRPr lang="es-ES" dirty="0"/>
          </a:p>
        </p:txBody>
      </p:sp>
    </p:spTree>
    <p:extLst>
      <p:ext uri="{BB962C8B-B14F-4D97-AF65-F5344CB8AC3E}">
        <p14:creationId xmlns:p14="http://schemas.microsoft.com/office/powerpoint/2010/main" val="137519334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661248"/>
          </a:xfrm>
        </p:spPr>
        <p:txBody>
          <a:bodyPr>
            <a:normAutofit/>
          </a:bodyPr>
          <a:lstStyle/>
          <a:p>
            <a:pPr marL="393192" lvl="1" indent="0" algn="just">
              <a:buNone/>
            </a:pPr>
            <a:endParaRPr lang="es-ES" dirty="0"/>
          </a:p>
          <a:p>
            <a:pPr lvl="1" algn="just"/>
            <a:r>
              <a:rPr lang="es-ES" dirty="0"/>
              <a:t>Tampoco se diferencia entre un derecho público ni otro privado.</a:t>
            </a:r>
          </a:p>
          <a:p>
            <a:pPr lvl="1" algn="just"/>
            <a:endParaRPr lang="es-ES" dirty="0"/>
          </a:p>
          <a:p>
            <a:pPr lvl="1" algn="just"/>
            <a:r>
              <a:rPr lang="es-ES" dirty="0"/>
              <a:t>Ni siquiera se concibe un “Derecho natural” del que se puedan entresacar consecuencias jurídicas o que otorgue legitimidad a un régimen político (sólo la idea de una ley invariable, como las leyes de la naturaleza, que servía para comparar la perfección de los distintos regímenes y que se nutría de las semejanzas entre las leyes de las diferentes polis).</a:t>
            </a:r>
          </a:p>
          <a:p>
            <a:pPr lvl="1" algn="just"/>
            <a:endParaRPr lang="es-ES" dirty="0"/>
          </a:p>
          <a:p>
            <a:pPr lvl="1" algn="just"/>
            <a:r>
              <a:rPr lang="es-ES" dirty="0"/>
              <a:t>(Continúa…)</a:t>
            </a:r>
          </a:p>
          <a:p>
            <a:pPr lvl="1" algn="just"/>
            <a:endParaRPr lang="es-ES" dirty="0"/>
          </a:p>
          <a:p>
            <a:pPr lvl="1" algn="just">
              <a:buNone/>
            </a:pPr>
            <a:endParaRPr lang="es-ES" dirty="0"/>
          </a:p>
        </p:txBody>
      </p:sp>
    </p:spTree>
    <p:extLst>
      <p:ext uri="{BB962C8B-B14F-4D97-AF65-F5344CB8AC3E}">
        <p14:creationId xmlns:p14="http://schemas.microsoft.com/office/powerpoint/2010/main" val="59458621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661248"/>
          </a:xfrm>
        </p:spPr>
        <p:txBody>
          <a:bodyPr>
            <a:normAutofit/>
          </a:bodyPr>
          <a:lstStyle/>
          <a:p>
            <a:pPr marL="393192" lvl="1" indent="0" algn="just">
              <a:buNone/>
            </a:pPr>
            <a:endParaRPr lang="es-ES" dirty="0"/>
          </a:p>
          <a:p>
            <a:pPr lvl="1" algn="just"/>
            <a:endParaRPr lang="es-ES" dirty="0"/>
          </a:p>
          <a:p>
            <a:pPr lvl="1" algn="just"/>
            <a:r>
              <a:rPr lang="es-ES" dirty="0"/>
              <a:t>Tampoco tenían idea alguna de jerarquía legal: una ley superior que condicionara y limitara a otras de orden inferior.</a:t>
            </a:r>
          </a:p>
          <a:p>
            <a:pPr lvl="1" algn="just"/>
            <a:endParaRPr lang="es-ES" dirty="0"/>
          </a:p>
          <a:p>
            <a:pPr lvl="1" algn="just"/>
            <a:r>
              <a:rPr lang="es-ES" dirty="0"/>
              <a:t>Como ni siquiera había separación entre gobierno y sociedad, todo cambio en el primero suponía la transformación completa (también económica y social) de la segunda, la temidísima “</a:t>
            </a:r>
            <a:r>
              <a:rPr lang="es-ES" dirty="0" err="1"/>
              <a:t>stasis</a:t>
            </a:r>
            <a:r>
              <a:rPr lang="es-ES" dirty="0"/>
              <a:t>”, que supera incluso en sus consecuencias al actual concepto de “revolución”.</a:t>
            </a:r>
          </a:p>
          <a:p>
            <a:pPr lvl="1" algn="just">
              <a:buNone/>
            </a:pPr>
            <a:endParaRPr lang="es-ES" dirty="0"/>
          </a:p>
        </p:txBody>
      </p:sp>
    </p:spTree>
    <p:extLst>
      <p:ext uri="{BB962C8B-B14F-4D97-AF65-F5344CB8AC3E}">
        <p14:creationId xmlns:p14="http://schemas.microsoft.com/office/powerpoint/2010/main" val="417998576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328592"/>
          </a:xfrm>
        </p:spPr>
        <p:txBody>
          <a:bodyPr>
            <a:normAutofit/>
          </a:bodyPr>
          <a:lstStyle/>
          <a:p>
            <a:pPr algn="just"/>
            <a:r>
              <a:rPr lang="es-ES" dirty="0"/>
              <a:t>La idea constitucional recibe un gran impulso del pensamiento de los romanos. Aunque éstos no la conciben como nosotros, serán quiénes influyan en la conformación de varios de sus elementos:</a:t>
            </a:r>
          </a:p>
          <a:p>
            <a:pPr algn="just"/>
            <a:endParaRPr lang="es-ES" dirty="0"/>
          </a:p>
          <a:p>
            <a:pPr lvl="1" algn="just"/>
            <a:r>
              <a:rPr lang="es-ES" dirty="0"/>
              <a:t>La idea de Cicerón de que existe una Ley natural anterior, superior e irreformable a la que el gobierno está ligado por un vínculo de Derecho (ius). De modo que, para gobernar justamente, tiene que adaptarse a ella.</a:t>
            </a:r>
          </a:p>
          <a:p>
            <a:pPr lvl="1" algn="just"/>
            <a:endParaRPr lang="es-ES" dirty="0"/>
          </a:p>
          <a:p>
            <a:pPr lvl="1" algn="just"/>
            <a:r>
              <a:rPr lang="es-ES" dirty="0"/>
              <a:t>(Continúa…)</a:t>
            </a:r>
          </a:p>
          <a:p>
            <a:pPr lvl="1" algn="just">
              <a:buNone/>
            </a:pPr>
            <a:endParaRPr lang="es-ES" dirty="0"/>
          </a:p>
        </p:txBody>
      </p:sp>
    </p:spTree>
    <p:extLst>
      <p:ext uri="{BB962C8B-B14F-4D97-AF65-F5344CB8AC3E}">
        <p14:creationId xmlns:p14="http://schemas.microsoft.com/office/powerpoint/2010/main" val="3502404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txBody>
          <a:bodyPr>
            <a:normAutofit/>
          </a:bodyPr>
          <a:lstStyle/>
          <a:p>
            <a:pPr algn="ctr"/>
            <a:r>
              <a:rPr lang="es-ES" sz="2400" dirty="0">
                <a:latin typeface="Arial" pitchFamily="34" charset="0"/>
                <a:cs typeface="Arial" pitchFamily="34" charset="0"/>
              </a:rPr>
              <a:t>INTRODUCCIÓN: ¿QUÉ ES LA DEMOCRACIA?</a:t>
            </a:r>
          </a:p>
        </p:txBody>
      </p:sp>
      <p:sp>
        <p:nvSpPr>
          <p:cNvPr id="3" name="2 Marcador de contenido"/>
          <p:cNvSpPr>
            <a:spLocks noGrp="1"/>
          </p:cNvSpPr>
          <p:nvPr>
            <p:ph idx="1"/>
          </p:nvPr>
        </p:nvSpPr>
        <p:spPr>
          <a:xfrm>
            <a:off x="35496" y="980728"/>
            <a:ext cx="9108504" cy="5877272"/>
          </a:xfrm>
        </p:spPr>
        <p:txBody>
          <a:bodyPr>
            <a:normAutofit fontScale="55000" lnSpcReduction="20000"/>
          </a:bodyPr>
          <a:lstStyle/>
          <a:p>
            <a:pPr>
              <a:defRPr/>
            </a:pPr>
            <a:r>
              <a:rPr lang="es-ES" sz="2800" dirty="0"/>
              <a:t>¿Cuáles son esos principios inconmovibles –no sujetos a la ley de las mayorías- que caracterizan a las democracias constitucionales y representativas?</a:t>
            </a:r>
            <a:r>
              <a:rPr lang="es-ES_tradnl" sz="2800" dirty="0"/>
              <a:t>:</a:t>
            </a:r>
          </a:p>
          <a:p>
            <a:pPr>
              <a:defRPr/>
            </a:pPr>
            <a:endParaRPr lang="es-ES_tradnl" sz="2800" dirty="0"/>
          </a:p>
          <a:p>
            <a:pPr lvl="1" algn="just">
              <a:defRPr/>
            </a:pPr>
            <a:r>
              <a:rPr lang="es-ES_tradnl" dirty="0"/>
              <a:t>1. </a:t>
            </a:r>
            <a:r>
              <a:rPr lang="es-ES_tradnl" b="1" dirty="0"/>
              <a:t>Soberanía Nacional</a:t>
            </a:r>
            <a:r>
              <a:rPr lang="es-ES_tradnl" dirty="0"/>
              <a:t>. La titularidad de la Soberanía reside originariamente en la Nación, esto es, en el conjunto de ciudadanos que conforman una sociedad política. </a:t>
            </a:r>
          </a:p>
          <a:p>
            <a:pPr lvl="1" algn="just">
              <a:defRPr/>
            </a:pPr>
            <a:endParaRPr lang="es-ES_tradnl" dirty="0"/>
          </a:p>
          <a:p>
            <a:pPr lvl="1" algn="just">
              <a:defRPr/>
            </a:pPr>
            <a:r>
              <a:rPr lang="es-ES" dirty="0"/>
              <a:t>2. </a:t>
            </a:r>
            <a:r>
              <a:rPr lang="es-ES" b="1" dirty="0"/>
              <a:t>Libertades Civiles</a:t>
            </a:r>
            <a:r>
              <a:rPr lang="es-ES" dirty="0"/>
              <a:t>. Son los derechos fundamentales que permiten a los ciudadanos una vida libre e independiente, y una participación política en la misma medida. Derecho a la vida y a la libre disposición de tus bienes (propiedad privada). Libertades de Expresión, Reunión y Asociación. Habeas Corpus.</a:t>
            </a:r>
          </a:p>
          <a:p>
            <a:pPr lvl="1" algn="just">
              <a:defRPr/>
            </a:pPr>
            <a:endParaRPr lang="es-ES_tradnl" dirty="0"/>
          </a:p>
          <a:p>
            <a:pPr lvl="1" algn="just">
              <a:defRPr/>
            </a:pPr>
            <a:r>
              <a:rPr lang="es-ES" dirty="0"/>
              <a:t>3. </a:t>
            </a:r>
            <a:r>
              <a:rPr lang="es-ES" b="1" dirty="0"/>
              <a:t>Estado de Derecho</a:t>
            </a:r>
            <a:r>
              <a:rPr lang="es-ES" dirty="0"/>
              <a:t>. El gobierno reside en Leyes públicas y generales que aseguran la igualdad de trato de todos los ciudadanos en sus relaciones entre sí y con el gobierno, y la sujeción de este último a derecho. </a:t>
            </a:r>
          </a:p>
          <a:p>
            <a:pPr lvl="1" algn="just">
              <a:defRPr/>
            </a:pPr>
            <a:endParaRPr lang="es-ES_tradnl" dirty="0"/>
          </a:p>
          <a:p>
            <a:pPr lvl="1" algn="just">
              <a:defRPr/>
            </a:pPr>
            <a:r>
              <a:rPr lang="es-ES_tradnl" dirty="0"/>
              <a:t>4. </a:t>
            </a:r>
            <a:r>
              <a:rPr lang="es-ES_tradnl" b="1" dirty="0"/>
              <a:t>Gobierno Representativo</a:t>
            </a:r>
            <a:r>
              <a:rPr lang="es-ES_tradnl" dirty="0"/>
              <a:t>. El ejercicio del poder reside en las instituciones que representan legítimamente a los ciudadanos. Estas instituciones intermedias, inexistentes en las democracias directas, evitan un poder absoluto en nombre del pueblo.</a:t>
            </a:r>
          </a:p>
          <a:p>
            <a:pPr lvl="1" algn="just">
              <a:defRPr/>
            </a:pPr>
            <a:endParaRPr lang="es-ES_tradnl" dirty="0"/>
          </a:p>
          <a:p>
            <a:pPr lvl="1" algn="just">
              <a:defRPr/>
            </a:pPr>
            <a:r>
              <a:rPr lang="es-ES_tradnl" dirty="0"/>
              <a:t>5. </a:t>
            </a:r>
            <a:r>
              <a:rPr lang="es-ES_tradnl" b="1" dirty="0"/>
              <a:t>División de Poderes</a:t>
            </a:r>
            <a:r>
              <a:rPr lang="es-ES_tradnl" dirty="0"/>
              <a:t>. No tanto separación. Implica la distinción y encomienda de los distintos poderes del Estado a personas distintas. Pero los poderes deben estar relacionados entre sí para permitir un gobierno efectivo y también el control y equilibrio entre los distintos poderes, para que ninguno prevalezca desmedidamente sobre el resto.</a:t>
            </a:r>
          </a:p>
          <a:p>
            <a:pPr lvl="1" algn="just">
              <a:defRPr/>
            </a:pPr>
            <a:endParaRPr lang="es-ES_tradnl" dirty="0"/>
          </a:p>
          <a:p>
            <a:pPr lvl="1" algn="just">
              <a:defRPr/>
            </a:pPr>
            <a:r>
              <a:rPr lang="es-ES_tradnl" dirty="0"/>
              <a:t>6. </a:t>
            </a:r>
            <a:r>
              <a:rPr lang="es-ES_tradnl" b="1" dirty="0"/>
              <a:t>Pluralismo Político. </a:t>
            </a:r>
            <a:r>
              <a:rPr lang="es-ES_tradnl" dirty="0"/>
              <a:t>Extensión de las libertades individuales, implica la tolerancia con las diversos criterios de gobierno y modelos de sociedad, y el reconocimiento de los ciudadanos afines para asociarse en partidos políticos que puedan hacerlos prevalecer desde el Poder. </a:t>
            </a:r>
          </a:p>
          <a:p>
            <a:pPr lvl="1" algn="just">
              <a:defRPr/>
            </a:pPr>
            <a:endParaRPr lang="es-ES_tradnl" dirty="0"/>
          </a:p>
          <a:p>
            <a:pPr lvl="1" algn="just">
              <a:defRPr/>
            </a:pPr>
            <a:r>
              <a:rPr lang="es-ES_tradnl" dirty="0"/>
              <a:t>7. </a:t>
            </a:r>
            <a:r>
              <a:rPr lang="es-ES_tradnl" b="1" dirty="0"/>
              <a:t>Competencia electoral y potencial de alternancia. </a:t>
            </a:r>
            <a:r>
              <a:rPr lang="es-ES_tradnl" dirty="0"/>
              <a:t>Este reconocimiento no basta si no se otorga la posibilidad a los partidos de competir en elecciones periódicas, donde los ciudadanos puedan refrendar o retirar su confianza a un gobierno por medio del libre ejercicio del voto. Por tanto la limitación del poder no es sólo institucional sino que se basa, igualmente, en la caducidad de los mandatos electivos y la necesidad de renovarlos continuamente. Sobre esto se construye el principio de la </a:t>
            </a:r>
            <a:r>
              <a:rPr lang="es-ES_tradnl" b="1" dirty="0"/>
              <a:t>responsabilidad de los gobernantes ante los ciudadanos </a:t>
            </a:r>
            <a:r>
              <a:rPr lang="es-ES_tradnl" dirty="0"/>
              <a:t>y otorga el fundamento más importante al </a:t>
            </a:r>
            <a:r>
              <a:rPr lang="es-ES_tradnl" b="1" dirty="0"/>
              <a:t>poder del pueblo </a:t>
            </a:r>
            <a:r>
              <a:rPr lang="es-ES_tradnl" dirty="0"/>
              <a:t>(nosotros decidimos quiénes nos gobiernan).</a:t>
            </a:r>
          </a:p>
          <a:p>
            <a:pPr>
              <a:defRPr/>
            </a:pPr>
            <a:endParaRPr lang="es-ES" sz="2800" dirty="0"/>
          </a:p>
          <a:p>
            <a:pPr lvl="1" algn="just"/>
            <a:endParaRPr lang="es-ES" dirty="0"/>
          </a:p>
          <a:p>
            <a:pPr algn="just"/>
            <a:endParaRPr lang="es-ES" dirty="0"/>
          </a:p>
          <a:p>
            <a:pPr lvl="1" algn="just"/>
            <a:endParaRPr lang="es-ES" dirty="0"/>
          </a:p>
          <a:p>
            <a:pPr algn="just"/>
            <a:endParaRPr lang="es-ES" dirty="0"/>
          </a:p>
          <a:p>
            <a:pPr marL="393192" lvl="1" indent="0">
              <a:buNone/>
            </a:pPr>
            <a:endParaRPr lang="es-ES" dirty="0"/>
          </a:p>
          <a:p>
            <a:pPr marL="393192" lvl="1" indent="0" algn="just">
              <a:buNone/>
            </a:pPr>
            <a:endParaRPr lang="es-ES" dirty="0"/>
          </a:p>
        </p:txBody>
      </p:sp>
    </p:spTree>
    <p:extLst>
      <p:ext uri="{BB962C8B-B14F-4D97-AF65-F5344CB8AC3E}">
        <p14:creationId xmlns:p14="http://schemas.microsoft.com/office/powerpoint/2010/main" val="295870974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12968" cy="5400600"/>
          </a:xfrm>
        </p:spPr>
        <p:txBody>
          <a:bodyPr>
            <a:normAutofit fontScale="92500" lnSpcReduction="10000"/>
          </a:bodyPr>
          <a:lstStyle/>
          <a:p>
            <a:pPr lvl="1" algn="just"/>
            <a:endParaRPr lang="es-ES" dirty="0"/>
          </a:p>
          <a:p>
            <a:pPr lvl="1" algn="just"/>
            <a:r>
              <a:rPr lang="es-ES" dirty="0"/>
              <a:t>El concepto romano de Ley como un “acto del pueblo” al que se somete el resto de reglas. </a:t>
            </a:r>
          </a:p>
          <a:p>
            <a:pPr lvl="1" algn="just"/>
            <a:endParaRPr lang="es-ES" dirty="0"/>
          </a:p>
          <a:p>
            <a:pPr lvl="2" algn="just"/>
            <a:r>
              <a:rPr lang="es-ES" dirty="0"/>
              <a:t>Bien es verdad que primero el Senado (a través de los senadoconsultos y junto al pueblo) y luego el Emperador (a través de las constituciones y arrogándose el </a:t>
            </a:r>
            <a:r>
              <a:rPr lang="es-ES" dirty="0" err="1"/>
              <a:t>imperium</a:t>
            </a:r>
            <a:r>
              <a:rPr lang="es-ES" dirty="0"/>
              <a:t> en representación del pueblo) desplazaron a un “</a:t>
            </a:r>
            <a:r>
              <a:rPr lang="es-ES" dirty="0" err="1"/>
              <a:t>Populum</a:t>
            </a:r>
            <a:r>
              <a:rPr lang="es-ES" dirty="0"/>
              <a:t>” demasiado numeroso para gobernar.</a:t>
            </a:r>
          </a:p>
          <a:p>
            <a:pPr lvl="1" algn="just"/>
            <a:endParaRPr lang="es-ES" dirty="0"/>
          </a:p>
          <a:p>
            <a:pPr lvl="1" algn="just"/>
            <a:r>
              <a:rPr lang="es-ES" dirty="0"/>
              <a:t>La distinción romana entre derecho público y derecho privado.</a:t>
            </a:r>
          </a:p>
          <a:p>
            <a:pPr lvl="1" algn="just"/>
            <a:endParaRPr lang="es-ES" dirty="0"/>
          </a:p>
          <a:p>
            <a:pPr lvl="2" algn="just"/>
            <a:r>
              <a:rPr lang="es-ES" dirty="0"/>
              <a:t>Esta distinción no reside en la diferenciación entre una esfera pública y otra privada de la persona (algo que llegará con el estoicismo y el cristianismo), sino en que el primero obliga a todos, como miembros de una misma comunidad, y el segundo se refiere y obliga a individuos particulares.</a:t>
            </a:r>
          </a:p>
          <a:p>
            <a:pPr algn="just"/>
            <a:endParaRPr lang="es-ES" dirty="0"/>
          </a:p>
          <a:p>
            <a:pPr lvl="1" algn="just">
              <a:buNone/>
            </a:pPr>
            <a:endParaRPr lang="es-ES" dirty="0"/>
          </a:p>
        </p:txBody>
      </p:sp>
    </p:spTree>
    <p:extLst>
      <p:ext uri="{BB962C8B-B14F-4D97-AF65-F5344CB8AC3E}">
        <p14:creationId xmlns:p14="http://schemas.microsoft.com/office/powerpoint/2010/main" val="289360111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661248"/>
          </a:xfrm>
        </p:spPr>
        <p:txBody>
          <a:bodyPr>
            <a:normAutofit fontScale="92500" lnSpcReduction="20000"/>
          </a:bodyPr>
          <a:lstStyle/>
          <a:p>
            <a:pPr algn="just"/>
            <a:r>
              <a:rPr lang="es-ES_tradnl" dirty="0"/>
              <a:t>De ese modo, lo que Roma legará al mundo moderno será: </a:t>
            </a:r>
          </a:p>
          <a:p>
            <a:pPr algn="just"/>
            <a:endParaRPr lang="es-ES_tradnl" dirty="0"/>
          </a:p>
          <a:p>
            <a:pPr lvl="1" algn="just"/>
            <a:r>
              <a:rPr lang="es-ES_tradnl" dirty="0"/>
              <a:t>La diferenciación entre derecho público y derecho privado.</a:t>
            </a:r>
          </a:p>
          <a:p>
            <a:pPr algn="just"/>
            <a:endParaRPr lang="es-ES_tradnl" dirty="0"/>
          </a:p>
          <a:p>
            <a:pPr lvl="1" algn="just"/>
            <a:r>
              <a:rPr lang="es-ES_tradnl" dirty="0"/>
              <a:t>El formalismo jurídico (sólo es ley el acto aprobado según las formalidades establecidas previamente) y la racionalización jerárquica de la norma.</a:t>
            </a:r>
          </a:p>
          <a:p>
            <a:pPr algn="just"/>
            <a:endParaRPr lang="es-ES_tradnl" dirty="0"/>
          </a:p>
          <a:p>
            <a:pPr lvl="1" algn="just"/>
            <a:r>
              <a:rPr lang="es-ES_tradnl" dirty="0"/>
              <a:t>La idea de un “ius </a:t>
            </a:r>
            <a:r>
              <a:rPr lang="es-ES_tradnl" dirty="0" err="1"/>
              <a:t>gentium</a:t>
            </a:r>
            <a:r>
              <a:rPr lang="es-ES_tradnl" dirty="0"/>
              <a:t>” común a toda la humanidad que tendrá influjo en la jurisprudencia europea.</a:t>
            </a:r>
          </a:p>
          <a:p>
            <a:pPr algn="just"/>
            <a:endParaRPr lang="es-ES_tradnl" dirty="0"/>
          </a:p>
          <a:p>
            <a:pPr lvl="1" algn="just"/>
            <a:r>
              <a:rPr lang="es-ES_tradnl" dirty="0"/>
              <a:t>El origen popular de la autoridad legítima del Gobierno.</a:t>
            </a:r>
          </a:p>
          <a:p>
            <a:pPr algn="just"/>
            <a:endParaRPr lang="es-ES" dirty="0"/>
          </a:p>
          <a:p>
            <a:pPr algn="just"/>
            <a:r>
              <a:rPr lang="es-ES" dirty="0"/>
              <a:t>Sin embargo, la idea de “Constitución” como limitación del Poder y las garantías que hacen posible las libertades civiles no cuajará hasta la Edad Contemporánea.</a:t>
            </a:r>
            <a:endParaRPr lang="es-ES_tradnl" dirty="0"/>
          </a:p>
          <a:p>
            <a:pPr algn="just"/>
            <a:endParaRPr lang="es-ES" dirty="0"/>
          </a:p>
          <a:p>
            <a:pPr algn="just"/>
            <a:endParaRPr lang="es-ES" dirty="0"/>
          </a:p>
          <a:p>
            <a:pPr lvl="1" algn="just">
              <a:buNone/>
            </a:pPr>
            <a:endParaRPr lang="es-ES" dirty="0"/>
          </a:p>
        </p:txBody>
      </p:sp>
    </p:spTree>
    <p:extLst>
      <p:ext uri="{BB962C8B-B14F-4D97-AF65-F5344CB8AC3E}">
        <p14:creationId xmlns:p14="http://schemas.microsoft.com/office/powerpoint/2010/main" val="9844921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00600"/>
          </a:xfrm>
        </p:spPr>
        <p:txBody>
          <a:bodyPr>
            <a:normAutofit fontScale="92500" lnSpcReduction="20000"/>
          </a:bodyPr>
          <a:lstStyle/>
          <a:p>
            <a:pPr algn="just"/>
            <a:r>
              <a:rPr lang="es-ES_tradnl" dirty="0"/>
              <a:t>El constitucionalismo es, por tanto, inseparable de la idea moderna de libertad (referida a la libertad práctica, política):</a:t>
            </a:r>
          </a:p>
          <a:p>
            <a:pPr algn="just"/>
            <a:endParaRPr lang="es-ES_tradnl" dirty="0"/>
          </a:p>
          <a:p>
            <a:pPr algn="just"/>
            <a:r>
              <a:rPr lang="es-ES_tradnl" dirty="0"/>
              <a:t>Dos acepciones contradictorias de John Locke (“Ensayo sobre el entendimiento humano” y “Dos tratados sobre el gobierno”):</a:t>
            </a:r>
          </a:p>
          <a:p>
            <a:pPr algn="just"/>
            <a:endParaRPr lang="es-ES_tradnl" dirty="0"/>
          </a:p>
          <a:p>
            <a:pPr lvl="1" algn="just"/>
            <a:r>
              <a:rPr lang="es-ES_tradnl" dirty="0"/>
              <a:t>En “Ensayo sobre el entendimiento humano”: “una actuación movida por la determinación del propio yo”.</a:t>
            </a:r>
          </a:p>
          <a:p>
            <a:pPr algn="just"/>
            <a:endParaRPr lang="es-ES_tradnl" dirty="0"/>
          </a:p>
          <a:p>
            <a:pPr lvl="1" algn="just"/>
            <a:r>
              <a:rPr lang="es-ES_tradnl" dirty="0"/>
              <a:t>En “Dos tratados sobre el gobierno”: “el hecho de no estar sometido a la voluntad inconstante, incierta, desconocida, arbitraria, de otro”.</a:t>
            </a:r>
          </a:p>
          <a:p>
            <a:pPr marL="0" indent="0" algn="just">
              <a:buNone/>
            </a:pPr>
            <a:endParaRPr lang="es-ES" dirty="0"/>
          </a:p>
          <a:p>
            <a:pPr algn="just"/>
            <a:r>
              <a:rPr lang="es-ES" dirty="0"/>
              <a:t>Cuando hablamos de la libertad política nos referimos a una libertad externa, relacional, instrumental en el seno de una sociedad política. Nada tiene que ver con la “libertad interior”.</a:t>
            </a:r>
            <a:endParaRPr lang="es-ES_tradnl" dirty="0"/>
          </a:p>
          <a:p>
            <a:pPr algn="just"/>
            <a:endParaRPr lang="es-ES" dirty="0"/>
          </a:p>
          <a:p>
            <a:pPr algn="just"/>
            <a:endParaRPr lang="es-ES" dirty="0"/>
          </a:p>
          <a:p>
            <a:pPr lvl="1" algn="just">
              <a:buNone/>
            </a:pPr>
            <a:endParaRPr lang="es-ES" dirty="0"/>
          </a:p>
        </p:txBody>
      </p:sp>
    </p:spTree>
    <p:extLst>
      <p:ext uri="{BB962C8B-B14F-4D97-AF65-F5344CB8AC3E}">
        <p14:creationId xmlns:p14="http://schemas.microsoft.com/office/powerpoint/2010/main" val="206441542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856984" cy="5472608"/>
          </a:xfrm>
        </p:spPr>
        <p:txBody>
          <a:bodyPr>
            <a:normAutofit fontScale="92500" lnSpcReduction="20000"/>
          </a:bodyPr>
          <a:lstStyle/>
          <a:p>
            <a:pPr algn="just"/>
            <a:r>
              <a:rPr lang="es-ES_tradnl" dirty="0"/>
              <a:t>La libertad política en su acepción moderna es, ante todo, una libertad protectora, defensora de los siguientes derechos (derivados del ius </a:t>
            </a:r>
            <a:r>
              <a:rPr lang="es-ES_tradnl" dirty="0" err="1"/>
              <a:t>naturale</a:t>
            </a:r>
            <a:r>
              <a:rPr lang="es-ES_tradnl" dirty="0"/>
              <a:t> de los principios morales cristianos) que definen la </a:t>
            </a:r>
            <a:r>
              <a:rPr lang="es-ES_tradnl" b="1" dirty="0"/>
              <a:t>ciudadanía moderna</a:t>
            </a:r>
            <a:r>
              <a:rPr lang="es-ES_tradnl" dirty="0"/>
              <a:t>:</a:t>
            </a:r>
          </a:p>
          <a:p>
            <a:pPr algn="just"/>
            <a:endParaRPr lang="es-ES_tradnl" dirty="0"/>
          </a:p>
          <a:p>
            <a:pPr lvl="1" algn="just"/>
            <a:r>
              <a:rPr lang="es-ES" dirty="0"/>
              <a:t>El derecho a no estar sometido sino a las leyes.</a:t>
            </a:r>
          </a:p>
          <a:p>
            <a:pPr lvl="1" algn="just"/>
            <a:endParaRPr lang="es-ES" dirty="0"/>
          </a:p>
          <a:p>
            <a:pPr lvl="1" algn="just"/>
            <a:r>
              <a:rPr lang="es-ES" sz="2400" dirty="0"/>
              <a:t>El derecho a no ser detenido, ni condenado a muerte, ni maltratado de ningún modo por efecto de la voluntad arbitraria de uno o varios individuos.</a:t>
            </a:r>
          </a:p>
          <a:p>
            <a:pPr lvl="1" algn="just"/>
            <a:endParaRPr lang="es-ES" dirty="0"/>
          </a:p>
          <a:p>
            <a:pPr lvl="1" algn="just"/>
            <a:r>
              <a:rPr lang="es-ES" sz="2400" dirty="0"/>
              <a:t>El derecho de cada uno a dar su opinión.</a:t>
            </a:r>
          </a:p>
          <a:p>
            <a:pPr lvl="1" algn="just"/>
            <a:endParaRPr lang="es-ES" dirty="0"/>
          </a:p>
          <a:p>
            <a:pPr lvl="1" algn="just"/>
            <a:r>
              <a:rPr lang="es-ES" sz="2400" dirty="0"/>
              <a:t>El derecho de cada uno de escoger su </a:t>
            </a:r>
            <a:r>
              <a:rPr lang="es-ES" dirty="0"/>
              <a:t>profesión o actividad económica</a:t>
            </a:r>
            <a:r>
              <a:rPr lang="es-ES" sz="2400" dirty="0"/>
              <a:t>.</a:t>
            </a:r>
          </a:p>
          <a:p>
            <a:pPr lvl="1" algn="just"/>
            <a:endParaRPr lang="es-ES" sz="2400" dirty="0"/>
          </a:p>
          <a:p>
            <a:pPr lvl="1" algn="just"/>
            <a:r>
              <a:rPr lang="es-ES" dirty="0"/>
              <a:t>(Y continúa…)</a:t>
            </a:r>
            <a:endParaRPr lang="es-ES" sz="2400" dirty="0"/>
          </a:p>
          <a:p>
            <a:pPr marL="393192" lvl="1" indent="0" algn="just">
              <a:buNone/>
            </a:pPr>
            <a:endParaRPr lang="es-ES" dirty="0"/>
          </a:p>
        </p:txBody>
      </p:sp>
    </p:spTree>
    <p:extLst>
      <p:ext uri="{BB962C8B-B14F-4D97-AF65-F5344CB8AC3E}">
        <p14:creationId xmlns:p14="http://schemas.microsoft.com/office/powerpoint/2010/main" val="354359524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fontScale="92500" lnSpcReduction="10000"/>
          </a:bodyPr>
          <a:lstStyle/>
          <a:p>
            <a:pPr lvl="1" algn="just"/>
            <a:endParaRPr lang="es-ES" dirty="0"/>
          </a:p>
          <a:p>
            <a:pPr lvl="1" algn="just"/>
            <a:r>
              <a:rPr lang="es-ES" sz="2400" dirty="0"/>
              <a:t>El derecho de cada uno de disponer de su propiedad como desee.</a:t>
            </a:r>
          </a:p>
          <a:p>
            <a:pPr lvl="1" algn="just"/>
            <a:endParaRPr lang="es-ES" dirty="0"/>
          </a:p>
          <a:p>
            <a:pPr lvl="1" algn="just"/>
            <a:r>
              <a:rPr lang="es-ES" sz="2400" dirty="0"/>
              <a:t>El derecho de cada uno de moverse libremente, sin requerir permiso y sin dar cuenta de sus motivos o de sus gestiones.</a:t>
            </a:r>
          </a:p>
          <a:p>
            <a:pPr lvl="1" algn="just"/>
            <a:endParaRPr lang="es-ES" dirty="0"/>
          </a:p>
          <a:p>
            <a:pPr lvl="1" algn="just"/>
            <a:r>
              <a:rPr lang="es-ES" sz="2400" dirty="0"/>
              <a:t>El derecho de cada uno de reunirse con otros individuos, sea para dialogar sobre sus intereses, para profesar el culto que él y sus asociados prefieran o para cualquier otra actividad que pueda realizarle como persona.</a:t>
            </a:r>
          </a:p>
          <a:p>
            <a:pPr lvl="1" algn="just"/>
            <a:endParaRPr lang="es-ES" dirty="0"/>
          </a:p>
          <a:p>
            <a:pPr lvl="1" algn="just"/>
            <a:r>
              <a:rPr lang="es-ES" sz="2400" dirty="0"/>
              <a:t>El derecho de cada uno a influir sobre la administración del gobierno, sea por el nombramiento de todos o de algunos de los representantes o funcionarios, sea a través de representaciones, peticiones o demandas que la autoridad está más o menos obligada a tomar en consideración.</a:t>
            </a:r>
            <a:endParaRPr lang="es-ES" sz="2000" dirty="0"/>
          </a:p>
        </p:txBody>
      </p:sp>
    </p:spTree>
    <p:extLst>
      <p:ext uri="{BB962C8B-B14F-4D97-AF65-F5344CB8AC3E}">
        <p14:creationId xmlns:p14="http://schemas.microsoft.com/office/powerpoint/2010/main" val="324583856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fontScale="92500" lnSpcReduction="10000"/>
          </a:bodyPr>
          <a:lstStyle/>
          <a:p>
            <a:pPr algn="just"/>
            <a:r>
              <a:rPr lang="es-ES_tradnl" dirty="0"/>
              <a:t>La libertad política es por tanto, ausencia de restricciones. Pero no de todas ellas, pues lo que aquélla asegura es protección contra el poder arbitrario y sin límite (absoluto). </a:t>
            </a:r>
          </a:p>
          <a:p>
            <a:pPr algn="just"/>
            <a:endParaRPr lang="es-ES_tradnl" dirty="0"/>
          </a:p>
          <a:p>
            <a:pPr algn="just"/>
            <a:r>
              <a:rPr lang="es-ES_tradnl" dirty="0"/>
              <a:t>En otras palabras, se trata de introducir la vigencia del Derecho en el antiguo </a:t>
            </a:r>
            <a:r>
              <a:rPr lang="es-ES_tradnl" i="1" dirty="0" err="1"/>
              <a:t>gubernaculum</a:t>
            </a:r>
            <a:r>
              <a:rPr lang="es-ES_tradnl" dirty="0"/>
              <a:t>.</a:t>
            </a:r>
          </a:p>
          <a:p>
            <a:pPr algn="just"/>
            <a:endParaRPr lang="es-ES_tradnl" dirty="0"/>
          </a:p>
          <a:p>
            <a:pPr lvl="1" algn="just"/>
            <a:r>
              <a:rPr lang="es-ES" dirty="0"/>
              <a:t>Hablar de libertad política es, así, salvaguardar los </a:t>
            </a:r>
            <a:r>
              <a:rPr lang="es-ES" b="1" dirty="0"/>
              <a:t>poderes</a:t>
            </a:r>
            <a:r>
              <a:rPr lang="es-ES" dirty="0"/>
              <a:t> que limitan el </a:t>
            </a:r>
            <a:r>
              <a:rPr lang="es-ES" b="1" dirty="0"/>
              <a:t>poder</a:t>
            </a:r>
            <a:r>
              <a:rPr lang="es-ES" dirty="0"/>
              <a:t> (personas físicas o jurídicas, instituciones intermedias) e, igualmente, afirmar el </a:t>
            </a:r>
            <a:r>
              <a:rPr lang="es-ES" b="1" dirty="0"/>
              <a:t>imperio de la Ley</a:t>
            </a:r>
            <a:r>
              <a:rPr lang="es-ES" dirty="0"/>
              <a:t> (que es la libertad jurídica): </a:t>
            </a:r>
            <a:r>
              <a:rPr lang="es-ES" b="1" dirty="0"/>
              <a:t>“Donde no hay ley, no hay libertad… Donde quiera que acaba la ley, allí comienza la tiranía”</a:t>
            </a:r>
            <a:r>
              <a:rPr lang="es-ES" dirty="0"/>
              <a:t> (John Locke).</a:t>
            </a:r>
          </a:p>
          <a:p>
            <a:pPr lvl="1" algn="just"/>
            <a:endParaRPr lang="es-ES" dirty="0"/>
          </a:p>
          <a:p>
            <a:pPr lvl="1" algn="just"/>
            <a:r>
              <a:rPr lang="es-ES" dirty="0"/>
              <a:t>(Continúa…)</a:t>
            </a:r>
          </a:p>
          <a:p>
            <a:pPr lvl="1" algn="just"/>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77000734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lvl="1" algn="just"/>
            <a:endParaRPr lang="es-ES" dirty="0"/>
          </a:p>
          <a:p>
            <a:pPr lvl="1" algn="just"/>
            <a:r>
              <a:rPr lang="es-ES" dirty="0"/>
              <a:t>La libertad política (que procura independencia e intimidad) no es la libertad total (que procura capacidad de actuar, oportunidad y poder). </a:t>
            </a:r>
          </a:p>
          <a:p>
            <a:pPr lvl="1" algn="just"/>
            <a:endParaRPr lang="es-ES" b="1" dirty="0"/>
          </a:p>
          <a:p>
            <a:pPr lvl="1" algn="just"/>
            <a:r>
              <a:rPr lang="es-ES" dirty="0"/>
              <a:t>Pero la primera es precondición ineludible de la segunda, porque permite al individuo escoger entre una serie de opciones primarias para orientar su vida. Las otras sólo amplían ese ámbito de elección y la efectividad de la opción.</a:t>
            </a:r>
            <a:endParaRPr lang="es-ES" sz="2400" dirty="0"/>
          </a:p>
          <a:p>
            <a:pPr lvl="1" algn="just"/>
            <a:endParaRPr lang="es-ES" dirty="0"/>
          </a:p>
          <a:p>
            <a:pPr lvl="1" algn="just"/>
            <a:r>
              <a:rPr lang="es-ES" dirty="0"/>
              <a:t>La libertad política exige, además, un ejercicio activo (</a:t>
            </a:r>
            <a:r>
              <a:rPr lang="es-ES" b="1" dirty="0"/>
              <a:t>Royer </a:t>
            </a:r>
            <a:r>
              <a:rPr lang="es-ES" b="1" dirty="0" err="1"/>
              <a:t>Collard</a:t>
            </a:r>
            <a:r>
              <a:rPr lang="es-ES" dirty="0"/>
              <a:t>: “las libertades son resistencias”), con el fin de delimitar una esfera individual a salvo de la invasión de otros individuos y del Estado. Donde impera la apatía, estas libertades se pierden.</a:t>
            </a:r>
            <a:endParaRPr lang="es-ES" sz="2400"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256156859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fontScale="92500" lnSpcReduction="20000"/>
          </a:bodyPr>
          <a:lstStyle/>
          <a:p>
            <a:pPr algn="just"/>
            <a:r>
              <a:rPr lang="es-ES_tradnl" dirty="0"/>
              <a:t>¿Cómo asegura la libertad el gobierno liberal-representativo?: mediante el </a:t>
            </a:r>
            <a:r>
              <a:rPr lang="es-ES_tradnl" b="1" dirty="0"/>
              <a:t>Garantismo constitucional</a:t>
            </a:r>
            <a:r>
              <a:rPr lang="es-ES_tradnl" dirty="0"/>
              <a:t>. </a:t>
            </a:r>
          </a:p>
          <a:p>
            <a:pPr algn="just"/>
            <a:endParaRPr lang="es-ES_tradnl" dirty="0"/>
          </a:p>
          <a:p>
            <a:pPr lvl="1" algn="just"/>
            <a:r>
              <a:rPr lang="es-ES" dirty="0"/>
              <a:t>Éste impide que un sistema político degenere en un mero “gobierno de legisladores”. ¿Cómo? </a:t>
            </a:r>
          </a:p>
          <a:p>
            <a:pPr lvl="1" algn="just"/>
            <a:endParaRPr lang="es-ES" dirty="0"/>
          </a:p>
          <a:p>
            <a:pPr lvl="2" algn="just"/>
            <a:r>
              <a:rPr lang="es-ES" dirty="0"/>
              <a:t>Regulando estrictamente el procedimiento de elaboración de las leyes.</a:t>
            </a:r>
          </a:p>
          <a:p>
            <a:pPr lvl="2" algn="just"/>
            <a:endParaRPr lang="es-ES" dirty="0"/>
          </a:p>
          <a:p>
            <a:pPr lvl="2" algn="just"/>
            <a:r>
              <a:rPr lang="es-ES" dirty="0"/>
              <a:t>Prohibiendo que se atente contra la sociedad política y los derechos civiles, ambos consagrados en una ley jerárquicamente superior: la </a:t>
            </a:r>
            <a:r>
              <a:rPr lang="es-ES" b="1" dirty="0"/>
              <a:t>Constitución</a:t>
            </a:r>
            <a:r>
              <a:rPr lang="es-ES" dirty="0"/>
              <a:t>. </a:t>
            </a:r>
          </a:p>
          <a:p>
            <a:pPr lvl="1" algn="just"/>
            <a:endParaRPr lang="es-ES" dirty="0"/>
          </a:p>
          <a:p>
            <a:pPr lvl="1" algn="just"/>
            <a:r>
              <a:rPr lang="es-ES" dirty="0"/>
              <a:t>La </a:t>
            </a:r>
            <a:r>
              <a:rPr lang="es-ES" b="1" dirty="0"/>
              <a:t>Constitución</a:t>
            </a:r>
            <a:r>
              <a:rPr lang="es-ES" dirty="0"/>
              <a:t> asegura el supremo “imperio de la ley” a través de un control judicial formado por jueces dedicados al </a:t>
            </a:r>
            <a:r>
              <a:rPr lang="es-ES" b="1" dirty="0"/>
              <a:t>razonamiento jurídico</a:t>
            </a:r>
            <a:r>
              <a:rPr lang="es-ES" dirty="0"/>
              <a:t>.</a:t>
            </a:r>
          </a:p>
          <a:p>
            <a:pPr lvl="1" algn="just"/>
            <a:endParaRPr lang="es-ES" dirty="0"/>
          </a:p>
          <a:p>
            <a:pPr lvl="1" algn="just"/>
            <a:r>
              <a:rPr lang="es-ES" dirty="0"/>
              <a:t>(Continúa…)</a:t>
            </a:r>
          </a:p>
          <a:p>
            <a:pPr lvl="1" algn="just"/>
            <a:endParaRPr lang="es-ES" dirty="0"/>
          </a:p>
          <a:p>
            <a:pPr marL="393192" lvl="1" indent="0" algn="just">
              <a:buNone/>
            </a:pPr>
            <a:endParaRPr lang="es-ES" dirty="0"/>
          </a:p>
          <a:p>
            <a:pPr marL="393192" lvl="1" indent="0" algn="just">
              <a:buNone/>
            </a:pPr>
            <a:endParaRPr lang="es-ES" dirty="0"/>
          </a:p>
        </p:txBody>
      </p:sp>
    </p:spTree>
    <p:extLst>
      <p:ext uri="{BB962C8B-B14F-4D97-AF65-F5344CB8AC3E}">
        <p14:creationId xmlns:p14="http://schemas.microsoft.com/office/powerpoint/2010/main" val="148672848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lvl="1" algn="just"/>
            <a:endParaRPr lang="es-ES" dirty="0"/>
          </a:p>
          <a:p>
            <a:pPr lvl="1" algn="just"/>
            <a:r>
              <a:rPr lang="es-ES" dirty="0"/>
              <a:t>El garantismo constitucional no se </a:t>
            </a:r>
            <a:r>
              <a:rPr lang="es-ES"/>
              <a:t>funda en </a:t>
            </a:r>
            <a:r>
              <a:rPr lang="es-ES" dirty="0"/>
              <a:t>el principio de poder popular (“</a:t>
            </a:r>
            <a:r>
              <a:rPr lang="es-ES" i="1" dirty="0" err="1"/>
              <a:t>demokratía</a:t>
            </a:r>
            <a:r>
              <a:rPr lang="es-ES" dirty="0"/>
              <a:t>”) sino en el de </a:t>
            </a:r>
            <a:r>
              <a:rPr lang="es-ES" b="1" dirty="0"/>
              <a:t>poder igual</a:t>
            </a:r>
            <a:r>
              <a:rPr lang="es-ES" dirty="0"/>
              <a:t> (“</a:t>
            </a:r>
            <a:r>
              <a:rPr lang="es-ES" i="1" dirty="0" err="1"/>
              <a:t>isokratía</a:t>
            </a:r>
            <a:r>
              <a:rPr lang="es-ES" dirty="0"/>
              <a:t>”). </a:t>
            </a:r>
          </a:p>
          <a:p>
            <a:pPr lvl="1" algn="just"/>
            <a:endParaRPr lang="es-ES" dirty="0"/>
          </a:p>
          <a:p>
            <a:pPr lvl="1" algn="just"/>
            <a:r>
              <a:rPr lang="es-ES" dirty="0"/>
              <a:t>De esa forma, la </a:t>
            </a:r>
            <a:r>
              <a:rPr lang="es-ES" b="1" dirty="0"/>
              <a:t>libertad en la ley (o libertad moral)</a:t>
            </a:r>
            <a:r>
              <a:rPr lang="es-ES" dirty="0"/>
              <a:t> consagra que ningún individuo tenga derecho a mandar (= ejecutar su sola voluntad) sobre otro. </a:t>
            </a:r>
          </a:p>
          <a:p>
            <a:pPr lvl="1" algn="just"/>
            <a:endParaRPr lang="es-ES" dirty="0"/>
          </a:p>
          <a:p>
            <a:pPr lvl="1" algn="just"/>
            <a:r>
              <a:rPr lang="es-ES" dirty="0"/>
              <a:t>El constitucionalismo es esencial para preservar la democracia porque ésta, “sin la autolimitación que representa el principio de legalidad, </a:t>
            </a:r>
            <a:r>
              <a:rPr lang="es-ES" b="1" dirty="0"/>
              <a:t>se destruye a sí misma</a:t>
            </a:r>
            <a:r>
              <a:rPr lang="es-ES" dirty="0"/>
              <a:t>” (Hans Kelsen). Esto es, se convierte en una mera </a:t>
            </a:r>
            <a:r>
              <a:rPr lang="es-ES" b="1" dirty="0"/>
              <a:t>tiranía de la mayoría</a:t>
            </a:r>
            <a:r>
              <a:rPr lang="es-ES" dirty="0"/>
              <a:t>.</a:t>
            </a:r>
            <a:endParaRPr lang="es-ES" sz="2400" dirty="0"/>
          </a:p>
          <a:p>
            <a:pPr marL="393192" lvl="1" indent="0" algn="just">
              <a:buNone/>
            </a:pPr>
            <a:endParaRPr lang="es-ES" dirty="0"/>
          </a:p>
          <a:p>
            <a:pPr marL="393192" lvl="1" indent="0" algn="just">
              <a:buNone/>
            </a:pPr>
            <a:endParaRPr lang="es-ES" dirty="0"/>
          </a:p>
        </p:txBody>
      </p:sp>
    </p:spTree>
    <p:extLst>
      <p:ext uri="{BB962C8B-B14F-4D97-AF65-F5344CB8AC3E}">
        <p14:creationId xmlns:p14="http://schemas.microsoft.com/office/powerpoint/2010/main" val="171959640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algn="just"/>
            <a:r>
              <a:rPr lang="es-ES_tradnl" dirty="0"/>
              <a:t>Pero el constitucionalismo debe asegurar la libertad mediante una noción no sólo formal (positivista) de la ley, sino material (moral):</a:t>
            </a:r>
          </a:p>
          <a:p>
            <a:pPr algn="just"/>
            <a:endParaRPr lang="es-ES_tradnl" dirty="0"/>
          </a:p>
          <a:p>
            <a:pPr lvl="1" algn="just"/>
            <a:r>
              <a:rPr lang="es-ES" dirty="0"/>
              <a:t>El “ius” romano, de donde procede nuestra tradición jurídica, está intrínsecamente unida a “</a:t>
            </a:r>
            <a:r>
              <a:rPr lang="es-ES" dirty="0" err="1"/>
              <a:t>iussum</a:t>
            </a:r>
            <a:r>
              <a:rPr lang="es-ES" dirty="0"/>
              <a:t>” (“mandato”) y a “</a:t>
            </a:r>
            <a:r>
              <a:rPr lang="es-ES" dirty="0" err="1"/>
              <a:t>iustum</a:t>
            </a:r>
            <a:r>
              <a:rPr lang="es-ES" dirty="0"/>
              <a:t>” (“justo”). De donde se deriva que la ley es </a:t>
            </a:r>
            <a:r>
              <a:rPr lang="es-ES" b="1" dirty="0"/>
              <a:t>una norma de carácter general que encarna y expresa el sentido de justicia de una sociedad política</a:t>
            </a:r>
            <a:r>
              <a:rPr lang="es-ES" dirty="0"/>
              <a:t>.</a:t>
            </a:r>
          </a:p>
          <a:p>
            <a:pPr lvl="1" algn="just"/>
            <a:endParaRPr lang="es-ES" dirty="0"/>
          </a:p>
          <a:p>
            <a:pPr lvl="1" algn="just"/>
            <a:r>
              <a:rPr lang="es-ES" dirty="0"/>
              <a:t>¿Qué es el </a:t>
            </a:r>
            <a:r>
              <a:rPr lang="es-ES" b="1" dirty="0"/>
              <a:t>Derecho</a:t>
            </a:r>
            <a:r>
              <a:rPr lang="es-ES" dirty="0"/>
              <a:t>?: la </a:t>
            </a:r>
            <a:r>
              <a:rPr lang="es-ES" b="1" dirty="0"/>
              <a:t>regla</a:t>
            </a:r>
            <a:r>
              <a:rPr lang="es-ES" dirty="0"/>
              <a:t> que el individuo está obligado a observar y a respetar en su relación con otro individuo o con la sociedad política. Esto es, el </a:t>
            </a:r>
            <a:r>
              <a:rPr lang="es-ES" b="1" dirty="0"/>
              <a:t>límite moral </a:t>
            </a:r>
            <a:r>
              <a:rPr lang="es-ES" dirty="0"/>
              <a:t>en que se detiene y cesa su </a:t>
            </a:r>
            <a:r>
              <a:rPr lang="es-ES" b="1" dirty="0"/>
              <a:t>libertad legítima</a:t>
            </a:r>
            <a:r>
              <a:rPr lang="es-ES" dirty="0"/>
              <a:t> cuando actúa sobre otro.</a:t>
            </a:r>
          </a:p>
          <a:p>
            <a:pPr marL="393192" lvl="1" indent="0" algn="just">
              <a:buNone/>
            </a:pPr>
            <a:endParaRPr lang="es-ES" dirty="0"/>
          </a:p>
        </p:txBody>
      </p:sp>
    </p:spTree>
    <p:extLst>
      <p:ext uri="{BB962C8B-B14F-4D97-AF65-F5344CB8AC3E}">
        <p14:creationId xmlns:p14="http://schemas.microsoft.com/office/powerpoint/2010/main" val="4151750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LA LIBERTAD MODERNA. DIFERENCIAS CON EL MUNDO ANTIGUO</a:t>
            </a:r>
          </a:p>
        </p:txBody>
      </p:sp>
      <p:sp>
        <p:nvSpPr>
          <p:cNvPr id="3" name="2 Marcador de contenido"/>
          <p:cNvSpPr>
            <a:spLocks noGrp="1"/>
          </p:cNvSpPr>
          <p:nvPr>
            <p:ph idx="1"/>
          </p:nvPr>
        </p:nvSpPr>
        <p:spPr>
          <a:xfrm>
            <a:off x="179512" y="1196752"/>
            <a:ext cx="8784976" cy="5400600"/>
          </a:xfrm>
        </p:spPr>
        <p:txBody>
          <a:bodyPr>
            <a:normAutofit fontScale="85000" lnSpcReduction="20000"/>
          </a:bodyPr>
          <a:lstStyle/>
          <a:p>
            <a:pPr algn="just"/>
            <a:r>
              <a:rPr lang="es-ES_tradnl" dirty="0"/>
              <a:t>La democracia es inseparable de la idea moderna de libertad (referida a la libertad práctica, política). </a:t>
            </a:r>
          </a:p>
          <a:p>
            <a:pPr algn="just"/>
            <a:endParaRPr lang="es-ES_tradnl" dirty="0"/>
          </a:p>
          <a:p>
            <a:pPr lvl="1" algn="just"/>
            <a:r>
              <a:rPr lang="es-ES" dirty="0"/>
              <a:t>Esto es, cuando hablamos de la libertad política nos referimos a una libertad externa, relacional, instrumental en el seno de una sociedad política. Nada tiene que ver con la “libertad interior”.</a:t>
            </a:r>
            <a:endParaRPr lang="es-ES_tradnl" dirty="0"/>
          </a:p>
          <a:p>
            <a:pPr marL="0" indent="0" algn="just">
              <a:buNone/>
            </a:pPr>
            <a:endParaRPr lang="es-ES_tradnl" dirty="0"/>
          </a:p>
          <a:p>
            <a:pPr algn="just"/>
            <a:r>
              <a:rPr lang="es-ES_tradnl" dirty="0"/>
              <a:t>Se compone de dos acepciones aparentemente contradictorias, pero complementarias, enunciadas por John Locke:</a:t>
            </a:r>
          </a:p>
          <a:p>
            <a:pPr algn="just"/>
            <a:endParaRPr lang="es-ES_tradnl" dirty="0"/>
          </a:p>
          <a:p>
            <a:pPr lvl="1" algn="just"/>
            <a:r>
              <a:rPr lang="es-ES_tradnl" dirty="0"/>
              <a:t>En “Ensayo sobre el entendimiento humano”, la definió como “una actuación movida por la determinación del propio yo”. (Más tarde: libertad positiva, libertad como autorrealización)</a:t>
            </a:r>
          </a:p>
          <a:p>
            <a:pPr algn="just"/>
            <a:endParaRPr lang="es-ES_tradnl" dirty="0"/>
          </a:p>
          <a:p>
            <a:pPr lvl="1" algn="just"/>
            <a:r>
              <a:rPr lang="es-ES_tradnl" dirty="0"/>
              <a:t>En “Dos tratados sobre el gobierno civil”, la definió como “el hecho de no estar sometido a la voluntad inconstante, incierta, desconocida, arbitraria, de otro”. (Más tarde: libertad negativa, libertad como no restricción).</a:t>
            </a:r>
          </a:p>
          <a:p>
            <a:pPr marL="0" indent="0" algn="just">
              <a:buNone/>
            </a:pPr>
            <a:endParaRPr lang="es-ES" dirty="0"/>
          </a:p>
          <a:p>
            <a:pPr algn="just"/>
            <a:endParaRPr lang="es-ES" dirty="0"/>
          </a:p>
          <a:p>
            <a:pPr algn="just"/>
            <a:endParaRPr lang="es-ES" dirty="0"/>
          </a:p>
          <a:p>
            <a:pPr lvl="1" algn="just">
              <a:buNone/>
            </a:pPr>
            <a:endParaRPr lang="es-ES" dirty="0"/>
          </a:p>
        </p:txBody>
      </p:sp>
    </p:spTree>
    <p:extLst>
      <p:ext uri="{BB962C8B-B14F-4D97-AF65-F5344CB8AC3E}">
        <p14:creationId xmlns:p14="http://schemas.microsoft.com/office/powerpoint/2010/main" val="52363588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algn="just"/>
            <a:endParaRPr lang="es-ES" dirty="0"/>
          </a:p>
          <a:p>
            <a:pPr algn="just"/>
            <a:endParaRPr lang="es-ES" dirty="0"/>
          </a:p>
          <a:p>
            <a:pPr algn="just"/>
            <a:r>
              <a:rPr lang="es-ES" dirty="0"/>
              <a:t>Dentro de un principio general de Justicia, el Derecho se modifica conforme cambian la naturaleza y el carácter de las relaciones sociales. </a:t>
            </a:r>
          </a:p>
          <a:p>
            <a:pPr algn="just"/>
            <a:endParaRPr lang="es-ES" dirty="0"/>
          </a:p>
          <a:p>
            <a:pPr algn="just"/>
            <a:r>
              <a:rPr lang="es-ES" dirty="0"/>
              <a:t>Por tanto, este límite moral se desplaza constantemente, lo que impide fijar el Derecho de una vez por todas y según fórmulas exclusivamente generales: es imposible enumerar y regular de antemano todas las aplicaciones del mismo.</a:t>
            </a:r>
          </a:p>
          <a:p>
            <a:pPr algn="just"/>
            <a:endParaRPr lang="es-ES" dirty="0"/>
          </a:p>
          <a:p>
            <a:pPr marL="393192" lvl="1" indent="0" algn="just">
              <a:buNone/>
            </a:pPr>
            <a:endParaRPr lang="es-ES" dirty="0"/>
          </a:p>
        </p:txBody>
      </p:sp>
    </p:spTree>
    <p:extLst>
      <p:ext uri="{BB962C8B-B14F-4D97-AF65-F5344CB8AC3E}">
        <p14:creationId xmlns:p14="http://schemas.microsoft.com/office/powerpoint/2010/main" val="405055031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algn="just"/>
            <a:r>
              <a:rPr lang="es-ES" dirty="0"/>
              <a:t>¿Cómo se garantiza, entonces, la “</a:t>
            </a:r>
            <a:r>
              <a:rPr lang="es-ES" dirty="0" err="1"/>
              <a:t>iustitia</a:t>
            </a:r>
            <a:r>
              <a:rPr lang="es-ES" dirty="0"/>
              <a:t>” en la ley? A través de:</a:t>
            </a:r>
          </a:p>
          <a:p>
            <a:pPr lvl="1" algn="just"/>
            <a:endParaRPr lang="es-ES" dirty="0"/>
          </a:p>
          <a:p>
            <a:pPr lvl="2" algn="just"/>
            <a:r>
              <a:rPr lang="es-ES" dirty="0"/>
              <a:t>Una serie de mecanismos constitucionales que ponen a quiénes elaboran el Derecho bajo un control doblemente legal y electoral. A éstos, además, no se les concede más que un poder limitado en virtud del principio de división/distinción de poderes.</a:t>
            </a:r>
          </a:p>
          <a:p>
            <a:pPr lvl="2" algn="just"/>
            <a:endParaRPr lang="es-ES" dirty="0"/>
          </a:p>
          <a:p>
            <a:pPr lvl="2" algn="just"/>
            <a:r>
              <a:rPr lang="es-ES" dirty="0"/>
              <a:t>(Continúa…)</a:t>
            </a:r>
          </a:p>
          <a:p>
            <a:pPr marL="393192" lvl="1" indent="0" algn="just">
              <a:buNone/>
            </a:pPr>
            <a:endParaRPr lang="es-ES" dirty="0"/>
          </a:p>
        </p:txBody>
      </p:sp>
    </p:spTree>
    <p:extLst>
      <p:ext uri="{BB962C8B-B14F-4D97-AF65-F5344CB8AC3E}">
        <p14:creationId xmlns:p14="http://schemas.microsoft.com/office/powerpoint/2010/main" val="19237839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marL="667512" lvl="2" indent="0" algn="just">
              <a:buNone/>
            </a:pPr>
            <a:endParaRPr lang="es-ES" dirty="0"/>
          </a:p>
          <a:p>
            <a:pPr lvl="2" algn="just"/>
            <a:r>
              <a:rPr lang="es-ES" dirty="0"/>
              <a:t>La salvaguardia de los criterios de “generalidad” (o “impersonalidad”) y “perdurabilidad” de las leyes, que garantizan los principios de “igualdad ante la ley” y la “seguridad jurídica”.</a:t>
            </a:r>
          </a:p>
          <a:p>
            <a:pPr lvl="2" algn="just"/>
            <a:endParaRPr lang="es-ES" dirty="0"/>
          </a:p>
          <a:p>
            <a:pPr lvl="2" algn="just"/>
            <a:r>
              <a:rPr lang="es-ES" dirty="0"/>
              <a:t>El estricto sometimiento al fundamento último del constitucionalismo </a:t>
            </a:r>
            <a:r>
              <a:rPr lang="es-ES"/>
              <a:t>y del </a:t>
            </a:r>
            <a:r>
              <a:rPr lang="es-ES" dirty="0"/>
              <a:t>gobierno representativo: la protección en libertad de los derechos naturales del individuo y de la sociedad, que la Constitución convierte en normas supremas (libertades civiles, sociedad política/nación).</a:t>
            </a:r>
          </a:p>
          <a:p>
            <a:pPr lvl="2" algn="just"/>
            <a:endParaRPr lang="es-ES" dirty="0"/>
          </a:p>
          <a:p>
            <a:pPr lvl="2" algn="just"/>
            <a:r>
              <a:rPr lang="es-ES" dirty="0"/>
              <a:t>(Continúa…)</a:t>
            </a:r>
          </a:p>
          <a:p>
            <a:pPr lvl="2" algn="just"/>
            <a:endParaRPr lang="es-ES" dirty="0"/>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385768995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DESCUBRIMIENTO DEL CONSTITUCIONALISMO</a:t>
            </a:r>
          </a:p>
        </p:txBody>
      </p:sp>
      <p:sp>
        <p:nvSpPr>
          <p:cNvPr id="3" name="2 Marcador de contenido"/>
          <p:cNvSpPr>
            <a:spLocks noGrp="1"/>
          </p:cNvSpPr>
          <p:nvPr>
            <p:ph idx="1"/>
          </p:nvPr>
        </p:nvSpPr>
        <p:spPr>
          <a:xfrm>
            <a:off x="179512" y="1196752"/>
            <a:ext cx="8784976" cy="5472608"/>
          </a:xfrm>
        </p:spPr>
        <p:txBody>
          <a:bodyPr>
            <a:normAutofit/>
          </a:bodyPr>
          <a:lstStyle/>
          <a:p>
            <a:pPr marL="667512" lvl="2" indent="0" algn="just">
              <a:buNone/>
            </a:pPr>
            <a:endParaRPr lang="es-ES" dirty="0"/>
          </a:p>
          <a:p>
            <a:pPr lvl="2" algn="just"/>
            <a:r>
              <a:rPr lang="es-ES" dirty="0"/>
              <a:t>La consideración de la ley como expresión de la recta razón, que no de la sola voluntad, ya sea del hombre sobre el hombre, de una mayoría sobre un individuo o del individuo sobre la sociedad. </a:t>
            </a:r>
          </a:p>
          <a:p>
            <a:pPr lvl="2" algn="just"/>
            <a:endParaRPr lang="es-ES" dirty="0"/>
          </a:p>
          <a:p>
            <a:pPr lvl="3" algn="just"/>
            <a:r>
              <a:rPr lang="es-ES" dirty="0"/>
              <a:t>“Razón” está ligado a lo “razonable”, esto es, al sentido común de una sociedad política que se expresa en su Constitución material (fruto de la experiencia histórica), y se descubre a través una discusión pública, honesta y fundada en el conocimiento.</a:t>
            </a:r>
          </a:p>
          <a:p>
            <a:pPr lvl="3" algn="just"/>
            <a:endParaRPr lang="es-ES" dirty="0"/>
          </a:p>
          <a:p>
            <a:pPr lvl="3" algn="just"/>
            <a:r>
              <a:rPr lang="es-ES" dirty="0"/>
              <a:t>Lo “razonable” está, a su vez, estrechamente vinculado a una idea posibilista y transaccional de la Política: ésta es el arte de aplicar, mediante transacciones mutuas, aquella parte del ideal que las circunstancias hacen posible.</a:t>
            </a:r>
          </a:p>
          <a:p>
            <a:pPr lvl="1" algn="just"/>
            <a:endParaRPr lang="es-ES" dirty="0"/>
          </a:p>
          <a:p>
            <a:pPr marL="393192" lvl="1" indent="0" algn="just">
              <a:buNone/>
            </a:pPr>
            <a:endParaRPr lang="es-ES" dirty="0"/>
          </a:p>
        </p:txBody>
      </p:sp>
    </p:spTree>
    <p:extLst>
      <p:ext uri="{BB962C8B-B14F-4D97-AF65-F5344CB8AC3E}">
        <p14:creationId xmlns:p14="http://schemas.microsoft.com/office/powerpoint/2010/main" val="180468425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568952" cy="5472608"/>
          </a:xfrm>
        </p:spPr>
        <p:txBody>
          <a:bodyPr>
            <a:normAutofit/>
          </a:bodyPr>
          <a:lstStyle/>
          <a:p>
            <a:pPr marL="274320" lvl="4" indent="-274320">
              <a:buClr>
                <a:schemeClr val="accent3"/>
              </a:buClr>
              <a:buSzPct val="95000"/>
              <a:buNone/>
            </a:pPr>
            <a:endParaRPr lang="es-ES" sz="1800" dirty="0"/>
          </a:p>
          <a:p>
            <a:pPr marL="274320" lvl="4" indent="-274320" algn="just">
              <a:buClr>
                <a:schemeClr val="accent3"/>
              </a:buClr>
              <a:buSzPct val="95000"/>
            </a:pPr>
            <a:endParaRPr lang="es-ES" dirty="0"/>
          </a:p>
          <a:p>
            <a:pPr marL="274320" lvl="4" indent="-274320" algn="just">
              <a:buClr>
                <a:schemeClr val="accent3"/>
              </a:buClr>
              <a:buSzPct val="95000"/>
            </a:pPr>
            <a:r>
              <a:rPr lang="es-ES" dirty="0"/>
              <a:t>El </a:t>
            </a:r>
            <a:r>
              <a:rPr lang="es-ES" b="1" dirty="0"/>
              <a:t>Poder</a:t>
            </a:r>
            <a:r>
              <a:rPr lang="es-ES" dirty="0"/>
              <a:t> es un concepto político, no ético: es la </a:t>
            </a:r>
            <a:r>
              <a:rPr lang="es-ES" b="1" dirty="0"/>
              <a:t>fuerza</a:t>
            </a:r>
            <a:r>
              <a:rPr lang="es-ES" dirty="0"/>
              <a:t> y la </a:t>
            </a:r>
            <a:r>
              <a:rPr lang="es-ES" b="1" dirty="0"/>
              <a:t>capacidad</a:t>
            </a:r>
            <a:r>
              <a:rPr lang="es-ES" dirty="0"/>
              <a:t> de controlar a otros individuos, hasta el punto de de disponer de sus vidas. De ahí la obsesión del liberalismo/constitucionalismo por dividirlo como garantía de defensa la libertad política.</a:t>
            </a:r>
          </a:p>
          <a:p>
            <a:pPr marL="274320" lvl="4" indent="-274320" algn="just">
              <a:buClr>
                <a:schemeClr val="accent3"/>
              </a:buClr>
              <a:buSzPct val="95000"/>
            </a:pPr>
            <a:endParaRPr lang="es-ES" sz="1800" dirty="0"/>
          </a:p>
          <a:p>
            <a:pPr marL="548640" lvl="5" indent="-274320" algn="just">
              <a:buClr>
                <a:schemeClr val="accent3"/>
              </a:buClr>
              <a:buSzPct val="95000"/>
            </a:pPr>
            <a:r>
              <a:rPr lang="es-ES" dirty="0"/>
              <a:t>Como el “poder” es, en última instancia, </a:t>
            </a:r>
            <a:r>
              <a:rPr lang="es-ES" i="1" dirty="0" err="1"/>
              <a:t>exercitium</a:t>
            </a:r>
            <a:r>
              <a:rPr lang="es-ES" dirty="0"/>
              <a:t>, no basta con apelar  a la fórmula de la “soberanía popular”: hay que distinguir entre sus </a:t>
            </a:r>
            <a:r>
              <a:rPr lang="es-ES" b="1" dirty="0"/>
              <a:t>titulares</a:t>
            </a:r>
            <a:r>
              <a:rPr lang="es-ES" dirty="0"/>
              <a:t> y quiénes lo </a:t>
            </a:r>
            <a:r>
              <a:rPr lang="es-ES" b="1" dirty="0"/>
              <a:t>ejercen realmente</a:t>
            </a:r>
            <a:r>
              <a:rPr lang="es-ES" dirty="0"/>
              <a:t>.</a:t>
            </a:r>
          </a:p>
          <a:p>
            <a:pPr marL="548640" lvl="5" indent="-274320" algn="just">
              <a:buClr>
                <a:schemeClr val="accent3"/>
              </a:buClr>
              <a:buSzPct val="95000"/>
            </a:pPr>
            <a:endParaRPr lang="es-ES" sz="1800" dirty="0"/>
          </a:p>
          <a:p>
            <a:pPr marL="548640" lvl="5" indent="-274320" algn="just">
              <a:buClr>
                <a:schemeClr val="accent3"/>
              </a:buClr>
              <a:buSzPct val="95000"/>
            </a:pPr>
            <a:r>
              <a:rPr lang="es-ES" dirty="0"/>
              <a:t>Este </a:t>
            </a:r>
            <a:r>
              <a:rPr lang="es-ES" b="1" dirty="0"/>
              <a:t>ejercicio real del Poder</a:t>
            </a:r>
            <a:r>
              <a:rPr lang="es-ES" dirty="0"/>
              <a:t> es el fundamento clave de la idea de la </a:t>
            </a:r>
            <a:r>
              <a:rPr lang="es-ES" b="1" dirty="0"/>
              <a:t>Representación</a:t>
            </a:r>
            <a:r>
              <a:rPr lang="es-ES" dirty="0"/>
              <a:t>. Pero, ¿cómo surge la Representación?</a:t>
            </a:r>
          </a:p>
          <a:p>
            <a:endParaRPr lang="es-ES" sz="1600" dirty="0"/>
          </a:p>
        </p:txBody>
      </p:sp>
    </p:spTree>
    <p:extLst>
      <p:ext uri="{BB962C8B-B14F-4D97-AF65-F5344CB8AC3E}">
        <p14:creationId xmlns:p14="http://schemas.microsoft.com/office/powerpoint/2010/main" val="149143033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568952" cy="5472608"/>
          </a:xfrm>
        </p:spPr>
        <p:txBody>
          <a:bodyPr>
            <a:normAutofit/>
          </a:bodyPr>
          <a:lstStyle/>
          <a:p>
            <a:pPr marL="274320" lvl="4" indent="-274320">
              <a:buClr>
                <a:schemeClr val="accent3"/>
              </a:buClr>
              <a:buSzPct val="95000"/>
              <a:buNone/>
            </a:pPr>
            <a:endParaRPr lang="es-ES" sz="1800" dirty="0"/>
          </a:p>
          <a:p>
            <a:pPr marL="274320" lvl="4" indent="-274320" algn="just">
              <a:buClr>
                <a:schemeClr val="accent3"/>
              </a:buClr>
              <a:buSzPct val="95000"/>
            </a:pPr>
            <a:endParaRPr lang="es-ES" dirty="0"/>
          </a:p>
          <a:p>
            <a:pPr marL="274320" lvl="4" indent="-274320" algn="just">
              <a:buClr>
                <a:schemeClr val="accent3"/>
              </a:buClr>
              <a:buSzPct val="95000"/>
            </a:pPr>
            <a:r>
              <a:rPr lang="es-ES" dirty="0"/>
              <a:t>Representar: v. Presentar de nuevo. Hacer presente algo o alguien que no lo está.</a:t>
            </a:r>
          </a:p>
          <a:p>
            <a:pPr marL="274320" lvl="4" indent="-274320" algn="just">
              <a:buClr>
                <a:schemeClr val="accent3"/>
              </a:buClr>
              <a:buSzPct val="95000"/>
            </a:pPr>
            <a:endParaRPr lang="es-ES" dirty="0"/>
          </a:p>
          <a:p>
            <a:pPr marL="274320" lvl="4" indent="-274320" algn="just">
              <a:buClr>
                <a:schemeClr val="accent3"/>
              </a:buClr>
              <a:buSzPct val="95000"/>
            </a:pPr>
            <a:r>
              <a:rPr lang="es-ES" dirty="0"/>
              <a:t>Tres significados básicos:</a:t>
            </a:r>
          </a:p>
          <a:p>
            <a:pPr marL="274320" lvl="4" indent="-274320" algn="just">
              <a:buClr>
                <a:schemeClr val="accent3"/>
              </a:buClr>
              <a:buSzPct val="95000"/>
            </a:pPr>
            <a:endParaRPr lang="es-ES" sz="1800" dirty="0"/>
          </a:p>
          <a:p>
            <a:pPr marL="548640" lvl="5" indent="-274320" algn="just">
              <a:buClr>
                <a:schemeClr val="accent3"/>
              </a:buClr>
              <a:buSzPct val="95000"/>
            </a:pPr>
            <a:r>
              <a:rPr lang="es-ES" dirty="0"/>
              <a:t>Sociológico: Representar significa personificar las características esenciales del grupo o la profesión a la que pertenece. No sirve a una política democrática.</a:t>
            </a:r>
          </a:p>
          <a:p>
            <a:pPr marL="548640" lvl="5" indent="-274320" algn="just">
              <a:buClr>
                <a:schemeClr val="accent3"/>
              </a:buClr>
              <a:buSzPct val="95000"/>
            </a:pPr>
            <a:endParaRPr lang="es-ES" dirty="0"/>
          </a:p>
          <a:p>
            <a:pPr marL="548640" lvl="5" indent="-274320" algn="just">
              <a:buClr>
                <a:schemeClr val="accent3"/>
              </a:buClr>
              <a:buSzPct val="95000"/>
            </a:pPr>
            <a:r>
              <a:rPr lang="es-ES" dirty="0"/>
              <a:t>Jurídico: Representar (Der. Priv.) significa personificar una delegación o un mandato de otro individuo. Es el significado que tuvo hasta el XVII-XVIII.</a:t>
            </a:r>
          </a:p>
          <a:p>
            <a:pPr marL="548640" lvl="5" indent="-274320" algn="just">
              <a:buClr>
                <a:schemeClr val="accent3"/>
              </a:buClr>
              <a:buSzPct val="95000"/>
            </a:pPr>
            <a:endParaRPr lang="es-ES" sz="1800" dirty="0"/>
          </a:p>
          <a:p>
            <a:pPr marL="548640" lvl="5" indent="-274320" algn="just">
              <a:buClr>
                <a:schemeClr val="accent3"/>
              </a:buClr>
              <a:buSzPct val="95000"/>
            </a:pPr>
            <a:r>
              <a:rPr lang="es-ES" dirty="0"/>
              <a:t>Político: Representar significa ser responsable, receptivo y rendir cuentas a los electores. El significado moderno.</a:t>
            </a:r>
          </a:p>
          <a:p>
            <a:endParaRPr lang="es-ES" sz="1600" dirty="0"/>
          </a:p>
        </p:txBody>
      </p:sp>
    </p:spTree>
    <p:extLst>
      <p:ext uri="{BB962C8B-B14F-4D97-AF65-F5344CB8AC3E}">
        <p14:creationId xmlns:p14="http://schemas.microsoft.com/office/powerpoint/2010/main" val="271922911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84976" cy="5472608"/>
          </a:xfrm>
        </p:spPr>
        <p:txBody>
          <a:bodyPr>
            <a:normAutofit/>
          </a:bodyPr>
          <a:lstStyle/>
          <a:p>
            <a:pPr marL="274320" lvl="4" indent="-274320">
              <a:buClr>
                <a:schemeClr val="accent3"/>
              </a:buClr>
              <a:buSzPct val="95000"/>
              <a:buNone/>
            </a:pPr>
            <a:endParaRPr lang="es-ES" sz="1800" dirty="0"/>
          </a:p>
          <a:p>
            <a:pPr marL="274320" lvl="4" indent="-274320" algn="just">
              <a:buClr>
                <a:schemeClr val="accent3"/>
              </a:buClr>
              <a:buSzPct val="95000"/>
            </a:pPr>
            <a:endParaRPr lang="es-ES" sz="2100" dirty="0"/>
          </a:p>
          <a:p>
            <a:pPr marL="274320" lvl="4" indent="-274320" algn="just">
              <a:buClr>
                <a:schemeClr val="accent3"/>
              </a:buClr>
              <a:buSzPct val="95000"/>
            </a:pPr>
            <a:r>
              <a:rPr lang="es-ES" sz="2100" dirty="0"/>
              <a:t>La evolución de la idea de </a:t>
            </a:r>
            <a:r>
              <a:rPr lang="es-ES" sz="2100" b="1" dirty="0"/>
              <a:t>Representación</a:t>
            </a:r>
            <a:r>
              <a:rPr lang="es-ES" sz="1800" dirty="0"/>
              <a:t>:</a:t>
            </a:r>
          </a:p>
          <a:p>
            <a:pPr marL="274320" lvl="4" indent="-274320" algn="just">
              <a:buClr>
                <a:schemeClr val="accent3"/>
              </a:buClr>
              <a:buSzPct val="95000"/>
            </a:pPr>
            <a:endParaRPr lang="es-ES" sz="1800" dirty="0"/>
          </a:p>
          <a:p>
            <a:pPr marL="548640" lvl="5" indent="-274320" algn="just">
              <a:buClr>
                <a:schemeClr val="accent3"/>
              </a:buClr>
              <a:buSzPct val="95000"/>
            </a:pPr>
            <a:r>
              <a:rPr lang="es-ES" sz="1900" dirty="0"/>
              <a:t>La implantación del Cristianismo diluye la idea romana del origen popular del Poder. Cuando esta religión legitime el Poder político, la autoridad del Rey comenzará a fundarse en que representa el </a:t>
            </a:r>
            <a:r>
              <a:rPr lang="es-ES" sz="1900" b="1" dirty="0"/>
              <a:t>brazo secular</a:t>
            </a:r>
            <a:r>
              <a:rPr lang="es-ES" sz="1900" dirty="0"/>
              <a:t> de Dios en la tierra (la Iglesia es el </a:t>
            </a:r>
            <a:r>
              <a:rPr lang="es-ES" sz="1900" b="1" dirty="0"/>
              <a:t>brazo espiritual</a:t>
            </a:r>
            <a:r>
              <a:rPr lang="es-ES" sz="1900" dirty="0"/>
              <a:t>).</a:t>
            </a:r>
          </a:p>
          <a:p>
            <a:pPr marL="548640" lvl="5" indent="-274320" algn="just">
              <a:buClr>
                <a:schemeClr val="accent3"/>
              </a:buClr>
              <a:buSzPct val="95000"/>
            </a:pPr>
            <a:endParaRPr lang="es-ES" sz="1900" dirty="0"/>
          </a:p>
          <a:p>
            <a:pPr marL="548640" lvl="5" indent="-274320" algn="just">
              <a:buClr>
                <a:schemeClr val="accent3"/>
              </a:buClr>
              <a:buSzPct val="95000"/>
            </a:pPr>
            <a:r>
              <a:rPr lang="es-ES" sz="1900" dirty="0"/>
              <a:t>Pero en la Baja Edad Media y en la Edad Moderna, la Monarquías afirmaron su independencia respecto de la Iglesia subordinando la fórmula </a:t>
            </a:r>
            <a:r>
              <a:rPr lang="es-ES" sz="1900" i="1" dirty="0" err="1"/>
              <a:t>omni</a:t>
            </a:r>
            <a:r>
              <a:rPr lang="es-ES" sz="1900" i="1" dirty="0"/>
              <a:t> potestas a </a:t>
            </a:r>
            <a:r>
              <a:rPr lang="es-ES" sz="1900" i="1" dirty="0" err="1"/>
              <a:t>deo</a:t>
            </a:r>
            <a:r>
              <a:rPr lang="es-ES" sz="1900" i="1" dirty="0"/>
              <a:t> </a:t>
            </a:r>
            <a:r>
              <a:rPr lang="es-ES" sz="1900" dirty="0"/>
              <a:t>por la de </a:t>
            </a:r>
            <a:r>
              <a:rPr lang="es-ES" sz="1900" i="1" dirty="0" err="1"/>
              <a:t>omni</a:t>
            </a:r>
            <a:r>
              <a:rPr lang="es-ES" sz="1900" i="1" dirty="0"/>
              <a:t> potestas a populo</a:t>
            </a:r>
            <a:r>
              <a:rPr lang="es-ES" sz="1900" dirty="0"/>
              <a:t>, </a:t>
            </a:r>
            <a:r>
              <a:rPr lang="es-ES" sz="1900" b="1" dirty="0"/>
              <a:t>el poder dimana del pueblo</a:t>
            </a:r>
            <a:r>
              <a:rPr lang="es-ES" sz="1900" dirty="0"/>
              <a:t>: se origina de él.</a:t>
            </a:r>
          </a:p>
          <a:p>
            <a:pPr marL="548640" lvl="5" indent="-274320" algn="just">
              <a:buClr>
                <a:schemeClr val="accent3"/>
              </a:buClr>
              <a:buSzPct val="95000"/>
            </a:pPr>
            <a:endParaRPr lang="es-ES" sz="1900" dirty="0"/>
          </a:p>
          <a:p>
            <a:pPr marL="548640" lvl="5" indent="-274320">
              <a:buClr>
                <a:schemeClr val="accent3"/>
              </a:buClr>
              <a:buSzPct val="95000"/>
            </a:pPr>
            <a:r>
              <a:rPr lang="es-ES" sz="1900" dirty="0"/>
              <a:t>(Continúa…)</a:t>
            </a:r>
          </a:p>
          <a:p>
            <a:endParaRPr lang="es-ES" sz="1600" dirty="0"/>
          </a:p>
        </p:txBody>
      </p:sp>
    </p:spTree>
    <p:extLst>
      <p:ext uri="{BB962C8B-B14F-4D97-AF65-F5344CB8AC3E}">
        <p14:creationId xmlns:p14="http://schemas.microsoft.com/office/powerpoint/2010/main" val="289529407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84976" cy="5472608"/>
          </a:xfrm>
        </p:spPr>
        <p:txBody>
          <a:bodyPr>
            <a:normAutofit lnSpcReduction="10000"/>
          </a:bodyPr>
          <a:lstStyle/>
          <a:p>
            <a:pPr marL="274320" lvl="4" indent="-274320">
              <a:buClr>
                <a:schemeClr val="accent3"/>
              </a:buClr>
              <a:buSzPct val="95000"/>
              <a:buNone/>
            </a:pPr>
            <a:endParaRPr lang="es-ES" sz="1800" dirty="0"/>
          </a:p>
          <a:p>
            <a:pPr marL="548640" lvl="5" indent="-274320" algn="just">
              <a:buClr>
                <a:schemeClr val="accent3"/>
              </a:buClr>
              <a:buSzPct val="95000"/>
            </a:pPr>
            <a:endParaRPr lang="es-ES" sz="1600" dirty="0"/>
          </a:p>
          <a:p>
            <a:pPr marL="548640" lvl="5" indent="-274320" algn="just">
              <a:buClr>
                <a:schemeClr val="accent3"/>
              </a:buClr>
              <a:buSzPct val="95000"/>
              <a:buNone/>
            </a:pPr>
            <a:endParaRPr lang="es-ES" sz="1600" dirty="0"/>
          </a:p>
          <a:p>
            <a:pPr marL="548640" lvl="5" indent="-274320" algn="just">
              <a:buClr>
                <a:schemeClr val="accent3"/>
              </a:buClr>
              <a:buSzPct val="95000"/>
            </a:pPr>
            <a:r>
              <a:rPr lang="es-ES" sz="2100" dirty="0"/>
              <a:t>Esta justificación encontró su máximo difusor teórico en </a:t>
            </a:r>
            <a:r>
              <a:rPr lang="es-ES" sz="2100" dirty="0" err="1"/>
              <a:t>Marsilio</a:t>
            </a:r>
            <a:r>
              <a:rPr lang="es-ES" sz="2100" dirty="0"/>
              <a:t> de Padua (1275-1342), principal proponente medieval de la soberanía popular, para defender la </a:t>
            </a:r>
            <a:r>
              <a:rPr lang="es-ES" sz="2100" b="1" dirty="0"/>
              <a:t>supremacía imperial</a:t>
            </a:r>
            <a:r>
              <a:rPr lang="es-ES" sz="2100" dirty="0"/>
              <a:t>, a la que sirvió la nueva </a:t>
            </a:r>
            <a:r>
              <a:rPr lang="es-ES" sz="2100" b="1" dirty="0"/>
              <a:t>recepción del Derecho Romano</a:t>
            </a:r>
            <a:r>
              <a:rPr lang="es-ES" sz="2100" dirty="0"/>
              <a:t>.</a:t>
            </a:r>
          </a:p>
          <a:p>
            <a:pPr marL="274320" lvl="5" indent="0" algn="just">
              <a:buClr>
                <a:schemeClr val="accent3"/>
              </a:buClr>
              <a:buSzPct val="95000"/>
              <a:buNone/>
            </a:pPr>
            <a:endParaRPr lang="es-ES" sz="2100" dirty="0"/>
          </a:p>
          <a:p>
            <a:pPr marL="548640" lvl="5" indent="-274320" algn="just">
              <a:buClr>
                <a:schemeClr val="accent3"/>
              </a:buClr>
              <a:buSzPct val="95000"/>
            </a:pPr>
            <a:r>
              <a:rPr lang="es-ES" sz="2100" dirty="0"/>
              <a:t>Los teóricos de la </a:t>
            </a:r>
            <a:r>
              <a:rPr lang="es-ES" sz="2100" b="1" dirty="0"/>
              <a:t>escuela monárquico-católica</a:t>
            </a:r>
            <a:r>
              <a:rPr lang="es-ES" sz="2100" dirty="0"/>
              <a:t> la usarían, ya en la Edad Moderna, para luchar contra las </a:t>
            </a:r>
            <a:r>
              <a:rPr lang="es-ES" sz="2100" b="1" dirty="0"/>
              <a:t>pretensiones absolutistas</a:t>
            </a:r>
            <a:r>
              <a:rPr lang="es-ES" sz="2100" dirty="0"/>
              <a:t> de los monarcas, e incluso para justificar el </a:t>
            </a:r>
            <a:r>
              <a:rPr lang="es-ES" sz="2100" b="1" dirty="0"/>
              <a:t>tiranicidio</a:t>
            </a:r>
            <a:r>
              <a:rPr lang="es-ES" sz="2100" dirty="0"/>
              <a:t>.</a:t>
            </a:r>
          </a:p>
          <a:p>
            <a:pPr marL="548640" lvl="5" indent="-274320" algn="just">
              <a:buClr>
                <a:schemeClr val="accent3"/>
              </a:buClr>
              <a:buSzPct val="95000"/>
            </a:pPr>
            <a:endParaRPr lang="es-ES" sz="2100" dirty="0"/>
          </a:p>
          <a:p>
            <a:pPr marL="548640" lvl="5" indent="-274320" algn="just">
              <a:buClr>
                <a:schemeClr val="accent3"/>
              </a:buClr>
              <a:buSzPct val="95000"/>
            </a:pPr>
            <a:r>
              <a:rPr lang="es-ES" sz="2100" dirty="0"/>
              <a:t>En este tiempo se mantiene la polémica entre los que plantean que ha habido una </a:t>
            </a:r>
            <a:r>
              <a:rPr lang="es-ES" sz="2100" i="1" dirty="0" err="1"/>
              <a:t>translatio</a:t>
            </a:r>
            <a:r>
              <a:rPr lang="es-ES" sz="2100" i="1" dirty="0"/>
              <a:t> </a:t>
            </a:r>
            <a:r>
              <a:rPr lang="es-ES" sz="2100" i="1" dirty="0" err="1"/>
              <a:t>imperii</a:t>
            </a:r>
            <a:r>
              <a:rPr lang="es-ES" sz="2100" dirty="0"/>
              <a:t>, una traslación de la titularidad y el ejercicio del poder del pueblo al Rey o a la Aristocracia, o simplemente una </a:t>
            </a:r>
            <a:r>
              <a:rPr lang="es-ES" sz="2100" i="1" dirty="0" err="1"/>
              <a:t>concessio</a:t>
            </a:r>
            <a:r>
              <a:rPr lang="es-ES" sz="2100" i="1" dirty="0"/>
              <a:t> </a:t>
            </a:r>
            <a:r>
              <a:rPr lang="es-ES" sz="2100" i="1" dirty="0" err="1"/>
              <a:t>imperii</a:t>
            </a:r>
            <a:r>
              <a:rPr lang="es-ES" sz="2100" dirty="0"/>
              <a:t>, una traslación del ejercicio pero no de la titularidad.</a:t>
            </a:r>
          </a:p>
          <a:p>
            <a:pPr marL="548640" lvl="5" indent="-274320">
              <a:buClr>
                <a:schemeClr val="accent3"/>
              </a:buClr>
              <a:buSzPct val="95000"/>
            </a:pPr>
            <a:endParaRPr lang="es-ES" sz="1600" dirty="0"/>
          </a:p>
          <a:p>
            <a:endParaRPr lang="es-ES" sz="1600" dirty="0"/>
          </a:p>
        </p:txBody>
      </p:sp>
    </p:spTree>
    <p:extLst>
      <p:ext uri="{BB962C8B-B14F-4D97-AF65-F5344CB8AC3E}">
        <p14:creationId xmlns:p14="http://schemas.microsoft.com/office/powerpoint/2010/main" val="28952940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84976" cy="5472608"/>
          </a:xfrm>
        </p:spPr>
        <p:txBody>
          <a:bodyPr>
            <a:normAutofit fontScale="92500" lnSpcReduction="10000"/>
          </a:bodyPr>
          <a:lstStyle/>
          <a:p>
            <a:pPr marL="274320" lvl="4" indent="-274320">
              <a:buClr>
                <a:schemeClr val="accent3"/>
              </a:buClr>
              <a:buSzPct val="95000"/>
              <a:buNone/>
            </a:pPr>
            <a:endParaRPr lang="es-ES" sz="1600" dirty="0"/>
          </a:p>
          <a:p>
            <a:pPr algn="just"/>
            <a:r>
              <a:rPr lang="es-ES" dirty="0"/>
              <a:t>Pero doctrina medieval estableció el vínculo entre la titularidad y el ejercicio del poder a través de una </a:t>
            </a:r>
            <a:r>
              <a:rPr lang="es-ES" b="1" i="1" dirty="0" err="1"/>
              <a:t>fictio</a:t>
            </a:r>
            <a:r>
              <a:rPr lang="es-ES" i="1" dirty="0"/>
              <a:t> </a:t>
            </a:r>
            <a:r>
              <a:rPr lang="es-ES" dirty="0"/>
              <a:t>(porque no se consideraba una transferencia real): la </a:t>
            </a:r>
            <a:r>
              <a:rPr lang="es-ES" b="1" dirty="0"/>
              <a:t>Representación</a:t>
            </a:r>
            <a:r>
              <a:rPr lang="es-ES" dirty="0"/>
              <a:t>. </a:t>
            </a:r>
          </a:p>
          <a:p>
            <a:endParaRPr lang="es-ES" sz="1800" dirty="0"/>
          </a:p>
          <a:p>
            <a:pPr lvl="1" algn="just"/>
            <a:r>
              <a:rPr lang="es-ES" dirty="0"/>
              <a:t>La </a:t>
            </a:r>
            <a:r>
              <a:rPr lang="es-ES" b="1" dirty="0"/>
              <a:t>Representación</a:t>
            </a:r>
            <a:r>
              <a:rPr lang="es-ES" dirty="0"/>
              <a:t> suponía la delegación del ejercicio del poder por su titular en otra persona.</a:t>
            </a:r>
          </a:p>
          <a:p>
            <a:pPr lvl="1" algn="just"/>
            <a:endParaRPr lang="es-ES" sz="1600" dirty="0"/>
          </a:p>
          <a:p>
            <a:pPr lvl="1" algn="just"/>
            <a:r>
              <a:rPr lang="es-ES" dirty="0"/>
              <a:t>Pero el representante </a:t>
            </a:r>
            <a:r>
              <a:rPr lang="es-ES" b="1" dirty="0"/>
              <a:t>no tenía por qué ser elegido</a:t>
            </a:r>
            <a:r>
              <a:rPr lang="es-ES" dirty="0"/>
              <a:t>: era una presunción que se basaba en una legitimidad distinta de la que otorga el poder electoral.</a:t>
            </a:r>
          </a:p>
          <a:p>
            <a:pPr lvl="1" algn="just"/>
            <a:endParaRPr lang="es-ES" sz="1600" dirty="0"/>
          </a:p>
          <a:p>
            <a:pPr lvl="1" algn="just"/>
            <a:r>
              <a:rPr lang="es-ES" dirty="0"/>
              <a:t>La </a:t>
            </a:r>
            <a:r>
              <a:rPr lang="es-ES" b="1" dirty="0"/>
              <a:t>representación</a:t>
            </a:r>
            <a:r>
              <a:rPr lang="es-ES" dirty="0"/>
              <a:t> sirvió, en la Edad Moderna, para legitimar la Monarquía pura y las Repúblicas aristocráticas: el </a:t>
            </a:r>
            <a:r>
              <a:rPr lang="es-ES" b="1" dirty="0"/>
              <a:t>soberano</a:t>
            </a:r>
            <a:r>
              <a:rPr lang="es-ES" dirty="0"/>
              <a:t> era el </a:t>
            </a:r>
            <a:r>
              <a:rPr lang="es-ES" b="1" dirty="0"/>
              <a:t>representante permanente e irrevocable del pueblo por derecho hereditario</a:t>
            </a:r>
            <a:r>
              <a:rPr lang="es-ES" dirty="0"/>
              <a:t>.</a:t>
            </a:r>
            <a:endParaRPr lang="es-ES" sz="1600" dirty="0"/>
          </a:p>
        </p:txBody>
      </p:sp>
    </p:spTree>
    <p:extLst>
      <p:ext uri="{BB962C8B-B14F-4D97-AF65-F5344CB8AC3E}">
        <p14:creationId xmlns:p14="http://schemas.microsoft.com/office/powerpoint/2010/main" val="334570163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348648"/>
          </a:xfrm>
        </p:spPr>
        <p:txBody>
          <a:bodyPr>
            <a:normAutofit fontScale="90000"/>
          </a:bodyPr>
          <a:lstStyle/>
          <a:p>
            <a:pPr algn="ctr"/>
            <a:r>
              <a:rPr lang="es-ES" sz="2400" dirty="0">
                <a:latin typeface="Arial" pitchFamily="34" charset="0"/>
                <a:cs typeface="Arial" pitchFamily="34" charset="0"/>
              </a:rPr>
              <a:t>EL PRINCIPIO REPRESENTATIVO</a:t>
            </a:r>
          </a:p>
        </p:txBody>
      </p:sp>
      <p:sp>
        <p:nvSpPr>
          <p:cNvPr id="3" name="2 Marcador de contenido"/>
          <p:cNvSpPr>
            <a:spLocks noGrp="1"/>
          </p:cNvSpPr>
          <p:nvPr>
            <p:ph idx="1"/>
          </p:nvPr>
        </p:nvSpPr>
        <p:spPr>
          <a:xfrm>
            <a:off x="179512" y="1196752"/>
            <a:ext cx="8784976" cy="5472608"/>
          </a:xfrm>
        </p:spPr>
        <p:txBody>
          <a:bodyPr>
            <a:normAutofit/>
          </a:bodyPr>
          <a:lstStyle/>
          <a:p>
            <a:pPr marL="274320" lvl="4" indent="-274320">
              <a:buClr>
                <a:schemeClr val="accent3"/>
              </a:buClr>
              <a:buSzPct val="95000"/>
              <a:buNone/>
            </a:pPr>
            <a:endParaRPr lang="es-ES" sz="1600" dirty="0"/>
          </a:p>
          <a:p>
            <a:pPr algn="just"/>
            <a:r>
              <a:rPr lang="es-ES" sz="2400" dirty="0"/>
              <a:t>De ahí la aversión de Rousseau por la </a:t>
            </a:r>
            <a:r>
              <a:rPr lang="es-ES" sz="2400" b="1" dirty="0"/>
              <a:t>idea de la representación</a:t>
            </a:r>
            <a:r>
              <a:rPr lang="es-ES" sz="2400" dirty="0"/>
              <a:t>, y que invirtiera la fórmula medieval de la representación no electiva por </a:t>
            </a:r>
            <a:r>
              <a:rPr lang="es-ES" sz="2400" b="1" dirty="0"/>
              <a:t>la de la elección sin representación</a:t>
            </a:r>
            <a:r>
              <a:rPr lang="es-ES" sz="2400" dirty="0"/>
              <a:t>. </a:t>
            </a:r>
          </a:p>
          <a:p>
            <a:pPr algn="just"/>
            <a:endParaRPr lang="es-ES" sz="2400" dirty="0"/>
          </a:p>
          <a:p>
            <a:pPr algn="just"/>
            <a:r>
              <a:rPr lang="es-ES" sz="2400" dirty="0"/>
              <a:t>¿Por qué? Porque Rousseau afirma con toda lógica en el </a:t>
            </a:r>
            <a:r>
              <a:rPr lang="es-ES" sz="2400" i="1" dirty="0"/>
              <a:t>Contrato Social </a:t>
            </a:r>
            <a:r>
              <a:rPr lang="es-ES" sz="2400" dirty="0"/>
              <a:t>que </a:t>
            </a:r>
            <a:r>
              <a:rPr lang="es-ES" sz="2400" b="1" dirty="0"/>
              <a:t>la voluntad no puede ser representada</a:t>
            </a:r>
            <a:r>
              <a:rPr lang="es-ES" sz="2400" dirty="0"/>
              <a:t>, porque </a:t>
            </a:r>
            <a:r>
              <a:rPr lang="es-ES" sz="2400" b="1" dirty="0"/>
              <a:t>dos individuos</a:t>
            </a:r>
            <a:r>
              <a:rPr lang="es-ES" sz="2400" dirty="0"/>
              <a:t> no tienen siempre </a:t>
            </a:r>
            <a:r>
              <a:rPr lang="es-ES" sz="2400" b="1" dirty="0"/>
              <a:t>la misma voluntad.</a:t>
            </a:r>
            <a:r>
              <a:rPr lang="es-ES" sz="2400" dirty="0"/>
              <a:t> Y que quien delegaba su propio Poder, lo perdía para siempre. Conclusión: para Rousseau todo </a:t>
            </a:r>
            <a:r>
              <a:rPr lang="es-ES" sz="2400" b="1" dirty="0"/>
              <a:t>gobierno representativo</a:t>
            </a:r>
            <a:r>
              <a:rPr lang="es-ES" sz="2400" dirty="0"/>
              <a:t> es, así, </a:t>
            </a:r>
            <a:r>
              <a:rPr lang="es-ES" sz="2400" b="1" dirty="0"/>
              <a:t>falso e ilegítimo</a:t>
            </a:r>
            <a:r>
              <a:rPr lang="es-ES" sz="2400" dirty="0"/>
              <a:t>.</a:t>
            </a:r>
          </a:p>
          <a:p>
            <a:pPr algn="just"/>
            <a:endParaRPr lang="es-ES" sz="2400" dirty="0"/>
          </a:p>
          <a:p>
            <a:pPr algn="just"/>
            <a:r>
              <a:rPr lang="es-ES" sz="2400" dirty="0"/>
              <a:t>(Continúa…)</a:t>
            </a:r>
          </a:p>
          <a:p>
            <a:pPr algn="just"/>
            <a:endParaRPr lang="es-ES" sz="2400" dirty="0"/>
          </a:p>
          <a:p>
            <a:pPr marL="393192" lvl="1" indent="0" algn="just">
              <a:buNone/>
            </a:pPr>
            <a:endParaRPr lang="es-ES" sz="1600" dirty="0"/>
          </a:p>
          <a:p>
            <a:pPr algn="just"/>
            <a:endParaRPr lang="es-ES" sz="1600" dirty="0"/>
          </a:p>
        </p:txBody>
      </p:sp>
    </p:spTree>
    <p:extLst>
      <p:ext uri="{BB962C8B-B14F-4D97-AF65-F5344CB8AC3E}">
        <p14:creationId xmlns:p14="http://schemas.microsoft.com/office/powerpoint/2010/main" val="33457016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Flow</Template>
  <TotalTime>0</TotalTime>
  <Words>36006</Words>
  <Application>Microsoft Office PowerPoint</Application>
  <PresentationFormat>Presentación en pantalla (4:3)</PresentationFormat>
  <Paragraphs>3103</Paragraphs>
  <Slides>257</Slides>
  <Notes>8</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257</vt:i4>
      </vt:variant>
    </vt:vector>
  </HeadingPairs>
  <TitlesOfParts>
    <vt:vector size="262" baseType="lpstr">
      <vt:lpstr>Arial</vt:lpstr>
      <vt:lpstr>Calibri</vt:lpstr>
      <vt:lpstr>Constantia</vt:lpstr>
      <vt:lpstr>Wingdings 2</vt:lpstr>
      <vt:lpstr>Flujo</vt:lpstr>
      <vt:lpstr>HISTORIA DE LAS IDEAS MORALES Y POLÍTICAS</vt:lpstr>
      <vt:lpstr>ESQUEMA INICIAL DEL TEMA</vt:lpstr>
      <vt:lpstr>EUROPA EN 1789</vt:lpstr>
      <vt:lpstr>INTRODUCCIÓN: ¿QUÉ ES LA DEMOCRACIA?</vt:lpstr>
      <vt:lpstr>INTRODUCCIÓN: ¿QUÉ ES LA DEMOCRACIA?</vt:lpstr>
      <vt:lpstr>INTRODUCCIÓN: ¿QUÉ ES LA DEMOCRACIA?</vt:lpstr>
      <vt:lpstr>INTRODUCCIÓN: ¿QUÉ ES LA DEMOCRACIA?</vt:lpstr>
      <vt:lpstr>INTRODUCCIÓN: ¿QUÉ ES LA DEMOCRACIA?</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LA LIBERTAD MODERNA. DIFERENCIAS CON EL MUNDO ANTIGUO</vt:lpstr>
      <vt:lpstr>CONSTITUCIÓN Y CONSTITUCIONALISMO </vt:lpstr>
      <vt:lpstr>CONSTITUCIÓN Y CONSTITUCIONALISMO</vt:lpstr>
      <vt:lpstr>CONSTITUCIÓN Y CONSTITUCIONALISMO</vt:lpstr>
      <vt:lpstr>CONSTITUCIÓN Y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CONSTITUCIÓN Y CONSTITUCIONALISMO</vt:lpstr>
      <vt:lpstr>CONSTITUCIÓN Y CONSTITUCIONALISMO</vt:lpstr>
      <vt:lpstr>CONSTITUCIÓN Y CONSTITUCIONALISMO</vt:lpstr>
      <vt:lpstr>CONSTITUCIÓN Y CONSTITUCIONALISMO</vt:lpstr>
      <vt:lpstr>CONSTITUCIÓN Y CONSTITUCIONALISMO</vt:lpstr>
      <vt:lpstr>CONSTITUCIÓN Y CONSTITUCIONALISMO</vt:lpstr>
      <vt:lpstr>CONSTITUCIÓN Y CONSTITUCIONALISMO</vt:lpstr>
      <vt:lpstr>CONSTITUCIÓN Y CONSTITUCIONALISMO</vt:lpstr>
      <vt:lpstr>EL DESCUBRIMIENTO DEL CONSTITUCIONALISMO</vt:lpstr>
      <vt:lpstr>Lectura para el apartado 1</vt:lpstr>
      <vt:lpstr>¿A QUÉ LLAMAMOS ABSOLUTISMO?</vt:lpstr>
      <vt:lpstr>¿A QUÉ LLAMAMOS ABSOLUTISMO?</vt:lpstr>
      <vt:lpstr>¿A QUÉ LLAMAMOS ABSOLUTISMO?</vt:lpstr>
      <vt:lpstr>¿A QUÉ LLAMAMOS ABSOLUTISMO?</vt:lpstr>
      <vt:lpstr>¿A QUÉ LLAMAMOS ABSOLUTISMO?</vt:lpstr>
      <vt:lpstr>¿A QUÉ LLAMAMOS ABSOLUTISMO?</vt:lpstr>
      <vt:lpstr>¿A QUÉ LLAMAMOS ABSOLUTISMO?</vt:lpstr>
      <vt:lpstr>¿A QUÉ LLAMAMOS ABSOLUTISMO?</vt:lpstr>
      <vt:lpstr>¿A QUÉ LLAMAMOS ABSOLUTISMO?</vt:lpstr>
      <vt:lpstr>¿A QUÉ LLAMAMOS ABSOLUTISMO?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“CONSTITUCIONALISMO” ANTIGUO</vt:lpstr>
      <vt:lpstr>EL DESCUBRIMIENTO DEL PLURALISMO</vt:lpstr>
      <vt:lpstr>EL DESCUBRIMIENTO DEL PLURALISMO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DESCUBRIMIENTO DEL CONSTITUCIONALISMO</vt:lpstr>
      <vt:lpstr>EL PRINCIPIO REPRESENTATIVO</vt:lpstr>
      <vt:lpstr>EL PRINCIPIO REPRESENTATIVO</vt:lpstr>
      <vt:lpstr>EL PRINCIPIO REPRESENTATIVO</vt:lpstr>
      <vt:lpstr>EL PRINCIPIO REPRESENTATIVO</vt:lpstr>
      <vt:lpstr>EL PRINCIPIO REPRESENTATIVO</vt:lpstr>
      <vt:lpstr>EL PRINCIPIO REPRESENTATIVO</vt:lpstr>
      <vt:lpstr>EL PRINCIPIO REPRESENTATIVO</vt:lpstr>
      <vt:lpstr>EL PRINCIPIO REPRESENTATIVO</vt:lpstr>
      <vt:lpstr>Edmund Burke (1729-1797)</vt:lpstr>
      <vt:lpstr>EL PRINCIPIO REPRESENTATIVO</vt:lpstr>
      <vt:lpstr>EL PRINCIPIO REPRESENTATIVO</vt:lpstr>
      <vt:lpstr>HISTORIA DEL MUNDO CONTEMPORÁNEO</vt:lpstr>
      <vt:lpstr>ESQUEMA INICIAL DEL TEMA</vt:lpstr>
      <vt:lpstr>Guía de Estudio. La Monarquía como forma de gobierno.</vt:lpstr>
      <vt:lpstr>DE LA MONARQUÍA PURA A LA MONARQUÍA CONSTITUCIONAL</vt:lpstr>
      <vt:lpstr>DE LA MONARQUÍA PURA A LA MONARQUÍA CONSTITUCIONAL</vt:lpstr>
      <vt:lpstr>DE LA MONARQUÍA PURA A LA MONARQUÍA CONSTITUCIONAL</vt:lpstr>
      <vt:lpstr>DE LA MONARQUÍA PURA A LA MONARQUÍA CONSTITUCIONAL</vt:lpstr>
      <vt:lpstr>DE LA MONARQUÍA PURA A LA MONARQUÍA CONSTITUCIONAL</vt:lpstr>
      <vt:lpstr>DE LA MONARQUÍA PURA A LA MONARQUÍA CONSTITUCIONAL</vt:lpstr>
      <vt:lpstr>DE LA MONARQUÍA PURA A LA MONARQUÍA CONSTITUCIONAL</vt:lpstr>
      <vt:lpstr>DE LA MONARQUÍA PURA A LA MONARQUÍA CONSTITUCIONAL</vt:lpstr>
      <vt:lpstr>Benjamin Constant (1767-1830)</vt:lpstr>
      <vt:lpstr>DE LA MONARQUÍA PURA A LA MONARQUÍA CONSTITUCIONAL</vt:lpstr>
      <vt:lpstr>DE LA MONARQUÍA PURA A LA MONARQUÍA CONSTITUCIONAL</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Guía de Estudio. La República como forma de gobierno.</vt:lpstr>
      <vt:lpstr>EN DEMOCRACIA REPRESENTATIVA: ¿MONARQUÍA O REPÚBLICA?</vt:lpstr>
      <vt:lpstr>EN DEMOCRACIA REPRESENTATIVA: ¿MONARQUÍA O REPÚBLICA?</vt:lpstr>
      <vt:lpstr>DE LA SOCIEDAD POLÍTICA (MONÁRQUICA O REPUBLICANA) A LA NACIÓN</vt:lpstr>
      <vt:lpstr>DE LA SOCIEDAD POLÍTICA (MONÁRQUICA O REPUBLICANA) A LA NACIÓN</vt:lpstr>
      <vt:lpstr>DE LA SOCIEDAD POLÍTICA (MONÁRQUICA O REPUBLICANA) A LA NACIÓN</vt:lpstr>
      <vt:lpstr>DE LA SOCIEDAD POLÍTICA (MONÁRQUICA O REPUBLICANA) A LA NACIÓN</vt:lpstr>
      <vt:lpstr>DE LA SOCIEDAD POLÍTICA (MONÁRQUICA O REPUBLICANA) A LA NACIÓN</vt:lpstr>
      <vt:lpstr>DE LA SOCIEDAD POLÍTICA (MONÁRQUICA O REPUBLICANA) A LA NACIÓN</vt:lpstr>
      <vt:lpstr>LA ORGANIZACIÓN POLÍTICO-TERRITORIAL DE LA NACIÓN</vt:lpstr>
      <vt:lpstr>LA ORGANIZACIÓN POLÍTICO-TERRITORIAL DE LA NACIÓN</vt:lpstr>
      <vt:lpstr>LA ORGANIZACIÓN POLÍTICO-TERRITORIAL DE LA NACIÓN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Y PARLAMENTARIZACIÓN</vt:lpstr>
      <vt:lpstr>PARLAMENTO (I): LA EVOLUCIÓN DE LA CÁMARA BAJA</vt:lpstr>
      <vt:lpstr>PARLAMENTO (I): LA EVOLUCIÓN DE LA CÁMARA BAJA</vt:lpstr>
      <vt:lpstr>PARLAMENTO (I): LA EVOLUCIÓN DE LA CÁMARA BAJA</vt:lpstr>
      <vt:lpstr>EL PARLAMENTO (II): LA EVOLUCIÓN DE LA CÁMARA ALTA</vt:lpstr>
      <vt:lpstr>EL PARLAMENTO (II): LA EVOLUCIÓN DE LA CÁMARA ALTA</vt:lpstr>
      <vt:lpstr>EL PARLAMENTO (II): LA EVOLUCIÓN DE LA CÁMARA ALTA</vt:lpstr>
      <vt:lpstr>EL PARLAMENTO (II): LA EVOLUCIÓN DE LA CÁMARA ALTA</vt:lpstr>
      <vt:lpstr>EL PARLAMENTO (II): LA EVOLUCIÓN DE LA CÁMARA ALTA</vt:lpstr>
      <vt:lpstr>EL PARLAMENTO (II): LA EVOLUCIÓN DE LA CÁMARA ALTA</vt:lpstr>
      <vt:lpstr>EL PARLAMENTO (II): LA EVOLUCIÓN DE LA CÁMARA ALTA</vt:lpstr>
      <vt:lpstr>EL PARLAMENTO (II): LA EVOLUCIÓN DE LA CÁMARA ALTA</vt:lpstr>
      <vt:lpstr>EL PARLAMENTO (II): LA EVOLUCIÓN DE LA CÁMARA ALTA</vt:lpstr>
      <vt:lpstr>HISTORIA DEL MUNDO CONTEMPORÁNEO</vt:lpstr>
      <vt:lpstr>LOS PARTIDOS Y LAS ELECIONES</vt:lpstr>
      <vt:lpstr>LOS PARTIDOS POLÍTICOS: DEFINICIÓN E HISTORIA</vt:lpstr>
      <vt:lpstr>LOS PARTIDOS POLÍTICOS: DEFINICIÓN E HISTORIA</vt:lpstr>
      <vt:lpstr>LOS PARTIDOS POLÍTICOS: DEFINICIÓN E HISTORIA</vt:lpstr>
      <vt:lpstr>LOS PARTIDOS POLÍTICOS: DEFINICIÓN E HISTORIA</vt:lpstr>
      <vt:lpstr>LOS PARTIDOS POLÍTICOS: DEFINICIÓN E HISTORIA</vt:lpstr>
      <vt:lpstr>LOS PARTIDOS POLÍTICOS: DEFINICIÓN E HISTORIA</vt:lpstr>
      <vt:lpstr>LOS PARTIDOS POLÍTICOS: DEFINICIÓN E HISTORIA</vt:lpstr>
      <vt:lpstr>LOS PARTIDOS POLÍTICOS: DEFINICIÓN E HISTORIA</vt:lpstr>
      <vt:lpstr>TIPOS DE PARTIDOS: LAS FAMILIAS POLÍTICAS</vt:lpstr>
      <vt:lpstr>TIPOS DE PARTIDOS: LAS FAMILIAS POLÍTICAS</vt:lpstr>
      <vt:lpstr>LAS ORGANIZACIONES DE PARTIDOS</vt:lpstr>
      <vt:lpstr>LAS ORGANIZACIONES DE PARTIDOS</vt:lpstr>
      <vt:lpstr>LAS ORGANIZACIONES DE PARTIDOS</vt:lpstr>
      <vt:lpstr>LAS ORGANIZACIONES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LOS SISTEMAS DE PARTIDOS</vt:lpstr>
      <vt:lpstr>ELECCIONES Y SISTEMAS ELECTORALES</vt:lpstr>
      <vt:lpstr>LOS SISTEMAS DE PARTIDOS</vt:lpstr>
      <vt:lpstr>Presentación de PowerPoint</vt:lpstr>
      <vt:lpstr>EL ORIGEN DEL LIBERALISMO</vt:lpstr>
      <vt:lpstr>EL ORIGEN DEL LIBERALISMO</vt:lpstr>
      <vt:lpstr>¿QUÉ ES LIBERALISMO?</vt:lpstr>
      <vt:lpstr>¿QUÉ ES LIBERALISMO?</vt:lpstr>
      <vt:lpstr>¿QUÉ ES LIBERALISMO?</vt:lpstr>
      <vt:lpstr>¿QUÉ ES LIBERALISMO?</vt:lpstr>
      <vt:lpstr>¿QUÉ ES LIBERALISMO?</vt:lpstr>
      <vt:lpstr>EL LIBERALISMO EN ESTADOS UNIDOS</vt:lpstr>
      <vt:lpstr>EL LIBERALISMO EN ESTADOS UNIDOS</vt:lpstr>
      <vt:lpstr>EL LIBERALISMO EN ESTADOS UNIDOS</vt:lpstr>
      <vt:lpstr>EL LIBERALISMO EN ESTADOS UNIDOS</vt:lpstr>
      <vt:lpstr>EL LIBERALISMO EN ESTADOS UNIDOS</vt:lpstr>
      <vt:lpstr>EL LIBERALISMO EN ESTADOS UNIDOS</vt:lpstr>
      <vt:lpstr>EL LIBERALISMO EN ESTADOS UNIDOS</vt:lpstr>
      <vt:lpstr>EL LIBERALISMO EN ESTADOS UNIDOS</vt:lpstr>
      <vt:lpstr>LA REVOLUCIÓN FRANCESA</vt:lpstr>
      <vt:lpstr>LA REVOLUCIÓN FRANCESA</vt:lpstr>
      <vt:lpstr>LA REVOLUCIÓN FRANCESA</vt:lpstr>
      <vt:lpstr>LA REVOLUCIÓN FRANCESA</vt:lpstr>
      <vt:lpstr>LA REVOLUCIÓN FRANCESA</vt:lpstr>
      <vt:lpstr>LA REVOLUCIÓN FRANCESA</vt:lpstr>
      <vt:lpstr>LA REVOLUCIÓN FRANCESA</vt:lpstr>
      <vt:lpstr>LA REVOLUCIÓN FRANCESA</vt:lpstr>
      <vt:lpstr>TEMA 3. LA REACCIÓN CONSERVADORA</vt:lpstr>
      <vt:lpstr>TEMA 3. LA REACCIÓN CONSERVADORA</vt:lpstr>
      <vt:lpstr>TEMA 3. LA REACCIÓN CONSERVADORA</vt:lpstr>
      <vt:lpstr>TEMA 3. LA REACCIÓN CONSERVADORA</vt:lpstr>
      <vt:lpstr>TEMA 3. LA REACCIÓN CONSERVADORA</vt:lpstr>
      <vt:lpstr>TEMA 3. LA REACCIÓN CONSERVADORA</vt:lpstr>
      <vt:lpstr>TEMA 3. LA REACCIÓN CONSERVADORA</vt:lpstr>
      <vt:lpstr>TEMA 3. LA REACCIÓN CONSERVADORA</vt:lpstr>
      <vt:lpstr>TEMA 4. EL NACIONALISMO: ESTADO Y NACIÓN</vt:lpstr>
      <vt:lpstr>TEMA 4. EL NACIONALISMO: ESTADO Y NACIÓN</vt:lpstr>
      <vt:lpstr>TEMA 4. EL NACIONALISMO: ESTADO Y NACIÓN</vt:lpstr>
      <vt:lpstr>TEMA 4. EL NACIONALISMO: ESTADO Y NACIÓN</vt:lpstr>
      <vt:lpstr>TEMA 4. EL NACIONALISMO: ESTADO Y NACIÓN</vt:lpstr>
      <vt:lpstr>TEMA 4. EL NACIONALISMO: ESTADO Y NACIÓN</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5. LOS SOCIALISMOS Y EL MOVIMIENTO OBRERO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lpstr>TEMA 6. REVOLUCIÓN, VIOLENCIA Y TOTALITARISMO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DE LAS IDEAS CONTEMPORÁNEAS</dc:title>
  <dc:creator>Roberto</dc:creator>
  <cp:lastModifiedBy>Roberto Villa García</cp:lastModifiedBy>
  <cp:revision>922</cp:revision>
  <dcterms:created xsi:type="dcterms:W3CDTF">2015-09-07T23:09:52Z</dcterms:created>
  <dcterms:modified xsi:type="dcterms:W3CDTF">2025-04-17T14:37:29Z</dcterms:modified>
</cp:coreProperties>
</file>