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jpg" ContentType="image/jp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Relationship Id="rId105" Type="http://schemas.openxmlformats.org/officeDocument/2006/relationships/slide" Target="slides/slide100.xml"/><Relationship Id="rId106" Type="http://schemas.openxmlformats.org/officeDocument/2006/relationships/slide" Target="slides/slide101.xml"/><Relationship Id="rId107" Type="http://schemas.openxmlformats.org/officeDocument/2006/relationships/slide" Target="slides/slide102.xml"/><Relationship Id="rId108" Type="http://schemas.openxmlformats.org/officeDocument/2006/relationships/slide" Target="slides/slide103.xml"/><Relationship Id="rId109" Type="http://schemas.openxmlformats.org/officeDocument/2006/relationships/slide" Target="slides/slide104.xml"/><Relationship Id="rId110" Type="http://schemas.openxmlformats.org/officeDocument/2006/relationships/slide" Target="slides/slide105.xml"/><Relationship Id="rId111" Type="http://schemas.openxmlformats.org/officeDocument/2006/relationships/slide" Target="slides/slide106.xml"/><Relationship Id="rId112" Type="http://schemas.openxmlformats.org/officeDocument/2006/relationships/slide" Target="slides/slide107.xml"/><Relationship Id="rId113" Type="http://schemas.openxmlformats.org/officeDocument/2006/relationships/slide" Target="slides/slide108.xml"/><Relationship Id="rId114" Type="http://schemas.openxmlformats.org/officeDocument/2006/relationships/slide" Target="slides/slide109.xml"/><Relationship Id="rId115" Type="http://schemas.openxmlformats.org/officeDocument/2006/relationships/slide" Target="slides/slide110.xml"/><Relationship Id="rId116" Type="http://schemas.openxmlformats.org/officeDocument/2006/relationships/slide" Target="slides/slide111.xml"/><Relationship Id="rId117" Type="http://schemas.openxmlformats.org/officeDocument/2006/relationships/slide" Target="slides/slide112.xml"/><Relationship Id="rId118" Type="http://schemas.openxmlformats.org/officeDocument/2006/relationships/slide" Target="slides/slide113.xml"/><Relationship Id="rId119" Type="http://schemas.openxmlformats.org/officeDocument/2006/relationships/slide" Target="slides/slide114.xml"/><Relationship Id="rId120" Type="http://schemas.openxmlformats.org/officeDocument/2006/relationships/slide" Target="slides/slide115.xml"/><Relationship Id="rId121" Type="http://schemas.openxmlformats.org/officeDocument/2006/relationships/slide" Target="slides/slide116.xml"/><Relationship Id="rId122" Type="http://schemas.openxmlformats.org/officeDocument/2006/relationships/slide" Target="slides/slide117.xml"/><Relationship Id="rId123" Type="http://schemas.openxmlformats.org/officeDocument/2006/relationships/slide" Target="slides/slide118.xml"/><Relationship Id="rId124" Type="http://schemas.openxmlformats.org/officeDocument/2006/relationships/slide" Target="slides/slide119.xml"/><Relationship Id="rId125" Type="http://schemas.openxmlformats.org/officeDocument/2006/relationships/slide" Target="slides/slide120.xml"/><Relationship Id="rId126" Type="http://schemas.openxmlformats.org/officeDocument/2006/relationships/slide" Target="slides/slide121.xml"/><Relationship Id="rId127" Type="http://schemas.openxmlformats.org/officeDocument/2006/relationships/slide" Target="slides/slide122.xml"/><Relationship Id="rId128" Type="http://schemas.openxmlformats.org/officeDocument/2006/relationships/slide" Target="slides/slide123.xml"/><Relationship Id="rId129" Type="http://schemas.openxmlformats.org/officeDocument/2006/relationships/slide" Target="slides/slide124.xml"/><Relationship Id="rId130" Type="http://schemas.openxmlformats.org/officeDocument/2006/relationships/slide" Target="slides/slide125.xml"/><Relationship Id="rId131" Type="http://schemas.openxmlformats.org/officeDocument/2006/relationships/slide" Target="slides/slide126.xml"/><Relationship Id="rId132" Type="http://schemas.openxmlformats.org/officeDocument/2006/relationships/slide" Target="slides/slide12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006373" y="867611"/>
            <a:ext cx="6179253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90600" cy="6858000"/>
          </a:xfrm>
          <a:custGeom>
            <a:avLst/>
            <a:gdLst/>
            <a:ahLst/>
            <a:cxnLst/>
            <a:rect l="l" t="t" r="r" b="b"/>
            <a:pathLst>
              <a:path w="990600" h="6858000">
                <a:moveTo>
                  <a:pt x="990600" y="0"/>
                </a:moveTo>
                <a:lnTo>
                  <a:pt x="0" y="0"/>
                </a:lnTo>
                <a:lnTo>
                  <a:pt x="0" y="6858000"/>
                </a:lnTo>
                <a:lnTo>
                  <a:pt x="990600" y="6858000"/>
                </a:lnTo>
                <a:lnTo>
                  <a:pt x="9906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990600" cy="6858000"/>
          </a:xfrm>
          <a:custGeom>
            <a:avLst/>
            <a:gdLst/>
            <a:ahLst/>
            <a:cxnLst/>
            <a:rect l="l" t="t" r="r" b="b"/>
            <a:pathLst>
              <a:path w="990600" h="6858000">
                <a:moveTo>
                  <a:pt x="0" y="0"/>
                </a:moveTo>
                <a:lnTo>
                  <a:pt x="990600" y="0"/>
                </a:lnTo>
                <a:lnTo>
                  <a:pt x="9906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59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41376" y="336804"/>
            <a:ext cx="368795" cy="66598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1189" y="247558"/>
            <a:ext cx="11689621" cy="1249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22859" y="1264060"/>
            <a:ext cx="7462520" cy="421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hyperlink" Target="https://creativecommons.org/licenses/by-sa/4.0/deed.es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Relationship Id="rId4" Type="http://schemas.openxmlformats.org/officeDocument/2006/relationships/image" Target="../media/image68.png"/></Relationships>
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6.png"/><Relationship Id="rId3" Type="http://schemas.openxmlformats.org/officeDocument/2006/relationships/hyperlink" Target="https://virgulablog.es/programacion-didactica-home/elementos-programacion-didactica/competencias-programacion-didactica/" TargetMode="External"/><Relationship Id="rId4" Type="http://schemas.openxmlformats.org/officeDocument/2006/relationships/image" Target="../media/image69.jpg"/><Relationship Id="rId5" Type="http://schemas.openxmlformats.org/officeDocument/2006/relationships/image" Target="../media/image70.png"/></Relationships>
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i.org/10.1080/07303084.2018.1503119" TargetMode="External"/><Relationship Id="rId3" Type="http://schemas.openxmlformats.org/officeDocument/2006/relationships/hyperlink" Target="https://doi.org/10.47197/retos.v0i29.4255" TargetMode="External"/><Relationship Id="rId4" Type="http://schemas.openxmlformats.org/officeDocument/2006/relationships/hyperlink" Target="http://dx.doi.org/10.4438/1988-592X-RE-2011-356-045" TargetMode="External"/></Relationships>
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hyperlink" Target="https://creativecommons.org/licenses/by-sa/4.0/deed.es" TargetMode="External"/></Relationships>
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g"/></Relationships>
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2.png"/></Relationships>
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
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jpg"/></Relationships>
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4.jpg"/></Relationships>
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jpg"/></Relationships>
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ectrumofteachingstyles.org/pdfs/ebook/Teaching_Physical_Edu_1st_Online_old.pdf" TargetMode="Externa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comunidad.madrid/servicios/educacion/documentacion-procesos-selectivos-oposiciones-2022-maestros" TargetMode="Externa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hyperlink" Target="https://creativecommons.org/licenses/by-sa/4.0/deed.es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16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g"/><Relationship Id="rId3" Type="http://schemas.openxmlformats.org/officeDocument/2006/relationships/image" Target="../media/image24.png"/><Relationship Id="rId4" Type="http://schemas.openxmlformats.org/officeDocument/2006/relationships/image" Target="../media/image25.jpg"/><Relationship Id="rId5" Type="http://schemas.openxmlformats.org/officeDocument/2006/relationships/image" Target="../media/image26.pn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hyperlink" Target="https://creativecommons.org/licenses/by-sa/4.0/deed.es" TargetMode="Externa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jpg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png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ectrumofteachingstyles.org/style-a-anatomy.php" TargetMode="External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ectrumofteachingstyles.org/style-b-anatomy.php" TargetMode="External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ectrumofteachingstyles.org/style-c-anatomy.php" TargetMode="External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ectrumofteachingstyles.org/style-d-anatomy.php" TargetMode="External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Relationship Id="rId3" Type="http://schemas.openxmlformats.org/officeDocument/2006/relationships/image" Target="../media/image39.png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ectrumofteachingstyles.org/style-e-anatomy.php" TargetMode="External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jpg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ectrumofteachingstyles.org/style-f-anatomy.php" TargetMode="Externa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ectrumofteachingstyles.org/style-j-anatomy.php" TargetMode="Externa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
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ectrumofteachingstyles.org/style" TargetMode="External"/></Relationships>
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image" Target="../media/image48.png"/><Relationship Id="rId9" Type="http://schemas.openxmlformats.org/officeDocument/2006/relationships/image" Target="../media/image49.png"/><Relationship Id="rId10" Type="http://schemas.openxmlformats.org/officeDocument/2006/relationships/image" Target="../media/image50.png"/><Relationship Id="rId11" Type="http://schemas.openxmlformats.org/officeDocument/2006/relationships/image" Target="../media/image51.png"/></Relationships>
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
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pectrumofteachingstyles.org/pdfs/ebook/Teaching_Physical_Edu_1st_Online_old.pdf" TargetMode="External"/></Relationships>
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hyperlink" Target="https://creativecommons.org/licenses/by-sa/4.0/deed.es" TargetMode="External"/></Relationships>
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g"/></Relationships>
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jpg"/></Relationships>
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g"/></Relationships>
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png"/></Relationships>
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6.jpg"/></Relationships>
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7.jpg"/></Relationships>
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
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hyperlink" Target="https://creativecommons.org/licenses/by-sa/4.0/deed.es" TargetMode="External"/></Relationships>
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g"/></Relationships>
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1.png"/></Relationships>
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
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/Relationships>
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jpg"/></Relationships>
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5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299" y="0"/>
            <a:ext cx="2480310" cy="6870700"/>
            <a:chOff x="-6299" y="0"/>
            <a:chExt cx="2480310" cy="68707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2467356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2467356" y="6858000"/>
                  </a:lnTo>
                  <a:lnTo>
                    <a:pt x="24673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0" y="0"/>
                  </a:moveTo>
                  <a:lnTo>
                    <a:pt x="2467356" y="0"/>
                  </a:lnTo>
                  <a:lnTo>
                    <a:pt x="2467356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1388" y="336804"/>
              <a:ext cx="1760207" cy="6659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901011" y="1203024"/>
            <a:ext cx="6456680" cy="1853564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4000" spc="-10"/>
              <a:t>TEMA</a:t>
            </a:r>
            <a:r>
              <a:rPr dirty="0" sz="4000" spc="-75"/>
              <a:t> </a:t>
            </a:r>
            <a:r>
              <a:rPr dirty="0" sz="4000" spc="-5"/>
              <a:t>1</a:t>
            </a:r>
            <a:endParaRPr sz="4000"/>
          </a:p>
          <a:p>
            <a:pPr algn="ctr" marL="12065" marR="5080">
              <a:lnSpc>
                <a:spcPct val="100000"/>
              </a:lnSpc>
            </a:pPr>
            <a:r>
              <a:rPr dirty="0" sz="4000" spc="-5"/>
              <a:t>LA </a:t>
            </a:r>
            <a:r>
              <a:rPr dirty="0" sz="4000" spc="-10"/>
              <a:t>EDUCACIÓN </a:t>
            </a:r>
            <a:r>
              <a:rPr dirty="0" sz="4000" spc="-5"/>
              <a:t>FÍSICA </a:t>
            </a:r>
            <a:r>
              <a:rPr dirty="0" sz="4000" spc="-10"/>
              <a:t>EN </a:t>
            </a:r>
            <a:r>
              <a:rPr dirty="0" sz="4000" spc="-1100"/>
              <a:t> </a:t>
            </a:r>
            <a:r>
              <a:rPr dirty="0" sz="4000" spc="-5"/>
              <a:t>EL</a:t>
            </a:r>
            <a:r>
              <a:rPr dirty="0" sz="4000" spc="-15"/>
              <a:t> </a:t>
            </a:r>
            <a:r>
              <a:rPr dirty="0" sz="4000" spc="-5"/>
              <a:t>SISTEMA</a:t>
            </a:r>
            <a:r>
              <a:rPr dirty="0" sz="4000" spc="-10"/>
              <a:t> EDUCATIVO</a:t>
            </a:r>
            <a:endParaRPr sz="4000"/>
          </a:p>
        </p:txBody>
      </p:sp>
      <p:sp>
        <p:nvSpPr>
          <p:cNvPr id="7" name="object 7"/>
          <p:cNvSpPr txBox="1"/>
          <p:nvPr/>
        </p:nvSpPr>
        <p:spPr>
          <a:xfrm>
            <a:off x="3794517" y="3398715"/>
            <a:ext cx="45466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"/>
                <a:cs typeface="Arial"/>
              </a:rPr>
              <a:t>Asignatura: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Didáctica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Educación</a:t>
            </a:r>
            <a:r>
              <a:rPr dirty="0" sz="1800" spc="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Física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08832" y="4050791"/>
            <a:ext cx="4876799" cy="768095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086492" y="5329637"/>
            <a:ext cx="3608704" cy="941069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27940">
              <a:lnSpc>
                <a:spcPct val="101000"/>
              </a:lnSpc>
              <a:spcBef>
                <a:spcPts val="85"/>
              </a:spcBef>
            </a:pPr>
            <a:r>
              <a:rPr dirty="0" sz="1000" spc="-5">
                <a:latin typeface="Times New Roman"/>
                <a:cs typeface="Times New Roman"/>
              </a:rPr>
              <a:t>©2022 Miriam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González,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María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Espada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Mateos,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Daniel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Bores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10">
                <a:latin typeface="Times New Roman"/>
                <a:cs typeface="Times New Roman"/>
              </a:rPr>
              <a:t>Algunos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derechos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Este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documento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distribuye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bajo</a:t>
            </a:r>
            <a:r>
              <a:rPr dirty="0" sz="1000" spc="-5">
                <a:latin typeface="Times New Roman"/>
                <a:cs typeface="Times New Roman"/>
              </a:rPr>
              <a:t> la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licencia</a:t>
            </a:r>
            <a:endParaRPr sz="10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“Atribución-CompartirIgual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</a:t>
            </a:r>
            <a:r>
              <a:rPr dirty="0" sz="1000" spc="-5">
                <a:latin typeface="Times New Roman"/>
                <a:cs typeface="Times New Roman"/>
              </a:rPr>
              <a:t> Internacional”</a:t>
            </a:r>
            <a:r>
              <a:rPr dirty="0" sz="1000" spc="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-5">
                <a:latin typeface="Times New Roman"/>
                <a:cs typeface="Times New Roman"/>
              </a:rPr>
              <a:t> Creative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Commons,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disponible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en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u="sng" sz="10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87200" y="788633"/>
            <a:ext cx="10057130" cy="3566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8279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latin typeface="Arial"/>
                <a:cs typeface="Arial"/>
              </a:rPr>
              <a:t>SITUACIÓN</a:t>
            </a:r>
            <a:r>
              <a:rPr dirty="0" sz="2400" spc="-3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LEGISLATIVA</a:t>
            </a:r>
            <a:r>
              <a:rPr dirty="0" sz="2400" spc="-35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ACTUAL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15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2400" spc="-5">
                <a:latin typeface="Arial"/>
                <a:cs typeface="Arial"/>
              </a:rPr>
              <a:t>El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artículo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6.1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Ley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Orgánica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2/2006, de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3</a:t>
            </a:r>
            <a:r>
              <a:rPr dirty="0" sz="2400" spc="-5">
                <a:latin typeface="Arial"/>
                <a:cs typeface="Arial"/>
              </a:rPr>
              <a:t> 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mayo,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Educación, </a:t>
            </a:r>
            <a:r>
              <a:rPr dirty="0" sz="2400" spc="-5">
                <a:latin typeface="Arial"/>
                <a:cs typeface="Arial"/>
              </a:rPr>
              <a:t> establece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que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el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currículo lo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conforman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el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conjunto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objetivos,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competencias,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contenidos,</a:t>
            </a:r>
            <a:r>
              <a:rPr dirty="0" sz="2400" spc="2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métodos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pedagógicos</a:t>
            </a:r>
            <a:r>
              <a:rPr dirty="0" sz="2400" spc="5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criterios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evaluación </a:t>
            </a:r>
            <a:r>
              <a:rPr dirty="0" sz="2400" spc="-65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 cada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una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las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enseñanzas.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00">
              <a:latin typeface="Arial"/>
              <a:cs typeface="Arial"/>
            </a:endParaRPr>
          </a:p>
          <a:p>
            <a:pPr marL="12700" marR="293370">
              <a:lnSpc>
                <a:spcPct val="100000"/>
              </a:lnSpc>
            </a:pPr>
            <a:r>
              <a:rPr dirty="0" sz="2400" spc="-5">
                <a:latin typeface="Arial"/>
                <a:cs typeface="Arial"/>
              </a:rPr>
              <a:t>Real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Decreto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157/2022,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1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marzo,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define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objetivos,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competencias </a:t>
            </a:r>
            <a:r>
              <a:rPr dirty="0" sz="2400" spc="-655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clave, competencias</a:t>
            </a:r>
            <a:r>
              <a:rPr dirty="0" sz="2400" spc="10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específicas</a:t>
            </a:r>
            <a:r>
              <a:rPr dirty="0" sz="2400" b="1">
                <a:latin typeface="Arial"/>
                <a:cs typeface="Arial"/>
              </a:rPr>
              <a:t> y </a:t>
            </a:r>
            <a:r>
              <a:rPr dirty="0" sz="2400" spc="-5" b="1">
                <a:latin typeface="Arial"/>
                <a:cs typeface="Arial"/>
              </a:rPr>
              <a:t>criterios</a:t>
            </a:r>
            <a:r>
              <a:rPr dirty="0" sz="2400" spc="-10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de evaluación.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4762" y="0"/>
            <a:ext cx="6235065" cy="6867525"/>
            <a:chOff x="-4762" y="0"/>
            <a:chExt cx="6235065" cy="68675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85969" y="0"/>
              <a:ext cx="1344141" cy="68580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6096000" cy="6858000"/>
            </a:xfrm>
            <a:custGeom>
              <a:avLst/>
              <a:gdLst/>
              <a:ahLst/>
              <a:cxnLst/>
              <a:rect l="l" t="t" r="r" b="b"/>
              <a:pathLst>
                <a:path w="6096000" h="6858000">
                  <a:moveTo>
                    <a:pt x="4885969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4885969" y="6858000"/>
                  </a:lnTo>
                  <a:lnTo>
                    <a:pt x="4946002" y="6788734"/>
                  </a:lnTo>
                  <a:lnTo>
                    <a:pt x="4975049" y="6753214"/>
                  </a:lnTo>
                  <a:lnTo>
                    <a:pt x="5003787" y="6717328"/>
                  </a:lnTo>
                  <a:lnTo>
                    <a:pt x="5032216" y="6681080"/>
                  </a:lnTo>
                  <a:lnTo>
                    <a:pt x="5060332" y="6644471"/>
                  </a:lnTo>
                  <a:lnTo>
                    <a:pt x="5088132" y="6607506"/>
                  </a:lnTo>
                  <a:lnTo>
                    <a:pt x="5115613" y="6570186"/>
                  </a:lnTo>
                  <a:lnTo>
                    <a:pt x="5142774" y="6532517"/>
                  </a:lnTo>
                  <a:lnTo>
                    <a:pt x="5169612" y="6494500"/>
                  </a:lnTo>
                  <a:lnTo>
                    <a:pt x="5196124" y="6456139"/>
                  </a:lnTo>
                  <a:lnTo>
                    <a:pt x="5222307" y="6417437"/>
                  </a:lnTo>
                  <a:lnTo>
                    <a:pt x="5248159" y="6378397"/>
                  </a:lnTo>
                  <a:lnTo>
                    <a:pt x="5273677" y="6339022"/>
                  </a:lnTo>
                  <a:lnTo>
                    <a:pt x="5298859" y="6299316"/>
                  </a:lnTo>
                  <a:lnTo>
                    <a:pt x="5323702" y="6259281"/>
                  </a:lnTo>
                  <a:lnTo>
                    <a:pt x="5348203" y="6218921"/>
                  </a:lnTo>
                  <a:lnTo>
                    <a:pt x="5372360" y="6178239"/>
                  </a:lnTo>
                  <a:lnTo>
                    <a:pt x="5396171" y="6137238"/>
                  </a:lnTo>
                  <a:lnTo>
                    <a:pt x="5419632" y="6095921"/>
                  </a:lnTo>
                  <a:lnTo>
                    <a:pt x="5442741" y="6054291"/>
                  </a:lnTo>
                  <a:lnTo>
                    <a:pt x="5465496" y="6012351"/>
                  </a:lnTo>
                  <a:lnTo>
                    <a:pt x="5487893" y="5970105"/>
                  </a:lnTo>
                  <a:lnTo>
                    <a:pt x="5509931" y="5927556"/>
                  </a:lnTo>
                  <a:lnTo>
                    <a:pt x="5531607" y="5884706"/>
                  </a:lnTo>
                  <a:lnTo>
                    <a:pt x="5552917" y="5841560"/>
                  </a:lnTo>
                  <a:lnTo>
                    <a:pt x="5573860" y="5798120"/>
                  </a:lnTo>
                  <a:lnTo>
                    <a:pt x="5594433" y="5754388"/>
                  </a:lnTo>
                  <a:lnTo>
                    <a:pt x="5614633" y="5710370"/>
                  </a:lnTo>
                  <a:lnTo>
                    <a:pt x="5634458" y="5666067"/>
                  </a:lnTo>
                  <a:lnTo>
                    <a:pt x="5653905" y="5621482"/>
                  </a:lnTo>
                  <a:lnTo>
                    <a:pt x="5672971" y="5576620"/>
                  </a:lnTo>
                  <a:lnTo>
                    <a:pt x="5691654" y="5531482"/>
                  </a:lnTo>
                  <a:lnTo>
                    <a:pt x="5709952" y="5486073"/>
                  </a:lnTo>
                  <a:lnTo>
                    <a:pt x="5727861" y="5440394"/>
                  </a:lnTo>
                  <a:lnTo>
                    <a:pt x="5745380" y="5394450"/>
                  </a:lnTo>
                  <a:lnTo>
                    <a:pt x="5762504" y="5348244"/>
                  </a:lnTo>
                  <a:lnTo>
                    <a:pt x="5779233" y="5301779"/>
                  </a:lnTo>
                  <a:lnTo>
                    <a:pt x="5795563" y="5255057"/>
                  </a:lnTo>
                  <a:lnTo>
                    <a:pt x="5811492" y="5208082"/>
                  </a:lnTo>
                  <a:lnTo>
                    <a:pt x="5827017" y="5160858"/>
                  </a:lnTo>
                  <a:lnTo>
                    <a:pt x="5842135" y="5113386"/>
                  </a:lnTo>
                  <a:lnTo>
                    <a:pt x="5856845" y="5065672"/>
                  </a:lnTo>
                  <a:lnTo>
                    <a:pt x="5871142" y="5017716"/>
                  </a:lnTo>
                  <a:lnTo>
                    <a:pt x="5885025" y="4969524"/>
                  </a:lnTo>
                  <a:lnTo>
                    <a:pt x="5898492" y="4921097"/>
                  </a:lnTo>
                  <a:lnTo>
                    <a:pt x="5911539" y="4872439"/>
                  </a:lnTo>
                  <a:lnTo>
                    <a:pt x="5924164" y="4823554"/>
                  </a:lnTo>
                  <a:lnTo>
                    <a:pt x="5936364" y="4774443"/>
                  </a:lnTo>
                  <a:lnTo>
                    <a:pt x="5948137" y="4725111"/>
                  </a:lnTo>
                  <a:lnTo>
                    <a:pt x="5959480" y="4675561"/>
                  </a:lnTo>
                  <a:lnTo>
                    <a:pt x="5970391" y="4625796"/>
                  </a:lnTo>
                  <a:lnTo>
                    <a:pt x="5980866" y="4575818"/>
                  </a:lnTo>
                  <a:lnTo>
                    <a:pt x="5990904" y="4525631"/>
                  </a:lnTo>
                  <a:lnTo>
                    <a:pt x="6000502" y="4475239"/>
                  </a:lnTo>
                  <a:lnTo>
                    <a:pt x="6009656" y="4424643"/>
                  </a:lnTo>
                  <a:lnTo>
                    <a:pt x="6018366" y="4373848"/>
                  </a:lnTo>
                  <a:lnTo>
                    <a:pt x="6026627" y="4322857"/>
                  </a:lnTo>
                  <a:lnTo>
                    <a:pt x="6034438" y="4271673"/>
                  </a:lnTo>
                  <a:lnTo>
                    <a:pt x="6041795" y="4220298"/>
                  </a:lnTo>
                  <a:lnTo>
                    <a:pt x="6048696" y="4168736"/>
                  </a:lnTo>
                  <a:lnTo>
                    <a:pt x="6055139" y="4116991"/>
                  </a:lnTo>
                  <a:lnTo>
                    <a:pt x="6061122" y="4065064"/>
                  </a:lnTo>
                  <a:lnTo>
                    <a:pt x="6066640" y="4012961"/>
                  </a:lnTo>
                  <a:lnTo>
                    <a:pt x="6071692" y="3960682"/>
                  </a:lnTo>
                  <a:lnTo>
                    <a:pt x="6076275" y="3908233"/>
                  </a:lnTo>
                  <a:lnTo>
                    <a:pt x="6080387" y="3855615"/>
                  </a:lnTo>
                  <a:lnTo>
                    <a:pt x="6084025" y="3802833"/>
                  </a:lnTo>
                  <a:lnTo>
                    <a:pt x="6087186" y="3749888"/>
                  </a:lnTo>
                  <a:lnTo>
                    <a:pt x="6089869" y="3696785"/>
                  </a:lnTo>
                  <a:lnTo>
                    <a:pt x="6092069" y="3643527"/>
                  </a:lnTo>
                  <a:lnTo>
                    <a:pt x="6093785" y="3590116"/>
                  </a:lnTo>
                  <a:lnTo>
                    <a:pt x="6095013" y="3536555"/>
                  </a:lnTo>
                  <a:lnTo>
                    <a:pt x="6095753" y="3482849"/>
                  </a:lnTo>
                  <a:lnTo>
                    <a:pt x="6096000" y="3429000"/>
                  </a:lnTo>
                  <a:lnTo>
                    <a:pt x="6095753" y="3375150"/>
                  </a:lnTo>
                  <a:lnTo>
                    <a:pt x="6095013" y="3321444"/>
                  </a:lnTo>
                  <a:lnTo>
                    <a:pt x="6093785" y="3267883"/>
                  </a:lnTo>
                  <a:lnTo>
                    <a:pt x="6092069" y="3214472"/>
                  </a:lnTo>
                  <a:lnTo>
                    <a:pt x="6089869" y="3161214"/>
                  </a:lnTo>
                  <a:lnTo>
                    <a:pt x="6087186" y="3108111"/>
                  </a:lnTo>
                  <a:lnTo>
                    <a:pt x="6084025" y="3055166"/>
                  </a:lnTo>
                  <a:lnTo>
                    <a:pt x="6080387" y="3002384"/>
                  </a:lnTo>
                  <a:lnTo>
                    <a:pt x="6076275" y="2949766"/>
                  </a:lnTo>
                  <a:lnTo>
                    <a:pt x="6071692" y="2897317"/>
                  </a:lnTo>
                  <a:lnTo>
                    <a:pt x="6066640" y="2845038"/>
                  </a:lnTo>
                  <a:lnTo>
                    <a:pt x="6061122" y="2792935"/>
                  </a:lnTo>
                  <a:lnTo>
                    <a:pt x="6055139" y="2741008"/>
                  </a:lnTo>
                  <a:lnTo>
                    <a:pt x="6048696" y="2689263"/>
                  </a:lnTo>
                  <a:lnTo>
                    <a:pt x="6041795" y="2637701"/>
                  </a:lnTo>
                  <a:lnTo>
                    <a:pt x="6034438" y="2586326"/>
                  </a:lnTo>
                  <a:lnTo>
                    <a:pt x="6026627" y="2535142"/>
                  </a:lnTo>
                  <a:lnTo>
                    <a:pt x="6018366" y="2484151"/>
                  </a:lnTo>
                  <a:lnTo>
                    <a:pt x="6009656" y="2433356"/>
                  </a:lnTo>
                  <a:lnTo>
                    <a:pt x="6000502" y="2382760"/>
                  </a:lnTo>
                  <a:lnTo>
                    <a:pt x="5990904" y="2332368"/>
                  </a:lnTo>
                  <a:lnTo>
                    <a:pt x="5980866" y="2282181"/>
                  </a:lnTo>
                  <a:lnTo>
                    <a:pt x="5970391" y="2232203"/>
                  </a:lnTo>
                  <a:lnTo>
                    <a:pt x="5959480" y="2182438"/>
                  </a:lnTo>
                  <a:lnTo>
                    <a:pt x="5948137" y="2132888"/>
                  </a:lnTo>
                  <a:lnTo>
                    <a:pt x="5936364" y="2083556"/>
                  </a:lnTo>
                  <a:lnTo>
                    <a:pt x="5924164" y="2034445"/>
                  </a:lnTo>
                  <a:lnTo>
                    <a:pt x="5911539" y="1985560"/>
                  </a:lnTo>
                  <a:lnTo>
                    <a:pt x="5898492" y="1936902"/>
                  </a:lnTo>
                  <a:lnTo>
                    <a:pt x="5885025" y="1888475"/>
                  </a:lnTo>
                  <a:lnTo>
                    <a:pt x="5871142" y="1840283"/>
                  </a:lnTo>
                  <a:lnTo>
                    <a:pt x="5856845" y="1792327"/>
                  </a:lnTo>
                  <a:lnTo>
                    <a:pt x="5842135" y="1744613"/>
                  </a:lnTo>
                  <a:lnTo>
                    <a:pt x="5827017" y="1697141"/>
                  </a:lnTo>
                  <a:lnTo>
                    <a:pt x="5811492" y="1649917"/>
                  </a:lnTo>
                  <a:lnTo>
                    <a:pt x="5795563" y="1602942"/>
                  </a:lnTo>
                  <a:lnTo>
                    <a:pt x="5779233" y="1556220"/>
                  </a:lnTo>
                  <a:lnTo>
                    <a:pt x="5762504" y="1509755"/>
                  </a:lnTo>
                  <a:lnTo>
                    <a:pt x="5745380" y="1463549"/>
                  </a:lnTo>
                  <a:lnTo>
                    <a:pt x="5727861" y="1417605"/>
                  </a:lnTo>
                  <a:lnTo>
                    <a:pt x="5709952" y="1371926"/>
                  </a:lnTo>
                  <a:lnTo>
                    <a:pt x="5691654" y="1326517"/>
                  </a:lnTo>
                  <a:lnTo>
                    <a:pt x="5672971" y="1281379"/>
                  </a:lnTo>
                  <a:lnTo>
                    <a:pt x="5653905" y="1236517"/>
                  </a:lnTo>
                  <a:lnTo>
                    <a:pt x="5634458" y="1191932"/>
                  </a:lnTo>
                  <a:lnTo>
                    <a:pt x="5614633" y="1147629"/>
                  </a:lnTo>
                  <a:lnTo>
                    <a:pt x="5594433" y="1103611"/>
                  </a:lnTo>
                  <a:lnTo>
                    <a:pt x="5573860" y="1059879"/>
                  </a:lnTo>
                  <a:lnTo>
                    <a:pt x="5552917" y="1016439"/>
                  </a:lnTo>
                  <a:lnTo>
                    <a:pt x="5531607" y="973293"/>
                  </a:lnTo>
                  <a:lnTo>
                    <a:pt x="5509931" y="930443"/>
                  </a:lnTo>
                  <a:lnTo>
                    <a:pt x="5487893" y="887894"/>
                  </a:lnTo>
                  <a:lnTo>
                    <a:pt x="5465496" y="845648"/>
                  </a:lnTo>
                  <a:lnTo>
                    <a:pt x="5442741" y="803708"/>
                  </a:lnTo>
                  <a:lnTo>
                    <a:pt x="5419632" y="762078"/>
                  </a:lnTo>
                  <a:lnTo>
                    <a:pt x="5396171" y="720761"/>
                  </a:lnTo>
                  <a:lnTo>
                    <a:pt x="5372360" y="679760"/>
                  </a:lnTo>
                  <a:lnTo>
                    <a:pt x="5348203" y="639078"/>
                  </a:lnTo>
                  <a:lnTo>
                    <a:pt x="5323702" y="598718"/>
                  </a:lnTo>
                  <a:lnTo>
                    <a:pt x="5298859" y="558683"/>
                  </a:lnTo>
                  <a:lnTo>
                    <a:pt x="5273677" y="518977"/>
                  </a:lnTo>
                  <a:lnTo>
                    <a:pt x="5248159" y="479602"/>
                  </a:lnTo>
                  <a:lnTo>
                    <a:pt x="5222307" y="440562"/>
                  </a:lnTo>
                  <a:lnTo>
                    <a:pt x="5196124" y="401860"/>
                  </a:lnTo>
                  <a:lnTo>
                    <a:pt x="5169612" y="363499"/>
                  </a:lnTo>
                  <a:lnTo>
                    <a:pt x="5142774" y="325482"/>
                  </a:lnTo>
                  <a:lnTo>
                    <a:pt x="5115613" y="287813"/>
                  </a:lnTo>
                  <a:lnTo>
                    <a:pt x="5088132" y="250493"/>
                  </a:lnTo>
                  <a:lnTo>
                    <a:pt x="5060332" y="213528"/>
                  </a:lnTo>
                  <a:lnTo>
                    <a:pt x="5032216" y="176919"/>
                  </a:lnTo>
                  <a:lnTo>
                    <a:pt x="5003787" y="140671"/>
                  </a:lnTo>
                  <a:lnTo>
                    <a:pt x="4975049" y="104785"/>
                  </a:lnTo>
                  <a:lnTo>
                    <a:pt x="4946002" y="69265"/>
                  </a:lnTo>
                  <a:lnTo>
                    <a:pt x="48859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6096000" cy="6858000"/>
            </a:xfrm>
            <a:custGeom>
              <a:avLst/>
              <a:gdLst/>
              <a:ahLst/>
              <a:cxnLst/>
              <a:rect l="l" t="t" r="r" b="b"/>
              <a:pathLst>
                <a:path w="6096000" h="6858000">
                  <a:moveTo>
                    <a:pt x="0" y="0"/>
                  </a:moveTo>
                  <a:lnTo>
                    <a:pt x="4885969" y="0"/>
                  </a:lnTo>
                  <a:lnTo>
                    <a:pt x="4946002" y="69265"/>
                  </a:lnTo>
                  <a:lnTo>
                    <a:pt x="4975049" y="104785"/>
                  </a:lnTo>
                  <a:lnTo>
                    <a:pt x="5003787" y="140671"/>
                  </a:lnTo>
                  <a:lnTo>
                    <a:pt x="5032216" y="176919"/>
                  </a:lnTo>
                  <a:lnTo>
                    <a:pt x="5060332" y="213528"/>
                  </a:lnTo>
                  <a:lnTo>
                    <a:pt x="5088132" y="250493"/>
                  </a:lnTo>
                  <a:lnTo>
                    <a:pt x="5115613" y="287813"/>
                  </a:lnTo>
                  <a:lnTo>
                    <a:pt x="5142774" y="325482"/>
                  </a:lnTo>
                  <a:lnTo>
                    <a:pt x="5169612" y="363499"/>
                  </a:lnTo>
                  <a:lnTo>
                    <a:pt x="5196124" y="401860"/>
                  </a:lnTo>
                  <a:lnTo>
                    <a:pt x="5222307" y="440562"/>
                  </a:lnTo>
                  <a:lnTo>
                    <a:pt x="5248159" y="479602"/>
                  </a:lnTo>
                  <a:lnTo>
                    <a:pt x="5273677" y="518977"/>
                  </a:lnTo>
                  <a:lnTo>
                    <a:pt x="5298859" y="558683"/>
                  </a:lnTo>
                  <a:lnTo>
                    <a:pt x="5323702" y="598718"/>
                  </a:lnTo>
                  <a:lnTo>
                    <a:pt x="5348203" y="639078"/>
                  </a:lnTo>
                  <a:lnTo>
                    <a:pt x="5372360" y="679760"/>
                  </a:lnTo>
                  <a:lnTo>
                    <a:pt x="5396171" y="720761"/>
                  </a:lnTo>
                  <a:lnTo>
                    <a:pt x="5419632" y="762078"/>
                  </a:lnTo>
                  <a:lnTo>
                    <a:pt x="5442741" y="803708"/>
                  </a:lnTo>
                  <a:lnTo>
                    <a:pt x="5465496" y="845648"/>
                  </a:lnTo>
                  <a:lnTo>
                    <a:pt x="5487893" y="887894"/>
                  </a:lnTo>
                  <a:lnTo>
                    <a:pt x="5509931" y="930443"/>
                  </a:lnTo>
                  <a:lnTo>
                    <a:pt x="5531607" y="973293"/>
                  </a:lnTo>
                  <a:lnTo>
                    <a:pt x="5552917" y="1016439"/>
                  </a:lnTo>
                  <a:lnTo>
                    <a:pt x="5573860" y="1059879"/>
                  </a:lnTo>
                  <a:lnTo>
                    <a:pt x="5594433" y="1103611"/>
                  </a:lnTo>
                  <a:lnTo>
                    <a:pt x="5614633" y="1147629"/>
                  </a:lnTo>
                  <a:lnTo>
                    <a:pt x="5634458" y="1191932"/>
                  </a:lnTo>
                  <a:lnTo>
                    <a:pt x="5653905" y="1236517"/>
                  </a:lnTo>
                  <a:lnTo>
                    <a:pt x="5672971" y="1281379"/>
                  </a:lnTo>
                  <a:lnTo>
                    <a:pt x="5691654" y="1326517"/>
                  </a:lnTo>
                  <a:lnTo>
                    <a:pt x="5709952" y="1371926"/>
                  </a:lnTo>
                  <a:lnTo>
                    <a:pt x="5727861" y="1417605"/>
                  </a:lnTo>
                  <a:lnTo>
                    <a:pt x="5745380" y="1463549"/>
                  </a:lnTo>
                  <a:lnTo>
                    <a:pt x="5762504" y="1509755"/>
                  </a:lnTo>
                  <a:lnTo>
                    <a:pt x="5779233" y="1556220"/>
                  </a:lnTo>
                  <a:lnTo>
                    <a:pt x="5795563" y="1602942"/>
                  </a:lnTo>
                  <a:lnTo>
                    <a:pt x="5811492" y="1649917"/>
                  </a:lnTo>
                  <a:lnTo>
                    <a:pt x="5827017" y="1697141"/>
                  </a:lnTo>
                  <a:lnTo>
                    <a:pt x="5842135" y="1744613"/>
                  </a:lnTo>
                  <a:lnTo>
                    <a:pt x="5856845" y="1792327"/>
                  </a:lnTo>
                  <a:lnTo>
                    <a:pt x="5871142" y="1840283"/>
                  </a:lnTo>
                  <a:lnTo>
                    <a:pt x="5885025" y="1888475"/>
                  </a:lnTo>
                  <a:lnTo>
                    <a:pt x="5898492" y="1936902"/>
                  </a:lnTo>
                  <a:lnTo>
                    <a:pt x="5911539" y="1985560"/>
                  </a:lnTo>
                  <a:lnTo>
                    <a:pt x="5924164" y="2034445"/>
                  </a:lnTo>
                  <a:lnTo>
                    <a:pt x="5936364" y="2083556"/>
                  </a:lnTo>
                  <a:lnTo>
                    <a:pt x="5948137" y="2132888"/>
                  </a:lnTo>
                  <a:lnTo>
                    <a:pt x="5959480" y="2182438"/>
                  </a:lnTo>
                  <a:lnTo>
                    <a:pt x="5970391" y="2232203"/>
                  </a:lnTo>
                  <a:lnTo>
                    <a:pt x="5980866" y="2282181"/>
                  </a:lnTo>
                  <a:lnTo>
                    <a:pt x="5990904" y="2332368"/>
                  </a:lnTo>
                  <a:lnTo>
                    <a:pt x="6000502" y="2382760"/>
                  </a:lnTo>
                  <a:lnTo>
                    <a:pt x="6009656" y="2433356"/>
                  </a:lnTo>
                  <a:lnTo>
                    <a:pt x="6018366" y="2484151"/>
                  </a:lnTo>
                  <a:lnTo>
                    <a:pt x="6026627" y="2535142"/>
                  </a:lnTo>
                  <a:lnTo>
                    <a:pt x="6034438" y="2586326"/>
                  </a:lnTo>
                  <a:lnTo>
                    <a:pt x="6041795" y="2637701"/>
                  </a:lnTo>
                  <a:lnTo>
                    <a:pt x="6048696" y="2689263"/>
                  </a:lnTo>
                  <a:lnTo>
                    <a:pt x="6055139" y="2741008"/>
                  </a:lnTo>
                  <a:lnTo>
                    <a:pt x="6061122" y="2792935"/>
                  </a:lnTo>
                  <a:lnTo>
                    <a:pt x="6066640" y="2845038"/>
                  </a:lnTo>
                  <a:lnTo>
                    <a:pt x="6071692" y="2897317"/>
                  </a:lnTo>
                  <a:lnTo>
                    <a:pt x="6076275" y="2949766"/>
                  </a:lnTo>
                  <a:lnTo>
                    <a:pt x="6080387" y="3002384"/>
                  </a:lnTo>
                  <a:lnTo>
                    <a:pt x="6084025" y="3055166"/>
                  </a:lnTo>
                  <a:lnTo>
                    <a:pt x="6087186" y="3108111"/>
                  </a:lnTo>
                  <a:lnTo>
                    <a:pt x="6089869" y="3161214"/>
                  </a:lnTo>
                  <a:lnTo>
                    <a:pt x="6092069" y="3214472"/>
                  </a:lnTo>
                  <a:lnTo>
                    <a:pt x="6093785" y="3267883"/>
                  </a:lnTo>
                  <a:lnTo>
                    <a:pt x="6095013" y="3321444"/>
                  </a:lnTo>
                  <a:lnTo>
                    <a:pt x="6095753" y="3375150"/>
                  </a:lnTo>
                  <a:lnTo>
                    <a:pt x="6096000" y="3429000"/>
                  </a:lnTo>
                  <a:lnTo>
                    <a:pt x="6095753" y="3482849"/>
                  </a:lnTo>
                  <a:lnTo>
                    <a:pt x="6095013" y="3536555"/>
                  </a:lnTo>
                  <a:lnTo>
                    <a:pt x="6093785" y="3590116"/>
                  </a:lnTo>
                  <a:lnTo>
                    <a:pt x="6092069" y="3643527"/>
                  </a:lnTo>
                  <a:lnTo>
                    <a:pt x="6089869" y="3696785"/>
                  </a:lnTo>
                  <a:lnTo>
                    <a:pt x="6087186" y="3749888"/>
                  </a:lnTo>
                  <a:lnTo>
                    <a:pt x="6084025" y="3802833"/>
                  </a:lnTo>
                  <a:lnTo>
                    <a:pt x="6080387" y="3855615"/>
                  </a:lnTo>
                  <a:lnTo>
                    <a:pt x="6076275" y="3908233"/>
                  </a:lnTo>
                  <a:lnTo>
                    <a:pt x="6071692" y="3960682"/>
                  </a:lnTo>
                  <a:lnTo>
                    <a:pt x="6066640" y="4012961"/>
                  </a:lnTo>
                  <a:lnTo>
                    <a:pt x="6061122" y="4065064"/>
                  </a:lnTo>
                  <a:lnTo>
                    <a:pt x="6055139" y="4116991"/>
                  </a:lnTo>
                  <a:lnTo>
                    <a:pt x="6048696" y="4168736"/>
                  </a:lnTo>
                  <a:lnTo>
                    <a:pt x="6041795" y="4220298"/>
                  </a:lnTo>
                  <a:lnTo>
                    <a:pt x="6034438" y="4271673"/>
                  </a:lnTo>
                  <a:lnTo>
                    <a:pt x="6026627" y="4322857"/>
                  </a:lnTo>
                  <a:lnTo>
                    <a:pt x="6018366" y="4373848"/>
                  </a:lnTo>
                  <a:lnTo>
                    <a:pt x="6009656" y="4424643"/>
                  </a:lnTo>
                  <a:lnTo>
                    <a:pt x="6000502" y="4475239"/>
                  </a:lnTo>
                  <a:lnTo>
                    <a:pt x="5990904" y="4525631"/>
                  </a:lnTo>
                  <a:lnTo>
                    <a:pt x="5980866" y="4575818"/>
                  </a:lnTo>
                  <a:lnTo>
                    <a:pt x="5970391" y="4625796"/>
                  </a:lnTo>
                  <a:lnTo>
                    <a:pt x="5959480" y="4675561"/>
                  </a:lnTo>
                  <a:lnTo>
                    <a:pt x="5948137" y="4725111"/>
                  </a:lnTo>
                  <a:lnTo>
                    <a:pt x="5936364" y="4774443"/>
                  </a:lnTo>
                  <a:lnTo>
                    <a:pt x="5924164" y="4823554"/>
                  </a:lnTo>
                  <a:lnTo>
                    <a:pt x="5911539" y="4872439"/>
                  </a:lnTo>
                  <a:lnTo>
                    <a:pt x="5898492" y="4921097"/>
                  </a:lnTo>
                  <a:lnTo>
                    <a:pt x="5885025" y="4969524"/>
                  </a:lnTo>
                  <a:lnTo>
                    <a:pt x="5871142" y="5017716"/>
                  </a:lnTo>
                  <a:lnTo>
                    <a:pt x="5856845" y="5065672"/>
                  </a:lnTo>
                  <a:lnTo>
                    <a:pt x="5842135" y="5113386"/>
                  </a:lnTo>
                  <a:lnTo>
                    <a:pt x="5827017" y="5160858"/>
                  </a:lnTo>
                  <a:lnTo>
                    <a:pt x="5811492" y="5208082"/>
                  </a:lnTo>
                  <a:lnTo>
                    <a:pt x="5795563" y="5255057"/>
                  </a:lnTo>
                  <a:lnTo>
                    <a:pt x="5779233" y="5301779"/>
                  </a:lnTo>
                  <a:lnTo>
                    <a:pt x="5762504" y="5348244"/>
                  </a:lnTo>
                  <a:lnTo>
                    <a:pt x="5745380" y="5394450"/>
                  </a:lnTo>
                  <a:lnTo>
                    <a:pt x="5727861" y="5440394"/>
                  </a:lnTo>
                  <a:lnTo>
                    <a:pt x="5709952" y="5486073"/>
                  </a:lnTo>
                  <a:lnTo>
                    <a:pt x="5691654" y="5531482"/>
                  </a:lnTo>
                  <a:lnTo>
                    <a:pt x="5672971" y="5576620"/>
                  </a:lnTo>
                  <a:lnTo>
                    <a:pt x="5653905" y="5621482"/>
                  </a:lnTo>
                  <a:lnTo>
                    <a:pt x="5634458" y="5666067"/>
                  </a:lnTo>
                  <a:lnTo>
                    <a:pt x="5614633" y="5710370"/>
                  </a:lnTo>
                  <a:lnTo>
                    <a:pt x="5594433" y="5754388"/>
                  </a:lnTo>
                  <a:lnTo>
                    <a:pt x="5573860" y="5798120"/>
                  </a:lnTo>
                  <a:lnTo>
                    <a:pt x="5552917" y="5841560"/>
                  </a:lnTo>
                  <a:lnTo>
                    <a:pt x="5531607" y="5884706"/>
                  </a:lnTo>
                  <a:lnTo>
                    <a:pt x="5509931" y="5927556"/>
                  </a:lnTo>
                  <a:lnTo>
                    <a:pt x="5487893" y="5970105"/>
                  </a:lnTo>
                  <a:lnTo>
                    <a:pt x="5465496" y="6012351"/>
                  </a:lnTo>
                  <a:lnTo>
                    <a:pt x="5442741" y="6054291"/>
                  </a:lnTo>
                  <a:lnTo>
                    <a:pt x="5419632" y="6095921"/>
                  </a:lnTo>
                  <a:lnTo>
                    <a:pt x="5396171" y="6137238"/>
                  </a:lnTo>
                  <a:lnTo>
                    <a:pt x="5372360" y="6178239"/>
                  </a:lnTo>
                  <a:lnTo>
                    <a:pt x="5348203" y="6218921"/>
                  </a:lnTo>
                  <a:lnTo>
                    <a:pt x="5323702" y="6259281"/>
                  </a:lnTo>
                  <a:lnTo>
                    <a:pt x="5298859" y="6299316"/>
                  </a:lnTo>
                  <a:lnTo>
                    <a:pt x="5273677" y="6339022"/>
                  </a:lnTo>
                  <a:lnTo>
                    <a:pt x="5248159" y="6378397"/>
                  </a:lnTo>
                  <a:lnTo>
                    <a:pt x="5222307" y="6417437"/>
                  </a:lnTo>
                  <a:lnTo>
                    <a:pt x="5196124" y="6456139"/>
                  </a:lnTo>
                  <a:lnTo>
                    <a:pt x="5169612" y="6494500"/>
                  </a:lnTo>
                  <a:lnTo>
                    <a:pt x="5142774" y="6532517"/>
                  </a:lnTo>
                  <a:lnTo>
                    <a:pt x="5115613" y="6570186"/>
                  </a:lnTo>
                  <a:lnTo>
                    <a:pt x="5088132" y="6607506"/>
                  </a:lnTo>
                  <a:lnTo>
                    <a:pt x="5060332" y="6644471"/>
                  </a:lnTo>
                  <a:lnTo>
                    <a:pt x="5032216" y="6681080"/>
                  </a:lnTo>
                  <a:lnTo>
                    <a:pt x="5003787" y="6717328"/>
                  </a:lnTo>
                  <a:lnTo>
                    <a:pt x="4975049" y="6753214"/>
                  </a:lnTo>
                  <a:lnTo>
                    <a:pt x="4946002" y="6788734"/>
                  </a:lnTo>
                  <a:lnTo>
                    <a:pt x="4885969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EEEEE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0" y="0"/>
            <a:ext cx="6085840" cy="6858000"/>
            <a:chOff x="0" y="0"/>
            <a:chExt cx="6085840" cy="6858000"/>
          </a:xfrm>
        </p:grpSpPr>
        <p:sp>
          <p:nvSpPr>
            <p:cNvPr id="7" name="object 7"/>
            <p:cNvSpPr/>
            <p:nvPr/>
          </p:nvSpPr>
          <p:spPr>
            <a:xfrm>
              <a:off x="0" y="0"/>
              <a:ext cx="6085840" cy="6858000"/>
            </a:xfrm>
            <a:custGeom>
              <a:avLst/>
              <a:gdLst/>
              <a:ahLst/>
              <a:cxnLst/>
              <a:rect l="l" t="t" r="r" b="b"/>
              <a:pathLst>
                <a:path w="6085840" h="6858000">
                  <a:moveTo>
                    <a:pt x="4875301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4875301" y="6858000"/>
                  </a:lnTo>
                  <a:lnTo>
                    <a:pt x="4935347" y="6788734"/>
                  </a:lnTo>
                  <a:lnTo>
                    <a:pt x="4964393" y="6753214"/>
                  </a:lnTo>
                  <a:lnTo>
                    <a:pt x="4993131" y="6717328"/>
                  </a:lnTo>
                  <a:lnTo>
                    <a:pt x="5021559" y="6681080"/>
                  </a:lnTo>
                  <a:lnTo>
                    <a:pt x="5049674" y="6644471"/>
                  </a:lnTo>
                  <a:lnTo>
                    <a:pt x="5077474" y="6607506"/>
                  </a:lnTo>
                  <a:lnTo>
                    <a:pt x="5104955" y="6570186"/>
                  </a:lnTo>
                  <a:lnTo>
                    <a:pt x="5132116" y="6532517"/>
                  </a:lnTo>
                  <a:lnTo>
                    <a:pt x="5158953" y="6494500"/>
                  </a:lnTo>
                  <a:lnTo>
                    <a:pt x="5185464" y="6456139"/>
                  </a:lnTo>
                  <a:lnTo>
                    <a:pt x="5211647" y="6417437"/>
                  </a:lnTo>
                  <a:lnTo>
                    <a:pt x="5237499" y="6378397"/>
                  </a:lnTo>
                  <a:lnTo>
                    <a:pt x="5263017" y="6339022"/>
                  </a:lnTo>
                  <a:lnTo>
                    <a:pt x="5288198" y="6299316"/>
                  </a:lnTo>
                  <a:lnTo>
                    <a:pt x="5313041" y="6259281"/>
                  </a:lnTo>
                  <a:lnTo>
                    <a:pt x="5337542" y="6218921"/>
                  </a:lnTo>
                  <a:lnTo>
                    <a:pt x="5361699" y="6178239"/>
                  </a:lnTo>
                  <a:lnTo>
                    <a:pt x="5385509" y="6137238"/>
                  </a:lnTo>
                  <a:lnTo>
                    <a:pt x="5408970" y="6095921"/>
                  </a:lnTo>
                  <a:lnTo>
                    <a:pt x="5432078" y="6054291"/>
                  </a:lnTo>
                  <a:lnTo>
                    <a:pt x="5454833" y="6012351"/>
                  </a:lnTo>
                  <a:lnTo>
                    <a:pt x="5477230" y="5970105"/>
                  </a:lnTo>
                  <a:lnTo>
                    <a:pt x="5499268" y="5927556"/>
                  </a:lnTo>
                  <a:lnTo>
                    <a:pt x="5520943" y="5884706"/>
                  </a:lnTo>
                  <a:lnTo>
                    <a:pt x="5542253" y="5841560"/>
                  </a:lnTo>
                  <a:lnTo>
                    <a:pt x="5563196" y="5798120"/>
                  </a:lnTo>
                  <a:lnTo>
                    <a:pt x="5583768" y="5754388"/>
                  </a:lnTo>
                  <a:lnTo>
                    <a:pt x="5603968" y="5710370"/>
                  </a:lnTo>
                  <a:lnTo>
                    <a:pt x="5623793" y="5666067"/>
                  </a:lnTo>
                  <a:lnTo>
                    <a:pt x="5643240" y="5621482"/>
                  </a:lnTo>
                  <a:lnTo>
                    <a:pt x="5662306" y="5576620"/>
                  </a:lnTo>
                  <a:lnTo>
                    <a:pt x="5680989" y="5531482"/>
                  </a:lnTo>
                  <a:lnTo>
                    <a:pt x="5699286" y="5486073"/>
                  </a:lnTo>
                  <a:lnTo>
                    <a:pt x="5717195" y="5440394"/>
                  </a:lnTo>
                  <a:lnTo>
                    <a:pt x="5734714" y="5394450"/>
                  </a:lnTo>
                  <a:lnTo>
                    <a:pt x="5751838" y="5348244"/>
                  </a:lnTo>
                  <a:lnTo>
                    <a:pt x="5768567" y="5301779"/>
                  </a:lnTo>
                  <a:lnTo>
                    <a:pt x="5784897" y="5255057"/>
                  </a:lnTo>
                  <a:lnTo>
                    <a:pt x="5800825" y="5208082"/>
                  </a:lnTo>
                  <a:lnTo>
                    <a:pt x="5816350" y="5160858"/>
                  </a:lnTo>
                  <a:lnTo>
                    <a:pt x="5831468" y="5113386"/>
                  </a:lnTo>
                  <a:lnTo>
                    <a:pt x="5846178" y="5065672"/>
                  </a:lnTo>
                  <a:lnTo>
                    <a:pt x="5860475" y="5017716"/>
                  </a:lnTo>
                  <a:lnTo>
                    <a:pt x="5874358" y="4969524"/>
                  </a:lnTo>
                  <a:lnTo>
                    <a:pt x="5887825" y="4921097"/>
                  </a:lnTo>
                  <a:lnTo>
                    <a:pt x="5900872" y="4872439"/>
                  </a:lnTo>
                  <a:lnTo>
                    <a:pt x="5913496" y="4823554"/>
                  </a:lnTo>
                  <a:lnTo>
                    <a:pt x="5925696" y="4774443"/>
                  </a:lnTo>
                  <a:lnTo>
                    <a:pt x="5937469" y="4725111"/>
                  </a:lnTo>
                  <a:lnTo>
                    <a:pt x="5948812" y="4675561"/>
                  </a:lnTo>
                  <a:lnTo>
                    <a:pt x="5959723" y="4625796"/>
                  </a:lnTo>
                  <a:lnTo>
                    <a:pt x="5970198" y="4575818"/>
                  </a:lnTo>
                  <a:lnTo>
                    <a:pt x="5980236" y="4525631"/>
                  </a:lnTo>
                  <a:lnTo>
                    <a:pt x="5989834" y="4475239"/>
                  </a:lnTo>
                  <a:lnTo>
                    <a:pt x="5998989" y="4424643"/>
                  </a:lnTo>
                  <a:lnTo>
                    <a:pt x="6007698" y="4373848"/>
                  </a:lnTo>
                  <a:lnTo>
                    <a:pt x="6015959" y="4322857"/>
                  </a:lnTo>
                  <a:lnTo>
                    <a:pt x="6023770" y="4271673"/>
                  </a:lnTo>
                  <a:lnTo>
                    <a:pt x="6031127" y="4220298"/>
                  </a:lnTo>
                  <a:lnTo>
                    <a:pt x="6038028" y="4168736"/>
                  </a:lnTo>
                  <a:lnTo>
                    <a:pt x="6044472" y="4116991"/>
                  </a:lnTo>
                  <a:lnTo>
                    <a:pt x="6050454" y="4065064"/>
                  </a:lnTo>
                  <a:lnTo>
                    <a:pt x="6055972" y="4012961"/>
                  </a:lnTo>
                  <a:lnTo>
                    <a:pt x="6061024" y="3960682"/>
                  </a:lnTo>
                  <a:lnTo>
                    <a:pt x="6065607" y="3908233"/>
                  </a:lnTo>
                  <a:lnTo>
                    <a:pt x="6069719" y="3855615"/>
                  </a:lnTo>
                  <a:lnTo>
                    <a:pt x="6073357" y="3802833"/>
                  </a:lnTo>
                  <a:lnTo>
                    <a:pt x="6076518" y="3749888"/>
                  </a:lnTo>
                  <a:lnTo>
                    <a:pt x="6079201" y="3696785"/>
                  </a:lnTo>
                  <a:lnTo>
                    <a:pt x="6081401" y="3643527"/>
                  </a:lnTo>
                  <a:lnTo>
                    <a:pt x="6083117" y="3590116"/>
                  </a:lnTo>
                  <a:lnTo>
                    <a:pt x="6084345" y="3536555"/>
                  </a:lnTo>
                  <a:lnTo>
                    <a:pt x="6085085" y="3482849"/>
                  </a:lnTo>
                  <a:lnTo>
                    <a:pt x="6085332" y="3429000"/>
                  </a:lnTo>
                  <a:lnTo>
                    <a:pt x="6085085" y="3375150"/>
                  </a:lnTo>
                  <a:lnTo>
                    <a:pt x="6084345" y="3321444"/>
                  </a:lnTo>
                  <a:lnTo>
                    <a:pt x="6083117" y="3267883"/>
                  </a:lnTo>
                  <a:lnTo>
                    <a:pt x="6081401" y="3214472"/>
                  </a:lnTo>
                  <a:lnTo>
                    <a:pt x="6079201" y="3161214"/>
                  </a:lnTo>
                  <a:lnTo>
                    <a:pt x="6076518" y="3108111"/>
                  </a:lnTo>
                  <a:lnTo>
                    <a:pt x="6073357" y="3055166"/>
                  </a:lnTo>
                  <a:lnTo>
                    <a:pt x="6069719" y="3002384"/>
                  </a:lnTo>
                  <a:lnTo>
                    <a:pt x="6065607" y="2949766"/>
                  </a:lnTo>
                  <a:lnTo>
                    <a:pt x="6061024" y="2897317"/>
                  </a:lnTo>
                  <a:lnTo>
                    <a:pt x="6055972" y="2845038"/>
                  </a:lnTo>
                  <a:lnTo>
                    <a:pt x="6050454" y="2792935"/>
                  </a:lnTo>
                  <a:lnTo>
                    <a:pt x="6044472" y="2741008"/>
                  </a:lnTo>
                  <a:lnTo>
                    <a:pt x="6038028" y="2689263"/>
                  </a:lnTo>
                  <a:lnTo>
                    <a:pt x="6031127" y="2637701"/>
                  </a:lnTo>
                  <a:lnTo>
                    <a:pt x="6023770" y="2586326"/>
                  </a:lnTo>
                  <a:lnTo>
                    <a:pt x="6015959" y="2535142"/>
                  </a:lnTo>
                  <a:lnTo>
                    <a:pt x="6007698" y="2484151"/>
                  </a:lnTo>
                  <a:lnTo>
                    <a:pt x="5998989" y="2433356"/>
                  </a:lnTo>
                  <a:lnTo>
                    <a:pt x="5989834" y="2382760"/>
                  </a:lnTo>
                  <a:lnTo>
                    <a:pt x="5980236" y="2332368"/>
                  </a:lnTo>
                  <a:lnTo>
                    <a:pt x="5970198" y="2282181"/>
                  </a:lnTo>
                  <a:lnTo>
                    <a:pt x="5959723" y="2232203"/>
                  </a:lnTo>
                  <a:lnTo>
                    <a:pt x="5948812" y="2182438"/>
                  </a:lnTo>
                  <a:lnTo>
                    <a:pt x="5937469" y="2132888"/>
                  </a:lnTo>
                  <a:lnTo>
                    <a:pt x="5925696" y="2083556"/>
                  </a:lnTo>
                  <a:lnTo>
                    <a:pt x="5913496" y="2034445"/>
                  </a:lnTo>
                  <a:lnTo>
                    <a:pt x="5900872" y="1985560"/>
                  </a:lnTo>
                  <a:lnTo>
                    <a:pt x="5887825" y="1936902"/>
                  </a:lnTo>
                  <a:lnTo>
                    <a:pt x="5874358" y="1888475"/>
                  </a:lnTo>
                  <a:lnTo>
                    <a:pt x="5860475" y="1840283"/>
                  </a:lnTo>
                  <a:lnTo>
                    <a:pt x="5846178" y="1792327"/>
                  </a:lnTo>
                  <a:lnTo>
                    <a:pt x="5831468" y="1744613"/>
                  </a:lnTo>
                  <a:lnTo>
                    <a:pt x="5816350" y="1697141"/>
                  </a:lnTo>
                  <a:lnTo>
                    <a:pt x="5800825" y="1649917"/>
                  </a:lnTo>
                  <a:lnTo>
                    <a:pt x="5784897" y="1602942"/>
                  </a:lnTo>
                  <a:lnTo>
                    <a:pt x="5768567" y="1556220"/>
                  </a:lnTo>
                  <a:lnTo>
                    <a:pt x="5751838" y="1509755"/>
                  </a:lnTo>
                  <a:lnTo>
                    <a:pt x="5734714" y="1463549"/>
                  </a:lnTo>
                  <a:lnTo>
                    <a:pt x="5717195" y="1417605"/>
                  </a:lnTo>
                  <a:lnTo>
                    <a:pt x="5699286" y="1371926"/>
                  </a:lnTo>
                  <a:lnTo>
                    <a:pt x="5680989" y="1326517"/>
                  </a:lnTo>
                  <a:lnTo>
                    <a:pt x="5662306" y="1281379"/>
                  </a:lnTo>
                  <a:lnTo>
                    <a:pt x="5643240" y="1236517"/>
                  </a:lnTo>
                  <a:lnTo>
                    <a:pt x="5623793" y="1191932"/>
                  </a:lnTo>
                  <a:lnTo>
                    <a:pt x="5603968" y="1147629"/>
                  </a:lnTo>
                  <a:lnTo>
                    <a:pt x="5583768" y="1103611"/>
                  </a:lnTo>
                  <a:lnTo>
                    <a:pt x="5563196" y="1059879"/>
                  </a:lnTo>
                  <a:lnTo>
                    <a:pt x="5542253" y="1016439"/>
                  </a:lnTo>
                  <a:lnTo>
                    <a:pt x="5520943" y="973293"/>
                  </a:lnTo>
                  <a:lnTo>
                    <a:pt x="5499268" y="930443"/>
                  </a:lnTo>
                  <a:lnTo>
                    <a:pt x="5477230" y="887894"/>
                  </a:lnTo>
                  <a:lnTo>
                    <a:pt x="5454833" y="845648"/>
                  </a:lnTo>
                  <a:lnTo>
                    <a:pt x="5432078" y="803708"/>
                  </a:lnTo>
                  <a:lnTo>
                    <a:pt x="5408970" y="762078"/>
                  </a:lnTo>
                  <a:lnTo>
                    <a:pt x="5385509" y="720761"/>
                  </a:lnTo>
                  <a:lnTo>
                    <a:pt x="5361699" y="679760"/>
                  </a:lnTo>
                  <a:lnTo>
                    <a:pt x="5337542" y="639078"/>
                  </a:lnTo>
                  <a:lnTo>
                    <a:pt x="5313041" y="598718"/>
                  </a:lnTo>
                  <a:lnTo>
                    <a:pt x="5288198" y="558683"/>
                  </a:lnTo>
                  <a:lnTo>
                    <a:pt x="5263017" y="518977"/>
                  </a:lnTo>
                  <a:lnTo>
                    <a:pt x="5237499" y="479602"/>
                  </a:lnTo>
                  <a:lnTo>
                    <a:pt x="5211647" y="440562"/>
                  </a:lnTo>
                  <a:lnTo>
                    <a:pt x="5185464" y="401860"/>
                  </a:lnTo>
                  <a:lnTo>
                    <a:pt x="5158953" y="363499"/>
                  </a:lnTo>
                  <a:lnTo>
                    <a:pt x="5132116" y="325482"/>
                  </a:lnTo>
                  <a:lnTo>
                    <a:pt x="5104955" y="287813"/>
                  </a:lnTo>
                  <a:lnTo>
                    <a:pt x="5077474" y="250493"/>
                  </a:lnTo>
                  <a:lnTo>
                    <a:pt x="5049674" y="213528"/>
                  </a:lnTo>
                  <a:lnTo>
                    <a:pt x="5021559" y="176919"/>
                  </a:lnTo>
                  <a:lnTo>
                    <a:pt x="4993131" y="140671"/>
                  </a:lnTo>
                  <a:lnTo>
                    <a:pt x="4964393" y="104785"/>
                  </a:lnTo>
                  <a:lnTo>
                    <a:pt x="4935347" y="69265"/>
                  </a:lnTo>
                  <a:lnTo>
                    <a:pt x="48753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1152144"/>
              <a:ext cx="128270" cy="654050"/>
            </a:xfrm>
            <a:custGeom>
              <a:avLst/>
              <a:gdLst/>
              <a:ahLst/>
              <a:cxnLst/>
              <a:rect l="l" t="t" r="r" b="b"/>
              <a:pathLst>
                <a:path w="128270" h="654050">
                  <a:moveTo>
                    <a:pt x="128016" y="0"/>
                  </a:moveTo>
                  <a:lnTo>
                    <a:pt x="0" y="0"/>
                  </a:lnTo>
                  <a:lnTo>
                    <a:pt x="0" y="653796"/>
                  </a:lnTo>
                  <a:lnTo>
                    <a:pt x="128016" y="653796"/>
                  </a:lnTo>
                  <a:lnTo>
                    <a:pt x="128016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38912" y="2185416"/>
              <a:ext cx="4983480" cy="18415"/>
            </a:xfrm>
            <a:custGeom>
              <a:avLst/>
              <a:gdLst/>
              <a:ahLst/>
              <a:cxnLst/>
              <a:rect l="l" t="t" r="r" b="b"/>
              <a:pathLst>
                <a:path w="4983480" h="18414">
                  <a:moveTo>
                    <a:pt x="4983480" y="0"/>
                  </a:moveTo>
                  <a:lnTo>
                    <a:pt x="0" y="0"/>
                  </a:lnTo>
                  <a:lnTo>
                    <a:pt x="0" y="18287"/>
                  </a:lnTo>
                  <a:lnTo>
                    <a:pt x="4983480" y="18287"/>
                  </a:lnTo>
                  <a:lnTo>
                    <a:pt x="4983480" y="0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517636" y="2502938"/>
            <a:ext cx="4566285" cy="104076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dirty="0" sz="1800" spc="-5">
                <a:latin typeface="Calibri"/>
                <a:cs typeface="Calibri"/>
              </a:rPr>
              <a:t>“Herramientas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reales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-5">
                <a:latin typeface="Calibri"/>
                <a:cs typeface="Calibri"/>
              </a:rPr>
              <a:t>tangibles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utilizadas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por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persona</a:t>
            </a:r>
            <a:r>
              <a:rPr dirty="0" sz="1800">
                <a:latin typeface="Calibri"/>
                <a:cs typeface="Calibri"/>
              </a:rPr>
              <a:t> que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evalúa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para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sistematizar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sus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valoraciones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sobre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diferentes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aspectos“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(Rodríguez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Ibarra, 2011,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pp.71-72)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01388" y="746758"/>
            <a:ext cx="4636901" cy="2269660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15796" y="3960876"/>
            <a:ext cx="9529571" cy="2525267"/>
          </a:xfrm>
          <a:prstGeom prst="rect">
            <a:avLst/>
          </a:prstGeom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4762" y="0"/>
            <a:ext cx="6235065" cy="6867525"/>
            <a:chOff x="-4762" y="0"/>
            <a:chExt cx="6235065" cy="68675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85969" y="0"/>
              <a:ext cx="1344141" cy="68580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0"/>
              <a:ext cx="6096000" cy="6858000"/>
            </a:xfrm>
            <a:custGeom>
              <a:avLst/>
              <a:gdLst/>
              <a:ahLst/>
              <a:cxnLst/>
              <a:rect l="l" t="t" r="r" b="b"/>
              <a:pathLst>
                <a:path w="6096000" h="6858000">
                  <a:moveTo>
                    <a:pt x="4885969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4885969" y="6858000"/>
                  </a:lnTo>
                  <a:lnTo>
                    <a:pt x="4946002" y="6788734"/>
                  </a:lnTo>
                  <a:lnTo>
                    <a:pt x="4975049" y="6753214"/>
                  </a:lnTo>
                  <a:lnTo>
                    <a:pt x="5003787" y="6717328"/>
                  </a:lnTo>
                  <a:lnTo>
                    <a:pt x="5032216" y="6681080"/>
                  </a:lnTo>
                  <a:lnTo>
                    <a:pt x="5060332" y="6644471"/>
                  </a:lnTo>
                  <a:lnTo>
                    <a:pt x="5088132" y="6607506"/>
                  </a:lnTo>
                  <a:lnTo>
                    <a:pt x="5115613" y="6570186"/>
                  </a:lnTo>
                  <a:lnTo>
                    <a:pt x="5142774" y="6532517"/>
                  </a:lnTo>
                  <a:lnTo>
                    <a:pt x="5169612" y="6494500"/>
                  </a:lnTo>
                  <a:lnTo>
                    <a:pt x="5196124" y="6456139"/>
                  </a:lnTo>
                  <a:lnTo>
                    <a:pt x="5222307" y="6417437"/>
                  </a:lnTo>
                  <a:lnTo>
                    <a:pt x="5248159" y="6378397"/>
                  </a:lnTo>
                  <a:lnTo>
                    <a:pt x="5273677" y="6339022"/>
                  </a:lnTo>
                  <a:lnTo>
                    <a:pt x="5298859" y="6299316"/>
                  </a:lnTo>
                  <a:lnTo>
                    <a:pt x="5323702" y="6259281"/>
                  </a:lnTo>
                  <a:lnTo>
                    <a:pt x="5348203" y="6218921"/>
                  </a:lnTo>
                  <a:lnTo>
                    <a:pt x="5372360" y="6178239"/>
                  </a:lnTo>
                  <a:lnTo>
                    <a:pt x="5396171" y="6137238"/>
                  </a:lnTo>
                  <a:lnTo>
                    <a:pt x="5419632" y="6095921"/>
                  </a:lnTo>
                  <a:lnTo>
                    <a:pt x="5442741" y="6054291"/>
                  </a:lnTo>
                  <a:lnTo>
                    <a:pt x="5465496" y="6012351"/>
                  </a:lnTo>
                  <a:lnTo>
                    <a:pt x="5487893" y="5970105"/>
                  </a:lnTo>
                  <a:lnTo>
                    <a:pt x="5509931" y="5927556"/>
                  </a:lnTo>
                  <a:lnTo>
                    <a:pt x="5531607" y="5884706"/>
                  </a:lnTo>
                  <a:lnTo>
                    <a:pt x="5552917" y="5841560"/>
                  </a:lnTo>
                  <a:lnTo>
                    <a:pt x="5573860" y="5798120"/>
                  </a:lnTo>
                  <a:lnTo>
                    <a:pt x="5594433" y="5754388"/>
                  </a:lnTo>
                  <a:lnTo>
                    <a:pt x="5614633" y="5710370"/>
                  </a:lnTo>
                  <a:lnTo>
                    <a:pt x="5634458" y="5666067"/>
                  </a:lnTo>
                  <a:lnTo>
                    <a:pt x="5653905" y="5621482"/>
                  </a:lnTo>
                  <a:lnTo>
                    <a:pt x="5672971" y="5576620"/>
                  </a:lnTo>
                  <a:lnTo>
                    <a:pt x="5691654" y="5531482"/>
                  </a:lnTo>
                  <a:lnTo>
                    <a:pt x="5709952" y="5486073"/>
                  </a:lnTo>
                  <a:lnTo>
                    <a:pt x="5727861" y="5440394"/>
                  </a:lnTo>
                  <a:lnTo>
                    <a:pt x="5745380" y="5394450"/>
                  </a:lnTo>
                  <a:lnTo>
                    <a:pt x="5762504" y="5348244"/>
                  </a:lnTo>
                  <a:lnTo>
                    <a:pt x="5779233" y="5301779"/>
                  </a:lnTo>
                  <a:lnTo>
                    <a:pt x="5795563" y="5255057"/>
                  </a:lnTo>
                  <a:lnTo>
                    <a:pt x="5811492" y="5208082"/>
                  </a:lnTo>
                  <a:lnTo>
                    <a:pt x="5827017" y="5160858"/>
                  </a:lnTo>
                  <a:lnTo>
                    <a:pt x="5842135" y="5113386"/>
                  </a:lnTo>
                  <a:lnTo>
                    <a:pt x="5856845" y="5065672"/>
                  </a:lnTo>
                  <a:lnTo>
                    <a:pt x="5871142" y="5017716"/>
                  </a:lnTo>
                  <a:lnTo>
                    <a:pt x="5885025" y="4969524"/>
                  </a:lnTo>
                  <a:lnTo>
                    <a:pt x="5898492" y="4921097"/>
                  </a:lnTo>
                  <a:lnTo>
                    <a:pt x="5911539" y="4872439"/>
                  </a:lnTo>
                  <a:lnTo>
                    <a:pt x="5924164" y="4823554"/>
                  </a:lnTo>
                  <a:lnTo>
                    <a:pt x="5936364" y="4774443"/>
                  </a:lnTo>
                  <a:lnTo>
                    <a:pt x="5948137" y="4725111"/>
                  </a:lnTo>
                  <a:lnTo>
                    <a:pt x="5959480" y="4675561"/>
                  </a:lnTo>
                  <a:lnTo>
                    <a:pt x="5970391" y="4625796"/>
                  </a:lnTo>
                  <a:lnTo>
                    <a:pt x="5980866" y="4575818"/>
                  </a:lnTo>
                  <a:lnTo>
                    <a:pt x="5990904" y="4525631"/>
                  </a:lnTo>
                  <a:lnTo>
                    <a:pt x="6000502" y="4475239"/>
                  </a:lnTo>
                  <a:lnTo>
                    <a:pt x="6009656" y="4424643"/>
                  </a:lnTo>
                  <a:lnTo>
                    <a:pt x="6018366" y="4373848"/>
                  </a:lnTo>
                  <a:lnTo>
                    <a:pt x="6026627" y="4322857"/>
                  </a:lnTo>
                  <a:lnTo>
                    <a:pt x="6034438" y="4271673"/>
                  </a:lnTo>
                  <a:lnTo>
                    <a:pt x="6041795" y="4220298"/>
                  </a:lnTo>
                  <a:lnTo>
                    <a:pt x="6048696" y="4168736"/>
                  </a:lnTo>
                  <a:lnTo>
                    <a:pt x="6055139" y="4116991"/>
                  </a:lnTo>
                  <a:lnTo>
                    <a:pt x="6061122" y="4065064"/>
                  </a:lnTo>
                  <a:lnTo>
                    <a:pt x="6066640" y="4012961"/>
                  </a:lnTo>
                  <a:lnTo>
                    <a:pt x="6071692" y="3960682"/>
                  </a:lnTo>
                  <a:lnTo>
                    <a:pt x="6076275" y="3908233"/>
                  </a:lnTo>
                  <a:lnTo>
                    <a:pt x="6080387" y="3855615"/>
                  </a:lnTo>
                  <a:lnTo>
                    <a:pt x="6084025" y="3802833"/>
                  </a:lnTo>
                  <a:lnTo>
                    <a:pt x="6087186" y="3749888"/>
                  </a:lnTo>
                  <a:lnTo>
                    <a:pt x="6089869" y="3696785"/>
                  </a:lnTo>
                  <a:lnTo>
                    <a:pt x="6092069" y="3643527"/>
                  </a:lnTo>
                  <a:lnTo>
                    <a:pt x="6093785" y="3590116"/>
                  </a:lnTo>
                  <a:lnTo>
                    <a:pt x="6095013" y="3536555"/>
                  </a:lnTo>
                  <a:lnTo>
                    <a:pt x="6095753" y="3482849"/>
                  </a:lnTo>
                  <a:lnTo>
                    <a:pt x="6096000" y="3429000"/>
                  </a:lnTo>
                  <a:lnTo>
                    <a:pt x="6095753" y="3375150"/>
                  </a:lnTo>
                  <a:lnTo>
                    <a:pt x="6095013" y="3321444"/>
                  </a:lnTo>
                  <a:lnTo>
                    <a:pt x="6093785" y="3267883"/>
                  </a:lnTo>
                  <a:lnTo>
                    <a:pt x="6092069" y="3214472"/>
                  </a:lnTo>
                  <a:lnTo>
                    <a:pt x="6089869" y="3161214"/>
                  </a:lnTo>
                  <a:lnTo>
                    <a:pt x="6087186" y="3108111"/>
                  </a:lnTo>
                  <a:lnTo>
                    <a:pt x="6084025" y="3055166"/>
                  </a:lnTo>
                  <a:lnTo>
                    <a:pt x="6080387" y="3002384"/>
                  </a:lnTo>
                  <a:lnTo>
                    <a:pt x="6076275" y="2949766"/>
                  </a:lnTo>
                  <a:lnTo>
                    <a:pt x="6071692" y="2897317"/>
                  </a:lnTo>
                  <a:lnTo>
                    <a:pt x="6066640" y="2845038"/>
                  </a:lnTo>
                  <a:lnTo>
                    <a:pt x="6061122" y="2792935"/>
                  </a:lnTo>
                  <a:lnTo>
                    <a:pt x="6055139" y="2741008"/>
                  </a:lnTo>
                  <a:lnTo>
                    <a:pt x="6048696" y="2689263"/>
                  </a:lnTo>
                  <a:lnTo>
                    <a:pt x="6041795" y="2637701"/>
                  </a:lnTo>
                  <a:lnTo>
                    <a:pt x="6034438" y="2586326"/>
                  </a:lnTo>
                  <a:lnTo>
                    <a:pt x="6026627" y="2535142"/>
                  </a:lnTo>
                  <a:lnTo>
                    <a:pt x="6018366" y="2484151"/>
                  </a:lnTo>
                  <a:lnTo>
                    <a:pt x="6009656" y="2433356"/>
                  </a:lnTo>
                  <a:lnTo>
                    <a:pt x="6000502" y="2382760"/>
                  </a:lnTo>
                  <a:lnTo>
                    <a:pt x="5990904" y="2332368"/>
                  </a:lnTo>
                  <a:lnTo>
                    <a:pt x="5980866" y="2282181"/>
                  </a:lnTo>
                  <a:lnTo>
                    <a:pt x="5970391" y="2232203"/>
                  </a:lnTo>
                  <a:lnTo>
                    <a:pt x="5959480" y="2182438"/>
                  </a:lnTo>
                  <a:lnTo>
                    <a:pt x="5948137" y="2132888"/>
                  </a:lnTo>
                  <a:lnTo>
                    <a:pt x="5936364" y="2083556"/>
                  </a:lnTo>
                  <a:lnTo>
                    <a:pt x="5924164" y="2034445"/>
                  </a:lnTo>
                  <a:lnTo>
                    <a:pt x="5911539" y="1985560"/>
                  </a:lnTo>
                  <a:lnTo>
                    <a:pt x="5898492" y="1936902"/>
                  </a:lnTo>
                  <a:lnTo>
                    <a:pt x="5885025" y="1888475"/>
                  </a:lnTo>
                  <a:lnTo>
                    <a:pt x="5871142" y="1840283"/>
                  </a:lnTo>
                  <a:lnTo>
                    <a:pt x="5856845" y="1792327"/>
                  </a:lnTo>
                  <a:lnTo>
                    <a:pt x="5842135" y="1744613"/>
                  </a:lnTo>
                  <a:lnTo>
                    <a:pt x="5827017" y="1697141"/>
                  </a:lnTo>
                  <a:lnTo>
                    <a:pt x="5811492" y="1649917"/>
                  </a:lnTo>
                  <a:lnTo>
                    <a:pt x="5795563" y="1602942"/>
                  </a:lnTo>
                  <a:lnTo>
                    <a:pt x="5779233" y="1556220"/>
                  </a:lnTo>
                  <a:lnTo>
                    <a:pt x="5762504" y="1509755"/>
                  </a:lnTo>
                  <a:lnTo>
                    <a:pt x="5745380" y="1463549"/>
                  </a:lnTo>
                  <a:lnTo>
                    <a:pt x="5727861" y="1417605"/>
                  </a:lnTo>
                  <a:lnTo>
                    <a:pt x="5709952" y="1371926"/>
                  </a:lnTo>
                  <a:lnTo>
                    <a:pt x="5691654" y="1326517"/>
                  </a:lnTo>
                  <a:lnTo>
                    <a:pt x="5672971" y="1281379"/>
                  </a:lnTo>
                  <a:lnTo>
                    <a:pt x="5653905" y="1236517"/>
                  </a:lnTo>
                  <a:lnTo>
                    <a:pt x="5634458" y="1191932"/>
                  </a:lnTo>
                  <a:lnTo>
                    <a:pt x="5614633" y="1147629"/>
                  </a:lnTo>
                  <a:lnTo>
                    <a:pt x="5594433" y="1103611"/>
                  </a:lnTo>
                  <a:lnTo>
                    <a:pt x="5573860" y="1059879"/>
                  </a:lnTo>
                  <a:lnTo>
                    <a:pt x="5552917" y="1016439"/>
                  </a:lnTo>
                  <a:lnTo>
                    <a:pt x="5531607" y="973293"/>
                  </a:lnTo>
                  <a:lnTo>
                    <a:pt x="5509931" y="930443"/>
                  </a:lnTo>
                  <a:lnTo>
                    <a:pt x="5487893" y="887894"/>
                  </a:lnTo>
                  <a:lnTo>
                    <a:pt x="5465496" y="845648"/>
                  </a:lnTo>
                  <a:lnTo>
                    <a:pt x="5442741" y="803708"/>
                  </a:lnTo>
                  <a:lnTo>
                    <a:pt x="5419632" y="762078"/>
                  </a:lnTo>
                  <a:lnTo>
                    <a:pt x="5396171" y="720761"/>
                  </a:lnTo>
                  <a:lnTo>
                    <a:pt x="5372360" y="679760"/>
                  </a:lnTo>
                  <a:lnTo>
                    <a:pt x="5348203" y="639078"/>
                  </a:lnTo>
                  <a:lnTo>
                    <a:pt x="5323702" y="598718"/>
                  </a:lnTo>
                  <a:lnTo>
                    <a:pt x="5298859" y="558683"/>
                  </a:lnTo>
                  <a:lnTo>
                    <a:pt x="5273677" y="518977"/>
                  </a:lnTo>
                  <a:lnTo>
                    <a:pt x="5248159" y="479602"/>
                  </a:lnTo>
                  <a:lnTo>
                    <a:pt x="5222307" y="440562"/>
                  </a:lnTo>
                  <a:lnTo>
                    <a:pt x="5196124" y="401860"/>
                  </a:lnTo>
                  <a:lnTo>
                    <a:pt x="5169612" y="363499"/>
                  </a:lnTo>
                  <a:lnTo>
                    <a:pt x="5142774" y="325482"/>
                  </a:lnTo>
                  <a:lnTo>
                    <a:pt x="5115613" y="287813"/>
                  </a:lnTo>
                  <a:lnTo>
                    <a:pt x="5088132" y="250493"/>
                  </a:lnTo>
                  <a:lnTo>
                    <a:pt x="5060332" y="213528"/>
                  </a:lnTo>
                  <a:lnTo>
                    <a:pt x="5032216" y="176919"/>
                  </a:lnTo>
                  <a:lnTo>
                    <a:pt x="5003787" y="140671"/>
                  </a:lnTo>
                  <a:lnTo>
                    <a:pt x="4975049" y="104785"/>
                  </a:lnTo>
                  <a:lnTo>
                    <a:pt x="4946002" y="69265"/>
                  </a:lnTo>
                  <a:lnTo>
                    <a:pt x="48859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6096000" cy="6858000"/>
            </a:xfrm>
            <a:custGeom>
              <a:avLst/>
              <a:gdLst/>
              <a:ahLst/>
              <a:cxnLst/>
              <a:rect l="l" t="t" r="r" b="b"/>
              <a:pathLst>
                <a:path w="6096000" h="6858000">
                  <a:moveTo>
                    <a:pt x="0" y="0"/>
                  </a:moveTo>
                  <a:lnTo>
                    <a:pt x="4885969" y="0"/>
                  </a:lnTo>
                  <a:lnTo>
                    <a:pt x="4946002" y="69265"/>
                  </a:lnTo>
                  <a:lnTo>
                    <a:pt x="4975049" y="104785"/>
                  </a:lnTo>
                  <a:lnTo>
                    <a:pt x="5003787" y="140671"/>
                  </a:lnTo>
                  <a:lnTo>
                    <a:pt x="5032216" y="176919"/>
                  </a:lnTo>
                  <a:lnTo>
                    <a:pt x="5060332" y="213528"/>
                  </a:lnTo>
                  <a:lnTo>
                    <a:pt x="5088132" y="250493"/>
                  </a:lnTo>
                  <a:lnTo>
                    <a:pt x="5115613" y="287813"/>
                  </a:lnTo>
                  <a:lnTo>
                    <a:pt x="5142774" y="325482"/>
                  </a:lnTo>
                  <a:lnTo>
                    <a:pt x="5169612" y="363499"/>
                  </a:lnTo>
                  <a:lnTo>
                    <a:pt x="5196124" y="401860"/>
                  </a:lnTo>
                  <a:lnTo>
                    <a:pt x="5222307" y="440562"/>
                  </a:lnTo>
                  <a:lnTo>
                    <a:pt x="5248159" y="479602"/>
                  </a:lnTo>
                  <a:lnTo>
                    <a:pt x="5273677" y="518977"/>
                  </a:lnTo>
                  <a:lnTo>
                    <a:pt x="5298859" y="558683"/>
                  </a:lnTo>
                  <a:lnTo>
                    <a:pt x="5323702" y="598718"/>
                  </a:lnTo>
                  <a:lnTo>
                    <a:pt x="5348203" y="639078"/>
                  </a:lnTo>
                  <a:lnTo>
                    <a:pt x="5372360" y="679760"/>
                  </a:lnTo>
                  <a:lnTo>
                    <a:pt x="5396171" y="720761"/>
                  </a:lnTo>
                  <a:lnTo>
                    <a:pt x="5419632" y="762078"/>
                  </a:lnTo>
                  <a:lnTo>
                    <a:pt x="5442741" y="803708"/>
                  </a:lnTo>
                  <a:lnTo>
                    <a:pt x="5465496" y="845648"/>
                  </a:lnTo>
                  <a:lnTo>
                    <a:pt x="5487893" y="887894"/>
                  </a:lnTo>
                  <a:lnTo>
                    <a:pt x="5509931" y="930443"/>
                  </a:lnTo>
                  <a:lnTo>
                    <a:pt x="5531607" y="973293"/>
                  </a:lnTo>
                  <a:lnTo>
                    <a:pt x="5552917" y="1016439"/>
                  </a:lnTo>
                  <a:lnTo>
                    <a:pt x="5573860" y="1059879"/>
                  </a:lnTo>
                  <a:lnTo>
                    <a:pt x="5594433" y="1103611"/>
                  </a:lnTo>
                  <a:lnTo>
                    <a:pt x="5614633" y="1147629"/>
                  </a:lnTo>
                  <a:lnTo>
                    <a:pt x="5634458" y="1191932"/>
                  </a:lnTo>
                  <a:lnTo>
                    <a:pt x="5653905" y="1236517"/>
                  </a:lnTo>
                  <a:lnTo>
                    <a:pt x="5672971" y="1281379"/>
                  </a:lnTo>
                  <a:lnTo>
                    <a:pt x="5691654" y="1326517"/>
                  </a:lnTo>
                  <a:lnTo>
                    <a:pt x="5709952" y="1371926"/>
                  </a:lnTo>
                  <a:lnTo>
                    <a:pt x="5727861" y="1417605"/>
                  </a:lnTo>
                  <a:lnTo>
                    <a:pt x="5745380" y="1463549"/>
                  </a:lnTo>
                  <a:lnTo>
                    <a:pt x="5762504" y="1509755"/>
                  </a:lnTo>
                  <a:lnTo>
                    <a:pt x="5779233" y="1556220"/>
                  </a:lnTo>
                  <a:lnTo>
                    <a:pt x="5795563" y="1602942"/>
                  </a:lnTo>
                  <a:lnTo>
                    <a:pt x="5811492" y="1649917"/>
                  </a:lnTo>
                  <a:lnTo>
                    <a:pt x="5827017" y="1697141"/>
                  </a:lnTo>
                  <a:lnTo>
                    <a:pt x="5842135" y="1744613"/>
                  </a:lnTo>
                  <a:lnTo>
                    <a:pt x="5856845" y="1792327"/>
                  </a:lnTo>
                  <a:lnTo>
                    <a:pt x="5871142" y="1840283"/>
                  </a:lnTo>
                  <a:lnTo>
                    <a:pt x="5885025" y="1888475"/>
                  </a:lnTo>
                  <a:lnTo>
                    <a:pt x="5898492" y="1936902"/>
                  </a:lnTo>
                  <a:lnTo>
                    <a:pt x="5911539" y="1985560"/>
                  </a:lnTo>
                  <a:lnTo>
                    <a:pt x="5924164" y="2034445"/>
                  </a:lnTo>
                  <a:lnTo>
                    <a:pt x="5936364" y="2083556"/>
                  </a:lnTo>
                  <a:lnTo>
                    <a:pt x="5948137" y="2132888"/>
                  </a:lnTo>
                  <a:lnTo>
                    <a:pt x="5959480" y="2182438"/>
                  </a:lnTo>
                  <a:lnTo>
                    <a:pt x="5970391" y="2232203"/>
                  </a:lnTo>
                  <a:lnTo>
                    <a:pt x="5980866" y="2282181"/>
                  </a:lnTo>
                  <a:lnTo>
                    <a:pt x="5990904" y="2332368"/>
                  </a:lnTo>
                  <a:lnTo>
                    <a:pt x="6000502" y="2382760"/>
                  </a:lnTo>
                  <a:lnTo>
                    <a:pt x="6009656" y="2433356"/>
                  </a:lnTo>
                  <a:lnTo>
                    <a:pt x="6018366" y="2484151"/>
                  </a:lnTo>
                  <a:lnTo>
                    <a:pt x="6026627" y="2535142"/>
                  </a:lnTo>
                  <a:lnTo>
                    <a:pt x="6034438" y="2586326"/>
                  </a:lnTo>
                  <a:lnTo>
                    <a:pt x="6041795" y="2637701"/>
                  </a:lnTo>
                  <a:lnTo>
                    <a:pt x="6048696" y="2689263"/>
                  </a:lnTo>
                  <a:lnTo>
                    <a:pt x="6055139" y="2741008"/>
                  </a:lnTo>
                  <a:lnTo>
                    <a:pt x="6061122" y="2792935"/>
                  </a:lnTo>
                  <a:lnTo>
                    <a:pt x="6066640" y="2845038"/>
                  </a:lnTo>
                  <a:lnTo>
                    <a:pt x="6071692" y="2897317"/>
                  </a:lnTo>
                  <a:lnTo>
                    <a:pt x="6076275" y="2949766"/>
                  </a:lnTo>
                  <a:lnTo>
                    <a:pt x="6080387" y="3002384"/>
                  </a:lnTo>
                  <a:lnTo>
                    <a:pt x="6084025" y="3055166"/>
                  </a:lnTo>
                  <a:lnTo>
                    <a:pt x="6087186" y="3108111"/>
                  </a:lnTo>
                  <a:lnTo>
                    <a:pt x="6089869" y="3161214"/>
                  </a:lnTo>
                  <a:lnTo>
                    <a:pt x="6092069" y="3214472"/>
                  </a:lnTo>
                  <a:lnTo>
                    <a:pt x="6093785" y="3267883"/>
                  </a:lnTo>
                  <a:lnTo>
                    <a:pt x="6095013" y="3321444"/>
                  </a:lnTo>
                  <a:lnTo>
                    <a:pt x="6095753" y="3375150"/>
                  </a:lnTo>
                  <a:lnTo>
                    <a:pt x="6096000" y="3429000"/>
                  </a:lnTo>
                  <a:lnTo>
                    <a:pt x="6095753" y="3482849"/>
                  </a:lnTo>
                  <a:lnTo>
                    <a:pt x="6095013" y="3536555"/>
                  </a:lnTo>
                  <a:lnTo>
                    <a:pt x="6093785" y="3590116"/>
                  </a:lnTo>
                  <a:lnTo>
                    <a:pt x="6092069" y="3643527"/>
                  </a:lnTo>
                  <a:lnTo>
                    <a:pt x="6089869" y="3696785"/>
                  </a:lnTo>
                  <a:lnTo>
                    <a:pt x="6087186" y="3749888"/>
                  </a:lnTo>
                  <a:lnTo>
                    <a:pt x="6084025" y="3802833"/>
                  </a:lnTo>
                  <a:lnTo>
                    <a:pt x="6080387" y="3855615"/>
                  </a:lnTo>
                  <a:lnTo>
                    <a:pt x="6076275" y="3908233"/>
                  </a:lnTo>
                  <a:lnTo>
                    <a:pt x="6071692" y="3960682"/>
                  </a:lnTo>
                  <a:lnTo>
                    <a:pt x="6066640" y="4012961"/>
                  </a:lnTo>
                  <a:lnTo>
                    <a:pt x="6061122" y="4065064"/>
                  </a:lnTo>
                  <a:lnTo>
                    <a:pt x="6055139" y="4116991"/>
                  </a:lnTo>
                  <a:lnTo>
                    <a:pt x="6048696" y="4168736"/>
                  </a:lnTo>
                  <a:lnTo>
                    <a:pt x="6041795" y="4220298"/>
                  </a:lnTo>
                  <a:lnTo>
                    <a:pt x="6034438" y="4271673"/>
                  </a:lnTo>
                  <a:lnTo>
                    <a:pt x="6026627" y="4322857"/>
                  </a:lnTo>
                  <a:lnTo>
                    <a:pt x="6018366" y="4373848"/>
                  </a:lnTo>
                  <a:lnTo>
                    <a:pt x="6009656" y="4424643"/>
                  </a:lnTo>
                  <a:lnTo>
                    <a:pt x="6000502" y="4475239"/>
                  </a:lnTo>
                  <a:lnTo>
                    <a:pt x="5990904" y="4525631"/>
                  </a:lnTo>
                  <a:lnTo>
                    <a:pt x="5980866" y="4575818"/>
                  </a:lnTo>
                  <a:lnTo>
                    <a:pt x="5970391" y="4625796"/>
                  </a:lnTo>
                  <a:lnTo>
                    <a:pt x="5959480" y="4675561"/>
                  </a:lnTo>
                  <a:lnTo>
                    <a:pt x="5948137" y="4725111"/>
                  </a:lnTo>
                  <a:lnTo>
                    <a:pt x="5936364" y="4774443"/>
                  </a:lnTo>
                  <a:lnTo>
                    <a:pt x="5924164" y="4823554"/>
                  </a:lnTo>
                  <a:lnTo>
                    <a:pt x="5911539" y="4872439"/>
                  </a:lnTo>
                  <a:lnTo>
                    <a:pt x="5898492" y="4921097"/>
                  </a:lnTo>
                  <a:lnTo>
                    <a:pt x="5885025" y="4969524"/>
                  </a:lnTo>
                  <a:lnTo>
                    <a:pt x="5871142" y="5017716"/>
                  </a:lnTo>
                  <a:lnTo>
                    <a:pt x="5856845" y="5065672"/>
                  </a:lnTo>
                  <a:lnTo>
                    <a:pt x="5842135" y="5113386"/>
                  </a:lnTo>
                  <a:lnTo>
                    <a:pt x="5827017" y="5160858"/>
                  </a:lnTo>
                  <a:lnTo>
                    <a:pt x="5811492" y="5208082"/>
                  </a:lnTo>
                  <a:lnTo>
                    <a:pt x="5795563" y="5255057"/>
                  </a:lnTo>
                  <a:lnTo>
                    <a:pt x="5779233" y="5301779"/>
                  </a:lnTo>
                  <a:lnTo>
                    <a:pt x="5762504" y="5348244"/>
                  </a:lnTo>
                  <a:lnTo>
                    <a:pt x="5745380" y="5394450"/>
                  </a:lnTo>
                  <a:lnTo>
                    <a:pt x="5727861" y="5440394"/>
                  </a:lnTo>
                  <a:lnTo>
                    <a:pt x="5709952" y="5486073"/>
                  </a:lnTo>
                  <a:lnTo>
                    <a:pt x="5691654" y="5531482"/>
                  </a:lnTo>
                  <a:lnTo>
                    <a:pt x="5672971" y="5576620"/>
                  </a:lnTo>
                  <a:lnTo>
                    <a:pt x="5653905" y="5621482"/>
                  </a:lnTo>
                  <a:lnTo>
                    <a:pt x="5634458" y="5666067"/>
                  </a:lnTo>
                  <a:lnTo>
                    <a:pt x="5614633" y="5710370"/>
                  </a:lnTo>
                  <a:lnTo>
                    <a:pt x="5594433" y="5754388"/>
                  </a:lnTo>
                  <a:lnTo>
                    <a:pt x="5573860" y="5798120"/>
                  </a:lnTo>
                  <a:lnTo>
                    <a:pt x="5552917" y="5841560"/>
                  </a:lnTo>
                  <a:lnTo>
                    <a:pt x="5531607" y="5884706"/>
                  </a:lnTo>
                  <a:lnTo>
                    <a:pt x="5509931" y="5927556"/>
                  </a:lnTo>
                  <a:lnTo>
                    <a:pt x="5487893" y="5970105"/>
                  </a:lnTo>
                  <a:lnTo>
                    <a:pt x="5465496" y="6012351"/>
                  </a:lnTo>
                  <a:lnTo>
                    <a:pt x="5442741" y="6054291"/>
                  </a:lnTo>
                  <a:lnTo>
                    <a:pt x="5419632" y="6095921"/>
                  </a:lnTo>
                  <a:lnTo>
                    <a:pt x="5396171" y="6137238"/>
                  </a:lnTo>
                  <a:lnTo>
                    <a:pt x="5372360" y="6178239"/>
                  </a:lnTo>
                  <a:lnTo>
                    <a:pt x="5348203" y="6218921"/>
                  </a:lnTo>
                  <a:lnTo>
                    <a:pt x="5323702" y="6259281"/>
                  </a:lnTo>
                  <a:lnTo>
                    <a:pt x="5298859" y="6299316"/>
                  </a:lnTo>
                  <a:lnTo>
                    <a:pt x="5273677" y="6339022"/>
                  </a:lnTo>
                  <a:lnTo>
                    <a:pt x="5248159" y="6378397"/>
                  </a:lnTo>
                  <a:lnTo>
                    <a:pt x="5222307" y="6417437"/>
                  </a:lnTo>
                  <a:lnTo>
                    <a:pt x="5196124" y="6456139"/>
                  </a:lnTo>
                  <a:lnTo>
                    <a:pt x="5169612" y="6494500"/>
                  </a:lnTo>
                  <a:lnTo>
                    <a:pt x="5142774" y="6532517"/>
                  </a:lnTo>
                  <a:lnTo>
                    <a:pt x="5115613" y="6570186"/>
                  </a:lnTo>
                  <a:lnTo>
                    <a:pt x="5088132" y="6607506"/>
                  </a:lnTo>
                  <a:lnTo>
                    <a:pt x="5060332" y="6644471"/>
                  </a:lnTo>
                  <a:lnTo>
                    <a:pt x="5032216" y="6681080"/>
                  </a:lnTo>
                  <a:lnTo>
                    <a:pt x="5003787" y="6717328"/>
                  </a:lnTo>
                  <a:lnTo>
                    <a:pt x="4975049" y="6753214"/>
                  </a:lnTo>
                  <a:lnTo>
                    <a:pt x="4946002" y="6788734"/>
                  </a:lnTo>
                  <a:lnTo>
                    <a:pt x="4885969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EEEEE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6085840" cy="6858000"/>
            </a:xfrm>
            <a:custGeom>
              <a:avLst/>
              <a:gdLst/>
              <a:ahLst/>
              <a:cxnLst/>
              <a:rect l="l" t="t" r="r" b="b"/>
              <a:pathLst>
                <a:path w="6085840" h="6858000">
                  <a:moveTo>
                    <a:pt x="4875301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4875301" y="6858000"/>
                  </a:lnTo>
                  <a:lnTo>
                    <a:pt x="4935347" y="6788734"/>
                  </a:lnTo>
                  <a:lnTo>
                    <a:pt x="4964393" y="6753214"/>
                  </a:lnTo>
                  <a:lnTo>
                    <a:pt x="4993131" y="6717328"/>
                  </a:lnTo>
                  <a:lnTo>
                    <a:pt x="5021559" y="6681080"/>
                  </a:lnTo>
                  <a:lnTo>
                    <a:pt x="5049674" y="6644471"/>
                  </a:lnTo>
                  <a:lnTo>
                    <a:pt x="5077474" y="6607506"/>
                  </a:lnTo>
                  <a:lnTo>
                    <a:pt x="5104955" y="6570186"/>
                  </a:lnTo>
                  <a:lnTo>
                    <a:pt x="5132116" y="6532517"/>
                  </a:lnTo>
                  <a:lnTo>
                    <a:pt x="5158953" y="6494500"/>
                  </a:lnTo>
                  <a:lnTo>
                    <a:pt x="5185464" y="6456139"/>
                  </a:lnTo>
                  <a:lnTo>
                    <a:pt x="5211647" y="6417437"/>
                  </a:lnTo>
                  <a:lnTo>
                    <a:pt x="5237499" y="6378397"/>
                  </a:lnTo>
                  <a:lnTo>
                    <a:pt x="5263017" y="6339022"/>
                  </a:lnTo>
                  <a:lnTo>
                    <a:pt x="5288198" y="6299316"/>
                  </a:lnTo>
                  <a:lnTo>
                    <a:pt x="5313041" y="6259281"/>
                  </a:lnTo>
                  <a:lnTo>
                    <a:pt x="5337542" y="6218921"/>
                  </a:lnTo>
                  <a:lnTo>
                    <a:pt x="5361699" y="6178239"/>
                  </a:lnTo>
                  <a:lnTo>
                    <a:pt x="5385509" y="6137238"/>
                  </a:lnTo>
                  <a:lnTo>
                    <a:pt x="5408970" y="6095921"/>
                  </a:lnTo>
                  <a:lnTo>
                    <a:pt x="5432078" y="6054291"/>
                  </a:lnTo>
                  <a:lnTo>
                    <a:pt x="5454833" y="6012351"/>
                  </a:lnTo>
                  <a:lnTo>
                    <a:pt x="5477230" y="5970105"/>
                  </a:lnTo>
                  <a:lnTo>
                    <a:pt x="5499268" y="5927556"/>
                  </a:lnTo>
                  <a:lnTo>
                    <a:pt x="5520943" y="5884706"/>
                  </a:lnTo>
                  <a:lnTo>
                    <a:pt x="5542253" y="5841560"/>
                  </a:lnTo>
                  <a:lnTo>
                    <a:pt x="5563196" y="5798120"/>
                  </a:lnTo>
                  <a:lnTo>
                    <a:pt x="5583768" y="5754388"/>
                  </a:lnTo>
                  <a:lnTo>
                    <a:pt x="5603968" y="5710370"/>
                  </a:lnTo>
                  <a:lnTo>
                    <a:pt x="5623793" y="5666067"/>
                  </a:lnTo>
                  <a:lnTo>
                    <a:pt x="5643240" y="5621482"/>
                  </a:lnTo>
                  <a:lnTo>
                    <a:pt x="5662306" y="5576620"/>
                  </a:lnTo>
                  <a:lnTo>
                    <a:pt x="5680989" y="5531482"/>
                  </a:lnTo>
                  <a:lnTo>
                    <a:pt x="5699286" y="5486073"/>
                  </a:lnTo>
                  <a:lnTo>
                    <a:pt x="5717195" y="5440394"/>
                  </a:lnTo>
                  <a:lnTo>
                    <a:pt x="5734714" y="5394450"/>
                  </a:lnTo>
                  <a:lnTo>
                    <a:pt x="5751838" y="5348244"/>
                  </a:lnTo>
                  <a:lnTo>
                    <a:pt x="5768567" y="5301779"/>
                  </a:lnTo>
                  <a:lnTo>
                    <a:pt x="5784897" y="5255057"/>
                  </a:lnTo>
                  <a:lnTo>
                    <a:pt x="5800825" y="5208082"/>
                  </a:lnTo>
                  <a:lnTo>
                    <a:pt x="5816350" y="5160858"/>
                  </a:lnTo>
                  <a:lnTo>
                    <a:pt x="5831468" y="5113386"/>
                  </a:lnTo>
                  <a:lnTo>
                    <a:pt x="5846178" y="5065672"/>
                  </a:lnTo>
                  <a:lnTo>
                    <a:pt x="5860475" y="5017716"/>
                  </a:lnTo>
                  <a:lnTo>
                    <a:pt x="5874358" y="4969524"/>
                  </a:lnTo>
                  <a:lnTo>
                    <a:pt x="5887825" y="4921097"/>
                  </a:lnTo>
                  <a:lnTo>
                    <a:pt x="5900872" y="4872439"/>
                  </a:lnTo>
                  <a:lnTo>
                    <a:pt x="5913496" y="4823554"/>
                  </a:lnTo>
                  <a:lnTo>
                    <a:pt x="5925696" y="4774443"/>
                  </a:lnTo>
                  <a:lnTo>
                    <a:pt x="5937469" y="4725111"/>
                  </a:lnTo>
                  <a:lnTo>
                    <a:pt x="5948812" y="4675561"/>
                  </a:lnTo>
                  <a:lnTo>
                    <a:pt x="5959723" y="4625796"/>
                  </a:lnTo>
                  <a:lnTo>
                    <a:pt x="5970198" y="4575818"/>
                  </a:lnTo>
                  <a:lnTo>
                    <a:pt x="5980236" y="4525631"/>
                  </a:lnTo>
                  <a:lnTo>
                    <a:pt x="5989834" y="4475239"/>
                  </a:lnTo>
                  <a:lnTo>
                    <a:pt x="5998989" y="4424643"/>
                  </a:lnTo>
                  <a:lnTo>
                    <a:pt x="6007698" y="4373848"/>
                  </a:lnTo>
                  <a:lnTo>
                    <a:pt x="6015959" y="4322857"/>
                  </a:lnTo>
                  <a:lnTo>
                    <a:pt x="6023770" y="4271673"/>
                  </a:lnTo>
                  <a:lnTo>
                    <a:pt x="6031127" y="4220298"/>
                  </a:lnTo>
                  <a:lnTo>
                    <a:pt x="6038028" y="4168736"/>
                  </a:lnTo>
                  <a:lnTo>
                    <a:pt x="6044472" y="4116991"/>
                  </a:lnTo>
                  <a:lnTo>
                    <a:pt x="6050454" y="4065064"/>
                  </a:lnTo>
                  <a:lnTo>
                    <a:pt x="6055972" y="4012961"/>
                  </a:lnTo>
                  <a:lnTo>
                    <a:pt x="6061024" y="3960682"/>
                  </a:lnTo>
                  <a:lnTo>
                    <a:pt x="6065607" y="3908233"/>
                  </a:lnTo>
                  <a:lnTo>
                    <a:pt x="6069719" y="3855615"/>
                  </a:lnTo>
                  <a:lnTo>
                    <a:pt x="6073357" y="3802833"/>
                  </a:lnTo>
                  <a:lnTo>
                    <a:pt x="6076518" y="3749888"/>
                  </a:lnTo>
                  <a:lnTo>
                    <a:pt x="6079201" y="3696785"/>
                  </a:lnTo>
                  <a:lnTo>
                    <a:pt x="6081401" y="3643527"/>
                  </a:lnTo>
                  <a:lnTo>
                    <a:pt x="6083117" y="3590116"/>
                  </a:lnTo>
                  <a:lnTo>
                    <a:pt x="6084345" y="3536555"/>
                  </a:lnTo>
                  <a:lnTo>
                    <a:pt x="6085085" y="3482849"/>
                  </a:lnTo>
                  <a:lnTo>
                    <a:pt x="6085332" y="3429000"/>
                  </a:lnTo>
                  <a:lnTo>
                    <a:pt x="6085085" y="3375150"/>
                  </a:lnTo>
                  <a:lnTo>
                    <a:pt x="6084345" y="3321444"/>
                  </a:lnTo>
                  <a:lnTo>
                    <a:pt x="6083117" y="3267883"/>
                  </a:lnTo>
                  <a:lnTo>
                    <a:pt x="6081401" y="3214472"/>
                  </a:lnTo>
                  <a:lnTo>
                    <a:pt x="6079201" y="3161214"/>
                  </a:lnTo>
                  <a:lnTo>
                    <a:pt x="6076518" y="3108111"/>
                  </a:lnTo>
                  <a:lnTo>
                    <a:pt x="6073357" y="3055166"/>
                  </a:lnTo>
                  <a:lnTo>
                    <a:pt x="6069719" y="3002384"/>
                  </a:lnTo>
                  <a:lnTo>
                    <a:pt x="6065607" y="2949766"/>
                  </a:lnTo>
                  <a:lnTo>
                    <a:pt x="6061024" y="2897317"/>
                  </a:lnTo>
                  <a:lnTo>
                    <a:pt x="6055972" y="2845038"/>
                  </a:lnTo>
                  <a:lnTo>
                    <a:pt x="6050454" y="2792935"/>
                  </a:lnTo>
                  <a:lnTo>
                    <a:pt x="6044472" y="2741008"/>
                  </a:lnTo>
                  <a:lnTo>
                    <a:pt x="6038028" y="2689263"/>
                  </a:lnTo>
                  <a:lnTo>
                    <a:pt x="6031127" y="2637701"/>
                  </a:lnTo>
                  <a:lnTo>
                    <a:pt x="6023770" y="2586326"/>
                  </a:lnTo>
                  <a:lnTo>
                    <a:pt x="6015959" y="2535142"/>
                  </a:lnTo>
                  <a:lnTo>
                    <a:pt x="6007698" y="2484151"/>
                  </a:lnTo>
                  <a:lnTo>
                    <a:pt x="5998989" y="2433356"/>
                  </a:lnTo>
                  <a:lnTo>
                    <a:pt x="5989834" y="2382760"/>
                  </a:lnTo>
                  <a:lnTo>
                    <a:pt x="5980236" y="2332368"/>
                  </a:lnTo>
                  <a:lnTo>
                    <a:pt x="5970198" y="2282181"/>
                  </a:lnTo>
                  <a:lnTo>
                    <a:pt x="5959723" y="2232203"/>
                  </a:lnTo>
                  <a:lnTo>
                    <a:pt x="5948812" y="2182438"/>
                  </a:lnTo>
                  <a:lnTo>
                    <a:pt x="5937469" y="2132888"/>
                  </a:lnTo>
                  <a:lnTo>
                    <a:pt x="5925696" y="2083556"/>
                  </a:lnTo>
                  <a:lnTo>
                    <a:pt x="5913496" y="2034445"/>
                  </a:lnTo>
                  <a:lnTo>
                    <a:pt x="5900872" y="1985560"/>
                  </a:lnTo>
                  <a:lnTo>
                    <a:pt x="5887825" y="1936902"/>
                  </a:lnTo>
                  <a:lnTo>
                    <a:pt x="5874358" y="1888475"/>
                  </a:lnTo>
                  <a:lnTo>
                    <a:pt x="5860475" y="1840283"/>
                  </a:lnTo>
                  <a:lnTo>
                    <a:pt x="5846178" y="1792327"/>
                  </a:lnTo>
                  <a:lnTo>
                    <a:pt x="5831468" y="1744613"/>
                  </a:lnTo>
                  <a:lnTo>
                    <a:pt x="5816350" y="1697141"/>
                  </a:lnTo>
                  <a:lnTo>
                    <a:pt x="5800825" y="1649917"/>
                  </a:lnTo>
                  <a:lnTo>
                    <a:pt x="5784897" y="1602942"/>
                  </a:lnTo>
                  <a:lnTo>
                    <a:pt x="5768567" y="1556220"/>
                  </a:lnTo>
                  <a:lnTo>
                    <a:pt x="5751838" y="1509755"/>
                  </a:lnTo>
                  <a:lnTo>
                    <a:pt x="5734714" y="1463549"/>
                  </a:lnTo>
                  <a:lnTo>
                    <a:pt x="5717195" y="1417605"/>
                  </a:lnTo>
                  <a:lnTo>
                    <a:pt x="5699286" y="1371926"/>
                  </a:lnTo>
                  <a:lnTo>
                    <a:pt x="5680989" y="1326517"/>
                  </a:lnTo>
                  <a:lnTo>
                    <a:pt x="5662306" y="1281379"/>
                  </a:lnTo>
                  <a:lnTo>
                    <a:pt x="5643240" y="1236517"/>
                  </a:lnTo>
                  <a:lnTo>
                    <a:pt x="5623793" y="1191932"/>
                  </a:lnTo>
                  <a:lnTo>
                    <a:pt x="5603968" y="1147629"/>
                  </a:lnTo>
                  <a:lnTo>
                    <a:pt x="5583768" y="1103611"/>
                  </a:lnTo>
                  <a:lnTo>
                    <a:pt x="5563196" y="1059879"/>
                  </a:lnTo>
                  <a:lnTo>
                    <a:pt x="5542253" y="1016439"/>
                  </a:lnTo>
                  <a:lnTo>
                    <a:pt x="5520943" y="973293"/>
                  </a:lnTo>
                  <a:lnTo>
                    <a:pt x="5499268" y="930443"/>
                  </a:lnTo>
                  <a:lnTo>
                    <a:pt x="5477230" y="887894"/>
                  </a:lnTo>
                  <a:lnTo>
                    <a:pt x="5454833" y="845648"/>
                  </a:lnTo>
                  <a:lnTo>
                    <a:pt x="5432078" y="803708"/>
                  </a:lnTo>
                  <a:lnTo>
                    <a:pt x="5408970" y="762078"/>
                  </a:lnTo>
                  <a:lnTo>
                    <a:pt x="5385509" y="720761"/>
                  </a:lnTo>
                  <a:lnTo>
                    <a:pt x="5361699" y="679760"/>
                  </a:lnTo>
                  <a:lnTo>
                    <a:pt x="5337542" y="639078"/>
                  </a:lnTo>
                  <a:lnTo>
                    <a:pt x="5313041" y="598718"/>
                  </a:lnTo>
                  <a:lnTo>
                    <a:pt x="5288198" y="558683"/>
                  </a:lnTo>
                  <a:lnTo>
                    <a:pt x="5263017" y="518977"/>
                  </a:lnTo>
                  <a:lnTo>
                    <a:pt x="5237499" y="479602"/>
                  </a:lnTo>
                  <a:lnTo>
                    <a:pt x="5211647" y="440562"/>
                  </a:lnTo>
                  <a:lnTo>
                    <a:pt x="5185464" y="401860"/>
                  </a:lnTo>
                  <a:lnTo>
                    <a:pt x="5158953" y="363499"/>
                  </a:lnTo>
                  <a:lnTo>
                    <a:pt x="5132116" y="325482"/>
                  </a:lnTo>
                  <a:lnTo>
                    <a:pt x="5104955" y="287813"/>
                  </a:lnTo>
                  <a:lnTo>
                    <a:pt x="5077474" y="250493"/>
                  </a:lnTo>
                  <a:lnTo>
                    <a:pt x="5049674" y="213528"/>
                  </a:lnTo>
                  <a:lnTo>
                    <a:pt x="5021559" y="176919"/>
                  </a:lnTo>
                  <a:lnTo>
                    <a:pt x="4993131" y="140671"/>
                  </a:lnTo>
                  <a:lnTo>
                    <a:pt x="4964393" y="104785"/>
                  </a:lnTo>
                  <a:lnTo>
                    <a:pt x="4935347" y="69265"/>
                  </a:lnTo>
                  <a:lnTo>
                    <a:pt x="48753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1152144"/>
              <a:ext cx="128270" cy="654050"/>
            </a:xfrm>
            <a:custGeom>
              <a:avLst/>
              <a:gdLst/>
              <a:ahLst/>
              <a:cxnLst/>
              <a:rect l="l" t="t" r="r" b="b"/>
              <a:pathLst>
                <a:path w="128270" h="654050">
                  <a:moveTo>
                    <a:pt x="128016" y="0"/>
                  </a:moveTo>
                  <a:lnTo>
                    <a:pt x="0" y="0"/>
                  </a:lnTo>
                  <a:lnTo>
                    <a:pt x="0" y="653796"/>
                  </a:lnTo>
                  <a:lnTo>
                    <a:pt x="128016" y="653796"/>
                  </a:lnTo>
                  <a:lnTo>
                    <a:pt x="128016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38912" y="2185416"/>
              <a:ext cx="4983480" cy="18415"/>
            </a:xfrm>
            <a:custGeom>
              <a:avLst/>
              <a:gdLst/>
              <a:ahLst/>
              <a:cxnLst/>
              <a:rect l="l" t="t" r="r" b="b"/>
              <a:pathLst>
                <a:path w="4983480" h="18414">
                  <a:moveTo>
                    <a:pt x="4983480" y="0"/>
                  </a:moveTo>
                  <a:lnTo>
                    <a:pt x="0" y="0"/>
                  </a:lnTo>
                  <a:lnTo>
                    <a:pt x="0" y="18287"/>
                  </a:lnTo>
                  <a:lnTo>
                    <a:pt x="4983480" y="18287"/>
                  </a:lnTo>
                  <a:lnTo>
                    <a:pt x="4983480" y="0"/>
                  </a:lnTo>
                  <a:close/>
                </a:path>
              </a:pathLst>
            </a:custGeom>
            <a:solidFill>
              <a:srgbClr val="D4D4D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517636" y="2502938"/>
            <a:ext cx="4644390" cy="153416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 marR="147955">
              <a:lnSpc>
                <a:spcPts val="1939"/>
              </a:lnSpc>
              <a:spcBef>
                <a:spcPts val="345"/>
              </a:spcBef>
            </a:pPr>
            <a:r>
              <a:rPr dirty="0" sz="1800" spc="-5">
                <a:latin typeface="Calibri"/>
                <a:cs typeface="Calibri"/>
              </a:rPr>
              <a:t>“Referentes</a:t>
            </a:r>
            <a:r>
              <a:rPr dirty="0" sz="1800">
                <a:latin typeface="Calibri"/>
                <a:cs typeface="Calibri"/>
              </a:rPr>
              <a:t> que </a:t>
            </a:r>
            <a:r>
              <a:rPr dirty="0" sz="1800" spc="-5">
                <a:latin typeface="Calibri"/>
                <a:cs typeface="Calibri"/>
              </a:rPr>
              <a:t>indican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niveles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desempeño</a:t>
            </a:r>
            <a:r>
              <a:rPr dirty="0" sz="1800" spc="-5">
                <a:latin typeface="Calibri"/>
                <a:cs typeface="Calibri"/>
              </a:rPr>
              <a:t> esperados</a:t>
            </a:r>
            <a:r>
              <a:rPr dirty="0" sz="1800">
                <a:latin typeface="Calibri"/>
                <a:cs typeface="Calibri"/>
              </a:rPr>
              <a:t> en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alumnado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-5">
                <a:latin typeface="Calibri"/>
                <a:cs typeface="Calibri"/>
              </a:rPr>
              <a:t> las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situaciones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actividades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que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refieren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competencias</a:t>
            </a:r>
            <a:r>
              <a:rPr dirty="0" u="sng" sz="18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específicas</a:t>
            </a:r>
            <a:r>
              <a:rPr dirty="0" sz="1800" spc="5">
                <a:latin typeface="Calibri"/>
                <a:cs typeface="Calibri"/>
                <a:hlinkClick r:id="rId3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cada área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 un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momento determinado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su </a:t>
            </a:r>
            <a:r>
              <a:rPr dirty="0" sz="1800" spc="-5">
                <a:latin typeface="Calibri"/>
                <a:cs typeface="Calibri"/>
              </a:rPr>
              <a:t>proceso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1930"/>
              </a:lnSpc>
            </a:pPr>
            <a:r>
              <a:rPr dirty="0" sz="1800" spc="-5">
                <a:latin typeface="Calibri"/>
                <a:cs typeface="Calibri"/>
              </a:rPr>
              <a:t>aprendizaje”. Orden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EFP/678/2022,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15</a:t>
            </a:r>
            <a:r>
              <a:rPr dirty="0" sz="1800">
                <a:latin typeface="Calibri"/>
                <a:cs typeface="Calibri"/>
              </a:rPr>
              <a:t> 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julio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13547" y="518159"/>
            <a:ext cx="2243327" cy="2241803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82278" y="3204070"/>
            <a:ext cx="5324504" cy="3104072"/>
          </a:xfrm>
          <a:prstGeom prst="rect">
            <a:avLst/>
          </a:prstGeom>
        </p:spPr>
      </p:pic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3707" y="1574552"/>
            <a:ext cx="10575290" cy="4688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Cerda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Gutiérrez,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H.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(2000).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La</a:t>
            </a:r>
            <a:r>
              <a:rPr dirty="0" sz="1800" spc="1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evaluación</a:t>
            </a:r>
            <a:r>
              <a:rPr dirty="0" sz="1800" spc="1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como</a:t>
            </a:r>
            <a:r>
              <a:rPr dirty="0" sz="1800" spc="2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experiencia</a:t>
            </a:r>
            <a:r>
              <a:rPr dirty="0" sz="1800" spc="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total</a:t>
            </a:r>
            <a:r>
              <a:rPr dirty="0" sz="1800" spc="-5">
                <a:latin typeface="Calibri"/>
                <a:cs typeface="Calibri"/>
              </a:rPr>
              <a:t>.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Bogotá: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Magisterio</a:t>
            </a:r>
            <a:endParaRPr sz="1800">
              <a:latin typeface="Calibri"/>
              <a:cs typeface="Calibri"/>
            </a:endParaRPr>
          </a:p>
          <a:p>
            <a:pPr algn="just" marL="457834" marR="5080" indent="-393065">
              <a:lnSpc>
                <a:spcPct val="100000"/>
              </a:lnSpc>
            </a:pPr>
            <a:r>
              <a:rPr dirty="0" sz="1800">
                <a:latin typeface="Calibri"/>
                <a:cs typeface="Calibri"/>
              </a:rPr>
              <a:t>Chng, </a:t>
            </a:r>
            <a:r>
              <a:rPr dirty="0" sz="1800" spc="-5">
                <a:latin typeface="Calibri"/>
                <a:cs typeface="Calibri"/>
              </a:rPr>
              <a:t>L. </a:t>
            </a:r>
            <a:r>
              <a:rPr dirty="0" sz="1800">
                <a:latin typeface="Calibri"/>
                <a:cs typeface="Calibri"/>
              </a:rPr>
              <a:t>y Lund, J. </a:t>
            </a:r>
            <a:r>
              <a:rPr dirty="0" sz="1800" spc="-5">
                <a:latin typeface="Calibri"/>
                <a:cs typeface="Calibri"/>
              </a:rPr>
              <a:t>(2018) Assessment for Learning in Physical Education: The What, </a:t>
            </a:r>
            <a:r>
              <a:rPr dirty="0" sz="1800">
                <a:latin typeface="Calibri"/>
                <a:cs typeface="Calibri"/>
              </a:rPr>
              <a:t>Why and </a:t>
            </a:r>
            <a:r>
              <a:rPr dirty="0" sz="1800" spc="-5">
                <a:latin typeface="Calibri"/>
                <a:cs typeface="Calibri"/>
              </a:rPr>
              <a:t>How. </a:t>
            </a:r>
            <a:r>
              <a:rPr dirty="0" sz="1800" spc="-5" i="1">
                <a:latin typeface="Calibri"/>
                <a:cs typeface="Calibri"/>
              </a:rPr>
              <a:t>Journal </a:t>
            </a:r>
            <a:r>
              <a:rPr dirty="0" sz="1800" spc="10" i="1">
                <a:latin typeface="Calibri"/>
                <a:cs typeface="Calibri"/>
              </a:rPr>
              <a:t>of </a:t>
            </a:r>
            <a:r>
              <a:rPr dirty="0" sz="1800" spc="15" i="1">
                <a:latin typeface="Calibri"/>
                <a:cs typeface="Calibri"/>
              </a:rPr>
              <a:t> </a:t>
            </a:r>
            <a:r>
              <a:rPr dirty="0" sz="1800" spc="-10" i="1">
                <a:latin typeface="Calibri"/>
                <a:cs typeface="Calibri"/>
              </a:rPr>
              <a:t>Physical</a:t>
            </a:r>
            <a:r>
              <a:rPr dirty="0" sz="1800" spc="2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Education,</a:t>
            </a:r>
            <a:r>
              <a:rPr dirty="0" sz="1800" spc="2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Recreation</a:t>
            </a:r>
            <a:r>
              <a:rPr dirty="0" sz="1800" spc="30" i="1">
                <a:latin typeface="Calibri"/>
                <a:cs typeface="Calibri"/>
              </a:rPr>
              <a:t> </a:t>
            </a:r>
            <a:r>
              <a:rPr dirty="0" sz="1800" i="1">
                <a:latin typeface="Calibri"/>
                <a:cs typeface="Calibri"/>
              </a:rPr>
              <a:t>&amp;</a:t>
            </a:r>
            <a:r>
              <a:rPr dirty="0" sz="1800" spc="-5" i="1">
                <a:latin typeface="Calibri"/>
                <a:cs typeface="Calibri"/>
              </a:rPr>
              <a:t> Dance,</a:t>
            </a:r>
            <a:r>
              <a:rPr dirty="0" sz="1800" spc="2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89</a:t>
            </a:r>
            <a:r>
              <a:rPr dirty="0" sz="1800" spc="-5">
                <a:latin typeface="Calibri"/>
                <a:cs typeface="Calibri"/>
              </a:rPr>
              <a:t>(8),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29-34,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DOI: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2"/>
              </a:rPr>
              <a:t>10.1080/07303084.2018.1503119</a:t>
            </a:r>
            <a:endParaRPr sz="1800">
              <a:latin typeface="Calibri"/>
              <a:cs typeface="Calibri"/>
            </a:endParaRPr>
          </a:p>
          <a:p>
            <a:pPr algn="just" marL="457834" marR="9525" indent="-445134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Hamodi,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C.,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López-Pastor,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V.M.</a:t>
            </a:r>
            <a:r>
              <a:rPr dirty="0" sz="1800">
                <a:latin typeface="Calibri"/>
                <a:cs typeface="Calibri"/>
              </a:rPr>
              <a:t> y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López-Pastor,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A.T.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(2014).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Medios,</a:t>
            </a:r>
            <a:r>
              <a:rPr dirty="0" sz="1800">
                <a:latin typeface="Calibri"/>
                <a:cs typeface="Calibri"/>
              </a:rPr>
              <a:t> técnicas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instrumentos</a:t>
            </a:r>
            <a:r>
              <a:rPr dirty="0" sz="1800">
                <a:latin typeface="Calibri"/>
                <a:cs typeface="Calibri"/>
              </a:rPr>
              <a:t> 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evaluación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formativa</a:t>
            </a:r>
            <a:r>
              <a:rPr dirty="0" sz="1800">
                <a:latin typeface="Calibri"/>
                <a:cs typeface="Calibri"/>
              </a:rPr>
              <a:t> y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compartida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aprendizaje</a:t>
            </a:r>
            <a:r>
              <a:rPr dirty="0" sz="1800">
                <a:latin typeface="Calibri"/>
                <a:cs typeface="Calibri"/>
              </a:rPr>
              <a:t> en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educación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superior.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Perfiles</a:t>
            </a:r>
            <a:r>
              <a:rPr dirty="0" sz="1800" spc="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Educativos,</a:t>
            </a:r>
            <a:r>
              <a:rPr dirty="0" sz="1800" spc="2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37</a:t>
            </a:r>
            <a:r>
              <a:rPr dirty="0" sz="1800" spc="-5">
                <a:latin typeface="Calibri"/>
                <a:cs typeface="Calibri"/>
              </a:rPr>
              <a:t>(147),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146-161.</a:t>
            </a:r>
            <a:endParaRPr sz="1800">
              <a:latin typeface="Calibri"/>
              <a:cs typeface="Calibri"/>
            </a:endParaRPr>
          </a:p>
          <a:p>
            <a:pPr algn="just" marL="457834" marR="6985" indent="-39370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López-Pastor </a:t>
            </a:r>
            <a:r>
              <a:rPr dirty="0" sz="1800">
                <a:latin typeface="Calibri"/>
                <a:cs typeface="Calibri"/>
              </a:rPr>
              <a:t>(Coord.) </a:t>
            </a:r>
            <a:r>
              <a:rPr dirty="0" sz="1800" spc="-5">
                <a:latin typeface="Calibri"/>
                <a:cs typeface="Calibri"/>
              </a:rPr>
              <a:t>(2009). Evaluación formativa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-5">
                <a:latin typeface="Calibri"/>
                <a:cs typeface="Calibri"/>
              </a:rPr>
              <a:t>compartida </a:t>
            </a:r>
            <a:r>
              <a:rPr dirty="0" sz="1800">
                <a:latin typeface="Calibri"/>
                <a:cs typeface="Calibri"/>
              </a:rPr>
              <a:t>en </a:t>
            </a:r>
            <a:r>
              <a:rPr dirty="0" sz="1800" spc="-5">
                <a:latin typeface="Calibri"/>
                <a:cs typeface="Calibri"/>
              </a:rPr>
              <a:t>Educación Superior: </a:t>
            </a:r>
            <a:r>
              <a:rPr dirty="0" sz="1800">
                <a:latin typeface="Calibri"/>
                <a:cs typeface="Calibri"/>
              </a:rPr>
              <a:t>propuestas, </a:t>
            </a:r>
            <a:r>
              <a:rPr dirty="0" sz="1800" spc="-5">
                <a:latin typeface="Calibri"/>
                <a:cs typeface="Calibri"/>
              </a:rPr>
              <a:t>técnicas,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instrumentos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-5">
                <a:latin typeface="Calibri"/>
                <a:cs typeface="Calibri"/>
              </a:rPr>
              <a:t>experiencias.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Madrid: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Narcea</a:t>
            </a:r>
            <a:endParaRPr sz="1800">
              <a:latin typeface="Calibri"/>
              <a:cs typeface="Calibri"/>
            </a:endParaRPr>
          </a:p>
          <a:p>
            <a:pPr algn="just" marL="457834" marR="9525" indent="-445134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López-Pastor, V.M.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-5">
                <a:latin typeface="Calibri"/>
                <a:cs typeface="Calibri"/>
              </a:rPr>
              <a:t>Pérez-Pueyo, </a:t>
            </a:r>
            <a:r>
              <a:rPr dirty="0" sz="1800">
                <a:latin typeface="Calibri"/>
                <a:cs typeface="Calibri"/>
              </a:rPr>
              <a:t>Á. </a:t>
            </a:r>
            <a:r>
              <a:rPr dirty="0" sz="1800" spc="-5">
                <a:latin typeface="Calibri"/>
                <a:cs typeface="Calibri"/>
              </a:rPr>
              <a:t>(2017). Evaluación formativa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-5">
                <a:latin typeface="Calibri"/>
                <a:cs typeface="Calibri"/>
              </a:rPr>
              <a:t>compartida </a:t>
            </a:r>
            <a:r>
              <a:rPr dirty="0" sz="1800">
                <a:latin typeface="Calibri"/>
                <a:cs typeface="Calibri"/>
              </a:rPr>
              <a:t>en </a:t>
            </a:r>
            <a:r>
              <a:rPr dirty="0" sz="1800" spc="-5">
                <a:latin typeface="Calibri"/>
                <a:cs typeface="Calibri"/>
              </a:rPr>
              <a:t>educación: experiencias </a:t>
            </a:r>
            <a:r>
              <a:rPr dirty="0" sz="1800">
                <a:latin typeface="Calibri"/>
                <a:cs typeface="Calibri"/>
              </a:rPr>
              <a:t>de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éxito</a:t>
            </a:r>
            <a:r>
              <a:rPr dirty="0" sz="1800">
                <a:latin typeface="Calibri"/>
                <a:cs typeface="Calibri"/>
              </a:rPr>
              <a:t> en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todas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etapas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educativas.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León: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Universidad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León</a:t>
            </a:r>
            <a:endParaRPr sz="1800">
              <a:latin typeface="Calibri"/>
              <a:cs typeface="Calibri"/>
            </a:endParaRPr>
          </a:p>
          <a:p>
            <a:pPr algn="just" marL="457834" marR="7620" indent="-445134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López Pastor, V. M., </a:t>
            </a:r>
            <a:r>
              <a:rPr dirty="0" sz="1800">
                <a:latin typeface="Calibri"/>
                <a:cs typeface="Calibri"/>
              </a:rPr>
              <a:t>Pérez </a:t>
            </a:r>
            <a:r>
              <a:rPr dirty="0" sz="1800" spc="-5">
                <a:latin typeface="Calibri"/>
                <a:cs typeface="Calibri"/>
              </a:rPr>
              <a:t>Brunicardi, D., Manrique Arribas, </a:t>
            </a:r>
            <a:r>
              <a:rPr dirty="0" sz="1800">
                <a:latin typeface="Calibri"/>
                <a:cs typeface="Calibri"/>
              </a:rPr>
              <a:t>J. C., &amp; Monjas </a:t>
            </a:r>
            <a:r>
              <a:rPr dirty="0" sz="1800" spc="-5">
                <a:latin typeface="Calibri"/>
                <a:cs typeface="Calibri"/>
              </a:rPr>
              <a:t>Aguado, R. (2016). Los retos </a:t>
            </a:r>
            <a:r>
              <a:rPr dirty="0" sz="1800">
                <a:latin typeface="Calibri"/>
                <a:cs typeface="Calibri"/>
              </a:rPr>
              <a:t>de </a:t>
            </a:r>
            <a:r>
              <a:rPr dirty="0" sz="1800" spc="5">
                <a:latin typeface="Calibri"/>
                <a:cs typeface="Calibri"/>
              </a:rPr>
              <a:t>la 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Educación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Física</a:t>
            </a:r>
            <a:r>
              <a:rPr dirty="0" sz="1800">
                <a:latin typeface="Calibri"/>
                <a:cs typeface="Calibri"/>
              </a:rPr>
              <a:t> 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Siglo</a:t>
            </a:r>
            <a:r>
              <a:rPr dirty="0" sz="1800">
                <a:latin typeface="Calibri"/>
                <a:cs typeface="Calibri"/>
              </a:rPr>
              <a:t> XXI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(Challenges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of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Physical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Education</a:t>
            </a:r>
            <a:r>
              <a:rPr dirty="0" sz="1800">
                <a:latin typeface="Calibri"/>
                <a:cs typeface="Calibri"/>
              </a:rPr>
              <a:t> in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XXI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Century).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Retos</a:t>
            </a:r>
            <a:r>
              <a:rPr dirty="0" sz="1800" spc="-5">
                <a:latin typeface="Calibri"/>
                <a:cs typeface="Calibri"/>
              </a:rPr>
              <a:t>,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i="1">
                <a:latin typeface="Calibri"/>
                <a:cs typeface="Calibri"/>
              </a:rPr>
              <a:t>29</a:t>
            </a:r>
            <a:r>
              <a:rPr dirty="0" sz="1800">
                <a:latin typeface="Calibri"/>
                <a:cs typeface="Calibri"/>
              </a:rPr>
              <a:t>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182–187.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3"/>
              </a:rPr>
              <a:t>https://doi.org/10.47197/retos.v0i29.4255</a:t>
            </a:r>
            <a:endParaRPr sz="18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Rodríguez,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E.</a:t>
            </a:r>
            <a:r>
              <a:rPr dirty="0" sz="1800" spc="7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(2008).</a:t>
            </a:r>
            <a:r>
              <a:rPr dirty="0" sz="1800" spc="5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Una</a:t>
            </a:r>
            <a:r>
              <a:rPr dirty="0" sz="1800" spc="5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propuesta</a:t>
            </a:r>
            <a:r>
              <a:rPr dirty="0" sz="1800" spc="5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6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evaluación</a:t>
            </a:r>
            <a:r>
              <a:rPr dirty="0" sz="1800" spc="5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global</a:t>
            </a:r>
            <a:r>
              <a:rPr dirty="0" sz="1800" spc="6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55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el</a:t>
            </a:r>
            <a:r>
              <a:rPr dirty="0" sz="1800" spc="6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contexto</a:t>
            </a:r>
            <a:r>
              <a:rPr dirty="0" sz="1800" spc="5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6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6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enseñanza</a:t>
            </a:r>
            <a:r>
              <a:rPr dirty="0" sz="1800" spc="6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 spc="6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ciencias</a:t>
            </a:r>
            <a:r>
              <a:rPr dirty="0" sz="1800" spc="5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sociales.</a:t>
            </a:r>
            <a:endParaRPr sz="1800">
              <a:latin typeface="Calibri"/>
              <a:cs typeface="Calibri"/>
            </a:endParaRPr>
          </a:p>
          <a:p>
            <a:pPr algn="just" marL="457834">
              <a:lnSpc>
                <a:spcPct val="100000"/>
              </a:lnSpc>
            </a:pPr>
            <a:r>
              <a:rPr dirty="0" sz="1800" spc="-5" i="1">
                <a:latin typeface="Calibri"/>
                <a:cs typeface="Calibri"/>
              </a:rPr>
              <a:t>Revista</a:t>
            </a:r>
            <a:r>
              <a:rPr dirty="0" sz="18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Educativa</a:t>
            </a:r>
            <a:r>
              <a:rPr dirty="0" sz="18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Universitaria</a:t>
            </a:r>
            <a:r>
              <a:rPr dirty="0" sz="1800" spc="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Gr.,</a:t>
            </a:r>
            <a:r>
              <a:rPr dirty="0" sz="1800" spc="-15" i="1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21:1</a:t>
            </a:r>
            <a:endParaRPr sz="1800">
              <a:latin typeface="Calibri"/>
              <a:cs typeface="Calibri"/>
            </a:endParaRPr>
          </a:p>
          <a:p>
            <a:pPr algn="just" marL="457834" marR="8255" indent="-44577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Rodríguez, </a:t>
            </a:r>
            <a:r>
              <a:rPr dirty="0" sz="1800">
                <a:latin typeface="Calibri"/>
                <a:cs typeface="Calibri"/>
              </a:rPr>
              <a:t>G.; </a:t>
            </a:r>
            <a:r>
              <a:rPr dirty="0" sz="1800" spc="-5">
                <a:latin typeface="Calibri"/>
                <a:cs typeface="Calibri"/>
              </a:rPr>
              <a:t>Ibarra, Mª </a:t>
            </a:r>
            <a:r>
              <a:rPr dirty="0" sz="1800">
                <a:latin typeface="Calibri"/>
                <a:cs typeface="Calibri"/>
              </a:rPr>
              <a:t>S.; Gómez, </a:t>
            </a:r>
            <a:r>
              <a:rPr dirty="0" sz="1800" spc="-5">
                <a:latin typeface="Calibri"/>
                <a:cs typeface="Calibri"/>
              </a:rPr>
              <a:t>M. </a:t>
            </a:r>
            <a:r>
              <a:rPr dirty="0" sz="1800">
                <a:latin typeface="Calibri"/>
                <a:cs typeface="Calibri"/>
              </a:rPr>
              <a:t>A. </a:t>
            </a:r>
            <a:r>
              <a:rPr dirty="0" sz="1800" spc="-5">
                <a:latin typeface="Calibri"/>
                <a:cs typeface="Calibri"/>
              </a:rPr>
              <a:t>(2011), </a:t>
            </a:r>
            <a:r>
              <a:rPr dirty="0" sz="1800" spc="-5" i="1">
                <a:latin typeface="Calibri"/>
                <a:cs typeface="Calibri"/>
              </a:rPr>
              <a:t>e</a:t>
            </a:r>
            <a:r>
              <a:rPr dirty="0" sz="1800" spc="-5">
                <a:latin typeface="Calibri"/>
                <a:cs typeface="Calibri"/>
              </a:rPr>
              <a:t>-autoevaluación </a:t>
            </a:r>
            <a:r>
              <a:rPr dirty="0" sz="1800">
                <a:latin typeface="Calibri"/>
                <a:cs typeface="Calibri"/>
              </a:rPr>
              <a:t>en </a:t>
            </a:r>
            <a:r>
              <a:rPr dirty="0" sz="1800" spc="-5">
                <a:latin typeface="Calibri"/>
                <a:cs typeface="Calibri"/>
              </a:rPr>
              <a:t>la </a:t>
            </a:r>
            <a:r>
              <a:rPr dirty="0" sz="1800">
                <a:latin typeface="Calibri"/>
                <a:cs typeface="Calibri"/>
              </a:rPr>
              <a:t>universidad: un </a:t>
            </a:r>
            <a:r>
              <a:rPr dirty="0" sz="1800" spc="-5">
                <a:latin typeface="Calibri"/>
                <a:cs typeface="Calibri"/>
              </a:rPr>
              <a:t>reto para profesores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  <a:hlinkClick r:id="rId4"/>
              </a:rPr>
              <a:t>estudiantes. </a:t>
            </a:r>
            <a:r>
              <a:rPr dirty="0" sz="1800" spc="-5" i="1">
                <a:latin typeface="Calibri"/>
                <a:cs typeface="Calibri"/>
                <a:hlinkClick r:id="rId4"/>
              </a:rPr>
              <a:t>Revista de Educación</a:t>
            </a:r>
            <a:r>
              <a:rPr dirty="0" sz="1800" spc="-5">
                <a:latin typeface="Calibri"/>
                <a:cs typeface="Calibri"/>
                <a:hlinkClick r:id="rId4"/>
              </a:rPr>
              <a:t>, </a:t>
            </a:r>
            <a:r>
              <a:rPr dirty="0" sz="1800">
                <a:latin typeface="Calibri"/>
                <a:cs typeface="Calibri"/>
                <a:hlinkClick r:id="rId4"/>
              </a:rPr>
              <a:t>núm. 356, pp. </a:t>
            </a:r>
            <a:r>
              <a:rPr dirty="0" sz="1800" spc="-5">
                <a:latin typeface="Calibri"/>
                <a:cs typeface="Calibri"/>
                <a:hlinkClick r:id="rId4"/>
              </a:rPr>
              <a:t>401-430. DOI: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4"/>
              </a:rPr>
              <a:t>http://dx.doi.org/10.4438/1988-592X-RE- </a:t>
            </a:r>
            <a:r>
              <a:rPr dirty="0" sz="1800">
                <a:latin typeface="Calibri"/>
                <a:cs typeface="Calibri"/>
                <a:hlinkClick r:id="rId4"/>
              </a:rPr>
              <a:t> </a:t>
            </a:r>
            <a:r>
              <a:rPr dirty="0" u="sng" sz="18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  <a:hlinkClick r:id="rId4"/>
              </a:rPr>
              <a:t>2011-356-045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63675" y="262210"/>
            <a:ext cx="4825365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Referencias</a:t>
            </a:r>
            <a:r>
              <a:rPr dirty="0" sz="3300" spc="-6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bibliográficas</a:t>
            </a:r>
            <a:endParaRPr sz="3300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299" y="0"/>
            <a:ext cx="2480310" cy="6870700"/>
            <a:chOff x="-6299" y="0"/>
            <a:chExt cx="2480310" cy="68707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2467356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2467356" y="6858000"/>
                  </a:lnTo>
                  <a:lnTo>
                    <a:pt x="24673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0" y="0"/>
                  </a:moveTo>
                  <a:lnTo>
                    <a:pt x="2467356" y="0"/>
                  </a:lnTo>
                  <a:lnTo>
                    <a:pt x="2467356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1388" y="336804"/>
              <a:ext cx="1760207" cy="6659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199442" y="593424"/>
            <a:ext cx="1859914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10"/>
              <a:t>TEMA</a:t>
            </a:r>
            <a:r>
              <a:rPr dirty="0" sz="4000" spc="-75"/>
              <a:t> </a:t>
            </a:r>
            <a:r>
              <a:rPr dirty="0" sz="4000" spc="-5"/>
              <a:t>6</a:t>
            </a:r>
            <a:endParaRPr sz="4000"/>
          </a:p>
        </p:txBody>
      </p:sp>
      <p:sp>
        <p:nvSpPr>
          <p:cNvPr id="7" name="object 7"/>
          <p:cNvSpPr txBox="1"/>
          <p:nvPr/>
        </p:nvSpPr>
        <p:spPr>
          <a:xfrm>
            <a:off x="3794517" y="1812419"/>
            <a:ext cx="5675630" cy="18865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4569" marR="5080" indent="142875">
              <a:lnSpc>
                <a:spcPct val="100000"/>
              </a:lnSpc>
              <a:spcBef>
                <a:spcPts val="95"/>
              </a:spcBef>
            </a:pPr>
            <a:r>
              <a:rPr dirty="0" sz="4000" spc="-10">
                <a:latin typeface="Arial"/>
                <a:cs typeface="Arial"/>
              </a:rPr>
              <a:t>PLANIFICACIÓN</a:t>
            </a:r>
            <a:r>
              <a:rPr dirty="0" sz="4000">
                <a:latin typeface="Arial"/>
                <a:cs typeface="Arial"/>
              </a:rPr>
              <a:t> </a:t>
            </a:r>
            <a:r>
              <a:rPr dirty="0" sz="4000" spc="-5">
                <a:latin typeface="Arial"/>
                <a:cs typeface="Arial"/>
              </a:rPr>
              <a:t>Y </a:t>
            </a:r>
            <a:r>
              <a:rPr dirty="0" sz="4000">
                <a:latin typeface="Arial"/>
                <a:cs typeface="Arial"/>
              </a:rPr>
              <a:t> </a:t>
            </a:r>
            <a:r>
              <a:rPr dirty="0" sz="4000" spc="-5">
                <a:latin typeface="Arial"/>
                <a:cs typeface="Arial"/>
              </a:rPr>
              <a:t>PROGRAMACIÓN</a:t>
            </a:r>
            <a:r>
              <a:rPr dirty="0" sz="4000" spc="-45">
                <a:latin typeface="Arial"/>
                <a:cs typeface="Arial"/>
              </a:rPr>
              <a:t> </a:t>
            </a:r>
            <a:r>
              <a:rPr dirty="0" sz="4000">
                <a:latin typeface="Arial"/>
                <a:cs typeface="Arial"/>
              </a:rPr>
              <a:t>II</a:t>
            </a:r>
            <a:endParaRPr sz="4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95"/>
              </a:spcBef>
            </a:pPr>
            <a:r>
              <a:rPr dirty="0" sz="1800" spc="-10">
                <a:latin typeface="Arial"/>
                <a:cs typeface="Arial"/>
              </a:rPr>
              <a:t>Asignatura: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Didáctica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 </a:t>
            </a:r>
            <a:r>
              <a:rPr dirty="0" sz="1800" spc="-10">
                <a:latin typeface="Arial"/>
                <a:cs typeface="Arial"/>
              </a:rPr>
              <a:t>Educación</a:t>
            </a:r>
            <a:r>
              <a:rPr dirty="0" sz="1800" spc="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Física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08832" y="4050791"/>
            <a:ext cx="4876799" cy="768095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086492" y="5329637"/>
            <a:ext cx="3608704" cy="941069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27940">
              <a:lnSpc>
                <a:spcPct val="101000"/>
              </a:lnSpc>
              <a:spcBef>
                <a:spcPts val="85"/>
              </a:spcBef>
            </a:pPr>
            <a:r>
              <a:rPr dirty="0" sz="1000" spc="-5">
                <a:latin typeface="Times New Roman"/>
                <a:cs typeface="Times New Roman"/>
              </a:rPr>
              <a:t>©2022 Miriam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González,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María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Espada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Mateos,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Daniel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Bores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10">
                <a:latin typeface="Times New Roman"/>
                <a:cs typeface="Times New Roman"/>
              </a:rPr>
              <a:t>Algunos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derechos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Este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documento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distribuye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bajo</a:t>
            </a:r>
            <a:r>
              <a:rPr dirty="0" sz="1000" spc="-5">
                <a:latin typeface="Times New Roman"/>
                <a:cs typeface="Times New Roman"/>
              </a:rPr>
              <a:t> la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licencia</a:t>
            </a:r>
            <a:endParaRPr sz="10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“Atribución-CompartirIgual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</a:t>
            </a:r>
            <a:r>
              <a:rPr dirty="0" sz="1000" spc="-5">
                <a:latin typeface="Times New Roman"/>
                <a:cs typeface="Times New Roman"/>
              </a:rPr>
              <a:t> Internacional”</a:t>
            </a:r>
            <a:r>
              <a:rPr dirty="0" sz="1000" spc="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-5">
                <a:latin typeface="Times New Roman"/>
                <a:cs typeface="Times New Roman"/>
              </a:rPr>
              <a:t> Creative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Commons,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disponible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en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u="sng" sz="10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94867" y="1573434"/>
            <a:ext cx="131826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0"/>
              <a:t>Í</a:t>
            </a:r>
            <a:r>
              <a:rPr dirty="0" sz="3000" spc="5"/>
              <a:t>ND</a:t>
            </a:r>
            <a:r>
              <a:rPr dirty="0" sz="3000" spc="-10"/>
              <a:t>I</a:t>
            </a:r>
            <a:r>
              <a:rPr dirty="0" sz="3000" spc="5"/>
              <a:t>CE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2131623" y="3397437"/>
            <a:ext cx="4457700" cy="1418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6540" indent="-243840">
              <a:lnSpc>
                <a:spcPct val="100000"/>
              </a:lnSpc>
              <a:spcBef>
                <a:spcPts val="100"/>
              </a:spcBef>
              <a:buSzPct val="42857"/>
              <a:buFont typeface="Calibri"/>
              <a:buChar char="●"/>
              <a:tabLst>
                <a:tab pos="255904" algn="l"/>
                <a:tab pos="256540" algn="l"/>
              </a:tabLst>
            </a:pPr>
            <a:r>
              <a:rPr dirty="0" sz="2100" spc="-5">
                <a:latin typeface="Arial"/>
                <a:cs typeface="Arial"/>
              </a:rPr>
              <a:t>Criterios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básicos</a:t>
            </a:r>
            <a:r>
              <a:rPr dirty="0" sz="2100" spc="-2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de</a:t>
            </a:r>
            <a:r>
              <a:rPr dirty="0" sz="2100" spc="-2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programación</a:t>
            </a:r>
            <a:endParaRPr sz="2100">
              <a:latin typeface="Arial"/>
              <a:cs typeface="Arial"/>
            </a:endParaRPr>
          </a:p>
          <a:p>
            <a:pPr marL="256540" indent="-243840">
              <a:lnSpc>
                <a:spcPct val="100000"/>
              </a:lnSpc>
              <a:spcBef>
                <a:spcPts val="1705"/>
              </a:spcBef>
              <a:buSzPct val="42857"/>
              <a:buFont typeface="Calibri"/>
              <a:buChar char="●"/>
              <a:tabLst>
                <a:tab pos="255904" algn="l"/>
                <a:tab pos="256540" algn="l"/>
              </a:tabLst>
            </a:pPr>
            <a:r>
              <a:rPr dirty="0" sz="2100" spc="-5">
                <a:latin typeface="Arial"/>
                <a:cs typeface="Arial"/>
              </a:rPr>
              <a:t>Progresión</a:t>
            </a:r>
            <a:r>
              <a:rPr dirty="0" sz="2100" spc="-25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y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temporalización</a:t>
            </a:r>
            <a:endParaRPr sz="2100">
              <a:latin typeface="Arial"/>
              <a:cs typeface="Arial"/>
            </a:endParaRPr>
          </a:p>
          <a:p>
            <a:pPr marL="256540" indent="-243840">
              <a:lnSpc>
                <a:spcPct val="100000"/>
              </a:lnSpc>
              <a:spcBef>
                <a:spcPts val="1700"/>
              </a:spcBef>
              <a:buSzPct val="42857"/>
              <a:buFont typeface="Calibri"/>
              <a:buChar char="●"/>
              <a:tabLst>
                <a:tab pos="255904" algn="l"/>
                <a:tab pos="256540" algn="l"/>
              </a:tabLst>
            </a:pPr>
            <a:r>
              <a:rPr dirty="0" sz="2100" spc="-5">
                <a:latin typeface="Arial"/>
                <a:cs typeface="Arial"/>
              </a:rPr>
              <a:t>Estructura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de una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Unidad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Didáctica</a:t>
            </a:r>
            <a:endParaRPr sz="2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85803" y="1114925"/>
            <a:ext cx="775970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b="1">
                <a:latin typeface="Arial"/>
                <a:cs typeface="Arial"/>
              </a:rPr>
              <a:t>1.</a:t>
            </a:r>
            <a:r>
              <a:rPr dirty="0" sz="2800" spc="-10" b="1">
                <a:latin typeface="Arial"/>
                <a:cs typeface="Arial"/>
              </a:rPr>
              <a:t> CRITERIOS</a:t>
            </a:r>
            <a:r>
              <a:rPr dirty="0" sz="2800" spc="35" b="1">
                <a:latin typeface="Arial"/>
                <a:cs typeface="Arial"/>
              </a:rPr>
              <a:t> </a:t>
            </a:r>
            <a:r>
              <a:rPr dirty="0" sz="2800" spc="-10" b="1">
                <a:latin typeface="Arial"/>
                <a:cs typeface="Arial"/>
              </a:rPr>
              <a:t>BÁSICOS</a:t>
            </a:r>
            <a:r>
              <a:rPr dirty="0" sz="2800" spc="25" b="1">
                <a:latin typeface="Arial"/>
                <a:cs typeface="Arial"/>
              </a:rPr>
              <a:t> </a:t>
            </a:r>
            <a:r>
              <a:rPr dirty="0" sz="2800" spc="-10" b="1">
                <a:latin typeface="Arial"/>
                <a:cs typeface="Arial"/>
              </a:rPr>
              <a:t>DE</a:t>
            </a:r>
            <a:r>
              <a:rPr dirty="0" sz="2800" spc="-5" b="1">
                <a:latin typeface="Arial"/>
                <a:cs typeface="Arial"/>
              </a:rPr>
              <a:t> </a:t>
            </a:r>
            <a:r>
              <a:rPr dirty="0" sz="2800" spc="-10" b="1">
                <a:latin typeface="Arial"/>
                <a:cs typeface="Arial"/>
              </a:rPr>
              <a:t>PROGRAMACIÓN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185125" rIns="0" bIns="0" rtlCol="0" vert="horz">
            <a:spAutoFit/>
          </a:bodyPr>
          <a:lstStyle/>
          <a:p>
            <a:pPr marL="680085" marR="5080">
              <a:lnSpc>
                <a:spcPct val="100299"/>
              </a:lnSpc>
              <a:spcBef>
                <a:spcPts val="90"/>
              </a:spcBef>
            </a:pPr>
            <a:r>
              <a:rPr dirty="0" spc="-5"/>
              <a:t>La</a:t>
            </a:r>
            <a:r>
              <a:rPr dirty="0" spc="10"/>
              <a:t> </a:t>
            </a:r>
            <a:r>
              <a:rPr dirty="0" spc="-5"/>
              <a:t>complejidad</a:t>
            </a:r>
            <a:r>
              <a:rPr dirty="0" spc="20"/>
              <a:t> </a:t>
            </a:r>
            <a:r>
              <a:rPr dirty="0"/>
              <a:t>de</a:t>
            </a:r>
            <a:r>
              <a:rPr dirty="0" spc="20"/>
              <a:t> </a:t>
            </a:r>
            <a:r>
              <a:rPr dirty="0" spc="-5"/>
              <a:t>la</a:t>
            </a:r>
            <a:r>
              <a:rPr dirty="0" spc="5"/>
              <a:t> </a:t>
            </a:r>
            <a:r>
              <a:rPr dirty="0" spc="-5"/>
              <a:t>realidad</a:t>
            </a:r>
            <a:r>
              <a:rPr dirty="0" spc="25"/>
              <a:t> </a:t>
            </a:r>
            <a:r>
              <a:rPr dirty="0" spc="-5"/>
              <a:t>educativa</a:t>
            </a:r>
            <a:r>
              <a:rPr dirty="0" spc="20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su</a:t>
            </a:r>
            <a:r>
              <a:rPr dirty="0" spc="5"/>
              <a:t> </a:t>
            </a:r>
            <a:r>
              <a:rPr dirty="0" spc="-5"/>
              <a:t>sentido</a:t>
            </a:r>
            <a:r>
              <a:rPr dirty="0"/>
              <a:t> </a:t>
            </a:r>
            <a:r>
              <a:rPr dirty="0" spc="-5"/>
              <a:t>dinámico</a:t>
            </a:r>
            <a:r>
              <a:rPr dirty="0" spc="25"/>
              <a:t> </a:t>
            </a:r>
            <a:r>
              <a:rPr dirty="0" spc="-5"/>
              <a:t>incrimina, </a:t>
            </a:r>
            <a:r>
              <a:rPr dirty="0" spc="-390"/>
              <a:t> </a:t>
            </a:r>
            <a:r>
              <a:rPr dirty="0"/>
              <a:t>y a </a:t>
            </a:r>
            <a:r>
              <a:rPr dirty="0" spc="-5"/>
              <a:t>la</a:t>
            </a:r>
            <a:r>
              <a:rPr dirty="0" spc="15"/>
              <a:t> </a:t>
            </a:r>
            <a:r>
              <a:rPr dirty="0" spc="-5"/>
              <a:t>vez,</a:t>
            </a:r>
            <a:r>
              <a:rPr dirty="0" spc="5"/>
              <a:t> </a:t>
            </a:r>
            <a:r>
              <a:rPr dirty="0" spc="-5"/>
              <a:t>atribuye</a:t>
            </a:r>
            <a:r>
              <a:rPr dirty="0" spc="15"/>
              <a:t> </a:t>
            </a:r>
            <a:r>
              <a:rPr dirty="0"/>
              <a:t>a</a:t>
            </a:r>
            <a:r>
              <a:rPr dirty="0" spc="5"/>
              <a:t> </a:t>
            </a:r>
            <a:r>
              <a:rPr dirty="0" spc="-5"/>
              <a:t>los</a:t>
            </a:r>
            <a:r>
              <a:rPr dirty="0" spc="5"/>
              <a:t> </a:t>
            </a:r>
            <a:r>
              <a:rPr dirty="0" spc="-5"/>
              <a:t>profesionales</a:t>
            </a:r>
            <a:r>
              <a:rPr dirty="0" spc="5"/>
              <a:t> </a:t>
            </a:r>
            <a:r>
              <a:rPr dirty="0"/>
              <a:t>de</a:t>
            </a:r>
            <a:r>
              <a:rPr dirty="0" spc="20"/>
              <a:t> </a:t>
            </a:r>
            <a:r>
              <a:rPr dirty="0" spc="-5"/>
              <a:t>la</a:t>
            </a:r>
            <a:r>
              <a:rPr dirty="0" spc="10"/>
              <a:t> </a:t>
            </a:r>
            <a:r>
              <a:rPr dirty="0" spc="-5"/>
              <a:t>educación,</a:t>
            </a:r>
            <a:r>
              <a:rPr dirty="0" spc="20"/>
              <a:t> </a:t>
            </a:r>
            <a:r>
              <a:rPr dirty="0" spc="-5"/>
              <a:t>la</a:t>
            </a:r>
            <a:r>
              <a:rPr dirty="0" spc="15"/>
              <a:t> </a:t>
            </a:r>
            <a:r>
              <a:rPr dirty="0" spc="-5"/>
              <a:t>necesidad</a:t>
            </a:r>
            <a:r>
              <a:rPr dirty="0" spc="15"/>
              <a:t> </a:t>
            </a:r>
            <a:r>
              <a:rPr dirty="0"/>
              <a:t>de </a:t>
            </a:r>
            <a:r>
              <a:rPr dirty="0" spc="5"/>
              <a:t> </a:t>
            </a:r>
            <a:r>
              <a:rPr dirty="0" spc="-5"/>
              <a:t>reflexionar</a:t>
            </a:r>
            <a:r>
              <a:rPr dirty="0"/>
              <a:t> </a:t>
            </a:r>
            <a:r>
              <a:rPr dirty="0" spc="-5"/>
              <a:t>sobre</a:t>
            </a:r>
            <a:r>
              <a:rPr dirty="0" spc="5"/>
              <a:t> </a:t>
            </a:r>
            <a:r>
              <a:rPr dirty="0" spc="-5"/>
              <a:t>lo</a:t>
            </a:r>
            <a:r>
              <a:rPr dirty="0" spc="10"/>
              <a:t> </a:t>
            </a:r>
            <a:r>
              <a:rPr dirty="0"/>
              <a:t>que</a:t>
            </a:r>
            <a:r>
              <a:rPr dirty="0" spc="15"/>
              <a:t> </a:t>
            </a:r>
            <a:r>
              <a:rPr dirty="0" spc="-5"/>
              <a:t>hacemos</a:t>
            </a:r>
            <a:r>
              <a:rPr dirty="0" spc="5"/>
              <a:t> </a:t>
            </a:r>
            <a:r>
              <a:rPr dirty="0"/>
              <a:t>en </a:t>
            </a:r>
            <a:r>
              <a:rPr dirty="0" spc="-5"/>
              <a:t>los</a:t>
            </a:r>
            <a:r>
              <a:rPr dirty="0" spc="10"/>
              <a:t> </a:t>
            </a:r>
            <a:r>
              <a:rPr dirty="0" spc="-5"/>
              <a:t>procesos</a:t>
            </a:r>
            <a:r>
              <a:rPr dirty="0" spc="5"/>
              <a:t> </a:t>
            </a:r>
            <a:r>
              <a:rPr dirty="0"/>
              <a:t>de</a:t>
            </a:r>
            <a:r>
              <a:rPr dirty="0" spc="5"/>
              <a:t> </a:t>
            </a:r>
            <a:r>
              <a:rPr dirty="0" spc="-5"/>
              <a:t>acción,</a:t>
            </a:r>
            <a:r>
              <a:rPr dirty="0" spc="30"/>
              <a:t> </a:t>
            </a:r>
            <a:r>
              <a:rPr dirty="0"/>
              <a:t>a </a:t>
            </a:r>
            <a:r>
              <a:rPr dirty="0" spc="-5"/>
              <a:t>la</a:t>
            </a:r>
            <a:r>
              <a:rPr dirty="0" spc="10"/>
              <a:t> </a:t>
            </a:r>
            <a:r>
              <a:rPr dirty="0"/>
              <a:t>vez</a:t>
            </a:r>
            <a:r>
              <a:rPr dirty="0" spc="-5"/>
              <a:t> </a:t>
            </a:r>
            <a:r>
              <a:rPr dirty="0"/>
              <a:t>que </a:t>
            </a:r>
            <a:r>
              <a:rPr dirty="0" spc="-395"/>
              <a:t> </a:t>
            </a:r>
            <a:r>
              <a:rPr dirty="0" spc="-5"/>
              <a:t>reflejar dicha</a:t>
            </a:r>
            <a:r>
              <a:rPr dirty="0" spc="30"/>
              <a:t> </a:t>
            </a:r>
            <a:r>
              <a:rPr dirty="0" spc="-5"/>
              <a:t>reflexión,</a:t>
            </a:r>
            <a:r>
              <a:rPr dirty="0" spc="5"/>
              <a:t> </a:t>
            </a:r>
            <a:r>
              <a:rPr dirty="0" spc="-5"/>
              <a:t>lo</a:t>
            </a:r>
            <a:r>
              <a:rPr dirty="0" spc="15"/>
              <a:t> </a:t>
            </a:r>
            <a:r>
              <a:rPr dirty="0" spc="-5"/>
              <a:t>cual</a:t>
            </a:r>
            <a:r>
              <a:rPr dirty="0" spc="5"/>
              <a:t> </a:t>
            </a:r>
            <a:r>
              <a:rPr dirty="0" spc="-5"/>
              <a:t>exige</a:t>
            </a:r>
            <a:r>
              <a:rPr dirty="0" spc="10"/>
              <a:t> </a:t>
            </a:r>
            <a:r>
              <a:rPr dirty="0"/>
              <a:t>una</a:t>
            </a:r>
            <a:r>
              <a:rPr dirty="0" spc="10"/>
              <a:t> </a:t>
            </a:r>
            <a:r>
              <a:rPr dirty="0" spc="-5"/>
              <a:t>previsión</a:t>
            </a:r>
            <a:r>
              <a:rPr dirty="0" spc="15"/>
              <a:t> </a:t>
            </a:r>
            <a:r>
              <a:rPr dirty="0"/>
              <a:t>y una</a:t>
            </a:r>
            <a:r>
              <a:rPr dirty="0" spc="5"/>
              <a:t> </a:t>
            </a:r>
            <a:r>
              <a:rPr dirty="0" spc="-5"/>
              <a:t>preparación</a:t>
            </a:r>
            <a:r>
              <a:rPr dirty="0" spc="30"/>
              <a:t> </a:t>
            </a:r>
            <a:r>
              <a:rPr dirty="0"/>
              <a:t>o </a:t>
            </a:r>
            <a:r>
              <a:rPr dirty="0" spc="5"/>
              <a:t> </a:t>
            </a:r>
            <a:r>
              <a:rPr dirty="0" spc="-5" b="1">
                <a:latin typeface="Calibri"/>
                <a:cs typeface="Calibri"/>
              </a:rPr>
              <a:t>planificación</a:t>
            </a:r>
            <a:r>
              <a:rPr dirty="0" spc="-20" b="1">
                <a:latin typeface="Calibri"/>
                <a:cs typeface="Calibri"/>
              </a:rPr>
              <a:t> </a:t>
            </a:r>
            <a:r>
              <a:rPr dirty="0" spc="-5"/>
              <a:t>(Gil, </a:t>
            </a:r>
            <a:r>
              <a:rPr dirty="0" spc="-10"/>
              <a:t>2002).</a:t>
            </a:r>
          </a:p>
        </p:txBody>
      </p:sp>
      <p:sp>
        <p:nvSpPr>
          <p:cNvPr id="4" name="object 4"/>
          <p:cNvSpPr/>
          <p:nvPr/>
        </p:nvSpPr>
        <p:spPr>
          <a:xfrm>
            <a:off x="2639567" y="2276852"/>
            <a:ext cx="7344409" cy="1800225"/>
          </a:xfrm>
          <a:custGeom>
            <a:avLst/>
            <a:gdLst/>
            <a:ahLst/>
            <a:cxnLst/>
            <a:rect l="l" t="t" r="r" b="b"/>
            <a:pathLst>
              <a:path w="7344409" h="1800225">
                <a:moveTo>
                  <a:pt x="0" y="299986"/>
                </a:moveTo>
                <a:lnTo>
                  <a:pt x="3926" y="251328"/>
                </a:lnTo>
                <a:lnTo>
                  <a:pt x="15292" y="205170"/>
                </a:lnTo>
                <a:lnTo>
                  <a:pt x="33482" y="162128"/>
                </a:lnTo>
                <a:lnTo>
                  <a:pt x="57878" y="122821"/>
                </a:lnTo>
                <a:lnTo>
                  <a:pt x="87861" y="87866"/>
                </a:lnTo>
                <a:lnTo>
                  <a:pt x="122815" y="57881"/>
                </a:lnTo>
                <a:lnTo>
                  <a:pt x="162122" y="33485"/>
                </a:lnTo>
                <a:lnTo>
                  <a:pt x="205165" y="15294"/>
                </a:lnTo>
                <a:lnTo>
                  <a:pt x="251325" y="3926"/>
                </a:lnTo>
                <a:lnTo>
                  <a:pt x="299986" y="0"/>
                </a:lnTo>
                <a:lnTo>
                  <a:pt x="7044169" y="0"/>
                </a:lnTo>
                <a:lnTo>
                  <a:pt x="7092830" y="3926"/>
                </a:lnTo>
                <a:lnTo>
                  <a:pt x="7138990" y="15294"/>
                </a:lnTo>
                <a:lnTo>
                  <a:pt x="7182033" y="33485"/>
                </a:lnTo>
                <a:lnTo>
                  <a:pt x="7221340" y="57881"/>
                </a:lnTo>
                <a:lnTo>
                  <a:pt x="7256294" y="87866"/>
                </a:lnTo>
                <a:lnTo>
                  <a:pt x="7286277" y="122821"/>
                </a:lnTo>
                <a:lnTo>
                  <a:pt x="7310673" y="162128"/>
                </a:lnTo>
                <a:lnTo>
                  <a:pt x="7328863" y="205170"/>
                </a:lnTo>
                <a:lnTo>
                  <a:pt x="7340229" y="251328"/>
                </a:lnTo>
                <a:lnTo>
                  <a:pt x="7344156" y="299986"/>
                </a:lnTo>
                <a:lnTo>
                  <a:pt x="7344156" y="1499869"/>
                </a:lnTo>
                <a:lnTo>
                  <a:pt x="7340229" y="1548527"/>
                </a:lnTo>
                <a:lnTo>
                  <a:pt x="7328863" y="1594685"/>
                </a:lnTo>
                <a:lnTo>
                  <a:pt x="7310673" y="1637725"/>
                </a:lnTo>
                <a:lnTo>
                  <a:pt x="7286277" y="1677030"/>
                </a:lnTo>
                <a:lnTo>
                  <a:pt x="7256294" y="1711983"/>
                </a:lnTo>
                <a:lnTo>
                  <a:pt x="7221340" y="1741966"/>
                </a:lnTo>
                <a:lnTo>
                  <a:pt x="7182033" y="1766361"/>
                </a:lnTo>
                <a:lnTo>
                  <a:pt x="7138990" y="1784551"/>
                </a:lnTo>
                <a:lnTo>
                  <a:pt x="7092830" y="1795917"/>
                </a:lnTo>
                <a:lnTo>
                  <a:pt x="7044169" y="1799843"/>
                </a:lnTo>
                <a:lnTo>
                  <a:pt x="299986" y="1799843"/>
                </a:lnTo>
                <a:lnTo>
                  <a:pt x="251325" y="1795917"/>
                </a:lnTo>
                <a:lnTo>
                  <a:pt x="205165" y="1784551"/>
                </a:lnTo>
                <a:lnTo>
                  <a:pt x="162122" y="1766361"/>
                </a:lnTo>
                <a:lnTo>
                  <a:pt x="122815" y="1741966"/>
                </a:lnTo>
                <a:lnTo>
                  <a:pt x="87861" y="1711983"/>
                </a:lnTo>
                <a:lnTo>
                  <a:pt x="57878" y="1677030"/>
                </a:lnTo>
                <a:lnTo>
                  <a:pt x="33482" y="1637725"/>
                </a:lnTo>
                <a:lnTo>
                  <a:pt x="15292" y="1594685"/>
                </a:lnTo>
                <a:lnTo>
                  <a:pt x="3926" y="1548527"/>
                </a:lnTo>
                <a:lnTo>
                  <a:pt x="0" y="1499869"/>
                </a:lnTo>
                <a:lnTo>
                  <a:pt x="0" y="299986"/>
                </a:lnTo>
                <a:close/>
              </a:path>
            </a:pathLst>
          </a:custGeom>
          <a:ln w="12700">
            <a:solidFill>
              <a:srgbClr val="30528F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93564" y="4501896"/>
            <a:ext cx="2619755" cy="1743455"/>
          </a:xfrm>
          <a:prstGeom prst="rect">
            <a:avLst/>
          </a:prstGeom>
        </p:spPr>
      </p:pic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8603" y="610717"/>
            <a:ext cx="6630034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 b="1">
                <a:latin typeface="Arial"/>
                <a:cs typeface="Arial"/>
              </a:rPr>
              <a:t>Finalidades</a:t>
            </a:r>
            <a:r>
              <a:rPr dirty="0" sz="3600" spc="-10" b="1">
                <a:latin typeface="Arial"/>
                <a:cs typeface="Arial"/>
              </a:rPr>
              <a:t> </a:t>
            </a:r>
            <a:r>
              <a:rPr dirty="0" sz="3600" spc="-5" b="1">
                <a:latin typeface="Arial"/>
                <a:cs typeface="Arial"/>
              </a:rPr>
              <a:t>de</a:t>
            </a:r>
            <a:r>
              <a:rPr dirty="0" sz="3600" spc="-10" b="1">
                <a:latin typeface="Arial"/>
                <a:cs typeface="Arial"/>
              </a:rPr>
              <a:t> </a:t>
            </a:r>
            <a:r>
              <a:rPr dirty="0" sz="3600" spc="-5" b="1">
                <a:latin typeface="Arial"/>
                <a:cs typeface="Arial"/>
              </a:rPr>
              <a:t>la</a:t>
            </a:r>
            <a:r>
              <a:rPr dirty="0" sz="3600" spc="-15" b="1">
                <a:latin typeface="Arial"/>
                <a:cs typeface="Arial"/>
              </a:rPr>
              <a:t> </a:t>
            </a:r>
            <a:r>
              <a:rPr dirty="0" sz="3600" spc="-5" b="1">
                <a:latin typeface="Arial"/>
                <a:cs typeface="Arial"/>
              </a:rPr>
              <a:t>planificación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423160" y="1808986"/>
            <a:ext cx="8229600" cy="742315"/>
          </a:xfrm>
          <a:custGeom>
            <a:avLst/>
            <a:gdLst/>
            <a:ahLst/>
            <a:cxnLst/>
            <a:rect l="l" t="t" r="r" b="b"/>
            <a:pathLst>
              <a:path w="8229600" h="742314">
                <a:moveTo>
                  <a:pt x="8105902" y="0"/>
                </a:moveTo>
                <a:lnTo>
                  <a:pt x="123698" y="0"/>
                </a:lnTo>
                <a:lnTo>
                  <a:pt x="75550" y="9721"/>
                </a:lnTo>
                <a:lnTo>
                  <a:pt x="36231" y="36231"/>
                </a:lnTo>
                <a:lnTo>
                  <a:pt x="9721" y="75550"/>
                </a:lnTo>
                <a:lnTo>
                  <a:pt x="0" y="123698"/>
                </a:lnTo>
                <a:lnTo>
                  <a:pt x="0" y="618490"/>
                </a:lnTo>
                <a:lnTo>
                  <a:pt x="9721" y="666637"/>
                </a:lnTo>
                <a:lnTo>
                  <a:pt x="36231" y="705956"/>
                </a:lnTo>
                <a:lnTo>
                  <a:pt x="75550" y="732466"/>
                </a:lnTo>
                <a:lnTo>
                  <a:pt x="123698" y="742188"/>
                </a:lnTo>
                <a:lnTo>
                  <a:pt x="8105902" y="742188"/>
                </a:lnTo>
                <a:lnTo>
                  <a:pt x="8154049" y="732466"/>
                </a:lnTo>
                <a:lnTo>
                  <a:pt x="8193368" y="705956"/>
                </a:lnTo>
                <a:lnTo>
                  <a:pt x="8219878" y="666637"/>
                </a:lnTo>
                <a:lnTo>
                  <a:pt x="8229600" y="618490"/>
                </a:lnTo>
                <a:lnTo>
                  <a:pt x="8229600" y="123698"/>
                </a:lnTo>
                <a:lnTo>
                  <a:pt x="8219878" y="75550"/>
                </a:lnTo>
                <a:lnTo>
                  <a:pt x="8193368" y="36231"/>
                </a:lnTo>
                <a:lnTo>
                  <a:pt x="8154049" y="9721"/>
                </a:lnTo>
                <a:lnTo>
                  <a:pt x="8105902" y="0"/>
                </a:lnTo>
                <a:close/>
              </a:path>
            </a:pathLst>
          </a:custGeom>
          <a:solidFill>
            <a:srgbClr val="528BB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423160" y="3064770"/>
            <a:ext cx="8229600" cy="744220"/>
          </a:xfrm>
          <a:custGeom>
            <a:avLst/>
            <a:gdLst/>
            <a:ahLst/>
            <a:cxnLst/>
            <a:rect l="l" t="t" r="r" b="b"/>
            <a:pathLst>
              <a:path w="8229600" h="744220">
                <a:moveTo>
                  <a:pt x="8105648" y="0"/>
                </a:moveTo>
                <a:lnTo>
                  <a:pt x="123952" y="0"/>
                </a:lnTo>
                <a:lnTo>
                  <a:pt x="75705" y="9739"/>
                </a:lnTo>
                <a:lnTo>
                  <a:pt x="36306" y="36301"/>
                </a:lnTo>
                <a:lnTo>
                  <a:pt x="9741" y="75700"/>
                </a:lnTo>
                <a:lnTo>
                  <a:pt x="0" y="123951"/>
                </a:lnTo>
                <a:lnTo>
                  <a:pt x="0" y="619747"/>
                </a:lnTo>
                <a:lnTo>
                  <a:pt x="9741" y="668000"/>
                </a:lnTo>
                <a:lnTo>
                  <a:pt x="36306" y="707404"/>
                </a:lnTo>
                <a:lnTo>
                  <a:pt x="75705" y="733970"/>
                </a:lnTo>
                <a:lnTo>
                  <a:pt x="123952" y="743711"/>
                </a:lnTo>
                <a:lnTo>
                  <a:pt x="8105648" y="743711"/>
                </a:lnTo>
                <a:lnTo>
                  <a:pt x="8153894" y="733970"/>
                </a:lnTo>
                <a:lnTo>
                  <a:pt x="8193293" y="707404"/>
                </a:lnTo>
                <a:lnTo>
                  <a:pt x="8219858" y="668000"/>
                </a:lnTo>
                <a:lnTo>
                  <a:pt x="8229600" y="619747"/>
                </a:lnTo>
                <a:lnTo>
                  <a:pt x="8229600" y="123951"/>
                </a:lnTo>
                <a:lnTo>
                  <a:pt x="8219858" y="75700"/>
                </a:lnTo>
                <a:lnTo>
                  <a:pt x="8193293" y="36301"/>
                </a:lnTo>
                <a:lnTo>
                  <a:pt x="8153894" y="9739"/>
                </a:lnTo>
                <a:lnTo>
                  <a:pt x="8105648" y="0"/>
                </a:lnTo>
                <a:close/>
              </a:path>
            </a:pathLst>
          </a:custGeom>
          <a:solidFill>
            <a:srgbClr val="79A2D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423160" y="4562862"/>
            <a:ext cx="8229600" cy="744220"/>
          </a:xfrm>
          <a:custGeom>
            <a:avLst/>
            <a:gdLst/>
            <a:ahLst/>
            <a:cxnLst/>
            <a:rect l="l" t="t" r="r" b="b"/>
            <a:pathLst>
              <a:path w="8229600" h="744220">
                <a:moveTo>
                  <a:pt x="8105648" y="0"/>
                </a:moveTo>
                <a:lnTo>
                  <a:pt x="123952" y="0"/>
                </a:lnTo>
                <a:lnTo>
                  <a:pt x="75705" y="9739"/>
                </a:lnTo>
                <a:lnTo>
                  <a:pt x="36306" y="36301"/>
                </a:lnTo>
                <a:lnTo>
                  <a:pt x="9741" y="75700"/>
                </a:lnTo>
                <a:lnTo>
                  <a:pt x="0" y="123951"/>
                </a:lnTo>
                <a:lnTo>
                  <a:pt x="0" y="619747"/>
                </a:lnTo>
                <a:lnTo>
                  <a:pt x="9741" y="668000"/>
                </a:lnTo>
                <a:lnTo>
                  <a:pt x="36306" y="707404"/>
                </a:lnTo>
                <a:lnTo>
                  <a:pt x="75705" y="733970"/>
                </a:lnTo>
                <a:lnTo>
                  <a:pt x="123952" y="743711"/>
                </a:lnTo>
                <a:lnTo>
                  <a:pt x="8105648" y="743711"/>
                </a:lnTo>
                <a:lnTo>
                  <a:pt x="8153894" y="733970"/>
                </a:lnTo>
                <a:lnTo>
                  <a:pt x="8193293" y="707404"/>
                </a:lnTo>
                <a:lnTo>
                  <a:pt x="8219858" y="668000"/>
                </a:lnTo>
                <a:lnTo>
                  <a:pt x="8229600" y="619747"/>
                </a:lnTo>
                <a:lnTo>
                  <a:pt x="8229600" y="123951"/>
                </a:lnTo>
                <a:lnTo>
                  <a:pt x="8219858" y="75700"/>
                </a:lnTo>
                <a:lnTo>
                  <a:pt x="8193293" y="36301"/>
                </a:lnTo>
                <a:lnTo>
                  <a:pt x="8153894" y="9739"/>
                </a:lnTo>
                <a:lnTo>
                  <a:pt x="8105648" y="0"/>
                </a:lnTo>
                <a:close/>
              </a:path>
            </a:pathLst>
          </a:custGeom>
          <a:solidFill>
            <a:srgbClr val="A2BE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565288" y="1667545"/>
            <a:ext cx="6669405" cy="4000500"/>
          </a:xfrm>
          <a:prstGeom prst="rect">
            <a:avLst/>
          </a:prstGeom>
        </p:spPr>
        <p:txBody>
          <a:bodyPr wrap="square" lIns="0" tIns="22732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89"/>
              </a:spcBef>
            </a:pPr>
            <a:r>
              <a:rPr dirty="0" sz="3100" spc="-5" b="1">
                <a:solidFill>
                  <a:srgbClr val="FFFFFF"/>
                </a:solidFill>
                <a:latin typeface="Calibri"/>
                <a:cs typeface="Calibri"/>
              </a:rPr>
              <a:t>¿Dónde</a:t>
            </a:r>
            <a:r>
              <a:rPr dirty="0" sz="3100" spc="-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100" spc="-5" b="1">
                <a:solidFill>
                  <a:srgbClr val="FFFFFF"/>
                </a:solidFill>
                <a:latin typeface="Calibri"/>
                <a:cs typeface="Calibri"/>
              </a:rPr>
              <a:t>vamos?</a:t>
            </a:r>
            <a:endParaRPr sz="3100">
              <a:latin typeface="Calibri"/>
              <a:cs typeface="Calibri"/>
            </a:endParaRPr>
          </a:p>
          <a:p>
            <a:pPr marL="347980" indent="-229235">
              <a:lnSpc>
                <a:spcPct val="100000"/>
              </a:lnSpc>
              <a:spcBef>
                <a:spcPts val="1315"/>
              </a:spcBef>
              <a:buChar char="•"/>
              <a:tabLst>
                <a:tab pos="348615" algn="l"/>
              </a:tabLst>
            </a:pPr>
            <a:r>
              <a:rPr dirty="0" sz="2400" spc="-5">
                <a:latin typeface="Calibri"/>
                <a:cs typeface="Calibri"/>
              </a:rPr>
              <a:t>Objetivos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(etapa,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área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didácticos)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985"/>
              </a:spcBef>
            </a:pPr>
            <a:r>
              <a:rPr dirty="0" sz="3100" b="1">
                <a:solidFill>
                  <a:srgbClr val="FFFFFF"/>
                </a:solidFill>
                <a:latin typeface="Calibri"/>
                <a:cs typeface="Calibri"/>
              </a:rPr>
              <a:t>¿Cómo</a:t>
            </a:r>
            <a:r>
              <a:rPr dirty="0" sz="31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100" spc="-5" b="1">
                <a:solidFill>
                  <a:srgbClr val="FFFFFF"/>
                </a:solidFill>
                <a:latin typeface="Calibri"/>
                <a:cs typeface="Calibri"/>
              </a:rPr>
              <a:t>vamos</a:t>
            </a:r>
            <a:r>
              <a:rPr dirty="0" sz="3100" spc="-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100" spc="-5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310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100" spc="-5" b="1">
                <a:solidFill>
                  <a:srgbClr val="FFFFFF"/>
                </a:solidFill>
                <a:latin typeface="Calibri"/>
                <a:cs typeface="Calibri"/>
              </a:rPr>
              <a:t>llegar?</a:t>
            </a:r>
            <a:endParaRPr sz="3100">
              <a:latin typeface="Calibri"/>
              <a:cs typeface="Calibri"/>
            </a:endParaRPr>
          </a:p>
          <a:p>
            <a:pPr marL="347980" marR="5080" indent="-228600">
              <a:lnSpc>
                <a:spcPts val="2590"/>
              </a:lnSpc>
              <a:spcBef>
                <a:spcPts val="1639"/>
              </a:spcBef>
              <a:buChar char="•"/>
              <a:tabLst>
                <a:tab pos="348615" algn="l"/>
              </a:tabLst>
            </a:pPr>
            <a:r>
              <a:rPr dirty="0" sz="2400" spc="-5">
                <a:latin typeface="Calibri"/>
                <a:cs typeface="Calibri"/>
              </a:rPr>
              <a:t>Contenidos (bloques) </a:t>
            </a:r>
            <a:r>
              <a:rPr dirty="0" sz="2400">
                <a:latin typeface="Calibri"/>
                <a:cs typeface="Calibri"/>
              </a:rPr>
              <a:t>e </a:t>
            </a:r>
            <a:r>
              <a:rPr dirty="0" sz="2400" spc="-5">
                <a:latin typeface="Calibri"/>
                <a:cs typeface="Calibri"/>
              </a:rPr>
              <a:t>intervención </a:t>
            </a:r>
            <a:r>
              <a:rPr dirty="0" sz="2400">
                <a:latin typeface="Calibri"/>
                <a:cs typeface="Calibri"/>
              </a:rPr>
              <a:t>(EE, técnicas y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estrategias)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50"/>
              </a:spcBef>
            </a:pPr>
            <a:r>
              <a:rPr dirty="0" sz="3100" b="1">
                <a:solidFill>
                  <a:srgbClr val="FFFFFF"/>
                </a:solidFill>
                <a:latin typeface="Calibri"/>
                <a:cs typeface="Calibri"/>
              </a:rPr>
              <a:t>¿Cómo</a:t>
            </a:r>
            <a:r>
              <a:rPr dirty="0" sz="31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100" spc="-5" b="1">
                <a:solidFill>
                  <a:srgbClr val="FFFFFF"/>
                </a:solidFill>
                <a:latin typeface="Calibri"/>
                <a:cs typeface="Calibri"/>
              </a:rPr>
              <a:t>sabré </a:t>
            </a:r>
            <a:r>
              <a:rPr dirty="0" sz="3100" spc="-10" b="1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3100" spc="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100" spc="-10" b="1">
                <a:solidFill>
                  <a:srgbClr val="FFFFFF"/>
                </a:solidFill>
                <a:latin typeface="Calibri"/>
                <a:cs typeface="Calibri"/>
              </a:rPr>
              <a:t>he</a:t>
            </a:r>
            <a:r>
              <a:rPr dirty="0" sz="3100" spc="-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100" spc="-10" b="1">
                <a:solidFill>
                  <a:srgbClr val="FFFFFF"/>
                </a:solidFill>
                <a:latin typeface="Calibri"/>
                <a:cs typeface="Calibri"/>
              </a:rPr>
              <a:t>llegado?</a:t>
            </a:r>
            <a:endParaRPr sz="3100">
              <a:latin typeface="Calibri"/>
              <a:cs typeface="Calibri"/>
            </a:endParaRPr>
          </a:p>
          <a:p>
            <a:pPr marL="347980" indent="-229235">
              <a:lnSpc>
                <a:spcPct val="100000"/>
              </a:lnSpc>
              <a:spcBef>
                <a:spcPts val="1315"/>
              </a:spcBef>
              <a:buChar char="•"/>
              <a:tabLst>
                <a:tab pos="348615" algn="l"/>
              </a:tabLst>
            </a:pPr>
            <a:r>
              <a:rPr dirty="0" sz="2400" spc="-5">
                <a:latin typeface="Calibri"/>
                <a:cs typeface="Calibri"/>
              </a:rPr>
              <a:t>Evaluación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(instrumento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momento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</a:t>
            </a:r>
            <a:r>
              <a:rPr dirty="0" sz="2400" spc="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aplicación)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67113" y="6472090"/>
            <a:ext cx="96456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Arial"/>
                <a:cs typeface="Arial"/>
              </a:rPr>
              <a:t>(Viciana,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2002)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0239" y="234695"/>
            <a:ext cx="8784335" cy="5969507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478980" y="6328602"/>
            <a:ext cx="15182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Times New Roman"/>
                <a:cs typeface="Times New Roman"/>
              </a:rPr>
              <a:t>(Viciana,</a:t>
            </a:r>
            <a:r>
              <a:rPr dirty="0" sz="1800" spc="-1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2002).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12716" y="2684795"/>
            <a:ext cx="6909434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84785" marR="5080" indent="-17272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latin typeface="Arial"/>
                <a:cs typeface="Arial"/>
              </a:rPr>
              <a:t>Proyecto didáctico </a:t>
            </a:r>
            <a:r>
              <a:rPr dirty="0" sz="2400" spc="-5" b="1">
                <a:latin typeface="Arial"/>
                <a:cs typeface="Arial"/>
              </a:rPr>
              <a:t>específico</a:t>
            </a:r>
            <a:r>
              <a:rPr dirty="0" sz="2400" spc="-5">
                <a:latin typeface="Arial"/>
                <a:cs typeface="Arial"/>
              </a:rPr>
              <a:t>, desarrollado por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un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profesor concreto </a:t>
            </a:r>
            <a:r>
              <a:rPr dirty="0" sz="2400" spc="-5">
                <a:latin typeface="Arial"/>
                <a:cs typeface="Arial"/>
              </a:rPr>
              <a:t>para un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grupo concreto</a:t>
            </a:r>
            <a:r>
              <a:rPr dirty="0" sz="2400" spc="-5">
                <a:latin typeface="Arial"/>
                <a:cs typeface="Arial"/>
              </a:rPr>
              <a:t>, en una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situación</a:t>
            </a:r>
            <a:r>
              <a:rPr dirty="0" u="sng" sz="2400" spc="2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concreta </a:t>
            </a:r>
            <a:r>
              <a:rPr dirty="0" sz="2400" spc="-5">
                <a:latin typeface="Arial"/>
                <a:cs typeface="Arial"/>
              </a:rPr>
              <a:t>para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un área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determinada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06373" y="867611"/>
            <a:ext cx="578167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latin typeface="Calibri"/>
                <a:cs typeface="Calibri"/>
              </a:rPr>
              <a:t>¿</a:t>
            </a:r>
            <a:r>
              <a:rPr dirty="0" sz="3600" spc="-35">
                <a:latin typeface="Calibri"/>
                <a:cs typeface="Calibri"/>
              </a:rPr>
              <a:t> </a:t>
            </a:r>
            <a:r>
              <a:rPr dirty="0" sz="3600" spc="-5">
                <a:latin typeface="Calibri"/>
                <a:cs typeface="Calibri"/>
              </a:rPr>
              <a:t>QUÉ</a:t>
            </a:r>
            <a:r>
              <a:rPr dirty="0" sz="3600">
                <a:latin typeface="Calibri"/>
                <a:cs typeface="Calibri"/>
              </a:rPr>
              <a:t> </a:t>
            </a:r>
            <a:r>
              <a:rPr dirty="0" sz="3600" spc="-5">
                <a:latin typeface="Calibri"/>
                <a:cs typeface="Calibri"/>
              </a:rPr>
              <a:t>ES</a:t>
            </a:r>
            <a:r>
              <a:rPr dirty="0" sz="3600" spc="-20">
                <a:latin typeface="Calibri"/>
                <a:cs typeface="Calibri"/>
              </a:rPr>
              <a:t> </a:t>
            </a:r>
            <a:r>
              <a:rPr dirty="0" sz="3600" spc="-5">
                <a:latin typeface="Calibri"/>
                <a:cs typeface="Calibri"/>
              </a:rPr>
              <a:t>LA</a:t>
            </a:r>
            <a:r>
              <a:rPr dirty="0" sz="3600" spc="-25">
                <a:latin typeface="Calibri"/>
                <a:cs typeface="Calibri"/>
              </a:rPr>
              <a:t> </a:t>
            </a:r>
            <a:r>
              <a:rPr dirty="0" sz="3600">
                <a:latin typeface="Calibri"/>
                <a:cs typeface="Calibri"/>
              </a:rPr>
              <a:t>PROGRAMACIÓN?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69445" y="6330127"/>
            <a:ext cx="170688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(Contreras,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1998).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777998" y="2486908"/>
            <a:ext cx="8004809" cy="1596390"/>
            <a:chOff x="2777998" y="2486908"/>
            <a:chExt cx="8004809" cy="1596390"/>
          </a:xfrm>
        </p:grpSpPr>
        <p:sp>
          <p:nvSpPr>
            <p:cNvPr id="6" name="object 6"/>
            <p:cNvSpPr/>
            <p:nvPr/>
          </p:nvSpPr>
          <p:spPr>
            <a:xfrm>
              <a:off x="2784348" y="2493258"/>
              <a:ext cx="7992109" cy="1583690"/>
            </a:xfrm>
            <a:custGeom>
              <a:avLst/>
              <a:gdLst/>
              <a:ahLst/>
              <a:cxnLst/>
              <a:rect l="l" t="t" r="r" b="b"/>
              <a:pathLst>
                <a:path w="7992109" h="1583689">
                  <a:moveTo>
                    <a:pt x="7727937" y="0"/>
                  </a:moveTo>
                  <a:lnTo>
                    <a:pt x="263918" y="0"/>
                  </a:lnTo>
                  <a:lnTo>
                    <a:pt x="216479" y="4252"/>
                  </a:lnTo>
                  <a:lnTo>
                    <a:pt x="171829" y="16511"/>
                  </a:lnTo>
                  <a:lnTo>
                    <a:pt x="130714" y="36032"/>
                  </a:lnTo>
                  <a:lnTo>
                    <a:pt x="93879" y="62070"/>
                  </a:lnTo>
                  <a:lnTo>
                    <a:pt x="62070" y="93879"/>
                  </a:lnTo>
                  <a:lnTo>
                    <a:pt x="36032" y="130714"/>
                  </a:lnTo>
                  <a:lnTo>
                    <a:pt x="16511" y="171829"/>
                  </a:lnTo>
                  <a:lnTo>
                    <a:pt x="4252" y="216479"/>
                  </a:lnTo>
                  <a:lnTo>
                    <a:pt x="0" y="263918"/>
                  </a:lnTo>
                  <a:lnTo>
                    <a:pt x="0" y="1319530"/>
                  </a:lnTo>
                  <a:lnTo>
                    <a:pt x="4252" y="1366969"/>
                  </a:lnTo>
                  <a:lnTo>
                    <a:pt x="16511" y="1411618"/>
                  </a:lnTo>
                  <a:lnTo>
                    <a:pt x="36032" y="1452731"/>
                  </a:lnTo>
                  <a:lnTo>
                    <a:pt x="62070" y="1489564"/>
                  </a:lnTo>
                  <a:lnTo>
                    <a:pt x="93879" y="1521370"/>
                  </a:lnTo>
                  <a:lnTo>
                    <a:pt x="130714" y="1547406"/>
                  </a:lnTo>
                  <a:lnTo>
                    <a:pt x="171829" y="1566926"/>
                  </a:lnTo>
                  <a:lnTo>
                    <a:pt x="216479" y="1579184"/>
                  </a:lnTo>
                  <a:lnTo>
                    <a:pt x="263918" y="1583436"/>
                  </a:lnTo>
                  <a:lnTo>
                    <a:pt x="7727937" y="1583436"/>
                  </a:lnTo>
                  <a:lnTo>
                    <a:pt x="7775376" y="1579184"/>
                  </a:lnTo>
                  <a:lnTo>
                    <a:pt x="7820026" y="1566926"/>
                  </a:lnTo>
                  <a:lnTo>
                    <a:pt x="7861141" y="1547406"/>
                  </a:lnTo>
                  <a:lnTo>
                    <a:pt x="7897976" y="1521370"/>
                  </a:lnTo>
                  <a:lnTo>
                    <a:pt x="7929785" y="1489564"/>
                  </a:lnTo>
                  <a:lnTo>
                    <a:pt x="7955823" y="1452731"/>
                  </a:lnTo>
                  <a:lnTo>
                    <a:pt x="7975344" y="1411618"/>
                  </a:lnTo>
                  <a:lnTo>
                    <a:pt x="7987603" y="1366969"/>
                  </a:lnTo>
                  <a:lnTo>
                    <a:pt x="7991856" y="1319530"/>
                  </a:lnTo>
                  <a:lnTo>
                    <a:pt x="7991856" y="263918"/>
                  </a:lnTo>
                  <a:lnTo>
                    <a:pt x="7987603" y="216479"/>
                  </a:lnTo>
                  <a:lnTo>
                    <a:pt x="7975344" y="171829"/>
                  </a:lnTo>
                  <a:lnTo>
                    <a:pt x="7955823" y="130714"/>
                  </a:lnTo>
                  <a:lnTo>
                    <a:pt x="7929785" y="93879"/>
                  </a:lnTo>
                  <a:lnTo>
                    <a:pt x="7897976" y="62070"/>
                  </a:lnTo>
                  <a:lnTo>
                    <a:pt x="7861141" y="36032"/>
                  </a:lnTo>
                  <a:lnTo>
                    <a:pt x="7820026" y="16511"/>
                  </a:lnTo>
                  <a:lnTo>
                    <a:pt x="7775376" y="4252"/>
                  </a:lnTo>
                  <a:lnTo>
                    <a:pt x="7727937" y="0"/>
                  </a:lnTo>
                  <a:close/>
                </a:path>
              </a:pathLst>
            </a:custGeom>
            <a:solidFill>
              <a:srgbClr val="4471C4">
                <a:alpha val="2391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784348" y="2493258"/>
              <a:ext cx="7992109" cy="1583690"/>
            </a:xfrm>
            <a:custGeom>
              <a:avLst/>
              <a:gdLst/>
              <a:ahLst/>
              <a:cxnLst/>
              <a:rect l="l" t="t" r="r" b="b"/>
              <a:pathLst>
                <a:path w="7992109" h="1583689">
                  <a:moveTo>
                    <a:pt x="0" y="263918"/>
                  </a:moveTo>
                  <a:lnTo>
                    <a:pt x="4252" y="216479"/>
                  </a:lnTo>
                  <a:lnTo>
                    <a:pt x="16511" y="171829"/>
                  </a:lnTo>
                  <a:lnTo>
                    <a:pt x="36032" y="130714"/>
                  </a:lnTo>
                  <a:lnTo>
                    <a:pt x="62070" y="93879"/>
                  </a:lnTo>
                  <a:lnTo>
                    <a:pt x="93879" y="62070"/>
                  </a:lnTo>
                  <a:lnTo>
                    <a:pt x="130714" y="36032"/>
                  </a:lnTo>
                  <a:lnTo>
                    <a:pt x="171829" y="16511"/>
                  </a:lnTo>
                  <a:lnTo>
                    <a:pt x="216479" y="4252"/>
                  </a:lnTo>
                  <a:lnTo>
                    <a:pt x="263918" y="0"/>
                  </a:lnTo>
                  <a:lnTo>
                    <a:pt x="7727937" y="0"/>
                  </a:lnTo>
                  <a:lnTo>
                    <a:pt x="7775376" y="4252"/>
                  </a:lnTo>
                  <a:lnTo>
                    <a:pt x="7820026" y="16511"/>
                  </a:lnTo>
                  <a:lnTo>
                    <a:pt x="7861141" y="36032"/>
                  </a:lnTo>
                  <a:lnTo>
                    <a:pt x="7897976" y="62070"/>
                  </a:lnTo>
                  <a:lnTo>
                    <a:pt x="7929785" y="93879"/>
                  </a:lnTo>
                  <a:lnTo>
                    <a:pt x="7955823" y="130714"/>
                  </a:lnTo>
                  <a:lnTo>
                    <a:pt x="7975344" y="171829"/>
                  </a:lnTo>
                  <a:lnTo>
                    <a:pt x="7987603" y="216479"/>
                  </a:lnTo>
                  <a:lnTo>
                    <a:pt x="7991856" y="263918"/>
                  </a:lnTo>
                  <a:lnTo>
                    <a:pt x="7991856" y="1319530"/>
                  </a:lnTo>
                  <a:lnTo>
                    <a:pt x="7987603" y="1366969"/>
                  </a:lnTo>
                  <a:lnTo>
                    <a:pt x="7975344" y="1411618"/>
                  </a:lnTo>
                  <a:lnTo>
                    <a:pt x="7955823" y="1452731"/>
                  </a:lnTo>
                  <a:lnTo>
                    <a:pt x="7929785" y="1489564"/>
                  </a:lnTo>
                  <a:lnTo>
                    <a:pt x="7897976" y="1521370"/>
                  </a:lnTo>
                  <a:lnTo>
                    <a:pt x="7861141" y="1547406"/>
                  </a:lnTo>
                  <a:lnTo>
                    <a:pt x="7820026" y="1566926"/>
                  </a:lnTo>
                  <a:lnTo>
                    <a:pt x="7775376" y="1579184"/>
                  </a:lnTo>
                  <a:lnTo>
                    <a:pt x="7727937" y="1583436"/>
                  </a:lnTo>
                  <a:lnTo>
                    <a:pt x="263918" y="1583436"/>
                  </a:lnTo>
                  <a:lnTo>
                    <a:pt x="216479" y="1579184"/>
                  </a:lnTo>
                  <a:lnTo>
                    <a:pt x="171829" y="1566926"/>
                  </a:lnTo>
                  <a:lnTo>
                    <a:pt x="130714" y="1547406"/>
                  </a:lnTo>
                  <a:lnTo>
                    <a:pt x="93879" y="1521370"/>
                  </a:lnTo>
                  <a:lnTo>
                    <a:pt x="62070" y="1489564"/>
                  </a:lnTo>
                  <a:lnTo>
                    <a:pt x="36032" y="1452731"/>
                  </a:lnTo>
                  <a:lnTo>
                    <a:pt x="16511" y="1411618"/>
                  </a:lnTo>
                  <a:lnTo>
                    <a:pt x="4252" y="1366969"/>
                  </a:lnTo>
                  <a:lnTo>
                    <a:pt x="0" y="1319530"/>
                  </a:lnTo>
                  <a:lnTo>
                    <a:pt x="0" y="263918"/>
                  </a:lnTo>
                  <a:close/>
                </a:path>
              </a:pathLst>
            </a:custGeom>
            <a:ln w="12700">
              <a:solidFill>
                <a:srgbClr val="30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89397" y="765809"/>
            <a:ext cx="3312160" cy="864235"/>
          </a:xfrm>
          <a:prstGeom prst="rect"/>
          <a:ln w="28575">
            <a:solidFill>
              <a:srgbClr val="4471C4"/>
            </a:solidFill>
          </a:ln>
        </p:spPr>
        <p:txBody>
          <a:bodyPr wrap="square" lIns="0" tIns="171450" rIns="0" bIns="0" rtlCol="0" vert="horz">
            <a:spAutoFit/>
          </a:bodyPr>
          <a:lstStyle/>
          <a:p>
            <a:pPr marL="358775">
              <a:lnSpc>
                <a:spcPct val="100000"/>
              </a:lnSpc>
              <a:spcBef>
                <a:spcPts val="1350"/>
              </a:spcBef>
            </a:pPr>
            <a:r>
              <a:rPr dirty="0" sz="3300" spc="-5"/>
              <a:t>Programación</a:t>
            </a:r>
            <a:endParaRPr sz="3300"/>
          </a:p>
        </p:txBody>
      </p:sp>
      <p:sp>
        <p:nvSpPr>
          <p:cNvPr id="3" name="object 3"/>
          <p:cNvSpPr txBox="1"/>
          <p:nvPr/>
        </p:nvSpPr>
        <p:spPr>
          <a:xfrm>
            <a:off x="1781175" y="1824503"/>
            <a:ext cx="8388985" cy="3263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Arial"/>
                <a:cs typeface="Arial"/>
              </a:rPr>
              <a:t>Está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adaptado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al contexto,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 más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específico.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450">
              <a:latin typeface="Arial"/>
              <a:cs typeface="Arial"/>
            </a:endParaRPr>
          </a:p>
          <a:p>
            <a:pPr marL="568960" marR="5080" indent="-213360">
              <a:lnSpc>
                <a:spcPct val="100000"/>
              </a:lnSpc>
              <a:buFont typeface="Arial"/>
              <a:buChar char="–"/>
              <a:tabLst>
                <a:tab pos="643255" algn="l"/>
                <a:tab pos="643890" algn="l"/>
              </a:tabLst>
            </a:pPr>
            <a:r>
              <a:rPr dirty="0"/>
              <a:t>	</a:t>
            </a:r>
            <a:r>
              <a:rPr dirty="0" sz="2100" spc="-5" b="1">
                <a:latin typeface="Arial"/>
                <a:cs typeface="Arial"/>
              </a:rPr>
              <a:t>Programación didáctica</a:t>
            </a:r>
            <a:r>
              <a:rPr dirty="0" sz="2100" spc="-5">
                <a:latin typeface="Arial"/>
                <a:cs typeface="Arial"/>
              </a:rPr>
              <a:t>:</a:t>
            </a:r>
            <a:r>
              <a:rPr dirty="0" sz="2100" spc="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Etapa</a:t>
            </a:r>
            <a:r>
              <a:rPr dirty="0" sz="2100" spc="-1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educativa (Primaria,</a:t>
            </a:r>
            <a:r>
              <a:rPr dirty="0" sz="2100" spc="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E.S.O.).</a:t>
            </a:r>
            <a:r>
              <a:rPr dirty="0" sz="2100">
                <a:latin typeface="Arial"/>
                <a:cs typeface="Arial"/>
              </a:rPr>
              <a:t> Se </a:t>
            </a:r>
            <a:r>
              <a:rPr dirty="0" sz="2100" spc="-57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realiza por el conjunto de profesores del departamento, son </a:t>
            </a:r>
            <a:r>
              <a:rPr dirty="0" sz="210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directrices generales (cómo </a:t>
            </a:r>
            <a:r>
              <a:rPr dirty="0" sz="2100">
                <a:latin typeface="Arial"/>
                <a:cs typeface="Arial"/>
              </a:rPr>
              <a:t>se </a:t>
            </a:r>
            <a:r>
              <a:rPr dirty="0" sz="2100" spc="-5">
                <a:latin typeface="Arial"/>
                <a:cs typeface="Arial"/>
              </a:rPr>
              <a:t>estructuran los </a:t>
            </a:r>
            <a:r>
              <a:rPr dirty="0" sz="2100">
                <a:latin typeface="Arial"/>
                <a:cs typeface="Arial"/>
              </a:rPr>
              <a:t>ciclos, cómo se </a:t>
            </a:r>
            <a:r>
              <a:rPr dirty="0" sz="2100" spc="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progresa</a:t>
            </a:r>
            <a:r>
              <a:rPr dirty="0" sz="2100" spc="-2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cada año…).</a:t>
            </a:r>
            <a:endParaRPr sz="2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–"/>
            </a:pPr>
            <a:endParaRPr sz="3050">
              <a:latin typeface="Arial"/>
              <a:cs typeface="Arial"/>
            </a:endParaRPr>
          </a:p>
          <a:p>
            <a:pPr marL="568960" marR="114935" indent="-213360">
              <a:lnSpc>
                <a:spcPct val="100000"/>
              </a:lnSpc>
              <a:buFont typeface="Arial"/>
              <a:buChar char="–"/>
              <a:tabLst>
                <a:tab pos="568960" algn="l"/>
              </a:tabLst>
            </a:pPr>
            <a:r>
              <a:rPr dirty="0" sz="2100" spc="-5" b="1">
                <a:latin typeface="Arial"/>
                <a:cs typeface="Arial"/>
              </a:rPr>
              <a:t>Programación </a:t>
            </a:r>
            <a:r>
              <a:rPr dirty="0" sz="2100" b="1">
                <a:latin typeface="Arial"/>
                <a:cs typeface="Arial"/>
              </a:rPr>
              <a:t>de </a:t>
            </a:r>
            <a:r>
              <a:rPr dirty="0" sz="2100" spc="-5" b="1">
                <a:latin typeface="Arial"/>
                <a:cs typeface="Arial"/>
              </a:rPr>
              <a:t>aula</a:t>
            </a:r>
            <a:r>
              <a:rPr dirty="0" sz="2100" spc="-5">
                <a:latin typeface="Arial"/>
                <a:cs typeface="Arial"/>
              </a:rPr>
              <a:t>: Realizado por un profesor para un </a:t>
            </a:r>
            <a:r>
              <a:rPr dirty="0" sz="2100">
                <a:latin typeface="Arial"/>
                <a:cs typeface="Arial"/>
              </a:rPr>
              <a:t>curso </a:t>
            </a:r>
            <a:r>
              <a:rPr dirty="0" sz="2100" spc="-57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en</a:t>
            </a:r>
            <a:r>
              <a:rPr dirty="0" sz="2100" spc="-1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concreto.</a:t>
            </a:r>
            <a:endParaRPr sz="2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19141" y="6390247"/>
            <a:ext cx="15589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(Viciana,</a:t>
            </a:r>
            <a:r>
              <a:rPr dirty="0" sz="1800" spc="-6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2002)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7620" rIns="0" bIns="0" rtlCol="0" vert="horz">
            <a:spAutoFit/>
          </a:bodyPr>
          <a:lstStyle/>
          <a:p>
            <a:pPr marL="5457190" marR="5080" indent="-4417060">
              <a:lnSpc>
                <a:spcPct val="100699"/>
              </a:lnSpc>
              <a:spcBef>
                <a:spcPts val="60"/>
              </a:spcBef>
            </a:pPr>
            <a:r>
              <a:rPr dirty="0" sz="4000" spc="-5">
                <a:latin typeface="Calibri"/>
                <a:cs typeface="Calibri"/>
              </a:rPr>
              <a:t>INTRODUCCIÓN</a:t>
            </a:r>
            <a:r>
              <a:rPr dirty="0" sz="4000" spc="25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DE</a:t>
            </a:r>
            <a:r>
              <a:rPr dirty="0" sz="4000" spc="-20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LA</a:t>
            </a:r>
            <a:r>
              <a:rPr dirty="0" sz="4000" spc="-10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PROGRAMACIÓN</a:t>
            </a:r>
            <a:r>
              <a:rPr dirty="0" sz="4000" spc="25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DIDÁCTICA </a:t>
            </a:r>
            <a:r>
              <a:rPr dirty="0" sz="4000" spc="-890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DE</a:t>
            </a:r>
            <a:r>
              <a:rPr dirty="0" sz="4000" spc="-10">
                <a:latin typeface="Calibri"/>
                <a:cs typeface="Calibri"/>
              </a:rPr>
              <a:t> </a:t>
            </a:r>
            <a:r>
              <a:rPr dirty="0" sz="4000">
                <a:latin typeface="Calibri"/>
                <a:cs typeface="Calibri"/>
              </a:rPr>
              <a:t>AULA</a:t>
            </a:r>
            <a:endParaRPr sz="40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47159" y="1568196"/>
            <a:ext cx="5327903" cy="469696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0351189" y="6330127"/>
            <a:ext cx="14960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(Sánchez,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2002)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79343" y="465686"/>
            <a:ext cx="711771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/>
              <a:t>Características</a:t>
            </a:r>
            <a:r>
              <a:rPr dirty="0" sz="3600" spc="-20"/>
              <a:t> </a:t>
            </a:r>
            <a:r>
              <a:rPr dirty="0" sz="3600"/>
              <a:t>de</a:t>
            </a:r>
            <a:r>
              <a:rPr dirty="0" sz="3600" spc="-5"/>
              <a:t> </a:t>
            </a:r>
            <a:r>
              <a:rPr dirty="0" sz="3600"/>
              <a:t>la </a:t>
            </a:r>
            <a:r>
              <a:rPr dirty="0" sz="3600" spc="-5"/>
              <a:t>programación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2502316" y="1439679"/>
            <a:ext cx="7807325" cy="19456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267335" algn="l"/>
              </a:tabLst>
            </a:pPr>
            <a:r>
              <a:rPr dirty="0" sz="1800" spc="-5" b="1" i="1">
                <a:latin typeface="Arial"/>
                <a:cs typeface="Arial"/>
              </a:rPr>
              <a:t>Flexibilidad</a:t>
            </a:r>
            <a:r>
              <a:rPr dirty="0" sz="1800" spc="70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:</a:t>
            </a:r>
            <a:r>
              <a:rPr dirty="0" sz="1800" spc="110" b="1" i="1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Capacidad</a:t>
            </a:r>
            <a:r>
              <a:rPr dirty="0" sz="1800" spc="1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para</a:t>
            </a:r>
            <a:r>
              <a:rPr dirty="0" sz="1800" spc="11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adaptarnos</a:t>
            </a:r>
            <a:r>
              <a:rPr dirty="0" sz="1800" spc="1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1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las</a:t>
            </a:r>
            <a:r>
              <a:rPr dirty="0" sz="1800" spc="10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diferentes</a:t>
            </a:r>
            <a:r>
              <a:rPr dirty="0" sz="1800" spc="12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situaciones, </a:t>
            </a:r>
            <a:r>
              <a:rPr dirty="0" sz="1800" spc="-5">
                <a:latin typeface="Arial"/>
                <a:cs typeface="Arial"/>
              </a:rPr>
              <a:t> día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5">
                <a:latin typeface="Arial"/>
                <a:cs typeface="Arial"/>
              </a:rPr>
              <a:t> día</a:t>
            </a:r>
            <a:r>
              <a:rPr dirty="0" sz="1800">
                <a:latin typeface="Arial"/>
                <a:cs typeface="Arial"/>
              </a:rPr>
              <a:t> se</a:t>
            </a:r>
            <a:r>
              <a:rPr dirty="0" sz="1800" spc="-5">
                <a:latin typeface="Arial"/>
                <a:cs typeface="Arial"/>
              </a:rPr>
              <a:t> modifica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función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resultados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del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día previo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(si </a:t>
            </a:r>
            <a:r>
              <a:rPr dirty="0" sz="1800" spc="-10">
                <a:latin typeface="Arial"/>
                <a:cs typeface="Arial"/>
              </a:rPr>
              <a:t>llueve,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alcanzan</a:t>
            </a:r>
            <a:r>
              <a:rPr dirty="0" sz="1800" spc="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objetivos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 </a:t>
            </a:r>
            <a:r>
              <a:rPr dirty="0" sz="1800" spc="-10">
                <a:latin typeface="Arial"/>
                <a:cs typeface="Arial"/>
              </a:rPr>
              <a:t>sesión,</a:t>
            </a:r>
            <a:r>
              <a:rPr dirty="0" sz="1800" spc="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etc.).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AutoNum type="arabicPeriod"/>
            </a:pP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Arial"/>
              <a:buAutoNum type="arabicPeriod"/>
            </a:pPr>
            <a:endParaRPr sz="1750">
              <a:latin typeface="Arial"/>
              <a:cs typeface="Arial"/>
            </a:endParaRPr>
          </a:p>
          <a:p>
            <a:pPr marL="12700" marR="233045">
              <a:lnSpc>
                <a:spcPct val="100000"/>
              </a:lnSpc>
              <a:buAutoNum type="arabicPeriod"/>
              <a:tabLst>
                <a:tab pos="267335" algn="l"/>
                <a:tab pos="1219200" algn="l"/>
              </a:tabLst>
            </a:pPr>
            <a:r>
              <a:rPr dirty="0" sz="1800" spc="-5" b="1" i="1">
                <a:latin typeface="Arial"/>
                <a:cs typeface="Arial"/>
              </a:rPr>
              <a:t>Contextualización: </a:t>
            </a:r>
            <a:r>
              <a:rPr dirty="0" sz="1800" spc="-10">
                <a:latin typeface="Arial"/>
                <a:cs typeface="Arial"/>
              </a:rPr>
              <a:t>Conocer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características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alumnos</a:t>
            </a:r>
            <a:r>
              <a:rPr dirty="0" sz="1800" spc="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los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espacios</a:t>
            </a:r>
            <a:r>
              <a:rPr dirty="0" sz="1800" spc="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	</a:t>
            </a:r>
            <a:r>
              <a:rPr dirty="0" sz="1800" spc="-5">
                <a:latin typeface="Arial"/>
                <a:cs typeface="Arial"/>
              </a:rPr>
              <a:t>materiales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que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disponemos.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84204" y="3933444"/>
            <a:ext cx="2807195" cy="204977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7445857" y="6406708"/>
            <a:ext cx="35496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ahoma"/>
                <a:cs typeface="Tahoma"/>
              </a:rPr>
              <a:t>(</a:t>
            </a:r>
            <a:r>
              <a:rPr dirty="0" sz="1200" spc="-5">
                <a:latin typeface="Arial"/>
                <a:cs typeface="Arial"/>
              </a:rPr>
              <a:t>Contretas,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1998;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Tahoma"/>
                <a:cs typeface="Tahoma"/>
              </a:rPr>
              <a:t>Del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Valle,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Velázquez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y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Díaz,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2003)</a:t>
            </a:r>
            <a:endParaRPr sz="1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31271" y="739691"/>
            <a:ext cx="711771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/>
              <a:t>Características</a:t>
            </a:r>
            <a:r>
              <a:rPr dirty="0" sz="3600" spc="-20"/>
              <a:t> </a:t>
            </a:r>
            <a:r>
              <a:rPr dirty="0" sz="3600"/>
              <a:t>de</a:t>
            </a:r>
            <a:r>
              <a:rPr dirty="0" sz="3600" spc="-5"/>
              <a:t> </a:t>
            </a:r>
            <a:r>
              <a:rPr dirty="0" sz="3600"/>
              <a:t>la </a:t>
            </a:r>
            <a:r>
              <a:rPr dirty="0" sz="3600" spc="-5"/>
              <a:t>programación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2502316" y="1527092"/>
            <a:ext cx="7173595" cy="2768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 i="1">
                <a:latin typeface="Arial"/>
                <a:cs typeface="Arial"/>
              </a:rPr>
              <a:t>3.</a:t>
            </a:r>
            <a:r>
              <a:rPr dirty="0" sz="1800" spc="5" b="1" i="1">
                <a:latin typeface="Arial"/>
                <a:cs typeface="Arial"/>
              </a:rPr>
              <a:t> </a:t>
            </a:r>
            <a:r>
              <a:rPr dirty="0" sz="1800" spc="-5" b="1" i="1">
                <a:latin typeface="Arial"/>
                <a:cs typeface="Arial"/>
              </a:rPr>
              <a:t>Concreción: </a:t>
            </a:r>
            <a:r>
              <a:rPr dirty="0" sz="1800" spc="-5">
                <a:latin typeface="Arial"/>
                <a:cs typeface="Arial"/>
              </a:rPr>
              <a:t>Tercer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nivel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concreción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curricular.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Arial"/>
              <a:cs typeface="Arial"/>
            </a:endParaRPr>
          </a:p>
          <a:p>
            <a:pPr algn="just" marL="127000" indent="-114300">
              <a:lnSpc>
                <a:spcPct val="100000"/>
              </a:lnSpc>
              <a:buChar char="•"/>
              <a:tabLst>
                <a:tab pos="127000" algn="l"/>
              </a:tabLst>
            </a:pPr>
            <a:r>
              <a:rPr dirty="0" sz="1800" spc="-10">
                <a:latin typeface="Arial"/>
                <a:cs typeface="Arial"/>
              </a:rPr>
              <a:t>Enseñanzas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mínimas DECRETO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61/2022.</a:t>
            </a:r>
            <a:endParaRPr sz="1800">
              <a:latin typeface="Arial"/>
              <a:cs typeface="Arial"/>
            </a:endParaRPr>
          </a:p>
          <a:p>
            <a:pPr algn="just" marL="127000" indent="-114300">
              <a:lnSpc>
                <a:spcPct val="100000"/>
              </a:lnSpc>
              <a:buChar char="•"/>
              <a:tabLst>
                <a:tab pos="127000" algn="l"/>
              </a:tabLst>
            </a:pPr>
            <a:r>
              <a:rPr dirty="0" sz="1800" spc="-10">
                <a:latin typeface="Arial"/>
                <a:cs typeface="Arial"/>
              </a:rPr>
              <a:t>Proyecto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Curricular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del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Centro.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75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</a:pPr>
            <a:r>
              <a:rPr dirty="0" sz="1800" spc="-5" b="1" i="1">
                <a:latin typeface="Arial"/>
                <a:cs typeface="Arial"/>
              </a:rPr>
              <a:t>4.</a:t>
            </a:r>
            <a:r>
              <a:rPr dirty="0" sz="1800" spc="-20" b="1" i="1">
                <a:latin typeface="Arial"/>
                <a:cs typeface="Arial"/>
              </a:rPr>
              <a:t> </a:t>
            </a:r>
            <a:r>
              <a:rPr dirty="0" sz="1800" spc="-10" b="1" i="1">
                <a:latin typeface="Arial"/>
                <a:cs typeface="Arial"/>
              </a:rPr>
              <a:t>Coherencia:</a:t>
            </a:r>
            <a:endParaRPr sz="1800">
              <a:latin typeface="Arial"/>
              <a:cs typeface="Arial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u="sng" sz="1800" spc="-1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Coherencia </a:t>
            </a:r>
            <a:r>
              <a:rPr dirty="0" u="sng" sz="1800" spc="-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externa</a:t>
            </a:r>
            <a:r>
              <a:rPr dirty="0" sz="1800" spc="-5">
                <a:latin typeface="Arial"/>
                <a:cs typeface="Arial"/>
              </a:rPr>
              <a:t>: </a:t>
            </a:r>
            <a:r>
              <a:rPr dirty="0" sz="1800" spc="-10">
                <a:latin typeface="Arial"/>
                <a:cs typeface="Arial"/>
              </a:rPr>
              <a:t>atendiendo </a:t>
            </a:r>
            <a:r>
              <a:rPr dirty="0" sz="1800">
                <a:latin typeface="Arial"/>
                <a:cs typeface="Arial"/>
              </a:rPr>
              <a:t>a </a:t>
            </a:r>
            <a:r>
              <a:rPr dirty="0" sz="1800" spc="-5">
                <a:latin typeface="Arial"/>
                <a:cs typeface="Arial"/>
              </a:rPr>
              <a:t>los </a:t>
            </a:r>
            <a:r>
              <a:rPr dirty="0" sz="1800" spc="-10">
                <a:latin typeface="Arial"/>
                <a:cs typeface="Arial"/>
              </a:rPr>
              <a:t>niveles </a:t>
            </a:r>
            <a:r>
              <a:rPr dirty="0" sz="1800" spc="-5">
                <a:latin typeface="Arial"/>
                <a:cs typeface="Arial"/>
              </a:rPr>
              <a:t>de </a:t>
            </a:r>
            <a:r>
              <a:rPr dirty="0" sz="1800" spc="-10">
                <a:latin typeface="Arial"/>
                <a:cs typeface="Arial"/>
              </a:rPr>
              <a:t>concreción </a:t>
            </a:r>
            <a:r>
              <a:rPr dirty="0" sz="1800" spc="-5">
                <a:latin typeface="Arial"/>
                <a:cs typeface="Arial"/>
              </a:rPr>
              <a:t>curricular.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u="sng" sz="1800" spc="-1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Coherencia interna:</a:t>
            </a:r>
            <a:r>
              <a:rPr dirty="0" sz="1800" spc="-10" i="1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relación </a:t>
            </a:r>
            <a:r>
              <a:rPr dirty="0" sz="1800" spc="-5">
                <a:latin typeface="Arial"/>
                <a:cs typeface="Arial"/>
              </a:rPr>
              <a:t>lógica entre los </a:t>
            </a:r>
            <a:r>
              <a:rPr dirty="0" sz="1800" spc="-10">
                <a:latin typeface="Arial"/>
                <a:cs typeface="Arial"/>
              </a:rPr>
              <a:t>elementos que integran </a:t>
            </a:r>
            <a:r>
              <a:rPr dirty="0" sz="1800" spc="-5">
                <a:latin typeface="Arial"/>
                <a:cs typeface="Arial"/>
              </a:rPr>
              <a:t>la </a:t>
            </a:r>
            <a:r>
              <a:rPr dirty="0" sz="1800" spc="-49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programación</a:t>
            </a:r>
            <a:r>
              <a:rPr dirty="0" sz="1800" spc="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(objetivos,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contenidos,</a:t>
            </a:r>
            <a:r>
              <a:rPr dirty="0" sz="1800" spc="3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etc.)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02316" y="5093252"/>
            <a:ext cx="7932420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5" b="1" i="1">
                <a:latin typeface="Arial"/>
                <a:cs typeface="Arial"/>
              </a:rPr>
              <a:t>5.</a:t>
            </a:r>
            <a:r>
              <a:rPr dirty="0" sz="1800" spc="5" b="1" i="1">
                <a:latin typeface="Arial"/>
                <a:cs typeface="Arial"/>
              </a:rPr>
              <a:t> </a:t>
            </a:r>
            <a:r>
              <a:rPr dirty="0" sz="1800" spc="-5" b="1" i="1">
                <a:latin typeface="Arial"/>
                <a:cs typeface="Arial"/>
              </a:rPr>
              <a:t>Viabilidad:</a:t>
            </a:r>
            <a:r>
              <a:rPr dirty="0" sz="1800" spc="-15" b="1" i="1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Formar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un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plan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 acción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que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realmente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pueda</a:t>
            </a:r>
            <a:r>
              <a:rPr dirty="0" sz="1800" spc="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desarrollarse. </a:t>
            </a:r>
            <a:r>
              <a:rPr dirty="0" sz="1800" spc="-5">
                <a:latin typeface="Arial"/>
                <a:cs typeface="Arial"/>
              </a:rPr>
              <a:t> Para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ello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hay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que</a:t>
            </a:r>
            <a:r>
              <a:rPr dirty="0" sz="1800" spc="-5">
                <a:latin typeface="Arial"/>
                <a:cs typeface="Arial"/>
              </a:rPr>
              <a:t> estimar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tiempo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que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5">
                <a:latin typeface="Arial"/>
                <a:cs typeface="Arial"/>
              </a:rPr>
              <a:t> tarda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en </a:t>
            </a:r>
            <a:r>
              <a:rPr dirty="0" sz="1800" spc="-10">
                <a:latin typeface="Arial"/>
                <a:cs typeface="Arial"/>
              </a:rPr>
              <a:t>aprender</a:t>
            </a:r>
            <a:r>
              <a:rPr dirty="0" sz="1800" spc="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gestos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técnicos,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aspectos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tácticos, etc.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90749" y="6343825"/>
            <a:ext cx="35496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ahoma"/>
                <a:cs typeface="Tahoma"/>
              </a:rPr>
              <a:t>(</a:t>
            </a:r>
            <a:r>
              <a:rPr dirty="0" sz="1200" spc="-5">
                <a:latin typeface="Arial"/>
                <a:cs typeface="Arial"/>
              </a:rPr>
              <a:t>Contretas,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1998;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Tahoma"/>
                <a:cs typeface="Tahoma"/>
              </a:rPr>
              <a:t>Del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Valle,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Velázquez</a:t>
            </a:r>
            <a:r>
              <a:rPr dirty="0" sz="1200" spc="1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y</a:t>
            </a:r>
            <a:r>
              <a:rPr dirty="0" sz="1200" spc="-10">
                <a:latin typeface="Tahoma"/>
                <a:cs typeface="Tahoma"/>
              </a:rPr>
              <a:t> </a:t>
            </a:r>
            <a:r>
              <a:rPr dirty="0" sz="1200" spc="-5">
                <a:latin typeface="Tahoma"/>
                <a:cs typeface="Tahoma"/>
              </a:rPr>
              <a:t>Díaz,</a:t>
            </a:r>
            <a:r>
              <a:rPr dirty="0" sz="1200" spc="5">
                <a:latin typeface="Tahoma"/>
                <a:cs typeface="Tahoma"/>
              </a:rPr>
              <a:t> </a:t>
            </a:r>
            <a:r>
              <a:rPr dirty="0" sz="1200">
                <a:latin typeface="Tahoma"/>
                <a:cs typeface="Tahoma"/>
              </a:rPr>
              <a:t>2003)</a:t>
            </a:r>
            <a:endParaRPr sz="1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69799" y="1890330"/>
            <a:ext cx="6249035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5">
                <a:latin typeface="Arial"/>
                <a:cs typeface="Arial"/>
              </a:rPr>
              <a:t>Fases</a:t>
            </a:r>
            <a:r>
              <a:rPr dirty="0" sz="3200" spc="-30">
                <a:latin typeface="Arial"/>
                <a:cs typeface="Arial"/>
              </a:rPr>
              <a:t> </a:t>
            </a:r>
            <a:r>
              <a:rPr dirty="0" sz="3200" spc="-5">
                <a:latin typeface="Arial"/>
                <a:cs typeface="Arial"/>
              </a:rPr>
              <a:t>del</a:t>
            </a:r>
            <a:r>
              <a:rPr dirty="0" sz="3200" spc="-15">
                <a:latin typeface="Arial"/>
                <a:cs typeface="Arial"/>
              </a:rPr>
              <a:t> </a:t>
            </a:r>
            <a:r>
              <a:rPr dirty="0" sz="3200" spc="-5">
                <a:latin typeface="Arial"/>
                <a:cs typeface="Arial"/>
              </a:rPr>
              <a:t>proceso</a:t>
            </a:r>
            <a:r>
              <a:rPr dirty="0" sz="3200" spc="-45">
                <a:latin typeface="Arial"/>
                <a:cs typeface="Arial"/>
              </a:rPr>
              <a:t> </a:t>
            </a:r>
            <a:r>
              <a:rPr dirty="0" sz="3200" spc="-5">
                <a:latin typeface="Arial"/>
                <a:cs typeface="Arial"/>
              </a:rPr>
              <a:t>de</a:t>
            </a:r>
            <a:r>
              <a:rPr dirty="0" sz="3200" spc="-20">
                <a:latin typeface="Arial"/>
                <a:cs typeface="Arial"/>
              </a:rPr>
              <a:t> </a:t>
            </a:r>
            <a:r>
              <a:rPr dirty="0" sz="3200" spc="-5">
                <a:latin typeface="Arial"/>
                <a:cs typeface="Arial"/>
              </a:rPr>
              <a:t>planificación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499360" y="2793493"/>
            <a:ext cx="1861185" cy="1108075"/>
          </a:xfrm>
          <a:custGeom>
            <a:avLst/>
            <a:gdLst/>
            <a:ahLst/>
            <a:cxnLst/>
            <a:rect l="l" t="t" r="r" b="b"/>
            <a:pathLst>
              <a:path w="1861185" h="1108075">
                <a:moveTo>
                  <a:pt x="1750009" y="0"/>
                </a:moveTo>
                <a:lnTo>
                  <a:pt x="110794" y="0"/>
                </a:lnTo>
                <a:lnTo>
                  <a:pt x="67669" y="8707"/>
                </a:lnTo>
                <a:lnTo>
                  <a:pt x="32451" y="32451"/>
                </a:lnTo>
                <a:lnTo>
                  <a:pt x="8707" y="67669"/>
                </a:lnTo>
                <a:lnTo>
                  <a:pt x="0" y="110794"/>
                </a:lnTo>
                <a:lnTo>
                  <a:pt x="0" y="997153"/>
                </a:lnTo>
                <a:lnTo>
                  <a:pt x="8707" y="1040278"/>
                </a:lnTo>
                <a:lnTo>
                  <a:pt x="32451" y="1075496"/>
                </a:lnTo>
                <a:lnTo>
                  <a:pt x="67669" y="1099240"/>
                </a:lnTo>
                <a:lnTo>
                  <a:pt x="110794" y="1107948"/>
                </a:lnTo>
                <a:lnTo>
                  <a:pt x="1750009" y="1107948"/>
                </a:lnTo>
                <a:lnTo>
                  <a:pt x="1793134" y="1099240"/>
                </a:lnTo>
                <a:lnTo>
                  <a:pt x="1828352" y="1075496"/>
                </a:lnTo>
                <a:lnTo>
                  <a:pt x="1852096" y="1040278"/>
                </a:lnTo>
                <a:lnTo>
                  <a:pt x="1860804" y="997153"/>
                </a:lnTo>
                <a:lnTo>
                  <a:pt x="1860804" y="110794"/>
                </a:lnTo>
                <a:lnTo>
                  <a:pt x="1852096" y="67669"/>
                </a:lnTo>
                <a:lnTo>
                  <a:pt x="1828352" y="32451"/>
                </a:lnTo>
                <a:lnTo>
                  <a:pt x="1793134" y="8707"/>
                </a:lnTo>
                <a:lnTo>
                  <a:pt x="175000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622118" y="2871904"/>
            <a:ext cx="1068070" cy="57658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 marR="5080">
              <a:lnSpc>
                <a:spcPts val="2060"/>
              </a:lnSpc>
              <a:spcBef>
                <a:spcPts val="345"/>
              </a:spcBef>
            </a:pP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ec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ion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es  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preactivas</a:t>
            </a:r>
            <a:endParaRPr sz="19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874010" y="3526282"/>
            <a:ext cx="1875155" cy="2816860"/>
            <a:chOff x="2874010" y="3526282"/>
            <a:chExt cx="1875155" cy="2816860"/>
          </a:xfrm>
        </p:grpSpPr>
        <p:sp>
          <p:nvSpPr>
            <p:cNvPr id="6" name="object 6"/>
            <p:cNvSpPr/>
            <p:nvPr/>
          </p:nvSpPr>
          <p:spPr>
            <a:xfrm>
              <a:off x="2880360" y="3532632"/>
              <a:ext cx="1862455" cy="2804160"/>
            </a:xfrm>
            <a:custGeom>
              <a:avLst/>
              <a:gdLst/>
              <a:ahLst/>
              <a:cxnLst/>
              <a:rect l="l" t="t" r="r" b="b"/>
              <a:pathLst>
                <a:path w="1862454" h="2804160">
                  <a:moveTo>
                    <a:pt x="1676095" y="0"/>
                  </a:moveTo>
                  <a:lnTo>
                    <a:pt x="186232" y="0"/>
                  </a:lnTo>
                  <a:lnTo>
                    <a:pt x="136723" y="6652"/>
                  </a:lnTo>
                  <a:lnTo>
                    <a:pt x="92235" y="25425"/>
                  </a:lnTo>
                  <a:lnTo>
                    <a:pt x="54544" y="54544"/>
                  </a:lnTo>
                  <a:lnTo>
                    <a:pt x="25425" y="92235"/>
                  </a:lnTo>
                  <a:lnTo>
                    <a:pt x="6652" y="136723"/>
                  </a:lnTo>
                  <a:lnTo>
                    <a:pt x="0" y="186232"/>
                  </a:lnTo>
                  <a:lnTo>
                    <a:pt x="0" y="2617927"/>
                  </a:lnTo>
                  <a:lnTo>
                    <a:pt x="6652" y="2667436"/>
                  </a:lnTo>
                  <a:lnTo>
                    <a:pt x="25425" y="2711924"/>
                  </a:lnTo>
                  <a:lnTo>
                    <a:pt x="54544" y="2749615"/>
                  </a:lnTo>
                  <a:lnTo>
                    <a:pt x="92235" y="2778734"/>
                  </a:lnTo>
                  <a:lnTo>
                    <a:pt x="136723" y="2797507"/>
                  </a:lnTo>
                  <a:lnTo>
                    <a:pt x="186232" y="2804160"/>
                  </a:lnTo>
                  <a:lnTo>
                    <a:pt x="1676095" y="2804160"/>
                  </a:lnTo>
                  <a:lnTo>
                    <a:pt x="1725604" y="2797507"/>
                  </a:lnTo>
                  <a:lnTo>
                    <a:pt x="1770092" y="2778734"/>
                  </a:lnTo>
                  <a:lnTo>
                    <a:pt x="1807783" y="2749615"/>
                  </a:lnTo>
                  <a:lnTo>
                    <a:pt x="1836902" y="2711924"/>
                  </a:lnTo>
                  <a:lnTo>
                    <a:pt x="1855675" y="2667436"/>
                  </a:lnTo>
                  <a:lnTo>
                    <a:pt x="1862327" y="2617927"/>
                  </a:lnTo>
                  <a:lnTo>
                    <a:pt x="1862327" y="186232"/>
                  </a:lnTo>
                  <a:lnTo>
                    <a:pt x="1855675" y="136723"/>
                  </a:lnTo>
                  <a:lnTo>
                    <a:pt x="1836902" y="92235"/>
                  </a:lnTo>
                  <a:lnTo>
                    <a:pt x="1807783" y="54544"/>
                  </a:lnTo>
                  <a:lnTo>
                    <a:pt x="1770092" y="25425"/>
                  </a:lnTo>
                  <a:lnTo>
                    <a:pt x="1725604" y="6652"/>
                  </a:lnTo>
                  <a:lnTo>
                    <a:pt x="1676095" y="0"/>
                  </a:lnTo>
                  <a:close/>
                </a:path>
              </a:pathLst>
            </a:custGeom>
            <a:solidFill>
              <a:srgbClr val="FFFFFF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880360" y="3532632"/>
              <a:ext cx="1862455" cy="2804160"/>
            </a:xfrm>
            <a:custGeom>
              <a:avLst/>
              <a:gdLst/>
              <a:ahLst/>
              <a:cxnLst/>
              <a:rect l="l" t="t" r="r" b="b"/>
              <a:pathLst>
                <a:path w="1862454" h="2804160">
                  <a:moveTo>
                    <a:pt x="0" y="186232"/>
                  </a:moveTo>
                  <a:lnTo>
                    <a:pt x="6652" y="136723"/>
                  </a:lnTo>
                  <a:lnTo>
                    <a:pt x="25425" y="92235"/>
                  </a:lnTo>
                  <a:lnTo>
                    <a:pt x="54544" y="54544"/>
                  </a:lnTo>
                  <a:lnTo>
                    <a:pt x="92235" y="25425"/>
                  </a:lnTo>
                  <a:lnTo>
                    <a:pt x="136723" y="6652"/>
                  </a:lnTo>
                  <a:lnTo>
                    <a:pt x="186232" y="0"/>
                  </a:lnTo>
                  <a:lnTo>
                    <a:pt x="1676095" y="0"/>
                  </a:lnTo>
                  <a:lnTo>
                    <a:pt x="1725604" y="6652"/>
                  </a:lnTo>
                  <a:lnTo>
                    <a:pt x="1770092" y="25425"/>
                  </a:lnTo>
                  <a:lnTo>
                    <a:pt x="1807783" y="54544"/>
                  </a:lnTo>
                  <a:lnTo>
                    <a:pt x="1836902" y="92235"/>
                  </a:lnTo>
                  <a:lnTo>
                    <a:pt x="1855675" y="136723"/>
                  </a:lnTo>
                  <a:lnTo>
                    <a:pt x="1862327" y="186232"/>
                  </a:lnTo>
                  <a:lnTo>
                    <a:pt x="1862327" y="2617927"/>
                  </a:lnTo>
                  <a:lnTo>
                    <a:pt x="1855675" y="2667436"/>
                  </a:lnTo>
                  <a:lnTo>
                    <a:pt x="1836902" y="2711924"/>
                  </a:lnTo>
                  <a:lnTo>
                    <a:pt x="1807783" y="2749615"/>
                  </a:lnTo>
                  <a:lnTo>
                    <a:pt x="1770092" y="2778734"/>
                  </a:lnTo>
                  <a:lnTo>
                    <a:pt x="1725604" y="2797507"/>
                  </a:lnTo>
                  <a:lnTo>
                    <a:pt x="1676095" y="2804160"/>
                  </a:lnTo>
                  <a:lnTo>
                    <a:pt x="186232" y="2804160"/>
                  </a:lnTo>
                  <a:lnTo>
                    <a:pt x="136723" y="2797507"/>
                  </a:lnTo>
                  <a:lnTo>
                    <a:pt x="92235" y="2778734"/>
                  </a:lnTo>
                  <a:lnTo>
                    <a:pt x="54544" y="2749615"/>
                  </a:lnTo>
                  <a:lnTo>
                    <a:pt x="25425" y="2711924"/>
                  </a:lnTo>
                  <a:lnTo>
                    <a:pt x="6652" y="2667436"/>
                  </a:lnTo>
                  <a:lnTo>
                    <a:pt x="0" y="2617927"/>
                  </a:lnTo>
                  <a:lnTo>
                    <a:pt x="0" y="186232"/>
                  </a:lnTo>
                  <a:close/>
                </a:path>
              </a:pathLst>
            </a:custGeom>
            <a:ln w="12700">
              <a:solidFill>
                <a:srgbClr val="4371C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3057808" y="3664675"/>
            <a:ext cx="1335405" cy="2400935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marL="184785" marR="5080" indent="-172720">
              <a:lnSpc>
                <a:spcPct val="90000"/>
              </a:lnSpc>
              <a:spcBef>
                <a:spcPts val="325"/>
              </a:spcBef>
              <a:buFont typeface="Calibri"/>
              <a:buChar char="•"/>
              <a:tabLst>
                <a:tab pos="185420" algn="l"/>
              </a:tabLst>
            </a:pPr>
            <a:r>
              <a:rPr dirty="0" sz="1900" spc="-5" b="1">
                <a:latin typeface="Calibri"/>
                <a:cs typeface="Calibri"/>
              </a:rPr>
              <a:t>Planificar</a:t>
            </a:r>
            <a:r>
              <a:rPr dirty="0" sz="1900" spc="-5">
                <a:latin typeface="Calibri"/>
                <a:cs typeface="Calibri"/>
              </a:rPr>
              <a:t>: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decisiones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del diseño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del</a:t>
            </a:r>
            <a:r>
              <a:rPr dirty="0" sz="1900" spc="-8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proceso </a:t>
            </a:r>
            <a:r>
              <a:rPr dirty="0" sz="1900" spc="-41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de </a:t>
            </a:r>
            <a:r>
              <a:rPr dirty="0" sz="1900" spc="-5">
                <a:latin typeface="Calibri"/>
                <a:cs typeface="Calibri"/>
              </a:rPr>
              <a:t> enseñanza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 la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Educación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Física.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643628" y="2930651"/>
            <a:ext cx="597535" cy="463550"/>
          </a:xfrm>
          <a:custGeom>
            <a:avLst/>
            <a:gdLst/>
            <a:ahLst/>
            <a:cxnLst/>
            <a:rect l="l" t="t" r="r" b="b"/>
            <a:pathLst>
              <a:path w="597535" h="463550">
                <a:moveTo>
                  <a:pt x="365760" y="0"/>
                </a:moveTo>
                <a:lnTo>
                  <a:pt x="365760" y="92659"/>
                </a:lnTo>
                <a:lnTo>
                  <a:pt x="0" y="92659"/>
                </a:lnTo>
                <a:lnTo>
                  <a:pt x="0" y="370636"/>
                </a:lnTo>
                <a:lnTo>
                  <a:pt x="365760" y="370636"/>
                </a:lnTo>
                <a:lnTo>
                  <a:pt x="365760" y="463295"/>
                </a:lnTo>
                <a:lnTo>
                  <a:pt x="597408" y="231647"/>
                </a:lnTo>
                <a:lnTo>
                  <a:pt x="365760" y="0"/>
                </a:lnTo>
                <a:close/>
              </a:path>
            </a:pathLst>
          </a:custGeom>
          <a:solidFill>
            <a:srgbClr val="ABB9D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489447" y="2793493"/>
            <a:ext cx="1861185" cy="1108075"/>
          </a:xfrm>
          <a:custGeom>
            <a:avLst/>
            <a:gdLst/>
            <a:ahLst/>
            <a:cxnLst/>
            <a:rect l="l" t="t" r="r" b="b"/>
            <a:pathLst>
              <a:path w="1861184" h="1108075">
                <a:moveTo>
                  <a:pt x="1750009" y="0"/>
                </a:moveTo>
                <a:lnTo>
                  <a:pt x="110794" y="0"/>
                </a:lnTo>
                <a:lnTo>
                  <a:pt x="67669" y="8707"/>
                </a:lnTo>
                <a:lnTo>
                  <a:pt x="32451" y="32451"/>
                </a:lnTo>
                <a:lnTo>
                  <a:pt x="8707" y="67669"/>
                </a:lnTo>
                <a:lnTo>
                  <a:pt x="0" y="110794"/>
                </a:lnTo>
                <a:lnTo>
                  <a:pt x="0" y="997153"/>
                </a:lnTo>
                <a:lnTo>
                  <a:pt x="8707" y="1040278"/>
                </a:lnTo>
                <a:lnTo>
                  <a:pt x="32451" y="1075496"/>
                </a:lnTo>
                <a:lnTo>
                  <a:pt x="67669" y="1099240"/>
                </a:lnTo>
                <a:lnTo>
                  <a:pt x="110794" y="1107948"/>
                </a:lnTo>
                <a:lnTo>
                  <a:pt x="1750009" y="1107948"/>
                </a:lnTo>
                <a:lnTo>
                  <a:pt x="1793134" y="1099240"/>
                </a:lnTo>
                <a:lnTo>
                  <a:pt x="1828352" y="1075496"/>
                </a:lnTo>
                <a:lnTo>
                  <a:pt x="1852096" y="1040278"/>
                </a:lnTo>
                <a:lnTo>
                  <a:pt x="1860804" y="997153"/>
                </a:lnTo>
                <a:lnTo>
                  <a:pt x="1860804" y="110794"/>
                </a:lnTo>
                <a:lnTo>
                  <a:pt x="1852096" y="67669"/>
                </a:lnTo>
                <a:lnTo>
                  <a:pt x="1828352" y="32451"/>
                </a:lnTo>
                <a:lnTo>
                  <a:pt x="1793134" y="8707"/>
                </a:lnTo>
                <a:lnTo>
                  <a:pt x="175000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611702" y="2871904"/>
            <a:ext cx="1163955" cy="57658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 marR="5080">
              <a:lnSpc>
                <a:spcPts val="2060"/>
              </a:lnSpc>
              <a:spcBef>
                <a:spcPts val="345"/>
              </a:spcBef>
            </a:pP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Decisiones </a:t>
            </a:r>
            <a:r>
              <a:rPr dirty="0" sz="19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nte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act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iv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endParaRPr sz="19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5864097" y="3526280"/>
            <a:ext cx="1873885" cy="2816860"/>
            <a:chOff x="5864097" y="3526280"/>
            <a:chExt cx="1873885" cy="2816860"/>
          </a:xfrm>
        </p:grpSpPr>
        <p:sp>
          <p:nvSpPr>
            <p:cNvPr id="13" name="object 13"/>
            <p:cNvSpPr/>
            <p:nvPr/>
          </p:nvSpPr>
          <p:spPr>
            <a:xfrm>
              <a:off x="5870447" y="3532630"/>
              <a:ext cx="1861185" cy="2804160"/>
            </a:xfrm>
            <a:custGeom>
              <a:avLst/>
              <a:gdLst/>
              <a:ahLst/>
              <a:cxnLst/>
              <a:rect l="l" t="t" r="r" b="b"/>
              <a:pathLst>
                <a:path w="1861184" h="2804160">
                  <a:moveTo>
                    <a:pt x="1674723" y="0"/>
                  </a:moveTo>
                  <a:lnTo>
                    <a:pt x="186080" y="0"/>
                  </a:lnTo>
                  <a:lnTo>
                    <a:pt x="136613" y="6647"/>
                  </a:lnTo>
                  <a:lnTo>
                    <a:pt x="92162" y="25405"/>
                  </a:lnTo>
                  <a:lnTo>
                    <a:pt x="54502" y="54502"/>
                  </a:lnTo>
                  <a:lnTo>
                    <a:pt x="25405" y="92162"/>
                  </a:lnTo>
                  <a:lnTo>
                    <a:pt x="6647" y="136613"/>
                  </a:lnTo>
                  <a:lnTo>
                    <a:pt x="0" y="186080"/>
                  </a:lnTo>
                  <a:lnTo>
                    <a:pt x="0" y="2618079"/>
                  </a:lnTo>
                  <a:lnTo>
                    <a:pt x="6647" y="2667546"/>
                  </a:lnTo>
                  <a:lnTo>
                    <a:pt x="25405" y="2711997"/>
                  </a:lnTo>
                  <a:lnTo>
                    <a:pt x="54502" y="2749657"/>
                  </a:lnTo>
                  <a:lnTo>
                    <a:pt x="92162" y="2778754"/>
                  </a:lnTo>
                  <a:lnTo>
                    <a:pt x="136613" y="2797512"/>
                  </a:lnTo>
                  <a:lnTo>
                    <a:pt x="186080" y="2804160"/>
                  </a:lnTo>
                  <a:lnTo>
                    <a:pt x="1674723" y="2804160"/>
                  </a:lnTo>
                  <a:lnTo>
                    <a:pt x="1724190" y="2797512"/>
                  </a:lnTo>
                  <a:lnTo>
                    <a:pt x="1768641" y="2778754"/>
                  </a:lnTo>
                  <a:lnTo>
                    <a:pt x="1806301" y="2749657"/>
                  </a:lnTo>
                  <a:lnTo>
                    <a:pt x="1835398" y="2711997"/>
                  </a:lnTo>
                  <a:lnTo>
                    <a:pt x="1854156" y="2667546"/>
                  </a:lnTo>
                  <a:lnTo>
                    <a:pt x="1860804" y="2618079"/>
                  </a:lnTo>
                  <a:lnTo>
                    <a:pt x="1860804" y="186080"/>
                  </a:lnTo>
                  <a:lnTo>
                    <a:pt x="1854156" y="136613"/>
                  </a:lnTo>
                  <a:lnTo>
                    <a:pt x="1835398" y="92162"/>
                  </a:lnTo>
                  <a:lnTo>
                    <a:pt x="1806301" y="54502"/>
                  </a:lnTo>
                  <a:lnTo>
                    <a:pt x="1768641" y="25405"/>
                  </a:lnTo>
                  <a:lnTo>
                    <a:pt x="1724190" y="6647"/>
                  </a:lnTo>
                  <a:lnTo>
                    <a:pt x="1674723" y="0"/>
                  </a:lnTo>
                  <a:close/>
                </a:path>
              </a:pathLst>
            </a:custGeom>
            <a:solidFill>
              <a:srgbClr val="FFFFFF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870447" y="3532630"/>
              <a:ext cx="1861185" cy="2804160"/>
            </a:xfrm>
            <a:custGeom>
              <a:avLst/>
              <a:gdLst/>
              <a:ahLst/>
              <a:cxnLst/>
              <a:rect l="l" t="t" r="r" b="b"/>
              <a:pathLst>
                <a:path w="1861184" h="2804160">
                  <a:moveTo>
                    <a:pt x="0" y="186080"/>
                  </a:moveTo>
                  <a:lnTo>
                    <a:pt x="6647" y="136613"/>
                  </a:lnTo>
                  <a:lnTo>
                    <a:pt x="25405" y="92162"/>
                  </a:lnTo>
                  <a:lnTo>
                    <a:pt x="54502" y="54502"/>
                  </a:lnTo>
                  <a:lnTo>
                    <a:pt x="92162" y="25405"/>
                  </a:lnTo>
                  <a:lnTo>
                    <a:pt x="136613" y="6647"/>
                  </a:lnTo>
                  <a:lnTo>
                    <a:pt x="186080" y="0"/>
                  </a:lnTo>
                  <a:lnTo>
                    <a:pt x="1674723" y="0"/>
                  </a:lnTo>
                  <a:lnTo>
                    <a:pt x="1724190" y="6647"/>
                  </a:lnTo>
                  <a:lnTo>
                    <a:pt x="1768641" y="25405"/>
                  </a:lnTo>
                  <a:lnTo>
                    <a:pt x="1806301" y="54502"/>
                  </a:lnTo>
                  <a:lnTo>
                    <a:pt x="1835398" y="92162"/>
                  </a:lnTo>
                  <a:lnTo>
                    <a:pt x="1854156" y="136613"/>
                  </a:lnTo>
                  <a:lnTo>
                    <a:pt x="1860804" y="186080"/>
                  </a:lnTo>
                  <a:lnTo>
                    <a:pt x="1860804" y="2618079"/>
                  </a:lnTo>
                  <a:lnTo>
                    <a:pt x="1854156" y="2667546"/>
                  </a:lnTo>
                  <a:lnTo>
                    <a:pt x="1835398" y="2711997"/>
                  </a:lnTo>
                  <a:lnTo>
                    <a:pt x="1806301" y="2749657"/>
                  </a:lnTo>
                  <a:lnTo>
                    <a:pt x="1768641" y="2778754"/>
                  </a:lnTo>
                  <a:lnTo>
                    <a:pt x="1724190" y="2797512"/>
                  </a:lnTo>
                  <a:lnTo>
                    <a:pt x="1674723" y="2804160"/>
                  </a:lnTo>
                  <a:lnTo>
                    <a:pt x="186080" y="2804160"/>
                  </a:lnTo>
                  <a:lnTo>
                    <a:pt x="136613" y="2797512"/>
                  </a:lnTo>
                  <a:lnTo>
                    <a:pt x="92162" y="2778754"/>
                  </a:lnTo>
                  <a:lnTo>
                    <a:pt x="54502" y="2749657"/>
                  </a:lnTo>
                  <a:lnTo>
                    <a:pt x="25405" y="2711997"/>
                  </a:lnTo>
                  <a:lnTo>
                    <a:pt x="6647" y="2667546"/>
                  </a:lnTo>
                  <a:lnTo>
                    <a:pt x="0" y="2618079"/>
                  </a:lnTo>
                  <a:lnTo>
                    <a:pt x="0" y="186080"/>
                  </a:lnTo>
                  <a:close/>
                </a:path>
              </a:pathLst>
            </a:custGeom>
            <a:ln w="12700">
              <a:solidFill>
                <a:srgbClr val="4371C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6047393" y="3664675"/>
            <a:ext cx="1431925" cy="2400935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marL="184785" marR="5080" indent="-172720">
              <a:lnSpc>
                <a:spcPct val="90000"/>
              </a:lnSpc>
              <a:spcBef>
                <a:spcPts val="325"/>
              </a:spcBef>
              <a:buFont typeface="Calibri"/>
              <a:buChar char="•"/>
              <a:tabLst>
                <a:tab pos="185420" algn="l"/>
              </a:tabLst>
            </a:pPr>
            <a:r>
              <a:rPr dirty="0" sz="1900" spc="-5" b="1">
                <a:latin typeface="Calibri"/>
                <a:cs typeface="Calibri"/>
              </a:rPr>
              <a:t>Intervenir</a:t>
            </a:r>
            <a:r>
              <a:rPr dirty="0" sz="1900" spc="-5">
                <a:latin typeface="Calibri"/>
                <a:cs typeface="Calibri"/>
              </a:rPr>
              <a:t>: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Decisiones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 cambio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 la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pl</a:t>
            </a:r>
            <a:r>
              <a:rPr dirty="0" sz="1900" spc="-5">
                <a:latin typeface="Calibri"/>
                <a:cs typeface="Calibri"/>
              </a:rPr>
              <a:t>a</a:t>
            </a:r>
            <a:r>
              <a:rPr dirty="0" sz="1900" spc="-10">
                <a:latin typeface="Calibri"/>
                <a:cs typeface="Calibri"/>
              </a:rPr>
              <a:t>nifi</a:t>
            </a:r>
            <a:r>
              <a:rPr dirty="0" sz="1900" spc="-5">
                <a:latin typeface="Calibri"/>
                <a:cs typeface="Calibri"/>
              </a:rPr>
              <a:t>cac</a:t>
            </a:r>
            <a:r>
              <a:rPr dirty="0" sz="1900" spc="-10">
                <a:latin typeface="Calibri"/>
                <a:cs typeface="Calibri"/>
              </a:rPr>
              <a:t>ión  </a:t>
            </a:r>
            <a:r>
              <a:rPr dirty="0" sz="1900" spc="-5">
                <a:latin typeface="Calibri"/>
                <a:cs typeface="Calibri"/>
              </a:rPr>
              <a:t>en </a:t>
            </a:r>
            <a:r>
              <a:rPr dirty="0" sz="1900" spc="-10">
                <a:latin typeface="Calibri"/>
                <a:cs typeface="Calibri"/>
              </a:rPr>
              <a:t>función </a:t>
            </a:r>
            <a:r>
              <a:rPr dirty="0" sz="1900" spc="-5">
                <a:latin typeface="Calibri"/>
                <a:cs typeface="Calibri"/>
              </a:rPr>
              <a:t> de la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evaluación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continua.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632192" y="2930651"/>
            <a:ext cx="599440" cy="463550"/>
          </a:xfrm>
          <a:custGeom>
            <a:avLst/>
            <a:gdLst/>
            <a:ahLst/>
            <a:cxnLst/>
            <a:rect l="l" t="t" r="r" b="b"/>
            <a:pathLst>
              <a:path w="599440" h="463550">
                <a:moveTo>
                  <a:pt x="367284" y="0"/>
                </a:moveTo>
                <a:lnTo>
                  <a:pt x="367284" y="92659"/>
                </a:lnTo>
                <a:lnTo>
                  <a:pt x="0" y="92659"/>
                </a:lnTo>
                <a:lnTo>
                  <a:pt x="0" y="370636"/>
                </a:lnTo>
                <a:lnTo>
                  <a:pt x="367284" y="370636"/>
                </a:lnTo>
                <a:lnTo>
                  <a:pt x="367284" y="463295"/>
                </a:lnTo>
                <a:lnTo>
                  <a:pt x="598932" y="231647"/>
                </a:lnTo>
                <a:lnTo>
                  <a:pt x="367284" y="0"/>
                </a:lnTo>
                <a:close/>
              </a:path>
            </a:pathLst>
          </a:custGeom>
          <a:solidFill>
            <a:srgbClr val="ABB9D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479535" y="2793493"/>
            <a:ext cx="1861185" cy="1108075"/>
          </a:xfrm>
          <a:custGeom>
            <a:avLst/>
            <a:gdLst/>
            <a:ahLst/>
            <a:cxnLst/>
            <a:rect l="l" t="t" r="r" b="b"/>
            <a:pathLst>
              <a:path w="1861184" h="1108075">
                <a:moveTo>
                  <a:pt x="1750009" y="0"/>
                </a:moveTo>
                <a:lnTo>
                  <a:pt x="110794" y="0"/>
                </a:lnTo>
                <a:lnTo>
                  <a:pt x="67669" y="8707"/>
                </a:lnTo>
                <a:lnTo>
                  <a:pt x="32451" y="32451"/>
                </a:lnTo>
                <a:lnTo>
                  <a:pt x="8707" y="67669"/>
                </a:lnTo>
                <a:lnTo>
                  <a:pt x="0" y="110794"/>
                </a:lnTo>
                <a:lnTo>
                  <a:pt x="0" y="997153"/>
                </a:lnTo>
                <a:lnTo>
                  <a:pt x="8707" y="1040278"/>
                </a:lnTo>
                <a:lnTo>
                  <a:pt x="32451" y="1075496"/>
                </a:lnTo>
                <a:lnTo>
                  <a:pt x="67669" y="1099240"/>
                </a:lnTo>
                <a:lnTo>
                  <a:pt x="110794" y="1107948"/>
                </a:lnTo>
                <a:lnTo>
                  <a:pt x="1750009" y="1107948"/>
                </a:lnTo>
                <a:lnTo>
                  <a:pt x="1793134" y="1099240"/>
                </a:lnTo>
                <a:lnTo>
                  <a:pt x="1828352" y="1075496"/>
                </a:lnTo>
                <a:lnTo>
                  <a:pt x="1852096" y="1040278"/>
                </a:lnTo>
                <a:lnTo>
                  <a:pt x="1860804" y="997153"/>
                </a:lnTo>
                <a:lnTo>
                  <a:pt x="1860804" y="110794"/>
                </a:lnTo>
                <a:lnTo>
                  <a:pt x="1852096" y="67669"/>
                </a:lnTo>
                <a:lnTo>
                  <a:pt x="1828352" y="32451"/>
                </a:lnTo>
                <a:lnTo>
                  <a:pt x="1793134" y="8707"/>
                </a:lnTo>
                <a:lnTo>
                  <a:pt x="175000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8601287" y="2871904"/>
            <a:ext cx="1125855" cy="57658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 marR="5080">
              <a:lnSpc>
                <a:spcPts val="2060"/>
              </a:lnSpc>
              <a:spcBef>
                <a:spcPts val="345"/>
              </a:spcBef>
            </a:pP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Decisiones </a:t>
            </a:r>
            <a:r>
              <a:rPr dirty="0" sz="1900" spc="-4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po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stact</a:t>
            </a:r>
            <a:r>
              <a:rPr dirty="0" sz="1900" spc="-10">
                <a:solidFill>
                  <a:srgbClr val="FFFFFF"/>
                </a:solidFill>
                <a:latin typeface="Calibri"/>
                <a:cs typeface="Calibri"/>
              </a:rPr>
              <a:t>iv</a:t>
            </a:r>
            <a:r>
              <a:rPr dirty="0" sz="1900" spc="-5">
                <a:solidFill>
                  <a:srgbClr val="FFFFFF"/>
                </a:solidFill>
                <a:latin typeface="Calibri"/>
                <a:cs typeface="Calibri"/>
              </a:rPr>
              <a:t>as</a:t>
            </a:r>
            <a:endParaRPr sz="19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8854185" y="3526280"/>
            <a:ext cx="1873885" cy="2816860"/>
            <a:chOff x="8854185" y="3526280"/>
            <a:chExt cx="1873885" cy="2816860"/>
          </a:xfrm>
        </p:grpSpPr>
        <p:sp>
          <p:nvSpPr>
            <p:cNvPr id="20" name="object 20"/>
            <p:cNvSpPr/>
            <p:nvPr/>
          </p:nvSpPr>
          <p:spPr>
            <a:xfrm>
              <a:off x="8860535" y="3532630"/>
              <a:ext cx="1861185" cy="2804160"/>
            </a:xfrm>
            <a:custGeom>
              <a:avLst/>
              <a:gdLst/>
              <a:ahLst/>
              <a:cxnLst/>
              <a:rect l="l" t="t" r="r" b="b"/>
              <a:pathLst>
                <a:path w="1861184" h="2804160">
                  <a:moveTo>
                    <a:pt x="1674723" y="0"/>
                  </a:moveTo>
                  <a:lnTo>
                    <a:pt x="186080" y="0"/>
                  </a:lnTo>
                  <a:lnTo>
                    <a:pt x="136613" y="6647"/>
                  </a:lnTo>
                  <a:lnTo>
                    <a:pt x="92162" y="25405"/>
                  </a:lnTo>
                  <a:lnTo>
                    <a:pt x="54502" y="54502"/>
                  </a:lnTo>
                  <a:lnTo>
                    <a:pt x="25405" y="92162"/>
                  </a:lnTo>
                  <a:lnTo>
                    <a:pt x="6647" y="136613"/>
                  </a:lnTo>
                  <a:lnTo>
                    <a:pt x="0" y="186080"/>
                  </a:lnTo>
                  <a:lnTo>
                    <a:pt x="0" y="2618079"/>
                  </a:lnTo>
                  <a:lnTo>
                    <a:pt x="6647" y="2667546"/>
                  </a:lnTo>
                  <a:lnTo>
                    <a:pt x="25405" y="2711997"/>
                  </a:lnTo>
                  <a:lnTo>
                    <a:pt x="54502" y="2749657"/>
                  </a:lnTo>
                  <a:lnTo>
                    <a:pt x="92162" y="2778754"/>
                  </a:lnTo>
                  <a:lnTo>
                    <a:pt x="136613" y="2797512"/>
                  </a:lnTo>
                  <a:lnTo>
                    <a:pt x="186080" y="2804160"/>
                  </a:lnTo>
                  <a:lnTo>
                    <a:pt x="1674723" y="2804160"/>
                  </a:lnTo>
                  <a:lnTo>
                    <a:pt x="1724190" y="2797512"/>
                  </a:lnTo>
                  <a:lnTo>
                    <a:pt x="1768641" y="2778754"/>
                  </a:lnTo>
                  <a:lnTo>
                    <a:pt x="1806301" y="2749657"/>
                  </a:lnTo>
                  <a:lnTo>
                    <a:pt x="1835398" y="2711997"/>
                  </a:lnTo>
                  <a:lnTo>
                    <a:pt x="1854156" y="2667546"/>
                  </a:lnTo>
                  <a:lnTo>
                    <a:pt x="1860804" y="2618079"/>
                  </a:lnTo>
                  <a:lnTo>
                    <a:pt x="1860804" y="186080"/>
                  </a:lnTo>
                  <a:lnTo>
                    <a:pt x="1854156" y="136613"/>
                  </a:lnTo>
                  <a:lnTo>
                    <a:pt x="1835398" y="92162"/>
                  </a:lnTo>
                  <a:lnTo>
                    <a:pt x="1806301" y="54502"/>
                  </a:lnTo>
                  <a:lnTo>
                    <a:pt x="1768641" y="25405"/>
                  </a:lnTo>
                  <a:lnTo>
                    <a:pt x="1724190" y="6647"/>
                  </a:lnTo>
                  <a:lnTo>
                    <a:pt x="1674723" y="0"/>
                  </a:lnTo>
                  <a:close/>
                </a:path>
              </a:pathLst>
            </a:custGeom>
            <a:solidFill>
              <a:srgbClr val="FFFFFF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860535" y="3532630"/>
              <a:ext cx="1861185" cy="2804160"/>
            </a:xfrm>
            <a:custGeom>
              <a:avLst/>
              <a:gdLst/>
              <a:ahLst/>
              <a:cxnLst/>
              <a:rect l="l" t="t" r="r" b="b"/>
              <a:pathLst>
                <a:path w="1861184" h="2804160">
                  <a:moveTo>
                    <a:pt x="0" y="186080"/>
                  </a:moveTo>
                  <a:lnTo>
                    <a:pt x="6647" y="136613"/>
                  </a:lnTo>
                  <a:lnTo>
                    <a:pt x="25405" y="92162"/>
                  </a:lnTo>
                  <a:lnTo>
                    <a:pt x="54502" y="54502"/>
                  </a:lnTo>
                  <a:lnTo>
                    <a:pt x="92162" y="25405"/>
                  </a:lnTo>
                  <a:lnTo>
                    <a:pt x="136613" y="6647"/>
                  </a:lnTo>
                  <a:lnTo>
                    <a:pt x="186080" y="0"/>
                  </a:lnTo>
                  <a:lnTo>
                    <a:pt x="1674723" y="0"/>
                  </a:lnTo>
                  <a:lnTo>
                    <a:pt x="1724190" y="6647"/>
                  </a:lnTo>
                  <a:lnTo>
                    <a:pt x="1768641" y="25405"/>
                  </a:lnTo>
                  <a:lnTo>
                    <a:pt x="1806301" y="54502"/>
                  </a:lnTo>
                  <a:lnTo>
                    <a:pt x="1835398" y="92162"/>
                  </a:lnTo>
                  <a:lnTo>
                    <a:pt x="1854156" y="136613"/>
                  </a:lnTo>
                  <a:lnTo>
                    <a:pt x="1860804" y="186080"/>
                  </a:lnTo>
                  <a:lnTo>
                    <a:pt x="1860804" y="2618079"/>
                  </a:lnTo>
                  <a:lnTo>
                    <a:pt x="1854156" y="2667546"/>
                  </a:lnTo>
                  <a:lnTo>
                    <a:pt x="1835398" y="2711997"/>
                  </a:lnTo>
                  <a:lnTo>
                    <a:pt x="1806301" y="2749657"/>
                  </a:lnTo>
                  <a:lnTo>
                    <a:pt x="1768641" y="2778754"/>
                  </a:lnTo>
                  <a:lnTo>
                    <a:pt x="1724190" y="2797512"/>
                  </a:lnTo>
                  <a:lnTo>
                    <a:pt x="1674723" y="2804160"/>
                  </a:lnTo>
                  <a:lnTo>
                    <a:pt x="186080" y="2804160"/>
                  </a:lnTo>
                  <a:lnTo>
                    <a:pt x="136613" y="2797512"/>
                  </a:lnTo>
                  <a:lnTo>
                    <a:pt x="92162" y="2778754"/>
                  </a:lnTo>
                  <a:lnTo>
                    <a:pt x="54502" y="2749657"/>
                  </a:lnTo>
                  <a:lnTo>
                    <a:pt x="25405" y="2711997"/>
                  </a:lnTo>
                  <a:lnTo>
                    <a:pt x="6647" y="2667546"/>
                  </a:lnTo>
                  <a:lnTo>
                    <a:pt x="0" y="2618079"/>
                  </a:lnTo>
                  <a:lnTo>
                    <a:pt x="0" y="186080"/>
                  </a:lnTo>
                  <a:close/>
                </a:path>
              </a:pathLst>
            </a:custGeom>
            <a:ln w="12700">
              <a:solidFill>
                <a:srgbClr val="4371C3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9036977" y="3664675"/>
            <a:ext cx="1431925" cy="2139950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 marL="184785" marR="5080" indent="-172720">
              <a:lnSpc>
                <a:spcPct val="90100"/>
              </a:lnSpc>
              <a:spcBef>
                <a:spcPts val="320"/>
              </a:spcBef>
              <a:buFont typeface="Calibri"/>
              <a:buChar char="•"/>
              <a:tabLst>
                <a:tab pos="185420" algn="l"/>
              </a:tabLst>
            </a:pPr>
            <a:r>
              <a:rPr dirty="0" sz="1900" spc="-5" b="1">
                <a:latin typeface="Calibri"/>
                <a:cs typeface="Calibri"/>
              </a:rPr>
              <a:t>Evaluar</a:t>
            </a:r>
            <a:r>
              <a:rPr dirty="0" sz="1900" spc="-5">
                <a:latin typeface="Calibri"/>
                <a:cs typeface="Calibri"/>
              </a:rPr>
              <a:t>: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Decisiones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 cambios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en la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i</a:t>
            </a:r>
            <a:r>
              <a:rPr dirty="0" sz="1900" spc="-5">
                <a:latin typeface="Calibri"/>
                <a:cs typeface="Calibri"/>
              </a:rPr>
              <a:t>nte</a:t>
            </a:r>
            <a:r>
              <a:rPr dirty="0" sz="1900" spc="-10">
                <a:latin typeface="Calibri"/>
                <a:cs typeface="Calibri"/>
              </a:rPr>
              <a:t>rv</a:t>
            </a:r>
            <a:r>
              <a:rPr dirty="0" sz="1900" spc="-5">
                <a:latin typeface="Calibri"/>
                <a:cs typeface="Calibri"/>
              </a:rPr>
              <a:t>e</a:t>
            </a:r>
            <a:r>
              <a:rPr dirty="0" sz="1900" spc="-10">
                <a:latin typeface="Calibri"/>
                <a:cs typeface="Calibri"/>
              </a:rPr>
              <a:t>n</a:t>
            </a:r>
            <a:r>
              <a:rPr dirty="0" sz="1900" spc="-5">
                <a:latin typeface="Calibri"/>
                <a:cs typeface="Calibri"/>
              </a:rPr>
              <a:t>c</a:t>
            </a:r>
            <a:r>
              <a:rPr dirty="0" sz="1900" spc="-10">
                <a:latin typeface="Calibri"/>
                <a:cs typeface="Calibri"/>
              </a:rPr>
              <a:t>ión  </a:t>
            </a:r>
            <a:r>
              <a:rPr dirty="0" sz="1900" spc="-5">
                <a:latin typeface="Calibri"/>
                <a:cs typeface="Calibri"/>
              </a:rPr>
              <a:t>y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pl</a:t>
            </a:r>
            <a:r>
              <a:rPr dirty="0" sz="1900" spc="-5">
                <a:latin typeface="Calibri"/>
                <a:cs typeface="Calibri"/>
              </a:rPr>
              <a:t>a</a:t>
            </a:r>
            <a:r>
              <a:rPr dirty="0" sz="1900" spc="-10">
                <a:latin typeface="Calibri"/>
                <a:cs typeface="Calibri"/>
              </a:rPr>
              <a:t>nifi</a:t>
            </a:r>
            <a:r>
              <a:rPr dirty="0" sz="1900" spc="-5">
                <a:latin typeface="Calibri"/>
                <a:cs typeface="Calibri"/>
              </a:rPr>
              <a:t>cac</a:t>
            </a:r>
            <a:r>
              <a:rPr dirty="0" sz="1900" spc="-10">
                <a:latin typeface="Calibri"/>
                <a:cs typeface="Calibri"/>
              </a:rPr>
              <a:t>ión  </a:t>
            </a:r>
            <a:r>
              <a:rPr dirty="0" sz="1900" spc="-5">
                <a:latin typeface="Calibri"/>
                <a:cs typeface="Calibri"/>
              </a:rPr>
              <a:t>futuras.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414813" y="6478441"/>
            <a:ext cx="96456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">
                <a:latin typeface="Arial"/>
                <a:cs typeface="Arial"/>
              </a:rPr>
              <a:t>(Viciana,</a:t>
            </a:r>
            <a:r>
              <a:rPr dirty="0" sz="1100" spc="-55">
                <a:latin typeface="Arial"/>
                <a:cs typeface="Arial"/>
              </a:rPr>
              <a:t> </a:t>
            </a:r>
            <a:r>
              <a:rPr dirty="0" sz="1100" spc="-5">
                <a:latin typeface="Arial"/>
                <a:cs typeface="Arial"/>
              </a:rPr>
              <a:t>2002)</a:t>
            </a:r>
            <a:endParaRPr sz="1100">
              <a:latin typeface="Arial"/>
              <a:cs typeface="Arial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2031509" y="631234"/>
            <a:ext cx="915797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/>
              <a:t>2.</a:t>
            </a:r>
            <a:r>
              <a:rPr dirty="0" sz="4000" spc="-15"/>
              <a:t> </a:t>
            </a:r>
            <a:r>
              <a:rPr dirty="0" sz="3600" spc="-5"/>
              <a:t>PROGRESIÓN</a:t>
            </a:r>
            <a:r>
              <a:rPr dirty="0" sz="3600" spc="90"/>
              <a:t> </a:t>
            </a:r>
            <a:r>
              <a:rPr dirty="0" sz="4000" spc="-5"/>
              <a:t>Y</a:t>
            </a:r>
            <a:r>
              <a:rPr dirty="0" sz="4000" spc="-35"/>
              <a:t> </a:t>
            </a:r>
            <a:r>
              <a:rPr dirty="0" sz="4000" spc="-5"/>
              <a:t>TEMPORALIZACIÓN</a:t>
            </a:r>
            <a:endParaRPr sz="4000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845074" y="1256066"/>
          <a:ext cx="8234680" cy="54013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19804"/>
                <a:gridCol w="4714239"/>
              </a:tblGrid>
              <a:tr h="370840"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Constantia"/>
                          <a:cs typeface="Constantia"/>
                        </a:rPr>
                        <a:t>FASE</a:t>
                      </a:r>
                      <a:endParaRPr sz="1800">
                        <a:latin typeface="Constantia"/>
                        <a:cs typeface="Constantia"/>
                      </a:endParaRPr>
                    </a:p>
                  </a:txBody>
                  <a:tcPr marL="0" marR="0" marB="0" marT="33020"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EC7C30"/>
                    </a:solidFill>
                  </a:tcPr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Constantia"/>
                          <a:cs typeface="Constantia"/>
                        </a:rPr>
                        <a:t>DECISIONES</a:t>
                      </a:r>
                      <a:endParaRPr sz="1800">
                        <a:latin typeface="Constantia"/>
                        <a:cs typeface="Constantia"/>
                      </a:endParaRPr>
                    </a:p>
                  </a:txBody>
                  <a:tcPr marL="0" marR="0" marB="0" marT="33020"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  <a:solidFill>
                      <a:srgbClr val="EC7C30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265"/>
                        </a:spcBef>
                        <a:tabLst>
                          <a:tab pos="438784" algn="l"/>
                        </a:tabLst>
                      </a:pPr>
                      <a:r>
                        <a:rPr dirty="0" sz="1800" b="1">
                          <a:latin typeface="Constantia"/>
                          <a:cs typeface="Constantia"/>
                        </a:rPr>
                        <a:t>1.	</a:t>
                      </a:r>
                      <a:r>
                        <a:rPr dirty="0" sz="1800" spc="-5" b="1">
                          <a:latin typeface="Constantia"/>
                          <a:cs typeface="Constantia"/>
                        </a:rPr>
                        <a:t>DIAGNÓSTICO</a:t>
                      </a:r>
                      <a:endParaRPr sz="1800">
                        <a:latin typeface="Constantia"/>
                        <a:cs typeface="Constantia"/>
                      </a:endParaRPr>
                    </a:p>
                    <a:p>
                      <a:pPr marL="95885">
                        <a:lnSpc>
                          <a:spcPct val="100000"/>
                        </a:lnSpc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(DECISIONES</a:t>
                      </a:r>
                      <a:r>
                        <a:rPr dirty="0" sz="1800" spc="-25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0)</a:t>
                      </a:r>
                      <a:endParaRPr sz="1800">
                        <a:latin typeface="Constantia"/>
                        <a:cs typeface="Constantia"/>
                      </a:endParaRPr>
                    </a:p>
                  </a:txBody>
                  <a:tcPr marL="0" marR="0" marB="0" marT="33655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Determinar 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el</a:t>
                      </a:r>
                      <a:r>
                        <a:rPr dirty="0" sz="1800" spc="-1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punto</a:t>
                      </a:r>
                      <a:r>
                        <a:rPr dirty="0" sz="1800" spc="1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de</a:t>
                      </a:r>
                      <a:r>
                        <a:rPr dirty="0" sz="1800" spc="5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partida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del</a:t>
                      </a:r>
                      <a:r>
                        <a:rPr dirty="0" sz="1800" spc="-1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diseño</a:t>
                      </a:r>
                      <a:endParaRPr sz="1800">
                        <a:latin typeface="Constantia"/>
                        <a:cs typeface="Constantia"/>
                      </a:endParaRPr>
                    </a:p>
                  </a:txBody>
                  <a:tcPr marL="0" marR="0" marB="0" marT="33655">
                    <a:lnT w="28575">
                      <a:solidFill>
                        <a:srgbClr val="000000"/>
                      </a:solidFill>
                      <a:prstDash val="solid"/>
                    </a:lnT>
                    <a:solidFill>
                      <a:srgbClr val="E7E7E7"/>
                    </a:solidFill>
                  </a:tcPr>
                </a:tc>
              </a:tr>
              <a:tr h="1737995">
                <a:tc>
                  <a:txBody>
                    <a:bodyPr/>
                    <a:lstStyle/>
                    <a:p>
                      <a:pPr marL="9334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>
                          <a:latin typeface="Constantia"/>
                          <a:cs typeface="Constantia"/>
                        </a:rPr>
                        <a:t>2.</a:t>
                      </a:r>
                      <a:r>
                        <a:rPr dirty="0" sz="1800" spc="-5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 b="1">
                          <a:latin typeface="Constantia"/>
                          <a:cs typeface="Constantia"/>
                        </a:rPr>
                        <a:t>DISEÑO</a:t>
                      </a:r>
                      <a:endParaRPr sz="1800">
                        <a:latin typeface="Constantia"/>
                        <a:cs typeface="Constantia"/>
                      </a:endParaRPr>
                    </a:p>
                    <a:p>
                      <a:pPr marL="93345">
                        <a:lnSpc>
                          <a:spcPct val="100000"/>
                        </a:lnSpc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(DECISIONES 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1,</a:t>
                      </a:r>
                      <a:r>
                        <a:rPr dirty="0" sz="1800" spc="-2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PREACTICAS)</a:t>
                      </a:r>
                      <a:endParaRPr sz="1800">
                        <a:latin typeface="Constantia"/>
                        <a:cs typeface="Constantia"/>
                      </a:endParaRPr>
                    </a:p>
                  </a:txBody>
                  <a:tcPr marL="0" marR="0" marB="0" marT="33020"/>
                </a:tc>
                <a:tc>
                  <a:txBody>
                    <a:bodyPr/>
                    <a:lstStyle/>
                    <a:p>
                      <a:pPr marL="24511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-Diseño</a:t>
                      </a:r>
                      <a:r>
                        <a:rPr dirty="0" sz="1800" spc="-2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de</a:t>
                      </a:r>
                      <a:r>
                        <a:rPr dirty="0" sz="1800" spc="-15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objetivos</a:t>
                      </a:r>
                      <a:endParaRPr sz="1800">
                        <a:latin typeface="Constantia"/>
                        <a:cs typeface="Constantia"/>
                      </a:endParaRPr>
                    </a:p>
                    <a:p>
                      <a:pPr marL="245110">
                        <a:lnSpc>
                          <a:spcPct val="100000"/>
                        </a:lnSpc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-Selección</a:t>
                      </a:r>
                      <a:r>
                        <a:rPr dirty="0" sz="1800" spc="-25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de</a:t>
                      </a:r>
                      <a:r>
                        <a:rPr dirty="0" sz="1800" spc="-2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contenidos</a:t>
                      </a:r>
                      <a:endParaRPr sz="1800">
                        <a:latin typeface="Constantia"/>
                        <a:cs typeface="Constantia"/>
                      </a:endParaRPr>
                    </a:p>
                    <a:p>
                      <a:pPr marL="245110">
                        <a:lnSpc>
                          <a:spcPct val="100000"/>
                        </a:lnSpc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-Estructuración</a:t>
                      </a:r>
                      <a:r>
                        <a:rPr dirty="0" sz="1800" spc="-1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de</a:t>
                      </a:r>
                      <a:r>
                        <a:rPr dirty="0" sz="1800" spc="-1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los</a:t>
                      </a:r>
                      <a:r>
                        <a:rPr dirty="0" sz="1800" spc="-1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contenidos</a:t>
                      </a:r>
                      <a:endParaRPr sz="1800">
                        <a:latin typeface="Constantia"/>
                        <a:cs typeface="Constantia"/>
                      </a:endParaRPr>
                    </a:p>
                    <a:p>
                      <a:pPr marL="245110">
                        <a:lnSpc>
                          <a:spcPct val="100000"/>
                        </a:lnSpc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-Determinar</a:t>
                      </a:r>
                      <a:r>
                        <a:rPr dirty="0" sz="1800" spc="-2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la</a:t>
                      </a:r>
                      <a:r>
                        <a:rPr dirty="0" sz="1800" spc="-2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complejidad</a:t>
                      </a:r>
                      <a:endParaRPr sz="1800">
                        <a:latin typeface="Constantia"/>
                        <a:cs typeface="Constantia"/>
                      </a:endParaRPr>
                    </a:p>
                    <a:p>
                      <a:pPr marL="245110">
                        <a:lnSpc>
                          <a:spcPct val="100000"/>
                        </a:lnSpc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-Temporalización</a:t>
                      </a:r>
                      <a:endParaRPr sz="1800">
                        <a:latin typeface="Constantia"/>
                        <a:cs typeface="Constantia"/>
                      </a:endParaRPr>
                    </a:p>
                  </a:txBody>
                  <a:tcPr marL="0" marR="0" marB="0" marT="33020"/>
                </a:tc>
              </a:tr>
              <a:tr h="1463675">
                <a:tc>
                  <a:txBody>
                    <a:bodyPr/>
                    <a:lstStyle/>
                    <a:p>
                      <a:pPr marL="91440" marR="35306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3.</a:t>
                      </a:r>
                      <a:r>
                        <a:rPr dirty="0" sz="1800" spc="5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 b="1">
                          <a:latin typeface="Constantia"/>
                          <a:cs typeface="Constantia"/>
                        </a:rPr>
                        <a:t>INTERVENCIÓN </a:t>
                      </a:r>
                      <a:r>
                        <a:rPr dirty="0" sz="1800" b="1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(DECISIONES 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2 Y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3. durante la </a:t>
                      </a:r>
                      <a:r>
                        <a:rPr dirty="0" sz="1800" spc="-44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aplicación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de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lo</a:t>
                      </a:r>
                      <a:r>
                        <a:rPr dirty="0" sz="1800" spc="-15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diseñado)</a:t>
                      </a:r>
                      <a:endParaRPr sz="1800">
                        <a:latin typeface="Constantia"/>
                        <a:cs typeface="Constantia"/>
                      </a:endParaRPr>
                    </a:p>
                  </a:txBody>
                  <a:tcPr marL="0" marR="0" marB="0" marT="33020"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245110" marR="496570">
                        <a:lnSpc>
                          <a:spcPct val="101099"/>
                        </a:lnSpc>
                        <a:spcBef>
                          <a:spcPts val="215"/>
                        </a:spcBef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-Interactivas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10">
                          <a:latin typeface="Constantia"/>
                          <a:cs typeface="Constantia"/>
                        </a:rPr>
                        <a:t>(índice</a:t>
                      </a:r>
                      <a:r>
                        <a:rPr dirty="0" sz="1800" spc="2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de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efectividad</a:t>
                      </a:r>
                      <a:r>
                        <a:rPr dirty="0" sz="1800" spc="3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de</a:t>
                      </a:r>
                      <a:r>
                        <a:rPr dirty="0" sz="1800" spc="-1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la </a:t>
                      </a:r>
                      <a:r>
                        <a:rPr dirty="0" sz="1800" spc="-44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programación)</a:t>
                      </a:r>
                      <a:endParaRPr sz="1800">
                        <a:latin typeface="Constantia"/>
                        <a:cs typeface="Constantia"/>
                      </a:endParaRPr>
                    </a:p>
                    <a:p>
                      <a:pPr marL="245110" marR="846455">
                        <a:lnSpc>
                          <a:spcPts val="2160"/>
                        </a:lnSpc>
                        <a:spcBef>
                          <a:spcPts val="50"/>
                        </a:spcBef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-Postactivas 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a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la clase (cambios 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en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la </a:t>
                      </a:r>
                      <a:r>
                        <a:rPr dirty="0" sz="1800" spc="-44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programación general,</a:t>
                      </a:r>
                      <a:r>
                        <a:rPr dirty="0" sz="1800" spc="-15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durante</a:t>
                      </a:r>
                      <a:r>
                        <a:rPr dirty="0" sz="1800" spc="5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su</a:t>
                      </a:r>
                      <a:endParaRPr sz="1800">
                        <a:latin typeface="Constantia"/>
                        <a:cs typeface="Constantia"/>
                      </a:endParaRPr>
                    </a:p>
                    <a:p>
                      <a:pPr marL="245110">
                        <a:lnSpc>
                          <a:spcPts val="2110"/>
                        </a:lnSpc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aplicación).</a:t>
                      </a:r>
                      <a:endParaRPr sz="1800">
                        <a:latin typeface="Constantia"/>
                        <a:cs typeface="Constantia"/>
                      </a:endParaRPr>
                    </a:p>
                  </a:txBody>
                  <a:tcPr marL="0" marR="0" marB="0" marT="27305">
                    <a:solidFill>
                      <a:srgbClr val="E7E7E7"/>
                    </a:solidFill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marL="93345" marR="23749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>
                          <a:latin typeface="Constantia"/>
                          <a:cs typeface="Constantia"/>
                        </a:rPr>
                        <a:t>4.</a:t>
                      </a:r>
                      <a:r>
                        <a:rPr dirty="0" sz="1800" spc="45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 b="1">
                          <a:latin typeface="Constantia"/>
                          <a:cs typeface="Constantia"/>
                        </a:rPr>
                        <a:t>EVALUACIÓN </a:t>
                      </a:r>
                      <a:r>
                        <a:rPr dirty="0" sz="1800" b="1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(DECISIONES 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4,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derivadas de la </a:t>
                      </a:r>
                      <a:r>
                        <a:rPr dirty="0" sz="1800" spc="-44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evaluación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final</a:t>
                      </a:r>
                      <a:r>
                        <a:rPr dirty="0" sz="1800" spc="5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de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todo</a:t>
                      </a:r>
                      <a:r>
                        <a:rPr dirty="0" sz="1800" spc="5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el </a:t>
                      </a:r>
                      <a:r>
                        <a:rPr dirty="0" sz="1800" spc="5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proceso)</a:t>
                      </a:r>
                      <a:endParaRPr sz="1800">
                        <a:latin typeface="Constantia"/>
                        <a:cs typeface="Constantia"/>
                      </a:endParaRPr>
                    </a:p>
                  </a:txBody>
                  <a:tcPr marL="0" marR="0" marB="0" marT="3302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5110" marR="531495">
                        <a:lnSpc>
                          <a:spcPct val="101099"/>
                        </a:lnSpc>
                        <a:spcBef>
                          <a:spcPts val="215"/>
                        </a:spcBef>
                      </a:pPr>
                      <a:r>
                        <a:rPr dirty="0" sz="1800" spc="-5">
                          <a:latin typeface="Constantia"/>
                          <a:cs typeface="Constantia"/>
                        </a:rPr>
                        <a:t>-Postactivas 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al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proceso (cambios </a:t>
                      </a:r>
                      <a:r>
                        <a:rPr dirty="0" sz="1800">
                          <a:latin typeface="Constantia"/>
                          <a:cs typeface="Constantia"/>
                        </a:rPr>
                        <a:t>para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la </a:t>
                      </a:r>
                      <a:r>
                        <a:rPr dirty="0" sz="1800" spc="-440">
                          <a:latin typeface="Constantia"/>
                          <a:cs typeface="Constantia"/>
                        </a:rPr>
                        <a:t> </a:t>
                      </a:r>
                      <a:r>
                        <a:rPr dirty="0" sz="1800" spc="-5">
                          <a:latin typeface="Constantia"/>
                          <a:cs typeface="Constantia"/>
                        </a:rPr>
                        <a:t>futura programación).</a:t>
                      </a:r>
                      <a:endParaRPr sz="1800">
                        <a:latin typeface="Constantia"/>
                        <a:cs typeface="Constantia"/>
                      </a:endParaRPr>
                    </a:p>
                  </a:txBody>
                  <a:tcPr marL="0" marR="0" marB="0" marT="27305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30619" y="113578"/>
            <a:ext cx="9830435" cy="10013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973580" marR="5080" indent="-1961514">
              <a:lnSpc>
                <a:spcPct val="100000"/>
              </a:lnSpc>
              <a:spcBef>
                <a:spcPts val="100"/>
              </a:spcBef>
            </a:pPr>
            <a:r>
              <a:rPr dirty="0" sz="3200" spc="-5"/>
              <a:t>Decisiones</a:t>
            </a:r>
            <a:r>
              <a:rPr dirty="0" sz="3200" spc="-25"/>
              <a:t> </a:t>
            </a:r>
            <a:r>
              <a:rPr dirty="0" sz="3200" spc="-5"/>
              <a:t>que</a:t>
            </a:r>
            <a:r>
              <a:rPr dirty="0" sz="3200" spc="-10"/>
              <a:t> </a:t>
            </a:r>
            <a:r>
              <a:rPr dirty="0" sz="3200" spc="-5"/>
              <a:t>toma</a:t>
            </a:r>
            <a:r>
              <a:rPr dirty="0" sz="3200" spc="-25"/>
              <a:t> </a:t>
            </a:r>
            <a:r>
              <a:rPr dirty="0" sz="3200" spc="-5"/>
              <a:t>el</a:t>
            </a:r>
            <a:r>
              <a:rPr dirty="0" sz="3200"/>
              <a:t> </a:t>
            </a:r>
            <a:r>
              <a:rPr dirty="0" sz="3200" spc="-5"/>
              <a:t>docente</a:t>
            </a:r>
            <a:r>
              <a:rPr dirty="0" sz="3200" spc="-25"/>
              <a:t> </a:t>
            </a:r>
            <a:r>
              <a:rPr dirty="0" sz="3200" spc="-5"/>
              <a:t>durante</a:t>
            </a:r>
            <a:r>
              <a:rPr dirty="0" sz="3200" spc="-25"/>
              <a:t> </a:t>
            </a:r>
            <a:r>
              <a:rPr dirty="0" sz="3200" spc="-5"/>
              <a:t>el</a:t>
            </a:r>
            <a:r>
              <a:rPr dirty="0" sz="3200" spc="-10"/>
              <a:t> </a:t>
            </a:r>
            <a:r>
              <a:rPr dirty="0" sz="3200" spc="-5"/>
              <a:t>proceso</a:t>
            </a:r>
            <a:r>
              <a:rPr dirty="0" sz="3200" spc="-35"/>
              <a:t> </a:t>
            </a:r>
            <a:r>
              <a:rPr dirty="0" sz="3200" spc="-10"/>
              <a:t>de </a:t>
            </a:r>
            <a:r>
              <a:rPr dirty="0" sz="3200" spc="-875"/>
              <a:t> </a:t>
            </a:r>
            <a:r>
              <a:rPr dirty="0" sz="3200" spc="-5"/>
              <a:t>planificar</a:t>
            </a:r>
            <a:r>
              <a:rPr dirty="0" sz="3200" spc="-10"/>
              <a:t> </a:t>
            </a:r>
            <a:r>
              <a:rPr dirty="0" sz="3200" spc="-5"/>
              <a:t>en</a:t>
            </a:r>
            <a:r>
              <a:rPr dirty="0" sz="3200" spc="-25"/>
              <a:t> </a:t>
            </a:r>
            <a:r>
              <a:rPr dirty="0" sz="3200" spc="-5"/>
              <a:t>E.F</a:t>
            </a:r>
            <a:r>
              <a:rPr dirty="0" sz="3200" spc="-10"/>
              <a:t> </a:t>
            </a:r>
            <a:r>
              <a:rPr dirty="0" sz="3200" spc="-5"/>
              <a:t>(Viciana,</a:t>
            </a:r>
            <a:r>
              <a:rPr dirty="0" sz="3200" spc="-20"/>
              <a:t> </a:t>
            </a:r>
            <a:r>
              <a:rPr dirty="0" sz="3200" spc="-5"/>
              <a:t>2002):</a:t>
            </a:r>
            <a:endParaRPr sz="3200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40739" y="210934"/>
            <a:ext cx="10803890" cy="3308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latin typeface="Arial"/>
                <a:cs typeface="Arial"/>
              </a:rPr>
              <a:t>LA</a:t>
            </a:r>
            <a:r>
              <a:rPr dirty="0" sz="2000" spc="-5" b="1">
                <a:latin typeface="Arial"/>
                <a:cs typeface="Arial"/>
              </a:rPr>
              <a:t> PROGRAMACIÓN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DIDÁCTICA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</a:t>
            </a:r>
            <a:r>
              <a:rPr dirty="0" sz="2000" spc="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EDUCACIÓN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sz="2000" spc="-5" b="1">
                <a:latin typeface="Arial"/>
                <a:cs typeface="Arial"/>
              </a:rPr>
              <a:t>FÍSICA: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CONTENIDO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ESTRUCTURA.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42643" y="490356"/>
            <a:ext cx="11042650" cy="5573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  <a:buSzPct val="71428"/>
              <a:buFont typeface="Arial"/>
              <a:buChar char="•"/>
              <a:tabLst>
                <a:tab pos="109220" algn="l"/>
              </a:tabLst>
            </a:pPr>
            <a:r>
              <a:rPr dirty="0" sz="1400" spc="-5" i="1">
                <a:latin typeface="Arial"/>
                <a:cs typeface="Arial"/>
              </a:rPr>
              <a:t>Introducción</a:t>
            </a:r>
            <a:r>
              <a:rPr dirty="0" sz="1400" spc="-5">
                <a:latin typeface="Arial"/>
                <a:cs typeface="Arial"/>
              </a:rPr>
              <a:t>: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estado</a:t>
            </a:r>
            <a:r>
              <a:rPr dirty="0" sz="1400" spc="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actual</a:t>
            </a:r>
            <a:r>
              <a:rPr dirty="0" sz="1400" spc="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legislativo;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</a:t>
            </a:r>
            <a:r>
              <a:rPr dirty="0" sz="1400" spc="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finalidad de</a:t>
            </a:r>
            <a:r>
              <a:rPr dirty="0" sz="1400" spc="1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la</a:t>
            </a:r>
            <a:r>
              <a:rPr dirty="0" sz="1400" spc="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enseñanza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10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la</a:t>
            </a:r>
            <a:r>
              <a:rPr dirty="0" sz="1400" spc="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asignatura,</a:t>
            </a:r>
            <a:r>
              <a:rPr dirty="0" sz="1400" spc="2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materia,</a:t>
            </a:r>
            <a:r>
              <a:rPr dirty="0" sz="1400" spc="1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área,</a:t>
            </a:r>
            <a:r>
              <a:rPr dirty="0" sz="1400" spc="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contextualización</a:t>
            </a:r>
            <a:r>
              <a:rPr dirty="0" sz="140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 </a:t>
            </a:r>
            <a:r>
              <a:rPr dirty="0" sz="1400" spc="-10">
                <a:latin typeface="Arial"/>
                <a:cs typeface="Arial"/>
              </a:rPr>
              <a:t>programación</a:t>
            </a:r>
            <a:r>
              <a:rPr dirty="0" sz="1400" spc="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centro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trabajo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 </a:t>
            </a:r>
            <a:r>
              <a:rPr dirty="0" sz="1400" spc="-5">
                <a:latin typeface="Arial"/>
                <a:cs typeface="Arial"/>
              </a:rPr>
              <a:t>al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curso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o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grupo.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500">
              <a:latin typeface="Arial"/>
              <a:cs typeface="Arial"/>
            </a:endParaRPr>
          </a:p>
          <a:p>
            <a:pPr marL="100965" indent="-88900">
              <a:lnSpc>
                <a:spcPct val="100000"/>
              </a:lnSpc>
              <a:spcBef>
                <a:spcPts val="960"/>
              </a:spcBef>
              <a:buFont typeface="Arial"/>
              <a:buChar char="•"/>
              <a:tabLst>
                <a:tab pos="101600" algn="l"/>
              </a:tabLst>
            </a:pPr>
            <a:r>
              <a:rPr dirty="0" sz="1400" i="1">
                <a:latin typeface="Arial"/>
                <a:cs typeface="Arial"/>
              </a:rPr>
              <a:t>Objetivos</a:t>
            </a:r>
            <a:r>
              <a:rPr dirty="0" sz="1400">
                <a:latin typeface="Arial"/>
                <a:cs typeface="Arial"/>
              </a:rPr>
              <a:t>: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Establecimiento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 </a:t>
            </a:r>
            <a:r>
              <a:rPr dirty="0" sz="1400">
                <a:latin typeface="Arial"/>
                <a:cs typeface="Arial"/>
              </a:rPr>
              <a:t>los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objetivos de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enseñanza.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500">
              <a:latin typeface="Arial"/>
              <a:cs typeface="Arial"/>
            </a:endParaRPr>
          </a:p>
          <a:p>
            <a:pPr marL="100965" indent="-88900">
              <a:lnSpc>
                <a:spcPct val="100000"/>
              </a:lnSpc>
              <a:spcBef>
                <a:spcPts val="965"/>
              </a:spcBef>
              <a:buFont typeface="Arial"/>
              <a:buChar char="•"/>
              <a:tabLst>
                <a:tab pos="101600" algn="l"/>
              </a:tabLst>
            </a:pPr>
            <a:r>
              <a:rPr dirty="0" sz="1400" spc="-5" i="1">
                <a:latin typeface="Arial"/>
                <a:cs typeface="Arial"/>
              </a:rPr>
              <a:t>Competencias</a:t>
            </a:r>
            <a:r>
              <a:rPr dirty="0" sz="1400" spc="-2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clave</a:t>
            </a:r>
            <a:r>
              <a:rPr dirty="0" sz="1400">
                <a:latin typeface="Arial"/>
                <a:cs typeface="Arial"/>
              </a:rPr>
              <a:t>: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competencias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que debe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haber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logrado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el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alumno al</a:t>
            </a:r>
            <a:r>
              <a:rPr dirty="0" sz="1400">
                <a:latin typeface="Arial"/>
                <a:cs typeface="Arial"/>
              </a:rPr>
              <a:t> finalizar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la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enseñanza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obligatoria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500">
              <a:latin typeface="Arial"/>
              <a:cs typeface="Arial"/>
            </a:endParaRPr>
          </a:p>
          <a:p>
            <a:pPr marL="100965" indent="-88900">
              <a:lnSpc>
                <a:spcPct val="100000"/>
              </a:lnSpc>
              <a:spcBef>
                <a:spcPts val="960"/>
              </a:spcBef>
              <a:buFont typeface="Arial"/>
              <a:buChar char="•"/>
              <a:tabLst>
                <a:tab pos="101600" algn="l"/>
              </a:tabLst>
            </a:pPr>
            <a:r>
              <a:rPr dirty="0" sz="1400" spc="-5" i="1">
                <a:latin typeface="Arial"/>
                <a:cs typeface="Arial"/>
              </a:rPr>
              <a:t>Contenidos</a:t>
            </a:r>
            <a:r>
              <a:rPr dirty="0" sz="1400" spc="-5">
                <a:latin typeface="Arial"/>
                <a:cs typeface="Arial"/>
              </a:rPr>
              <a:t>: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Tipos de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contenidos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actividades.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500">
              <a:latin typeface="Arial"/>
              <a:cs typeface="Arial"/>
            </a:endParaRPr>
          </a:p>
          <a:p>
            <a:pPr marL="149860" indent="-137795">
              <a:lnSpc>
                <a:spcPct val="100000"/>
              </a:lnSpc>
              <a:spcBef>
                <a:spcPts val="965"/>
              </a:spcBef>
              <a:buFont typeface="Arial"/>
              <a:buChar char="•"/>
              <a:tabLst>
                <a:tab pos="150495" algn="l"/>
              </a:tabLst>
            </a:pPr>
            <a:r>
              <a:rPr dirty="0" sz="1400" spc="-5" i="1">
                <a:latin typeface="Arial"/>
                <a:cs typeface="Arial"/>
              </a:rPr>
              <a:t>Temporización</a:t>
            </a:r>
            <a:r>
              <a:rPr dirty="0" sz="1400" spc="-5">
                <a:latin typeface="Arial"/>
                <a:cs typeface="Arial"/>
              </a:rPr>
              <a:t>: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Organización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UD</a:t>
            </a:r>
            <a:r>
              <a:rPr dirty="0" sz="1400">
                <a:latin typeface="Arial"/>
                <a:cs typeface="Arial"/>
              </a:rPr>
              <a:t> y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sesiones.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500">
              <a:latin typeface="Arial"/>
              <a:cs typeface="Arial"/>
            </a:endParaRPr>
          </a:p>
          <a:p>
            <a:pPr marL="149860" indent="-137795">
              <a:lnSpc>
                <a:spcPct val="100000"/>
              </a:lnSpc>
              <a:spcBef>
                <a:spcPts val="965"/>
              </a:spcBef>
              <a:buFont typeface="Arial"/>
              <a:buChar char="•"/>
              <a:tabLst>
                <a:tab pos="150495" algn="l"/>
              </a:tabLst>
            </a:pPr>
            <a:r>
              <a:rPr dirty="0" sz="1400" i="1">
                <a:latin typeface="Arial"/>
                <a:cs typeface="Arial"/>
              </a:rPr>
              <a:t>Recursos</a:t>
            </a:r>
            <a:r>
              <a:rPr dirty="0" sz="1400">
                <a:latin typeface="Arial"/>
                <a:cs typeface="Arial"/>
              </a:rPr>
              <a:t>: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Instalaciones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 </a:t>
            </a:r>
            <a:r>
              <a:rPr dirty="0" sz="1400" spc="-5">
                <a:latin typeface="Arial"/>
                <a:cs typeface="Arial"/>
              </a:rPr>
              <a:t>materiales.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500">
              <a:latin typeface="Arial"/>
              <a:cs typeface="Arial"/>
            </a:endParaRPr>
          </a:p>
          <a:p>
            <a:pPr marL="149860" indent="-137795">
              <a:lnSpc>
                <a:spcPct val="100000"/>
              </a:lnSpc>
              <a:spcBef>
                <a:spcPts val="960"/>
              </a:spcBef>
              <a:buFont typeface="Arial"/>
              <a:buChar char="•"/>
              <a:tabLst>
                <a:tab pos="150495" algn="l"/>
              </a:tabLst>
            </a:pPr>
            <a:r>
              <a:rPr dirty="0" sz="1400" spc="-5" i="1">
                <a:latin typeface="Arial"/>
                <a:cs typeface="Arial"/>
              </a:rPr>
              <a:t>Metodología</a:t>
            </a:r>
            <a:r>
              <a:rPr dirty="0" sz="1400" spc="-5">
                <a:latin typeface="Arial"/>
                <a:cs typeface="Arial"/>
              </a:rPr>
              <a:t>: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Organización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>
                <a:latin typeface="Arial"/>
                <a:cs typeface="Arial"/>
              </a:rPr>
              <a:t> los</a:t>
            </a:r>
            <a:r>
              <a:rPr dirty="0" sz="1400" spc="-5">
                <a:latin typeface="Arial"/>
                <a:cs typeface="Arial"/>
              </a:rPr>
              <a:t> alumnos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estilos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enseñanza.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500">
              <a:latin typeface="Arial"/>
              <a:cs typeface="Arial"/>
            </a:endParaRPr>
          </a:p>
          <a:p>
            <a:pPr marL="149860" indent="-137795">
              <a:lnSpc>
                <a:spcPct val="100000"/>
              </a:lnSpc>
              <a:spcBef>
                <a:spcPts val="965"/>
              </a:spcBef>
              <a:buFont typeface="Arial"/>
              <a:buChar char="•"/>
              <a:tabLst>
                <a:tab pos="150495" algn="l"/>
              </a:tabLst>
            </a:pPr>
            <a:r>
              <a:rPr dirty="0" sz="1400" i="1">
                <a:latin typeface="Arial"/>
                <a:cs typeface="Arial"/>
              </a:rPr>
              <a:t>Evaluación</a:t>
            </a:r>
            <a:r>
              <a:rPr dirty="0" sz="1400">
                <a:latin typeface="Arial"/>
                <a:cs typeface="Arial"/>
              </a:rPr>
              <a:t>: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Sistemas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de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evaluación,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criterios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500">
              <a:latin typeface="Arial"/>
              <a:cs typeface="Arial"/>
            </a:endParaRPr>
          </a:p>
          <a:p>
            <a:pPr marL="100965" indent="-88900">
              <a:lnSpc>
                <a:spcPct val="100000"/>
              </a:lnSpc>
              <a:spcBef>
                <a:spcPts val="965"/>
              </a:spcBef>
              <a:buFont typeface="Arial"/>
              <a:buChar char="•"/>
              <a:tabLst>
                <a:tab pos="101600" algn="l"/>
              </a:tabLst>
            </a:pPr>
            <a:r>
              <a:rPr dirty="0" sz="1400" spc="-5" i="1">
                <a:latin typeface="Arial"/>
                <a:cs typeface="Arial"/>
              </a:rPr>
              <a:t>Medidas</a:t>
            </a:r>
            <a:r>
              <a:rPr dirty="0" sz="1400" spc="-15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de</a:t>
            </a:r>
            <a:r>
              <a:rPr dirty="0" sz="1400" spc="-20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atención</a:t>
            </a:r>
            <a:r>
              <a:rPr dirty="0" sz="1400" spc="-50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a</a:t>
            </a:r>
            <a:r>
              <a:rPr dirty="0" sz="1400" spc="-10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la</a:t>
            </a:r>
            <a:r>
              <a:rPr dirty="0" sz="1400" spc="-15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diversidad</a:t>
            </a:r>
            <a:r>
              <a:rPr dirty="0" sz="1400" spc="-5">
                <a:latin typeface="Arial"/>
                <a:cs typeface="Arial"/>
              </a:rPr>
              <a:t>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1500">
              <a:latin typeface="Arial"/>
              <a:cs typeface="Arial"/>
            </a:endParaRPr>
          </a:p>
          <a:p>
            <a:pPr marL="100965" indent="-88900">
              <a:lnSpc>
                <a:spcPct val="100000"/>
              </a:lnSpc>
              <a:spcBef>
                <a:spcPts val="960"/>
              </a:spcBef>
              <a:buFont typeface="Arial"/>
              <a:buChar char="•"/>
              <a:tabLst>
                <a:tab pos="101600" algn="l"/>
              </a:tabLst>
            </a:pPr>
            <a:r>
              <a:rPr dirty="0" sz="1400" i="1">
                <a:latin typeface="Arial"/>
                <a:cs typeface="Arial"/>
              </a:rPr>
              <a:t>Actividades</a:t>
            </a:r>
            <a:r>
              <a:rPr dirty="0" sz="1400" spc="-25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complementarias,</a:t>
            </a:r>
            <a:r>
              <a:rPr dirty="0" sz="1400" spc="-35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extracurriculares</a:t>
            </a:r>
            <a:r>
              <a:rPr dirty="0" sz="1400" spc="-25" i="1">
                <a:latin typeface="Arial"/>
                <a:cs typeface="Arial"/>
              </a:rPr>
              <a:t> </a:t>
            </a:r>
            <a:r>
              <a:rPr dirty="0" sz="1400" i="1">
                <a:latin typeface="Arial"/>
                <a:cs typeface="Arial"/>
              </a:rPr>
              <a:t>e </a:t>
            </a:r>
            <a:r>
              <a:rPr dirty="0" sz="1400" spc="-5" i="1">
                <a:latin typeface="Arial"/>
                <a:cs typeface="Arial"/>
              </a:rPr>
              <a:t>interdisciplinares.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42739" y="6378563"/>
            <a:ext cx="181292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0965" indent="-88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101600" algn="l"/>
              </a:tabLst>
            </a:pPr>
            <a:r>
              <a:rPr dirty="0" sz="1400" spc="-5" i="1">
                <a:latin typeface="Arial"/>
                <a:cs typeface="Arial"/>
              </a:rPr>
              <a:t>Temas</a:t>
            </a:r>
            <a:r>
              <a:rPr dirty="0" sz="1400" spc="-50" i="1">
                <a:latin typeface="Arial"/>
                <a:cs typeface="Arial"/>
              </a:rPr>
              <a:t> </a:t>
            </a:r>
            <a:r>
              <a:rPr dirty="0" sz="1400" spc="-5" i="1">
                <a:latin typeface="Arial"/>
                <a:cs typeface="Arial"/>
              </a:rPr>
              <a:t>transversales</a:t>
            </a:r>
            <a:r>
              <a:rPr dirty="0" sz="1400" spc="-5">
                <a:latin typeface="Arial"/>
                <a:cs typeface="Arial"/>
              </a:rPr>
              <a:t>.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59037" y="6522993"/>
            <a:ext cx="222631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Calibri"/>
                <a:cs typeface="Calibri"/>
              </a:rPr>
              <a:t>(</a:t>
            </a:r>
            <a:r>
              <a:rPr dirty="0" sz="1400" spc="-2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Adaptado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de </a:t>
            </a:r>
            <a:r>
              <a:rPr dirty="0" sz="1400">
                <a:latin typeface="Calibri"/>
                <a:cs typeface="Calibri"/>
              </a:rPr>
              <a:t>Del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Valle,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2004)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2383" y="182880"/>
            <a:ext cx="7062216" cy="652424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9375741" y="5179449"/>
            <a:ext cx="2540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cc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047988" y="5085588"/>
            <a:ext cx="1009015" cy="502920"/>
          </a:xfrm>
          <a:custGeom>
            <a:avLst/>
            <a:gdLst/>
            <a:ahLst/>
            <a:cxnLst/>
            <a:rect l="l" t="t" r="r" b="b"/>
            <a:pathLst>
              <a:path w="1009015" h="502920">
                <a:moveTo>
                  <a:pt x="0" y="251459"/>
                </a:moveTo>
                <a:lnTo>
                  <a:pt x="15405" y="189544"/>
                </a:lnTo>
                <a:lnTo>
                  <a:pt x="59102" y="133248"/>
                </a:lnTo>
                <a:lnTo>
                  <a:pt x="90378" y="107796"/>
                </a:lnTo>
                <a:lnTo>
                  <a:pt x="127309" y="84456"/>
                </a:lnTo>
                <a:lnTo>
                  <a:pt x="169421" y="63463"/>
                </a:lnTo>
                <a:lnTo>
                  <a:pt x="216242" y="45054"/>
                </a:lnTo>
                <a:lnTo>
                  <a:pt x="267300" y="29463"/>
                </a:lnTo>
                <a:lnTo>
                  <a:pt x="322122" y="16926"/>
                </a:lnTo>
                <a:lnTo>
                  <a:pt x="380235" y="7680"/>
                </a:lnTo>
                <a:lnTo>
                  <a:pt x="441166" y="1959"/>
                </a:lnTo>
                <a:lnTo>
                  <a:pt x="504444" y="0"/>
                </a:lnTo>
                <a:lnTo>
                  <a:pt x="567721" y="1959"/>
                </a:lnTo>
                <a:lnTo>
                  <a:pt x="628652" y="7680"/>
                </a:lnTo>
                <a:lnTo>
                  <a:pt x="686765" y="16926"/>
                </a:lnTo>
                <a:lnTo>
                  <a:pt x="741587" y="29463"/>
                </a:lnTo>
                <a:lnTo>
                  <a:pt x="792645" y="45054"/>
                </a:lnTo>
                <a:lnTo>
                  <a:pt x="839466" y="63463"/>
                </a:lnTo>
                <a:lnTo>
                  <a:pt x="881578" y="84456"/>
                </a:lnTo>
                <a:lnTo>
                  <a:pt x="918509" y="107796"/>
                </a:lnTo>
                <a:lnTo>
                  <a:pt x="949785" y="133248"/>
                </a:lnTo>
                <a:lnTo>
                  <a:pt x="993482" y="189544"/>
                </a:lnTo>
                <a:lnTo>
                  <a:pt x="1008888" y="251459"/>
                </a:lnTo>
                <a:lnTo>
                  <a:pt x="1004957" y="283002"/>
                </a:lnTo>
                <a:lnTo>
                  <a:pt x="974933" y="342343"/>
                </a:lnTo>
                <a:lnTo>
                  <a:pt x="918509" y="395123"/>
                </a:lnTo>
                <a:lnTo>
                  <a:pt x="881578" y="418463"/>
                </a:lnTo>
                <a:lnTo>
                  <a:pt x="839466" y="439456"/>
                </a:lnTo>
                <a:lnTo>
                  <a:pt x="792645" y="457865"/>
                </a:lnTo>
                <a:lnTo>
                  <a:pt x="741587" y="473456"/>
                </a:lnTo>
                <a:lnTo>
                  <a:pt x="686765" y="485993"/>
                </a:lnTo>
                <a:lnTo>
                  <a:pt x="628652" y="495239"/>
                </a:lnTo>
                <a:lnTo>
                  <a:pt x="567721" y="500960"/>
                </a:lnTo>
                <a:lnTo>
                  <a:pt x="504444" y="502919"/>
                </a:lnTo>
                <a:lnTo>
                  <a:pt x="441166" y="500960"/>
                </a:lnTo>
                <a:lnTo>
                  <a:pt x="380235" y="495239"/>
                </a:lnTo>
                <a:lnTo>
                  <a:pt x="322122" y="485993"/>
                </a:lnTo>
                <a:lnTo>
                  <a:pt x="267300" y="473456"/>
                </a:lnTo>
                <a:lnTo>
                  <a:pt x="216242" y="457865"/>
                </a:lnTo>
                <a:lnTo>
                  <a:pt x="169421" y="439456"/>
                </a:lnTo>
                <a:lnTo>
                  <a:pt x="127309" y="418463"/>
                </a:lnTo>
                <a:lnTo>
                  <a:pt x="90378" y="395123"/>
                </a:lnTo>
                <a:lnTo>
                  <a:pt x="59102" y="369671"/>
                </a:lnTo>
                <a:lnTo>
                  <a:pt x="15405" y="313375"/>
                </a:lnTo>
                <a:lnTo>
                  <a:pt x="0" y="251459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232742" y="6591033"/>
            <a:ext cx="11449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(Fernández,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2002)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8552" y="715765"/>
            <a:ext cx="998029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3.</a:t>
            </a:r>
            <a:r>
              <a:rPr dirty="0" sz="3600" spc="-10"/>
              <a:t> </a:t>
            </a:r>
            <a:r>
              <a:rPr dirty="0" sz="3600" spc="-5"/>
              <a:t>ESTRUCTURA</a:t>
            </a:r>
            <a:r>
              <a:rPr dirty="0" sz="3600" spc="-25"/>
              <a:t> </a:t>
            </a:r>
            <a:r>
              <a:rPr dirty="0" sz="3600"/>
              <a:t>DE</a:t>
            </a:r>
            <a:r>
              <a:rPr dirty="0" sz="3600" spc="-20"/>
              <a:t> </a:t>
            </a:r>
            <a:r>
              <a:rPr dirty="0" sz="3600"/>
              <a:t>UNA</a:t>
            </a:r>
            <a:r>
              <a:rPr dirty="0" sz="3600" spc="-15"/>
              <a:t> </a:t>
            </a:r>
            <a:r>
              <a:rPr dirty="0" sz="3600" spc="-5"/>
              <a:t>UNIDAD</a:t>
            </a:r>
            <a:r>
              <a:rPr dirty="0" sz="3600" spc="-20"/>
              <a:t> </a:t>
            </a:r>
            <a:r>
              <a:rPr dirty="0" sz="3600" spc="-5"/>
              <a:t>DIDÁCTICA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2936748" y="1757172"/>
            <a:ext cx="6408420" cy="2787650"/>
          </a:xfrm>
          <a:custGeom>
            <a:avLst/>
            <a:gdLst/>
            <a:ahLst/>
            <a:cxnLst/>
            <a:rect l="l" t="t" r="r" b="b"/>
            <a:pathLst>
              <a:path w="6408420" h="2787650">
                <a:moveTo>
                  <a:pt x="6408420" y="0"/>
                </a:moveTo>
                <a:lnTo>
                  <a:pt x="0" y="0"/>
                </a:lnTo>
                <a:lnTo>
                  <a:pt x="0" y="2787396"/>
                </a:lnTo>
                <a:lnTo>
                  <a:pt x="6408420" y="2787396"/>
                </a:lnTo>
                <a:lnTo>
                  <a:pt x="6408420" y="0"/>
                </a:lnTo>
                <a:close/>
              </a:path>
            </a:pathLst>
          </a:custGeom>
          <a:solidFill>
            <a:srgbClr val="4471C4">
              <a:alpha val="25881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937062" y="2179051"/>
            <a:ext cx="64198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583565" algn="l"/>
                <a:tab pos="1797685" algn="l"/>
                <a:tab pos="3297554" algn="l"/>
                <a:tab pos="3864610" algn="l"/>
                <a:tab pos="4345940" algn="l"/>
                <a:tab pos="6068060" algn="l"/>
              </a:tabLst>
            </a:pPr>
            <a:r>
              <a:rPr dirty="0" sz="2400" spc="-5">
                <a:latin typeface="Arial"/>
                <a:cs typeface="Arial"/>
              </a:rPr>
              <a:t>L</a:t>
            </a:r>
            <a:r>
              <a:rPr dirty="0" sz="2400">
                <a:latin typeface="Arial"/>
                <a:cs typeface="Arial"/>
              </a:rPr>
              <a:t>a	</a:t>
            </a:r>
            <a:r>
              <a:rPr dirty="0" sz="2400" spc="5">
                <a:latin typeface="Arial"/>
                <a:cs typeface="Arial"/>
              </a:rPr>
              <a:t>U</a:t>
            </a:r>
            <a:r>
              <a:rPr dirty="0" sz="2400" spc="-5">
                <a:latin typeface="Arial"/>
                <a:cs typeface="Arial"/>
              </a:rPr>
              <a:t>n</a:t>
            </a:r>
            <a:r>
              <a:rPr dirty="0" sz="2400" spc="5">
                <a:latin typeface="Arial"/>
                <a:cs typeface="Arial"/>
              </a:rPr>
              <a:t>i</a:t>
            </a:r>
            <a:r>
              <a:rPr dirty="0" sz="2400" spc="-5">
                <a:latin typeface="Arial"/>
                <a:cs typeface="Arial"/>
              </a:rPr>
              <a:t>d</a:t>
            </a:r>
            <a:r>
              <a:rPr dirty="0" sz="2400" spc="5">
                <a:latin typeface="Arial"/>
                <a:cs typeface="Arial"/>
              </a:rPr>
              <a:t>a</a:t>
            </a:r>
            <a:r>
              <a:rPr dirty="0" sz="2400">
                <a:latin typeface="Arial"/>
                <a:cs typeface="Arial"/>
              </a:rPr>
              <a:t>d	</a:t>
            </a:r>
            <a:r>
              <a:rPr dirty="0" sz="2400" spc="-10">
                <a:latin typeface="Arial"/>
                <a:cs typeface="Arial"/>
              </a:rPr>
              <a:t>Di</a:t>
            </a:r>
            <a:r>
              <a:rPr dirty="0" sz="2400" spc="5">
                <a:latin typeface="Arial"/>
                <a:cs typeface="Arial"/>
              </a:rPr>
              <a:t>d</a:t>
            </a:r>
            <a:r>
              <a:rPr dirty="0" sz="2400" spc="-5">
                <a:latin typeface="Arial"/>
                <a:cs typeface="Arial"/>
              </a:rPr>
              <a:t>á</a:t>
            </a:r>
            <a:r>
              <a:rPr dirty="0" sz="2400">
                <a:latin typeface="Arial"/>
                <a:cs typeface="Arial"/>
              </a:rPr>
              <a:t>c</a:t>
            </a:r>
            <a:r>
              <a:rPr dirty="0" sz="2400" spc="5">
                <a:latin typeface="Arial"/>
                <a:cs typeface="Arial"/>
              </a:rPr>
              <a:t>t</a:t>
            </a:r>
            <a:r>
              <a:rPr dirty="0" sz="2400" spc="-10">
                <a:latin typeface="Arial"/>
                <a:cs typeface="Arial"/>
              </a:rPr>
              <a:t>i</a:t>
            </a:r>
            <a:r>
              <a:rPr dirty="0" sz="2400" spc="-5">
                <a:latin typeface="Arial"/>
                <a:cs typeface="Arial"/>
              </a:rPr>
              <a:t>c</a:t>
            </a:r>
            <a:r>
              <a:rPr dirty="0" sz="2400">
                <a:latin typeface="Arial"/>
                <a:cs typeface="Arial"/>
              </a:rPr>
              <a:t>a	</a:t>
            </a:r>
            <a:r>
              <a:rPr dirty="0" sz="2400" spc="-5">
                <a:latin typeface="Arial"/>
                <a:cs typeface="Arial"/>
              </a:rPr>
              <a:t>e</a:t>
            </a:r>
            <a:r>
              <a:rPr dirty="0" sz="2400">
                <a:latin typeface="Arial"/>
                <a:cs typeface="Arial"/>
              </a:rPr>
              <a:t>s	</a:t>
            </a:r>
            <a:r>
              <a:rPr dirty="0" sz="2400" spc="-10">
                <a:latin typeface="Arial"/>
                <a:cs typeface="Arial"/>
              </a:rPr>
              <a:t>l</a:t>
            </a:r>
            <a:r>
              <a:rPr dirty="0" sz="2400">
                <a:latin typeface="Arial"/>
                <a:cs typeface="Arial"/>
              </a:rPr>
              <a:t>a	c</a:t>
            </a:r>
            <a:r>
              <a:rPr dirty="0" sz="2400" spc="-5">
                <a:latin typeface="Arial"/>
                <a:cs typeface="Arial"/>
              </a:rPr>
              <a:t>onc</a:t>
            </a:r>
            <a:r>
              <a:rPr dirty="0" sz="2400">
                <a:latin typeface="Arial"/>
                <a:cs typeface="Arial"/>
              </a:rPr>
              <a:t>r</a:t>
            </a:r>
            <a:r>
              <a:rPr dirty="0" sz="2400" spc="-5">
                <a:latin typeface="Arial"/>
                <a:cs typeface="Arial"/>
              </a:rPr>
              <a:t>e</a:t>
            </a:r>
            <a:r>
              <a:rPr dirty="0" sz="2400" spc="10">
                <a:latin typeface="Arial"/>
                <a:cs typeface="Arial"/>
              </a:rPr>
              <a:t>c</a:t>
            </a:r>
            <a:r>
              <a:rPr dirty="0" sz="2400" spc="-10">
                <a:latin typeface="Arial"/>
                <a:cs typeface="Arial"/>
              </a:rPr>
              <a:t>i</a:t>
            </a:r>
            <a:r>
              <a:rPr dirty="0" sz="2400" spc="5">
                <a:latin typeface="Arial"/>
                <a:cs typeface="Arial"/>
              </a:rPr>
              <a:t>ó</a:t>
            </a:r>
            <a:r>
              <a:rPr dirty="0" sz="2400">
                <a:latin typeface="Arial"/>
                <a:cs typeface="Arial"/>
              </a:rPr>
              <a:t>n	</a:t>
            </a:r>
            <a:r>
              <a:rPr dirty="0" sz="2400" spc="-5">
                <a:latin typeface="Arial"/>
                <a:cs typeface="Arial"/>
              </a:rPr>
              <a:t>de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37062" y="2544812"/>
            <a:ext cx="155638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Arial"/>
                <a:cs typeface="Arial"/>
              </a:rPr>
              <a:t>procesos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dirty="0" sz="2400" spc="-5">
                <a:latin typeface="Arial"/>
                <a:cs typeface="Arial"/>
              </a:rPr>
              <a:t>concebidos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63398" y="2544812"/>
            <a:ext cx="449453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R="5080" indent="68580">
              <a:lnSpc>
                <a:spcPct val="100000"/>
              </a:lnSpc>
              <a:spcBef>
                <a:spcPts val="100"/>
              </a:spcBef>
              <a:tabLst>
                <a:tab pos="1061720" algn="l"/>
                <a:tab pos="1124585" algn="l"/>
                <a:tab pos="2745740" algn="l"/>
                <a:tab pos="3465195" algn="l"/>
              </a:tabLst>
            </a:pPr>
            <a:r>
              <a:rPr dirty="0" sz="2400" spc="-5" b="1">
                <a:latin typeface="Arial"/>
                <a:cs typeface="Arial"/>
              </a:rPr>
              <a:t>d</a:t>
            </a:r>
            <a:r>
              <a:rPr dirty="0" sz="2400" b="1">
                <a:latin typeface="Arial"/>
                <a:cs typeface="Arial"/>
              </a:rPr>
              <a:t>e	</a:t>
            </a:r>
            <a:r>
              <a:rPr dirty="0" sz="2400" spc="-5" b="1">
                <a:latin typeface="Arial"/>
                <a:cs typeface="Arial"/>
              </a:rPr>
              <a:t>enseñanza</a:t>
            </a:r>
            <a:r>
              <a:rPr dirty="0" sz="2400" spc="5" b="1">
                <a:latin typeface="Arial"/>
                <a:cs typeface="Arial"/>
              </a:rPr>
              <a:t>-</a:t>
            </a:r>
            <a:r>
              <a:rPr dirty="0" sz="2400" spc="-5" b="1">
                <a:latin typeface="Arial"/>
                <a:cs typeface="Arial"/>
              </a:rPr>
              <a:t>ap</a:t>
            </a:r>
            <a:r>
              <a:rPr dirty="0" sz="2400" b="1">
                <a:latin typeface="Arial"/>
                <a:cs typeface="Arial"/>
              </a:rPr>
              <a:t>r</a:t>
            </a:r>
            <a:r>
              <a:rPr dirty="0" sz="2400" spc="5" b="1">
                <a:latin typeface="Arial"/>
                <a:cs typeface="Arial"/>
              </a:rPr>
              <a:t>e</a:t>
            </a:r>
            <a:r>
              <a:rPr dirty="0" sz="2400" spc="-5" b="1">
                <a:latin typeface="Arial"/>
                <a:cs typeface="Arial"/>
              </a:rPr>
              <a:t>nd</a:t>
            </a:r>
            <a:r>
              <a:rPr dirty="0" sz="2400" spc="5" b="1">
                <a:latin typeface="Arial"/>
                <a:cs typeface="Arial"/>
              </a:rPr>
              <a:t>i</a:t>
            </a:r>
            <a:r>
              <a:rPr dirty="0" sz="2400" b="1">
                <a:latin typeface="Arial"/>
                <a:cs typeface="Arial"/>
              </a:rPr>
              <a:t>z</a:t>
            </a:r>
            <a:r>
              <a:rPr dirty="0" sz="2400" spc="-5" b="1">
                <a:latin typeface="Arial"/>
                <a:cs typeface="Arial"/>
              </a:rPr>
              <a:t>a</a:t>
            </a:r>
            <a:r>
              <a:rPr dirty="0" sz="2400" b="1">
                <a:latin typeface="Arial"/>
                <a:cs typeface="Arial"/>
              </a:rPr>
              <a:t>j</a:t>
            </a:r>
            <a:r>
              <a:rPr dirty="0" sz="2400" spc="-15" b="1">
                <a:latin typeface="Arial"/>
                <a:cs typeface="Arial"/>
              </a:rPr>
              <a:t>e</a:t>
            </a:r>
            <a:r>
              <a:rPr dirty="0" sz="2400">
                <a:latin typeface="Arial"/>
                <a:cs typeface="Arial"/>
              </a:rPr>
              <a:t>,  c</a:t>
            </a:r>
            <a:r>
              <a:rPr dirty="0" sz="2400" spc="-5">
                <a:latin typeface="Arial"/>
                <a:cs typeface="Arial"/>
              </a:rPr>
              <a:t>o</a:t>
            </a:r>
            <a:r>
              <a:rPr dirty="0" sz="2400">
                <a:latin typeface="Arial"/>
                <a:cs typeface="Arial"/>
              </a:rPr>
              <a:t>mo		</a:t>
            </a:r>
            <a:r>
              <a:rPr dirty="0" sz="2400" spc="-5">
                <a:latin typeface="Arial"/>
                <a:cs typeface="Arial"/>
              </a:rPr>
              <a:t>u</a:t>
            </a:r>
            <a:r>
              <a:rPr dirty="0" sz="2400" spc="5">
                <a:latin typeface="Arial"/>
                <a:cs typeface="Arial"/>
              </a:rPr>
              <a:t>n</a:t>
            </a:r>
            <a:r>
              <a:rPr dirty="0" sz="2400" spc="-10">
                <a:latin typeface="Arial"/>
                <a:cs typeface="Arial"/>
              </a:rPr>
              <a:t>i</a:t>
            </a:r>
            <a:r>
              <a:rPr dirty="0" sz="2400" spc="5">
                <a:latin typeface="Arial"/>
                <a:cs typeface="Arial"/>
              </a:rPr>
              <a:t>d</a:t>
            </a:r>
            <a:r>
              <a:rPr dirty="0" sz="2400" spc="-5">
                <a:latin typeface="Arial"/>
                <a:cs typeface="Arial"/>
              </a:rPr>
              <a:t>a</a:t>
            </a:r>
            <a:r>
              <a:rPr dirty="0" sz="2400" spc="5">
                <a:latin typeface="Arial"/>
                <a:cs typeface="Arial"/>
              </a:rPr>
              <a:t>d</a:t>
            </a:r>
            <a:r>
              <a:rPr dirty="0" sz="2400" spc="-5">
                <a:latin typeface="Arial"/>
                <a:cs typeface="Arial"/>
              </a:rPr>
              <a:t>e</a:t>
            </a:r>
            <a:r>
              <a:rPr dirty="0" sz="2400">
                <a:latin typeface="Arial"/>
                <a:cs typeface="Arial"/>
              </a:rPr>
              <a:t>s	</a:t>
            </a:r>
            <a:r>
              <a:rPr dirty="0" sz="2400" spc="-5">
                <a:latin typeface="Arial"/>
                <a:cs typeface="Arial"/>
              </a:rPr>
              <a:t>d</a:t>
            </a:r>
            <a:r>
              <a:rPr dirty="0" sz="2400">
                <a:latin typeface="Arial"/>
                <a:cs typeface="Arial"/>
              </a:rPr>
              <a:t>e	</a:t>
            </a:r>
            <a:r>
              <a:rPr dirty="0" sz="2400" spc="-10">
                <a:latin typeface="Arial"/>
                <a:cs typeface="Arial"/>
              </a:rPr>
              <a:t>t</a:t>
            </a:r>
            <a:r>
              <a:rPr dirty="0" sz="2400">
                <a:latin typeface="Arial"/>
                <a:cs typeface="Arial"/>
              </a:rPr>
              <a:t>r</a:t>
            </a:r>
            <a:r>
              <a:rPr dirty="0" sz="2400" spc="-5">
                <a:latin typeface="Arial"/>
                <a:cs typeface="Arial"/>
              </a:rPr>
              <a:t>aba</a:t>
            </a:r>
            <a:r>
              <a:rPr dirty="0" sz="2400" spc="5">
                <a:latin typeface="Arial"/>
                <a:cs typeface="Arial"/>
              </a:rPr>
              <a:t>j</a:t>
            </a:r>
            <a:r>
              <a:rPr dirty="0" sz="2400" spc="-5">
                <a:latin typeface="Arial"/>
                <a:cs typeface="Arial"/>
              </a:rPr>
              <a:t>o,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37062" y="3276332"/>
            <a:ext cx="6605270" cy="25933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R="18923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Arial"/>
                <a:cs typeface="Arial"/>
              </a:rPr>
              <a:t>completos</a:t>
            </a:r>
            <a:r>
              <a:rPr dirty="0" sz="2400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en</a:t>
            </a:r>
            <a:r>
              <a:rPr dirty="0" sz="2400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sí</a:t>
            </a:r>
            <a:r>
              <a:rPr dirty="0" sz="2400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mismos</a:t>
            </a:r>
            <a:r>
              <a:rPr dirty="0" sz="2400" b="1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articulados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5">
                <a:latin typeface="Arial"/>
                <a:cs typeface="Arial"/>
              </a:rPr>
              <a:t>en 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torno</a:t>
            </a:r>
            <a:r>
              <a:rPr dirty="0" sz="2400">
                <a:latin typeface="Arial"/>
                <a:cs typeface="Arial"/>
              </a:rPr>
              <a:t> a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unos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ejes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organizadores</a:t>
            </a:r>
            <a:r>
              <a:rPr dirty="0" sz="2400" spc="66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(M.E.C.,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1989).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>
              <a:latin typeface="Arial"/>
              <a:cs typeface="Arial"/>
            </a:endParaRPr>
          </a:p>
          <a:p>
            <a:pPr marL="90805" marR="5080">
              <a:lnSpc>
                <a:spcPct val="98000"/>
              </a:lnSpc>
              <a:spcBef>
                <a:spcPts val="2120"/>
              </a:spcBef>
            </a:pPr>
            <a:r>
              <a:rPr dirty="0" sz="1800" spc="-5" b="1">
                <a:latin typeface="Tahoma"/>
                <a:cs typeface="Tahoma"/>
              </a:rPr>
              <a:t>Cada unidad constituye </a:t>
            </a:r>
            <a:r>
              <a:rPr dirty="0" sz="1800" b="1">
                <a:latin typeface="Tahoma"/>
                <a:cs typeface="Tahoma"/>
              </a:rPr>
              <a:t>por </a:t>
            </a:r>
            <a:r>
              <a:rPr dirty="0" sz="1800" spc="-5" b="1">
                <a:latin typeface="Tahoma"/>
                <a:cs typeface="Tahoma"/>
              </a:rPr>
              <a:t>su propia naturaleza un </a:t>
            </a:r>
            <a:r>
              <a:rPr dirty="0" sz="1800" b="1">
                <a:latin typeface="Tahoma"/>
                <a:cs typeface="Tahoma"/>
              </a:rPr>
              <a:t> </a:t>
            </a:r>
            <a:r>
              <a:rPr dirty="0" sz="1800" spc="-5" b="1">
                <a:latin typeface="Tahoma"/>
                <a:cs typeface="Tahoma"/>
              </a:rPr>
              <a:t>curso</a:t>
            </a:r>
            <a:r>
              <a:rPr dirty="0" sz="1800" spc="-15" b="1">
                <a:latin typeface="Tahoma"/>
                <a:cs typeface="Tahoma"/>
              </a:rPr>
              <a:t> </a:t>
            </a:r>
            <a:r>
              <a:rPr dirty="0" sz="1800" spc="-5" b="1">
                <a:latin typeface="Tahoma"/>
                <a:cs typeface="Tahoma"/>
              </a:rPr>
              <a:t>en</a:t>
            </a:r>
            <a:r>
              <a:rPr dirty="0" sz="1800" b="1">
                <a:latin typeface="Tahoma"/>
                <a:cs typeface="Tahoma"/>
              </a:rPr>
              <a:t> </a:t>
            </a:r>
            <a:r>
              <a:rPr dirty="0" sz="1800" spc="-5" b="1">
                <a:latin typeface="Tahoma"/>
                <a:cs typeface="Tahoma"/>
              </a:rPr>
              <a:t>miniatura</a:t>
            </a:r>
            <a:r>
              <a:rPr dirty="0" sz="1800" spc="-20" b="1">
                <a:latin typeface="Tahoma"/>
                <a:cs typeface="Tahoma"/>
              </a:rPr>
              <a:t> </a:t>
            </a:r>
            <a:r>
              <a:rPr dirty="0" sz="1800" spc="-5">
                <a:latin typeface="Tahoma"/>
                <a:cs typeface="Tahoma"/>
              </a:rPr>
              <a:t>sobre</a:t>
            </a:r>
            <a:r>
              <a:rPr dirty="0" sz="1800" spc="1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el</a:t>
            </a:r>
            <a:r>
              <a:rPr dirty="0" sz="1800" spc="-5">
                <a:latin typeface="Tahoma"/>
                <a:cs typeface="Tahoma"/>
              </a:rPr>
              <a:t> área</a:t>
            </a:r>
            <a:r>
              <a:rPr dirty="0" sz="1800" spc="1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o</a:t>
            </a:r>
            <a:r>
              <a:rPr dirty="0" sz="1800" spc="-10">
                <a:latin typeface="Tahoma"/>
                <a:cs typeface="Tahoma"/>
              </a:rPr>
              <a:t> </a:t>
            </a:r>
            <a:r>
              <a:rPr dirty="0" sz="1800" spc="-5">
                <a:latin typeface="Tahoma"/>
                <a:cs typeface="Tahoma"/>
              </a:rPr>
              <a:t>sector</a:t>
            </a:r>
            <a:r>
              <a:rPr dirty="0" sz="1800">
                <a:latin typeface="Tahoma"/>
                <a:cs typeface="Tahoma"/>
              </a:rPr>
              <a:t> de </a:t>
            </a:r>
            <a:r>
              <a:rPr dirty="0" sz="1800" spc="-5">
                <a:latin typeface="Tahoma"/>
                <a:cs typeface="Tahoma"/>
              </a:rPr>
              <a:t>la</a:t>
            </a:r>
            <a:r>
              <a:rPr dirty="0" sz="1800">
                <a:latin typeface="Tahoma"/>
                <a:cs typeface="Tahoma"/>
              </a:rPr>
              <a:t> </a:t>
            </a:r>
            <a:r>
              <a:rPr dirty="0" sz="1800" spc="-5">
                <a:latin typeface="Tahoma"/>
                <a:cs typeface="Tahoma"/>
              </a:rPr>
              <a:t>materia</a:t>
            </a:r>
            <a:r>
              <a:rPr dirty="0" sz="1800" spc="15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que </a:t>
            </a:r>
            <a:r>
              <a:rPr dirty="0" sz="1800" spc="-5">
                <a:latin typeface="Tahoma"/>
                <a:cs typeface="Tahoma"/>
              </a:rPr>
              <a:t>la </a:t>
            </a:r>
            <a:r>
              <a:rPr dirty="0" sz="1800" spc="-550">
                <a:latin typeface="Tahoma"/>
                <a:cs typeface="Tahoma"/>
              </a:rPr>
              <a:t> </a:t>
            </a:r>
            <a:r>
              <a:rPr dirty="0" sz="1800" spc="-5">
                <a:latin typeface="Tahoma"/>
                <a:cs typeface="Tahoma"/>
              </a:rPr>
              <a:t>unidad</a:t>
            </a:r>
            <a:r>
              <a:rPr dirty="0" sz="1800">
                <a:latin typeface="Tahoma"/>
                <a:cs typeface="Tahoma"/>
              </a:rPr>
              <a:t> </a:t>
            </a:r>
            <a:r>
              <a:rPr dirty="0" sz="1800" spc="-5">
                <a:latin typeface="Tahoma"/>
                <a:cs typeface="Tahoma"/>
              </a:rPr>
              <a:t>enfoca</a:t>
            </a:r>
            <a:r>
              <a:rPr dirty="0" sz="1800" spc="-10">
                <a:latin typeface="Tahoma"/>
                <a:cs typeface="Tahoma"/>
              </a:rPr>
              <a:t> </a:t>
            </a:r>
            <a:r>
              <a:rPr dirty="0" sz="1800" spc="-5">
                <a:latin typeface="Tahoma"/>
                <a:cs typeface="Tahoma"/>
              </a:rPr>
              <a:t>(Del</a:t>
            </a:r>
            <a:r>
              <a:rPr dirty="0" sz="1800" spc="10">
                <a:latin typeface="Tahoma"/>
                <a:cs typeface="Tahoma"/>
              </a:rPr>
              <a:t> </a:t>
            </a:r>
            <a:r>
              <a:rPr dirty="0" sz="1800" spc="-5">
                <a:latin typeface="Tahoma"/>
                <a:cs typeface="Tahoma"/>
              </a:rPr>
              <a:t>Valle</a:t>
            </a:r>
            <a:r>
              <a:rPr dirty="0" sz="1800" spc="10">
                <a:latin typeface="Tahoma"/>
                <a:cs typeface="Tahoma"/>
              </a:rPr>
              <a:t> </a:t>
            </a:r>
            <a:r>
              <a:rPr dirty="0" sz="1800">
                <a:latin typeface="Tahoma"/>
                <a:cs typeface="Tahoma"/>
              </a:rPr>
              <a:t>et</a:t>
            </a:r>
            <a:r>
              <a:rPr dirty="0" sz="1800" spc="-5">
                <a:latin typeface="Tahoma"/>
                <a:cs typeface="Tahoma"/>
              </a:rPr>
              <a:t> al.,</a:t>
            </a:r>
            <a:r>
              <a:rPr dirty="0" sz="1800" spc="20">
                <a:latin typeface="Tahoma"/>
                <a:cs typeface="Tahoma"/>
              </a:rPr>
              <a:t> </a:t>
            </a:r>
            <a:r>
              <a:rPr dirty="0" sz="1800" spc="-5">
                <a:latin typeface="Tahoma"/>
                <a:cs typeface="Tahoma"/>
              </a:rPr>
              <a:t>2007).</a:t>
            </a:r>
            <a:endParaRPr sz="1800">
              <a:latin typeface="Tahoma"/>
              <a:cs typeface="Tahom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791714" y="4879596"/>
            <a:ext cx="6698615" cy="1165225"/>
            <a:chOff x="2791714" y="4879596"/>
            <a:chExt cx="6698615" cy="1165225"/>
          </a:xfrm>
        </p:grpSpPr>
        <p:sp>
          <p:nvSpPr>
            <p:cNvPr id="9" name="object 9"/>
            <p:cNvSpPr/>
            <p:nvPr/>
          </p:nvSpPr>
          <p:spPr>
            <a:xfrm>
              <a:off x="2798064" y="4885946"/>
              <a:ext cx="6685915" cy="1152525"/>
            </a:xfrm>
            <a:custGeom>
              <a:avLst/>
              <a:gdLst/>
              <a:ahLst/>
              <a:cxnLst/>
              <a:rect l="l" t="t" r="r" b="b"/>
              <a:pathLst>
                <a:path w="6685915" h="1152525">
                  <a:moveTo>
                    <a:pt x="6493764" y="0"/>
                  </a:moveTo>
                  <a:lnTo>
                    <a:pt x="192024" y="0"/>
                  </a:lnTo>
                  <a:lnTo>
                    <a:pt x="147996" y="5071"/>
                  </a:lnTo>
                  <a:lnTo>
                    <a:pt x="107579" y="19516"/>
                  </a:lnTo>
                  <a:lnTo>
                    <a:pt x="71925" y="42183"/>
                  </a:lnTo>
                  <a:lnTo>
                    <a:pt x="42187" y="71920"/>
                  </a:lnTo>
                  <a:lnTo>
                    <a:pt x="19518" y="107574"/>
                  </a:lnTo>
                  <a:lnTo>
                    <a:pt x="5071" y="147992"/>
                  </a:lnTo>
                  <a:lnTo>
                    <a:pt x="0" y="192024"/>
                  </a:lnTo>
                  <a:lnTo>
                    <a:pt x="0" y="960120"/>
                  </a:lnTo>
                  <a:lnTo>
                    <a:pt x="5071" y="1004147"/>
                  </a:lnTo>
                  <a:lnTo>
                    <a:pt x="19518" y="1044564"/>
                  </a:lnTo>
                  <a:lnTo>
                    <a:pt x="42187" y="1080218"/>
                  </a:lnTo>
                  <a:lnTo>
                    <a:pt x="71925" y="1109956"/>
                  </a:lnTo>
                  <a:lnTo>
                    <a:pt x="107579" y="1132625"/>
                  </a:lnTo>
                  <a:lnTo>
                    <a:pt x="147996" y="1147072"/>
                  </a:lnTo>
                  <a:lnTo>
                    <a:pt x="192024" y="1152144"/>
                  </a:lnTo>
                  <a:lnTo>
                    <a:pt x="6493764" y="1152144"/>
                  </a:lnTo>
                  <a:lnTo>
                    <a:pt x="6537791" y="1147072"/>
                  </a:lnTo>
                  <a:lnTo>
                    <a:pt x="6578208" y="1132625"/>
                  </a:lnTo>
                  <a:lnTo>
                    <a:pt x="6613862" y="1109956"/>
                  </a:lnTo>
                  <a:lnTo>
                    <a:pt x="6643600" y="1080218"/>
                  </a:lnTo>
                  <a:lnTo>
                    <a:pt x="6666269" y="1044564"/>
                  </a:lnTo>
                  <a:lnTo>
                    <a:pt x="6680716" y="1004147"/>
                  </a:lnTo>
                  <a:lnTo>
                    <a:pt x="6685788" y="960120"/>
                  </a:lnTo>
                  <a:lnTo>
                    <a:pt x="6685788" y="192024"/>
                  </a:lnTo>
                  <a:lnTo>
                    <a:pt x="6680716" y="147992"/>
                  </a:lnTo>
                  <a:lnTo>
                    <a:pt x="6666269" y="107574"/>
                  </a:lnTo>
                  <a:lnTo>
                    <a:pt x="6643600" y="71920"/>
                  </a:lnTo>
                  <a:lnTo>
                    <a:pt x="6613862" y="42183"/>
                  </a:lnTo>
                  <a:lnTo>
                    <a:pt x="6578208" y="19516"/>
                  </a:lnTo>
                  <a:lnTo>
                    <a:pt x="6537791" y="5071"/>
                  </a:lnTo>
                  <a:lnTo>
                    <a:pt x="6493764" y="0"/>
                  </a:lnTo>
                  <a:close/>
                </a:path>
              </a:pathLst>
            </a:custGeom>
            <a:solidFill>
              <a:srgbClr val="4471C4">
                <a:alpha val="24703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798064" y="4885946"/>
              <a:ext cx="6685915" cy="1152525"/>
            </a:xfrm>
            <a:custGeom>
              <a:avLst/>
              <a:gdLst/>
              <a:ahLst/>
              <a:cxnLst/>
              <a:rect l="l" t="t" r="r" b="b"/>
              <a:pathLst>
                <a:path w="6685915" h="1152525">
                  <a:moveTo>
                    <a:pt x="0" y="192024"/>
                  </a:moveTo>
                  <a:lnTo>
                    <a:pt x="5071" y="147992"/>
                  </a:lnTo>
                  <a:lnTo>
                    <a:pt x="19518" y="107574"/>
                  </a:lnTo>
                  <a:lnTo>
                    <a:pt x="42187" y="71920"/>
                  </a:lnTo>
                  <a:lnTo>
                    <a:pt x="71925" y="42183"/>
                  </a:lnTo>
                  <a:lnTo>
                    <a:pt x="107579" y="19516"/>
                  </a:lnTo>
                  <a:lnTo>
                    <a:pt x="147996" y="5071"/>
                  </a:lnTo>
                  <a:lnTo>
                    <a:pt x="192024" y="0"/>
                  </a:lnTo>
                  <a:lnTo>
                    <a:pt x="6493764" y="0"/>
                  </a:lnTo>
                  <a:lnTo>
                    <a:pt x="6537791" y="5071"/>
                  </a:lnTo>
                  <a:lnTo>
                    <a:pt x="6578208" y="19516"/>
                  </a:lnTo>
                  <a:lnTo>
                    <a:pt x="6613862" y="42183"/>
                  </a:lnTo>
                  <a:lnTo>
                    <a:pt x="6643600" y="71920"/>
                  </a:lnTo>
                  <a:lnTo>
                    <a:pt x="6666269" y="107574"/>
                  </a:lnTo>
                  <a:lnTo>
                    <a:pt x="6680716" y="147992"/>
                  </a:lnTo>
                  <a:lnTo>
                    <a:pt x="6685788" y="192024"/>
                  </a:lnTo>
                  <a:lnTo>
                    <a:pt x="6685788" y="960120"/>
                  </a:lnTo>
                  <a:lnTo>
                    <a:pt x="6680716" y="1004147"/>
                  </a:lnTo>
                  <a:lnTo>
                    <a:pt x="6666269" y="1044564"/>
                  </a:lnTo>
                  <a:lnTo>
                    <a:pt x="6643600" y="1080218"/>
                  </a:lnTo>
                  <a:lnTo>
                    <a:pt x="6613862" y="1109956"/>
                  </a:lnTo>
                  <a:lnTo>
                    <a:pt x="6578208" y="1132625"/>
                  </a:lnTo>
                  <a:lnTo>
                    <a:pt x="6537791" y="1147072"/>
                  </a:lnTo>
                  <a:lnTo>
                    <a:pt x="6493764" y="1152144"/>
                  </a:lnTo>
                  <a:lnTo>
                    <a:pt x="192024" y="1152144"/>
                  </a:lnTo>
                  <a:lnTo>
                    <a:pt x="147996" y="1147072"/>
                  </a:lnTo>
                  <a:lnTo>
                    <a:pt x="107579" y="1132625"/>
                  </a:lnTo>
                  <a:lnTo>
                    <a:pt x="71925" y="1109956"/>
                  </a:lnTo>
                  <a:lnTo>
                    <a:pt x="42187" y="1080218"/>
                  </a:lnTo>
                  <a:lnTo>
                    <a:pt x="19518" y="1044564"/>
                  </a:lnTo>
                  <a:lnTo>
                    <a:pt x="5071" y="1004147"/>
                  </a:lnTo>
                  <a:lnTo>
                    <a:pt x="0" y="960120"/>
                  </a:lnTo>
                  <a:lnTo>
                    <a:pt x="0" y="192024"/>
                  </a:lnTo>
                  <a:close/>
                </a:path>
              </a:pathLst>
            </a:custGeom>
            <a:ln w="12700">
              <a:solidFill>
                <a:srgbClr val="30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9087" rIns="0" bIns="0" rtlCol="0" vert="horz">
            <a:spAutoFit/>
          </a:bodyPr>
          <a:lstStyle/>
          <a:p>
            <a:pPr algn="ctr" marL="22225">
              <a:lnSpc>
                <a:spcPct val="100000"/>
              </a:lnSpc>
              <a:spcBef>
                <a:spcPts val="100"/>
              </a:spcBef>
            </a:pPr>
            <a:r>
              <a:rPr dirty="0"/>
              <a:t>EL</a:t>
            </a:r>
            <a:r>
              <a:rPr dirty="0" spc="-20"/>
              <a:t> </a:t>
            </a:r>
            <a:r>
              <a:rPr dirty="0" spc="-5"/>
              <a:t>DISEÑO DE</a:t>
            </a:r>
            <a:r>
              <a:rPr dirty="0" spc="5"/>
              <a:t> </a:t>
            </a:r>
            <a:r>
              <a:rPr dirty="0" spc="-5"/>
              <a:t>UNIDADES</a:t>
            </a:r>
            <a:r>
              <a:rPr dirty="0" spc="-10"/>
              <a:t> </a:t>
            </a:r>
            <a:r>
              <a:rPr dirty="0" spc="-5"/>
              <a:t>DE</a:t>
            </a:r>
            <a:r>
              <a:rPr dirty="0"/>
              <a:t> </a:t>
            </a:r>
            <a:r>
              <a:rPr dirty="0" spc="-5"/>
              <a:t>ENSEÑANZA</a:t>
            </a:r>
            <a:r>
              <a:rPr dirty="0" spc="-20"/>
              <a:t> </a:t>
            </a:r>
            <a:r>
              <a:rPr dirty="0"/>
              <a:t>EN</a:t>
            </a:r>
          </a:p>
          <a:p>
            <a:pPr algn="ctr" marL="22225" marR="217170">
              <a:lnSpc>
                <a:spcPct val="100000"/>
              </a:lnSpc>
            </a:pPr>
            <a:r>
              <a:rPr dirty="0"/>
              <a:t>E.F.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4273296" y="1557527"/>
            <a:ext cx="3442970" cy="4490085"/>
            <a:chOff x="4273296" y="1557527"/>
            <a:chExt cx="3442970" cy="449008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73296" y="1557527"/>
              <a:ext cx="3442715" cy="448970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121651" y="4023360"/>
              <a:ext cx="486409" cy="215265"/>
            </a:xfrm>
            <a:custGeom>
              <a:avLst/>
              <a:gdLst/>
              <a:ahLst/>
              <a:cxnLst/>
              <a:rect l="l" t="t" r="r" b="b"/>
              <a:pathLst>
                <a:path w="486409" h="215264">
                  <a:moveTo>
                    <a:pt x="107442" y="0"/>
                  </a:moveTo>
                  <a:lnTo>
                    <a:pt x="0" y="107442"/>
                  </a:lnTo>
                  <a:lnTo>
                    <a:pt x="107442" y="214884"/>
                  </a:lnTo>
                  <a:lnTo>
                    <a:pt x="107442" y="161163"/>
                  </a:lnTo>
                  <a:lnTo>
                    <a:pt x="486156" y="161163"/>
                  </a:lnTo>
                  <a:lnTo>
                    <a:pt x="486156" y="53721"/>
                  </a:lnTo>
                  <a:lnTo>
                    <a:pt x="107442" y="53721"/>
                  </a:lnTo>
                  <a:lnTo>
                    <a:pt x="10744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121651" y="4023360"/>
              <a:ext cx="486409" cy="215265"/>
            </a:xfrm>
            <a:custGeom>
              <a:avLst/>
              <a:gdLst/>
              <a:ahLst/>
              <a:cxnLst/>
              <a:rect l="l" t="t" r="r" b="b"/>
              <a:pathLst>
                <a:path w="486409" h="215264">
                  <a:moveTo>
                    <a:pt x="0" y="107442"/>
                  </a:moveTo>
                  <a:lnTo>
                    <a:pt x="107442" y="0"/>
                  </a:lnTo>
                  <a:lnTo>
                    <a:pt x="107442" y="53721"/>
                  </a:lnTo>
                  <a:lnTo>
                    <a:pt x="486156" y="53721"/>
                  </a:lnTo>
                  <a:lnTo>
                    <a:pt x="486156" y="161163"/>
                  </a:lnTo>
                  <a:lnTo>
                    <a:pt x="107442" y="161163"/>
                  </a:lnTo>
                  <a:lnTo>
                    <a:pt x="107442" y="214884"/>
                  </a:lnTo>
                  <a:lnTo>
                    <a:pt x="0" y="107442"/>
                  </a:lnTo>
                  <a:close/>
                </a:path>
              </a:pathLst>
            </a:custGeom>
            <a:ln w="12700">
              <a:solidFill>
                <a:srgbClr val="30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7716011" y="4023359"/>
            <a:ext cx="1134110" cy="431800"/>
          </a:xfrm>
          <a:prstGeom prst="rect">
            <a:avLst/>
          </a:prstGeom>
          <a:ln w="12700">
            <a:solidFill>
              <a:srgbClr val="FF0000"/>
            </a:solidFill>
          </a:ln>
        </p:spPr>
        <p:txBody>
          <a:bodyPr wrap="square" lIns="0" tIns="95250" rIns="0" bIns="0" rtlCol="0" vert="horz">
            <a:spAutoFit/>
          </a:bodyPr>
          <a:lstStyle/>
          <a:p>
            <a:pPr marL="145415" marR="120650">
              <a:lnSpc>
                <a:spcPct val="100000"/>
              </a:lnSpc>
              <a:spcBef>
                <a:spcPts val="750"/>
              </a:spcBef>
            </a:pPr>
            <a:r>
              <a:rPr dirty="0" sz="1050" spc="5">
                <a:latin typeface="Arial"/>
                <a:cs typeface="Arial"/>
              </a:rPr>
              <a:t>C</a:t>
            </a:r>
            <a:r>
              <a:rPr dirty="0" sz="1050">
                <a:latin typeface="Arial"/>
                <a:cs typeface="Arial"/>
              </a:rPr>
              <a:t>o</a:t>
            </a:r>
            <a:r>
              <a:rPr dirty="0" sz="1050" spc="10">
                <a:latin typeface="Arial"/>
                <a:cs typeface="Arial"/>
              </a:rPr>
              <a:t>m</a:t>
            </a:r>
            <a:r>
              <a:rPr dirty="0" sz="1050">
                <a:latin typeface="Arial"/>
                <a:cs typeface="Arial"/>
              </a:rPr>
              <a:t>pe</a:t>
            </a:r>
            <a:r>
              <a:rPr dirty="0" sz="1050" spc="-10">
                <a:latin typeface="Arial"/>
                <a:cs typeface="Arial"/>
              </a:rPr>
              <a:t>t</a:t>
            </a:r>
            <a:r>
              <a:rPr dirty="0" sz="1050">
                <a:latin typeface="Arial"/>
                <a:cs typeface="Arial"/>
              </a:rPr>
              <a:t>en</a:t>
            </a:r>
            <a:r>
              <a:rPr dirty="0" sz="1050" spc="-5">
                <a:latin typeface="Arial"/>
                <a:cs typeface="Arial"/>
              </a:rPr>
              <a:t>c</a:t>
            </a:r>
            <a:r>
              <a:rPr dirty="0" sz="1050" spc="5">
                <a:latin typeface="Arial"/>
                <a:cs typeface="Arial"/>
              </a:rPr>
              <a:t>i</a:t>
            </a:r>
            <a:r>
              <a:rPr dirty="0" sz="1050">
                <a:latin typeface="Arial"/>
                <a:cs typeface="Arial"/>
              </a:rPr>
              <a:t>as  </a:t>
            </a:r>
            <a:r>
              <a:rPr dirty="0" sz="1050" spc="-5">
                <a:latin typeface="Arial"/>
                <a:cs typeface="Arial"/>
              </a:rPr>
              <a:t>clave</a:t>
            </a:r>
            <a:endParaRPr sz="10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847131" y="6261168"/>
            <a:ext cx="11449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Times New Roman"/>
                <a:cs typeface="Times New Roman"/>
              </a:rPr>
              <a:t>(Fernández,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2002)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84159" y="632053"/>
            <a:ext cx="864933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EL</a:t>
            </a:r>
            <a:r>
              <a:rPr dirty="0" sz="2800"/>
              <a:t> </a:t>
            </a:r>
            <a:r>
              <a:rPr dirty="0" sz="2800" spc="-10"/>
              <a:t>DISEÑO</a:t>
            </a:r>
            <a:r>
              <a:rPr dirty="0" sz="2800" spc="5"/>
              <a:t> </a:t>
            </a:r>
            <a:r>
              <a:rPr dirty="0" sz="2800" spc="-10"/>
              <a:t>DE UNIDADES</a:t>
            </a:r>
            <a:r>
              <a:rPr dirty="0" sz="2800" spc="25"/>
              <a:t> </a:t>
            </a:r>
            <a:r>
              <a:rPr dirty="0" sz="2800" spc="-10"/>
              <a:t>DE</a:t>
            </a:r>
            <a:r>
              <a:rPr dirty="0" sz="2800"/>
              <a:t> </a:t>
            </a:r>
            <a:r>
              <a:rPr dirty="0" sz="2800" spc="-10"/>
              <a:t>ENSEÑANZA</a:t>
            </a:r>
            <a:r>
              <a:rPr dirty="0" sz="2800" spc="25"/>
              <a:t> </a:t>
            </a:r>
            <a:r>
              <a:rPr dirty="0" sz="2800" spc="-10"/>
              <a:t>EN</a:t>
            </a:r>
            <a:r>
              <a:rPr dirty="0" sz="2800" spc="10"/>
              <a:t> </a:t>
            </a:r>
            <a:r>
              <a:rPr dirty="0" sz="2800" spc="-10"/>
              <a:t>E.F.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2266876" y="1553013"/>
            <a:ext cx="8489315" cy="4173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10" b="1">
                <a:latin typeface="Arial"/>
                <a:cs typeface="Arial"/>
              </a:rPr>
              <a:t>REFERENTES</a:t>
            </a:r>
            <a:r>
              <a:rPr dirty="0" sz="2200" spc="10" b="1">
                <a:latin typeface="Arial"/>
                <a:cs typeface="Arial"/>
              </a:rPr>
              <a:t> </a:t>
            </a:r>
            <a:r>
              <a:rPr dirty="0" sz="2200" spc="-10" b="1">
                <a:latin typeface="Arial"/>
                <a:cs typeface="Arial"/>
              </a:rPr>
              <a:t>PREVIOS</a:t>
            </a:r>
            <a:r>
              <a:rPr dirty="0" sz="2200" spc="15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A LA</a:t>
            </a:r>
            <a:r>
              <a:rPr dirty="0" sz="2200" spc="10" b="1">
                <a:latin typeface="Arial"/>
                <a:cs typeface="Arial"/>
              </a:rPr>
              <a:t> </a:t>
            </a:r>
            <a:r>
              <a:rPr dirty="0" sz="2200" spc="-10" b="1">
                <a:latin typeface="Arial"/>
                <a:cs typeface="Arial"/>
              </a:rPr>
              <a:t>PROGRAMACIÓN</a:t>
            </a:r>
            <a:r>
              <a:rPr dirty="0" sz="2200" spc="55" b="1">
                <a:latin typeface="Arial"/>
                <a:cs typeface="Arial"/>
              </a:rPr>
              <a:t> </a:t>
            </a:r>
            <a:r>
              <a:rPr dirty="0" sz="2200" spc="-10" b="1">
                <a:latin typeface="Arial"/>
                <a:cs typeface="Arial"/>
              </a:rPr>
              <a:t>DE</a:t>
            </a:r>
            <a:r>
              <a:rPr dirty="0" sz="2200" b="1">
                <a:latin typeface="Arial"/>
                <a:cs typeface="Arial"/>
              </a:rPr>
              <a:t> </a:t>
            </a:r>
            <a:r>
              <a:rPr dirty="0" sz="2200" spc="-5" b="1">
                <a:latin typeface="Arial"/>
                <a:cs typeface="Arial"/>
              </a:rPr>
              <a:t>U.D.: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50">
              <a:latin typeface="Arial"/>
              <a:cs typeface="Arial"/>
            </a:endParaRPr>
          </a:p>
          <a:p>
            <a:pPr marL="12700" marR="1100455">
              <a:lnSpc>
                <a:spcPts val="2450"/>
              </a:lnSpc>
            </a:pPr>
            <a:r>
              <a:rPr dirty="0" sz="2200" spc="-5">
                <a:latin typeface="Arial"/>
                <a:cs typeface="Arial"/>
              </a:rPr>
              <a:t>Supone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tener</a:t>
            </a:r>
            <a:r>
              <a:rPr dirty="0" sz="2200" spc="2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en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cuenta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aquellas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situaciones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o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condiciones </a:t>
            </a:r>
            <a:r>
              <a:rPr dirty="0" sz="2200" spc="-6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que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han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ser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tomadas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en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cuenta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antes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abordar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 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programación</a:t>
            </a:r>
            <a:r>
              <a:rPr dirty="0" sz="2200" spc="2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unidad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didáctica.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00">
              <a:latin typeface="Arial"/>
              <a:cs typeface="Arial"/>
            </a:endParaRPr>
          </a:p>
          <a:p>
            <a:pPr marL="269875" indent="-257810">
              <a:lnSpc>
                <a:spcPts val="2245"/>
              </a:lnSpc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200" spc="-5" i="1">
                <a:latin typeface="Arial"/>
                <a:cs typeface="Arial"/>
              </a:rPr>
              <a:t>El</a:t>
            </a:r>
            <a:r>
              <a:rPr dirty="0" sz="2200" spc="5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contexto del</a:t>
            </a:r>
            <a:r>
              <a:rPr dirty="0" sz="2200" spc="10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centro</a:t>
            </a:r>
            <a:r>
              <a:rPr dirty="0" sz="2200" spc="15" i="1">
                <a:latin typeface="Arial"/>
                <a:cs typeface="Arial"/>
              </a:rPr>
              <a:t> </a:t>
            </a:r>
            <a:r>
              <a:rPr dirty="0" sz="2200" i="1">
                <a:latin typeface="Arial"/>
                <a:cs typeface="Arial"/>
              </a:rPr>
              <a:t>escolar</a:t>
            </a:r>
            <a:r>
              <a:rPr dirty="0" sz="2200">
                <a:latin typeface="Arial"/>
                <a:cs typeface="Arial"/>
              </a:rPr>
              <a:t>:</a:t>
            </a:r>
            <a:r>
              <a:rPr dirty="0" sz="2200" spc="-5">
                <a:latin typeface="Arial"/>
                <a:cs typeface="Arial"/>
              </a:rPr>
              <a:t> Hace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referencia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tanto</a:t>
            </a:r>
            <a:r>
              <a:rPr dirty="0" sz="2200" spc="2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las</a:t>
            </a:r>
            <a:endParaRPr sz="2200">
              <a:latin typeface="Arial"/>
              <a:cs typeface="Arial"/>
            </a:endParaRPr>
          </a:p>
          <a:p>
            <a:pPr marL="269875" marR="65405">
              <a:lnSpc>
                <a:spcPct val="70000"/>
              </a:lnSpc>
              <a:spcBef>
                <a:spcPts val="395"/>
              </a:spcBef>
            </a:pPr>
            <a:r>
              <a:rPr dirty="0" sz="2200" spc="-5">
                <a:latin typeface="Arial"/>
                <a:cs typeface="Arial"/>
              </a:rPr>
              <a:t>características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del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centro</a:t>
            </a:r>
            <a:r>
              <a:rPr dirty="0" sz="2200" spc="2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como</a:t>
            </a:r>
            <a:r>
              <a:rPr dirty="0" sz="2200" spc="2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al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entorno</a:t>
            </a:r>
            <a:r>
              <a:rPr dirty="0" sz="2200" spc="2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espacial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y</a:t>
            </a:r>
            <a:r>
              <a:rPr dirty="0" sz="2200" spc="2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sociocultural </a:t>
            </a:r>
            <a:r>
              <a:rPr dirty="0" sz="2200" spc="-59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donde </a:t>
            </a:r>
            <a:r>
              <a:rPr dirty="0" sz="2200">
                <a:latin typeface="Arial"/>
                <a:cs typeface="Arial"/>
              </a:rPr>
              <a:t>se </a:t>
            </a:r>
            <a:r>
              <a:rPr dirty="0" sz="2200" spc="-5">
                <a:latin typeface="Arial"/>
                <a:cs typeface="Arial"/>
              </a:rPr>
              <a:t>sitúa.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650">
              <a:latin typeface="Arial"/>
              <a:cs typeface="Arial"/>
            </a:endParaRPr>
          </a:p>
          <a:p>
            <a:pPr marL="269875" marR="5080" indent="-257810">
              <a:lnSpc>
                <a:spcPct val="70000"/>
              </a:lnSpc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200" spc="-5" i="1">
                <a:latin typeface="Arial"/>
                <a:cs typeface="Arial"/>
              </a:rPr>
              <a:t>El</a:t>
            </a:r>
            <a:r>
              <a:rPr dirty="0" sz="2200" spc="10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Proyecto</a:t>
            </a:r>
            <a:r>
              <a:rPr dirty="0" sz="2200" spc="5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Curricular</a:t>
            </a:r>
            <a:r>
              <a:rPr dirty="0" sz="2200" spc="5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de</a:t>
            </a:r>
            <a:r>
              <a:rPr dirty="0" sz="2200" spc="15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Centro</a:t>
            </a:r>
            <a:r>
              <a:rPr dirty="0" sz="2200" spc="15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(PCC</a:t>
            </a:r>
            <a:r>
              <a:rPr dirty="0" sz="2200" spc="-5">
                <a:latin typeface="Arial"/>
                <a:cs typeface="Arial"/>
              </a:rPr>
              <a:t>):</a:t>
            </a:r>
            <a:r>
              <a:rPr dirty="0" sz="2200" spc="20">
                <a:latin typeface="Arial"/>
                <a:cs typeface="Arial"/>
              </a:rPr>
              <a:t> </a:t>
            </a:r>
            <a:r>
              <a:rPr dirty="0" sz="2200" spc="-10">
                <a:latin typeface="Arial"/>
                <a:cs typeface="Arial"/>
              </a:rPr>
              <a:t>Como</a:t>
            </a:r>
            <a:r>
              <a:rPr dirty="0" sz="2200" spc="3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referente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y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guía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 </a:t>
            </a:r>
            <a:r>
              <a:rPr dirty="0" sz="2200" spc="-59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programación.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195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200" spc="-5" i="1">
                <a:latin typeface="Arial"/>
                <a:cs typeface="Arial"/>
              </a:rPr>
              <a:t>La</a:t>
            </a:r>
            <a:r>
              <a:rPr dirty="0" sz="2200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programación</a:t>
            </a:r>
            <a:r>
              <a:rPr dirty="0" sz="2200" spc="35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de</a:t>
            </a:r>
            <a:r>
              <a:rPr dirty="0" sz="2200" spc="5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aula</a:t>
            </a:r>
            <a:r>
              <a:rPr dirty="0" sz="2200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del</a:t>
            </a:r>
            <a:r>
              <a:rPr dirty="0" sz="2200" spc="10" i="1">
                <a:latin typeface="Arial"/>
                <a:cs typeface="Arial"/>
              </a:rPr>
              <a:t> </a:t>
            </a:r>
            <a:r>
              <a:rPr dirty="0" sz="2200" i="1">
                <a:latin typeface="Arial"/>
                <a:cs typeface="Arial"/>
              </a:rPr>
              <a:t>ciclo</a:t>
            </a:r>
            <a:r>
              <a:rPr dirty="0" sz="2200" spc="-10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y</a:t>
            </a:r>
            <a:r>
              <a:rPr dirty="0" sz="2200" spc="10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nivel</a:t>
            </a:r>
            <a:r>
              <a:rPr dirty="0" sz="2200" spc="-10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al</a:t>
            </a:r>
            <a:r>
              <a:rPr dirty="0" sz="2200" spc="-10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que</a:t>
            </a:r>
            <a:r>
              <a:rPr dirty="0" sz="2200" spc="15" i="1">
                <a:latin typeface="Arial"/>
                <a:cs typeface="Arial"/>
              </a:rPr>
              <a:t> </a:t>
            </a:r>
            <a:r>
              <a:rPr dirty="0" sz="2200" i="1">
                <a:latin typeface="Arial"/>
                <a:cs typeface="Arial"/>
              </a:rPr>
              <a:t>se </a:t>
            </a:r>
            <a:r>
              <a:rPr dirty="0" sz="2200" spc="-5" i="1">
                <a:latin typeface="Arial"/>
                <a:cs typeface="Arial"/>
              </a:rPr>
              <a:t>dirige</a:t>
            </a:r>
            <a:r>
              <a:rPr dirty="0" sz="2200" spc="5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la</a:t>
            </a:r>
            <a:r>
              <a:rPr dirty="0" sz="2200" spc="-10" i="1">
                <a:latin typeface="Arial"/>
                <a:cs typeface="Arial"/>
              </a:rPr>
              <a:t> </a:t>
            </a:r>
            <a:r>
              <a:rPr dirty="0" sz="2200" i="1">
                <a:latin typeface="Arial"/>
                <a:cs typeface="Arial"/>
              </a:rPr>
              <a:t>U.D</a:t>
            </a:r>
            <a:r>
              <a:rPr dirty="0" sz="2200">
                <a:latin typeface="Arial"/>
                <a:cs typeface="Arial"/>
              </a:rPr>
              <a:t>.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351189" y="6417628"/>
            <a:ext cx="18205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"/>
                <a:cs typeface="Arial"/>
              </a:rPr>
              <a:t>(Sánchez</a:t>
            </a:r>
            <a:r>
              <a:rPr dirty="0" sz="1200" spc="-5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Bañuelos,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2003)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03179" y="782990"/>
            <a:ext cx="742632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/>
              <a:t>EL</a:t>
            </a:r>
            <a:r>
              <a:rPr dirty="0" sz="2400" spc="-10"/>
              <a:t> </a:t>
            </a:r>
            <a:r>
              <a:rPr dirty="0" sz="2400" spc="-5"/>
              <a:t>DISEÑO</a:t>
            </a:r>
            <a:r>
              <a:rPr dirty="0" sz="2400" spc="5"/>
              <a:t> </a:t>
            </a:r>
            <a:r>
              <a:rPr dirty="0" sz="2400" spc="-5"/>
              <a:t>DE</a:t>
            </a:r>
            <a:r>
              <a:rPr dirty="0" sz="2400" spc="-15"/>
              <a:t> </a:t>
            </a:r>
            <a:r>
              <a:rPr dirty="0" sz="2400" spc="-10"/>
              <a:t>UNIDADES</a:t>
            </a:r>
            <a:r>
              <a:rPr dirty="0" sz="2400" spc="30"/>
              <a:t> </a:t>
            </a:r>
            <a:r>
              <a:rPr dirty="0" sz="2400" spc="-5"/>
              <a:t>DE</a:t>
            </a:r>
            <a:r>
              <a:rPr dirty="0" sz="2400" spc="-15"/>
              <a:t> </a:t>
            </a:r>
            <a:r>
              <a:rPr dirty="0" sz="2400" spc="-5"/>
              <a:t>ENSEÑANZA</a:t>
            </a:r>
            <a:r>
              <a:rPr dirty="0" sz="2400" spc="30"/>
              <a:t> </a:t>
            </a:r>
            <a:r>
              <a:rPr dirty="0" sz="2400" spc="-5"/>
              <a:t>EN</a:t>
            </a:r>
            <a:r>
              <a:rPr dirty="0" sz="2400" spc="5"/>
              <a:t> </a:t>
            </a:r>
            <a:r>
              <a:rPr dirty="0" sz="2400" spc="-5"/>
              <a:t>E.F.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1474787" y="1823272"/>
            <a:ext cx="10147300" cy="34823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Arial"/>
                <a:cs typeface="Arial"/>
              </a:rPr>
              <a:t>CONTEXTUALIZACIÓN DE</a:t>
            </a:r>
            <a:r>
              <a:rPr dirty="0" sz="2400" spc="-25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LA</a:t>
            </a:r>
            <a:r>
              <a:rPr dirty="0" sz="2400" spc="-25" b="1">
                <a:latin typeface="Arial"/>
                <a:cs typeface="Arial"/>
              </a:rPr>
              <a:t> </a:t>
            </a:r>
            <a:r>
              <a:rPr dirty="0" sz="2400" spc="-5" b="1">
                <a:latin typeface="Arial"/>
                <a:cs typeface="Arial"/>
              </a:rPr>
              <a:t>U.D.: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Arial"/>
              <a:cs typeface="Arial"/>
            </a:endParaRPr>
          </a:p>
          <a:p>
            <a:pPr marL="12700" marR="2973705">
              <a:lnSpc>
                <a:spcPct val="100800"/>
              </a:lnSpc>
              <a:buFont typeface="Arial"/>
              <a:buChar char="-"/>
              <a:tabLst>
                <a:tab pos="198755" algn="l"/>
              </a:tabLst>
            </a:pPr>
            <a:r>
              <a:rPr dirty="0" sz="2400" spc="-5" i="1">
                <a:latin typeface="Arial"/>
                <a:cs typeface="Arial"/>
              </a:rPr>
              <a:t>Evaluación</a:t>
            </a:r>
            <a:r>
              <a:rPr dirty="0" sz="2400" spc="30" i="1">
                <a:latin typeface="Arial"/>
                <a:cs typeface="Arial"/>
              </a:rPr>
              <a:t> </a:t>
            </a:r>
            <a:r>
              <a:rPr dirty="0" sz="2400" spc="-10" i="1">
                <a:latin typeface="Arial"/>
                <a:cs typeface="Arial"/>
              </a:rPr>
              <a:t>inicial</a:t>
            </a:r>
            <a:r>
              <a:rPr dirty="0" sz="2400" spc="40" i="1">
                <a:latin typeface="Arial"/>
                <a:cs typeface="Arial"/>
              </a:rPr>
              <a:t> </a:t>
            </a:r>
            <a:r>
              <a:rPr dirty="0" sz="2400" i="1">
                <a:latin typeface="Arial"/>
                <a:cs typeface="Arial"/>
              </a:rPr>
              <a:t>y</a:t>
            </a:r>
            <a:r>
              <a:rPr dirty="0" sz="2400" spc="-10" i="1">
                <a:latin typeface="Arial"/>
                <a:cs typeface="Arial"/>
              </a:rPr>
              <a:t> </a:t>
            </a:r>
            <a:r>
              <a:rPr dirty="0" sz="2400" spc="-5" i="1">
                <a:latin typeface="Arial"/>
                <a:cs typeface="Arial"/>
              </a:rPr>
              <a:t>de diagnóstico</a:t>
            </a:r>
            <a:r>
              <a:rPr dirty="0" sz="2400" spc="-5">
                <a:latin typeface="Arial"/>
                <a:cs typeface="Arial"/>
              </a:rPr>
              <a:t>:</a:t>
            </a:r>
            <a:r>
              <a:rPr dirty="0" sz="2400" spc="3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No sólo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ofrece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conocimientos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previos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sino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también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intereses,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lo que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conocen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o </a:t>
            </a:r>
            <a:r>
              <a:rPr dirty="0" sz="2400" spc="-5">
                <a:latin typeface="Arial"/>
                <a:cs typeface="Arial"/>
              </a:rPr>
              <a:t>desconocen.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Font typeface="Arial"/>
              <a:buChar char="-"/>
            </a:pPr>
            <a:endParaRPr sz="3000">
              <a:latin typeface="Arial"/>
              <a:cs typeface="Arial"/>
            </a:endParaRPr>
          </a:p>
          <a:p>
            <a:pPr marL="269875" marR="5080" indent="-257810">
              <a:lnSpc>
                <a:spcPct val="80000"/>
              </a:lnSpc>
              <a:buFont typeface="Arial"/>
              <a:buChar char="-"/>
              <a:tabLst>
                <a:tab pos="269875" algn="l"/>
                <a:tab pos="270510" algn="l"/>
              </a:tabLst>
            </a:pPr>
            <a:r>
              <a:rPr dirty="0" sz="2400" spc="-5" i="1">
                <a:latin typeface="Arial"/>
                <a:cs typeface="Arial"/>
              </a:rPr>
              <a:t>El</a:t>
            </a:r>
            <a:r>
              <a:rPr dirty="0" sz="2400" i="1">
                <a:latin typeface="Arial"/>
                <a:cs typeface="Arial"/>
              </a:rPr>
              <a:t> </a:t>
            </a:r>
            <a:r>
              <a:rPr dirty="0" sz="2400" spc="-5" i="1">
                <a:latin typeface="Arial"/>
                <a:cs typeface="Arial"/>
              </a:rPr>
              <a:t>contexto</a:t>
            </a:r>
            <a:r>
              <a:rPr dirty="0" sz="2400" spc="5" i="1">
                <a:latin typeface="Arial"/>
                <a:cs typeface="Arial"/>
              </a:rPr>
              <a:t> </a:t>
            </a:r>
            <a:r>
              <a:rPr dirty="0" sz="2400" spc="-5" i="1">
                <a:latin typeface="Arial"/>
                <a:cs typeface="Arial"/>
              </a:rPr>
              <a:t>particular</a:t>
            </a:r>
            <a:r>
              <a:rPr dirty="0" sz="2400" spc="20" i="1">
                <a:latin typeface="Arial"/>
                <a:cs typeface="Arial"/>
              </a:rPr>
              <a:t> </a:t>
            </a:r>
            <a:r>
              <a:rPr dirty="0" sz="2400" spc="-5" i="1">
                <a:latin typeface="Arial"/>
                <a:cs typeface="Arial"/>
              </a:rPr>
              <a:t>del</a:t>
            </a:r>
            <a:r>
              <a:rPr dirty="0" sz="2400" spc="15" i="1">
                <a:latin typeface="Arial"/>
                <a:cs typeface="Arial"/>
              </a:rPr>
              <a:t> </a:t>
            </a:r>
            <a:r>
              <a:rPr dirty="0" sz="2400" spc="-5" i="1">
                <a:latin typeface="Arial"/>
                <a:cs typeface="Arial"/>
              </a:rPr>
              <a:t>grupo</a:t>
            </a:r>
            <a:r>
              <a:rPr dirty="0" sz="2400" spc="15" i="1">
                <a:latin typeface="Arial"/>
                <a:cs typeface="Arial"/>
              </a:rPr>
              <a:t> </a:t>
            </a:r>
            <a:r>
              <a:rPr dirty="0" sz="2400" spc="-5" i="1">
                <a:latin typeface="Arial"/>
                <a:cs typeface="Arial"/>
              </a:rPr>
              <a:t>de</a:t>
            </a:r>
            <a:r>
              <a:rPr dirty="0" sz="2400" i="1">
                <a:latin typeface="Arial"/>
                <a:cs typeface="Arial"/>
              </a:rPr>
              <a:t> </a:t>
            </a:r>
            <a:r>
              <a:rPr dirty="0" sz="2400" spc="-5" i="1">
                <a:latin typeface="Arial"/>
                <a:cs typeface="Arial"/>
              </a:rPr>
              <a:t>clase:</a:t>
            </a:r>
            <a:r>
              <a:rPr dirty="0" sz="2400" spc="15" i="1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Clima</a:t>
            </a:r>
            <a:r>
              <a:rPr dirty="0" sz="2400" spc="3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afectivo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social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entre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los </a:t>
            </a:r>
            <a:r>
              <a:rPr dirty="0" sz="2400" spc="-65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estudiantes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el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grado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motivación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individual</a:t>
            </a:r>
            <a:r>
              <a:rPr dirty="0" sz="2400" spc="4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grupo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hacia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actividad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física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general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 E.Física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particular.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Existencia</a:t>
            </a:r>
            <a:r>
              <a:rPr dirty="0" sz="2400" spc="3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subgrupos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bien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diferenciados,</a:t>
            </a:r>
            <a:r>
              <a:rPr dirty="0" sz="2400" spc="3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etc.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135165" y="6213069"/>
            <a:ext cx="18205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"/>
                <a:cs typeface="Arial"/>
              </a:rPr>
              <a:t>(Sánchez</a:t>
            </a:r>
            <a:r>
              <a:rPr dirty="0" sz="1200" spc="-5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Bañuelos,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2003)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52837" y="883758"/>
            <a:ext cx="10717530" cy="472186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algn="just" marL="469900" marR="5715" indent="-457834">
              <a:lnSpc>
                <a:spcPct val="100400"/>
              </a:lnSpc>
              <a:spcBef>
                <a:spcPts val="80"/>
              </a:spcBef>
              <a:buFont typeface="Arial"/>
              <a:buChar char="•"/>
              <a:tabLst>
                <a:tab pos="469900" algn="l"/>
              </a:tabLst>
            </a:pPr>
            <a:r>
              <a:rPr dirty="0" sz="2800" spc="-5">
                <a:latin typeface="Calibri"/>
                <a:cs typeface="Calibri"/>
              </a:rPr>
              <a:t>C</a:t>
            </a:r>
            <a:r>
              <a:rPr dirty="0" sz="2800" spc="-5">
                <a:latin typeface="Calibri"/>
                <a:cs typeface="Calibri"/>
              </a:rPr>
              <a:t>onjunto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>
                <a:latin typeface="Calibri"/>
                <a:cs typeface="Calibri"/>
              </a:rPr>
              <a:t> acciones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planificación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y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desarrollo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a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través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 spc="62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las 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cuales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se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transforman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intencionalidades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educativas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generales</a:t>
            </a:r>
            <a:r>
              <a:rPr dirty="0" sz="2800" spc="-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en 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propuestas</a:t>
            </a:r>
            <a:r>
              <a:rPr dirty="0" sz="2800" spc="5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didácticas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concretas.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endParaRPr sz="2700">
              <a:latin typeface="Calibri"/>
              <a:cs typeface="Calibri"/>
            </a:endParaRPr>
          </a:p>
          <a:p>
            <a:pPr algn="just" marL="469265" marR="5080" indent="-457200">
              <a:lnSpc>
                <a:spcPct val="100699"/>
              </a:lnSpc>
              <a:spcBef>
                <a:spcPts val="5"/>
              </a:spcBef>
              <a:buFont typeface="Arial"/>
              <a:buChar char="•"/>
              <a:tabLst>
                <a:tab pos="469900" algn="l"/>
              </a:tabLst>
            </a:pPr>
            <a:r>
              <a:rPr dirty="0" sz="2800" spc="-5">
                <a:latin typeface="Calibri"/>
                <a:cs typeface="Calibri"/>
              </a:rPr>
              <a:t>Contiene </a:t>
            </a:r>
            <a:r>
              <a:rPr dirty="0" sz="2800" spc="-285">
                <a:latin typeface="Calibri"/>
                <a:cs typeface="Calibri"/>
              </a:rPr>
              <a:t>UDs🡪🡪</a:t>
            </a:r>
            <a:r>
              <a:rPr dirty="0" sz="2800" spc="60">
                <a:latin typeface="Calibri"/>
                <a:cs typeface="Calibri"/>
              </a:rPr>
              <a:t>  </a:t>
            </a:r>
            <a:r>
              <a:rPr dirty="0" sz="2800" spc="6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elemento específico </a:t>
            </a:r>
            <a:r>
              <a:rPr dirty="0" sz="2800">
                <a:latin typeface="Calibri"/>
                <a:cs typeface="Calibri"/>
              </a:rPr>
              <a:t>de </a:t>
            </a:r>
            <a:r>
              <a:rPr dirty="0" sz="2800" spc="-5">
                <a:latin typeface="Calibri"/>
                <a:cs typeface="Calibri"/>
              </a:rPr>
              <a:t>programación </a:t>
            </a:r>
            <a:r>
              <a:rPr dirty="0" sz="2800">
                <a:latin typeface="Calibri"/>
                <a:cs typeface="Calibri"/>
              </a:rPr>
              <a:t>de </a:t>
            </a:r>
            <a:r>
              <a:rPr dirty="0" sz="2800" spc="-10">
                <a:latin typeface="Calibri"/>
                <a:cs typeface="Calibri"/>
              </a:rPr>
              <a:t>aula </a:t>
            </a:r>
            <a:r>
              <a:rPr dirty="0" sz="2800" spc="-5">
                <a:latin typeface="Calibri"/>
                <a:cs typeface="Calibri"/>
              </a:rPr>
              <a:t>para 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una</a:t>
            </a:r>
            <a:r>
              <a:rPr dirty="0" sz="2800" spc="2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determinada</a:t>
            </a:r>
            <a:r>
              <a:rPr dirty="0" sz="2800" spc="3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secuencia</a:t>
            </a:r>
            <a:r>
              <a:rPr dirty="0" sz="2800" spc="3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temporal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y temática.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275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dirty="0" sz="2800" spc="-10">
                <a:latin typeface="Calibri"/>
                <a:cs typeface="Calibri"/>
              </a:rPr>
              <a:t>Identifica</a:t>
            </a:r>
            <a:r>
              <a:rPr dirty="0" sz="2800" spc="2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al</a:t>
            </a:r>
            <a:r>
              <a:rPr dirty="0" sz="2800" spc="-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tercer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nivel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concreción</a:t>
            </a:r>
            <a:r>
              <a:rPr dirty="0" sz="2800" spc="2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curricular.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endParaRPr sz="2700">
              <a:latin typeface="Calibri"/>
              <a:cs typeface="Calibri"/>
            </a:endParaRPr>
          </a:p>
          <a:p>
            <a:pPr marL="469265" marR="941705" indent="-457200">
              <a:lnSpc>
                <a:spcPct val="100699"/>
              </a:lnSpc>
              <a:spcBef>
                <a:spcPts val="5"/>
              </a:spcBef>
              <a:buFont typeface="Arial"/>
              <a:buChar char="•"/>
              <a:tabLst>
                <a:tab pos="469265" algn="l"/>
                <a:tab pos="469900" algn="l"/>
              </a:tabLst>
            </a:pPr>
            <a:r>
              <a:rPr dirty="0" sz="2800" spc="-5">
                <a:latin typeface="Calibri"/>
                <a:cs typeface="Calibri"/>
              </a:rPr>
              <a:t>Debe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estar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en</a:t>
            </a:r>
            <a:r>
              <a:rPr dirty="0" sz="2800" spc="1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línea</a:t>
            </a:r>
            <a:r>
              <a:rPr dirty="0" sz="2800" spc="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con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Diseño</a:t>
            </a:r>
            <a:r>
              <a:rPr dirty="0" sz="2800" spc="3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Curricular</a:t>
            </a:r>
            <a:r>
              <a:rPr dirty="0" sz="2800" spc="4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Base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(MEC)</a:t>
            </a:r>
            <a:r>
              <a:rPr dirty="0" sz="2800" spc="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y Proyecto </a:t>
            </a:r>
            <a:r>
              <a:rPr dirty="0" sz="2800" spc="-61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Curricular</a:t>
            </a:r>
            <a:r>
              <a:rPr dirty="0" sz="2800" spc="2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 spc="1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Centro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(centro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escolar).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7142" y="569958"/>
            <a:ext cx="864933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EL</a:t>
            </a:r>
            <a:r>
              <a:rPr dirty="0" sz="2800"/>
              <a:t> </a:t>
            </a:r>
            <a:r>
              <a:rPr dirty="0" sz="2800" spc="-10"/>
              <a:t>DISEÑO</a:t>
            </a:r>
            <a:r>
              <a:rPr dirty="0" sz="2800" spc="5"/>
              <a:t> </a:t>
            </a:r>
            <a:r>
              <a:rPr dirty="0" sz="2800" spc="-10"/>
              <a:t>DE UNIDADES</a:t>
            </a:r>
            <a:r>
              <a:rPr dirty="0" sz="2800" spc="25"/>
              <a:t> </a:t>
            </a:r>
            <a:r>
              <a:rPr dirty="0" sz="2800" spc="-10"/>
              <a:t>DE</a:t>
            </a:r>
            <a:r>
              <a:rPr dirty="0" sz="2800"/>
              <a:t> </a:t>
            </a:r>
            <a:r>
              <a:rPr dirty="0" sz="2800" spc="-10"/>
              <a:t>ENSEÑANZA</a:t>
            </a:r>
            <a:r>
              <a:rPr dirty="0" sz="2800" spc="25"/>
              <a:t> </a:t>
            </a:r>
            <a:r>
              <a:rPr dirty="0" sz="2800" spc="-10"/>
              <a:t>EN</a:t>
            </a:r>
            <a:r>
              <a:rPr dirty="0" sz="2800" spc="10"/>
              <a:t> </a:t>
            </a:r>
            <a:r>
              <a:rPr dirty="0" sz="2800" spc="-10"/>
              <a:t>E.F.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402779" y="1389183"/>
            <a:ext cx="9850755" cy="35052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69875" marR="6889115" indent="-257810">
              <a:lnSpc>
                <a:spcPct val="120300"/>
              </a:lnSpc>
              <a:spcBef>
                <a:spcPts val="105"/>
              </a:spcBef>
            </a:pPr>
            <a:r>
              <a:rPr dirty="0" sz="1650" b="1" i="1">
                <a:solidFill>
                  <a:srgbClr val="03485C"/>
                </a:solidFill>
                <a:latin typeface="Arial"/>
                <a:cs typeface="Arial"/>
              </a:rPr>
              <a:t>Identificación o </a:t>
            </a:r>
            <a:r>
              <a:rPr dirty="0" sz="1650" spc="-5" b="1" i="1">
                <a:solidFill>
                  <a:srgbClr val="03485C"/>
                </a:solidFill>
                <a:latin typeface="Arial"/>
                <a:cs typeface="Arial"/>
              </a:rPr>
              <a:t>introducción: </a:t>
            </a:r>
            <a:r>
              <a:rPr dirty="0" sz="1650" spc="-445" b="1" i="1">
                <a:solidFill>
                  <a:srgbClr val="03485C"/>
                </a:solidFill>
                <a:latin typeface="Arial"/>
                <a:cs typeface="Arial"/>
              </a:rPr>
              <a:t> </a:t>
            </a:r>
            <a:r>
              <a:rPr dirty="0" sz="1650" spc="-5" b="1">
                <a:latin typeface="Arial"/>
                <a:cs typeface="Arial"/>
              </a:rPr>
              <a:t>Título</a:t>
            </a:r>
            <a:r>
              <a:rPr dirty="0" sz="1650" spc="-5">
                <a:latin typeface="Arial"/>
                <a:cs typeface="Arial"/>
              </a:rPr>
              <a:t>: </a:t>
            </a:r>
            <a:r>
              <a:rPr dirty="0" sz="1650">
                <a:latin typeface="Arial"/>
                <a:cs typeface="Arial"/>
              </a:rPr>
              <a:t>que sea motivador </a:t>
            </a:r>
            <a:r>
              <a:rPr dirty="0" sz="1650" spc="5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Ciclo</a:t>
            </a:r>
            <a:r>
              <a:rPr dirty="0" sz="1650" spc="-1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y</a:t>
            </a:r>
            <a:r>
              <a:rPr dirty="0" sz="1650" spc="-5" b="1">
                <a:latin typeface="Arial"/>
                <a:cs typeface="Arial"/>
              </a:rPr>
              <a:t> </a:t>
            </a:r>
            <a:r>
              <a:rPr dirty="0" sz="1650" spc="-10" b="1">
                <a:latin typeface="Arial"/>
                <a:cs typeface="Arial"/>
              </a:rPr>
              <a:t>nivel</a:t>
            </a:r>
            <a:endParaRPr sz="1650">
              <a:latin typeface="Arial"/>
              <a:cs typeface="Arial"/>
            </a:endParaRPr>
          </a:p>
          <a:p>
            <a:pPr marL="269875" marR="5080">
              <a:lnSpc>
                <a:spcPts val="1780"/>
              </a:lnSpc>
              <a:spcBef>
                <a:spcPts val="630"/>
              </a:spcBef>
            </a:pPr>
            <a:r>
              <a:rPr dirty="0" sz="1650" b="1">
                <a:latin typeface="Arial"/>
                <a:cs typeface="Arial"/>
              </a:rPr>
              <a:t>Secuencia</a:t>
            </a:r>
            <a:r>
              <a:rPr dirty="0" sz="1650" spc="-15" b="1">
                <a:latin typeface="Arial"/>
                <a:cs typeface="Arial"/>
              </a:rPr>
              <a:t> </a:t>
            </a:r>
            <a:r>
              <a:rPr dirty="0" sz="1650" spc="-5" b="1">
                <a:latin typeface="Arial"/>
                <a:cs typeface="Arial"/>
              </a:rPr>
              <a:t>dentro</a:t>
            </a:r>
            <a:r>
              <a:rPr dirty="0" sz="1650" spc="-2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de</a:t>
            </a:r>
            <a:r>
              <a:rPr dirty="0" sz="1650" spc="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la</a:t>
            </a:r>
            <a:r>
              <a:rPr dirty="0" sz="1650" spc="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programación</a:t>
            </a:r>
            <a:r>
              <a:rPr dirty="0" sz="1650" spc="-1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de</a:t>
            </a:r>
            <a:r>
              <a:rPr dirty="0" sz="1650" spc="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aula:</a:t>
            </a:r>
            <a:r>
              <a:rPr dirty="0" sz="1650" spc="-25" b="1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el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lugar</a:t>
            </a:r>
            <a:r>
              <a:rPr dirty="0" sz="1650" spc="-2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que</a:t>
            </a:r>
            <a:r>
              <a:rPr dirty="0" sz="1650" spc="-3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ocupa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la</a:t>
            </a:r>
            <a:r>
              <a:rPr dirty="0" sz="1650" spc="-4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U.D.</a:t>
            </a:r>
            <a:r>
              <a:rPr dirty="0" sz="1650" spc="-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dentro</a:t>
            </a:r>
            <a:r>
              <a:rPr dirty="0" sz="1650" spc="-3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de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la</a:t>
            </a:r>
            <a:r>
              <a:rPr dirty="0" sz="1650" spc="-20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programación </a:t>
            </a:r>
            <a:r>
              <a:rPr dirty="0" sz="1650" spc="-44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del</a:t>
            </a:r>
            <a:r>
              <a:rPr dirty="0" sz="1650" spc="-2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curso</a:t>
            </a:r>
            <a:r>
              <a:rPr dirty="0" sz="1650" spc="-2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y</a:t>
            </a:r>
            <a:r>
              <a:rPr dirty="0" sz="1650" spc="-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la</a:t>
            </a:r>
            <a:r>
              <a:rPr dirty="0" sz="1650" spc="-15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conexión</a:t>
            </a:r>
            <a:r>
              <a:rPr dirty="0" sz="1650" spc="-5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con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aprendizajes</a:t>
            </a:r>
            <a:r>
              <a:rPr dirty="0" sz="1650" spc="-4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anteriores</a:t>
            </a:r>
            <a:r>
              <a:rPr dirty="0" sz="1650" spc="-4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y</a:t>
            </a:r>
            <a:r>
              <a:rPr dirty="0" sz="1650" spc="5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posteriores.</a:t>
            </a:r>
            <a:endParaRPr sz="1650">
              <a:latin typeface="Arial"/>
              <a:cs typeface="Arial"/>
            </a:endParaRPr>
          </a:p>
          <a:p>
            <a:pPr marL="269875">
              <a:lnSpc>
                <a:spcPct val="100000"/>
              </a:lnSpc>
              <a:spcBef>
                <a:spcPts val="380"/>
              </a:spcBef>
            </a:pPr>
            <a:r>
              <a:rPr dirty="0" sz="1650" b="1">
                <a:latin typeface="Arial"/>
                <a:cs typeface="Arial"/>
              </a:rPr>
              <a:t>Temporización</a:t>
            </a:r>
            <a:r>
              <a:rPr dirty="0" sz="1650">
                <a:latin typeface="Arial"/>
                <a:cs typeface="Arial"/>
              </a:rPr>
              <a:t>:</a:t>
            </a:r>
            <a:r>
              <a:rPr dirty="0" sz="1650" spc="-2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Nº</a:t>
            </a:r>
            <a:r>
              <a:rPr dirty="0" sz="1650" spc="-1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de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sesiones</a:t>
            </a:r>
            <a:r>
              <a:rPr dirty="0" sz="1650" spc="-3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previsto</a:t>
            </a:r>
            <a:r>
              <a:rPr dirty="0" sz="1650" spc="-1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y</a:t>
            </a:r>
            <a:r>
              <a:rPr dirty="0" sz="1650" spc="-25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cronograma.</a:t>
            </a:r>
            <a:endParaRPr sz="1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50" b="1" i="1">
                <a:solidFill>
                  <a:srgbClr val="03485C"/>
                </a:solidFill>
                <a:latin typeface="Arial"/>
                <a:cs typeface="Arial"/>
              </a:rPr>
              <a:t>Diseño</a:t>
            </a:r>
            <a:r>
              <a:rPr dirty="0" sz="1650" spc="-40" b="1" i="1">
                <a:solidFill>
                  <a:srgbClr val="03485C"/>
                </a:solidFill>
                <a:latin typeface="Arial"/>
                <a:cs typeface="Arial"/>
              </a:rPr>
              <a:t> </a:t>
            </a:r>
            <a:r>
              <a:rPr dirty="0" sz="1650" b="1" i="1">
                <a:solidFill>
                  <a:srgbClr val="03485C"/>
                </a:solidFill>
                <a:latin typeface="Arial"/>
                <a:cs typeface="Arial"/>
              </a:rPr>
              <a:t>de</a:t>
            </a:r>
            <a:r>
              <a:rPr dirty="0" sz="1650" spc="-20" b="1" i="1">
                <a:solidFill>
                  <a:srgbClr val="03485C"/>
                </a:solidFill>
                <a:latin typeface="Arial"/>
                <a:cs typeface="Arial"/>
              </a:rPr>
              <a:t> </a:t>
            </a:r>
            <a:r>
              <a:rPr dirty="0" sz="1650" b="1" i="1">
                <a:solidFill>
                  <a:srgbClr val="03485C"/>
                </a:solidFill>
                <a:latin typeface="Arial"/>
                <a:cs typeface="Arial"/>
              </a:rPr>
              <a:t>la</a:t>
            </a:r>
            <a:r>
              <a:rPr dirty="0" sz="1650" spc="-20" b="1" i="1">
                <a:solidFill>
                  <a:srgbClr val="03485C"/>
                </a:solidFill>
                <a:latin typeface="Arial"/>
                <a:cs typeface="Arial"/>
              </a:rPr>
              <a:t> </a:t>
            </a:r>
            <a:r>
              <a:rPr dirty="0" sz="1650" b="1" i="1">
                <a:solidFill>
                  <a:srgbClr val="03485C"/>
                </a:solidFill>
                <a:latin typeface="Arial"/>
                <a:cs typeface="Arial"/>
              </a:rPr>
              <a:t>U.D.</a:t>
            </a:r>
            <a:endParaRPr sz="1650">
              <a:latin typeface="Arial"/>
              <a:cs typeface="Arial"/>
            </a:endParaRPr>
          </a:p>
          <a:p>
            <a:pPr marL="269875">
              <a:lnSpc>
                <a:spcPct val="100000"/>
              </a:lnSpc>
              <a:spcBef>
                <a:spcPts val="395"/>
              </a:spcBef>
            </a:pPr>
            <a:r>
              <a:rPr dirty="0" sz="1650" spc="-5" b="1">
                <a:latin typeface="Arial"/>
                <a:cs typeface="Arial"/>
              </a:rPr>
              <a:t>Objetivos</a:t>
            </a:r>
            <a:r>
              <a:rPr dirty="0" sz="1650" spc="3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didácticos:</a:t>
            </a:r>
            <a:r>
              <a:rPr dirty="0" sz="1650" spc="-30" b="1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a</a:t>
            </a:r>
            <a:r>
              <a:rPr dirty="0" sz="1650" spc="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partir</a:t>
            </a:r>
            <a:r>
              <a:rPr dirty="0" sz="1650" spc="-3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de</a:t>
            </a:r>
            <a:r>
              <a:rPr dirty="0" sz="1650" spc="-2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los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generales</a:t>
            </a:r>
            <a:r>
              <a:rPr dirty="0" sz="1650" spc="434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y</a:t>
            </a:r>
            <a:r>
              <a:rPr dirty="0" sz="1650" spc="-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se</a:t>
            </a:r>
            <a:r>
              <a:rPr dirty="0" sz="1650" spc="5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especifican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en</a:t>
            </a:r>
            <a:r>
              <a:rPr dirty="0" sz="1650" spc="-5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la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UD.</a:t>
            </a:r>
            <a:endParaRPr sz="1650">
              <a:latin typeface="Arial"/>
              <a:cs typeface="Arial"/>
            </a:endParaRPr>
          </a:p>
          <a:p>
            <a:pPr marL="269875">
              <a:lnSpc>
                <a:spcPct val="100000"/>
              </a:lnSpc>
              <a:spcBef>
                <a:spcPts val="409"/>
              </a:spcBef>
            </a:pPr>
            <a:r>
              <a:rPr dirty="0" sz="1650" b="1">
                <a:latin typeface="Arial"/>
                <a:cs typeface="Arial"/>
              </a:rPr>
              <a:t>Contenidos de enseñanza:</a:t>
            </a:r>
            <a:r>
              <a:rPr dirty="0" sz="1650" spc="-40" b="1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que</a:t>
            </a:r>
            <a:r>
              <a:rPr dirty="0" sz="1650" spc="-2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se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vinculan</a:t>
            </a:r>
            <a:r>
              <a:rPr dirty="0" sz="1650" spc="-1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con</a:t>
            </a:r>
            <a:r>
              <a:rPr dirty="0" sz="1650" spc="-5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los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objetivos.</a:t>
            </a:r>
            <a:endParaRPr sz="1650">
              <a:latin typeface="Arial"/>
              <a:cs typeface="Arial"/>
            </a:endParaRPr>
          </a:p>
          <a:p>
            <a:pPr marL="269875" marR="1024890">
              <a:lnSpc>
                <a:spcPts val="1789"/>
              </a:lnSpc>
              <a:spcBef>
                <a:spcPts val="615"/>
              </a:spcBef>
            </a:pPr>
            <a:r>
              <a:rPr dirty="0" sz="1650" b="1">
                <a:latin typeface="Arial"/>
                <a:cs typeface="Arial"/>
              </a:rPr>
              <a:t>Recursos</a:t>
            </a:r>
            <a:r>
              <a:rPr dirty="0" sz="1650" spc="-10" b="1">
                <a:latin typeface="Arial"/>
                <a:cs typeface="Arial"/>
              </a:rPr>
              <a:t> </a:t>
            </a:r>
            <a:r>
              <a:rPr dirty="0" sz="1650" spc="-5" b="1">
                <a:latin typeface="Arial"/>
                <a:cs typeface="Arial"/>
              </a:rPr>
              <a:t>ambientales </a:t>
            </a:r>
            <a:r>
              <a:rPr dirty="0" sz="1650" b="1">
                <a:latin typeface="Arial"/>
                <a:cs typeface="Arial"/>
              </a:rPr>
              <a:t>y</a:t>
            </a:r>
            <a:r>
              <a:rPr dirty="0" sz="1650" spc="-30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materiales:</a:t>
            </a:r>
            <a:r>
              <a:rPr dirty="0" sz="1650" spc="-25" b="1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especificar</a:t>
            </a:r>
            <a:r>
              <a:rPr dirty="0" sz="1650" spc="-2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los</a:t>
            </a:r>
            <a:r>
              <a:rPr dirty="0" sz="1650" spc="-2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recursos</a:t>
            </a:r>
            <a:r>
              <a:rPr dirty="0" sz="1650" spc="-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que</a:t>
            </a:r>
            <a:r>
              <a:rPr dirty="0" sz="1650" spc="-40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emplearemos</a:t>
            </a:r>
            <a:r>
              <a:rPr dirty="0" sz="1650" spc="-3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(espacios, </a:t>
            </a:r>
            <a:r>
              <a:rPr dirty="0" sz="1650" spc="-445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materiales,…)</a:t>
            </a:r>
            <a:endParaRPr sz="16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27052" y="6511579"/>
            <a:ext cx="28244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"/>
                <a:cs typeface="Arial"/>
              </a:rPr>
              <a:t>(Sánchez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Bañuelos,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2003;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Viciana,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2000)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9676" y="432474"/>
            <a:ext cx="864933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EL</a:t>
            </a:r>
            <a:r>
              <a:rPr dirty="0" sz="2800"/>
              <a:t> </a:t>
            </a:r>
            <a:r>
              <a:rPr dirty="0" sz="2800" spc="-10"/>
              <a:t>DISEÑO</a:t>
            </a:r>
            <a:r>
              <a:rPr dirty="0" sz="2800" spc="5"/>
              <a:t> </a:t>
            </a:r>
            <a:r>
              <a:rPr dirty="0" sz="2800" spc="-10"/>
              <a:t>DE UNIDADES</a:t>
            </a:r>
            <a:r>
              <a:rPr dirty="0" sz="2800" spc="25"/>
              <a:t> </a:t>
            </a:r>
            <a:r>
              <a:rPr dirty="0" sz="2800" spc="-10"/>
              <a:t>DE</a:t>
            </a:r>
            <a:r>
              <a:rPr dirty="0" sz="2800"/>
              <a:t> </a:t>
            </a:r>
            <a:r>
              <a:rPr dirty="0" sz="2800" spc="-10"/>
              <a:t>ENSEÑANZA</a:t>
            </a:r>
            <a:r>
              <a:rPr dirty="0" sz="2800" spc="25"/>
              <a:t> </a:t>
            </a:r>
            <a:r>
              <a:rPr dirty="0" sz="2800" spc="-10"/>
              <a:t>EN</a:t>
            </a:r>
            <a:r>
              <a:rPr dirty="0" sz="2800" spc="10"/>
              <a:t> </a:t>
            </a:r>
            <a:r>
              <a:rPr dirty="0" sz="2800" spc="-10"/>
              <a:t>E.F.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906754" y="1283496"/>
            <a:ext cx="9380855" cy="3653154"/>
          </a:xfrm>
          <a:prstGeom prst="rect">
            <a:avLst/>
          </a:prstGeom>
        </p:spPr>
        <p:txBody>
          <a:bodyPr wrap="square" lIns="0" tIns="88265" rIns="0" bIns="0" rtlCol="0" vert="horz">
            <a:spAutoFit/>
          </a:bodyPr>
          <a:lstStyle/>
          <a:p>
            <a:pPr marL="71755">
              <a:lnSpc>
                <a:spcPct val="100000"/>
              </a:lnSpc>
              <a:spcBef>
                <a:spcPts val="695"/>
              </a:spcBef>
            </a:pPr>
            <a:r>
              <a:rPr dirty="0" sz="1650" b="1" i="1">
                <a:solidFill>
                  <a:srgbClr val="03485C"/>
                </a:solidFill>
                <a:latin typeface="Arial"/>
                <a:cs typeface="Arial"/>
              </a:rPr>
              <a:t>Diseño</a:t>
            </a:r>
            <a:r>
              <a:rPr dirty="0" sz="1650" spc="-50" b="1" i="1">
                <a:solidFill>
                  <a:srgbClr val="03485C"/>
                </a:solidFill>
                <a:latin typeface="Arial"/>
                <a:cs typeface="Arial"/>
              </a:rPr>
              <a:t> </a:t>
            </a:r>
            <a:r>
              <a:rPr dirty="0" sz="1650" b="1" i="1">
                <a:solidFill>
                  <a:srgbClr val="03485C"/>
                </a:solidFill>
                <a:latin typeface="Arial"/>
                <a:cs typeface="Arial"/>
              </a:rPr>
              <a:t>de</a:t>
            </a:r>
            <a:r>
              <a:rPr dirty="0" sz="1650" spc="-20" b="1" i="1">
                <a:solidFill>
                  <a:srgbClr val="03485C"/>
                </a:solidFill>
                <a:latin typeface="Arial"/>
                <a:cs typeface="Arial"/>
              </a:rPr>
              <a:t> </a:t>
            </a:r>
            <a:r>
              <a:rPr dirty="0" sz="1650" b="1" i="1">
                <a:solidFill>
                  <a:srgbClr val="03485C"/>
                </a:solidFill>
                <a:latin typeface="Arial"/>
                <a:cs typeface="Arial"/>
              </a:rPr>
              <a:t>la</a:t>
            </a:r>
            <a:r>
              <a:rPr dirty="0" sz="1650" spc="-20" b="1" i="1">
                <a:solidFill>
                  <a:srgbClr val="03485C"/>
                </a:solidFill>
                <a:latin typeface="Arial"/>
                <a:cs typeface="Arial"/>
              </a:rPr>
              <a:t> </a:t>
            </a:r>
            <a:r>
              <a:rPr dirty="0" sz="1650" b="1" i="1">
                <a:solidFill>
                  <a:srgbClr val="03485C"/>
                </a:solidFill>
                <a:latin typeface="Arial"/>
                <a:cs typeface="Arial"/>
              </a:rPr>
              <a:t>U.D.</a:t>
            </a:r>
            <a:endParaRPr sz="1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650" spc="-5" b="1">
                <a:latin typeface="Arial"/>
                <a:cs typeface="Arial"/>
              </a:rPr>
              <a:t>Aspectos</a:t>
            </a:r>
            <a:r>
              <a:rPr dirty="0" sz="1650" spc="-1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pedagógico-didácticos:</a:t>
            </a:r>
            <a:r>
              <a:rPr dirty="0" sz="1650" spc="-40" b="1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posibilidades</a:t>
            </a:r>
            <a:r>
              <a:rPr dirty="0" sz="1650" spc="-4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de</a:t>
            </a:r>
            <a:endParaRPr sz="1650">
              <a:latin typeface="Arial"/>
              <a:cs typeface="Arial"/>
            </a:endParaRPr>
          </a:p>
          <a:p>
            <a:pPr marL="269875" marR="5080">
              <a:lnSpc>
                <a:spcPct val="100000"/>
              </a:lnSpc>
              <a:spcBef>
                <a:spcPts val="600"/>
              </a:spcBef>
            </a:pPr>
            <a:r>
              <a:rPr dirty="0" sz="1650" spc="-5">
                <a:latin typeface="Arial"/>
                <a:cs typeface="Arial"/>
              </a:rPr>
              <a:t>interdisciplinariedad, actividades complementarias, vinculación </a:t>
            </a:r>
            <a:r>
              <a:rPr dirty="0" sz="1650">
                <a:latin typeface="Arial"/>
                <a:cs typeface="Arial"/>
              </a:rPr>
              <a:t>temas </a:t>
            </a:r>
            <a:r>
              <a:rPr dirty="0" sz="1650" spc="-5">
                <a:latin typeface="Arial"/>
                <a:cs typeface="Arial"/>
              </a:rPr>
              <a:t>transversales, adaptaciones </a:t>
            </a:r>
            <a:r>
              <a:rPr dirty="0" sz="1650" spc="-445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curriculares.</a:t>
            </a:r>
            <a:endParaRPr sz="1650">
              <a:latin typeface="Arial"/>
              <a:cs typeface="Arial"/>
            </a:endParaRPr>
          </a:p>
          <a:p>
            <a:pPr marL="269875" marR="537210" indent="-257810">
              <a:lnSpc>
                <a:spcPct val="100000"/>
              </a:lnSpc>
              <a:spcBef>
                <a:spcPts val="605"/>
              </a:spcBef>
            </a:pPr>
            <a:r>
              <a:rPr dirty="0" sz="1650" b="1">
                <a:latin typeface="Arial"/>
                <a:cs typeface="Arial"/>
              </a:rPr>
              <a:t>Criterios</a:t>
            </a:r>
            <a:r>
              <a:rPr dirty="0" sz="1650" spc="-3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metodológicos o</a:t>
            </a:r>
            <a:r>
              <a:rPr dirty="0" sz="1650" spc="5" b="1">
                <a:latin typeface="Arial"/>
                <a:cs typeface="Arial"/>
              </a:rPr>
              <a:t> </a:t>
            </a:r>
            <a:r>
              <a:rPr dirty="0" sz="1650" spc="-5" b="1">
                <a:latin typeface="Arial"/>
                <a:cs typeface="Arial"/>
              </a:rPr>
              <a:t>Intervención</a:t>
            </a:r>
            <a:r>
              <a:rPr dirty="0" sz="1650" spc="10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docente:</a:t>
            </a:r>
            <a:r>
              <a:rPr dirty="0" sz="1650" spc="-40" b="1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señalar</a:t>
            </a:r>
            <a:r>
              <a:rPr dirty="0" sz="1650" spc="-15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las</a:t>
            </a:r>
            <a:r>
              <a:rPr dirty="0" sz="1650" spc="-3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líneas</a:t>
            </a:r>
            <a:r>
              <a:rPr dirty="0" sz="1650" spc="-2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maestras</a:t>
            </a:r>
            <a:r>
              <a:rPr dirty="0" sz="1650" spc="-1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que</a:t>
            </a:r>
            <a:r>
              <a:rPr dirty="0" sz="1650" spc="-5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guiarán</a:t>
            </a:r>
            <a:r>
              <a:rPr dirty="0" sz="1650" spc="-5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el </a:t>
            </a:r>
            <a:r>
              <a:rPr dirty="0" sz="1650" spc="-44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enfoque</a:t>
            </a:r>
            <a:r>
              <a:rPr dirty="0" sz="1650" spc="-45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metodológico.</a:t>
            </a:r>
            <a:r>
              <a:rPr dirty="0" sz="1650" spc="-3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Técnicas</a:t>
            </a:r>
            <a:r>
              <a:rPr dirty="0" sz="1650" spc="-2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de</a:t>
            </a:r>
            <a:r>
              <a:rPr dirty="0" sz="1650" spc="-15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enseñanza,</a:t>
            </a:r>
            <a:r>
              <a:rPr dirty="0" sz="1650" spc="-3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formas</a:t>
            </a:r>
            <a:r>
              <a:rPr dirty="0" sz="1650" spc="-2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de</a:t>
            </a:r>
            <a:r>
              <a:rPr dirty="0" sz="1650" spc="-5">
                <a:latin typeface="Arial"/>
                <a:cs typeface="Arial"/>
              </a:rPr>
              <a:t> agrupación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de</a:t>
            </a:r>
            <a:r>
              <a:rPr dirty="0" sz="1650" spc="-4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los</a:t>
            </a:r>
            <a:r>
              <a:rPr dirty="0" sz="1650" spc="-5">
                <a:latin typeface="Arial"/>
                <a:cs typeface="Arial"/>
              </a:rPr>
              <a:t> alumnos,</a:t>
            </a:r>
            <a:r>
              <a:rPr dirty="0" sz="1650" spc="-15">
                <a:latin typeface="Arial"/>
                <a:cs typeface="Arial"/>
              </a:rPr>
              <a:t> </a:t>
            </a:r>
            <a:r>
              <a:rPr dirty="0" sz="1650" spc="5">
                <a:latin typeface="Arial"/>
                <a:cs typeface="Arial"/>
              </a:rPr>
              <a:t>…</a:t>
            </a:r>
            <a:endParaRPr sz="1650">
              <a:latin typeface="Arial"/>
              <a:cs typeface="Arial"/>
            </a:endParaRPr>
          </a:p>
          <a:p>
            <a:pPr marL="269875" marR="297815" indent="-257810">
              <a:lnSpc>
                <a:spcPct val="100000"/>
              </a:lnSpc>
              <a:spcBef>
                <a:spcPts val="600"/>
              </a:spcBef>
            </a:pPr>
            <a:r>
              <a:rPr dirty="0" sz="1650" spc="-5" b="1">
                <a:latin typeface="Arial"/>
                <a:cs typeface="Arial"/>
              </a:rPr>
              <a:t>Presentación </a:t>
            </a:r>
            <a:r>
              <a:rPr dirty="0" sz="1650" b="1">
                <a:latin typeface="Arial"/>
                <a:cs typeface="Arial"/>
              </a:rPr>
              <a:t>de las sesiones u organización: </a:t>
            </a:r>
            <a:r>
              <a:rPr dirty="0" sz="1650" spc="-5">
                <a:latin typeface="Arial"/>
                <a:cs typeface="Arial"/>
              </a:rPr>
              <a:t>organizar </a:t>
            </a:r>
            <a:r>
              <a:rPr dirty="0" sz="1650">
                <a:latin typeface="Arial"/>
                <a:cs typeface="Arial"/>
              </a:rPr>
              <a:t>los </a:t>
            </a:r>
            <a:r>
              <a:rPr dirty="0" sz="1650" spc="-5">
                <a:latin typeface="Arial"/>
                <a:cs typeface="Arial"/>
              </a:rPr>
              <a:t>aprendizajes </a:t>
            </a:r>
            <a:r>
              <a:rPr dirty="0" sz="1650">
                <a:latin typeface="Arial"/>
                <a:cs typeface="Arial"/>
              </a:rPr>
              <a:t>de forma coherente y </a:t>
            </a:r>
            <a:r>
              <a:rPr dirty="0" sz="1650" spc="-445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comprensiva </a:t>
            </a:r>
            <a:r>
              <a:rPr dirty="0" sz="1650">
                <a:latin typeface="Arial"/>
                <a:cs typeface="Arial"/>
              </a:rPr>
              <a:t>y </a:t>
            </a:r>
            <a:r>
              <a:rPr dirty="0" sz="1650" spc="-5">
                <a:latin typeface="Arial"/>
                <a:cs typeface="Arial"/>
              </a:rPr>
              <a:t>aplicando </a:t>
            </a:r>
            <a:r>
              <a:rPr dirty="0" sz="1650">
                <a:latin typeface="Arial"/>
                <a:cs typeface="Arial"/>
              </a:rPr>
              <a:t>la </a:t>
            </a:r>
            <a:r>
              <a:rPr dirty="0" sz="1650" spc="-5">
                <a:latin typeface="Arial"/>
                <a:cs typeface="Arial"/>
              </a:rPr>
              <a:t>transferencia </a:t>
            </a:r>
            <a:r>
              <a:rPr dirty="0" sz="1650">
                <a:latin typeface="Arial"/>
                <a:cs typeface="Arial"/>
              </a:rPr>
              <a:t>de </a:t>
            </a:r>
            <a:r>
              <a:rPr dirty="0" sz="1650" spc="-5">
                <a:latin typeface="Arial"/>
                <a:cs typeface="Arial"/>
              </a:rPr>
              <a:t>los aprendizajes. </a:t>
            </a:r>
            <a:r>
              <a:rPr dirty="0" sz="1650">
                <a:latin typeface="Arial"/>
                <a:cs typeface="Arial"/>
              </a:rPr>
              <a:t>No se trata de </a:t>
            </a:r>
            <a:r>
              <a:rPr dirty="0" sz="1650" spc="-5">
                <a:latin typeface="Arial"/>
                <a:cs typeface="Arial"/>
              </a:rPr>
              <a:t>disgregar </a:t>
            </a:r>
            <a:r>
              <a:rPr dirty="0" sz="1650">
                <a:latin typeface="Arial"/>
                <a:cs typeface="Arial"/>
              </a:rPr>
              <a:t>los </a:t>
            </a:r>
            <a:r>
              <a:rPr dirty="0" sz="1650" spc="5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contenidos</a:t>
            </a:r>
            <a:r>
              <a:rPr dirty="0" sz="1650" spc="-1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y</a:t>
            </a:r>
            <a:r>
              <a:rPr dirty="0" sz="1650" spc="-3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situarlos</a:t>
            </a:r>
            <a:r>
              <a:rPr dirty="0" sz="1650" spc="-40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aisladamente</a:t>
            </a:r>
            <a:r>
              <a:rPr dirty="0" sz="1650" spc="-3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en</a:t>
            </a:r>
            <a:r>
              <a:rPr dirty="0" sz="1650" spc="-15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las</a:t>
            </a:r>
            <a:r>
              <a:rPr dirty="0" sz="1650" spc="-10">
                <a:latin typeface="Arial"/>
                <a:cs typeface="Arial"/>
              </a:rPr>
              <a:t> </a:t>
            </a:r>
            <a:r>
              <a:rPr dirty="0" sz="1650" spc="-5">
                <a:latin typeface="Arial"/>
                <a:cs typeface="Arial"/>
              </a:rPr>
              <a:t>diferentes</a:t>
            </a:r>
            <a:r>
              <a:rPr dirty="0" sz="1650" spc="-40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sesiones.</a:t>
            </a:r>
            <a:endParaRPr sz="1650">
              <a:latin typeface="Arial"/>
              <a:cs typeface="Arial"/>
            </a:endParaRPr>
          </a:p>
          <a:p>
            <a:pPr marL="12700" marR="103505">
              <a:lnSpc>
                <a:spcPct val="130300"/>
              </a:lnSpc>
            </a:pPr>
            <a:r>
              <a:rPr dirty="0" sz="1650" b="1">
                <a:latin typeface="Arial"/>
                <a:cs typeface="Arial"/>
              </a:rPr>
              <a:t>Criterios</a:t>
            </a:r>
            <a:r>
              <a:rPr dirty="0" sz="1650" spc="-3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e</a:t>
            </a:r>
            <a:r>
              <a:rPr dirty="0" sz="1650" spc="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instrumentos</a:t>
            </a:r>
            <a:r>
              <a:rPr dirty="0" sz="1650" spc="-30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de</a:t>
            </a:r>
            <a:r>
              <a:rPr dirty="0" sz="1650" spc="5" b="1">
                <a:latin typeface="Arial"/>
                <a:cs typeface="Arial"/>
              </a:rPr>
              <a:t> </a:t>
            </a:r>
            <a:r>
              <a:rPr dirty="0" sz="1650" spc="-5" b="1">
                <a:latin typeface="Arial"/>
                <a:cs typeface="Arial"/>
              </a:rPr>
              <a:t>evaluación:</a:t>
            </a:r>
            <a:r>
              <a:rPr dirty="0" sz="1650" spc="15" b="1">
                <a:latin typeface="Arial"/>
                <a:cs typeface="Arial"/>
              </a:rPr>
              <a:t> </a:t>
            </a:r>
            <a:r>
              <a:rPr dirty="0" sz="1650" spc="-5" b="1">
                <a:latin typeface="Arial"/>
                <a:cs typeface="Arial"/>
              </a:rPr>
              <a:t>innovación</a:t>
            </a:r>
            <a:r>
              <a:rPr dirty="0" sz="1650" spc="3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e</a:t>
            </a:r>
            <a:r>
              <a:rPr dirty="0" sz="1650" spc="5" b="1">
                <a:latin typeface="Arial"/>
                <a:cs typeface="Arial"/>
              </a:rPr>
              <a:t> </a:t>
            </a:r>
            <a:r>
              <a:rPr dirty="0" sz="1650" spc="-5" b="1">
                <a:latin typeface="Arial"/>
                <a:cs typeface="Arial"/>
              </a:rPr>
              <a:t>investigación,</a:t>
            </a:r>
            <a:r>
              <a:rPr dirty="0" sz="1650" spc="20" b="1">
                <a:latin typeface="Arial"/>
                <a:cs typeface="Arial"/>
              </a:rPr>
              <a:t> </a:t>
            </a:r>
            <a:r>
              <a:rPr dirty="0" sz="1650" spc="-5" b="1">
                <a:latin typeface="Arial"/>
                <a:cs typeface="Arial"/>
              </a:rPr>
              <a:t>evaluación</a:t>
            </a:r>
            <a:r>
              <a:rPr dirty="0" sz="1650" spc="10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y</a:t>
            </a:r>
            <a:r>
              <a:rPr dirty="0" sz="1650" spc="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calificación </a:t>
            </a:r>
            <a:r>
              <a:rPr dirty="0" sz="1650" spc="-445" b="1">
                <a:latin typeface="Arial"/>
                <a:cs typeface="Arial"/>
              </a:rPr>
              <a:t> </a:t>
            </a:r>
            <a:r>
              <a:rPr dirty="0" sz="1650" spc="-5" b="1">
                <a:latin typeface="Arial"/>
                <a:cs typeface="Arial"/>
              </a:rPr>
              <a:t>Bibliografía</a:t>
            </a:r>
            <a:endParaRPr sz="1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650" spc="-10" b="1">
                <a:latin typeface="Arial"/>
                <a:cs typeface="Arial"/>
              </a:rPr>
              <a:t>Anexos</a:t>
            </a:r>
            <a:endParaRPr sz="16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27052" y="6265740"/>
            <a:ext cx="28244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Arial"/>
                <a:cs typeface="Arial"/>
              </a:rPr>
              <a:t>(Sánchez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Bañuelos,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2003;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sz="1200" spc="-5">
                <a:latin typeface="Arial"/>
                <a:cs typeface="Arial"/>
              </a:rPr>
              <a:t>Viciana,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2000)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27848" y="856075"/>
            <a:ext cx="864933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EL</a:t>
            </a:r>
            <a:r>
              <a:rPr dirty="0" sz="2800"/>
              <a:t> </a:t>
            </a:r>
            <a:r>
              <a:rPr dirty="0" sz="2800" spc="-10"/>
              <a:t>DISEÑO</a:t>
            </a:r>
            <a:r>
              <a:rPr dirty="0" sz="2800" spc="5"/>
              <a:t> </a:t>
            </a:r>
            <a:r>
              <a:rPr dirty="0" sz="2800" spc="-10"/>
              <a:t>DE UNIDADES</a:t>
            </a:r>
            <a:r>
              <a:rPr dirty="0" sz="2800" spc="25"/>
              <a:t> </a:t>
            </a:r>
            <a:r>
              <a:rPr dirty="0" sz="2800" spc="-10"/>
              <a:t>DE</a:t>
            </a:r>
            <a:r>
              <a:rPr dirty="0" sz="2800"/>
              <a:t> </a:t>
            </a:r>
            <a:r>
              <a:rPr dirty="0" sz="2800" spc="-10"/>
              <a:t>ENSEÑANZA</a:t>
            </a:r>
            <a:r>
              <a:rPr dirty="0" sz="2800" spc="25"/>
              <a:t> </a:t>
            </a:r>
            <a:r>
              <a:rPr dirty="0" sz="2800" spc="-10"/>
              <a:t>EN</a:t>
            </a:r>
            <a:r>
              <a:rPr dirty="0" sz="2800" spc="10"/>
              <a:t> </a:t>
            </a:r>
            <a:r>
              <a:rPr dirty="0" sz="2800" spc="-10"/>
              <a:t>E.F.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147032" y="1518449"/>
            <a:ext cx="4662805" cy="27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69875" indent="-257810">
              <a:lnSpc>
                <a:spcPct val="100000"/>
              </a:lnSpc>
              <a:spcBef>
                <a:spcPts val="105"/>
              </a:spcBef>
              <a:buSzPct val="103030"/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1650" spc="-10" b="1">
                <a:latin typeface="Arial"/>
                <a:cs typeface="Arial"/>
              </a:rPr>
              <a:t>AUTOEVALUACIÓN</a:t>
            </a:r>
            <a:r>
              <a:rPr dirty="0" sz="1650" spc="40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DEL</a:t>
            </a:r>
            <a:r>
              <a:rPr dirty="0" sz="1650" spc="-10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PROCESO</a:t>
            </a:r>
            <a:r>
              <a:rPr dirty="0" sz="1650" spc="-35" b="1">
                <a:latin typeface="Arial"/>
                <a:cs typeface="Arial"/>
              </a:rPr>
              <a:t> </a:t>
            </a:r>
            <a:r>
              <a:rPr dirty="0" sz="1650" b="1">
                <a:latin typeface="Arial"/>
                <a:cs typeface="Arial"/>
              </a:rPr>
              <a:t>DE</a:t>
            </a:r>
            <a:r>
              <a:rPr dirty="0" sz="1650" spc="-20" b="1">
                <a:latin typeface="Arial"/>
                <a:cs typeface="Arial"/>
              </a:rPr>
              <a:t> </a:t>
            </a:r>
            <a:r>
              <a:rPr dirty="0" sz="1650" spc="-25" b="1">
                <a:latin typeface="Arial"/>
                <a:cs typeface="Arial"/>
              </a:rPr>
              <a:t>E-A.</a:t>
            </a:r>
            <a:endParaRPr sz="16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43655" y="2628900"/>
            <a:ext cx="1743710" cy="634365"/>
          </a:xfrm>
          <a:prstGeom prst="rect">
            <a:avLst/>
          </a:prstGeom>
          <a:solidFill>
            <a:srgbClr val="EC7C30"/>
          </a:solidFill>
        </p:spPr>
        <p:txBody>
          <a:bodyPr wrap="square" lIns="0" tIns="116840" rIns="0" bIns="0" rtlCol="0" vert="horz">
            <a:spAutoFit/>
          </a:bodyPr>
          <a:lstStyle/>
          <a:p>
            <a:pPr marL="546735">
              <a:lnSpc>
                <a:spcPct val="100000"/>
              </a:lnSpc>
              <a:spcBef>
                <a:spcPts val="920"/>
              </a:spcBef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Antes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43655" y="3262884"/>
            <a:ext cx="1743710" cy="966469"/>
          </a:xfrm>
          <a:prstGeom prst="rect">
            <a:avLst/>
          </a:prstGeom>
          <a:solidFill>
            <a:srgbClr val="F7D4CA">
              <a:alpha val="89804"/>
            </a:srgbClr>
          </a:solidFill>
        </p:spPr>
        <p:txBody>
          <a:bodyPr wrap="square" lIns="0" tIns="102870" rIns="0" bIns="0" rtlCol="0" vert="horz">
            <a:spAutoFit/>
          </a:bodyPr>
          <a:lstStyle/>
          <a:p>
            <a:pPr marL="345440" marR="172720" indent="-228600">
              <a:lnSpc>
                <a:spcPts val="2390"/>
              </a:lnSpc>
              <a:spcBef>
                <a:spcPts val="810"/>
              </a:spcBef>
              <a:buChar char="•"/>
              <a:tabLst>
                <a:tab pos="346075" algn="l"/>
              </a:tabLst>
            </a:pPr>
            <a:r>
              <a:rPr dirty="0" sz="2200" spc="-10">
                <a:latin typeface="Calibri"/>
                <a:cs typeface="Calibri"/>
              </a:rPr>
              <a:t>E</a:t>
            </a:r>
            <a:r>
              <a:rPr dirty="0" sz="2200">
                <a:latin typeface="Calibri"/>
                <a:cs typeface="Calibri"/>
              </a:rPr>
              <a:t>va</a:t>
            </a:r>
            <a:r>
              <a:rPr dirty="0" sz="2200" spc="-5">
                <a:latin typeface="Calibri"/>
                <a:cs typeface="Calibri"/>
              </a:rPr>
              <a:t>l</a:t>
            </a:r>
            <a:r>
              <a:rPr dirty="0" sz="2200" spc="-10">
                <a:latin typeface="Calibri"/>
                <a:cs typeface="Calibri"/>
              </a:rPr>
              <a:t>u</a:t>
            </a:r>
            <a:r>
              <a:rPr dirty="0" sz="2200" spc="-5">
                <a:latin typeface="Calibri"/>
                <a:cs typeface="Calibri"/>
              </a:rPr>
              <a:t>a</a:t>
            </a:r>
            <a:r>
              <a:rPr dirty="0" sz="2200" spc="-15">
                <a:latin typeface="Calibri"/>
                <a:cs typeface="Calibri"/>
              </a:rPr>
              <a:t>c</a:t>
            </a:r>
            <a:r>
              <a:rPr dirty="0" sz="2200" spc="-5">
                <a:latin typeface="Calibri"/>
                <a:cs typeface="Calibri"/>
              </a:rPr>
              <a:t>i</a:t>
            </a:r>
            <a:r>
              <a:rPr dirty="0" sz="2200">
                <a:latin typeface="Calibri"/>
                <a:cs typeface="Calibri"/>
              </a:rPr>
              <a:t>ó</a:t>
            </a:r>
            <a:r>
              <a:rPr dirty="0" sz="2200" spc="-5">
                <a:latin typeface="Calibri"/>
                <a:cs typeface="Calibri"/>
              </a:rPr>
              <a:t>n  </a:t>
            </a:r>
            <a:r>
              <a:rPr dirty="0" sz="2200" spc="-10">
                <a:latin typeface="Calibri"/>
                <a:cs typeface="Calibri"/>
              </a:rPr>
              <a:t>inicial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32476" y="2628900"/>
            <a:ext cx="1743710" cy="634365"/>
          </a:xfrm>
          <a:prstGeom prst="rect">
            <a:avLst/>
          </a:prstGeom>
          <a:solidFill>
            <a:srgbClr val="A4A4A4"/>
          </a:solidFill>
        </p:spPr>
        <p:txBody>
          <a:bodyPr wrap="square" lIns="0" tIns="116840" rIns="0" bIns="0" rtlCol="0" vert="horz">
            <a:spAutoFit/>
          </a:bodyPr>
          <a:lstStyle/>
          <a:p>
            <a:pPr marL="407670">
              <a:lnSpc>
                <a:spcPct val="100000"/>
              </a:lnSpc>
              <a:spcBef>
                <a:spcPts val="920"/>
              </a:spcBef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Durante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32476" y="3262884"/>
            <a:ext cx="1743710" cy="966469"/>
          </a:xfrm>
          <a:prstGeom prst="rect">
            <a:avLst/>
          </a:prstGeom>
          <a:solidFill>
            <a:srgbClr val="DFDFDF">
              <a:alpha val="89804"/>
            </a:srgbClr>
          </a:solidFill>
        </p:spPr>
        <p:txBody>
          <a:bodyPr wrap="square" lIns="0" tIns="102870" rIns="0" bIns="0" rtlCol="0" vert="horz">
            <a:spAutoFit/>
          </a:bodyPr>
          <a:lstStyle/>
          <a:p>
            <a:pPr marL="344805" marR="173355" indent="-228600">
              <a:lnSpc>
                <a:spcPts val="2390"/>
              </a:lnSpc>
              <a:spcBef>
                <a:spcPts val="810"/>
              </a:spcBef>
              <a:buChar char="•"/>
              <a:tabLst>
                <a:tab pos="345440" algn="l"/>
              </a:tabLst>
            </a:pPr>
            <a:r>
              <a:rPr dirty="0" sz="2200" spc="-10">
                <a:latin typeface="Calibri"/>
                <a:cs typeface="Calibri"/>
              </a:rPr>
              <a:t>E</a:t>
            </a:r>
            <a:r>
              <a:rPr dirty="0" sz="2200">
                <a:latin typeface="Calibri"/>
                <a:cs typeface="Calibri"/>
              </a:rPr>
              <a:t>va</a:t>
            </a:r>
            <a:r>
              <a:rPr dirty="0" sz="2200" spc="-5">
                <a:latin typeface="Calibri"/>
                <a:cs typeface="Calibri"/>
              </a:rPr>
              <a:t>l</a:t>
            </a:r>
            <a:r>
              <a:rPr dirty="0" sz="2200" spc="-10">
                <a:latin typeface="Calibri"/>
                <a:cs typeface="Calibri"/>
              </a:rPr>
              <a:t>u</a:t>
            </a:r>
            <a:r>
              <a:rPr dirty="0" sz="2200" spc="-5">
                <a:latin typeface="Calibri"/>
                <a:cs typeface="Calibri"/>
              </a:rPr>
              <a:t>a</a:t>
            </a:r>
            <a:r>
              <a:rPr dirty="0" sz="2200" spc="-15">
                <a:latin typeface="Calibri"/>
                <a:cs typeface="Calibri"/>
              </a:rPr>
              <a:t>c</a:t>
            </a:r>
            <a:r>
              <a:rPr dirty="0" sz="2200" spc="-5">
                <a:latin typeface="Calibri"/>
                <a:cs typeface="Calibri"/>
              </a:rPr>
              <a:t>i</a:t>
            </a:r>
            <a:r>
              <a:rPr dirty="0" sz="2200">
                <a:latin typeface="Calibri"/>
                <a:cs typeface="Calibri"/>
              </a:rPr>
              <a:t>ó</a:t>
            </a:r>
            <a:r>
              <a:rPr dirty="0" sz="2200" spc="-5">
                <a:latin typeface="Calibri"/>
                <a:cs typeface="Calibri"/>
              </a:rPr>
              <a:t>n  </a:t>
            </a:r>
            <a:r>
              <a:rPr dirty="0" sz="2200" spc="-5">
                <a:latin typeface="Calibri"/>
                <a:cs typeface="Calibri"/>
              </a:rPr>
              <a:t>procesual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19771" y="2628900"/>
            <a:ext cx="1744980" cy="634365"/>
          </a:xfrm>
          <a:prstGeom prst="rect">
            <a:avLst/>
          </a:prstGeom>
          <a:solidFill>
            <a:srgbClr val="FFC000"/>
          </a:solidFill>
        </p:spPr>
        <p:txBody>
          <a:bodyPr wrap="square" lIns="0" tIns="116840" rIns="0" bIns="0" rtlCol="0" vert="horz">
            <a:spAutoFit/>
          </a:bodyPr>
          <a:lstStyle/>
          <a:p>
            <a:pPr marL="391795">
              <a:lnSpc>
                <a:spcPct val="100000"/>
              </a:lnSpc>
              <a:spcBef>
                <a:spcPts val="920"/>
              </a:spcBef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Después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319771" y="3262884"/>
            <a:ext cx="1744980" cy="966469"/>
          </a:xfrm>
          <a:prstGeom prst="rect">
            <a:avLst/>
          </a:prstGeom>
          <a:solidFill>
            <a:srgbClr val="FFE8C9">
              <a:alpha val="89804"/>
            </a:srgbClr>
          </a:solidFill>
        </p:spPr>
        <p:txBody>
          <a:bodyPr wrap="square" lIns="0" tIns="102870" rIns="0" bIns="0" rtlCol="0" vert="horz">
            <a:spAutoFit/>
          </a:bodyPr>
          <a:lstStyle/>
          <a:p>
            <a:pPr marL="346075" marR="173990" indent="-228600">
              <a:lnSpc>
                <a:spcPts val="2390"/>
              </a:lnSpc>
              <a:spcBef>
                <a:spcPts val="810"/>
              </a:spcBef>
              <a:buChar char="•"/>
              <a:tabLst>
                <a:tab pos="346710" algn="l"/>
              </a:tabLst>
            </a:pPr>
            <a:r>
              <a:rPr dirty="0" sz="2200" spc="-10">
                <a:latin typeface="Calibri"/>
                <a:cs typeface="Calibri"/>
              </a:rPr>
              <a:t>E</a:t>
            </a:r>
            <a:r>
              <a:rPr dirty="0" sz="2200">
                <a:latin typeface="Calibri"/>
                <a:cs typeface="Calibri"/>
              </a:rPr>
              <a:t>va</a:t>
            </a:r>
            <a:r>
              <a:rPr dirty="0" sz="2200" spc="-5">
                <a:latin typeface="Calibri"/>
                <a:cs typeface="Calibri"/>
              </a:rPr>
              <a:t>l</a:t>
            </a:r>
            <a:r>
              <a:rPr dirty="0" sz="2200" spc="-10">
                <a:latin typeface="Calibri"/>
                <a:cs typeface="Calibri"/>
              </a:rPr>
              <a:t>u</a:t>
            </a:r>
            <a:r>
              <a:rPr dirty="0" sz="2200" spc="-5">
                <a:latin typeface="Calibri"/>
                <a:cs typeface="Calibri"/>
              </a:rPr>
              <a:t>a</a:t>
            </a:r>
            <a:r>
              <a:rPr dirty="0" sz="2200" spc="-15">
                <a:latin typeface="Calibri"/>
                <a:cs typeface="Calibri"/>
              </a:rPr>
              <a:t>c</a:t>
            </a:r>
            <a:r>
              <a:rPr dirty="0" sz="2200" spc="-5">
                <a:latin typeface="Calibri"/>
                <a:cs typeface="Calibri"/>
              </a:rPr>
              <a:t>i</a:t>
            </a:r>
            <a:r>
              <a:rPr dirty="0" sz="2200">
                <a:latin typeface="Calibri"/>
                <a:cs typeface="Calibri"/>
              </a:rPr>
              <a:t>ó</a:t>
            </a:r>
            <a:r>
              <a:rPr dirty="0" sz="2200" spc="-5">
                <a:latin typeface="Calibri"/>
                <a:cs typeface="Calibri"/>
              </a:rPr>
              <a:t>n  </a:t>
            </a:r>
            <a:r>
              <a:rPr dirty="0" sz="2200" spc="-5">
                <a:latin typeface="Calibri"/>
                <a:cs typeface="Calibri"/>
              </a:rPr>
              <a:t>final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53663" y="4878576"/>
            <a:ext cx="971550" cy="8496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350" spc="-5">
                <a:latin typeface="Arial"/>
                <a:cs typeface="Arial"/>
              </a:rPr>
              <a:t>Objetivos </a:t>
            </a:r>
            <a:r>
              <a:rPr dirty="0" sz="1350">
                <a:latin typeface="Arial"/>
                <a:cs typeface="Arial"/>
              </a:rPr>
              <a:t> Contenidos </a:t>
            </a:r>
            <a:r>
              <a:rPr dirty="0" sz="1350" spc="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M</a:t>
            </a:r>
            <a:r>
              <a:rPr dirty="0" sz="1350">
                <a:latin typeface="Arial"/>
                <a:cs typeface="Arial"/>
              </a:rPr>
              <a:t>e</a:t>
            </a:r>
            <a:r>
              <a:rPr dirty="0" sz="1350" spc="-10">
                <a:latin typeface="Arial"/>
                <a:cs typeface="Arial"/>
              </a:rPr>
              <a:t>t</a:t>
            </a:r>
            <a:r>
              <a:rPr dirty="0" sz="1350">
                <a:latin typeface="Arial"/>
                <a:cs typeface="Arial"/>
              </a:rPr>
              <a:t>odo</a:t>
            </a:r>
            <a:r>
              <a:rPr dirty="0" sz="1350" spc="-5">
                <a:latin typeface="Arial"/>
                <a:cs typeface="Arial"/>
              </a:rPr>
              <a:t>l</a:t>
            </a:r>
            <a:r>
              <a:rPr dirty="0" sz="1350">
                <a:latin typeface="Arial"/>
                <a:cs typeface="Arial"/>
              </a:rPr>
              <a:t>og</a:t>
            </a:r>
            <a:r>
              <a:rPr dirty="0" sz="1350" spc="-5">
                <a:latin typeface="Arial"/>
                <a:cs typeface="Arial"/>
              </a:rPr>
              <a:t>í</a:t>
            </a:r>
            <a:r>
              <a:rPr dirty="0" sz="1350">
                <a:latin typeface="Arial"/>
                <a:cs typeface="Arial"/>
              </a:rPr>
              <a:t>a  </a:t>
            </a:r>
            <a:r>
              <a:rPr dirty="0" sz="1350">
                <a:latin typeface="Arial"/>
                <a:cs typeface="Arial"/>
              </a:rPr>
              <a:t>Etc.</a:t>
            </a:r>
            <a:endParaRPr sz="13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99265" y="4859977"/>
            <a:ext cx="4378325" cy="643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416810" algn="l"/>
              </a:tabLst>
            </a:pPr>
            <a:r>
              <a:rPr dirty="0" sz="1350" spc="-5">
                <a:latin typeface="Arial"/>
                <a:cs typeface="Arial"/>
              </a:rPr>
              <a:t>¿Motiva</a:t>
            </a:r>
            <a:r>
              <a:rPr dirty="0" sz="1350" spc="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los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A?	¿Resultados</a:t>
            </a:r>
            <a:r>
              <a:rPr dirty="0" sz="1350" spc="-9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adecuados?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¿La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metodología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es</a:t>
            </a:r>
            <a:r>
              <a:rPr dirty="0" sz="1350" spc="-20">
                <a:latin typeface="Arial"/>
                <a:cs typeface="Arial"/>
              </a:rPr>
              <a:t> </a:t>
            </a:r>
            <a:r>
              <a:rPr dirty="0" sz="1350" spc="-5">
                <a:latin typeface="Arial"/>
                <a:cs typeface="Arial"/>
              </a:rPr>
              <a:t>adecuada?¿Modificar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elementos?</a:t>
            </a:r>
            <a:endParaRPr sz="13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50">
                <a:latin typeface="Arial"/>
                <a:cs typeface="Arial"/>
              </a:rPr>
              <a:t>¿Hay</a:t>
            </a:r>
            <a:r>
              <a:rPr dirty="0" sz="1350" spc="-4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que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modificar</a:t>
            </a:r>
            <a:r>
              <a:rPr dirty="0" sz="1350" spc="-50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algo?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3969765" y="4338573"/>
            <a:ext cx="282575" cy="392430"/>
            <a:chOff x="3969765" y="4338573"/>
            <a:chExt cx="282575" cy="392430"/>
          </a:xfrm>
        </p:grpSpPr>
        <p:sp>
          <p:nvSpPr>
            <p:cNvPr id="13" name="object 13"/>
            <p:cNvSpPr/>
            <p:nvPr/>
          </p:nvSpPr>
          <p:spPr>
            <a:xfrm>
              <a:off x="3976115" y="4344923"/>
              <a:ext cx="269875" cy="379730"/>
            </a:xfrm>
            <a:custGeom>
              <a:avLst/>
              <a:gdLst/>
              <a:ahLst/>
              <a:cxnLst/>
              <a:rect l="l" t="t" r="r" b="b"/>
              <a:pathLst>
                <a:path w="269875" h="379729">
                  <a:moveTo>
                    <a:pt x="202311" y="0"/>
                  </a:moveTo>
                  <a:lnTo>
                    <a:pt x="67437" y="0"/>
                  </a:lnTo>
                  <a:lnTo>
                    <a:pt x="67437" y="244601"/>
                  </a:lnTo>
                  <a:lnTo>
                    <a:pt x="0" y="244601"/>
                  </a:lnTo>
                  <a:lnTo>
                    <a:pt x="134874" y="379475"/>
                  </a:lnTo>
                  <a:lnTo>
                    <a:pt x="269748" y="244601"/>
                  </a:lnTo>
                  <a:lnTo>
                    <a:pt x="202311" y="244601"/>
                  </a:lnTo>
                  <a:lnTo>
                    <a:pt x="202311" y="0"/>
                  </a:lnTo>
                  <a:close/>
                </a:path>
              </a:pathLst>
            </a:custGeom>
            <a:solidFill>
              <a:srgbClr val="C55A1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976115" y="4344923"/>
              <a:ext cx="269875" cy="379730"/>
            </a:xfrm>
            <a:custGeom>
              <a:avLst/>
              <a:gdLst/>
              <a:ahLst/>
              <a:cxnLst/>
              <a:rect l="l" t="t" r="r" b="b"/>
              <a:pathLst>
                <a:path w="269875" h="379729">
                  <a:moveTo>
                    <a:pt x="0" y="244601"/>
                  </a:moveTo>
                  <a:lnTo>
                    <a:pt x="67437" y="244601"/>
                  </a:lnTo>
                  <a:lnTo>
                    <a:pt x="67437" y="0"/>
                  </a:lnTo>
                  <a:lnTo>
                    <a:pt x="202311" y="0"/>
                  </a:lnTo>
                  <a:lnTo>
                    <a:pt x="202311" y="244601"/>
                  </a:lnTo>
                  <a:lnTo>
                    <a:pt x="269748" y="244601"/>
                  </a:lnTo>
                  <a:lnTo>
                    <a:pt x="134874" y="379475"/>
                  </a:lnTo>
                  <a:lnTo>
                    <a:pt x="0" y="244601"/>
                  </a:lnTo>
                  <a:close/>
                </a:path>
              </a:pathLst>
            </a:custGeom>
            <a:ln w="12700">
              <a:solidFill>
                <a:srgbClr val="30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6037834" y="4312665"/>
            <a:ext cx="282575" cy="392430"/>
            <a:chOff x="6037834" y="4312665"/>
            <a:chExt cx="282575" cy="392430"/>
          </a:xfrm>
        </p:grpSpPr>
        <p:sp>
          <p:nvSpPr>
            <p:cNvPr id="16" name="object 16"/>
            <p:cNvSpPr/>
            <p:nvPr/>
          </p:nvSpPr>
          <p:spPr>
            <a:xfrm>
              <a:off x="6044184" y="4319015"/>
              <a:ext cx="269875" cy="379730"/>
            </a:xfrm>
            <a:custGeom>
              <a:avLst/>
              <a:gdLst/>
              <a:ahLst/>
              <a:cxnLst/>
              <a:rect l="l" t="t" r="r" b="b"/>
              <a:pathLst>
                <a:path w="269875" h="379729">
                  <a:moveTo>
                    <a:pt x="202311" y="0"/>
                  </a:moveTo>
                  <a:lnTo>
                    <a:pt x="67437" y="0"/>
                  </a:lnTo>
                  <a:lnTo>
                    <a:pt x="67437" y="244601"/>
                  </a:lnTo>
                  <a:lnTo>
                    <a:pt x="0" y="244601"/>
                  </a:lnTo>
                  <a:lnTo>
                    <a:pt x="134874" y="379475"/>
                  </a:lnTo>
                  <a:lnTo>
                    <a:pt x="269748" y="244601"/>
                  </a:lnTo>
                  <a:lnTo>
                    <a:pt x="202311" y="244601"/>
                  </a:lnTo>
                  <a:lnTo>
                    <a:pt x="202311" y="0"/>
                  </a:lnTo>
                  <a:close/>
                </a:path>
              </a:pathLst>
            </a:custGeom>
            <a:solidFill>
              <a:srgbClr val="ADAB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044184" y="4319015"/>
              <a:ext cx="269875" cy="379730"/>
            </a:xfrm>
            <a:custGeom>
              <a:avLst/>
              <a:gdLst/>
              <a:ahLst/>
              <a:cxnLst/>
              <a:rect l="l" t="t" r="r" b="b"/>
              <a:pathLst>
                <a:path w="269875" h="379729">
                  <a:moveTo>
                    <a:pt x="0" y="244601"/>
                  </a:moveTo>
                  <a:lnTo>
                    <a:pt x="67437" y="244601"/>
                  </a:lnTo>
                  <a:lnTo>
                    <a:pt x="67437" y="0"/>
                  </a:lnTo>
                  <a:lnTo>
                    <a:pt x="202311" y="0"/>
                  </a:lnTo>
                  <a:lnTo>
                    <a:pt x="202311" y="244601"/>
                  </a:lnTo>
                  <a:lnTo>
                    <a:pt x="269748" y="244601"/>
                  </a:lnTo>
                  <a:lnTo>
                    <a:pt x="134874" y="379475"/>
                  </a:lnTo>
                  <a:lnTo>
                    <a:pt x="0" y="244601"/>
                  </a:lnTo>
                  <a:close/>
                </a:path>
              </a:pathLst>
            </a:custGeom>
            <a:ln w="12700">
              <a:solidFill>
                <a:srgbClr val="30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7996173" y="4286758"/>
            <a:ext cx="281305" cy="337820"/>
            <a:chOff x="7996173" y="4286758"/>
            <a:chExt cx="281305" cy="337820"/>
          </a:xfrm>
        </p:grpSpPr>
        <p:sp>
          <p:nvSpPr>
            <p:cNvPr id="19" name="object 19"/>
            <p:cNvSpPr/>
            <p:nvPr/>
          </p:nvSpPr>
          <p:spPr>
            <a:xfrm>
              <a:off x="8002523" y="4293108"/>
              <a:ext cx="268605" cy="325120"/>
            </a:xfrm>
            <a:custGeom>
              <a:avLst/>
              <a:gdLst/>
              <a:ahLst/>
              <a:cxnLst/>
              <a:rect l="l" t="t" r="r" b="b"/>
              <a:pathLst>
                <a:path w="268604" h="325120">
                  <a:moveTo>
                    <a:pt x="201168" y="0"/>
                  </a:moveTo>
                  <a:lnTo>
                    <a:pt x="67056" y="0"/>
                  </a:lnTo>
                  <a:lnTo>
                    <a:pt x="67056" y="190500"/>
                  </a:lnTo>
                  <a:lnTo>
                    <a:pt x="0" y="190500"/>
                  </a:lnTo>
                  <a:lnTo>
                    <a:pt x="134112" y="324612"/>
                  </a:lnTo>
                  <a:lnTo>
                    <a:pt x="268224" y="190500"/>
                  </a:lnTo>
                  <a:lnTo>
                    <a:pt x="201168" y="190500"/>
                  </a:lnTo>
                  <a:lnTo>
                    <a:pt x="201168" y="0"/>
                  </a:lnTo>
                  <a:close/>
                </a:path>
              </a:pathLst>
            </a:custGeom>
            <a:solidFill>
              <a:srgbClr val="FDE4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8002523" y="4293108"/>
              <a:ext cx="268605" cy="325120"/>
            </a:xfrm>
            <a:custGeom>
              <a:avLst/>
              <a:gdLst/>
              <a:ahLst/>
              <a:cxnLst/>
              <a:rect l="l" t="t" r="r" b="b"/>
              <a:pathLst>
                <a:path w="268604" h="325120">
                  <a:moveTo>
                    <a:pt x="0" y="190500"/>
                  </a:moveTo>
                  <a:lnTo>
                    <a:pt x="67056" y="190500"/>
                  </a:lnTo>
                  <a:lnTo>
                    <a:pt x="67056" y="0"/>
                  </a:lnTo>
                  <a:lnTo>
                    <a:pt x="201168" y="0"/>
                  </a:lnTo>
                  <a:lnTo>
                    <a:pt x="201168" y="190500"/>
                  </a:lnTo>
                  <a:lnTo>
                    <a:pt x="268224" y="190500"/>
                  </a:lnTo>
                  <a:lnTo>
                    <a:pt x="134112" y="324612"/>
                  </a:lnTo>
                  <a:lnTo>
                    <a:pt x="0" y="190500"/>
                  </a:lnTo>
                  <a:close/>
                </a:path>
              </a:pathLst>
            </a:custGeom>
            <a:ln w="12700">
              <a:solidFill>
                <a:srgbClr val="30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49855" y="866521"/>
            <a:ext cx="1873885" cy="4368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700" spc="-5" b="1">
                <a:latin typeface="Arial"/>
                <a:cs typeface="Arial"/>
              </a:rPr>
              <a:t>LA</a:t>
            </a:r>
            <a:r>
              <a:rPr dirty="0" sz="2700" spc="-95" b="1">
                <a:latin typeface="Arial"/>
                <a:cs typeface="Arial"/>
              </a:rPr>
              <a:t> </a:t>
            </a:r>
            <a:r>
              <a:rPr dirty="0" sz="2700" b="1">
                <a:latin typeface="Arial"/>
                <a:cs typeface="Arial"/>
              </a:rPr>
              <a:t>SESIÓN</a:t>
            </a:r>
            <a:endParaRPr sz="27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66876" y="2117487"/>
            <a:ext cx="3935729" cy="35623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69875" indent="-257810">
              <a:lnSpc>
                <a:spcPct val="100000"/>
              </a:lnSpc>
              <a:spcBef>
                <a:spcPts val="9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Título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U.D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 la que pertenece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7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Título y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nº de la sesión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7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Objetivos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7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Contenidos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7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Competencias</a:t>
            </a:r>
            <a:r>
              <a:rPr dirty="0" sz="2200" spc="-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clave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7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Metodología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7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Materiales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7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Actividades</a:t>
            </a:r>
            <a:endParaRPr sz="2200">
              <a:latin typeface="Arial"/>
              <a:cs typeface="Arial"/>
            </a:endParaRPr>
          </a:p>
          <a:p>
            <a:pPr lvl="1" marL="870585" indent="-172720">
              <a:lnSpc>
                <a:spcPct val="100000"/>
              </a:lnSpc>
              <a:spcBef>
                <a:spcPts val="130"/>
              </a:spcBef>
              <a:buChar char="•"/>
              <a:tabLst>
                <a:tab pos="871219" algn="l"/>
              </a:tabLst>
            </a:pPr>
            <a:r>
              <a:rPr dirty="0" sz="1600" spc="-5">
                <a:latin typeface="Arial"/>
                <a:cs typeface="Arial"/>
              </a:rPr>
              <a:t>Calentamiento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(5-10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min.)</a:t>
            </a:r>
            <a:endParaRPr sz="1600">
              <a:latin typeface="Arial"/>
              <a:cs typeface="Arial"/>
            </a:endParaRPr>
          </a:p>
          <a:p>
            <a:pPr lvl="1" marL="931544" indent="-233679">
              <a:lnSpc>
                <a:spcPct val="100000"/>
              </a:lnSpc>
              <a:spcBef>
                <a:spcPts val="90"/>
              </a:spcBef>
              <a:buChar char="•"/>
              <a:tabLst>
                <a:tab pos="931544" algn="l"/>
                <a:tab pos="932180" algn="l"/>
              </a:tabLst>
            </a:pPr>
            <a:r>
              <a:rPr dirty="0" sz="1700" spc="-5">
                <a:latin typeface="Arial"/>
                <a:cs typeface="Arial"/>
              </a:rPr>
              <a:t>Parte</a:t>
            </a:r>
            <a:r>
              <a:rPr dirty="0" sz="1700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principal</a:t>
            </a:r>
            <a:r>
              <a:rPr dirty="0" sz="1700" spc="-25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(30-40</a:t>
            </a:r>
            <a:r>
              <a:rPr dirty="0" sz="1700" spc="5">
                <a:latin typeface="Arial"/>
                <a:cs typeface="Arial"/>
              </a:rPr>
              <a:t> </a:t>
            </a:r>
            <a:r>
              <a:rPr dirty="0" sz="1700" spc="-5">
                <a:latin typeface="Arial"/>
                <a:cs typeface="Arial"/>
              </a:rPr>
              <a:t>min)</a:t>
            </a:r>
            <a:endParaRPr sz="1700">
              <a:latin typeface="Arial"/>
              <a:cs typeface="Arial"/>
            </a:endParaRPr>
          </a:p>
          <a:p>
            <a:pPr lvl="1" marL="927100" indent="-228600">
              <a:lnSpc>
                <a:spcPct val="100000"/>
              </a:lnSpc>
              <a:spcBef>
                <a:spcPts val="125"/>
              </a:spcBef>
              <a:buChar char="•"/>
              <a:tabLst>
                <a:tab pos="926465" algn="l"/>
                <a:tab pos="927100" algn="l"/>
              </a:tabLst>
            </a:pPr>
            <a:r>
              <a:rPr dirty="0" sz="1600" spc="-5">
                <a:latin typeface="Arial"/>
                <a:cs typeface="Arial"/>
              </a:rPr>
              <a:t>Vuelta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</a:t>
            </a:r>
            <a:r>
              <a:rPr dirty="0" sz="1600">
                <a:latin typeface="Arial"/>
                <a:cs typeface="Arial"/>
              </a:rPr>
              <a:t> la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calma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(5-10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min)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27311" y="208708"/>
            <a:ext cx="693610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>
                <a:latin typeface="Calibri"/>
                <a:cs typeface="Calibri"/>
              </a:rPr>
              <a:t>MODELO</a:t>
            </a:r>
            <a:r>
              <a:rPr dirty="0" sz="2800" spc="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 spc="-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LA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CABECERA</a:t>
            </a:r>
            <a:r>
              <a:rPr dirty="0" sz="2800" spc="-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DEL</a:t>
            </a:r>
            <a:r>
              <a:rPr dirty="0" sz="2800" spc="-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PLAN</a:t>
            </a:r>
            <a:r>
              <a:rPr dirty="0" sz="2800" spc="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SESIÓN</a:t>
            </a:r>
            <a:endParaRPr sz="28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199451" y="1484782"/>
          <a:ext cx="10515600" cy="4203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27550"/>
                <a:gridCol w="5988050"/>
              </a:tblGrid>
              <a:tr h="1650364"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  <a:spcBef>
                          <a:spcPts val="2125"/>
                        </a:spcBef>
                      </a:pPr>
                      <a:r>
                        <a:rPr dirty="0" sz="25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PROFESOR/A:</a:t>
                      </a:r>
                      <a:endParaRPr sz="2500">
                        <a:latin typeface="Calibri"/>
                        <a:cs typeface="Calibri"/>
                      </a:endParaRPr>
                    </a:p>
                    <a:p>
                      <a:pPr marL="217170" marR="1053465">
                        <a:lnSpc>
                          <a:spcPts val="3010"/>
                        </a:lnSpc>
                        <a:spcBef>
                          <a:spcPts val="90"/>
                        </a:spcBef>
                      </a:pPr>
                      <a:r>
                        <a:rPr dirty="0" sz="25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CURSO </a:t>
                      </a:r>
                      <a:r>
                        <a:rPr dirty="0" sz="25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(GRUPO </a:t>
                      </a:r>
                      <a:r>
                        <a:rPr dirty="0" sz="25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 NIVEL): </a:t>
                      </a:r>
                      <a:r>
                        <a:rPr dirty="0" sz="2500" spc="-55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5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Nº ALUMNOS:</a:t>
                      </a:r>
                      <a:endParaRPr sz="2500">
                        <a:latin typeface="Calibri"/>
                        <a:cs typeface="Calibri"/>
                      </a:endParaRPr>
                    </a:p>
                  </a:txBody>
                  <a:tcPr marL="0" marR="0" marB="0" marT="269875">
                    <a:solidFill>
                      <a:srgbClr val="505255"/>
                    </a:solidFill>
                  </a:tcPr>
                </a:tc>
                <a:tc>
                  <a:txBody>
                    <a:bodyPr/>
                    <a:lstStyle/>
                    <a:p>
                      <a:pPr marL="1061720">
                        <a:lnSpc>
                          <a:spcPct val="100000"/>
                        </a:lnSpc>
                        <a:spcBef>
                          <a:spcPts val="2125"/>
                        </a:spcBef>
                      </a:pPr>
                      <a:r>
                        <a:rPr dirty="0" sz="25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CENTRO:</a:t>
                      </a:r>
                      <a:endParaRPr sz="2500">
                        <a:latin typeface="Calibri"/>
                        <a:cs typeface="Calibri"/>
                      </a:endParaRPr>
                    </a:p>
                    <a:p>
                      <a:pPr marL="1061720" marR="1900555">
                        <a:lnSpc>
                          <a:spcPts val="3010"/>
                        </a:lnSpc>
                        <a:spcBef>
                          <a:spcPts val="90"/>
                        </a:spcBef>
                        <a:tabLst>
                          <a:tab pos="3141980" algn="l"/>
                        </a:tabLst>
                      </a:pPr>
                      <a:r>
                        <a:rPr dirty="0" sz="2500" spc="-1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UNIDAD</a:t>
                      </a:r>
                      <a:r>
                        <a:rPr dirty="0" sz="2500" spc="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5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DIDÁCTICA: </a:t>
                      </a:r>
                      <a:r>
                        <a:rPr dirty="0" sz="25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5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</a:t>
                      </a:r>
                      <a:r>
                        <a:rPr dirty="0" sz="2500" spc="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25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25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ÓN</a:t>
                      </a:r>
                      <a:r>
                        <a:rPr dirty="0" sz="25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500" spc="-5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25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º:</a:t>
                      </a:r>
                      <a:r>
                        <a:rPr dirty="0" sz="25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250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FECHA:</a:t>
                      </a:r>
                      <a:endParaRPr sz="2500">
                        <a:latin typeface="Calibri"/>
                        <a:cs typeface="Calibri"/>
                      </a:endParaRPr>
                    </a:p>
                  </a:txBody>
                  <a:tcPr marL="0" marR="0" marB="0" marT="269875">
                    <a:solidFill>
                      <a:srgbClr val="505255"/>
                    </a:solidFill>
                  </a:tcPr>
                </a:tc>
              </a:tr>
              <a:tr h="1746885">
                <a:tc>
                  <a:txBody>
                    <a:bodyPr/>
                    <a:lstStyle/>
                    <a:p>
                      <a:pPr marL="216535" marR="1880870">
                        <a:lnSpc>
                          <a:spcPct val="100000"/>
                        </a:lnSpc>
                        <a:spcBef>
                          <a:spcPts val="1575"/>
                        </a:spcBef>
                      </a:pPr>
                      <a:r>
                        <a:rPr dirty="0" sz="2100" spc="-5">
                          <a:latin typeface="Calibri"/>
                          <a:cs typeface="Calibri"/>
                        </a:rPr>
                        <a:t>Objetivos </a:t>
                      </a:r>
                      <a:r>
                        <a:rPr dirty="0" sz="2100">
                          <a:latin typeface="Calibri"/>
                          <a:cs typeface="Calibri"/>
                        </a:rPr>
                        <a:t>de </a:t>
                      </a:r>
                      <a:r>
                        <a:rPr dirty="0" sz="2100" spc="-5">
                          <a:latin typeface="Calibri"/>
                          <a:cs typeface="Calibri"/>
                        </a:rPr>
                        <a:t>la sesión. </a:t>
                      </a:r>
                      <a:r>
                        <a:rPr dirty="0" sz="2100" spc="-46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100" spc="-5">
                          <a:latin typeface="Calibri"/>
                          <a:cs typeface="Calibri"/>
                        </a:rPr>
                        <a:t>Contenidos:</a:t>
                      </a:r>
                      <a:endParaRPr sz="2100">
                        <a:latin typeface="Calibri"/>
                        <a:cs typeface="Calibri"/>
                      </a:endParaRPr>
                    </a:p>
                    <a:p>
                      <a:pPr marL="216535" marR="1869439">
                        <a:lnSpc>
                          <a:spcPts val="2530"/>
                        </a:lnSpc>
                        <a:spcBef>
                          <a:spcPts val="80"/>
                        </a:spcBef>
                      </a:pPr>
                      <a:r>
                        <a:rPr dirty="0" sz="2100" spc="-5">
                          <a:latin typeface="Calibri"/>
                          <a:cs typeface="Calibri"/>
                        </a:rPr>
                        <a:t>Técnica</a:t>
                      </a:r>
                      <a:r>
                        <a:rPr dirty="0" sz="21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100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21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100" spc="-5">
                          <a:latin typeface="Calibri"/>
                          <a:cs typeface="Calibri"/>
                        </a:rPr>
                        <a:t>enseñanza: </a:t>
                      </a:r>
                      <a:r>
                        <a:rPr dirty="0" sz="2100" spc="-459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100" spc="-5">
                          <a:latin typeface="Calibri"/>
                          <a:cs typeface="Calibri"/>
                        </a:rPr>
                        <a:t>Materiales: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B="0" marT="200025"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1061085" marR="1335405">
                        <a:lnSpc>
                          <a:spcPct val="100000"/>
                        </a:lnSpc>
                        <a:spcBef>
                          <a:spcPts val="1575"/>
                        </a:spcBef>
                      </a:pPr>
                      <a:r>
                        <a:rPr dirty="0" sz="2100" spc="-5">
                          <a:latin typeface="Calibri"/>
                          <a:cs typeface="Calibri"/>
                        </a:rPr>
                        <a:t>Objetivos </a:t>
                      </a:r>
                      <a:r>
                        <a:rPr dirty="0" sz="2100">
                          <a:latin typeface="Calibri"/>
                          <a:cs typeface="Calibri"/>
                        </a:rPr>
                        <a:t>de </a:t>
                      </a:r>
                      <a:r>
                        <a:rPr dirty="0" sz="2100" spc="-5">
                          <a:latin typeface="Calibri"/>
                          <a:cs typeface="Calibri"/>
                        </a:rPr>
                        <a:t>la Unidad Didáctica: </a:t>
                      </a:r>
                      <a:r>
                        <a:rPr dirty="0" sz="2100" spc="-459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100" spc="-5">
                          <a:latin typeface="Calibri"/>
                          <a:cs typeface="Calibri"/>
                        </a:rPr>
                        <a:t>Estilos:</a:t>
                      </a:r>
                      <a:endParaRPr sz="2100">
                        <a:latin typeface="Calibri"/>
                        <a:cs typeface="Calibri"/>
                      </a:endParaRPr>
                    </a:p>
                    <a:p>
                      <a:pPr marL="106108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2100" spc="-5">
                          <a:latin typeface="Calibri"/>
                          <a:cs typeface="Calibri"/>
                        </a:rPr>
                        <a:t>Instalaciones: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B="0" marT="200025">
                    <a:solidFill>
                      <a:srgbClr val="CDD3EA"/>
                    </a:solidFill>
                  </a:tcPr>
                </a:tc>
              </a:tr>
              <a:tr h="805815">
                <a:tc gridSpan="2">
                  <a:txBody>
                    <a:bodyPr/>
                    <a:lstStyle/>
                    <a:p>
                      <a:pPr marL="216535">
                        <a:lnSpc>
                          <a:spcPct val="100000"/>
                        </a:lnSpc>
                        <a:spcBef>
                          <a:spcPts val="1590"/>
                        </a:spcBef>
                      </a:pPr>
                      <a:r>
                        <a:rPr dirty="0" sz="2100" spc="-5">
                          <a:latin typeface="Calibri"/>
                          <a:cs typeface="Calibri"/>
                        </a:rPr>
                        <a:t>Aclaraciones:</a:t>
                      </a:r>
                      <a:endParaRPr sz="2100">
                        <a:latin typeface="Calibri"/>
                        <a:cs typeface="Calibri"/>
                      </a:endParaRPr>
                    </a:p>
                  </a:txBody>
                  <a:tcPr marL="0" marR="0" marB="0" marT="201930">
                    <a:solidFill>
                      <a:srgbClr val="ECECEC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10351189" y="6403051"/>
            <a:ext cx="14090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(Viciana,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2002)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31316" y="424732"/>
            <a:ext cx="632904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>
                <a:latin typeface="Calibri"/>
                <a:cs typeface="Calibri"/>
              </a:rPr>
              <a:t>MODELO</a:t>
            </a:r>
            <a:r>
              <a:rPr dirty="0" sz="2800" spc="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DEL</a:t>
            </a:r>
            <a:r>
              <a:rPr dirty="0" sz="2800" spc="-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CUERPO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DEL</a:t>
            </a:r>
            <a:r>
              <a:rPr dirty="0" sz="2800" spc="-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PLAN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SESIÓN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351189" y="6403051"/>
            <a:ext cx="14090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(Viciana,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2002)</a:t>
            </a:r>
            <a:endParaRPr sz="180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265111" y="1622450"/>
          <a:ext cx="10172700" cy="3320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5945"/>
                <a:gridCol w="3888104"/>
                <a:gridCol w="2303779"/>
                <a:gridCol w="1943735"/>
                <a:gridCol w="1439545"/>
              </a:tblGrid>
              <a:tr h="566420">
                <a:tc gridSpan="5">
                  <a:txBody>
                    <a:bodyPr/>
                    <a:lstStyle/>
                    <a:p>
                      <a:pPr marL="68580" marR="7414895">
                        <a:lnSpc>
                          <a:spcPct val="100699"/>
                        </a:lnSpc>
                        <a:spcBef>
                          <a:spcPts val="165"/>
                        </a:spcBef>
                      </a:pP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Información</a:t>
                      </a:r>
                      <a:r>
                        <a:rPr dirty="0" sz="1400" spc="-6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general</a:t>
                      </a:r>
                      <a:r>
                        <a:rPr dirty="0" sz="1400" spc="-5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inicial</a:t>
                      </a:r>
                      <a:r>
                        <a:rPr dirty="0" sz="14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al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grupo: </a:t>
                      </a:r>
                      <a:r>
                        <a:rPr dirty="0" sz="1400" spc="-30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Tiempo</a:t>
                      </a:r>
                      <a:r>
                        <a:rPr dirty="0" sz="1400" spc="-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estimado: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209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70866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dirty="0" sz="1400" spc="5">
                          <a:latin typeface="Calibri"/>
                          <a:cs typeface="Calibri"/>
                        </a:rPr>
                        <a:t>Nº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2413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Descripción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2413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Organización</a:t>
                      </a:r>
                      <a:r>
                        <a:rPr dirty="0" sz="14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(esquema)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2413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62865">
                        <a:lnSpc>
                          <a:spcPct val="100699"/>
                        </a:lnSpc>
                        <a:spcBef>
                          <a:spcPts val="165"/>
                        </a:spcBef>
                        <a:tabLst>
                          <a:tab pos="1129030" algn="l"/>
                          <a:tab pos="1353185" algn="l"/>
                        </a:tabLst>
                      </a:pPr>
                      <a:r>
                        <a:rPr dirty="0" sz="1400" spc="5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epet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io</a:t>
                      </a:r>
                      <a:r>
                        <a:rPr dirty="0" sz="1400" spc="5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400" spc="10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400" spc="5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mpo 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tareas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209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80"/>
                        </a:spcBef>
                        <a:tabLst>
                          <a:tab pos="1276985" algn="l"/>
                        </a:tabLst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Correcciones	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o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tabLst>
                          <a:tab pos="1187450" algn="l"/>
                        </a:tabLst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guías	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de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6858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aprendizaje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228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559435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Calentamiento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2413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55943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Parte</a:t>
                      </a:r>
                      <a:r>
                        <a:rPr dirty="0" sz="1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principal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2413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55943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EBEBE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Vuelta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a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4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calma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2413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</a:tr>
              <a:tr h="367030">
                <a:tc gridSpan="5"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Observaciones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la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sesión: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2413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1F1F1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553146" y="1766465"/>
          <a:ext cx="10172700" cy="44646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0375"/>
                <a:gridCol w="3575684"/>
                <a:gridCol w="3575684"/>
              </a:tblGrid>
              <a:tr h="711200">
                <a:tc>
                  <a:txBody>
                    <a:bodyPr/>
                    <a:lstStyle/>
                    <a:p>
                      <a:pPr marL="131445" marR="124460">
                        <a:lnSpc>
                          <a:spcPct val="100000"/>
                        </a:lnSpc>
                        <a:spcBef>
                          <a:spcPts val="459"/>
                        </a:spcBef>
                        <a:tabLst>
                          <a:tab pos="1367155" algn="l"/>
                          <a:tab pos="2315210" algn="l"/>
                          <a:tab pos="2700655" algn="l"/>
                        </a:tabLst>
                      </a:pPr>
                      <a:r>
                        <a:rPr dirty="0" sz="1700" spc="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1700" spc="-1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1700" spc="-1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1700" spc="-1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ones</a:t>
                      </a:r>
                      <a:r>
                        <a:rPr dirty="0" sz="17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</a:t>
                      </a:r>
                      <a:r>
                        <a:rPr dirty="0" sz="1700" spc="-1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z="1700" spc="-1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as</a:t>
                      </a:r>
                      <a:r>
                        <a:rPr dirty="0" sz="17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17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la  </a:t>
                      </a: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realización</a:t>
                      </a:r>
                      <a:r>
                        <a:rPr dirty="0" sz="1700" spc="-2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dirty="0" sz="1700" spc="-1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la</a:t>
                      </a:r>
                      <a:r>
                        <a:rPr dirty="0" sz="1700" spc="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sesión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F6EC5"/>
                    </a:solidFill>
                  </a:tcPr>
                </a:tc>
                <a:tc>
                  <a:txBody>
                    <a:bodyPr/>
                    <a:lstStyle/>
                    <a:p>
                      <a:pPr marL="13144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Decisiones</a:t>
                      </a:r>
                      <a:r>
                        <a:rPr dirty="0" sz="1700" spc="-1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durante</a:t>
                      </a:r>
                      <a:r>
                        <a:rPr dirty="0" sz="1700" spc="-1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la</a:t>
                      </a:r>
                      <a:r>
                        <a:rPr dirty="0" sz="170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sesión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F6EC5"/>
                    </a:solidFill>
                  </a:tcPr>
                </a:tc>
                <a:tc>
                  <a:txBody>
                    <a:bodyPr/>
                    <a:lstStyle/>
                    <a:p>
                      <a:pPr marL="13144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Decisiones</a:t>
                      </a:r>
                      <a:r>
                        <a:rPr dirty="0" sz="1700" spc="-2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finales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F6EC5"/>
                    </a:solidFill>
                  </a:tcPr>
                </a:tc>
              </a:tr>
              <a:tr h="908685">
                <a:tc>
                  <a:txBody>
                    <a:bodyPr/>
                    <a:lstStyle/>
                    <a:p>
                      <a:pPr algn="just" marL="130810" marR="12255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700" spc="-5">
                          <a:latin typeface="Times New Roman"/>
                          <a:cs typeface="Times New Roman"/>
                        </a:rPr>
                        <a:t>Materia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 a</a:t>
                      </a:r>
                      <a:r>
                        <a:rPr dirty="0" sz="17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desarrollar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en </a:t>
                      </a:r>
                      <a:r>
                        <a:rPr dirty="0" sz="1700" spc="-409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consonancia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con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 la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unidad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didáctica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que</a:t>
                      </a:r>
                      <a:r>
                        <a:rPr dirty="0" sz="17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integra.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 marL="130810" marR="124460">
                        <a:lnSpc>
                          <a:spcPct val="100000"/>
                        </a:lnSpc>
                        <a:spcBef>
                          <a:spcPts val="459"/>
                        </a:spcBef>
                        <a:tabLst>
                          <a:tab pos="911225" algn="l"/>
                          <a:tab pos="1246505" algn="l"/>
                          <a:tab pos="2489835" algn="l"/>
                          <a:tab pos="2886075" algn="l"/>
                        </a:tabLst>
                      </a:pPr>
                      <a:r>
                        <a:rPr dirty="0" sz="1700" spc="-5">
                          <a:latin typeface="Times New Roman"/>
                          <a:cs typeface="Times New Roman"/>
                        </a:rPr>
                        <a:t>For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as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ga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zac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ón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del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po. 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Niveles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dirty="0" sz="17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aprendizaje.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 marL="131445" marR="123189" indent="-63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700" spc="-5">
                          <a:latin typeface="Times New Roman"/>
                          <a:cs typeface="Times New Roman"/>
                        </a:rPr>
                        <a:t>Tipos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 evaluación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del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aprendizaje </a:t>
                      </a:r>
                      <a:r>
                        <a:rPr dirty="0" sz="1700" spc="-409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motor.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4EA"/>
                    </a:solidFill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131445" marR="121920">
                        <a:lnSpc>
                          <a:spcPct val="100000"/>
                        </a:lnSpc>
                        <a:spcBef>
                          <a:spcPts val="459"/>
                        </a:spcBef>
                        <a:tabLst>
                          <a:tab pos="958850" algn="l"/>
                          <a:tab pos="1950720" algn="l"/>
                          <a:tab pos="2475230" algn="l"/>
                        </a:tabLst>
                      </a:pPr>
                      <a:r>
                        <a:rPr dirty="0" sz="170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iem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po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ada 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actividad.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131445" marR="123189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700" spc="-5">
                          <a:latin typeface="Times New Roman"/>
                          <a:cs typeface="Times New Roman"/>
                        </a:rPr>
                        <a:t>Determinar</a:t>
                      </a:r>
                      <a:r>
                        <a:rPr dirty="0" sz="17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 spc="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indicar</a:t>
                      </a:r>
                      <a:r>
                        <a:rPr dirty="0" sz="1700" spc="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cuándo</a:t>
                      </a:r>
                      <a:r>
                        <a:rPr dirty="0" sz="1700" spc="15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empieza </a:t>
                      </a:r>
                      <a:r>
                        <a:rPr dirty="0" sz="1700" spc="-409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termina</a:t>
                      </a:r>
                      <a:r>
                        <a:rPr dirty="0" sz="17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la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tarea.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131445" marR="123825">
                        <a:lnSpc>
                          <a:spcPct val="100000"/>
                        </a:lnSpc>
                        <a:spcBef>
                          <a:spcPts val="459"/>
                        </a:spcBef>
                        <a:tabLst>
                          <a:tab pos="1236345" algn="l"/>
                          <a:tab pos="1631314" algn="l"/>
                          <a:tab pos="3179445" algn="l"/>
                        </a:tabLst>
                      </a:pPr>
                      <a:r>
                        <a:rPr dirty="0" sz="1700">
                          <a:latin typeface="Times New Roman"/>
                          <a:cs typeface="Times New Roman"/>
                        </a:rPr>
                        <a:t>Eva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ón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co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po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mi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en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del 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grupo.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BF5"/>
                    </a:solidFill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131445" marR="121920">
                        <a:lnSpc>
                          <a:spcPct val="100000"/>
                        </a:lnSpc>
                        <a:spcBef>
                          <a:spcPts val="459"/>
                        </a:spcBef>
                        <a:tabLst>
                          <a:tab pos="1464945" algn="l"/>
                          <a:tab pos="1995170" algn="l"/>
                          <a:tab pos="2391410" algn="l"/>
                        </a:tabLst>
                      </a:pPr>
                      <a:r>
                        <a:rPr dirty="0" sz="1700">
                          <a:latin typeface="Times New Roman"/>
                          <a:cs typeface="Times New Roman"/>
                        </a:rPr>
                        <a:t>Rend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imi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en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que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 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obtener.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 marL="131445" marR="12446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700" spc="-5">
                          <a:latin typeface="Times New Roman"/>
                          <a:cs typeface="Times New Roman"/>
                        </a:rPr>
                        <a:t>Duración</a:t>
                      </a:r>
                      <a:r>
                        <a:rPr dirty="0" sz="1700" spc="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dirty="0" sz="1700" spc="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número</a:t>
                      </a:r>
                      <a:r>
                        <a:rPr dirty="0" sz="1700" spc="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dirty="0" sz="1700" spc="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repeticiones,</a:t>
                      </a:r>
                      <a:r>
                        <a:rPr dirty="0" sz="1700" spc="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si </a:t>
                      </a:r>
                      <a:r>
                        <a:rPr dirty="0" sz="1700" spc="-409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las hubiera.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 marL="131445" marR="123189">
                        <a:lnSpc>
                          <a:spcPct val="100000"/>
                        </a:lnSpc>
                        <a:spcBef>
                          <a:spcPts val="459"/>
                        </a:spcBef>
                        <a:tabLst>
                          <a:tab pos="1289685" algn="l"/>
                          <a:tab pos="1679575" algn="l"/>
                          <a:tab pos="2022475" algn="l"/>
                          <a:tab pos="3336290" algn="l"/>
                        </a:tabLst>
                      </a:pPr>
                      <a:r>
                        <a:rPr dirty="0" sz="1700">
                          <a:latin typeface="Times New Roman"/>
                          <a:cs typeface="Times New Roman"/>
                        </a:rPr>
                        <a:t>Eva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ón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pa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ti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pac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ón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y 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grado</a:t>
                      </a:r>
                      <a:r>
                        <a:rPr dirty="0" sz="17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actividad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desarrollada.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4EA"/>
                    </a:solidFill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130810" marR="123189">
                        <a:lnSpc>
                          <a:spcPct val="100000"/>
                        </a:lnSpc>
                        <a:spcBef>
                          <a:spcPts val="459"/>
                        </a:spcBef>
                        <a:tabLst>
                          <a:tab pos="1108075" algn="l"/>
                          <a:tab pos="1365885" algn="l"/>
                          <a:tab pos="2604770" algn="l"/>
                        </a:tabLst>
                      </a:pPr>
                      <a:r>
                        <a:rPr dirty="0" sz="1700" spc="-5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it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uac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ón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n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venc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ón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del 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profesorado.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131445" marR="123189" indent="-635">
                        <a:lnSpc>
                          <a:spcPct val="100000"/>
                        </a:lnSpc>
                        <a:spcBef>
                          <a:spcPts val="459"/>
                        </a:spcBef>
                        <a:tabLst>
                          <a:tab pos="1280160" algn="l"/>
                          <a:tab pos="1997710" algn="l"/>
                          <a:tab pos="2450465" algn="l"/>
                        </a:tabLst>
                      </a:pPr>
                      <a:r>
                        <a:rPr dirty="0" sz="17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ab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ecer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ritm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ap</a:t>
                      </a:r>
                      <a:r>
                        <a:rPr dirty="0" sz="1700" spc="-20"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end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1700" spc="5">
                          <a:latin typeface="Times New Roman"/>
                          <a:cs typeface="Times New Roman"/>
                        </a:rPr>
                        <a:t>j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 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deseado.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131445" marR="12382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700" spc="-5">
                          <a:latin typeface="Times New Roman"/>
                          <a:cs typeface="Times New Roman"/>
                        </a:rPr>
                        <a:t>Evaluación</a:t>
                      </a:r>
                      <a:r>
                        <a:rPr dirty="0" sz="1700" spc="3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del</a:t>
                      </a:r>
                      <a:r>
                        <a:rPr dirty="0" sz="1700" spc="2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éxito</a:t>
                      </a:r>
                      <a:r>
                        <a:rPr dirty="0" sz="1700" spc="3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1700" spc="3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fracaso</a:t>
                      </a:r>
                      <a:r>
                        <a:rPr dirty="0" sz="1700" spc="3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</a:t>
                      </a:r>
                      <a:r>
                        <a:rPr dirty="0" sz="1700" spc="3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la </a:t>
                      </a:r>
                      <a:r>
                        <a:rPr dirty="0" sz="1700" spc="-409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sesión.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BF5"/>
                    </a:solidFill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131445" marR="123189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700" spc="-5">
                          <a:latin typeface="Times New Roman"/>
                          <a:cs typeface="Times New Roman"/>
                        </a:rPr>
                        <a:t>Participación</a:t>
                      </a:r>
                      <a:r>
                        <a:rPr dirty="0" sz="1700" spc="1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que</a:t>
                      </a:r>
                      <a:r>
                        <a:rPr dirty="0" sz="17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se</a:t>
                      </a:r>
                      <a:r>
                        <a:rPr dirty="0" sz="17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espera</a:t>
                      </a:r>
                      <a:r>
                        <a:rPr dirty="0" sz="1700" spc="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del </a:t>
                      </a:r>
                      <a:r>
                        <a:rPr dirty="0" sz="1700" spc="-409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alumnado.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 marL="130810" marR="123825">
                        <a:lnSpc>
                          <a:spcPct val="100000"/>
                        </a:lnSpc>
                        <a:spcBef>
                          <a:spcPts val="459"/>
                        </a:spcBef>
                        <a:tabLst>
                          <a:tab pos="1187450" algn="l"/>
                          <a:tab pos="2028189" algn="l"/>
                          <a:tab pos="2388235" algn="l"/>
                          <a:tab pos="3336290" algn="l"/>
                        </a:tabLst>
                      </a:pPr>
                      <a:r>
                        <a:rPr dirty="0" sz="17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s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ab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ecer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tiem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pos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 spc="-15">
                          <a:latin typeface="Times New Roman"/>
                          <a:cs typeface="Times New Roman"/>
                        </a:rPr>
                        <a:t>d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ac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ti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dad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y 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descanso.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 marL="130810" marR="12446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dirty="0" sz="1700" spc="-5">
                          <a:latin typeface="Times New Roman"/>
                          <a:cs typeface="Times New Roman"/>
                        </a:rPr>
                        <a:t>Analizar</a:t>
                      </a:r>
                      <a:r>
                        <a:rPr dirty="0" sz="1700" spc="3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la</a:t>
                      </a:r>
                      <a:r>
                        <a:rPr dirty="0" sz="1700" spc="3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sesión</a:t>
                      </a:r>
                      <a:r>
                        <a:rPr dirty="0" sz="1700" spc="3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con</a:t>
                      </a:r>
                      <a:r>
                        <a:rPr dirty="0" sz="1700" spc="3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respecto</a:t>
                      </a:r>
                      <a:r>
                        <a:rPr dirty="0" sz="1700" spc="3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1700" spc="3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la </a:t>
                      </a:r>
                      <a:r>
                        <a:rPr dirty="0" sz="1700" spc="-409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anterior</a:t>
                      </a:r>
                      <a:r>
                        <a:rPr dirty="0" sz="17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dirty="0" sz="17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700" spc="-5">
                          <a:latin typeface="Times New Roman"/>
                          <a:cs typeface="Times New Roman"/>
                        </a:rPr>
                        <a:t>posterior.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84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4EA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02156" y="641964"/>
            <a:ext cx="9235440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3636645" marR="5080" indent="-3624579">
              <a:lnSpc>
                <a:spcPct val="100000"/>
              </a:lnSpc>
              <a:spcBef>
                <a:spcPts val="95"/>
              </a:spcBef>
            </a:pPr>
            <a:r>
              <a:rPr dirty="0" sz="2800" spc="-5"/>
              <a:t>Decisiones</a:t>
            </a:r>
            <a:r>
              <a:rPr dirty="0" sz="2800" spc="5"/>
              <a:t> </a:t>
            </a:r>
            <a:r>
              <a:rPr dirty="0" sz="2800"/>
              <a:t>del</a:t>
            </a:r>
            <a:r>
              <a:rPr dirty="0" sz="2800" spc="5"/>
              <a:t> </a:t>
            </a:r>
            <a:r>
              <a:rPr dirty="0" sz="2800" spc="-5"/>
              <a:t>profesorado</a:t>
            </a:r>
            <a:r>
              <a:rPr dirty="0" sz="2800" spc="20"/>
              <a:t> </a:t>
            </a:r>
            <a:r>
              <a:rPr dirty="0" sz="2800" spc="-5"/>
              <a:t>en</a:t>
            </a:r>
            <a:r>
              <a:rPr dirty="0" sz="2800" spc="10"/>
              <a:t> </a:t>
            </a:r>
            <a:r>
              <a:rPr dirty="0" sz="2800" spc="-5"/>
              <a:t>la</a:t>
            </a:r>
            <a:r>
              <a:rPr dirty="0" sz="2800" spc="10"/>
              <a:t> </a:t>
            </a:r>
            <a:r>
              <a:rPr dirty="0" sz="2800"/>
              <a:t>intervención</a:t>
            </a:r>
            <a:r>
              <a:rPr dirty="0" sz="2800" spc="10"/>
              <a:t> </a:t>
            </a:r>
            <a:r>
              <a:rPr dirty="0" sz="2800"/>
              <a:t>didáctica </a:t>
            </a:r>
            <a:r>
              <a:rPr dirty="0" sz="2800" spc="-5"/>
              <a:t>de </a:t>
            </a:r>
            <a:r>
              <a:rPr dirty="0" sz="2800" spc="-760"/>
              <a:t> </a:t>
            </a:r>
            <a:r>
              <a:rPr dirty="0" sz="2800" spc="-5"/>
              <a:t>las</a:t>
            </a:r>
            <a:r>
              <a:rPr dirty="0" sz="2800"/>
              <a:t> sesiones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10187081" y="6509475"/>
            <a:ext cx="142430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(Zagalaz,</a:t>
            </a:r>
            <a:r>
              <a:rPr dirty="0" sz="1800" spc="-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2002)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59308" y="329383"/>
            <a:ext cx="4825365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Referencias</a:t>
            </a:r>
            <a:r>
              <a:rPr dirty="0" sz="3300" spc="-7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bibliográficas</a:t>
            </a:r>
            <a:endParaRPr sz="3300"/>
          </a:p>
        </p:txBody>
      </p:sp>
      <p:sp>
        <p:nvSpPr>
          <p:cNvPr id="3" name="object 3"/>
          <p:cNvSpPr txBox="1"/>
          <p:nvPr/>
        </p:nvSpPr>
        <p:spPr>
          <a:xfrm>
            <a:off x="1342274" y="1264479"/>
            <a:ext cx="10111740" cy="48628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">
                <a:latin typeface="Times New Roman"/>
                <a:cs typeface="Times New Roman"/>
              </a:rPr>
              <a:t>Blázquez,</a:t>
            </a:r>
            <a:r>
              <a:rPr dirty="0" sz="1500" spc="13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D.</a:t>
            </a:r>
            <a:r>
              <a:rPr dirty="0" sz="1500" spc="13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(2013).</a:t>
            </a:r>
            <a:r>
              <a:rPr dirty="0" sz="1500" spc="130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Diez</a:t>
            </a:r>
            <a:r>
              <a:rPr dirty="0" sz="1500" spc="13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competencias</a:t>
            </a:r>
            <a:r>
              <a:rPr dirty="0" sz="1500" spc="13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docentes</a:t>
            </a:r>
            <a:r>
              <a:rPr dirty="0" sz="1500" spc="13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para</a:t>
            </a:r>
            <a:r>
              <a:rPr dirty="0" sz="1500" spc="13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ser</a:t>
            </a:r>
            <a:r>
              <a:rPr dirty="0" sz="1500" spc="12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mejor</a:t>
            </a:r>
            <a:r>
              <a:rPr dirty="0" sz="1500" spc="13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profesor</a:t>
            </a:r>
            <a:r>
              <a:rPr dirty="0" sz="1500" spc="12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12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Educación</a:t>
            </a:r>
            <a:r>
              <a:rPr dirty="0" sz="1500" spc="14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Física:</a:t>
            </a:r>
            <a:r>
              <a:rPr dirty="0" sz="1500" spc="12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la</a:t>
            </a:r>
            <a:r>
              <a:rPr dirty="0" sz="1500" spc="14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gestión</a:t>
            </a:r>
            <a:r>
              <a:rPr dirty="0" sz="1500" spc="13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didáctica</a:t>
            </a:r>
            <a:r>
              <a:rPr dirty="0" sz="1500" spc="12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12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la</a:t>
            </a:r>
            <a:r>
              <a:rPr dirty="0" sz="1500" spc="14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clase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</a:pPr>
            <a:r>
              <a:rPr dirty="0" sz="1500">
                <a:latin typeface="Times New Roman"/>
                <a:cs typeface="Times New Roman"/>
              </a:rPr>
              <a:t>Ed.</a:t>
            </a:r>
            <a:r>
              <a:rPr dirty="0" sz="1500" spc="-3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INDE.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Barcelona.</a:t>
            </a:r>
            <a:endParaRPr sz="1500">
              <a:latin typeface="Times New Roman"/>
              <a:cs typeface="Times New Roman"/>
            </a:endParaRPr>
          </a:p>
          <a:p>
            <a:pPr marL="12700" marR="1711325">
              <a:lnSpc>
                <a:spcPct val="100000"/>
              </a:lnSpc>
            </a:pPr>
            <a:r>
              <a:rPr dirty="0" sz="1500" spc="-5">
                <a:latin typeface="Times New Roman"/>
                <a:cs typeface="Times New Roman"/>
              </a:rPr>
              <a:t>Blázquez, D., </a:t>
            </a:r>
            <a:r>
              <a:rPr dirty="0" sz="1500">
                <a:latin typeface="Times New Roman"/>
                <a:cs typeface="Times New Roman"/>
              </a:rPr>
              <a:t>&amp; </a:t>
            </a:r>
            <a:r>
              <a:rPr dirty="0" sz="1500" spc="-5">
                <a:latin typeface="Times New Roman"/>
                <a:cs typeface="Times New Roman"/>
              </a:rPr>
              <a:t>Sebastiani, E. </a:t>
            </a:r>
            <a:r>
              <a:rPr dirty="0" sz="1500">
                <a:latin typeface="Times New Roman"/>
                <a:cs typeface="Times New Roman"/>
              </a:rPr>
              <a:t>(2009). </a:t>
            </a:r>
            <a:r>
              <a:rPr dirty="0" sz="1500" i="1">
                <a:latin typeface="Times New Roman"/>
                <a:cs typeface="Times New Roman"/>
              </a:rPr>
              <a:t>Enseñar por </a:t>
            </a:r>
            <a:r>
              <a:rPr dirty="0" sz="1500" spc="-5" i="1">
                <a:latin typeface="Times New Roman"/>
                <a:cs typeface="Times New Roman"/>
              </a:rPr>
              <a:t>competencias en Educación Física</a:t>
            </a:r>
            <a:r>
              <a:rPr dirty="0" sz="1500" spc="-5">
                <a:latin typeface="Times New Roman"/>
                <a:cs typeface="Times New Roman"/>
              </a:rPr>
              <a:t>. </a:t>
            </a:r>
            <a:r>
              <a:rPr dirty="0" sz="1500">
                <a:latin typeface="Times New Roman"/>
                <a:cs typeface="Times New Roman"/>
              </a:rPr>
              <a:t>Ed. </a:t>
            </a:r>
            <a:r>
              <a:rPr dirty="0" sz="1500" spc="-5">
                <a:latin typeface="Times New Roman"/>
                <a:cs typeface="Times New Roman"/>
              </a:rPr>
              <a:t>INDE. Barcelona. </a:t>
            </a:r>
            <a:r>
              <a:rPr dirty="0" sz="1500" spc="-36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Chinchilla,</a:t>
            </a:r>
            <a:r>
              <a:rPr dirty="0" sz="1500" spc="-4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J.L.</a:t>
            </a:r>
            <a:r>
              <a:rPr dirty="0" sz="1500" spc="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y </a:t>
            </a:r>
            <a:r>
              <a:rPr dirty="0" sz="1500" spc="-5">
                <a:latin typeface="Times New Roman"/>
                <a:cs typeface="Times New Roman"/>
              </a:rPr>
              <a:t>Zagalaz, M.L.</a:t>
            </a:r>
            <a:r>
              <a:rPr dirty="0" sz="1500" spc="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(2002).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Didáctica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-1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la</a:t>
            </a:r>
            <a:r>
              <a:rPr dirty="0" sz="1500" spc="-5" i="1">
                <a:latin typeface="Times New Roman"/>
                <a:cs typeface="Times New Roman"/>
              </a:rPr>
              <a:t> Educación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Ed.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CCS.Madrid.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500" spc="-5">
                <a:latin typeface="Times New Roman"/>
                <a:cs typeface="Times New Roman"/>
              </a:rPr>
              <a:t>Contreras,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O.R.,</a:t>
            </a:r>
            <a:r>
              <a:rPr dirty="0" sz="1500" spc="3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(1998).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Didáctica</a:t>
            </a:r>
            <a:r>
              <a:rPr dirty="0" sz="1500" spc="-1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 la </a:t>
            </a:r>
            <a:r>
              <a:rPr dirty="0" sz="1500" spc="-5" i="1">
                <a:latin typeface="Times New Roman"/>
                <a:cs typeface="Times New Roman"/>
              </a:rPr>
              <a:t>Educación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Física.</a:t>
            </a:r>
            <a:r>
              <a:rPr dirty="0" sz="1500" spc="-1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Un</a:t>
            </a:r>
            <a:r>
              <a:rPr dirty="0" sz="1500" spc="2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enfoque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constructivista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Ed. </a:t>
            </a:r>
            <a:r>
              <a:rPr dirty="0" sz="1500" spc="-5">
                <a:latin typeface="Times New Roman"/>
                <a:cs typeface="Times New Roman"/>
              </a:rPr>
              <a:t>INDE.</a:t>
            </a:r>
            <a:r>
              <a:rPr dirty="0" sz="1500" spc="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Barcelona.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500" spc="-5">
                <a:latin typeface="Times New Roman"/>
                <a:cs typeface="Times New Roman"/>
              </a:rPr>
              <a:t>Del</a:t>
            </a:r>
            <a:r>
              <a:rPr dirty="0" sz="150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Valle Díaz,</a:t>
            </a:r>
            <a:r>
              <a:rPr dirty="0" sz="1500" spc="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M.</a:t>
            </a:r>
            <a:r>
              <a:rPr dirty="0" sz="1500" spc="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S.,</a:t>
            </a:r>
            <a:r>
              <a:rPr dirty="0" sz="1500" spc="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y</a:t>
            </a:r>
            <a:r>
              <a:rPr dirty="0" sz="1500" spc="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García, M.</a:t>
            </a:r>
            <a:r>
              <a:rPr dirty="0" sz="1500" spc="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J.</a:t>
            </a:r>
            <a:r>
              <a:rPr dirty="0" sz="1500" spc="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(2007).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Cómo</a:t>
            </a:r>
            <a:r>
              <a:rPr dirty="0" sz="1500" spc="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programar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en</a:t>
            </a:r>
            <a:r>
              <a:rPr dirty="0" sz="150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Educación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paso</a:t>
            </a:r>
            <a:r>
              <a:rPr dirty="0" sz="1500" spc="-1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a</a:t>
            </a:r>
            <a:r>
              <a:rPr dirty="0" sz="1500" spc="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paso</a:t>
            </a:r>
            <a:r>
              <a:rPr dirty="0" sz="1500">
                <a:latin typeface="Times New Roman"/>
                <a:cs typeface="Times New Roman"/>
              </a:rPr>
              <a:t>.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Ed.</a:t>
            </a:r>
            <a:r>
              <a:rPr dirty="0" sz="1500" spc="-5">
                <a:latin typeface="Times New Roman"/>
                <a:cs typeface="Times New Roman"/>
              </a:rPr>
              <a:t> INDE.</a:t>
            </a:r>
            <a:r>
              <a:rPr dirty="0" sz="1500" spc="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Barcelona.</a:t>
            </a:r>
            <a:endParaRPr sz="1500">
              <a:latin typeface="Times New Roman"/>
              <a:cs typeface="Times New Roman"/>
            </a:endParaRPr>
          </a:p>
          <a:p>
            <a:pPr marL="462280" marR="5080" indent="-449580">
              <a:lnSpc>
                <a:spcPct val="100000"/>
              </a:lnSpc>
            </a:pPr>
            <a:r>
              <a:rPr dirty="0" sz="1500" spc="-5">
                <a:latin typeface="Times New Roman"/>
                <a:cs typeface="Times New Roman"/>
              </a:rPr>
              <a:t>Del</a:t>
            </a:r>
            <a:r>
              <a:rPr dirty="0" sz="1500" spc="29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Valle,</a:t>
            </a:r>
            <a:r>
              <a:rPr dirty="0" sz="1500" spc="28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M.</a:t>
            </a:r>
            <a:r>
              <a:rPr dirty="0" sz="1500" spc="29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S.</a:t>
            </a:r>
            <a:r>
              <a:rPr dirty="0" sz="1500" spc="28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(2004).</a:t>
            </a:r>
            <a:r>
              <a:rPr dirty="0" sz="1500" spc="285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La</a:t>
            </a:r>
            <a:r>
              <a:rPr dirty="0" sz="1500" spc="29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programación</a:t>
            </a:r>
            <a:r>
              <a:rPr dirty="0" sz="1500" spc="30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y</a:t>
            </a:r>
            <a:r>
              <a:rPr dirty="0" sz="1500" spc="28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las</a:t>
            </a:r>
            <a:r>
              <a:rPr dirty="0" sz="1500" spc="28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unidades</a:t>
            </a:r>
            <a:r>
              <a:rPr dirty="0" sz="1500" spc="29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didácticas</a:t>
            </a:r>
            <a:r>
              <a:rPr dirty="0" sz="1500" spc="29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en</a:t>
            </a:r>
            <a:r>
              <a:rPr dirty="0" sz="1500" spc="29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Secundaria</a:t>
            </a:r>
            <a:r>
              <a:rPr dirty="0" sz="1500" spc="29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Obligatoria.</a:t>
            </a:r>
            <a:r>
              <a:rPr dirty="0" sz="1500" spc="29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Curso</a:t>
            </a:r>
            <a:r>
              <a:rPr dirty="0" sz="1500" spc="29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CSI-CSIF.</a:t>
            </a:r>
            <a:r>
              <a:rPr dirty="0" sz="1500" spc="28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Sector</a:t>
            </a:r>
            <a:r>
              <a:rPr dirty="0" sz="1500" spc="290" i="1">
                <a:latin typeface="Times New Roman"/>
                <a:cs typeface="Times New Roman"/>
              </a:rPr>
              <a:t> </a:t>
            </a:r>
            <a:r>
              <a:rPr dirty="0" sz="1500" spc="5" i="1">
                <a:latin typeface="Times New Roman"/>
                <a:cs typeface="Times New Roman"/>
              </a:rPr>
              <a:t>de </a:t>
            </a:r>
            <a:r>
              <a:rPr dirty="0" sz="1500" spc="-36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enseñanza</a:t>
            </a:r>
            <a:r>
              <a:rPr dirty="0" sz="1500">
                <a:latin typeface="Times New Roman"/>
                <a:cs typeface="Times New Roman"/>
              </a:rPr>
              <a:t>.</a:t>
            </a:r>
            <a:r>
              <a:rPr dirty="0" sz="1500" spc="-3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Toledo: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Junta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Comunidades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Castilla</a:t>
            </a:r>
            <a:r>
              <a:rPr dirty="0" sz="1500" spc="-3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Mancha.</a:t>
            </a:r>
            <a:endParaRPr sz="1500">
              <a:latin typeface="Times New Roman"/>
              <a:cs typeface="Times New Roman"/>
            </a:endParaRPr>
          </a:p>
          <a:p>
            <a:pPr marL="462280" marR="9525" indent="-449580">
              <a:lnSpc>
                <a:spcPct val="100000"/>
              </a:lnSpc>
            </a:pPr>
            <a:r>
              <a:rPr dirty="0" sz="1500" spc="-5">
                <a:latin typeface="Times New Roman"/>
                <a:cs typeface="Times New Roman"/>
              </a:rPr>
              <a:t>Del</a:t>
            </a:r>
            <a:r>
              <a:rPr dirty="0" sz="1500" spc="4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Valle,</a:t>
            </a:r>
            <a:r>
              <a:rPr dirty="0" sz="1500" spc="4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M.</a:t>
            </a:r>
            <a:r>
              <a:rPr dirty="0" sz="1500" spc="5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S.,</a:t>
            </a:r>
            <a:r>
              <a:rPr dirty="0" sz="1500" spc="5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García,</a:t>
            </a:r>
            <a:r>
              <a:rPr dirty="0" sz="1500" spc="4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M.J.</a:t>
            </a:r>
            <a:r>
              <a:rPr dirty="0" sz="1500" spc="5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y</a:t>
            </a:r>
            <a:r>
              <a:rPr dirty="0" sz="1500" spc="6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De</a:t>
            </a:r>
            <a:r>
              <a:rPr dirty="0" sz="1500" spc="3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5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Vega,</a:t>
            </a:r>
            <a:r>
              <a:rPr dirty="0" sz="1500" spc="5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R.</a:t>
            </a:r>
            <a:r>
              <a:rPr dirty="0" sz="1500" spc="5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(2007).</a:t>
            </a:r>
            <a:r>
              <a:rPr dirty="0" sz="1500" spc="4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Elementos</a:t>
            </a:r>
            <a:r>
              <a:rPr dirty="0" sz="1500" spc="5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esenciales</a:t>
            </a:r>
            <a:r>
              <a:rPr dirty="0" sz="1500" spc="5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que</a:t>
            </a:r>
            <a:r>
              <a:rPr dirty="0" sz="1500" spc="4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componen</a:t>
            </a:r>
            <a:r>
              <a:rPr dirty="0" sz="1500" spc="5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4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programación</a:t>
            </a:r>
            <a:r>
              <a:rPr dirty="0" sz="1500" spc="5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y</a:t>
            </a:r>
            <a:r>
              <a:rPr dirty="0" sz="1500" spc="4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3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unidad</a:t>
            </a:r>
            <a:r>
              <a:rPr dirty="0" sz="1500" spc="55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didáctica </a:t>
            </a:r>
            <a:r>
              <a:rPr dirty="0" sz="1500" spc="-36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en</a:t>
            </a:r>
            <a:r>
              <a:rPr dirty="0" sz="150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Educación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Física.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Enfoque</a:t>
            </a:r>
            <a:r>
              <a:rPr dirty="0" sz="1500" spc="-3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relacional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globalizador.</a:t>
            </a:r>
            <a:r>
              <a:rPr dirty="0" sz="1500" spc="-45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EF</a:t>
            </a:r>
            <a:r>
              <a:rPr dirty="0" sz="1500" spc="-1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deportes</a:t>
            </a:r>
            <a:r>
              <a:rPr dirty="0" sz="1500" spc="-5">
                <a:latin typeface="Times New Roman"/>
                <a:cs typeface="Times New Roman"/>
              </a:rPr>
              <a:t>,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12(114).</a:t>
            </a:r>
            <a:endParaRPr sz="1500">
              <a:latin typeface="Times New Roman"/>
              <a:cs typeface="Times New Roman"/>
            </a:endParaRPr>
          </a:p>
          <a:p>
            <a:pPr marL="462280" marR="6350" indent="-449580">
              <a:lnSpc>
                <a:spcPct val="100000"/>
              </a:lnSpc>
            </a:pPr>
            <a:r>
              <a:rPr dirty="0" sz="1500" spc="-5">
                <a:latin typeface="Times New Roman"/>
                <a:cs typeface="Times New Roman"/>
              </a:rPr>
              <a:t>Devís,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J.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y</a:t>
            </a:r>
            <a:r>
              <a:rPr dirty="0" sz="1500" spc="9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Molina,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P.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(2001).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La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educación</a:t>
            </a:r>
            <a:r>
              <a:rPr dirty="0" sz="1500" spc="7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física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en</a:t>
            </a:r>
            <a:r>
              <a:rPr dirty="0" sz="1500" spc="9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reforma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educativa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actual.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En</a:t>
            </a:r>
            <a:r>
              <a:rPr dirty="0" sz="1500" spc="9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B.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Vázquez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(coords).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Bases</a:t>
            </a:r>
            <a:r>
              <a:rPr dirty="0" sz="1500" spc="9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educativas</a:t>
            </a:r>
            <a:r>
              <a:rPr dirty="0" sz="1500" spc="9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7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la </a:t>
            </a:r>
            <a:r>
              <a:rPr dirty="0" sz="1500" spc="-36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actividad</a:t>
            </a:r>
            <a:r>
              <a:rPr dirty="0" sz="1500" spc="-3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y</a:t>
            </a:r>
            <a:r>
              <a:rPr dirty="0" sz="1500" spc="-1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el</a:t>
            </a:r>
            <a:r>
              <a:rPr dirty="0" sz="150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deporte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Ed.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Síntesis.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Madrid.</a:t>
            </a:r>
            <a:endParaRPr sz="1500">
              <a:latin typeface="Times New Roman"/>
              <a:cs typeface="Times New Roman"/>
            </a:endParaRPr>
          </a:p>
          <a:p>
            <a:pPr marL="12700" marR="2253615">
              <a:lnSpc>
                <a:spcPct val="100000"/>
              </a:lnSpc>
            </a:pPr>
            <a:r>
              <a:rPr dirty="0" sz="1500" spc="-5">
                <a:latin typeface="Times New Roman"/>
                <a:cs typeface="Times New Roman"/>
              </a:rPr>
              <a:t>Fernández, E. </a:t>
            </a:r>
            <a:r>
              <a:rPr dirty="0" sz="1500">
                <a:latin typeface="Times New Roman"/>
                <a:cs typeface="Times New Roman"/>
              </a:rPr>
              <a:t>(2002). </a:t>
            </a:r>
            <a:r>
              <a:rPr dirty="0" sz="1500" spc="-5" i="1">
                <a:latin typeface="Times New Roman"/>
                <a:cs typeface="Times New Roman"/>
              </a:rPr>
              <a:t>Didáctica </a:t>
            </a:r>
            <a:r>
              <a:rPr dirty="0" sz="1500" i="1">
                <a:latin typeface="Times New Roman"/>
                <a:cs typeface="Times New Roman"/>
              </a:rPr>
              <a:t>de la </a:t>
            </a:r>
            <a:r>
              <a:rPr dirty="0" sz="1500" spc="-5" i="1">
                <a:latin typeface="Times New Roman"/>
                <a:cs typeface="Times New Roman"/>
              </a:rPr>
              <a:t>educación física en </a:t>
            </a:r>
            <a:r>
              <a:rPr dirty="0" sz="1500" i="1">
                <a:latin typeface="Times New Roman"/>
                <a:cs typeface="Times New Roman"/>
              </a:rPr>
              <a:t>la </a:t>
            </a:r>
            <a:r>
              <a:rPr dirty="0" sz="1500" spc="-5" i="1">
                <a:latin typeface="Times New Roman"/>
                <a:cs typeface="Times New Roman"/>
              </a:rPr>
              <a:t>educación </a:t>
            </a:r>
            <a:r>
              <a:rPr dirty="0" sz="1500" i="1">
                <a:latin typeface="Times New Roman"/>
                <a:cs typeface="Times New Roman"/>
              </a:rPr>
              <a:t>primaria</a:t>
            </a:r>
            <a:r>
              <a:rPr dirty="0" sz="1500">
                <a:latin typeface="Times New Roman"/>
                <a:cs typeface="Times New Roman"/>
              </a:rPr>
              <a:t>. Ed. Síntesis. </a:t>
            </a:r>
            <a:r>
              <a:rPr dirty="0" sz="1500" spc="-5">
                <a:latin typeface="Times New Roman"/>
                <a:cs typeface="Times New Roman"/>
              </a:rPr>
              <a:t>Madrid. </a:t>
            </a:r>
            <a:r>
              <a:rPr dirty="0" sz="1500" spc="-36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Kirk,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D.</a:t>
            </a:r>
            <a:r>
              <a:rPr dirty="0" sz="1500" spc="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(1990).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Educación</a:t>
            </a:r>
            <a:r>
              <a:rPr dirty="0" sz="1500" spc="-3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</a:t>
            </a:r>
            <a:r>
              <a:rPr dirty="0" sz="1500" spc="-1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y</a:t>
            </a:r>
            <a:r>
              <a:rPr dirty="0" sz="1500" spc="-1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curriculum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Universitat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València</a:t>
            </a:r>
            <a:endParaRPr sz="1500">
              <a:latin typeface="Times New Roman"/>
              <a:cs typeface="Times New Roman"/>
            </a:endParaRPr>
          </a:p>
          <a:p>
            <a:pPr marL="12700" marR="8255">
              <a:lnSpc>
                <a:spcPts val="1810"/>
              </a:lnSpc>
              <a:spcBef>
                <a:spcPts val="50"/>
              </a:spcBef>
              <a:tabLst>
                <a:tab pos="901065" algn="l"/>
                <a:tab pos="1347470" algn="l"/>
                <a:tab pos="1678305" algn="l"/>
                <a:tab pos="2662555" algn="l"/>
                <a:tab pos="2997835" algn="l"/>
                <a:tab pos="3736975" algn="l"/>
                <a:tab pos="4627245" algn="l"/>
                <a:tab pos="5465445" algn="l"/>
                <a:tab pos="6475730" algn="l"/>
                <a:tab pos="7028815" algn="l"/>
                <a:tab pos="7728584" algn="l"/>
                <a:tab pos="8519160" algn="l"/>
                <a:tab pos="9304020" algn="l"/>
              </a:tabLst>
            </a:pPr>
            <a:r>
              <a:rPr dirty="0" sz="1500" spc="-5">
                <a:latin typeface="Times New Roman"/>
                <a:cs typeface="Times New Roman"/>
              </a:rPr>
              <a:t>Medina, A. </a:t>
            </a:r>
            <a:r>
              <a:rPr dirty="0" sz="1500">
                <a:latin typeface="Times New Roman"/>
                <a:cs typeface="Times New Roman"/>
              </a:rPr>
              <a:t>Y </a:t>
            </a:r>
            <a:r>
              <a:rPr dirty="0" sz="1500" spc="-5">
                <a:latin typeface="Times New Roman"/>
                <a:cs typeface="Times New Roman"/>
              </a:rPr>
              <a:t>Domínguez, M.C. </a:t>
            </a:r>
            <a:r>
              <a:rPr dirty="0" sz="1500">
                <a:latin typeface="Times New Roman"/>
                <a:cs typeface="Times New Roman"/>
              </a:rPr>
              <a:t>(2016). </a:t>
            </a:r>
            <a:r>
              <a:rPr dirty="0" sz="1500" spc="-5" i="1">
                <a:latin typeface="Times New Roman"/>
                <a:cs typeface="Times New Roman"/>
              </a:rPr>
              <a:t>Didáctica. Formación </a:t>
            </a:r>
            <a:r>
              <a:rPr dirty="0" sz="1500" i="1">
                <a:latin typeface="Times New Roman"/>
                <a:cs typeface="Times New Roman"/>
              </a:rPr>
              <a:t>básica para </a:t>
            </a:r>
            <a:r>
              <a:rPr dirty="0" sz="1500" spc="-5" i="1">
                <a:latin typeface="Times New Roman"/>
                <a:cs typeface="Times New Roman"/>
              </a:rPr>
              <a:t>profesionales </a:t>
            </a:r>
            <a:r>
              <a:rPr dirty="0" sz="1500" i="1">
                <a:latin typeface="Times New Roman"/>
                <a:cs typeface="Times New Roman"/>
              </a:rPr>
              <a:t>de la </a:t>
            </a:r>
            <a:r>
              <a:rPr dirty="0" sz="1500" spc="-5" i="1">
                <a:latin typeface="Times New Roman"/>
                <a:cs typeface="Times New Roman"/>
              </a:rPr>
              <a:t>educación. </a:t>
            </a:r>
            <a:r>
              <a:rPr dirty="0" sz="1500" spc="-5">
                <a:latin typeface="Times New Roman"/>
                <a:cs typeface="Times New Roman"/>
              </a:rPr>
              <a:t>Universitas. Madrid. </a:t>
            </a:r>
            <a:r>
              <a:rPr dirty="0" sz="150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</a:t>
            </a:r>
            <a:r>
              <a:rPr dirty="0" sz="1500" spc="5">
                <a:latin typeface="Times New Roman"/>
                <a:cs typeface="Times New Roman"/>
              </a:rPr>
              <a:t>o</a:t>
            </a:r>
            <a:r>
              <a:rPr dirty="0" sz="1500">
                <a:latin typeface="Times New Roman"/>
                <a:cs typeface="Times New Roman"/>
              </a:rPr>
              <a:t>sst</a:t>
            </a:r>
            <a:r>
              <a:rPr dirty="0" sz="1500" spc="-10">
                <a:latin typeface="Times New Roman"/>
                <a:cs typeface="Times New Roman"/>
              </a:rPr>
              <a:t>o</a:t>
            </a:r>
            <a:r>
              <a:rPr dirty="0" sz="1500" spc="5">
                <a:latin typeface="Times New Roman"/>
                <a:cs typeface="Times New Roman"/>
              </a:rPr>
              <a:t>n</a:t>
            </a:r>
            <a:r>
              <a:rPr dirty="0" sz="1500">
                <a:latin typeface="Times New Roman"/>
                <a:cs typeface="Times New Roman"/>
              </a:rPr>
              <a:t>,	</a:t>
            </a:r>
            <a:r>
              <a:rPr dirty="0" sz="1500" spc="-5">
                <a:latin typeface="Times New Roman"/>
                <a:cs typeface="Times New Roman"/>
              </a:rPr>
              <a:t>M.</a:t>
            </a:r>
            <a:r>
              <a:rPr dirty="0" sz="1500">
                <a:latin typeface="Times New Roman"/>
                <a:cs typeface="Times New Roman"/>
              </a:rPr>
              <a:t>,	&amp;	</a:t>
            </a:r>
            <a:r>
              <a:rPr dirty="0" sz="1500" spc="-5">
                <a:latin typeface="Times New Roman"/>
                <a:cs typeface="Times New Roman"/>
              </a:rPr>
              <a:t>A</a:t>
            </a:r>
            <a:r>
              <a:rPr dirty="0" sz="1500">
                <a:latin typeface="Times New Roman"/>
                <a:cs typeface="Times New Roman"/>
              </a:rPr>
              <a:t>s</a:t>
            </a:r>
            <a:r>
              <a:rPr dirty="0" sz="1500" spc="5">
                <a:latin typeface="Times New Roman"/>
                <a:cs typeface="Times New Roman"/>
              </a:rPr>
              <a:t>h</a:t>
            </a:r>
            <a:r>
              <a:rPr dirty="0" sz="1500" spc="-5">
                <a:latin typeface="Times New Roman"/>
                <a:cs typeface="Times New Roman"/>
              </a:rPr>
              <a:t>w</a:t>
            </a:r>
            <a:r>
              <a:rPr dirty="0" sz="1500" spc="5">
                <a:latin typeface="Times New Roman"/>
                <a:cs typeface="Times New Roman"/>
              </a:rPr>
              <a:t>o</a:t>
            </a:r>
            <a:r>
              <a:rPr dirty="0" sz="1500">
                <a:latin typeface="Times New Roman"/>
                <a:cs typeface="Times New Roman"/>
              </a:rPr>
              <a:t>rt</a:t>
            </a:r>
            <a:r>
              <a:rPr dirty="0" sz="1500" spc="5">
                <a:latin typeface="Times New Roman"/>
                <a:cs typeface="Times New Roman"/>
              </a:rPr>
              <a:t>h</a:t>
            </a:r>
            <a:r>
              <a:rPr dirty="0" sz="1500">
                <a:latin typeface="Times New Roman"/>
                <a:cs typeface="Times New Roman"/>
              </a:rPr>
              <a:t>,	</a:t>
            </a:r>
            <a:r>
              <a:rPr dirty="0" sz="1500" spc="5">
                <a:latin typeface="Times New Roman"/>
                <a:cs typeface="Times New Roman"/>
              </a:rPr>
              <a:t>S</a:t>
            </a:r>
            <a:r>
              <a:rPr dirty="0" sz="1500">
                <a:latin typeface="Times New Roman"/>
                <a:cs typeface="Times New Roman"/>
              </a:rPr>
              <a:t>.	(</a:t>
            </a:r>
            <a:r>
              <a:rPr dirty="0" sz="1500" spc="5">
                <a:latin typeface="Times New Roman"/>
                <a:cs typeface="Times New Roman"/>
              </a:rPr>
              <a:t>2</a:t>
            </a:r>
            <a:r>
              <a:rPr dirty="0" sz="1500" spc="-10">
                <a:latin typeface="Times New Roman"/>
                <a:cs typeface="Times New Roman"/>
              </a:rPr>
              <a:t>0</a:t>
            </a:r>
            <a:r>
              <a:rPr dirty="0" sz="1500" spc="5">
                <a:latin typeface="Times New Roman"/>
                <a:cs typeface="Times New Roman"/>
              </a:rPr>
              <a:t>0</a:t>
            </a:r>
            <a:r>
              <a:rPr dirty="0" sz="1500" spc="-10">
                <a:latin typeface="Times New Roman"/>
                <a:cs typeface="Times New Roman"/>
              </a:rPr>
              <a:t>8</a:t>
            </a:r>
            <a:r>
              <a:rPr dirty="0" sz="1500">
                <a:latin typeface="Times New Roman"/>
                <a:cs typeface="Times New Roman"/>
              </a:rPr>
              <a:t>).	</a:t>
            </a:r>
            <a:r>
              <a:rPr dirty="0" sz="1500" spc="5" i="1">
                <a:latin typeface="Times New Roman"/>
                <a:cs typeface="Times New Roman"/>
              </a:rPr>
              <a:t>T</a:t>
            </a:r>
            <a:r>
              <a:rPr dirty="0" sz="1500" spc="-10" i="1">
                <a:latin typeface="Times New Roman"/>
                <a:cs typeface="Times New Roman"/>
              </a:rPr>
              <a:t>e</a:t>
            </a:r>
            <a:r>
              <a:rPr dirty="0" sz="1500" spc="5" i="1">
                <a:latin typeface="Times New Roman"/>
                <a:cs typeface="Times New Roman"/>
              </a:rPr>
              <a:t>a</a:t>
            </a:r>
            <a:r>
              <a:rPr dirty="0" sz="1500" spc="-10" i="1">
                <a:latin typeface="Times New Roman"/>
                <a:cs typeface="Times New Roman"/>
              </a:rPr>
              <a:t>ch</a:t>
            </a:r>
            <a:r>
              <a:rPr dirty="0" sz="1500" i="1">
                <a:latin typeface="Times New Roman"/>
                <a:cs typeface="Times New Roman"/>
              </a:rPr>
              <a:t>i</a:t>
            </a:r>
            <a:r>
              <a:rPr dirty="0" sz="1500" spc="-10" i="1">
                <a:latin typeface="Times New Roman"/>
                <a:cs typeface="Times New Roman"/>
              </a:rPr>
              <a:t>n</a:t>
            </a:r>
            <a:r>
              <a:rPr dirty="0" sz="1500" i="1">
                <a:latin typeface="Times New Roman"/>
                <a:cs typeface="Times New Roman"/>
              </a:rPr>
              <a:t>g	</a:t>
            </a:r>
            <a:r>
              <a:rPr dirty="0" sz="1500" spc="-5" i="1">
                <a:latin typeface="Times New Roman"/>
                <a:cs typeface="Times New Roman"/>
              </a:rPr>
              <a:t>P</a:t>
            </a:r>
            <a:r>
              <a:rPr dirty="0" sz="1500" spc="5" i="1">
                <a:latin typeface="Times New Roman"/>
                <a:cs typeface="Times New Roman"/>
              </a:rPr>
              <a:t>h</a:t>
            </a:r>
            <a:r>
              <a:rPr dirty="0" sz="1500" spc="-10" i="1">
                <a:latin typeface="Times New Roman"/>
                <a:cs typeface="Times New Roman"/>
              </a:rPr>
              <a:t>y</a:t>
            </a:r>
            <a:r>
              <a:rPr dirty="0" sz="1500" i="1">
                <a:latin typeface="Times New Roman"/>
                <a:cs typeface="Times New Roman"/>
              </a:rPr>
              <a:t>si</a:t>
            </a:r>
            <a:r>
              <a:rPr dirty="0" sz="1500" spc="-10" i="1">
                <a:latin typeface="Times New Roman"/>
                <a:cs typeface="Times New Roman"/>
              </a:rPr>
              <a:t>ca</a:t>
            </a:r>
            <a:r>
              <a:rPr dirty="0" sz="1500" i="1">
                <a:latin typeface="Times New Roman"/>
                <a:cs typeface="Times New Roman"/>
              </a:rPr>
              <a:t>l	</a:t>
            </a:r>
            <a:r>
              <a:rPr dirty="0" sz="1500" spc="-5" i="1">
                <a:latin typeface="Times New Roman"/>
                <a:cs typeface="Times New Roman"/>
              </a:rPr>
              <a:t>E</a:t>
            </a:r>
            <a:r>
              <a:rPr dirty="0" sz="1500" spc="-10" i="1">
                <a:latin typeface="Times New Roman"/>
                <a:cs typeface="Times New Roman"/>
              </a:rPr>
              <a:t>d</a:t>
            </a:r>
            <a:r>
              <a:rPr dirty="0" sz="1500" spc="5" i="1">
                <a:latin typeface="Times New Roman"/>
                <a:cs typeface="Times New Roman"/>
              </a:rPr>
              <a:t>u</a:t>
            </a:r>
            <a:r>
              <a:rPr dirty="0" sz="1500" spc="-10" i="1">
                <a:latin typeface="Times New Roman"/>
                <a:cs typeface="Times New Roman"/>
              </a:rPr>
              <a:t>cat</a:t>
            </a:r>
            <a:r>
              <a:rPr dirty="0" sz="1500" i="1">
                <a:latin typeface="Times New Roman"/>
                <a:cs typeface="Times New Roman"/>
              </a:rPr>
              <a:t>i</a:t>
            </a:r>
            <a:r>
              <a:rPr dirty="0" sz="1500" spc="-10" i="1">
                <a:latin typeface="Times New Roman"/>
                <a:cs typeface="Times New Roman"/>
              </a:rPr>
              <a:t>o</a:t>
            </a:r>
            <a:r>
              <a:rPr dirty="0" sz="1500" spc="5" i="1">
                <a:latin typeface="Times New Roman"/>
                <a:cs typeface="Times New Roman"/>
              </a:rPr>
              <a:t>n</a:t>
            </a:r>
            <a:r>
              <a:rPr dirty="0" sz="1500" i="1">
                <a:latin typeface="Times New Roman"/>
                <a:cs typeface="Times New Roman"/>
              </a:rPr>
              <a:t>.	</a:t>
            </a:r>
            <a:r>
              <a:rPr dirty="0" sz="1500" spc="-5" i="1">
                <a:latin typeface="Times New Roman"/>
                <a:cs typeface="Times New Roman"/>
              </a:rPr>
              <a:t>F</a:t>
            </a:r>
            <a:r>
              <a:rPr dirty="0" sz="1500" i="1">
                <a:latin typeface="Times New Roman"/>
                <a:cs typeface="Times New Roman"/>
              </a:rPr>
              <a:t>ir</a:t>
            </a:r>
            <a:r>
              <a:rPr dirty="0" sz="1500" spc="-10" i="1">
                <a:latin typeface="Times New Roman"/>
                <a:cs typeface="Times New Roman"/>
              </a:rPr>
              <a:t>s</a:t>
            </a:r>
            <a:r>
              <a:rPr dirty="0" sz="1500" i="1">
                <a:latin typeface="Times New Roman"/>
                <a:cs typeface="Times New Roman"/>
              </a:rPr>
              <a:t>t	</a:t>
            </a:r>
            <a:r>
              <a:rPr dirty="0" sz="1500" spc="-5" i="1">
                <a:latin typeface="Times New Roman"/>
                <a:cs typeface="Times New Roman"/>
              </a:rPr>
              <a:t>O</a:t>
            </a:r>
            <a:r>
              <a:rPr dirty="0" sz="1500" spc="5" i="1">
                <a:latin typeface="Times New Roman"/>
                <a:cs typeface="Times New Roman"/>
              </a:rPr>
              <a:t>n</a:t>
            </a:r>
            <a:r>
              <a:rPr dirty="0" sz="1500" spc="-10" i="1">
                <a:latin typeface="Times New Roman"/>
                <a:cs typeface="Times New Roman"/>
              </a:rPr>
              <a:t>l</a:t>
            </a:r>
            <a:r>
              <a:rPr dirty="0" sz="1500" i="1">
                <a:latin typeface="Times New Roman"/>
                <a:cs typeface="Times New Roman"/>
              </a:rPr>
              <a:t>i</a:t>
            </a:r>
            <a:r>
              <a:rPr dirty="0" sz="1500" spc="5" i="1">
                <a:latin typeface="Times New Roman"/>
                <a:cs typeface="Times New Roman"/>
              </a:rPr>
              <a:t>n</a:t>
            </a:r>
            <a:r>
              <a:rPr dirty="0" sz="1500" i="1">
                <a:latin typeface="Times New Roman"/>
                <a:cs typeface="Times New Roman"/>
              </a:rPr>
              <a:t>e	</a:t>
            </a:r>
            <a:r>
              <a:rPr dirty="0" sz="1500" spc="-5" i="1">
                <a:latin typeface="Times New Roman"/>
                <a:cs typeface="Times New Roman"/>
              </a:rPr>
              <a:t>E</a:t>
            </a:r>
            <a:r>
              <a:rPr dirty="0" sz="1500" spc="5" i="1">
                <a:latin typeface="Times New Roman"/>
                <a:cs typeface="Times New Roman"/>
              </a:rPr>
              <a:t>d</a:t>
            </a:r>
            <a:r>
              <a:rPr dirty="0" sz="1500" spc="-10" i="1">
                <a:latin typeface="Times New Roman"/>
                <a:cs typeface="Times New Roman"/>
              </a:rPr>
              <a:t>i</a:t>
            </a:r>
            <a:r>
              <a:rPr dirty="0" sz="1500" i="1">
                <a:latin typeface="Times New Roman"/>
                <a:cs typeface="Times New Roman"/>
              </a:rPr>
              <a:t>t</a:t>
            </a:r>
            <a:r>
              <a:rPr dirty="0" sz="1500" spc="-10" i="1">
                <a:latin typeface="Times New Roman"/>
                <a:cs typeface="Times New Roman"/>
              </a:rPr>
              <a:t>i</a:t>
            </a:r>
            <a:r>
              <a:rPr dirty="0" sz="1500" spc="5" i="1">
                <a:latin typeface="Times New Roman"/>
                <a:cs typeface="Times New Roman"/>
              </a:rPr>
              <a:t>on</a:t>
            </a:r>
            <a:r>
              <a:rPr dirty="0" sz="1500">
                <a:latin typeface="Times New Roman"/>
                <a:cs typeface="Times New Roman"/>
              </a:rPr>
              <a:t>.	</a:t>
            </a:r>
            <a:r>
              <a:rPr dirty="0" sz="1500" spc="5">
                <a:latin typeface="Times New Roman"/>
                <a:cs typeface="Times New Roman"/>
              </a:rPr>
              <a:t>P</a:t>
            </a:r>
            <a:r>
              <a:rPr dirty="0" sz="1500" spc="-10">
                <a:latin typeface="Times New Roman"/>
                <a:cs typeface="Times New Roman"/>
              </a:rPr>
              <a:t>ea</a:t>
            </a:r>
            <a:r>
              <a:rPr dirty="0" sz="1500">
                <a:latin typeface="Times New Roman"/>
                <a:cs typeface="Times New Roman"/>
              </a:rPr>
              <a:t>r</a:t>
            </a:r>
            <a:r>
              <a:rPr dirty="0" sz="1500" spc="-10">
                <a:latin typeface="Times New Roman"/>
                <a:cs typeface="Times New Roman"/>
              </a:rPr>
              <a:t>so</a:t>
            </a:r>
            <a:r>
              <a:rPr dirty="0" sz="1500">
                <a:latin typeface="Times New Roman"/>
                <a:cs typeface="Times New Roman"/>
              </a:rPr>
              <a:t>n	</a:t>
            </a:r>
            <a:r>
              <a:rPr dirty="0" sz="1500" spc="-10">
                <a:latin typeface="Times New Roman"/>
                <a:cs typeface="Times New Roman"/>
              </a:rPr>
              <a:t>e</a:t>
            </a:r>
            <a:r>
              <a:rPr dirty="0" sz="1500" spc="5">
                <a:latin typeface="Times New Roman"/>
                <a:cs typeface="Times New Roman"/>
              </a:rPr>
              <a:t>du</a:t>
            </a:r>
            <a:r>
              <a:rPr dirty="0" sz="1500" spc="-10">
                <a:latin typeface="Times New Roman"/>
                <a:cs typeface="Times New Roman"/>
              </a:rPr>
              <a:t>c</a:t>
            </a:r>
            <a:r>
              <a:rPr dirty="0" sz="1500" spc="-20">
                <a:latin typeface="Times New Roman"/>
                <a:cs typeface="Times New Roman"/>
              </a:rPr>
              <a:t>a</a:t>
            </a:r>
            <a:r>
              <a:rPr dirty="0" sz="1500">
                <a:latin typeface="Times New Roman"/>
                <a:cs typeface="Times New Roman"/>
              </a:rPr>
              <a:t>t</a:t>
            </a:r>
            <a:r>
              <a:rPr dirty="0" sz="1500" spc="-10">
                <a:latin typeface="Times New Roman"/>
                <a:cs typeface="Times New Roman"/>
              </a:rPr>
              <a:t>i</a:t>
            </a:r>
            <a:r>
              <a:rPr dirty="0" sz="1500" spc="5">
                <a:latin typeface="Times New Roman"/>
                <a:cs typeface="Times New Roman"/>
              </a:rPr>
              <a:t>o</a:t>
            </a:r>
            <a:r>
              <a:rPr dirty="0" sz="1500" spc="-10">
                <a:latin typeface="Times New Roman"/>
                <a:cs typeface="Times New Roman"/>
              </a:rPr>
              <a:t>n</a:t>
            </a:r>
            <a:r>
              <a:rPr dirty="0" sz="1500">
                <a:latin typeface="Times New Roman"/>
                <a:cs typeface="Times New Roman"/>
              </a:rPr>
              <a:t>:</a:t>
            </a:r>
            <a:endParaRPr sz="15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  <a:spcBef>
                <a:spcPts val="85"/>
              </a:spcBef>
            </a:pPr>
            <a:r>
              <a:rPr dirty="0" sz="1500" spc="-5">
                <a:latin typeface="Times New Roman"/>
                <a:cs typeface="Times New Roman"/>
              </a:rPr>
              <a:t>(</a:t>
            </a:r>
            <a:r>
              <a:rPr dirty="0" u="sng" sz="15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http://www.spectrumofteachingstyles.org/pdfs/ebook/Teaching_Physical_Edu_1st_Online_old.pdf</a:t>
            </a:r>
            <a:r>
              <a:rPr dirty="0" sz="1500" spc="-5">
                <a:latin typeface="Times New Roman"/>
                <a:cs typeface="Times New Roman"/>
              </a:rPr>
              <a:t>).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500" spc="-5">
                <a:latin typeface="Times New Roman"/>
                <a:cs typeface="Times New Roman"/>
              </a:rPr>
              <a:t>Vázquez,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B.</a:t>
            </a:r>
            <a:r>
              <a:rPr dirty="0" sz="1500" spc="9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(2000).</a:t>
            </a:r>
            <a:r>
              <a:rPr dirty="0" sz="1500" spc="95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Modelos</a:t>
            </a:r>
            <a:r>
              <a:rPr dirty="0" sz="1500" spc="9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curriculares</a:t>
            </a:r>
            <a:r>
              <a:rPr dirty="0" sz="1500" spc="10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en</a:t>
            </a:r>
            <a:r>
              <a:rPr dirty="0" sz="1500" spc="10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EF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9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En</a:t>
            </a:r>
            <a:r>
              <a:rPr dirty="0" sz="1500" spc="9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Cardona</a:t>
            </a:r>
            <a:r>
              <a:rPr dirty="0" sz="1500" spc="9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(Ed.).</a:t>
            </a:r>
            <a:r>
              <a:rPr dirty="0" sz="1500" spc="9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Modelos</a:t>
            </a:r>
            <a:r>
              <a:rPr dirty="0" sz="1500" spc="9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innovación</a:t>
            </a:r>
            <a:r>
              <a:rPr dirty="0" sz="1500" spc="10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educativa</a:t>
            </a:r>
            <a:r>
              <a:rPr dirty="0" sz="1500" spc="9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en</a:t>
            </a:r>
            <a:r>
              <a:rPr dirty="0" sz="1500" spc="10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educación</a:t>
            </a:r>
            <a:r>
              <a:rPr dirty="0" sz="1500" spc="10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física</a:t>
            </a:r>
            <a:r>
              <a:rPr dirty="0" sz="1500" spc="9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(pp.</a:t>
            </a:r>
            <a:endParaRPr sz="1500">
              <a:latin typeface="Times New Roman"/>
              <a:cs typeface="Times New Roman"/>
            </a:endParaRPr>
          </a:p>
          <a:p>
            <a:pPr marL="462280">
              <a:lnSpc>
                <a:spcPct val="100000"/>
              </a:lnSpc>
            </a:pPr>
            <a:r>
              <a:rPr dirty="0" sz="1500">
                <a:latin typeface="Times New Roman"/>
                <a:cs typeface="Times New Roman"/>
              </a:rPr>
              <a:t>181-207).</a:t>
            </a:r>
            <a:r>
              <a:rPr dirty="0" sz="1500" spc="-4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Ed.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UNED.</a:t>
            </a:r>
            <a:r>
              <a:rPr dirty="0" sz="150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Madrid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500" spc="-5">
                <a:latin typeface="Times New Roman"/>
                <a:cs typeface="Times New Roman"/>
              </a:rPr>
              <a:t>Viciana,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J.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(2002).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Planificar</a:t>
            </a:r>
            <a:r>
              <a:rPr dirty="0" sz="1500" spc="-3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en</a:t>
            </a:r>
            <a:r>
              <a:rPr dirty="0" sz="150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educación</a:t>
            </a:r>
            <a:r>
              <a:rPr dirty="0" sz="1500" spc="-3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Ed.</a:t>
            </a:r>
            <a:r>
              <a:rPr dirty="0" sz="1500" spc="-5">
                <a:latin typeface="Times New Roman"/>
                <a:cs typeface="Times New Roman"/>
              </a:rPr>
              <a:t> INDE.</a:t>
            </a:r>
            <a:r>
              <a:rPr dirty="0" sz="1500" spc="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Barcelona.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500" spc="-5">
                <a:latin typeface="Times New Roman"/>
                <a:cs typeface="Times New Roman"/>
              </a:rPr>
              <a:t>Zagalaz, M.</a:t>
            </a:r>
            <a:r>
              <a:rPr dirty="0" sz="1500" spc="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L.</a:t>
            </a:r>
            <a:r>
              <a:rPr dirty="0" sz="1500" spc="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(2001).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Corrientes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y</a:t>
            </a:r>
            <a:r>
              <a:rPr dirty="0" sz="1500" spc="1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tendencias</a:t>
            </a:r>
            <a:r>
              <a:rPr dirty="0" sz="1500" spc="-3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 la</a:t>
            </a:r>
            <a:r>
              <a:rPr dirty="0" sz="1500" spc="-5" i="1">
                <a:latin typeface="Times New Roman"/>
                <a:cs typeface="Times New Roman"/>
              </a:rPr>
              <a:t> Educación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Ed.</a:t>
            </a:r>
            <a:r>
              <a:rPr dirty="0" sz="1500" spc="-5">
                <a:latin typeface="Times New Roman"/>
                <a:cs typeface="Times New Roman"/>
              </a:rPr>
              <a:t> INDE.</a:t>
            </a:r>
            <a:r>
              <a:rPr dirty="0" sz="1500" spc="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Barcelona.</a:t>
            </a:r>
            <a:endParaRPr sz="15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88887" y="821409"/>
            <a:ext cx="10295890" cy="36099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283845" marR="5080" indent="-271780">
              <a:lnSpc>
                <a:spcPct val="100200"/>
              </a:lnSpc>
              <a:spcBef>
                <a:spcPts val="90"/>
              </a:spcBef>
              <a:buFont typeface="Arial"/>
              <a:buChar char="•"/>
              <a:tabLst>
                <a:tab pos="284480" algn="l"/>
              </a:tabLst>
            </a:pPr>
            <a:r>
              <a:rPr dirty="0" sz="2200" spc="-5">
                <a:latin typeface="Calibri"/>
                <a:cs typeface="Calibri"/>
              </a:rPr>
              <a:t>E</a:t>
            </a:r>
            <a:r>
              <a:rPr dirty="0" sz="2200" spc="-5">
                <a:latin typeface="Calibri"/>
                <a:cs typeface="Calibri"/>
              </a:rPr>
              <a:t>l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área</a:t>
            </a:r>
            <a:r>
              <a:rPr dirty="0" sz="2200">
                <a:latin typeface="Calibri"/>
                <a:cs typeface="Calibri"/>
              </a:rPr>
              <a:t> de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Educación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Física</a:t>
            </a:r>
            <a:r>
              <a:rPr dirty="0" sz="2200" spc="47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en</a:t>
            </a:r>
            <a:r>
              <a:rPr dirty="0" sz="2200" spc="484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la</a:t>
            </a:r>
            <a:r>
              <a:rPr dirty="0" sz="2200" spc="49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etapa</a:t>
            </a:r>
            <a:r>
              <a:rPr dirty="0" sz="2200" spc="484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de</a:t>
            </a:r>
            <a:r>
              <a:rPr dirty="0" sz="2200" spc="49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Educación</a:t>
            </a:r>
            <a:r>
              <a:rPr dirty="0" sz="2200" spc="484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Primaria</a:t>
            </a:r>
            <a:r>
              <a:rPr dirty="0" sz="2200" spc="49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propone</a:t>
            </a:r>
            <a:r>
              <a:rPr dirty="0" sz="2200" spc="484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trabajar 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sobre</a:t>
            </a:r>
            <a:r>
              <a:rPr dirty="0" sz="2200" spc="38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aspectos</a:t>
            </a:r>
            <a:r>
              <a:rPr dirty="0" sz="2200" spc="39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fundamentales</a:t>
            </a:r>
            <a:r>
              <a:rPr dirty="0" sz="2200" spc="39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que</a:t>
            </a:r>
            <a:r>
              <a:rPr dirty="0" sz="2200" spc="39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contribuyen</a:t>
            </a:r>
            <a:r>
              <a:rPr dirty="0" sz="2200" spc="38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a</a:t>
            </a:r>
            <a:r>
              <a:rPr dirty="0" sz="2200" spc="40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cimentar</a:t>
            </a:r>
            <a:r>
              <a:rPr dirty="0" sz="2200" spc="38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una</a:t>
            </a:r>
            <a:r>
              <a:rPr dirty="0" sz="2200" spc="37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competencia</a:t>
            </a:r>
            <a:r>
              <a:rPr dirty="0" sz="2200" spc="38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que</a:t>
            </a:r>
            <a:r>
              <a:rPr dirty="0" sz="2200" spc="380">
                <a:latin typeface="Calibri"/>
                <a:cs typeface="Calibri"/>
              </a:rPr>
              <a:t> </a:t>
            </a:r>
            <a:r>
              <a:rPr dirty="0" sz="2200" spc="-15">
                <a:latin typeface="Calibri"/>
                <a:cs typeface="Calibri"/>
              </a:rPr>
              <a:t>va </a:t>
            </a:r>
            <a:r>
              <a:rPr dirty="0" sz="2200" spc="-484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más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allá</a:t>
            </a:r>
            <a:r>
              <a:rPr dirty="0" sz="2200" spc="-1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de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lo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motriz.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2500">
              <a:latin typeface="Calibri"/>
              <a:cs typeface="Calibri"/>
            </a:endParaRPr>
          </a:p>
          <a:p>
            <a:pPr lvl="1" marL="421640" indent="-287020">
              <a:lnSpc>
                <a:spcPct val="100000"/>
              </a:lnSpc>
              <a:buFont typeface="Arial"/>
              <a:buChar char="•"/>
              <a:tabLst>
                <a:tab pos="421640" algn="l"/>
                <a:tab pos="422275" algn="l"/>
              </a:tabLst>
            </a:pPr>
            <a:r>
              <a:rPr dirty="0" sz="2400" spc="-5">
                <a:latin typeface="Calibri"/>
                <a:cs typeface="Calibri"/>
              </a:rPr>
              <a:t>Estos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aspectos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esenciales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que</a:t>
            </a:r>
            <a:r>
              <a:rPr dirty="0" sz="2400" spc="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contribuyen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consolidar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esta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competencia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son:</a:t>
            </a:r>
            <a:endParaRPr sz="2400">
              <a:latin typeface="Calibri"/>
              <a:cs typeface="Calibri"/>
            </a:endParaRPr>
          </a:p>
          <a:p>
            <a:pPr lvl="2" marL="592455" indent="-381635">
              <a:lnSpc>
                <a:spcPct val="100000"/>
              </a:lnSpc>
              <a:spcBef>
                <a:spcPts val="1000"/>
              </a:spcBef>
              <a:buFont typeface="Arial"/>
              <a:buChar char="○"/>
              <a:tabLst>
                <a:tab pos="592455" algn="l"/>
                <a:tab pos="593090" algn="l"/>
              </a:tabLst>
            </a:pPr>
            <a:r>
              <a:rPr dirty="0" sz="2400" spc="-5" b="1">
                <a:latin typeface="Calibri"/>
                <a:cs typeface="Calibri"/>
              </a:rPr>
              <a:t>estilo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vida adecuado</a:t>
            </a:r>
            <a:r>
              <a:rPr dirty="0" sz="2400" spc="-5">
                <a:latin typeface="Calibri"/>
                <a:cs typeface="Calibri"/>
              </a:rPr>
              <a:t>,</a:t>
            </a:r>
            <a:endParaRPr sz="2400">
              <a:latin typeface="Calibri"/>
              <a:cs typeface="Calibri"/>
            </a:endParaRPr>
          </a:p>
          <a:p>
            <a:pPr lvl="2" marL="592455" indent="-381635">
              <a:lnSpc>
                <a:spcPct val="100000"/>
              </a:lnSpc>
              <a:spcBef>
                <a:spcPts val="994"/>
              </a:spcBef>
              <a:buFont typeface="Arial"/>
              <a:buChar char="○"/>
              <a:tabLst>
                <a:tab pos="592455" algn="l"/>
                <a:tab pos="593090" algn="l"/>
              </a:tabLst>
            </a:pP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conocimiento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b="1">
                <a:latin typeface="Calibri"/>
                <a:cs typeface="Calibri"/>
              </a:rPr>
              <a:t> su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propio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cuerpo</a:t>
            </a:r>
            <a:r>
              <a:rPr dirty="0" sz="2400" spc="-5">
                <a:latin typeface="Calibri"/>
                <a:cs typeface="Calibri"/>
              </a:rPr>
              <a:t>,</a:t>
            </a:r>
            <a:endParaRPr sz="2400">
              <a:latin typeface="Calibri"/>
              <a:cs typeface="Calibri"/>
            </a:endParaRPr>
          </a:p>
          <a:p>
            <a:pPr lvl="2" marL="592455" indent="-381635">
              <a:lnSpc>
                <a:spcPct val="100000"/>
              </a:lnSpc>
              <a:spcBef>
                <a:spcPts val="1005"/>
              </a:spcBef>
              <a:buFont typeface="Arial"/>
              <a:buChar char="○"/>
              <a:tabLst>
                <a:tab pos="592455" algn="l"/>
                <a:tab pos="593090" algn="l"/>
              </a:tabLst>
            </a:pPr>
            <a:r>
              <a:rPr dirty="0" sz="2400" spc="-5">
                <a:latin typeface="Calibri"/>
                <a:cs typeface="Calibri"/>
              </a:rPr>
              <a:t>adoptar</a:t>
            </a:r>
            <a:r>
              <a:rPr dirty="0" sz="2400" spc="34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actitudes</a:t>
            </a:r>
            <a:r>
              <a:rPr dirty="0" sz="2400" spc="3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</a:t>
            </a:r>
            <a:r>
              <a:rPr dirty="0" sz="2400" spc="345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respeto</a:t>
            </a:r>
            <a:r>
              <a:rPr dirty="0" sz="2400" spc="3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y</a:t>
            </a:r>
            <a:r>
              <a:rPr dirty="0" sz="2400" spc="32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cuidado</a:t>
            </a:r>
            <a:r>
              <a:rPr dirty="0" sz="2400" spc="34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spc="33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los</a:t>
            </a:r>
            <a:r>
              <a:rPr dirty="0" sz="2400" spc="32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diferentes</a:t>
            </a:r>
            <a:r>
              <a:rPr dirty="0" sz="2400" spc="35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entornos</a:t>
            </a:r>
            <a:r>
              <a:rPr dirty="0" sz="2400" spc="335" b="1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en</a:t>
            </a:r>
            <a:r>
              <a:rPr dirty="0" sz="2400" spc="3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los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93067" y="294526"/>
            <a:ext cx="434467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001F5F"/>
                </a:solidFill>
              </a:rPr>
              <a:t>ÁREA</a:t>
            </a:r>
            <a:r>
              <a:rPr dirty="0" sz="2400" spc="-15">
                <a:solidFill>
                  <a:srgbClr val="001F5F"/>
                </a:solidFill>
              </a:rPr>
              <a:t> </a:t>
            </a:r>
            <a:r>
              <a:rPr dirty="0" sz="2400" spc="-5">
                <a:solidFill>
                  <a:srgbClr val="001F5F"/>
                </a:solidFill>
              </a:rPr>
              <a:t>DE</a:t>
            </a:r>
            <a:r>
              <a:rPr dirty="0" sz="2400" spc="-25">
                <a:solidFill>
                  <a:srgbClr val="001F5F"/>
                </a:solidFill>
              </a:rPr>
              <a:t> </a:t>
            </a:r>
            <a:r>
              <a:rPr dirty="0" sz="2400" spc="-5">
                <a:solidFill>
                  <a:srgbClr val="001F5F"/>
                </a:solidFill>
              </a:rPr>
              <a:t>EDUCACIÓN</a:t>
            </a:r>
            <a:r>
              <a:rPr dirty="0" sz="2400" spc="10">
                <a:solidFill>
                  <a:srgbClr val="001F5F"/>
                </a:solidFill>
              </a:rPr>
              <a:t> </a:t>
            </a:r>
            <a:r>
              <a:rPr dirty="0" sz="2400" spc="-5">
                <a:solidFill>
                  <a:srgbClr val="001F5F"/>
                </a:solidFill>
              </a:rPr>
              <a:t>FÍSICA</a:t>
            </a:r>
            <a:endParaRPr sz="2400"/>
          </a:p>
        </p:txBody>
      </p:sp>
      <p:sp>
        <p:nvSpPr>
          <p:cNvPr id="4" name="object 4"/>
          <p:cNvSpPr txBox="1"/>
          <p:nvPr/>
        </p:nvSpPr>
        <p:spPr>
          <a:xfrm>
            <a:off x="2268824" y="4405829"/>
            <a:ext cx="155003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66825" algn="l"/>
              </a:tabLst>
            </a:pPr>
            <a:r>
              <a:rPr dirty="0" sz="2400" spc="-5">
                <a:latin typeface="Calibri"/>
                <a:cs typeface="Calibri"/>
              </a:rPr>
              <a:t>qu</a:t>
            </a:r>
            <a:r>
              <a:rPr dirty="0" sz="2400">
                <a:latin typeface="Calibri"/>
                <a:cs typeface="Calibri"/>
              </a:rPr>
              <a:t>e	</a:t>
            </a:r>
            <a:r>
              <a:rPr dirty="0" sz="2400" spc="-5">
                <a:latin typeface="Calibri"/>
                <a:cs typeface="Calibri"/>
              </a:rPr>
              <a:t>se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6160" y="4405829"/>
            <a:ext cx="72701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83080" algn="l"/>
                <a:tab pos="2780030" algn="l"/>
                <a:tab pos="4681855" algn="l"/>
                <a:tab pos="6092825" algn="l"/>
                <a:tab pos="7033259" algn="l"/>
              </a:tabLst>
            </a:pPr>
            <a:r>
              <a:rPr dirty="0" sz="2400" spc="-5">
                <a:latin typeface="Calibri"/>
                <a:cs typeface="Calibri"/>
              </a:rPr>
              <a:t>p</a:t>
            </a:r>
            <a:r>
              <a:rPr dirty="0" sz="2400">
                <a:latin typeface="Calibri"/>
                <a:cs typeface="Calibri"/>
              </a:rPr>
              <a:t>rá</a:t>
            </a:r>
            <a:r>
              <a:rPr dirty="0" sz="2400" spc="5">
                <a:latin typeface="Calibri"/>
                <a:cs typeface="Calibri"/>
              </a:rPr>
              <a:t>c</a:t>
            </a:r>
            <a:r>
              <a:rPr dirty="0" sz="2400">
                <a:latin typeface="Calibri"/>
                <a:cs typeface="Calibri"/>
              </a:rPr>
              <a:t>t</a:t>
            </a:r>
            <a:r>
              <a:rPr dirty="0" sz="2400" spc="-10">
                <a:latin typeface="Calibri"/>
                <a:cs typeface="Calibri"/>
              </a:rPr>
              <a:t>i</a:t>
            </a:r>
            <a:r>
              <a:rPr dirty="0" sz="2400" spc="5">
                <a:latin typeface="Calibri"/>
                <a:cs typeface="Calibri"/>
              </a:rPr>
              <a:t>c</a:t>
            </a:r>
            <a:r>
              <a:rPr dirty="0" sz="2400">
                <a:latin typeface="Calibri"/>
                <a:cs typeface="Calibri"/>
              </a:rPr>
              <a:t>a	la	acti</a:t>
            </a:r>
            <a:r>
              <a:rPr dirty="0" sz="2400" spc="-10">
                <a:latin typeface="Calibri"/>
                <a:cs typeface="Calibri"/>
              </a:rPr>
              <a:t>v</a:t>
            </a:r>
            <a:r>
              <a:rPr dirty="0" sz="2400" spc="-15">
                <a:latin typeface="Calibri"/>
                <a:cs typeface="Calibri"/>
              </a:rPr>
              <a:t>i</a:t>
            </a:r>
            <a:r>
              <a:rPr dirty="0" sz="2400" spc="-5">
                <a:latin typeface="Calibri"/>
                <a:cs typeface="Calibri"/>
              </a:rPr>
              <a:t>d</a:t>
            </a:r>
            <a:r>
              <a:rPr dirty="0" sz="2400">
                <a:latin typeface="Calibri"/>
                <a:cs typeface="Calibri"/>
              </a:rPr>
              <a:t>ad	</a:t>
            </a:r>
            <a:r>
              <a:rPr dirty="0" sz="2400" spc="-5">
                <a:latin typeface="Calibri"/>
                <a:cs typeface="Calibri"/>
              </a:rPr>
              <a:t>f</a:t>
            </a:r>
            <a:r>
              <a:rPr dirty="0" sz="2400">
                <a:latin typeface="Calibri"/>
                <a:cs typeface="Calibri"/>
              </a:rPr>
              <a:t>í</a:t>
            </a:r>
            <a:r>
              <a:rPr dirty="0" sz="2400" spc="5">
                <a:latin typeface="Calibri"/>
                <a:cs typeface="Calibri"/>
              </a:rPr>
              <a:t>s</a:t>
            </a:r>
            <a:r>
              <a:rPr dirty="0" sz="2400">
                <a:latin typeface="Calibri"/>
                <a:cs typeface="Calibri"/>
              </a:rPr>
              <a:t>ica	o	</a:t>
            </a:r>
            <a:r>
              <a:rPr dirty="0" sz="2400" spc="5">
                <a:latin typeface="Calibri"/>
                <a:cs typeface="Calibri"/>
              </a:rPr>
              <a:t>el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68824" y="4643573"/>
            <a:ext cx="8562975" cy="1013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5000"/>
              </a:lnSpc>
              <a:spcBef>
                <a:spcPts val="100"/>
              </a:spcBef>
            </a:pPr>
            <a:r>
              <a:rPr dirty="0" sz="2400" spc="-5">
                <a:latin typeface="Calibri"/>
                <a:cs typeface="Calibri"/>
              </a:rPr>
              <a:t>desarrollo de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los procesos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toma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spc="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decisión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que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intervienen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 la </a:t>
            </a:r>
            <a:r>
              <a:rPr dirty="0" sz="2400" spc="-52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resolución de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problemas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motrices.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208864" y="6399088"/>
            <a:ext cx="192976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Calibri"/>
                <a:cs typeface="Calibri"/>
              </a:rPr>
              <a:t>(DECRETO</a:t>
            </a:r>
            <a:r>
              <a:rPr dirty="0" sz="1800" spc="-5">
                <a:latin typeface="Calibri"/>
                <a:cs typeface="Calibri"/>
              </a:rPr>
              <a:t> 61/2022).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472183" y="871731"/>
            <a:ext cx="10555605" cy="1065530"/>
          </a:xfrm>
          <a:custGeom>
            <a:avLst/>
            <a:gdLst/>
            <a:ahLst/>
            <a:cxnLst/>
            <a:rect l="l" t="t" r="r" b="b"/>
            <a:pathLst>
              <a:path w="10555605" h="1065530">
                <a:moveTo>
                  <a:pt x="0" y="177546"/>
                </a:moveTo>
                <a:lnTo>
                  <a:pt x="6342" y="130346"/>
                </a:lnTo>
                <a:lnTo>
                  <a:pt x="24240" y="87934"/>
                </a:lnTo>
                <a:lnTo>
                  <a:pt x="52001" y="52001"/>
                </a:lnTo>
                <a:lnTo>
                  <a:pt x="87934" y="24240"/>
                </a:lnTo>
                <a:lnTo>
                  <a:pt x="130346" y="6342"/>
                </a:lnTo>
                <a:lnTo>
                  <a:pt x="177546" y="0"/>
                </a:lnTo>
                <a:lnTo>
                  <a:pt x="10377678" y="0"/>
                </a:lnTo>
                <a:lnTo>
                  <a:pt x="10424877" y="6342"/>
                </a:lnTo>
                <a:lnTo>
                  <a:pt x="10467289" y="24240"/>
                </a:lnTo>
                <a:lnTo>
                  <a:pt x="10503222" y="52001"/>
                </a:lnTo>
                <a:lnTo>
                  <a:pt x="10530983" y="87934"/>
                </a:lnTo>
                <a:lnTo>
                  <a:pt x="10548881" y="130346"/>
                </a:lnTo>
                <a:lnTo>
                  <a:pt x="10555224" y="177546"/>
                </a:lnTo>
                <a:lnTo>
                  <a:pt x="10555224" y="887717"/>
                </a:lnTo>
                <a:lnTo>
                  <a:pt x="10548881" y="934921"/>
                </a:lnTo>
                <a:lnTo>
                  <a:pt x="10530983" y="977337"/>
                </a:lnTo>
                <a:lnTo>
                  <a:pt x="10503222" y="1013272"/>
                </a:lnTo>
                <a:lnTo>
                  <a:pt x="10467289" y="1041035"/>
                </a:lnTo>
                <a:lnTo>
                  <a:pt x="10424877" y="1058933"/>
                </a:lnTo>
                <a:lnTo>
                  <a:pt x="10377678" y="1065276"/>
                </a:lnTo>
                <a:lnTo>
                  <a:pt x="177546" y="1065276"/>
                </a:lnTo>
                <a:lnTo>
                  <a:pt x="130346" y="1058933"/>
                </a:lnTo>
                <a:lnTo>
                  <a:pt x="87934" y="1041035"/>
                </a:lnTo>
                <a:lnTo>
                  <a:pt x="52001" y="1013272"/>
                </a:lnTo>
                <a:lnTo>
                  <a:pt x="24240" y="977337"/>
                </a:lnTo>
                <a:lnTo>
                  <a:pt x="6342" y="934921"/>
                </a:lnTo>
                <a:lnTo>
                  <a:pt x="0" y="887717"/>
                </a:lnTo>
                <a:lnTo>
                  <a:pt x="0" y="177546"/>
                </a:lnTo>
                <a:close/>
              </a:path>
            </a:pathLst>
          </a:custGeom>
          <a:ln w="9525">
            <a:solidFill>
              <a:srgbClr val="44536A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34999" y="1293529"/>
            <a:ext cx="10568305" cy="11245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299085" marR="5080" indent="-287020">
              <a:lnSpc>
                <a:spcPct val="100200"/>
              </a:lnSpc>
              <a:spcBef>
                <a:spcPts val="95"/>
              </a:spcBef>
              <a:buFont typeface="Arial"/>
              <a:buChar char="•"/>
              <a:tabLst>
                <a:tab pos="299720" algn="l"/>
              </a:tabLst>
            </a:pPr>
            <a:r>
              <a:rPr dirty="0" sz="2400" spc="-5">
                <a:latin typeface="Calibri"/>
                <a:cs typeface="Calibri"/>
              </a:rPr>
              <a:t>L</a:t>
            </a:r>
            <a:r>
              <a:rPr dirty="0" sz="2400" spc="-5">
                <a:latin typeface="Calibri"/>
                <a:cs typeface="Calibri"/>
              </a:rPr>
              <a:t>a estructura del </a:t>
            </a:r>
            <a:r>
              <a:rPr dirty="0" sz="2400">
                <a:latin typeface="Calibri"/>
                <a:cs typeface="Calibri"/>
              </a:rPr>
              <a:t>área </a:t>
            </a:r>
            <a:r>
              <a:rPr dirty="0" sz="2400" spc="-5">
                <a:latin typeface="Calibri"/>
                <a:cs typeface="Calibri"/>
              </a:rPr>
              <a:t>se asienta </a:t>
            </a:r>
            <a:r>
              <a:rPr dirty="0" sz="2400" spc="-10">
                <a:latin typeface="Calibri"/>
                <a:cs typeface="Calibri"/>
              </a:rPr>
              <a:t>sobre </a:t>
            </a:r>
            <a:r>
              <a:rPr dirty="0" sz="2400">
                <a:latin typeface="Calibri"/>
                <a:cs typeface="Calibri"/>
              </a:rPr>
              <a:t>cinco </a:t>
            </a:r>
            <a:r>
              <a:rPr dirty="0" sz="2400" spc="-5">
                <a:latin typeface="Calibri"/>
                <a:cs typeface="Calibri"/>
              </a:rPr>
              <a:t>competencias específicas. </a:t>
            </a:r>
            <a:r>
              <a:rPr dirty="0" sz="2400">
                <a:latin typeface="Calibri"/>
                <a:cs typeface="Calibri"/>
              </a:rPr>
              <a:t>A </a:t>
            </a:r>
            <a:r>
              <a:rPr dirty="0" sz="2400" spc="-5">
                <a:latin typeface="Calibri"/>
                <a:cs typeface="Calibri"/>
              </a:rPr>
              <a:t>cada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competencia se asocian, para </a:t>
            </a:r>
            <a:r>
              <a:rPr dirty="0" sz="2400">
                <a:latin typeface="Calibri"/>
                <a:cs typeface="Calibri"/>
              </a:rPr>
              <a:t>cada </a:t>
            </a:r>
            <a:r>
              <a:rPr dirty="0" sz="2400" spc="-5">
                <a:latin typeface="Calibri"/>
                <a:cs typeface="Calibri"/>
              </a:rPr>
              <a:t>ciclo, criterios de </a:t>
            </a:r>
            <a:r>
              <a:rPr dirty="0" sz="2400">
                <a:latin typeface="Calibri"/>
                <a:cs typeface="Calibri"/>
              </a:rPr>
              <a:t>evaluación </a:t>
            </a:r>
            <a:r>
              <a:rPr dirty="0" sz="2400" spc="-5">
                <a:latin typeface="Calibri"/>
                <a:cs typeface="Calibri"/>
              </a:rPr>
              <a:t>que permitirán su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valoración.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completa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 currículo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con los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contenidos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relacionados.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27475" y="3623485"/>
            <a:ext cx="40741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(Leer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páginas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49-60 </a:t>
            </a:r>
            <a:r>
              <a:rPr dirty="0" sz="1800">
                <a:latin typeface="Calibri"/>
                <a:cs typeface="Calibri"/>
              </a:rPr>
              <a:t>del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DECRETO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61/2022).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146101" y="2570797"/>
            <a:ext cx="584200" cy="698500"/>
            <a:chOff x="6146101" y="2570797"/>
            <a:chExt cx="584200" cy="698500"/>
          </a:xfrm>
        </p:grpSpPr>
        <p:sp>
          <p:nvSpPr>
            <p:cNvPr id="5" name="object 5"/>
            <p:cNvSpPr/>
            <p:nvPr/>
          </p:nvSpPr>
          <p:spPr>
            <a:xfrm>
              <a:off x="6150864" y="2575560"/>
              <a:ext cx="574675" cy="688975"/>
            </a:xfrm>
            <a:custGeom>
              <a:avLst/>
              <a:gdLst/>
              <a:ahLst/>
              <a:cxnLst/>
              <a:rect l="l" t="t" r="r" b="b"/>
              <a:pathLst>
                <a:path w="574675" h="688975">
                  <a:moveTo>
                    <a:pt x="430911" y="0"/>
                  </a:moveTo>
                  <a:lnTo>
                    <a:pt x="143637" y="0"/>
                  </a:lnTo>
                  <a:lnTo>
                    <a:pt x="143637" y="401574"/>
                  </a:lnTo>
                  <a:lnTo>
                    <a:pt x="0" y="401574"/>
                  </a:lnTo>
                  <a:lnTo>
                    <a:pt x="287274" y="688848"/>
                  </a:lnTo>
                  <a:lnTo>
                    <a:pt x="574548" y="401574"/>
                  </a:lnTo>
                  <a:lnTo>
                    <a:pt x="430911" y="401574"/>
                  </a:lnTo>
                  <a:lnTo>
                    <a:pt x="430911" y="0"/>
                  </a:lnTo>
                  <a:close/>
                </a:path>
              </a:pathLst>
            </a:custGeom>
            <a:solidFill>
              <a:srgbClr val="E7E6E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150864" y="2575560"/>
              <a:ext cx="574675" cy="688975"/>
            </a:xfrm>
            <a:custGeom>
              <a:avLst/>
              <a:gdLst/>
              <a:ahLst/>
              <a:cxnLst/>
              <a:rect l="l" t="t" r="r" b="b"/>
              <a:pathLst>
                <a:path w="574675" h="688975">
                  <a:moveTo>
                    <a:pt x="0" y="401574"/>
                  </a:moveTo>
                  <a:lnTo>
                    <a:pt x="143637" y="401574"/>
                  </a:lnTo>
                  <a:lnTo>
                    <a:pt x="143637" y="0"/>
                  </a:lnTo>
                  <a:lnTo>
                    <a:pt x="430911" y="0"/>
                  </a:lnTo>
                  <a:lnTo>
                    <a:pt x="430911" y="401574"/>
                  </a:lnTo>
                  <a:lnTo>
                    <a:pt x="574548" y="401574"/>
                  </a:lnTo>
                  <a:lnTo>
                    <a:pt x="287274" y="688848"/>
                  </a:lnTo>
                  <a:lnTo>
                    <a:pt x="0" y="401574"/>
                  </a:lnTo>
                  <a:close/>
                </a:path>
              </a:pathLst>
            </a:custGeom>
            <a:ln w="9525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09188" y="188976"/>
            <a:ext cx="6009131" cy="630021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51771" y="266216"/>
            <a:ext cx="1092962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latin typeface="Calibri"/>
                <a:cs typeface="Calibri"/>
              </a:rPr>
              <a:t>Apartados para</a:t>
            </a:r>
            <a:r>
              <a:rPr dirty="0" sz="3300" spc="-15">
                <a:latin typeface="Calibri"/>
                <a:cs typeface="Calibri"/>
              </a:rPr>
              <a:t> </a:t>
            </a:r>
            <a:r>
              <a:rPr dirty="0" sz="3300" spc="-5">
                <a:latin typeface="Calibri"/>
                <a:cs typeface="Calibri"/>
              </a:rPr>
              <a:t>la creación</a:t>
            </a:r>
            <a:r>
              <a:rPr dirty="0" sz="3300" spc="10">
                <a:latin typeface="Calibri"/>
                <a:cs typeface="Calibri"/>
              </a:rPr>
              <a:t> </a:t>
            </a:r>
            <a:r>
              <a:rPr dirty="0" sz="3300" spc="-5">
                <a:latin typeface="Calibri"/>
                <a:cs typeface="Calibri"/>
              </a:rPr>
              <a:t>de</a:t>
            </a:r>
            <a:r>
              <a:rPr dirty="0" sz="3300" spc="10">
                <a:latin typeface="Calibri"/>
                <a:cs typeface="Calibri"/>
              </a:rPr>
              <a:t> </a:t>
            </a:r>
            <a:r>
              <a:rPr dirty="0" sz="3300" spc="-5">
                <a:latin typeface="Calibri"/>
                <a:cs typeface="Calibri"/>
              </a:rPr>
              <a:t>la programación didáctica</a:t>
            </a:r>
            <a:r>
              <a:rPr dirty="0" sz="3300" spc="35">
                <a:latin typeface="Calibri"/>
                <a:cs typeface="Calibri"/>
              </a:rPr>
              <a:t> </a:t>
            </a:r>
            <a:r>
              <a:rPr dirty="0" sz="3300" spc="-5">
                <a:latin typeface="Calibri"/>
                <a:cs typeface="Calibri"/>
              </a:rPr>
              <a:t>de aula</a:t>
            </a:r>
            <a:endParaRPr sz="33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2416" y="981468"/>
            <a:ext cx="11135855" cy="587653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802" y="1574291"/>
            <a:ext cx="3499485" cy="3333115"/>
          </a:xfrm>
          <a:custGeom>
            <a:avLst/>
            <a:gdLst/>
            <a:ahLst/>
            <a:cxnLst/>
            <a:rect l="l" t="t" r="r" b="b"/>
            <a:pathLst>
              <a:path w="3499485" h="3333115">
                <a:moveTo>
                  <a:pt x="2972892" y="0"/>
                </a:moveTo>
                <a:lnTo>
                  <a:pt x="0" y="0"/>
                </a:lnTo>
                <a:lnTo>
                  <a:pt x="0" y="3332987"/>
                </a:lnTo>
                <a:lnTo>
                  <a:pt x="2972892" y="3332987"/>
                </a:lnTo>
                <a:lnTo>
                  <a:pt x="3499104" y="1666493"/>
                </a:lnTo>
                <a:lnTo>
                  <a:pt x="2972892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190371" y="2164441"/>
            <a:ext cx="2304415" cy="1488440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algn="ctr" marL="12700" marR="5080" indent="1270">
              <a:lnSpc>
                <a:spcPts val="1620"/>
              </a:lnSpc>
              <a:spcBef>
                <a:spcPts val="305"/>
              </a:spcBef>
            </a:pP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¿CUÁLES SON LAS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CONDICIONES ESTIPULADAS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 PARA</a:t>
            </a:r>
            <a:r>
              <a:rPr dirty="0" sz="1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r>
              <a:rPr dirty="0" sz="15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1500" spc="-3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AULA EN OPOSICIONES AL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CUERPO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MAESTROS 2022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EN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1500" spc="-5">
                <a:solidFill>
                  <a:srgbClr val="FFFFFF"/>
                </a:solidFill>
                <a:latin typeface="Calibri"/>
                <a:cs typeface="Calibri"/>
              </a:rPr>
              <a:t>COMUNIDAD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15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FFFFFF"/>
                </a:solidFill>
                <a:latin typeface="Calibri"/>
                <a:cs typeface="Calibri"/>
              </a:rPr>
              <a:t>MADRID?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39411" y="1523"/>
            <a:ext cx="7488935" cy="685647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90450" y="1574604"/>
            <a:ext cx="9262110" cy="332041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algn="just" marL="469265" marR="5080" indent="-457200">
              <a:lnSpc>
                <a:spcPct val="101099"/>
              </a:lnSpc>
              <a:spcBef>
                <a:spcPts val="75"/>
              </a:spcBef>
            </a:pPr>
            <a:r>
              <a:rPr dirty="0" sz="1800">
                <a:latin typeface="Calibri"/>
                <a:cs typeface="Calibri"/>
              </a:rPr>
              <a:t>Delgado, F. y </a:t>
            </a:r>
            <a:r>
              <a:rPr dirty="0" sz="1800" spc="-5">
                <a:latin typeface="Calibri"/>
                <a:cs typeface="Calibri"/>
              </a:rPr>
              <a:t>Tercedor, P. (2002). </a:t>
            </a:r>
            <a:r>
              <a:rPr dirty="0" sz="1800" spc="-5" i="1">
                <a:latin typeface="Calibri"/>
                <a:cs typeface="Calibri"/>
              </a:rPr>
              <a:t>Estrategias de intervención </a:t>
            </a:r>
            <a:r>
              <a:rPr dirty="0" sz="1800" i="1">
                <a:latin typeface="Calibri"/>
                <a:cs typeface="Calibri"/>
              </a:rPr>
              <a:t>en </a:t>
            </a:r>
            <a:r>
              <a:rPr dirty="0" sz="1800" spc="-5" i="1">
                <a:latin typeface="Calibri"/>
                <a:cs typeface="Calibri"/>
              </a:rPr>
              <a:t>educación para la salud desde </a:t>
            </a:r>
            <a:r>
              <a:rPr dirty="0" sz="1800" spc="5" i="1">
                <a:latin typeface="Calibri"/>
                <a:cs typeface="Calibri"/>
              </a:rPr>
              <a:t>la </a:t>
            </a:r>
            <a:r>
              <a:rPr dirty="0" sz="1800" spc="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educación</a:t>
            </a:r>
            <a:r>
              <a:rPr dirty="0" sz="1800" spc="1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física</a:t>
            </a:r>
            <a:r>
              <a:rPr dirty="0" sz="1800" spc="-5">
                <a:latin typeface="Calibri"/>
                <a:cs typeface="Calibri"/>
              </a:rPr>
              <a:t>.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INDE.</a:t>
            </a:r>
            <a:endParaRPr sz="1800">
              <a:latin typeface="Calibri"/>
              <a:cs typeface="Calibri"/>
            </a:endParaRPr>
          </a:p>
          <a:p>
            <a:pPr algn="just" marL="469900" marR="6350" indent="-457834">
              <a:lnSpc>
                <a:spcPts val="2180"/>
              </a:lnSpc>
              <a:spcBef>
                <a:spcPts val="30"/>
              </a:spcBef>
            </a:pPr>
            <a:r>
              <a:rPr dirty="0" sz="1800" spc="-5">
                <a:latin typeface="Calibri"/>
                <a:cs typeface="Calibri"/>
              </a:rPr>
              <a:t>Ley Orgánica </a:t>
            </a:r>
            <a:r>
              <a:rPr dirty="0" sz="1800">
                <a:latin typeface="Calibri"/>
                <a:cs typeface="Calibri"/>
              </a:rPr>
              <a:t>3/2020, de 29 de </a:t>
            </a:r>
            <a:r>
              <a:rPr dirty="0" sz="1800" spc="-5">
                <a:latin typeface="Calibri"/>
                <a:cs typeface="Calibri"/>
              </a:rPr>
              <a:t>diciembre, </a:t>
            </a:r>
            <a:r>
              <a:rPr dirty="0" sz="1800">
                <a:latin typeface="Calibri"/>
                <a:cs typeface="Calibri"/>
              </a:rPr>
              <a:t>por la que se modifica </a:t>
            </a:r>
            <a:r>
              <a:rPr dirty="0" sz="1800" spc="-5">
                <a:latin typeface="Calibri"/>
                <a:cs typeface="Calibri"/>
              </a:rPr>
              <a:t>la Ley </a:t>
            </a:r>
            <a:r>
              <a:rPr dirty="0" sz="1800">
                <a:latin typeface="Calibri"/>
                <a:cs typeface="Calibri"/>
              </a:rPr>
              <a:t>Orgánica </a:t>
            </a:r>
            <a:r>
              <a:rPr dirty="0" sz="1800" spc="-5">
                <a:latin typeface="Calibri"/>
                <a:cs typeface="Calibri"/>
              </a:rPr>
              <a:t>2/2006, </a:t>
            </a:r>
            <a:r>
              <a:rPr dirty="0" sz="1800">
                <a:latin typeface="Calibri"/>
                <a:cs typeface="Calibri"/>
              </a:rPr>
              <a:t>de mayo,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Educación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(LOMLOE).</a:t>
            </a:r>
            <a:endParaRPr sz="1800">
              <a:latin typeface="Calibri"/>
              <a:cs typeface="Calibri"/>
            </a:endParaRPr>
          </a:p>
          <a:p>
            <a:pPr algn="just" marL="12700">
              <a:lnSpc>
                <a:spcPts val="2065"/>
              </a:lnSpc>
            </a:pPr>
            <a:r>
              <a:rPr dirty="0" sz="1800" spc="-5">
                <a:latin typeface="Calibri"/>
                <a:cs typeface="Calibri"/>
              </a:rPr>
              <a:t>Real</a:t>
            </a:r>
            <a:r>
              <a:rPr dirty="0" sz="1800" spc="18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Decreto</a:t>
            </a:r>
            <a:r>
              <a:rPr dirty="0" sz="1800" spc="19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157/2022,</a:t>
            </a:r>
            <a:r>
              <a:rPr dirty="0" sz="1800" spc="19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8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</a:t>
            </a:r>
            <a:r>
              <a:rPr dirty="0" sz="1800" spc="19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2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marzo,</a:t>
            </a:r>
            <a:r>
              <a:rPr dirty="0" sz="1800" spc="1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por</a:t>
            </a:r>
            <a:r>
              <a:rPr dirty="0" sz="1800" spc="180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el</a:t>
            </a:r>
            <a:r>
              <a:rPr dirty="0" sz="1800" spc="18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que</a:t>
            </a:r>
            <a:r>
              <a:rPr dirty="0" sz="1800" spc="18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se</a:t>
            </a:r>
            <a:r>
              <a:rPr dirty="0" sz="1800" spc="19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establecen</a:t>
            </a:r>
            <a:r>
              <a:rPr dirty="0" sz="1800" spc="18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8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ordenación</a:t>
            </a:r>
            <a:r>
              <a:rPr dirty="0" sz="1800" spc="20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18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 spc="1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enseñanzas</a:t>
            </a:r>
            <a:endParaRPr sz="1800">
              <a:latin typeface="Calibri"/>
              <a:cs typeface="Calibri"/>
            </a:endParaRPr>
          </a:p>
          <a:p>
            <a:pPr algn="just" marL="469900">
              <a:lnSpc>
                <a:spcPct val="100000"/>
              </a:lnSpc>
              <a:spcBef>
                <a:spcPts val="25"/>
              </a:spcBef>
            </a:pPr>
            <a:r>
              <a:rPr dirty="0" sz="1800" spc="-5">
                <a:latin typeface="Calibri"/>
                <a:cs typeface="Calibri"/>
              </a:rPr>
              <a:t>mínimas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Educación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Primaria.</a:t>
            </a:r>
            <a:endParaRPr sz="1800">
              <a:latin typeface="Calibri"/>
              <a:cs typeface="Calibri"/>
            </a:endParaRPr>
          </a:p>
          <a:p>
            <a:pPr algn="just" marL="12700">
              <a:lnSpc>
                <a:spcPts val="2150"/>
              </a:lnSpc>
            </a:pPr>
            <a:r>
              <a:rPr dirty="0" sz="1800" spc="-5">
                <a:latin typeface="Calibri"/>
                <a:cs typeface="Calibri"/>
              </a:rPr>
              <a:t>Sánchez,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F.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(2002).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 i="1">
                <a:latin typeface="Calibri"/>
                <a:cs typeface="Calibri"/>
              </a:rPr>
              <a:t>Didáctica</a:t>
            </a:r>
            <a:r>
              <a:rPr dirty="0" sz="1800" spc="3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de</a:t>
            </a:r>
            <a:r>
              <a:rPr dirty="0" sz="1800" spc="2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la</a:t>
            </a:r>
            <a:r>
              <a:rPr dirty="0" sz="18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educación</a:t>
            </a:r>
            <a:r>
              <a:rPr dirty="0" sz="1800" spc="2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física.</a:t>
            </a:r>
            <a:r>
              <a:rPr dirty="0" sz="1800" spc="25" i="1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Pearson.</a:t>
            </a:r>
            <a:endParaRPr sz="1800">
              <a:latin typeface="Calibri"/>
              <a:cs typeface="Calibri"/>
            </a:endParaRPr>
          </a:p>
          <a:p>
            <a:pPr algn="just" marL="469265" marR="5715" indent="-457200">
              <a:lnSpc>
                <a:spcPts val="2160"/>
              </a:lnSpc>
              <a:spcBef>
                <a:spcPts val="60"/>
              </a:spcBef>
            </a:pPr>
            <a:r>
              <a:rPr dirty="0" sz="1800" spc="-5">
                <a:latin typeface="Calibri"/>
                <a:cs typeface="Calibri"/>
              </a:rPr>
              <a:t>Comunidad </a:t>
            </a:r>
            <a:r>
              <a:rPr dirty="0" sz="1800">
                <a:latin typeface="Calibri"/>
                <a:cs typeface="Calibri"/>
              </a:rPr>
              <a:t>de </a:t>
            </a:r>
            <a:r>
              <a:rPr dirty="0" sz="1800" spc="-5">
                <a:latin typeface="Calibri"/>
                <a:cs typeface="Calibri"/>
              </a:rPr>
              <a:t>Madrid, </a:t>
            </a:r>
            <a:r>
              <a:rPr dirty="0" sz="1800">
                <a:latin typeface="Calibri"/>
                <a:cs typeface="Calibri"/>
              </a:rPr>
              <a:t>de 1 de </a:t>
            </a:r>
            <a:r>
              <a:rPr dirty="0" sz="1800" spc="-5">
                <a:latin typeface="Calibri"/>
                <a:cs typeface="Calibri"/>
              </a:rPr>
              <a:t>febrero </a:t>
            </a:r>
            <a:r>
              <a:rPr dirty="0" sz="1800">
                <a:latin typeface="Calibri"/>
                <a:cs typeface="Calibri"/>
              </a:rPr>
              <a:t>de 2022, </a:t>
            </a:r>
            <a:r>
              <a:rPr dirty="0" sz="1800" spc="-5">
                <a:latin typeface="Calibri"/>
                <a:cs typeface="Calibri"/>
              </a:rPr>
              <a:t>relativo </a:t>
            </a:r>
            <a:r>
              <a:rPr dirty="0" sz="1800">
                <a:latin typeface="Calibri"/>
                <a:cs typeface="Calibri"/>
              </a:rPr>
              <a:t>a </a:t>
            </a:r>
            <a:r>
              <a:rPr dirty="0" sz="1800" spc="-5">
                <a:latin typeface="Calibri"/>
                <a:cs typeface="Calibri"/>
              </a:rPr>
              <a:t>la resolución </a:t>
            </a:r>
            <a:r>
              <a:rPr dirty="0" sz="1800">
                <a:latin typeface="Calibri"/>
                <a:cs typeface="Calibri"/>
              </a:rPr>
              <a:t>de </a:t>
            </a:r>
            <a:r>
              <a:rPr dirty="0" sz="1800" spc="-5">
                <a:latin typeface="Calibri"/>
                <a:cs typeface="Calibri"/>
              </a:rPr>
              <a:t>la Dirección General </a:t>
            </a:r>
            <a:r>
              <a:rPr dirty="0" sz="1800">
                <a:latin typeface="Calibri"/>
                <a:cs typeface="Calibri"/>
              </a:rPr>
              <a:t>de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Recursos Humanos, por la </a:t>
            </a:r>
            <a:r>
              <a:rPr dirty="0" sz="1800">
                <a:latin typeface="Calibri"/>
                <a:cs typeface="Calibri"/>
              </a:rPr>
              <a:t>que se </a:t>
            </a:r>
            <a:r>
              <a:rPr dirty="0" sz="1800" spc="-5">
                <a:latin typeface="Calibri"/>
                <a:cs typeface="Calibri"/>
              </a:rPr>
              <a:t>convoca procedimiento </a:t>
            </a:r>
            <a:r>
              <a:rPr dirty="0" sz="1800">
                <a:latin typeface="Calibri"/>
                <a:cs typeface="Calibri"/>
              </a:rPr>
              <a:t>selectivo </a:t>
            </a:r>
            <a:r>
              <a:rPr dirty="0" sz="1800" spc="-5">
                <a:latin typeface="Calibri"/>
                <a:cs typeface="Calibri"/>
              </a:rPr>
              <a:t>para </a:t>
            </a:r>
            <a:r>
              <a:rPr dirty="0" sz="1800">
                <a:latin typeface="Calibri"/>
                <a:cs typeface="Calibri"/>
              </a:rPr>
              <a:t>ingreso en el </a:t>
            </a:r>
            <a:r>
              <a:rPr dirty="0" sz="1800" spc="-5">
                <a:latin typeface="Calibri"/>
                <a:cs typeface="Calibri"/>
              </a:rPr>
              <a:t>Cuerpo </a:t>
            </a:r>
            <a:r>
              <a:rPr dirty="0" sz="1800">
                <a:latin typeface="Calibri"/>
                <a:cs typeface="Calibri"/>
              </a:rPr>
              <a:t> 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Maestros</a:t>
            </a:r>
            <a:r>
              <a:rPr dirty="0" sz="1800">
                <a:latin typeface="Calibri"/>
                <a:cs typeface="Calibri"/>
              </a:rPr>
              <a:t> y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para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adquisición</a:t>
            </a:r>
            <a:r>
              <a:rPr dirty="0" sz="1800">
                <a:latin typeface="Calibri"/>
                <a:cs typeface="Calibri"/>
              </a:rPr>
              <a:t> 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nuevas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especialidades.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u="sng" sz="1800" spc="-5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2"/>
              </a:rPr>
              <a:t>https://www.comunidad.madrid/servicios/educacion/documentacion-procesos-selectivos-</a:t>
            </a:r>
            <a:endParaRPr sz="1800">
              <a:latin typeface="Calibri"/>
              <a:cs typeface="Calibri"/>
            </a:endParaRPr>
          </a:p>
          <a:p>
            <a:pPr marL="469900">
              <a:lnSpc>
                <a:spcPts val="2110"/>
              </a:lnSpc>
            </a:pPr>
            <a:r>
              <a:rPr dirty="0" u="sng" sz="1800" spc="-5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libri"/>
                <a:cs typeface="Calibri"/>
                <a:hlinkClick r:id="rId2"/>
              </a:rPr>
              <a:t>oposiciones-2022-maestros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68475" y="625332"/>
            <a:ext cx="4825365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Referencias</a:t>
            </a:r>
            <a:r>
              <a:rPr dirty="0" sz="3300" spc="-6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bibliográficas</a:t>
            </a:r>
            <a:endParaRPr sz="33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299" y="0"/>
            <a:ext cx="2480310" cy="6870700"/>
            <a:chOff x="-6299" y="0"/>
            <a:chExt cx="2480310" cy="68707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2467356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2467356" y="6858000"/>
                  </a:lnTo>
                  <a:lnTo>
                    <a:pt x="24673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0" y="0"/>
                  </a:moveTo>
                  <a:lnTo>
                    <a:pt x="2467356" y="0"/>
                  </a:lnTo>
                  <a:lnTo>
                    <a:pt x="2467356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1388" y="336804"/>
              <a:ext cx="1760207" cy="6659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290107" y="1524591"/>
            <a:ext cx="7976870" cy="124396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4000" spc="-10"/>
              <a:t>TEMA</a:t>
            </a:r>
            <a:r>
              <a:rPr dirty="0" sz="4000" spc="-75"/>
              <a:t> </a:t>
            </a:r>
            <a:r>
              <a:rPr dirty="0" sz="4000" spc="-5"/>
              <a:t>2</a:t>
            </a:r>
            <a:endParaRPr sz="4000"/>
          </a:p>
          <a:p>
            <a:pPr algn="ctr">
              <a:lnSpc>
                <a:spcPct val="100000"/>
              </a:lnSpc>
            </a:pPr>
            <a:r>
              <a:rPr dirty="0" sz="4000" spc="-5"/>
              <a:t>OBJETIVOS</a:t>
            </a:r>
            <a:r>
              <a:rPr dirty="0" sz="4000" spc="-20"/>
              <a:t> </a:t>
            </a:r>
            <a:r>
              <a:rPr dirty="0" sz="4000"/>
              <a:t>II </a:t>
            </a:r>
            <a:r>
              <a:rPr dirty="0" sz="4000" spc="-5"/>
              <a:t>Y</a:t>
            </a:r>
            <a:r>
              <a:rPr dirty="0" sz="4000" spc="-15"/>
              <a:t> </a:t>
            </a:r>
            <a:r>
              <a:rPr dirty="0" sz="4000" spc="-10"/>
              <a:t>COMPETENCIAS</a:t>
            </a:r>
            <a:endParaRPr sz="4000"/>
          </a:p>
        </p:txBody>
      </p:sp>
      <p:sp>
        <p:nvSpPr>
          <p:cNvPr id="7" name="object 7"/>
          <p:cNvSpPr txBox="1"/>
          <p:nvPr/>
        </p:nvSpPr>
        <p:spPr>
          <a:xfrm>
            <a:off x="3794517" y="3398715"/>
            <a:ext cx="45466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"/>
                <a:cs typeface="Arial"/>
              </a:rPr>
              <a:t>Asignatura: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Didáctica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Educación</a:t>
            </a:r>
            <a:r>
              <a:rPr dirty="0" sz="1800" spc="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Física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08832" y="4050791"/>
            <a:ext cx="4876799" cy="768095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086492" y="5329637"/>
            <a:ext cx="3608704" cy="941069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27940">
              <a:lnSpc>
                <a:spcPct val="101000"/>
              </a:lnSpc>
              <a:spcBef>
                <a:spcPts val="85"/>
              </a:spcBef>
            </a:pPr>
            <a:r>
              <a:rPr dirty="0" sz="1000" spc="-5">
                <a:latin typeface="Times New Roman"/>
                <a:cs typeface="Times New Roman"/>
              </a:rPr>
              <a:t>©2022 Miriam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González,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María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Espada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Mateos,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Daniel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Bores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10">
                <a:latin typeface="Times New Roman"/>
                <a:cs typeface="Times New Roman"/>
              </a:rPr>
              <a:t>Algunos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derechos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Este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documento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distribuye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bajo</a:t>
            </a:r>
            <a:r>
              <a:rPr dirty="0" sz="1000" spc="-5">
                <a:latin typeface="Times New Roman"/>
                <a:cs typeface="Times New Roman"/>
              </a:rPr>
              <a:t> la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licencia</a:t>
            </a:r>
            <a:endParaRPr sz="10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“Atribución-CompartirIgual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</a:t>
            </a:r>
            <a:r>
              <a:rPr dirty="0" sz="1000" spc="-5">
                <a:latin typeface="Times New Roman"/>
                <a:cs typeface="Times New Roman"/>
              </a:rPr>
              <a:t> Internacional”</a:t>
            </a:r>
            <a:r>
              <a:rPr dirty="0" sz="1000" spc="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-5">
                <a:latin typeface="Times New Roman"/>
                <a:cs typeface="Times New Roman"/>
              </a:rPr>
              <a:t> Creative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Commons,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disponible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en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u="sng" sz="10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66876" y="1572239"/>
            <a:ext cx="131826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0"/>
              <a:t>Í</a:t>
            </a:r>
            <a:r>
              <a:rPr dirty="0" sz="3000" spc="5"/>
              <a:t>ND</a:t>
            </a:r>
            <a:r>
              <a:rPr dirty="0" sz="3000" spc="-10"/>
              <a:t>I</a:t>
            </a:r>
            <a:r>
              <a:rPr dirty="0" sz="3000" spc="5"/>
              <a:t>CE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3355760" y="2954897"/>
            <a:ext cx="2518410" cy="882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6540" indent="-243840">
              <a:lnSpc>
                <a:spcPct val="100000"/>
              </a:lnSpc>
              <a:spcBef>
                <a:spcPts val="100"/>
              </a:spcBef>
              <a:buSzPct val="42857"/>
              <a:buFont typeface="Calibri"/>
              <a:buChar char="●"/>
              <a:tabLst>
                <a:tab pos="255904" algn="l"/>
                <a:tab pos="256540" algn="l"/>
              </a:tabLst>
            </a:pPr>
            <a:r>
              <a:rPr dirty="0" sz="2100" spc="-5">
                <a:latin typeface="Arial"/>
                <a:cs typeface="Arial"/>
              </a:rPr>
              <a:t>Conceptos</a:t>
            </a:r>
            <a:r>
              <a:rPr dirty="0" sz="2100" spc="-6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básicos</a:t>
            </a:r>
            <a:endParaRPr sz="2100">
              <a:latin typeface="Arial"/>
              <a:cs typeface="Arial"/>
            </a:endParaRPr>
          </a:p>
          <a:p>
            <a:pPr marL="256540" indent="-243840">
              <a:lnSpc>
                <a:spcPct val="100000"/>
              </a:lnSpc>
              <a:spcBef>
                <a:spcPts val="1705"/>
              </a:spcBef>
              <a:buSzPct val="42857"/>
              <a:buFont typeface="Calibri"/>
              <a:buChar char="●"/>
              <a:tabLst>
                <a:tab pos="255904" algn="l"/>
                <a:tab pos="256540" algn="l"/>
              </a:tabLst>
            </a:pPr>
            <a:r>
              <a:rPr dirty="0" sz="2100" spc="-5">
                <a:latin typeface="Arial"/>
                <a:cs typeface="Arial"/>
              </a:rPr>
              <a:t>Situación</a:t>
            </a:r>
            <a:r>
              <a:rPr dirty="0" sz="2100" spc="-5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actual</a:t>
            </a:r>
            <a:endParaRPr sz="2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66876" y="1572239"/>
            <a:ext cx="131826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0"/>
              <a:t>Í</a:t>
            </a:r>
            <a:r>
              <a:rPr dirty="0" sz="3000" spc="5"/>
              <a:t>ND</a:t>
            </a:r>
            <a:r>
              <a:rPr dirty="0" sz="3000" spc="-10"/>
              <a:t>I</a:t>
            </a:r>
            <a:r>
              <a:rPr dirty="0" sz="3000" spc="5"/>
              <a:t>CE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3346996" y="2884294"/>
            <a:ext cx="2738120" cy="81788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269875" indent="-257810">
              <a:lnSpc>
                <a:spcPct val="100000"/>
              </a:lnSpc>
              <a:spcBef>
                <a:spcPts val="70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100" spc="-5">
                <a:latin typeface="Arial"/>
                <a:cs typeface="Arial"/>
              </a:rPr>
              <a:t>Tipos</a:t>
            </a:r>
            <a:r>
              <a:rPr dirty="0" sz="2100" spc="-25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y</a:t>
            </a:r>
            <a:r>
              <a:rPr dirty="0" sz="2100" spc="-2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formulación</a:t>
            </a:r>
            <a:endParaRPr sz="21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60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100" spc="-5">
                <a:latin typeface="Arial"/>
                <a:cs typeface="Arial"/>
              </a:rPr>
              <a:t>Competencias</a:t>
            </a:r>
            <a:r>
              <a:rPr dirty="0" sz="2100" spc="-7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Clave</a:t>
            </a:r>
            <a:endParaRPr sz="2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19802" y="474635"/>
            <a:ext cx="462280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 b="1">
                <a:solidFill>
                  <a:srgbClr val="1F487C"/>
                </a:solidFill>
                <a:latin typeface="Arial"/>
                <a:cs typeface="Arial"/>
              </a:rPr>
              <a:t>TIPOS </a:t>
            </a:r>
            <a:r>
              <a:rPr dirty="0" sz="3000" b="1">
                <a:solidFill>
                  <a:srgbClr val="1F487C"/>
                </a:solidFill>
                <a:latin typeface="Arial"/>
                <a:cs typeface="Arial"/>
              </a:rPr>
              <a:t>Y</a:t>
            </a:r>
            <a:r>
              <a:rPr dirty="0" sz="3000" spc="-25" b="1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3000" spc="-5" b="1">
                <a:solidFill>
                  <a:srgbClr val="1F487C"/>
                </a:solidFill>
                <a:latin typeface="Arial"/>
                <a:cs typeface="Arial"/>
              </a:rPr>
              <a:t>FORMULACIÓN:</a:t>
            </a:r>
            <a:endParaRPr sz="30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025142" y="1997711"/>
            <a:ext cx="9766300" cy="1968500"/>
            <a:chOff x="2025142" y="1997711"/>
            <a:chExt cx="9766300" cy="1968500"/>
          </a:xfrm>
        </p:grpSpPr>
        <p:sp>
          <p:nvSpPr>
            <p:cNvPr id="4" name="object 4"/>
            <p:cNvSpPr/>
            <p:nvPr/>
          </p:nvSpPr>
          <p:spPr>
            <a:xfrm>
              <a:off x="2031492" y="2321051"/>
              <a:ext cx="9753600" cy="1638300"/>
            </a:xfrm>
            <a:custGeom>
              <a:avLst/>
              <a:gdLst/>
              <a:ahLst/>
              <a:cxnLst/>
              <a:rect l="l" t="t" r="r" b="b"/>
              <a:pathLst>
                <a:path w="9753600" h="1638300">
                  <a:moveTo>
                    <a:pt x="0" y="0"/>
                  </a:moveTo>
                  <a:lnTo>
                    <a:pt x="9753600" y="0"/>
                  </a:lnTo>
                  <a:lnTo>
                    <a:pt x="9753600" y="1638300"/>
                  </a:lnTo>
                  <a:lnTo>
                    <a:pt x="0" y="163830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519172" y="2004061"/>
              <a:ext cx="6827520" cy="1275715"/>
            </a:xfrm>
            <a:custGeom>
              <a:avLst/>
              <a:gdLst/>
              <a:ahLst/>
              <a:cxnLst/>
              <a:rect l="l" t="t" r="r" b="b"/>
              <a:pathLst>
                <a:path w="6827520" h="1275714">
                  <a:moveTo>
                    <a:pt x="6614922" y="0"/>
                  </a:moveTo>
                  <a:lnTo>
                    <a:pt x="212597" y="0"/>
                  </a:lnTo>
                  <a:lnTo>
                    <a:pt x="163852" y="5615"/>
                  </a:lnTo>
                  <a:lnTo>
                    <a:pt x="119104" y="21609"/>
                  </a:lnTo>
                  <a:lnTo>
                    <a:pt x="79630" y="46706"/>
                  </a:lnTo>
                  <a:lnTo>
                    <a:pt x="46706" y="79630"/>
                  </a:lnTo>
                  <a:lnTo>
                    <a:pt x="21609" y="119104"/>
                  </a:lnTo>
                  <a:lnTo>
                    <a:pt x="5615" y="163852"/>
                  </a:lnTo>
                  <a:lnTo>
                    <a:pt x="0" y="212598"/>
                  </a:lnTo>
                  <a:lnTo>
                    <a:pt x="0" y="1062990"/>
                  </a:lnTo>
                  <a:lnTo>
                    <a:pt x="5615" y="1111735"/>
                  </a:lnTo>
                  <a:lnTo>
                    <a:pt x="21609" y="1156483"/>
                  </a:lnTo>
                  <a:lnTo>
                    <a:pt x="46706" y="1195957"/>
                  </a:lnTo>
                  <a:lnTo>
                    <a:pt x="79630" y="1228881"/>
                  </a:lnTo>
                  <a:lnTo>
                    <a:pt x="119104" y="1253978"/>
                  </a:lnTo>
                  <a:lnTo>
                    <a:pt x="163852" y="1269972"/>
                  </a:lnTo>
                  <a:lnTo>
                    <a:pt x="212597" y="1275588"/>
                  </a:lnTo>
                  <a:lnTo>
                    <a:pt x="6614922" y="1275588"/>
                  </a:lnTo>
                  <a:lnTo>
                    <a:pt x="6663667" y="1269972"/>
                  </a:lnTo>
                  <a:lnTo>
                    <a:pt x="6708415" y="1253978"/>
                  </a:lnTo>
                  <a:lnTo>
                    <a:pt x="6747889" y="1228881"/>
                  </a:lnTo>
                  <a:lnTo>
                    <a:pt x="6780813" y="1195957"/>
                  </a:lnTo>
                  <a:lnTo>
                    <a:pt x="6805910" y="1156483"/>
                  </a:lnTo>
                  <a:lnTo>
                    <a:pt x="6821904" y="1111735"/>
                  </a:lnTo>
                  <a:lnTo>
                    <a:pt x="6827520" y="1062990"/>
                  </a:lnTo>
                  <a:lnTo>
                    <a:pt x="6827520" y="212598"/>
                  </a:lnTo>
                  <a:lnTo>
                    <a:pt x="6821904" y="163852"/>
                  </a:lnTo>
                  <a:lnTo>
                    <a:pt x="6805910" y="119104"/>
                  </a:lnTo>
                  <a:lnTo>
                    <a:pt x="6780813" y="79630"/>
                  </a:lnTo>
                  <a:lnTo>
                    <a:pt x="6747889" y="46706"/>
                  </a:lnTo>
                  <a:lnTo>
                    <a:pt x="6708415" y="21609"/>
                  </a:lnTo>
                  <a:lnTo>
                    <a:pt x="6663667" y="5615"/>
                  </a:lnTo>
                  <a:lnTo>
                    <a:pt x="6614922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519172" y="2004061"/>
              <a:ext cx="6827520" cy="1275715"/>
            </a:xfrm>
            <a:custGeom>
              <a:avLst/>
              <a:gdLst/>
              <a:ahLst/>
              <a:cxnLst/>
              <a:rect l="l" t="t" r="r" b="b"/>
              <a:pathLst>
                <a:path w="6827520" h="1275714">
                  <a:moveTo>
                    <a:pt x="0" y="212598"/>
                  </a:moveTo>
                  <a:lnTo>
                    <a:pt x="5615" y="163852"/>
                  </a:lnTo>
                  <a:lnTo>
                    <a:pt x="21609" y="119104"/>
                  </a:lnTo>
                  <a:lnTo>
                    <a:pt x="46706" y="79630"/>
                  </a:lnTo>
                  <a:lnTo>
                    <a:pt x="79630" y="46706"/>
                  </a:lnTo>
                  <a:lnTo>
                    <a:pt x="119104" y="21609"/>
                  </a:lnTo>
                  <a:lnTo>
                    <a:pt x="163852" y="5615"/>
                  </a:lnTo>
                  <a:lnTo>
                    <a:pt x="212597" y="0"/>
                  </a:lnTo>
                  <a:lnTo>
                    <a:pt x="6614922" y="0"/>
                  </a:lnTo>
                  <a:lnTo>
                    <a:pt x="6663667" y="5615"/>
                  </a:lnTo>
                  <a:lnTo>
                    <a:pt x="6708415" y="21609"/>
                  </a:lnTo>
                  <a:lnTo>
                    <a:pt x="6747889" y="46706"/>
                  </a:lnTo>
                  <a:lnTo>
                    <a:pt x="6780813" y="79630"/>
                  </a:lnTo>
                  <a:lnTo>
                    <a:pt x="6805910" y="119104"/>
                  </a:lnTo>
                  <a:lnTo>
                    <a:pt x="6821904" y="163852"/>
                  </a:lnTo>
                  <a:lnTo>
                    <a:pt x="6827520" y="212598"/>
                  </a:lnTo>
                  <a:lnTo>
                    <a:pt x="6827520" y="1062990"/>
                  </a:lnTo>
                  <a:lnTo>
                    <a:pt x="6821904" y="1111735"/>
                  </a:lnTo>
                  <a:lnTo>
                    <a:pt x="6805910" y="1156483"/>
                  </a:lnTo>
                  <a:lnTo>
                    <a:pt x="6780813" y="1195957"/>
                  </a:lnTo>
                  <a:lnTo>
                    <a:pt x="6747889" y="1228881"/>
                  </a:lnTo>
                  <a:lnTo>
                    <a:pt x="6708415" y="1253978"/>
                  </a:lnTo>
                  <a:lnTo>
                    <a:pt x="6663667" y="1269972"/>
                  </a:lnTo>
                  <a:lnTo>
                    <a:pt x="6614922" y="1275588"/>
                  </a:lnTo>
                  <a:lnTo>
                    <a:pt x="212597" y="1275588"/>
                  </a:lnTo>
                  <a:lnTo>
                    <a:pt x="163852" y="1269972"/>
                  </a:lnTo>
                  <a:lnTo>
                    <a:pt x="119104" y="1253978"/>
                  </a:lnTo>
                  <a:lnTo>
                    <a:pt x="79630" y="1228881"/>
                  </a:lnTo>
                  <a:lnTo>
                    <a:pt x="46706" y="1195957"/>
                  </a:lnTo>
                  <a:lnTo>
                    <a:pt x="21609" y="1156483"/>
                  </a:lnTo>
                  <a:lnTo>
                    <a:pt x="5615" y="1111735"/>
                  </a:lnTo>
                  <a:lnTo>
                    <a:pt x="0" y="1062990"/>
                  </a:lnTo>
                  <a:lnTo>
                    <a:pt x="0" y="212598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2037842" y="2126231"/>
            <a:ext cx="9740900" cy="9639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802005">
              <a:lnSpc>
                <a:spcPts val="2510"/>
              </a:lnSpc>
              <a:spcBef>
                <a:spcPts val="95"/>
              </a:spcBef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OBJETIVOS</a:t>
            </a:r>
            <a:r>
              <a:rPr dirty="0" sz="2200" spc="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REAL</a:t>
            </a:r>
            <a:r>
              <a:rPr dirty="0" sz="2200" spc="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DECRETO</a:t>
            </a:r>
            <a:r>
              <a:rPr dirty="0" sz="22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157/2022,</a:t>
            </a:r>
            <a:r>
              <a:rPr dirty="0" sz="22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dirty="0" sz="22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endParaRPr sz="2200">
              <a:latin typeface="Calibri"/>
              <a:cs typeface="Calibri"/>
            </a:endParaRPr>
          </a:p>
          <a:p>
            <a:pPr marL="802005" marR="3160395">
              <a:lnSpc>
                <a:spcPts val="2380"/>
              </a:lnSpc>
              <a:spcBef>
                <a:spcPts val="165"/>
              </a:spcBef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marzo,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por</a:t>
            </a:r>
            <a:r>
              <a:rPr dirty="0" sz="22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se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establecen</a:t>
            </a:r>
            <a:r>
              <a:rPr dirty="0" sz="22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la ordenación</a:t>
            </a:r>
            <a:r>
              <a:rPr dirty="0" sz="22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2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las </a:t>
            </a:r>
            <a:r>
              <a:rPr dirty="0" sz="2200" spc="-48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enseñanzas</a:t>
            </a:r>
            <a:r>
              <a:rPr dirty="0" sz="22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mínimas</a:t>
            </a:r>
            <a:r>
              <a:rPr dirty="0" sz="22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le</a:t>
            </a:r>
            <a:r>
              <a:rPr dirty="0" sz="22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Educación</a:t>
            </a:r>
            <a:r>
              <a:rPr dirty="0" sz="22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Primaria</a:t>
            </a:r>
            <a:endParaRPr sz="22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031492" y="3909059"/>
            <a:ext cx="9753600" cy="1638300"/>
            <a:chOff x="2031492" y="3909059"/>
            <a:chExt cx="9753600" cy="1638300"/>
          </a:xfrm>
        </p:grpSpPr>
        <p:sp>
          <p:nvSpPr>
            <p:cNvPr id="9" name="object 9"/>
            <p:cNvSpPr/>
            <p:nvPr/>
          </p:nvSpPr>
          <p:spPr>
            <a:xfrm>
              <a:off x="2031492" y="3909059"/>
              <a:ext cx="9753600" cy="1638300"/>
            </a:xfrm>
            <a:custGeom>
              <a:avLst/>
              <a:gdLst/>
              <a:ahLst/>
              <a:cxnLst/>
              <a:rect l="l" t="t" r="r" b="b"/>
              <a:pathLst>
                <a:path w="9753600" h="1638300">
                  <a:moveTo>
                    <a:pt x="9753600" y="0"/>
                  </a:moveTo>
                  <a:lnTo>
                    <a:pt x="0" y="0"/>
                  </a:lnTo>
                  <a:lnTo>
                    <a:pt x="0" y="1638300"/>
                  </a:lnTo>
                  <a:lnTo>
                    <a:pt x="9753600" y="1638300"/>
                  </a:lnTo>
                  <a:lnTo>
                    <a:pt x="9753600" y="0"/>
                  </a:lnTo>
                  <a:close/>
                </a:path>
              </a:pathLst>
            </a:custGeom>
            <a:solidFill>
              <a:srgbClr val="FFFFFF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519172" y="4309875"/>
              <a:ext cx="6827520" cy="559435"/>
            </a:xfrm>
            <a:custGeom>
              <a:avLst/>
              <a:gdLst/>
              <a:ahLst/>
              <a:cxnLst/>
              <a:rect l="l" t="t" r="r" b="b"/>
              <a:pathLst>
                <a:path w="6827520" h="559435">
                  <a:moveTo>
                    <a:pt x="6734302" y="0"/>
                  </a:moveTo>
                  <a:lnTo>
                    <a:pt x="93218" y="0"/>
                  </a:lnTo>
                  <a:lnTo>
                    <a:pt x="56932" y="7325"/>
                  </a:lnTo>
                  <a:lnTo>
                    <a:pt x="27301" y="27301"/>
                  </a:lnTo>
                  <a:lnTo>
                    <a:pt x="7325" y="56932"/>
                  </a:lnTo>
                  <a:lnTo>
                    <a:pt x="0" y="93218"/>
                  </a:lnTo>
                  <a:lnTo>
                    <a:pt x="0" y="466077"/>
                  </a:lnTo>
                  <a:lnTo>
                    <a:pt x="7325" y="502365"/>
                  </a:lnTo>
                  <a:lnTo>
                    <a:pt x="27301" y="531999"/>
                  </a:lnTo>
                  <a:lnTo>
                    <a:pt x="56932" y="551980"/>
                  </a:lnTo>
                  <a:lnTo>
                    <a:pt x="93218" y="559308"/>
                  </a:lnTo>
                  <a:lnTo>
                    <a:pt x="6734302" y="559308"/>
                  </a:lnTo>
                  <a:lnTo>
                    <a:pt x="6770587" y="551980"/>
                  </a:lnTo>
                  <a:lnTo>
                    <a:pt x="6800218" y="531999"/>
                  </a:lnTo>
                  <a:lnTo>
                    <a:pt x="6820194" y="502365"/>
                  </a:lnTo>
                  <a:lnTo>
                    <a:pt x="6827520" y="466077"/>
                  </a:lnTo>
                  <a:lnTo>
                    <a:pt x="6827520" y="93218"/>
                  </a:lnTo>
                  <a:lnTo>
                    <a:pt x="6820194" y="56932"/>
                  </a:lnTo>
                  <a:lnTo>
                    <a:pt x="6800218" y="27301"/>
                  </a:lnTo>
                  <a:lnTo>
                    <a:pt x="6770587" y="7325"/>
                  </a:lnTo>
                  <a:lnTo>
                    <a:pt x="6734302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519172" y="4309875"/>
              <a:ext cx="6827520" cy="559435"/>
            </a:xfrm>
            <a:custGeom>
              <a:avLst/>
              <a:gdLst/>
              <a:ahLst/>
              <a:cxnLst/>
              <a:rect l="l" t="t" r="r" b="b"/>
              <a:pathLst>
                <a:path w="6827520" h="559435">
                  <a:moveTo>
                    <a:pt x="0" y="93218"/>
                  </a:moveTo>
                  <a:lnTo>
                    <a:pt x="7325" y="56932"/>
                  </a:lnTo>
                  <a:lnTo>
                    <a:pt x="27301" y="27301"/>
                  </a:lnTo>
                  <a:lnTo>
                    <a:pt x="56932" y="7325"/>
                  </a:lnTo>
                  <a:lnTo>
                    <a:pt x="93218" y="0"/>
                  </a:lnTo>
                  <a:lnTo>
                    <a:pt x="6734302" y="0"/>
                  </a:lnTo>
                  <a:lnTo>
                    <a:pt x="6770587" y="7325"/>
                  </a:lnTo>
                  <a:lnTo>
                    <a:pt x="6800218" y="27301"/>
                  </a:lnTo>
                  <a:lnTo>
                    <a:pt x="6820194" y="56932"/>
                  </a:lnTo>
                  <a:lnTo>
                    <a:pt x="6827520" y="93218"/>
                  </a:lnTo>
                  <a:lnTo>
                    <a:pt x="6827520" y="466077"/>
                  </a:lnTo>
                  <a:lnTo>
                    <a:pt x="6820194" y="502365"/>
                  </a:lnTo>
                  <a:lnTo>
                    <a:pt x="6800218" y="531999"/>
                  </a:lnTo>
                  <a:lnTo>
                    <a:pt x="6770587" y="551980"/>
                  </a:lnTo>
                  <a:lnTo>
                    <a:pt x="6734302" y="559308"/>
                  </a:lnTo>
                  <a:lnTo>
                    <a:pt x="93218" y="559308"/>
                  </a:lnTo>
                  <a:lnTo>
                    <a:pt x="56932" y="551980"/>
                  </a:lnTo>
                  <a:lnTo>
                    <a:pt x="27301" y="531999"/>
                  </a:lnTo>
                  <a:lnTo>
                    <a:pt x="7325" y="502365"/>
                  </a:lnTo>
                  <a:lnTo>
                    <a:pt x="0" y="466077"/>
                  </a:lnTo>
                  <a:lnTo>
                    <a:pt x="0" y="93218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031492" y="3909059"/>
            <a:ext cx="9753600" cy="1638300"/>
          </a:xfrm>
          <a:prstGeom prst="rect">
            <a:avLst/>
          </a:prstGeom>
          <a:ln w="12700">
            <a:solidFill>
              <a:srgbClr val="A4A4A4"/>
            </a:solidFill>
          </a:ln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3250">
              <a:latin typeface="Times New Roman"/>
              <a:cs typeface="Times New Roman"/>
            </a:endParaRPr>
          </a:p>
          <a:p>
            <a:pPr marL="773430">
              <a:lnSpc>
                <a:spcPct val="100000"/>
              </a:lnSpc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OBJETIVOS</a:t>
            </a:r>
            <a:r>
              <a:rPr dirty="0" sz="22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DIDÁCTICOS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70627" y="366043"/>
            <a:ext cx="287528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/>
              <a:t>OB</a:t>
            </a:r>
            <a:r>
              <a:rPr dirty="0" sz="4000"/>
              <a:t>J</a:t>
            </a:r>
            <a:r>
              <a:rPr dirty="0" sz="4000" spc="-5"/>
              <a:t>E</a:t>
            </a:r>
            <a:r>
              <a:rPr dirty="0" sz="4000" spc="-15"/>
              <a:t>T</a:t>
            </a:r>
            <a:r>
              <a:rPr dirty="0" sz="4000"/>
              <a:t>I</a:t>
            </a:r>
            <a:r>
              <a:rPr dirty="0" sz="4000" spc="-5"/>
              <a:t>VOS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171665" y="5458411"/>
            <a:ext cx="8138159" cy="11245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>
              <a:lnSpc>
                <a:spcPct val="100200"/>
              </a:lnSpc>
              <a:spcBef>
                <a:spcPts val="95"/>
              </a:spcBef>
            </a:pPr>
            <a:r>
              <a:rPr dirty="0" sz="2400" spc="-5">
                <a:latin typeface="Calibri"/>
                <a:cs typeface="Calibri"/>
              </a:rPr>
              <a:t>Son los logros que </a:t>
            </a:r>
            <a:r>
              <a:rPr dirty="0" sz="2400">
                <a:latin typeface="Calibri"/>
                <a:cs typeface="Calibri"/>
              </a:rPr>
              <a:t>el alumno </a:t>
            </a:r>
            <a:r>
              <a:rPr dirty="0" sz="2400" spc="-5">
                <a:latin typeface="Calibri"/>
                <a:cs typeface="Calibri"/>
              </a:rPr>
              <a:t>debe </a:t>
            </a:r>
            <a:r>
              <a:rPr dirty="0" sz="2400">
                <a:latin typeface="Calibri"/>
                <a:cs typeface="Calibri"/>
              </a:rPr>
              <a:t>alcanzar al </a:t>
            </a:r>
            <a:r>
              <a:rPr dirty="0" sz="2400" spc="-5">
                <a:latin typeface="Calibri"/>
                <a:cs typeface="Calibri"/>
              </a:rPr>
              <a:t>finalizar un proceso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educativo como resultado de </a:t>
            </a:r>
            <a:r>
              <a:rPr dirty="0" sz="2400">
                <a:latin typeface="Calibri"/>
                <a:cs typeface="Calibri"/>
              </a:rPr>
              <a:t>las experiencias </a:t>
            </a:r>
            <a:r>
              <a:rPr dirty="0" sz="2400" spc="-5">
                <a:latin typeface="Calibri"/>
                <a:cs typeface="Calibri"/>
              </a:rPr>
              <a:t>de enseñanza-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aprendizaje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intencionalmente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planificadas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para</a:t>
            </a:r>
            <a:r>
              <a:rPr dirty="0" sz="2400">
                <a:latin typeface="Calibri"/>
                <a:cs typeface="Calibri"/>
              </a:rPr>
              <a:t> tal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fin.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91711" y="1269491"/>
            <a:ext cx="5465063" cy="409803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111909" y="1396174"/>
            <a:ext cx="4404995" cy="16383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737870">
              <a:lnSpc>
                <a:spcPts val="2620"/>
              </a:lnSpc>
              <a:spcBef>
                <a:spcPts val="105"/>
              </a:spcBef>
            </a:pPr>
            <a:r>
              <a:rPr dirty="0" sz="2300" spc="-5">
                <a:solidFill>
                  <a:srgbClr val="FFFFFF"/>
                </a:solidFill>
                <a:latin typeface="Calibri"/>
                <a:cs typeface="Calibri"/>
              </a:rPr>
              <a:t>OBJETIVOS</a:t>
            </a:r>
            <a:r>
              <a:rPr dirty="0" sz="23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23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 spc="-5">
                <a:solidFill>
                  <a:srgbClr val="FFFFFF"/>
                </a:solidFill>
                <a:latin typeface="Calibri"/>
                <a:cs typeface="Calibri"/>
              </a:rPr>
              <a:t>REAL</a:t>
            </a:r>
            <a:r>
              <a:rPr dirty="0" sz="23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DECRETO</a:t>
            </a:r>
            <a:endParaRPr sz="2300">
              <a:latin typeface="Calibri"/>
              <a:cs typeface="Calibri"/>
            </a:endParaRPr>
          </a:p>
          <a:p>
            <a:pPr algn="r" marL="12700" marR="6350" indent="50165">
              <a:lnSpc>
                <a:spcPts val="2480"/>
              </a:lnSpc>
              <a:spcBef>
                <a:spcPts val="175"/>
              </a:spcBef>
            </a:pPr>
            <a:r>
              <a:rPr dirty="0" sz="2300" spc="-5">
                <a:solidFill>
                  <a:srgbClr val="FFFFFF"/>
                </a:solidFill>
                <a:latin typeface="Calibri"/>
                <a:cs typeface="Calibri"/>
              </a:rPr>
              <a:t>157/2022,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de 1 de marzo, por el que </a:t>
            </a:r>
            <a:r>
              <a:rPr dirty="0" sz="2300" spc="-50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 spc="-5">
                <a:solidFill>
                  <a:srgbClr val="FFFFFF"/>
                </a:solidFill>
                <a:latin typeface="Calibri"/>
                <a:cs typeface="Calibri"/>
              </a:rPr>
              <a:t>se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establecen </a:t>
            </a:r>
            <a:r>
              <a:rPr dirty="0" sz="2300" spc="-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ordenación y </a:t>
            </a:r>
            <a:r>
              <a:rPr dirty="0" sz="2300" spc="-5">
                <a:solidFill>
                  <a:srgbClr val="FFFFFF"/>
                </a:solidFill>
                <a:latin typeface="Calibri"/>
                <a:cs typeface="Calibri"/>
              </a:rPr>
              <a:t>las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 enseñanzas</a:t>
            </a:r>
            <a:r>
              <a:rPr dirty="0" sz="23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 spc="-5">
                <a:solidFill>
                  <a:srgbClr val="FFFFFF"/>
                </a:solidFill>
                <a:latin typeface="Calibri"/>
                <a:cs typeface="Calibri"/>
              </a:rPr>
              <a:t>mínimas </a:t>
            </a: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3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300" spc="-5">
                <a:solidFill>
                  <a:srgbClr val="FFFFFF"/>
                </a:solidFill>
                <a:latin typeface="Calibri"/>
                <a:cs typeface="Calibri"/>
              </a:rPr>
              <a:t>le Educación</a:t>
            </a:r>
            <a:endParaRPr sz="2300">
              <a:latin typeface="Calibri"/>
              <a:cs typeface="Calibri"/>
            </a:endParaRPr>
          </a:p>
          <a:p>
            <a:pPr algn="r" marR="5715">
              <a:lnSpc>
                <a:spcPts val="2455"/>
              </a:lnSpc>
            </a:pPr>
            <a:r>
              <a:rPr dirty="0" sz="2300">
                <a:solidFill>
                  <a:srgbClr val="FFFFFF"/>
                </a:solidFill>
                <a:latin typeface="Calibri"/>
                <a:cs typeface="Calibri"/>
              </a:rPr>
              <a:t>Primaria</a:t>
            </a:r>
            <a:endParaRPr sz="23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6784975" cy="6858000"/>
            <a:chOff x="0" y="0"/>
            <a:chExt cx="6784975" cy="68580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6784848" cy="68580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6249923" cy="685799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95055" y="0"/>
              <a:ext cx="874680" cy="6858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36868" y="366043"/>
            <a:ext cx="614299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/>
              <a:t>OBJETIVOS</a:t>
            </a:r>
            <a:r>
              <a:rPr dirty="0" sz="4000" spc="-50"/>
              <a:t> </a:t>
            </a:r>
            <a:r>
              <a:rPr dirty="0" sz="4000" spc="-10"/>
              <a:t>DIDÁCTICOS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206173" y="1190298"/>
            <a:ext cx="8898890" cy="1364615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3213100" marR="5080" indent="-2319655">
              <a:lnSpc>
                <a:spcPct val="100400"/>
              </a:lnSpc>
              <a:spcBef>
                <a:spcPts val="85"/>
              </a:spcBef>
            </a:pPr>
            <a:r>
              <a:rPr dirty="0" sz="2400" spc="-5">
                <a:latin typeface="Calibri"/>
                <a:cs typeface="Calibri"/>
              </a:rPr>
              <a:t>Estos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objetivos son</a:t>
            </a:r>
            <a:r>
              <a:rPr dirty="0" sz="2400" spc="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elaborados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por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docente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para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todo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5">
                <a:latin typeface="Calibri"/>
                <a:cs typeface="Calibri"/>
              </a:rPr>
              <a:t> curso </a:t>
            </a:r>
            <a:r>
              <a:rPr dirty="0" sz="2400" spc="-5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al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que</a:t>
            </a:r>
            <a:r>
              <a:rPr dirty="0" sz="2400" spc="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vaya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dirigido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PDA.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3300" spc="-5">
                <a:solidFill>
                  <a:srgbClr val="001F5F"/>
                </a:solidFill>
                <a:latin typeface="Calibri"/>
                <a:cs typeface="Calibri"/>
              </a:rPr>
              <a:t>Características</a:t>
            </a:r>
            <a:r>
              <a:rPr dirty="0" sz="3300" spc="-3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300" spc="-5">
                <a:solidFill>
                  <a:srgbClr val="001F5F"/>
                </a:solidFill>
                <a:latin typeface="Calibri"/>
                <a:cs typeface="Calibri"/>
              </a:rPr>
              <a:t>para</a:t>
            </a:r>
            <a:r>
              <a:rPr dirty="0" sz="3300" spc="-2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3300">
                <a:solidFill>
                  <a:srgbClr val="001F5F"/>
                </a:solidFill>
                <a:latin typeface="Calibri"/>
                <a:cs typeface="Calibri"/>
              </a:rPr>
              <a:t>su</a:t>
            </a:r>
            <a:r>
              <a:rPr dirty="0" sz="3300" spc="-5">
                <a:solidFill>
                  <a:srgbClr val="001F5F"/>
                </a:solidFill>
                <a:latin typeface="Calibri"/>
                <a:cs typeface="Calibri"/>
              </a:rPr>
              <a:t> formulación:</a:t>
            </a:r>
            <a:endParaRPr sz="33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8120" y="2523744"/>
            <a:ext cx="5184647" cy="4306823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0239" y="309372"/>
            <a:ext cx="9241535" cy="588872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086492" y="6206465"/>
            <a:ext cx="455041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Material</a:t>
            </a:r>
            <a:r>
              <a:rPr dirty="0" sz="1800">
                <a:latin typeface="Calibri"/>
                <a:cs typeface="Calibri"/>
              </a:rPr>
              <a:t> 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apoyo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Ruiz-Omeñaca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etl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al.,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2013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86692" y="414803"/>
            <a:ext cx="102108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001F5F"/>
                </a:solidFill>
                <a:latin typeface="Calibri"/>
                <a:cs typeface="Calibri"/>
              </a:rPr>
              <a:t>TIPOS</a:t>
            </a:r>
            <a:endParaRPr sz="33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06173" y="890001"/>
            <a:ext cx="10977245" cy="5320030"/>
          </a:xfrm>
          <a:prstGeom prst="rect">
            <a:avLst/>
          </a:prstGeom>
        </p:spPr>
        <p:txBody>
          <a:bodyPr wrap="square" lIns="0" tIns="140335" rIns="0" bIns="0" rtlCol="0" vert="horz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1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2400" spc="-5" b="1">
                <a:latin typeface="Calibri"/>
                <a:cs typeface="Calibri"/>
              </a:rPr>
              <a:t>OBJETIVOS</a:t>
            </a:r>
            <a:r>
              <a:rPr dirty="0" sz="2400" spc="1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GENERALES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O</a:t>
            </a:r>
            <a:r>
              <a:rPr dirty="0" sz="2400" spc="-2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PROGRAMACIÓN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Ejemplo:</a:t>
            </a:r>
            <a:r>
              <a:rPr dirty="0" sz="2400" spc="-1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desarrollar</a:t>
            </a:r>
            <a:r>
              <a:rPr dirty="0" sz="24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las habilidades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 perceptivo-motrices</a:t>
            </a:r>
            <a:r>
              <a:rPr dirty="0" sz="2400" spc="-5" i="1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10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2400" spc="-5" b="1">
                <a:latin typeface="Calibri"/>
                <a:cs typeface="Calibri"/>
              </a:rPr>
              <a:t>OBJETIVO</a:t>
            </a:r>
            <a:r>
              <a:rPr dirty="0" sz="2400" spc="1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ESPECÍFICO</a:t>
            </a:r>
            <a:r>
              <a:rPr dirty="0" sz="2400" spc="-2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5" b="1">
                <a:latin typeface="Calibri"/>
                <a:cs typeface="Calibri"/>
              </a:rPr>
              <a:t>UD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Ejemplo:</a:t>
            </a:r>
            <a:r>
              <a:rPr dirty="0" sz="2400" spc="-2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desarrollar</a:t>
            </a:r>
            <a:r>
              <a:rPr dirty="0" sz="2400" spc="-2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la</a:t>
            </a:r>
            <a:r>
              <a:rPr dirty="0" sz="2400" spc="-1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percepción</a:t>
            </a:r>
            <a:r>
              <a:rPr dirty="0" sz="2400" spc="-1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corporal.</a:t>
            </a:r>
            <a:endParaRPr sz="24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101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2400" spc="-5" b="1">
                <a:latin typeface="Calibri"/>
                <a:cs typeface="Calibri"/>
              </a:rPr>
              <a:t>OBJETIVO</a:t>
            </a:r>
            <a:r>
              <a:rPr dirty="0" sz="2400" spc="2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ESPECÍFICO</a:t>
            </a:r>
            <a:r>
              <a:rPr dirty="0" sz="2400" spc="-2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SESIÓN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Ejemplo:</a:t>
            </a:r>
            <a:r>
              <a:rPr dirty="0" sz="2400" spc="-2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identificar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las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partes</a:t>
            </a:r>
            <a:r>
              <a:rPr dirty="0" sz="2400" spc="-2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del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cuerpo.</a:t>
            </a:r>
            <a:endParaRPr sz="24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994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2400" spc="-5" b="1">
                <a:latin typeface="Calibri"/>
                <a:cs typeface="Calibri"/>
              </a:rPr>
              <a:t>OBJETIVO</a:t>
            </a:r>
            <a:r>
              <a:rPr dirty="0" sz="2400" spc="1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ESPECÍFICO</a:t>
            </a:r>
            <a:r>
              <a:rPr dirty="0" sz="2400" spc="-2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ACTIVIDAD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Ejemplo:</a:t>
            </a:r>
            <a:r>
              <a:rPr dirty="0" sz="2400" spc="-1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distinguir</a:t>
            </a:r>
            <a:r>
              <a:rPr dirty="0" sz="2400" spc="-1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las partes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del</a:t>
            </a:r>
            <a:r>
              <a:rPr dirty="0" sz="2400" spc="-2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cuerpo de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los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miembros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superiores.</a:t>
            </a:r>
            <a:endParaRPr sz="2400">
              <a:latin typeface="Calibri"/>
              <a:cs typeface="Calibri"/>
            </a:endParaRPr>
          </a:p>
          <a:p>
            <a:pPr marL="299085" marR="5080" indent="-287020">
              <a:lnSpc>
                <a:spcPct val="100000"/>
              </a:lnSpc>
              <a:spcBef>
                <a:spcPts val="994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2400" spc="-5" b="1">
                <a:latin typeface="Calibri"/>
                <a:cs typeface="Calibri"/>
              </a:rPr>
              <a:t>OBJETIVOS</a:t>
            </a:r>
            <a:r>
              <a:rPr dirty="0" sz="2400" spc="1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OPERATIVOS</a:t>
            </a:r>
            <a:r>
              <a:rPr dirty="0" sz="2400" spc="5" b="1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son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los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que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 alumno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debe</a:t>
            </a:r>
            <a:r>
              <a:rPr dirty="0" sz="2400" spc="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cumplir</a:t>
            </a:r>
            <a:r>
              <a:rPr dirty="0" sz="2400" spc="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para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alcanzar</a:t>
            </a:r>
            <a:r>
              <a:rPr dirty="0" sz="2400" spc="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5">
                <a:latin typeface="Calibri"/>
                <a:cs typeface="Calibri"/>
              </a:rPr>
              <a:t> objetivo </a:t>
            </a:r>
            <a:r>
              <a:rPr dirty="0" sz="2400" spc="-5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específico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actividad.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Ejemplo:</a:t>
            </a:r>
            <a:r>
              <a:rPr dirty="0" sz="2400" spc="-2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Mover</a:t>
            </a:r>
            <a:r>
              <a:rPr dirty="0" sz="24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las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partes</a:t>
            </a:r>
            <a:r>
              <a:rPr dirty="0" sz="2400" spc="-2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del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cuerpo</a:t>
            </a:r>
            <a:r>
              <a:rPr dirty="0" sz="24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de</a:t>
            </a:r>
            <a:r>
              <a:rPr dirty="0" sz="2400" spc="-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los</a:t>
            </a:r>
            <a:r>
              <a:rPr dirty="0" sz="24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miembros</a:t>
            </a:r>
            <a:r>
              <a:rPr dirty="0" sz="24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2400" i="1">
                <a:solidFill>
                  <a:srgbClr val="001F5F"/>
                </a:solidFill>
                <a:latin typeface="Calibri"/>
                <a:cs typeface="Calibri"/>
              </a:rPr>
              <a:t>superiores.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19802" y="474635"/>
            <a:ext cx="462153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 b="1">
                <a:solidFill>
                  <a:srgbClr val="1F487C"/>
                </a:solidFill>
                <a:latin typeface="Arial"/>
                <a:cs typeface="Arial"/>
              </a:rPr>
              <a:t>COMPETENCIAS</a:t>
            </a:r>
            <a:r>
              <a:rPr dirty="0" sz="3000" spc="-65" b="1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1F487C"/>
                </a:solidFill>
                <a:latin typeface="Arial"/>
                <a:cs typeface="Arial"/>
              </a:rPr>
              <a:t>CLAVE:</a:t>
            </a:r>
            <a:endParaRPr sz="30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025142" y="2140966"/>
            <a:ext cx="9766300" cy="1651000"/>
            <a:chOff x="2025142" y="2140966"/>
            <a:chExt cx="9766300" cy="1651000"/>
          </a:xfrm>
        </p:grpSpPr>
        <p:sp>
          <p:nvSpPr>
            <p:cNvPr id="4" name="object 4"/>
            <p:cNvSpPr/>
            <p:nvPr/>
          </p:nvSpPr>
          <p:spPr>
            <a:xfrm>
              <a:off x="2031492" y="2147316"/>
              <a:ext cx="9753600" cy="1638300"/>
            </a:xfrm>
            <a:custGeom>
              <a:avLst/>
              <a:gdLst/>
              <a:ahLst/>
              <a:cxnLst/>
              <a:rect l="l" t="t" r="r" b="b"/>
              <a:pathLst>
                <a:path w="9753600" h="1638300">
                  <a:moveTo>
                    <a:pt x="0" y="0"/>
                  </a:moveTo>
                  <a:lnTo>
                    <a:pt x="9753600" y="0"/>
                  </a:lnTo>
                  <a:lnTo>
                    <a:pt x="9753600" y="1638300"/>
                  </a:lnTo>
                  <a:lnTo>
                    <a:pt x="0" y="163830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519172" y="2511553"/>
              <a:ext cx="6827520" cy="596265"/>
            </a:xfrm>
            <a:custGeom>
              <a:avLst/>
              <a:gdLst/>
              <a:ahLst/>
              <a:cxnLst/>
              <a:rect l="l" t="t" r="r" b="b"/>
              <a:pathLst>
                <a:path w="6827520" h="596264">
                  <a:moveTo>
                    <a:pt x="6728206" y="0"/>
                  </a:moveTo>
                  <a:lnTo>
                    <a:pt x="99314" y="0"/>
                  </a:lnTo>
                  <a:lnTo>
                    <a:pt x="60655" y="7804"/>
                  </a:lnTo>
                  <a:lnTo>
                    <a:pt x="29087" y="29087"/>
                  </a:lnTo>
                  <a:lnTo>
                    <a:pt x="7804" y="60655"/>
                  </a:lnTo>
                  <a:lnTo>
                    <a:pt x="0" y="99313"/>
                  </a:lnTo>
                  <a:lnTo>
                    <a:pt x="0" y="496569"/>
                  </a:lnTo>
                  <a:lnTo>
                    <a:pt x="7804" y="535228"/>
                  </a:lnTo>
                  <a:lnTo>
                    <a:pt x="29087" y="566796"/>
                  </a:lnTo>
                  <a:lnTo>
                    <a:pt x="60655" y="588079"/>
                  </a:lnTo>
                  <a:lnTo>
                    <a:pt x="99314" y="595883"/>
                  </a:lnTo>
                  <a:lnTo>
                    <a:pt x="6728206" y="595883"/>
                  </a:lnTo>
                  <a:lnTo>
                    <a:pt x="6766864" y="588079"/>
                  </a:lnTo>
                  <a:lnTo>
                    <a:pt x="6798432" y="566796"/>
                  </a:lnTo>
                  <a:lnTo>
                    <a:pt x="6819715" y="535228"/>
                  </a:lnTo>
                  <a:lnTo>
                    <a:pt x="6827520" y="496569"/>
                  </a:lnTo>
                  <a:lnTo>
                    <a:pt x="6827520" y="99313"/>
                  </a:lnTo>
                  <a:lnTo>
                    <a:pt x="6819715" y="60655"/>
                  </a:lnTo>
                  <a:lnTo>
                    <a:pt x="6798432" y="29087"/>
                  </a:lnTo>
                  <a:lnTo>
                    <a:pt x="6766864" y="7804"/>
                  </a:lnTo>
                  <a:lnTo>
                    <a:pt x="6728206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2037842" y="2596568"/>
            <a:ext cx="9740900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68350">
              <a:lnSpc>
                <a:spcPct val="100000"/>
              </a:lnSpc>
              <a:spcBef>
                <a:spcPts val="95"/>
              </a:spcBef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COMPETENCIAS</a:t>
            </a:r>
            <a:r>
              <a:rPr dirty="0" sz="22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CLAVE</a:t>
            </a:r>
            <a:endParaRPr sz="220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031492" y="3765803"/>
            <a:ext cx="9753600" cy="1638300"/>
            <a:chOff x="2031492" y="3765803"/>
            <a:chExt cx="9753600" cy="1638300"/>
          </a:xfrm>
        </p:grpSpPr>
        <p:sp>
          <p:nvSpPr>
            <p:cNvPr id="8" name="object 8"/>
            <p:cNvSpPr/>
            <p:nvPr/>
          </p:nvSpPr>
          <p:spPr>
            <a:xfrm>
              <a:off x="2031492" y="3765803"/>
              <a:ext cx="9753600" cy="1638300"/>
            </a:xfrm>
            <a:custGeom>
              <a:avLst/>
              <a:gdLst/>
              <a:ahLst/>
              <a:cxnLst/>
              <a:rect l="l" t="t" r="r" b="b"/>
              <a:pathLst>
                <a:path w="9753600" h="1638300">
                  <a:moveTo>
                    <a:pt x="9753600" y="0"/>
                  </a:moveTo>
                  <a:lnTo>
                    <a:pt x="0" y="0"/>
                  </a:lnTo>
                  <a:lnTo>
                    <a:pt x="0" y="1638300"/>
                  </a:lnTo>
                  <a:lnTo>
                    <a:pt x="9753600" y="1638300"/>
                  </a:lnTo>
                  <a:lnTo>
                    <a:pt x="9753600" y="0"/>
                  </a:lnTo>
                  <a:close/>
                </a:path>
              </a:pathLst>
            </a:custGeom>
            <a:solidFill>
              <a:srgbClr val="FFFFFF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519172" y="4136137"/>
              <a:ext cx="6827520" cy="588645"/>
            </a:xfrm>
            <a:custGeom>
              <a:avLst/>
              <a:gdLst/>
              <a:ahLst/>
              <a:cxnLst/>
              <a:rect l="l" t="t" r="r" b="b"/>
              <a:pathLst>
                <a:path w="6827520" h="588645">
                  <a:moveTo>
                    <a:pt x="6729476" y="0"/>
                  </a:moveTo>
                  <a:lnTo>
                    <a:pt x="98044" y="0"/>
                  </a:lnTo>
                  <a:lnTo>
                    <a:pt x="59878" y="7704"/>
                  </a:lnTo>
                  <a:lnTo>
                    <a:pt x="28714" y="28714"/>
                  </a:lnTo>
                  <a:lnTo>
                    <a:pt x="7704" y="59878"/>
                  </a:lnTo>
                  <a:lnTo>
                    <a:pt x="0" y="98043"/>
                  </a:lnTo>
                  <a:lnTo>
                    <a:pt x="0" y="490219"/>
                  </a:lnTo>
                  <a:lnTo>
                    <a:pt x="7704" y="528385"/>
                  </a:lnTo>
                  <a:lnTo>
                    <a:pt x="28714" y="559549"/>
                  </a:lnTo>
                  <a:lnTo>
                    <a:pt x="59878" y="580559"/>
                  </a:lnTo>
                  <a:lnTo>
                    <a:pt x="98044" y="588263"/>
                  </a:lnTo>
                  <a:lnTo>
                    <a:pt x="6729476" y="588263"/>
                  </a:lnTo>
                  <a:lnTo>
                    <a:pt x="6767641" y="580559"/>
                  </a:lnTo>
                  <a:lnTo>
                    <a:pt x="6798805" y="559549"/>
                  </a:lnTo>
                  <a:lnTo>
                    <a:pt x="6819815" y="528385"/>
                  </a:lnTo>
                  <a:lnTo>
                    <a:pt x="6827520" y="490219"/>
                  </a:lnTo>
                  <a:lnTo>
                    <a:pt x="6827520" y="98043"/>
                  </a:lnTo>
                  <a:lnTo>
                    <a:pt x="6819815" y="59878"/>
                  </a:lnTo>
                  <a:lnTo>
                    <a:pt x="6798805" y="28714"/>
                  </a:lnTo>
                  <a:lnTo>
                    <a:pt x="6767641" y="7704"/>
                  </a:lnTo>
                  <a:lnTo>
                    <a:pt x="6729476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519172" y="4136137"/>
              <a:ext cx="6827520" cy="588645"/>
            </a:xfrm>
            <a:custGeom>
              <a:avLst/>
              <a:gdLst/>
              <a:ahLst/>
              <a:cxnLst/>
              <a:rect l="l" t="t" r="r" b="b"/>
              <a:pathLst>
                <a:path w="6827520" h="588645">
                  <a:moveTo>
                    <a:pt x="0" y="98043"/>
                  </a:moveTo>
                  <a:lnTo>
                    <a:pt x="7704" y="59878"/>
                  </a:lnTo>
                  <a:lnTo>
                    <a:pt x="28714" y="28714"/>
                  </a:lnTo>
                  <a:lnTo>
                    <a:pt x="59878" y="7704"/>
                  </a:lnTo>
                  <a:lnTo>
                    <a:pt x="98044" y="0"/>
                  </a:lnTo>
                  <a:lnTo>
                    <a:pt x="6729476" y="0"/>
                  </a:lnTo>
                  <a:lnTo>
                    <a:pt x="6767641" y="7704"/>
                  </a:lnTo>
                  <a:lnTo>
                    <a:pt x="6798805" y="28714"/>
                  </a:lnTo>
                  <a:lnTo>
                    <a:pt x="6819815" y="59878"/>
                  </a:lnTo>
                  <a:lnTo>
                    <a:pt x="6827520" y="98043"/>
                  </a:lnTo>
                  <a:lnTo>
                    <a:pt x="6827520" y="490219"/>
                  </a:lnTo>
                  <a:lnTo>
                    <a:pt x="6819815" y="528385"/>
                  </a:lnTo>
                  <a:lnTo>
                    <a:pt x="6798805" y="559549"/>
                  </a:lnTo>
                  <a:lnTo>
                    <a:pt x="6767641" y="580559"/>
                  </a:lnTo>
                  <a:lnTo>
                    <a:pt x="6729476" y="588263"/>
                  </a:lnTo>
                  <a:lnTo>
                    <a:pt x="98044" y="588263"/>
                  </a:lnTo>
                  <a:lnTo>
                    <a:pt x="59878" y="580559"/>
                  </a:lnTo>
                  <a:lnTo>
                    <a:pt x="28714" y="559549"/>
                  </a:lnTo>
                  <a:lnTo>
                    <a:pt x="7704" y="528385"/>
                  </a:lnTo>
                  <a:lnTo>
                    <a:pt x="0" y="490219"/>
                  </a:lnTo>
                  <a:lnTo>
                    <a:pt x="0" y="98043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2031492" y="3765803"/>
            <a:ext cx="9753600" cy="1638300"/>
          </a:xfrm>
          <a:prstGeom prst="rect">
            <a:avLst/>
          </a:prstGeom>
          <a:ln w="12700">
            <a:solidFill>
              <a:srgbClr val="A4A4A4"/>
            </a:solidFill>
          </a:ln>
        </p:spPr>
        <p:txBody>
          <a:bodyPr wrap="square" lIns="0" tIns="44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3150">
              <a:latin typeface="Times New Roman"/>
              <a:cs typeface="Times New Roman"/>
            </a:endParaRPr>
          </a:p>
          <a:p>
            <a:pPr marL="774700">
              <a:lnSpc>
                <a:spcPct val="100000"/>
              </a:lnSpc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COMPETENCIAS</a:t>
            </a:r>
            <a:r>
              <a:rPr dirty="0" sz="22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ESPECÍFICAS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65599" y="366043"/>
            <a:ext cx="408305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10"/>
              <a:t>COMPETENCIAS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246341" y="5098371"/>
            <a:ext cx="7987665" cy="14903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2540">
              <a:lnSpc>
                <a:spcPct val="100099"/>
              </a:lnSpc>
              <a:spcBef>
                <a:spcPts val="95"/>
              </a:spcBef>
            </a:pPr>
            <a:r>
              <a:rPr dirty="0" sz="2400" spc="-5">
                <a:latin typeface="Calibri"/>
                <a:cs typeface="Calibri"/>
              </a:rPr>
              <a:t>Las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competencias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son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los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desempeños</a:t>
            </a:r>
            <a:r>
              <a:rPr dirty="0" sz="2400" spc="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que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deben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haber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logrado </a:t>
            </a:r>
            <a:r>
              <a:rPr dirty="0" sz="2400" spc="-5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 alumnado </a:t>
            </a:r>
            <a:r>
              <a:rPr dirty="0" sz="2400" spc="-5">
                <a:latin typeface="Calibri"/>
                <a:cs typeface="Calibri"/>
              </a:rPr>
              <a:t>para poder lograr su realización personal, </a:t>
            </a:r>
            <a:r>
              <a:rPr dirty="0" sz="2400">
                <a:latin typeface="Calibri"/>
                <a:cs typeface="Calibri"/>
              </a:rPr>
              <a:t>ejercer la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ciudadanía activa </a:t>
            </a:r>
            <a:r>
              <a:rPr dirty="0" sz="2400">
                <a:latin typeface="Calibri"/>
                <a:cs typeface="Calibri"/>
              </a:rPr>
              <a:t>y ser capaz </a:t>
            </a:r>
            <a:r>
              <a:rPr dirty="0" sz="2400" spc="-5">
                <a:latin typeface="Calibri"/>
                <a:cs typeface="Calibri"/>
              </a:rPr>
              <a:t>de desarrollar un aprendizaje </a:t>
            </a:r>
            <a:r>
              <a:rPr dirty="0" sz="2400">
                <a:latin typeface="Calibri"/>
                <a:cs typeface="Calibri"/>
              </a:rPr>
              <a:t> permanente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largo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</a:t>
            </a:r>
            <a:r>
              <a:rPr dirty="0" sz="2400">
                <a:latin typeface="Calibri"/>
                <a:cs typeface="Calibri"/>
              </a:rPr>
              <a:t> la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vida.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44412" y="1269491"/>
            <a:ext cx="5314187" cy="356615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53373" y="1355251"/>
            <a:ext cx="4179844" cy="3387494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299259" y="1400746"/>
            <a:ext cx="3740785" cy="13284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ts val="5130"/>
              </a:lnSpc>
              <a:spcBef>
                <a:spcPts val="100"/>
              </a:spcBef>
            </a:pPr>
            <a:r>
              <a:rPr dirty="0" sz="4500" spc="-5">
                <a:solidFill>
                  <a:srgbClr val="FFFFFF"/>
                </a:solidFill>
                <a:latin typeface="Calibri"/>
                <a:cs typeface="Calibri"/>
              </a:rPr>
              <a:t>COMPETENCIAS</a:t>
            </a:r>
            <a:endParaRPr sz="4500">
              <a:latin typeface="Calibri"/>
              <a:cs typeface="Calibri"/>
            </a:endParaRPr>
          </a:p>
          <a:p>
            <a:pPr algn="r" marR="5080">
              <a:lnSpc>
                <a:spcPts val="5130"/>
              </a:lnSpc>
            </a:pPr>
            <a:r>
              <a:rPr dirty="0" sz="4500">
                <a:solidFill>
                  <a:srgbClr val="FFFFFF"/>
                </a:solidFill>
                <a:latin typeface="Calibri"/>
                <a:cs typeface="Calibri"/>
              </a:rPr>
              <a:t>CLAVE</a:t>
            </a:r>
            <a:endParaRPr sz="4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6685915" cy="6858000"/>
            <a:chOff x="0" y="0"/>
            <a:chExt cx="6685915" cy="68580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6685775" cy="68580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1523"/>
              <a:ext cx="6150864" cy="666749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95055" y="0"/>
              <a:ext cx="874680" cy="6858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26451" y="474635"/>
            <a:ext cx="440944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 b="1">
                <a:solidFill>
                  <a:srgbClr val="1F487C"/>
                </a:solidFill>
                <a:latin typeface="Arial"/>
                <a:cs typeface="Arial"/>
              </a:rPr>
              <a:t>CONCEPTOS</a:t>
            </a:r>
            <a:r>
              <a:rPr dirty="0" sz="3000" spc="-40" b="1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3000" spc="-5" b="1">
                <a:solidFill>
                  <a:srgbClr val="1F487C"/>
                </a:solidFill>
                <a:latin typeface="Arial"/>
                <a:cs typeface="Arial"/>
              </a:rPr>
              <a:t>BÁSICOS:</a:t>
            </a:r>
            <a:endParaRPr sz="30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025142" y="1452117"/>
            <a:ext cx="9405620" cy="845185"/>
            <a:chOff x="2025142" y="1452117"/>
            <a:chExt cx="9405620" cy="845185"/>
          </a:xfrm>
        </p:grpSpPr>
        <p:sp>
          <p:nvSpPr>
            <p:cNvPr id="4" name="object 4"/>
            <p:cNvSpPr/>
            <p:nvPr/>
          </p:nvSpPr>
          <p:spPr>
            <a:xfrm>
              <a:off x="2031492" y="1760219"/>
              <a:ext cx="9392920" cy="530860"/>
            </a:xfrm>
            <a:custGeom>
              <a:avLst/>
              <a:gdLst/>
              <a:ahLst/>
              <a:cxnLst/>
              <a:rect l="l" t="t" r="r" b="b"/>
              <a:pathLst>
                <a:path w="9392920" h="530860">
                  <a:moveTo>
                    <a:pt x="0" y="0"/>
                  </a:moveTo>
                  <a:lnTo>
                    <a:pt x="9392412" y="0"/>
                  </a:lnTo>
                  <a:lnTo>
                    <a:pt x="9392412" y="530351"/>
                  </a:lnTo>
                  <a:lnTo>
                    <a:pt x="0" y="53035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4371C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555748" y="1458467"/>
              <a:ext cx="6574790" cy="620395"/>
            </a:xfrm>
            <a:custGeom>
              <a:avLst/>
              <a:gdLst/>
              <a:ahLst/>
              <a:cxnLst/>
              <a:rect l="l" t="t" r="r" b="b"/>
              <a:pathLst>
                <a:path w="6574790" h="620394">
                  <a:moveTo>
                    <a:pt x="6471158" y="0"/>
                  </a:moveTo>
                  <a:lnTo>
                    <a:pt x="103378" y="0"/>
                  </a:lnTo>
                  <a:lnTo>
                    <a:pt x="63136" y="8123"/>
                  </a:lnTo>
                  <a:lnTo>
                    <a:pt x="30276" y="30276"/>
                  </a:lnTo>
                  <a:lnTo>
                    <a:pt x="8123" y="63136"/>
                  </a:lnTo>
                  <a:lnTo>
                    <a:pt x="0" y="103377"/>
                  </a:lnTo>
                  <a:lnTo>
                    <a:pt x="0" y="516889"/>
                  </a:lnTo>
                  <a:lnTo>
                    <a:pt x="8123" y="557131"/>
                  </a:lnTo>
                  <a:lnTo>
                    <a:pt x="30276" y="589991"/>
                  </a:lnTo>
                  <a:lnTo>
                    <a:pt x="63136" y="612144"/>
                  </a:lnTo>
                  <a:lnTo>
                    <a:pt x="103378" y="620267"/>
                  </a:lnTo>
                  <a:lnTo>
                    <a:pt x="6471158" y="620267"/>
                  </a:lnTo>
                  <a:lnTo>
                    <a:pt x="6511399" y="612144"/>
                  </a:lnTo>
                  <a:lnTo>
                    <a:pt x="6544259" y="589991"/>
                  </a:lnTo>
                  <a:lnTo>
                    <a:pt x="6566412" y="557131"/>
                  </a:lnTo>
                  <a:lnTo>
                    <a:pt x="6574535" y="516889"/>
                  </a:lnTo>
                  <a:lnTo>
                    <a:pt x="6574535" y="103377"/>
                  </a:lnTo>
                  <a:lnTo>
                    <a:pt x="6566412" y="63136"/>
                  </a:lnTo>
                  <a:lnTo>
                    <a:pt x="6544259" y="30276"/>
                  </a:lnTo>
                  <a:lnTo>
                    <a:pt x="6511399" y="8123"/>
                  </a:lnTo>
                  <a:lnTo>
                    <a:pt x="6471158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555748" y="1458467"/>
              <a:ext cx="6574790" cy="620395"/>
            </a:xfrm>
            <a:custGeom>
              <a:avLst/>
              <a:gdLst/>
              <a:ahLst/>
              <a:cxnLst/>
              <a:rect l="l" t="t" r="r" b="b"/>
              <a:pathLst>
                <a:path w="6574790" h="620394">
                  <a:moveTo>
                    <a:pt x="0" y="103377"/>
                  </a:moveTo>
                  <a:lnTo>
                    <a:pt x="8123" y="63136"/>
                  </a:lnTo>
                  <a:lnTo>
                    <a:pt x="30276" y="30276"/>
                  </a:lnTo>
                  <a:lnTo>
                    <a:pt x="63136" y="8123"/>
                  </a:lnTo>
                  <a:lnTo>
                    <a:pt x="103378" y="0"/>
                  </a:lnTo>
                  <a:lnTo>
                    <a:pt x="6471158" y="0"/>
                  </a:lnTo>
                  <a:lnTo>
                    <a:pt x="6511399" y="8123"/>
                  </a:lnTo>
                  <a:lnTo>
                    <a:pt x="6544259" y="30276"/>
                  </a:lnTo>
                  <a:lnTo>
                    <a:pt x="6566412" y="63136"/>
                  </a:lnTo>
                  <a:lnTo>
                    <a:pt x="6574535" y="103377"/>
                  </a:lnTo>
                  <a:lnTo>
                    <a:pt x="6574535" y="516889"/>
                  </a:lnTo>
                  <a:lnTo>
                    <a:pt x="6566412" y="557131"/>
                  </a:lnTo>
                  <a:lnTo>
                    <a:pt x="6544259" y="589991"/>
                  </a:lnTo>
                  <a:lnTo>
                    <a:pt x="6511399" y="612144"/>
                  </a:lnTo>
                  <a:lnTo>
                    <a:pt x="6471158" y="620267"/>
                  </a:lnTo>
                  <a:lnTo>
                    <a:pt x="103378" y="620267"/>
                  </a:lnTo>
                  <a:lnTo>
                    <a:pt x="63136" y="612144"/>
                  </a:lnTo>
                  <a:lnTo>
                    <a:pt x="30276" y="589991"/>
                  </a:lnTo>
                  <a:lnTo>
                    <a:pt x="8123" y="557131"/>
                  </a:lnTo>
                  <a:lnTo>
                    <a:pt x="0" y="516889"/>
                  </a:lnTo>
                  <a:lnTo>
                    <a:pt x="0" y="10337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2025142" y="2397000"/>
            <a:ext cx="9405620" cy="852805"/>
            <a:chOff x="2025142" y="2397000"/>
            <a:chExt cx="9405620" cy="852805"/>
          </a:xfrm>
        </p:grpSpPr>
        <p:sp>
          <p:nvSpPr>
            <p:cNvPr id="8" name="object 8"/>
            <p:cNvSpPr/>
            <p:nvPr/>
          </p:nvSpPr>
          <p:spPr>
            <a:xfrm>
              <a:off x="2031492" y="2712720"/>
              <a:ext cx="9392920" cy="530860"/>
            </a:xfrm>
            <a:custGeom>
              <a:avLst/>
              <a:gdLst/>
              <a:ahLst/>
              <a:cxnLst/>
              <a:rect l="l" t="t" r="r" b="b"/>
              <a:pathLst>
                <a:path w="9392920" h="530860">
                  <a:moveTo>
                    <a:pt x="0" y="0"/>
                  </a:moveTo>
                  <a:lnTo>
                    <a:pt x="9392412" y="0"/>
                  </a:lnTo>
                  <a:lnTo>
                    <a:pt x="9392412" y="530351"/>
                  </a:lnTo>
                  <a:lnTo>
                    <a:pt x="0" y="53035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4371C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500884" y="2403350"/>
              <a:ext cx="6576059" cy="620395"/>
            </a:xfrm>
            <a:custGeom>
              <a:avLst/>
              <a:gdLst/>
              <a:ahLst/>
              <a:cxnLst/>
              <a:rect l="l" t="t" r="r" b="b"/>
              <a:pathLst>
                <a:path w="6576059" h="620394">
                  <a:moveTo>
                    <a:pt x="6472682" y="0"/>
                  </a:moveTo>
                  <a:lnTo>
                    <a:pt x="103378" y="0"/>
                  </a:lnTo>
                  <a:lnTo>
                    <a:pt x="63136" y="8123"/>
                  </a:lnTo>
                  <a:lnTo>
                    <a:pt x="30276" y="30276"/>
                  </a:lnTo>
                  <a:lnTo>
                    <a:pt x="8123" y="63136"/>
                  </a:lnTo>
                  <a:lnTo>
                    <a:pt x="0" y="103377"/>
                  </a:lnTo>
                  <a:lnTo>
                    <a:pt x="0" y="516889"/>
                  </a:lnTo>
                  <a:lnTo>
                    <a:pt x="8123" y="557126"/>
                  </a:lnTo>
                  <a:lnTo>
                    <a:pt x="30276" y="589986"/>
                  </a:lnTo>
                  <a:lnTo>
                    <a:pt x="63136" y="612142"/>
                  </a:lnTo>
                  <a:lnTo>
                    <a:pt x="103378" y="620267"/>
                  </a:lnTo>
                  <a:lnTo>
                    <a:pt x="6472682" y="620267"/>
                  </a:lnTo>
                  <a:lnTo>
                    <a:pt x="6512923" y="612142"/>
                  </a:lnTo>
                  <a:lnTo>
                    <a:pt x="6545783" y="589986"/>
                  </a:lnTo>
                  <a:lnTo>
                    <a:pt x="6567936" y="557126"/>
                  </a:lnTo>
                  <a:lnTo>
                    <a:pt x="6576059" y="516889"/>
                  </a:lnTo>
                  <a:lnTo>
                    <a:pt x="6576059" y="103377"/>
                  </a:lnTo>
                  <a:lnTo>
                    <a:pt x="6567936" y="63136"/>
                  </a:lnTo>
                  <a:lnTo>
                    <a:pt x="6545783" y="30276"/>
                  </a:lnTo>
                  <a:lnTo>
                    <a:pt x="6512923" y="8123"/>
                  </a:lnTo>
                  <a:lnTo>
                    <a:pt x="6472682" y="0"/>
                  </a:lnTo>
                  <a:close/>
                </a:path>
              </a:pathLst>
            </a:custGeom>
            <a:solidFill>
              <a:srgbClr val="ADABA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500884" y="2403350"/>
              <a:ext cx="6576059" cy="620395"/>
            </a:xfrm>
            <a:custGeom>
              <a:avLst/>
              <a:gdLst/>
              <a:ahLst/>
              <a:cxnLst/>
              <a:rect l="l" t="t" r="r" b="b"/>
              <a:pathLst>
                <a:path w="6576059" h="620394">
                  <a:moveTo>
                    <a:pt x="0" y="103377"/>
                  </a:moveTo>
                  <a:lnTo>
                    <a:pt x="8123" y="63136"/>
                  </a:lnTo>
                  <a:lnTo>
                    <a:pt x="30276" y="30276"/>
                  </a:lnTo>
                  <a:lnTo>
                    <a:pt x="63136" y="8123"/>
                  </a:lnTo>
                  <a:lnTo>
                    <a:pt x="103378" y="0"/>
                  </a:lnTo>
                  <a:lnTo>
                    <a:pt x="6472682" y="0"/>
                  </a:lnTo>
                  <a:lnTo>
                    <a:pt x="6512923" y="8123"/>
                  </a:lnTo>
                  <a:lnTo>
                    <a:pt x="6545783" y="30276"/>
                  </a:lnTo>
                  <a:lnTo>
                    <a:pt x="6567936" y="63136"/>
                  </a:lnTo>
                  <a:lnTo>
                    <a:pt x="6576059" y="103377"/>
                  </a:lnTo>
                  <a:lnTo>
                    <a:pt x="6576059" y="516889"/>
                  </a:lnTo>
                  <a:lnTo>
                    <a:pt x="6567936" y="557126"/>
                  </a:lnTo>
                  <a:lnTo>
                    <a:pt x="6545783" y="589986"/>
                  </a:lnTo>
                  <a:lnTo>
                    <a:pt x="6512923" y="612142"/>
                  </a:lnTo>
                  <a:lnTo>
                    <a:pt x="6472682" y="620267"/>
                  </a:lnTo>
                  <a:lnTo>
                    <a:pt x="103378" y="620267"/>
                  </a:lnTo>
                  <a:lnTo>
                    <a:pt x="63136" y="612142"/>
                  </a:lnTo>
                  <a:lnTo>
                    <a:pt x="30276" y="589986"/>
                  </a:lnTo>
                  <a:lnTo>
                    <a:pt x="8123" y="557126"/>
                  </a:lnTo>
                  <a:lnTo>
                    <a:pt x="0" y="516889"/>
                  </a:lnTo>
                  <a:lnTo>
                    <a:pt x="0" y="10337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2025142" y="3349500"/>
            <a:ext cx="9405620" cy="852805"/>
            <a:chOff x="2025142" y="3349500"/>
            <a:chExt cx="9405620" cy="852805"/>
          </a:xfrm>
        </p:grpSpPr>
        <p:sp>
          <p:nvSpPr>
            <p:cNvPr id="12" name="object 12"/>
            <p:cNvSpPr/>
            <p:nvPr/>
          </p:nvSpPr>
          <p:spPr>
            <a:xfrm>
              <a:off x="2031492" y="3665220"/>
              <a:ext cx="9392920" cy="530860"/>
            </a:xfrm>
            <a:custGeom>
              <a:avLst/>
              <a:gdLst/>
              <a:ahLst/>
              <a:cxnLst/>
              <a:rect l="l" t="t" r="r" b="b"/>
              <a:pathLst>
                <a:path w="9392920" h="530860">
                  <a:moveTo>
                    <a:pt x="0" y="0"/>
                  </a:moveTo>
                  <a:lnTo>
                    <a:pt x="9392412" y="0"/>
                  </a:lnTo>
                  <a:lnTo>
                    <a:pt x="9392412" y="530351"/>
                  </a:lnTo>
                  <a:lnTo>
                    <a:pt x="0" y="53035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4371C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500884" y="3355850"/>
              <a:ext cx="6576059" cy="620395"/>
            </a:xfrm>
            <a:custGeom>
              <a:avLst/>
              <a:gdLst/>
              <a:ahLst/>
              <a:cxnLst/>
              <a:rect l="l" t="t" r="r" b="b"/>
              <a:pathLst>
                <a:path w="6576059" h="620395">
                  <a:moveTo>
                    <a:pt x="6472682" y="0"/>
                  </a:moveTo>
                  <a:lnTo>
                    <a:pt x="103378" y="0"/>
                  </a:lnTo>
                  <a:lnTo>
                    <a:pt x="63136" y="8123"/>
                  </a:lnTo>
                  <a:lnTo>
                    <a:pt x="30276" y="30276"/>
                  </a:lnTo>
                  <a:lnTo>
                    <a:pt x="8123" y="63136"/>
                  </a:lnTo>
                  <a:lnTo>
                    <a:pt x="0" y="103377"/>
                  </a:lnTo>
                  <a:lnTo>
                    <a:pt x="0" y="516889"/>
                  </a:lnTo>
                  <a:lnTo>
                    <a:pt x="8123" y="557126"/>
                  </a:lnTo>
                  <a:lnTo>
                    <a:pt x="30276" y="589986"/>
                  </a:lnTo>
                  <a:lnTo>
                    <a:pt x="63136" y="612142"/>
                  </a:lnTo>
                  <a:lnTo>
                    <a:pt x="103378" y="620267"/>
                  </a:lnTo>
                  <a:lnTo>
                    <a:pt x="6472682" y="620267"/>
                  </a:lnTo>
                  <a:lnTo>
                    <a:pt x="6512923" y="612142"/>
                  </a:lnTo>
                  <a:lnTo>
                    <a:pt x="6545783" y="589986"/>
                  </a:lnTo>
                  <a:lnTo>
                    <a:pt x="6567936" y="557126"/>
                  </a:lnTo>
                  <a:lnTo>
                    <a:pt x="6576059" y="516889"/>
                  </a:lnTo>
                  <a:lnTo>
                    <a:pt x="6576059" y="103377"/>
                  </a:lnTo>
                  <a:lnTo>
                    <a:pt x="6567936" y="63136"/>
                  </a:lnTo>
                  <a:lnTo>
                    <a:pt x="6545783" y="30276"/>
                  </a:lnTo>
                  <a:lnTo>
                    <a:pt x="6512923" y="8123"/>
                  </a:lnTo>
                  <a:lnTo>
                    <a:pt x="6472682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500884" y="3355850"/>
              <a:ext cx="6576059" cy="620395"/>
            </a:xfrm>
            <a:custGeom>
              <a:avLst/>
              <a:gdLst/>
              <a:ahLst/>
              <a:cxnLst/>
              <a:rect l="l" t="t" r="r" b="b"/>
              <a:pathLst>
                <a:path w="6576059" h="620395">
                  <a:moveTo>
                    <a:pt x="0" y="103377"/>
                  </a:moveTo>
                  <a:lnTo>
                    <a:pt x="8123" y="63136"/>
                  </a:lnTo>
                  <a:lnTo>
                    <a:pt x="30276" y="30276"/>
                  </a:lnTo>
                  <a:lnTo>
                    <a:pt x="63136" y="8123"/>
                  </a:lnTo>
                  <a:lnTo>
                    <a:pt x="103378" y="0"/>
                  </a:lnTo>
                  <a:lnTo>
                    <a:pt x="6472682" y="0"/>
                  </a:lnTo>
                  <a:lnTo>
                    <a:pt x="6512923" y="8123"/>
                  </a:lnTo>
                  <a:lnTo>
                    <a:pt x="6545783" y="30276"/>
                  </a:lnTo>
                  <a:lnTo>
                    <a:pt x="6567936" y="63136"/>
                  </a:lnTo>
                  <a:lnTo>
                    <a:pt x="6576059" y="103377"/>
                  </a:lnTo>
                  <a:lnTo>
                    <a:pt x="6576059" y="516889"/>
                  </a:lnTo>
                  <a:lnTo>
                    <a:pt x="6567936" y="557126"/>
                  </a:lnTo>
                  <a:lnTo>
                    <a:pt x="6545783" y="589986"/>
                  </a:lnTo>
                  <a:lnTo>
                    <a:pt x="6512923" y="612142"/>
                  </a:lnTo>
                  <a:lnTo>
                    <a:pt x="6472682" y="620267"/>
                  </a:lnTo>
                  <a:lnTo>
                    <a:pt x="103378" y="620267"/>
                  </a:lnTo>
                  <a:lnTo>
                    <a:pt x="63136" y="612142"/>
                  </a:lnTo>
                  <a:lnTo>
                    <a:pt x="30276" y="589986"/>
                  </a:lnTo>
                  <a:lnTo>
                    <a:pt x="8123" y="557126"/>
                  </a:lnTo>
                  <a:lnTo>
                    <a:pt x="0" y="516889"/>
                  </a:lnTo>
                  <a:lnTo>
                    <a:pt x="0" y="10337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2025142" y="4302000"/>
            <a:ext cx="9405620" cy="852805"/>
            <a:chOff x="2025142" y="4302000"/>
            <a:chExt cx="9405620" cy="852805"/>
          </a:xfrm>
        </p:grpSpPr>
        <p:sp>
          <p:nvSpPr>
            <p:cNvPr id="16" name="object 16"/>
            <p:cNvSpPr/>
            <p:nvPr/>
          </p:nvSpPr>
          <p:spPr>
            <a:xfrm>
              <a:off x="2031492" y="4617720"/>
              <a:ext cx="9392920" cy="530860"/>
            </a:xfrm>
            <a:custGeom>
              <a:avLst/>
              <a:gdLst/>
              <a:ahLst/>
              <a:cxnLst/>
              <a:rect l="l" t="t" r="r" b="b"/>
              <a:pathLst>
                <a:path w="9392920" h="530860">
                  <a:moveTo>
                    <a:pt x="0" y="0"/>
                  </a:moveTo>
                  <a:lnTo>
                    <a:pt x="9392412" y="0"/>
                  </a:lnTo>
                  <a:lnTo>
                    <a:pt x="9392412" y="530351"/>
                  </a:lnTo>
                  <a:lnTo>
                    <a:pt x="0" y="53035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4371C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500884" y="4308350"/>
              <a:ext cx="6576059" cy="620395"/>
            </a:xfrm>
            <a:custGeom>
              <a:avLst/>
              <a:gdLst/>
              <a:ahLst/>
              <a:cxnLst/>
              <a:rect l="l" t="t" r="r" b="b"/>
              <a:pathLst>
                <a:path w="6576059" h="620395">
                  <a:moveTo>
                    <a:pt x="6472682" y="0"/>
                  </a:moveTo>
                  <a:lnTo>
                    <a:pt x="103378" y="0"/>
                  </a:lnTo>
                  <a:lnTo>
                    <a:pt x="63136" y="8123"/>
                  </a:lnTo>
                  <a:lnTo>
                    <a:pt x="30276" y="30276"/>
                  </a:lnTo>
                  <a:lnTo>
                    <a:pt x="8123" y="63136"/>
                  </a:lnTo>
                  <a:lnTo>
                    <a:pt x="0" y="103377"/>
                  </a:lnTo>
                  <a:lnTo>
                    <a:pt x="0" y="516889"/>
                  </a:lnTo>
                  <a:lnTo>
                    <a:pt x="8123" y="557126"/>
                  </a:lnTo>
                  <a:lnTo>
                    <a:pt x="30276" y="589986"/>
                  </a:lnTo>
                  <a:lnTo>
                    <a:pt x="63136" y="612142"/>
                  </a:lnTo>
                  <a:lnTo>
                    <a:pt x="103378" y="620267"/>
                  </a:lnTo>
                  <a:lnTo>
                    <a:pt x="6472682" y="620267"/>
                  </a:lnTo>
                  <a:lnTo>
                    <a:pt x="6512923" y="612142"/>
                  </a:lnTo>
                  <a:lnTo>
                    <a:pt x="6545783" y="589986"/>
                  </a:lnTo>
                  <a:lnTo>
                    <a:pt x="6567936" y="557126"/>
                  </a:lnTo>
                  <a:lnTo>
                    <a:pt x="6576059" y="516889"/>
                  </a:lnTo>
                  <a:lnTo>
                    <a:pt x="6576059" y="103377"/>
                  </a:lnTo>
                  <a:lnTo>
                    <a:pt x="6567936" y="63136"/>
                  </a:lnTo>
                  <a:lnTo>
                    <a:pt x="6545783" y="30276"/>
                  </a:lnTo>
                  <a:lnTo>
                    <a:pt x="6512923" y="8123"/>
                  </a:lnTo>
                  <a:lnTo>
                    <a:pt x="6472682" y="0"/>
                  </a:lnTo>
                  <a:close/>
                </a:path>
              </a:pathLst>
            </a:custGeom>
            <a:solidFill>
              <a:srgbClr val="4371C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500884" y="4308350"/>
              <a:ext cx="6576059" cy="620395"/>
            </a:xfrm>
            <a:custGeom>
              <a:avLst/>
              <a:gdLst/>
              <a:ahLst/>
              <a:cxnLst/>
              <a:rect l="l" t="t" r="r" b="b"/>
              <a:pathLst>
                <a:path w="6576059" h="620395">
                  <a:moveTo>
                    <a:pt x="0" y="103377"/>
                  </a:moveTo>
                  <a:lnTo>
                    <a:pt x="8123" y="63136"/>
                  </a:lnTo>
                  <a:lnTo>
                    <a:pt x="30276" y="30276"/>
                  </a:lnTo>
                  <a:lnTo>
                    <a:pt x="63136" y="8123"/>
                  </a:lnTo>
                  <a:lnTo>
                    <a:pt x="103378" y="0"/>
                  </a:lnTo>
                  <a:lnTo>
                    <a:pt x="6472682" y="0"/>
                  </a:lnTo>
                  <a:lnTo>
                    <a:pt x="6512923" y="8123"/>
                  </a:lnTo>
                  <a:lnTo>
                    <a:pt x="6545783" y="30276"/>
                  </a:lnTo>
                  <a:lnTo>
                    <a:pt x="6567936" y="63136"/>
                  </a:lnTo>
                  <a:lnTo>
                    <a:pt x="6576059" y="103377"/>
                  </a:lnTo>
                  <a:lnTo>
                    <a:pt x="6576059" y="516889"/>
                  </a:lnTo>
                  <a:lnTo>
                    <a:pt x="6567936" y="557126"/>
                  </a:lnTo>
                  <a:lnTo>
                    <a:pt x="6545783" y="589986"/>
                  </a:lnTo>
                  <a:lnTo>
                    <a:pt x="6512923" y="612142"/>
                  </a:lnTo>
                  <a:lnTo>
                    <a:pt x="6472682" y="620267"/>
                  </a:lnTo>
                  <a:lnTo>
                    <a:pt x="103378" y="620267"/>
                  </a:lnTo>
                  <a:lnTo>
                    <a:pt x="63136" y="612142"/>
                  </a:lnTo>
                  <a:lnTo>
                    <a:pt x="30276" y="589986"/>
                  </a:lnTo>
                  <a:lnTo>
                    <a:pt x="8123" y="557126"/>
                  </a:lnTo>
                  <a:lnTo>
                    <a:pt x="0" y="516889"/>
                  </a:lnTo>
                  <a:lnTo>
                    <a:pt x="0" y="10337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2025142" y="5254500"/>
            <a:ext cx="9405620" cy="852805"/>
            <a:chOff x="2025142" y="5254500"/>
            <a:chExt cx="9405620" cy="852805"/>
          </a:xfrm>
        </p:grpSpPr>
        <p:sp>
          <p:nvSpPr>
            <p:cNvPr id="20" name="object 20"/>
            <p:cNvSpPr/>
            <p:nvPr/>
          </p:nvSpPr>
          <p:spPr>
            <a:xfrm>
              <a:off x="2031492" y="5570220"/>
              <a:ext cx="9392920" cy="530860"/>
            </a:xfrm>
            <a:custGeom>
              <a:avLst/>
              <a:gdLst/>
              <a:ahLst/>
              <a:cxnLst/>
              <a:rect l="l" t="t" r="r" b="b"/>
              <a:pathLst>
                <a:path w="9392920" h="530860">
                  <a:moveTo>
                    <a:pt x="0" y="0"/>
                  </a:moveTo>
                  <a:lnTo>
                    <a:pt x="9392412" y="0"/>
                  </a:lnTo>
                  <a:lnTo>
                    <a:pt x="9392412" y="530351"/>
                  </a:lnTo>
                  <a:lnTo>
                    <a:pt x="0" y="53035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4371C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500884" y="5260850"/>
              <a:ext cx="6576059" cy="620395"/>
            </a:xfrm>
            <a:custGeom>
              <a:avLst/>
              <a:gdLst/>
              <a:ahLst/>
              <a:cxnLst/>
              <a:rect l="l" t="t" r="r" b="b"/>
              <a:pathLst>
                <a:path w="6576059" h="620395">
                  <a:moveTo>
                    <a:pt x="6472682" y="0"/>
                  </a:moveTo>
                  <a:lnTo>
                    <a:pt x="103378" y="0"/>
                  </a:lnTo>
                  <a:lnTo>
                    <a:pt x="63136" y="8123"/>
                  </a:lnTo>
                  <a:lnTo>
                    <a:pt x="30276" y="30276"/>
                  </a:lnTo>
                  <a:lnTo>
                    <a:pt x="8123" y="63136"/>
                  </a:lnTo>
                  <a:lnTo>
                    <a:pt x="0" y="103377"/>
                  </a:lnTo>
                  <a:lnTo>
                    <a:pt x="0" y="516889"/>
                  </a:lnTo>
                  <a:lnTo>
                    <a:pt x="8123" y="557126"/>
                  </a:lnTo>
                  <a:lnTo>
                    <a:pt x="30276" y="589986"/>
                  </a:lnTo>
                  <a:lnTo>
                    <a:pt x="63136" y="612142"/>
                  </a:lnTo>
                  <a:lnTo>
                    <a:pt x="103378" y="620267"/>
                  </a:lnTo>
                  <a:lnTo>
                    <a:pt x="6472682" y="620267"/>
                  </a:lnTo>
                  <a:lnTo>
                    <a:pt x="6512923" y="612142"/>
                  </a:lnTo>
                  <a:lnTo>
                    <a:pt x="6545783" y="589986"/>
                  </a:lnTo>
                  <a:lnTo>
                    <a:pt x="6567936" y="557126"/>
                  </a:lnTo>
                  <a:lnTo>
                    <a:pt x="6576059" y="516889"/>
                  </a:lnTo>
                  <a:lnTo>
                    <a:pt x="6576059" y="103377"/>
                  </a:lnTo>
                  <a:lnTo>
                    <a:pt x="6567936" y="63136"/>
                  </a:lnTo>
                  <a:lnTo>
                    <a:pt x="6545783" y="30276"/>
                  </a:lnTo>
                  <a:lnTo>
                    <a:pt x="6512923" y="8123"/>
                  </a:lnTo>
                  <a:lnTo>
                    <a:pt x="6472682" y="0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500884" y="5260850"/>
              <a:ext cx="6576059" cy="620395"/>
            </a:xfrm>
            <a:custGeom>
              <a:avLst/>
              <a:gdLst/>
              <a:ahLst/>
              <a:cxnLst/>
              <a:rect l="l" t="t" r="r" b="b"/>
              <a:pathLst>
                <a:path w="6576059" h="620395">
                  <a:moveTo>
                    <a:pt x="0" y="103377"/>
                  </a:moveTo>
                  <a:lnTo>
                    <a:pt x="8123" y="63136"/>
                  </a:lnTo>
                  <a:lnTo>
                    <a:pt x="30276" y="30276"/>
                  </a:lnTo>
                  <a:lnTo>
                    <a:pt x="63136" y="8123"/>
                  </a:lnTo>
                  <a:lnTo>
                    <a:pt x="103378" y="0"/>
                  </a:lnTo>
                  <a:lnTo>
                    <a:pt x="6472682" y="0"/>
                  </a:lnTo>
                  <a:lnTo>
                    <a:pt x="6512923" y="8123"/>
                  </a:lnTo>
                  <a:lnTo>
                    <a:pt x="6545783" y="30276"/>
                  </a:lnTo>
                  <a:lnTo>
                    <a:pt x="6567936" y="63136"/>
                  </a:lnTo>
                  <a:lnTo>
                    <a:pt x="6576059" y="103377"/>
                  </a:lnTo>
                  <a:lnTo>
                    <a:pt x="6576059" y="516889"/>
                  </a:lnTo>
                  <a:lnTo>
                    <a:pt x="6567936" y="557126"/>
                  </a:lnTo>
                  <a:lnTo>
                    <a:pt x="6545783" y="589986"/>
                  </a:lnTo>
                  <a:lnTo>
                    <a:pt x="6512923" y="612142"/>
                  </a:lnTo>
                  <a:lnTo>
                    <a:pt x="6472682" y="620267"/>
                  </a:lnTo>
                  <a:lnTo>
                    <a:pt x="103378" y="620267"/>
                  </a:lnTo>
                  <a:lnTo>
                    <a:pt x="63136" y="612142"/>
                  </a:lnTo>
                  <a:lnTo>
                    <a:pt x="30276" y="589986"/>
                  </a:lnTo>
                  <a:lnTo>
                    <a:pt x="8123" y="557126"/>
                  </a:lnTo>
                  <a:lnTo>
                    <a:pt x="0" y="516889"/>
                  </a:lnTo>
                  <a:lnTo>
                    <a:pt x="0" y="10337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2767690" y="1555785"/>
            <a:ext cx="2180590" cy="41630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95"/>
              </a:spcBef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ACTIVIDAD</a:t>
            </a:r>
            <a:r>
              <a:rPr dirty="0" sz="22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FÍSICA</a:t>
            </a:r>
            <a:endParaRPr sz="2200">
              <a:latin typeface="Calibri"/>
              <a:cs typeface="Calibri"/>
            </a:endParaRPr>
          </a:p>
          <a:p>
            <a:pPr marL="12700" marR="5080">
              <a:lnSpc>
                <a:spcPts val="7500"/>
              </a:lnSpc>
              <a:spcBef>
                <a:spcPts val="800"/>
              </a:spcBef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EJERCICIO</a:t>
            </a:r>
            <a:r>
              <a:rPr dirty="0" sz="22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FÍSICO 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DEPORTE 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CONDICIÓN FÍSICA </a:t>
            </a:r>
            <a:r>
              <a:rPr dirty="0" sz="2200" spc="-48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EDUCACIÓN</a:t>
            </a:r>
            <a:r>
              <a:rPr dirty="0" sz="2200" spc="-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FÍSICA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6047" y="188492"/>
            <a:ext cx="7583805" cy="124396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4000" spc="-10"/>
              <a:t>COMPETENCIAS</a:t>
            </a:r>
            <a:r>
              <a:rPr dirty="0" sz="4000" spc="-5"/>
              <a:t> ESPECÍFICAS</a:t>
            </a:r>
            <a:endParaRPr sz="4000"/>
          </a:p>
          <a:p>
            <a:pPr algn="ctr">
              <a:lnSpc>
                <a:spcPct val="100000"/>
              </a:lnSpc>
            </a:pPr>
            <a:r>
              <a:rPr dirty="0" sz="4000" spc="-5">
                <a:solidFill>
                  <a:srgbClr val="1F487C"/>
                </a:solidFill>
              </a:rPr>
              <a:t>Educación</a:t>
            </a:r>
            <a:r>
              <a:rPr dirty="0" sz="4000" spc="-20">
                <a:solidFill>
                  <a:srgbClr val="1F487C"/>
                </a:solidFill>
              </a:rPr>
              <a:t> </a:t>
            </a:r>
            <a:r>
              <a:rPr dirty="0" sz="4000" spc="-5">
                <a:solidFill>
                  <a:srgbClr val="1F487C"/>
                </a:solidFill>
              </a:rPr>
              <a:t>Física</a:t>
            </a:r>
            <a:endParaRPr sz="4000"/>
          </a:p>
        </p:txBody>
      </p:sp>
      <p:grpSp>
        <p:nvGrpSpPr>
          <p:cNvPr id="3" name="object 3"/>
          <p:cNvGrpSpPr/>
          <p:nvPr/>
        </p:nvGrpSpPr>
        <p:grpSpPr>
          <a:xfrm>
            <a:off x="1415796" y="1481327"/>
            <a:ext cx="10296525" cy="5069205"/>
            <a:chOff x="1415796" y="1481327"/>
            <a:chExt cx="10296525" cy="506920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325612" y="4148327"/>
              <a:ext cx="3386327" cy="2394203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46948" y="1481327"/>
              <a:ext cx="3364991" cy="27035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13704" y="1484375"/>
              <a:ext cx="2304287" cy="506577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15796" y="1484375"/>
              <a:ext cx="4680203" cy="50657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37171" y="1616367"/>
            <a:ext cx="8602980" cy="414337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458470" marR="5080" indent="-445134">
              <a:lnSpc>
                <a:spcPct val="101099"/>
              </a:lnSpc>
              <a:spcBef>
                <a:spcPts val="75"/>
              </a:spcBef>
            </a:pPr>
            <a:r>
              <a:rPr dirty="0" sz="1800" spc="-5">
                <a:latin typeface="Calibri"/>
                <a:cs typeface="Calibri"/>
              </a:rPr>
              <a:t>Bloom,</a:t>
            </a:r>
            <a:r>
              <a:rPr dirty="0" sz="1800" spc="26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B.</a:t>
            </a:r>
            <a:r>
              <a:rPr dirty="0" sz="1800" spc="27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(1972).</a:t>
            </a:r>
            <a:r>
              <a:rPr dirty="0" sz="1800" spc="270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Taxonomía</a:t>
            </a:r>
            <a:r>
              <a:rPr dirty="0" sz="1800" spc="28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de</a:t>
            </a:r>
            <a:r>
              <a:rPr dirty="0" sz="1800" spc="285" i="1">
                <a:latin typeface="Calibri"/>
                <a:cs typeface="Calibri"/>
              </a:rPr>
              <a:t> </a:t>
            </a:r>
            <a:r>
              <a:rPr dirty="0" sz="1800" i="1">
                <a:latin typeface="Calibri"/>
                <a:cs typeface="Calibri"/>
              </a:rPr>
              <a:t>los</a:t>
            </a:r>
            <a:r>
              <a:rPr dirty="0" sz="1800" spc="26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objetivos</a:t>
            </a:r>
            <a:r>
              <a:rPr dirty="0" sz="1800" spc="265" i="1">
                <a:latin typeface="Calibri"/>
                <a:cs typeface="Calibri"/>
              </a:rPr>
              <a:t> </a:t>
            </a:r>
            <a:r>
              <a:rPr dirty="0" sz="1800" spc="5" i="1">
                <a:latin typeface="Calibri"/>
                <a:cs typeface="Calibri"/>
              </a:rPr>
              <a:t>de</a:t>
            </a:r>
            <a:r>
              <a:rPr dirty="0" sz="1800" spc="27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la</a:t>
            </a:r>
            <a:r>
              <a:rPr dirty="0" sz="1800" spc="27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educación.</a:t>
            </a:r>
            <a:r>
              <a:rPr dirty="0" sz="1800" spc="28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Clasificación</a:t>
            </a:r>
            <a:r>
              <a:rPr dirty="0" sz="1800" spc="28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de</a:t>
            </a:r>
            <a:r>
              <a:rPr dirty="0" sz="1800" spc="3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las</a:t>
            </a:r>
            <a:r>
              <a:rPr dirty="0" sz="1800" spc="27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metas </a:t>
            </a:r>
            <a:r>
              <a:rPr dirty="0" sz="1800" spc="-39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educativas.</a:t>
            </a:r>
            <a:r>
              <a:rPr dirty="0" sz="1800" spc="10" i="1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Marfil-Alcoy.</a:t>
            </a:r>
            <a:endParaRPr sz="1800">
              <a:latin typeface="Calibri"/>
              <a:cs typeface="Calibri"/>
            </a:endParaRPr>
          </a:p>
          <a:p>
            <a:pPr marL="458470" marR="6350" indent="-445134">
              <a:lnSpc>
                <a:spcPts val="2180"/>
              </a:lnSpc>
              <a:spcBef>
                <a:spcPts val="30"/>
              </a:spcBef>
            </a:pPr>
            <a:r>
              <a:rPr dirty="0" sz="1800" spc="-5">
                <a:latin typeface="Calibri"/>
                <a:cs typeface="Calibri"/>
              </a:rPr>
              <a:t>DECRETO</a:t>
            </a:r>
            <a:r>
              <a:rPr dirty="0" sz="1800" spc="8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61/2022,</a:t>
            </a:r>
            <a:r>
              <a:rPr dirty="0" sz="1800" spc="8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8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13</a:t>
            </a:r>
            <a:r>
              <a:rPr dirty="0" sz="1800" spc="8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julio,</a:t>
            </a:r>
            <a:r>
              <a:rPr dirty="0" sz="1800" spc="8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del</a:t>
            </a:r>
            <a:r>
              <a:rPr dirty="0" sz="1800" spc="8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Consejo</a:t>
            </a:r>
            <a:r>
              <a:rPr dirty="0" sz="1800" spc="70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de</a:t>
            </a:r>
            <a:r>
              <a:rPr dirty="0" sz="1800" spc="8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Gobierno,</a:t>
            </a:r>
            <a:r>
              <a:rPr dirty="0" sz="1800" spc="8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por</a:t>
            </a:r>
            <a:r>
              <a:rPr dirty="0" sz="1800" spc="9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6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que</a:t>
            </a:r>
            <a:r>
              <a:rPr dirty="0" sz="1800" spc="8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se</a:t>
            </a:r>
            <a:r>
              <a:rPr dirty="0" sz="1800" spc="9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establece</a:t>
            </a:r>
            <a:r>
              <a:rPr dirty="0" sz="1800" spc="8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para</a:t>
            </a:r>
            <a:r>
              <a:rPr dirty="0" sz="1800" spc="90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la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Comunidad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Madrid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ordenación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 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currículo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etapa</a:t>
            </a:r>
            <a:r>
              <a:rPr dirty="0" sz="1800">
                <a:latin typeface="Calibri"/>
                <a:cs typeface="Calibri"/>
              </a:rPr>
              <a:t> 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Educación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Primaria.</a:t>
            </a:r>
            <a:endParaRPr sz="1800">
              <a:latin typeface="Calibri"/>
              <a:cs typeface="Calibri"/>
            </a:endParaRPr>
          </a:p>
          <a:p>
            <a:pPr marL="13335">
              <a:lnSpc>
                <a:spcPts val="2065"/>
              </a:lnSpc>
            </a:pPr>
            <a:r>
              <a:rPr dirty="0" sz="1800" spc="-5">
                <a:latin typeface="Calibri"/>
                <a:cs typeface="Calibri"/>
              </a:rPr>
              <a:t>Delfa,</a:t>
            </a:r>
            <a:r>
              <a:rPr dirty="0" sz="1800" spc="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J.M.</a:t>
            </a:r>
            <a:r>
              <a:rPr dirty="0" sz="1800" spc="39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Bores,</a:t>
            </a:r>
            <a:r>
              <a:rPr dirty="0" sz="1800" spc="4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D.</a:t>
            </a:r>
            <a:r>
              <a:rPr dirty="0" sz="1800" spc="40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(2022).</a:t>
            </a:r>
            <a:r>
              <a:rPr dirty="0" sz="1800" spc="390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Introducción</a:t>
            </a:r>
            <a:r>
              <a:rPr dirty="0" sz="1800" spc="400" i="1">
                <a:latin typeface="Calibri"/>
                <a:cs typeface="Calibri"/>
              </a:rPr>
              <a:t> </a:t>
            </a:r>
            <a:r>
              <a:rPr dirty="0" sz="1800" i="1">
                <a:latin typeface="Calibri"/>
                <a:cs typeface="Calibri"/>
              </a:rPr>
              <a:t>a</a:t>
            </a:r>
            <a:r>
              <a:rPr dirty="0" sz="1800" spc="4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la</a:t>
            </a:r>
            <a:r>
              <a:rPr dirty="0" sz="1800" spc="4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Educación</a:t>
            </a:r>
            <a:r>
              <a:rPr dirty="0" sz="1800" spc="39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Física</a:t>
            </a:r>
            <a:r>
              <a:rPr dirty="0" sz="1800" spc="390" i="1">
                <a:latin typeface="Calibri"/>
                <a:cs typeface="Calibri"/>
              </a:rPr>
              <a:t> </a:t>
            </a:r>
            <a:r>
              <a:rPr dirty="0" sz="1800" i="1">
                <a:latin typeface="Calibri"/>
                <a:cs typeface="Calibri"/>
              </a:rPr>
              <a:t>y</a:t>
            </a:r>
            <a:r>
              <a:rPr dirty="0" sz="1800" spc="4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su</a:t>
            </a:r>
            <a:r>
              <a:rPr dirty="0" sz="1800" spc="409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Didáctica</a:t>
            </a:r>
            <a:r>
              <a:rPr dirty="0" sz="1800" spc="-5">
                <a:latin typeface="Calibri"/>
                <a:cs typeface="Calibri"/>
              </a:rPr>
              <a:t>.</a:t>
            </a:r>
            <a:r>
              <a:rPr dirty="0" sz="1800" spc="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Tirant</a:t>
            </a:r>
            <a:endParaRPr sz="1800">
              <a:latin typeface="Calibri"/>
              <a:cs typeface="Calibri"/>
            </a:endParaRPr>
          </a:p>
          <a:p>
            <a:pPr marL="457834">
              <a:lnSpc>
                <a:spcPct val="100000"/>
              </a:lnSpc>
              <a:spcBef>
                <a:spcPts val="25"/>
              </a:spcBef>
            </a:pPr>
            <a:r>
              <a:rPr dirty="0" sz="1800" spc="-5">
                <a:latin typeface="Calibri"/>
                <a:cs typeface="Calibri"/>
              </a:rPr>
              <a:t>humanidades.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150"/>
              </a:lnSpc>
            </a:pPr>
            <a:r>
              <a:rPr dirty="0" sz="1800" spc="-5">
                <a:latin typeface="Calibri"/>
                <a:cs typeface="Calibri"/>
              </a:rPr>
              <a:t>Harrow,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A.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(1978).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Taxonomía</a:t>
            </a:r>
            <a:r>
              <a:rPr dirty="0" sz="1800" spc="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del</a:t>
            </a:r>
            <a:r>
              <a:rPr dirty="0" sz="18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dominio</a:t>
            </a:r>
            <a:r>
              <a:rPr dirty="0" sz="1800" spc="2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psicomotor</a:t>
            </a:r>
            <a:r>
              <a:rPr dirty="0" sz="1800" spc="-5">
                <a:latin typeface="Calibri"/>
                <a:cs typeface="Calibri"/>
              </a:rPr>
              <a:t>.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Ateneo.</a:t>
            </a:r>
            <a:endParaRPr sz="1800">
              <a:latin typeface="Calibri"/>
              <a:cs typeface="Calibri"/>
            </a:endParaRPr>
          </a:p>
          <a:p>
            <a:pPr marL="457200" marR="8255" indent="-445134">
              <a:lnSpc>
                <a:spcPts val="2180"/>
              </a:lnSpc>
              <a:spcBef>
                <a:spcPts val="45"/>
              </a:spcBef>
            </a:pPr>
            <a:r>
              <a:rPr dirty="0" sz="1800" spc="-5">
                <a:latin typeface="Calibri"/>
                <a:cs typeface="Calibri"/>
              </a:rPr>
              <a:t>Ley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Orgánica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3/2020,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29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diciembre,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por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que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se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modifica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Ley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Orgánica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2/2006,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mayo,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Educación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(LOMLOE).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075"/>
              </a:lnSpc>
            </a:pPr>
            <a:r>
              <a:rPr dirty="0" sz="1800" spc="-5">
                <a:latin typeface="Calibri"/>
                <a:cs typeface="Calibri"/>
              </a:rPr>
              <a:t>Morales,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P.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(1995).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Los</a:t>
            </a:r>
            <a:r>
              <a:rPr dirty="0" sz="1800" spc="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Objetivos</a:t>
            </a:r>
            <a:r>
              <a:rPr dirty="0" sz="1800" spc="5" i="1">
                <a:latin typeface="Calibri"/>
                <a:cs typeface="Calibri"/>
              </a:rPr>
              <a:t> </a:t>
            </a:r>
            <a:r>
              <a:rPr dirty="0" sz="1800" spc="-10" i="1">
                <a:latin typeface="Calibri"/>
                <a:cs typeface="Calibri"/>
              </a:rPr>
              <a:t>Didácticos</a:t>
            </a:r>
            <a:r>
              <a:rPr dirty="0" sz="1800" spc="-10">
                <a:latin typeface="Calibri"/>
                <a:cs typeface="Calibri"/>
              </a:rPr>
              <a:t>.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Cuadernos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Monográficos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ICE.</a:t>
            </a:r>
            <a:endParaRPr sz="1800">
              <a:latin typeface="Calibri"/>
              <a:cs typeface="Calibri"/>
            </a:endParaRPr>
          </a:p>
          <a:p>
            <a:pPr marL="457834" marR="7620" indent="-445770">
              <a:lnSpc>
                <a:spcPts val="2180"/>
              </a:lnSpc>
              <a:spcBef>
                <a:spcPts val="45"/>
              </a:spcBef>
            </a:pPr>
            <a:r>
              <a:rPr dirty="0" sz="1800" spc="-5">
                <a:latin typeface="Calibri"/>
                <a:cs typeface="Calibri"/>
              </a:rPr>
              <a:t>Real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Decreto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157/2022,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</a:t>
            </a:r>
            <a:r>
              <a:rPr dirty="0" sz="1800" spc="5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marzo,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por</a:t>
            </a:r>
            <a:r>
              <a:rPr dirty="0" sz="1800" spc="5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que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se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establecen</a:t>
            </a:r>
            <a:r>
              <a:rPr dirty="0" sz="1800" spc="6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ordenación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las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enseñanzas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mínimas</a:t>
            </a:r>
            <a:r>
              <a:rPr dirty="0" sz="1800">
                <a:latin typeface="Calibri"/>
                <a:cs typeface="Calibri"/>
              </a:rPr>
              <a:t> de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Educación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Primaria.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065"/>
              </a:lnSpc>
            </a:pPr>
            <a:r>
              <a:rPr dirty="0" sz="1800" spc="-5">
                <a:latin typeface="Calibri"/>
                <a:cs typeface="Calibri"/>
              </a:rPr>
              <a:t>Ruiz-Omeñaca</a:t>
            </a:r>
            <a:r>
              <a:rPr dirty="0" sz="1800" spc="150">
                <a:latin typeface="Calibri"/>
                <a:cs typeface="Calibri"/>
              </a:rPr>
              <a:t> </a:t>
            </a:r>
            <a:r>
              <a:rPr dirty="0" sz="1800" spc="5">
                <a:latin typeface="Calibri"/>
                <a:cs typeface="Calibri"/>
              </a:rPr>
              <a:t>el</a:t>
            </a:r>
            <a:r>
              <a:rPr dirty="0" sz="1800" spc="1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al.</a:t>
            </a:r>
            <a:r>
              <a:rPr dirty="0" sz="1800" spc="15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(2013).</a:t>
            </a:r>
            <a:r>
              <a:rPr dirty="0" sz="1800" spc="150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La</a:t>
            </a:r>
            <a:r>
              <a:rPr dirty="0" sz="1800" spc="14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programación</a:t>
            </a:r>
            <a:r>
              <a:rPr dirty="0" sz="1800" spc="14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de</a:t>
            </a:r>
            <a:r>
              <a:rPr dirty="0" sz="1800" spc="16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Educación</a:t>
            </a:r>
            <a:r>
              <a:rPr dirty="0" sz="1800" spc="13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Física</a:t>
            </a:r>
            <a:r>
              <a:rPr dirty="0" sz="1800" spc="14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para</a:t>
            </a:r>
            <a:r>
              <a:rPr dirty="0" sz="1800" spc="15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Primaria.</a:t>
            </a:r>
            <a:r>
              <a:rPr dirty="0" sz="1800" spc="15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Propuesta</a:t>
            </a:r>
            <a:endParaRPr sz="1800">
              <a:latin typeface="Calibri"/>
              <a:cs typeface="Calibri"/>
            </a:endParaRPr>
          </a:p>
          <a:p>
            <a:pPr marL="457834" marR="6350">
              <a:lnSpc>
                <a:spcPts val="2180"/>
              </a:lnSpc>
              <a:spcBef>
                <a:spcPts val="55"/>
              </a:spcBef>
              <a:tabLst>
                <a:tab pos="1207770" algn="l"/>
                <a:tab pos="1734820" algn="l"/>
                <a:tab pos="3204210" algn="l"/>
                <a:tab pos="4358005" algn="l"/>
                <a:tab pos="5602605" algn="l"/>
                <a:tab pos="7030720" algn="l"/>
                <a:tab pos="7586980" algn="l"/>
                <a:tab pos="8070215" algn="l"/>
              </a:tabLst>
            </a:pPr>
            <a:r>
              <a:rPr dirty="0" sz="1800" spc="-5" i="1">
                <a:latin typeface="Calibri"/>
                <a:cs typeface="Calibri"/>
              </a:rPr>
              <a:t>pa</a:t>
            </a:r>
            <a:r>
              <a:rPr dirty="0" sz="1800" spc="-10" i="1">
                <a:latin typeface="Calibri"/>
                <a:cs typeface="Calibri"/>
              </a:rPr>
              <a:t>r</a:t>
            </a:r>
            <a:r>
              <a:rPr dirty="0" sz="1800" i="1">
                <a:latin typeface="Calibri"/>
                <a:cs typeface="Calibri"/>
              </a:rPr>
              <a:t>a	</a:t>
            </a:r>
            <a:r>
              <a:rPr dirty="0" sz="1800" spc="-5" i="1">
                <a:latin typeface="Calibri"/>
                <a:cs typeface="Calibri"/>
              </a:rPr>
              <a:t>s</a:t>
            </a:r>
            <a:r>
              <a:rPr dirty="0" sz="1800" i="1">
                <a:latin typeface="Calibri"/>
                <a:cs typeface="Calibri"/>
              </a:rPr>
              <a:t>u	e</a:t>
            </a:r>
            <a:r>
              <a:rPr dirty="0" sz="1800" spc="-5" i="1">
                <a:latin typeface="Calibri"/>
                <a:cs typeface="Calibri"/>
              </a:rPr>
              <a:t>l</a:t>
            </a:r>
            <a:r>
              <a:rPr dirty="0" sz="1800" spc="10" i="1">
                <a:latin typeface="Calibri"/>
                <a:cs typeface="Calibri"/>
              </a:rPr>
              <a:t>a</a:t>
            </a:r>
            <a:r>
              <a:rPr dirty="0" sz="1800" spc="-5" i="1">
                <a:latin typeface="Calibri"/>
                <a:cs typeface="Calibri"/>
              </a:rPr>
              <a:t>b</a:t>
            </a:r>
            <a:r>
              <a:rPr dirty="0" sz="1800" i="1">
                <a:latin typeface="Calibri"/>
                <a:cs typeface="Calibri"/>
              </a:rPr>
              <a:t>o</a:t>
            </a:r>
            <a:r>
              <a:rPr dirty="0" sz="1800" spc="-5" i="1">
                <a:latin typeface="Calibri"/>
                <a:cs typeface="Calibri"/>
              </a:rPr>
              <a:t>ra</a:t>
            </a:r>
            <a:r>
              <a:rPr dirty="0" sz="1800" spc="-10" i="1">
                <a:latin typeface="Calibri"/>
                <a:cs typeface="Calibri"/>
              </a:rPr>
              <a:t>c</a:t>
            </a:r>
            <a:r>
              <a:rPr dirty="0" sz="1800" spc="-5" i="1">
                <a:latin typeface="Calibri"/>
                <a:cs typeface="Calibri"/>
              </a:rPr>
              <a:t>i</a:t>
            </a:r>
            <a:r>
              <a:rPr dirty="0" sz="1800" i="1">
                <a:latin typeface="Calibri"/>
                <a:cs typeface="Calibri"/>
              </a:rPr>
              <a:t>ó</a:t>
            </a:r>
            <a:r>
              <a:rPr dirty="0" sz="1800" spc="-5" i="1">
                <a:latin typeface="Calibri"/>
                <a:cs typeface="Calibri"/>
              </a:rPr>
              <a:t>n</a:t>
            </a:r>
            <a:r>
              <a:rPr dirty="0" sz="1800" i="1">
                <a:latin typeface="Calibri"/>
                <a:cs typeface="Calibri"/>
              </a:rPr>
              <a:t>.	</a:t>
            </a:r>
            <a:r>
              <a:rPr dirty="0" sz="1800" spc="5" i="1">
                <a:latin typeface="Calibri"/>
                <a:cs typeface="Calibri"/>
              </a:rPr>
              <a:t>C</a:t>
            </a:r>
            <a:r>
              <a:rPr dirty="0" sz="1800" spc="-5" i="1">
                <a:latin typeface="Calibri"/>
                <a:cs typeface="Calibri"/>
              </a:rPr>
              <a:t>a</a:t>
            </a:r>
            <a:r>
              <a:rPr dirty="0" sz="1800" spc="10" i="1">
                <a:latin typeface="Calibri"/>
                <a:cs typeface="Calibri"/>
              </a:rPr>
              <a:t>p</a:t>
            </a:r>
            <a:r>
              <a:rPr dirty="0" sz="1800" spc="-5" i="1">
                <a:latin typeface="Calibri"/>
                <a:cs typeface="Calibri"/>
              </a:rPr>
              <a:t>ítu</a:t>
            </a:r>
            <a:r>
              <a:rPr dirty="0" sz="1800" spc="-10" i="1">
                <a:latin typeface="Calibri"/>
                <a:cs typeface="Calibri"/>
              </a:rPr>
              <a:t>l</a:t>
            </a:r>
            <a:r>
              <a:rPr dirty="0" sz="1800" spc="10" i="1">
                <a:latin typeface="Calibri"/>
                <a:cs typeface="Calibri"/>
              </a:rPr>
              <a:t>o</a:t>
            </a:r>
            <a:r>
              <a:rPr dirty="0" sz="1800" i="1">
                <a:latin typeface="Calibri"/>
                <a:cs typeface="Calibri"/>
              </a:rPr>
              <a:t>:	</a:t>
            </a:r>
            <a:r>
              <a:rPr dirty="0" sz="1800" spc="-5" i="1">
                <a:latin typeface="Calibri"/>
                <a:cs typeface="Calibri"/>
              </a:rPr>
              <a:t>Ob</a:t>
            </a:r>
            <a:r>
              <a:rPr dirty="0" sz="1800" i="1">
                <a:latin typeface="Calibri"/>
                <a:cs typeface="Calibri"/>
              </a:rPr>
              <a:t>je</a:t>
            </a:r>
            <a:r>
              <a:rPr dirty="0" sz="1800" spc="-5" i="1">
                <a:latin typeface="Calibri"/>
                <a:cs typeface="Calibri"/>
              </a:rPr>
              <a:t>ti</a:t>
            </a:r>
            <a:r>
              <a:rPr dirty="0" sz="1800" i="1">
                <a:latin typeface="Calibri"/>
                <a:cs typeface="Calibri"/>
              </a:rPr>
              <a:t>vo</a:t>
            </a:r>
            <a:r>
              <a:rPr dirty="0" sz="1800" spc="-5" i="1">
                <a:latin typeface="Calibri"/>
                <a:cs typeface="Calibri"/>
              </a:rPr>
              <a:t>s</a:t>
            </a:r>
            <a:r>
              <a:rPr dirty="0" sz="1800">
                <a:latin typeface="Calibri"/>
                <a:cs typeface="Calibri"/>
              </a:rPr>
              <a:t>.	</a:t>
            </a:r>
            <a:r>
              <a:rPr dirty="0" sz="1800" spc="-5">
                <a:latin typeface="Calibri"/>
                <a:cs typeface="Calibri"/>
              </a:rPr>
              <a:t>U</a:t>
            </a:r>
            <a:r>
              <a:rPr dirty="0" sz="1800">
                <a:latin typeface="Calibri"/>
                <a:cs typeface="Calibri"/>
              </a:rPr>
              <a:t>n</a:t>
            </a:r>
            <a:r>
              <a:rPr dirty="0" sz="1800" spc="-10">
                <a:latin typeface="Calibri"/>
                <a:cs typeface="Calibri"/>
              </a:rPr>
              <a:t>i</a:t>
            </a:r>
            <a:r>
              <a:rPr dirty="0" sz="1800">
                <a:latin typeface="Calibri"/>
                <a:cs typeface="Calibri"/>
              </a:rPr>
              <a:t>ve</a:t>
            </a:r>
            <a:r>
              <a:rPr dirty="0" sz="1800" spc="-5">
                <a:latin typeface="Calibri"/>
                <a:cs typeface="Calibri"/>
              </a:rPr>
              <a:t>r</a:t>
            </a:r>
            <a:r>
              <a:rPr dirty="0" sz="1800">
                <a:latin typeface="Calibri"/>
                <a:cs typeface="Calibri"/>
              </a:rPr>
              <a:t>s</a:t>
            </a:r>
            <a:r>
              <a:rPr dirty="0" sz="1800" spc="-5">
                <a:latin typeface="Calibri"/>
                <a:cs typeface="Calibri"/>
              </a:rPr>
              <a:t>i</a:t>
            </a:r>
            <a:r>
              <a:rPr dirty="0" sz="1800">
                <a:latin typeface="Calibri"/>
                <a:cs typeface="Calibri"/>
              </a:rPr>
              <a:t>dad	de	</a:t>
            </a:r>
            <a:r>
              <a:rPr dirty="0" sz="1800" spc="-5">
                <a:latin typeface="Calibri"/>
                <a:cs typeface="Calibri"/>
              </a:rPr>
              <a:t>l</a:t>
            </a:r>
            <a:r>
              <a:rPr dirty="0" sz="1800">
                <a:latin typeface="Calibri"/>
                <a:cs typeface="Calibri"/>
              </a:rPr>
              <a:t>a	</a:t>
            </a:r>
            <a:r>
              <a:rPr dirty="0" sz="1800" spc="-10">
                <a:latin typeface="Calibri"/>
                <a:cs typeface="Calibri"/>
              </a:rPr>
              <a:t>R</a:t>
            </a:r>
            <a:r>
              <a:rPr dirty="0" sz="1800" spc="-5">
                <a:latin typeface="Calibri"/>
                <a:cs typeface="Calibri"/>
              </a:rPr>
              <a:t>io</a:t>
            </a:r>
            <a:r>
              <a:rPr dirty="0" sz="1800">
                <a:latin typeface="Calibri"/>
                <a:cs typeface="Calibri"/>
              </a:rPr>
              <a:t>ja.  </a:t>
            </a:r>
            <a:r>
              <a:rPr dirty="0" sz="1800" spc="-5">
                <a:latin typeface="Calibri"/>
                <a:cs typeface="Calibri"/>
              </a:rPr>
              <a:t>https://dialnet.unirioja.es/servlet/libro?codigo=514528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68475" y="625332"/>
            <a:ext cx="4825365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Referencias</a:t>
            </a:r>
            <a:r>
              <a:rPr dirty="0" sz="3300" spc="-6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bibliográficas</a:t>
            </a:r>
            <a:endParaRPr sz="33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299" y="0"/>
            <a:ext cx="2480310" cy="6870700"/>
            <a:chOff x="-6299" y="0"/>
            <a:chExt cx="2480310" cy="68707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2467356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2467356" y="6858000"/>
                  </a:lnTo>
                  <a:lnTo>
                    <a:pt x="24673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0" y="0"/>
                  </a:moveTo>
                  <a:lnTo>
                    <a:pt x="2467356" y="0"/>
                  </a:lnTo>
                  <a:lnTo>
                    <a:pt x="2467356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1388" y="336804"/>
              <a:ext cx="1760207" cy="6659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199442" y="1203024"/>
            <a:ext cx="1859914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10"/>
              <a:t>TEMA</a:t>
            </a:r>
            <a:r>
              <a:rPr dirty="0" sz="4000" spc="-75"/>
              <a:t> </a:t>
            </a:r>
            <a:r>
              <a:rPr dirty="0" sz="4000" spc="-5"/>
              <a:t>3</a:t>
            </a:r>
            <a:endParaRPr sz="4000"/>
          </a:p>
        </p:txBody>
      </p:sp>
      <p:sp>
        <p:nvSpPr>
          <p:cNvPr id="7" name="object 7"/>
          <p:cNvSpPr txBox="1"/>
          <p:nvPr/>
        </p:nvSpPr>
        <p:spPr>
          <a:xfrm>
            <a:off x="3794517" y="2422019"/>
            <a:ext cx="5450205" cy="12769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29995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latin typeface="Arial"/>
                <a:cs typeface="Arial"/>
              </a:rPr>
              <a:t>METODOLOGÍA</a:t>
            </a:r>
            <a:r>
              <a:rPr dirty="0" sz="4000" spc="-45">
                <a:latin typeface="Arial"/>
                <a:cs typeface="Arial"/>
              </a:rPr>
              <a:t> </a:t>
            </a:r>
            <a:r>
              <a:rPr dirty="0" sz="4000">
                <a:latin typeface="Arial"/>
                <a:cs typeface="Arial"/>
              </a:rPr>
              <a:t>II</a:t>
            </a:r>
            <a:endParaRPr sz="4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95"/>
              </a:spcBef>
            </a:pPr>
            <a:r>
              <a:rPr dirty="0" sz="1800" spc="-10">
                <a:latin typeface="Arial"/>
                <a:cs typeface="Arial"/>
              </a:rPr>
              <a:t>Asignatura: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Didáctica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 </a:t>
            </a:r>
            <a:r>
              <a:rPr dirty="0" sz="1800" spc="-10">
                <a:latin typeface="Arial"/>
                <a:cs typeface="Arial"/>
              </a:rPr>
              <a:t>Educación</a:t>
            </a:r>
            <a:r>
              <a:rPr dirty="0" sz="1800" spc="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Física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08832" y="4050791"/>
            <a:ext cx="4876799" cy="768095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086492" y="5329637"/>
            <a:ext cx="3608704" cy="941069"/>
          </a:xfrm>
          <a:prstGeom prst="rect">
            <a:avLst/>
          </a:prstGeom>
        </p:spPr>
        <p:txBody>
          <a:bodyPr wrap="square" lIns="0" tIns="10795" rIns="0" bIns="0" rtlCol="0" vert="horz">
            <a:spAutoFit/>
          </a:bodyPr>
          <a:lstStyle/>
          <a:p>
            <a:pPr marL="12700" marR="27940">
              <a:lnSpc>
                <a:spcPct val="101000"/>
              </a:lnSpc>
              <a:spcBef>
                <a:spcPts val="85"/>
              </a:spcBef>
            </a:pPr>
            <a:r>
              <a:rPr dirty="0" sz="1000" spc="-5">
                <a:latin typeface="Times New Roman"/>
                <a:cs typeface="Times New Roman"/>
              </a:rPr>
              <a:t>©2022 Miriam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González,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María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Espada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Mateos,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Daniel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Bores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10">
                <a:latin typeface="Times New Roman"/>
                <a:cs typeface="Times New Roman"/>
              </a:rPr>
              <a:t>Algunos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derechos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Este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documento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distribuye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bajo</a:t>
            </a:r>
            <a:r>
              <a:rPr dirty="0" sz="1000" spc="-5">
                <a:latin typeface="Times New Roman"/>
                <a:cs typeface="Times New Roman"/>
              </a:rPr>
              <a:t> la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licencia</a:t>
            </a:r>
            <a:endParaRPr sz="10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“Atribución-CompartirIgual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</a:t>
            </a:r>
            <a:r>
              <a:rPr dirty="0" sz="1000" spc="-5">
                <a:latin typeface="Times New Roman"/>
                <a:cs typeface="Times New Roman"/>
              </a:rPr>
              <a:t> Internacional”</a:t>
            </a:r>
            <a:r>
              <a:rPr dirty="0" sz="1000" spc="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-5">
                <a:latin typeface="Times New Roman"/>
                <a:cs typeface="Times New Roman"/>
              </a:rPr>
              <a:t> Creative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Commons,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disponible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en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u="sng" sz="10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66876" y="1572239"/>
            <a:ext cx="131826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0"/>
              <a:t>Í</a:t>
            </a:r>
            <a:r>
              <a:rPr dirty="0" sz="3000" spc="5"/>
              <a:t>ND</a:t>
            </a:r>
            <a:r>
              <a:rPr dirty="0" sz="3000" spc="-10"/>
              <a:t>I</a:t>
            </a:r>
            <a:r>
              <a:rPr dirty="0" sz="3000" spc="5"/>
              <a:t>CE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3283752" y="2820793"/>
            <a:ext cx="2800350" cy="882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6540" indent="-243840">
              <a:lnSpc>
                <a:spcPct val="100000"/>
              </a:lnSpc>
              <a:spcBef>
                <a:spcPts val="100"/>
              </a:spcBef>
              <a:buSzPct val="42857"/>
              <a:buFont typeface="Calibri"/>
              <a:buChar char="●"/>
              <a:tabLst>
                <a:tab pos="255904" algn="l"/>
                <a:tab pos="256540" algn="l"/>
              </a:tabLst>
            </a:pPr>
            <a:r>
              <a:rPr dirty="0" sz="2100">
                <a:latin typeface="Arial"/>
                <a:cs typeface="Arial"/>
              </a:rPr>
              <a:t>Estilos</a:t>
            </a:r>
            <a:r>
              <a:rPr dirty="0" sz="2100" spc="-5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de</a:t>
            </a:r>
            <a:r>
              <a:rPr dirty="0" sz="2100" spc="-4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enseñanza</a:t>
            </a:r>
            <a:endParaRPr sz="2100">
              <a:latin typeface="Arial"/>
              <a:cs typeface="Arial"/>
            </a:endParaRPr>
          </a:p>
          <a:p>
            <a:pPr marL="256540" indent="-243840">
              <a:lnSpc>
                <a:spcPct val="100000"/>
              </a:lnSpc>
              <a:spcBef>
                <a:spcPts val="1705"/>
              </a:spcBef>
              <a:buSzPct val="42857"/>
              <a:buFont typeface="Calibri"/>
              <a:buChar char="●"/>
              <a:tabLst>
                <a:tab pos="255904" algn="l"/>
                <a:tab pos="256540" algn="l"/>
              </a:tabLst>
            </a:pPr>
            <a:r>
              <a:rPr dirty="0" sz="2100" spc="-5">
                <a:latin typeface="Arial"/>
                <a:cs typeface="Arial"/>
              </a:rPr>
              <a:t>Recursos</a:t>
            </a:r>
            <a:r>
              <a:rPr dirty="0" sz="2100" spc="-3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didácticos</a:t>
            </a:r>
            <a:endParaRPr sz="2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26451" y="474635"/>
            <a:ext cx="440944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 b="1">
                <a:solidFill>
                  <a:srgbClr val="1F487C"/>
                </a:solidFill>
                <a:latin typeface="Arial"/>
                <a:cs typeface="Arial"/>
              </a:rPr>
              <a:t>CONCEPTOS</a:t>
            </a:r>
            <a:r>
              <a:rPr dirty="0" sz="3000" spc="-40" b="1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3000" spc="-5" b="1">
                <a:solidFill>
                  <a:srgbClr val="1F487C"/>
                </a:solidFill>
                <a:latin typeface="Arial"/>
                <a:cs typeface="Arial"/>
              </a:rPr>
              <a:t>BÁSICOS:</a:t>
            </a:r>
            <a:endParaRPr sz="3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14815" y="6413053"/>
            <a:ext cx="101091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alibri"/>
                <a:cs typeface="Calibri"/>
              </a:rPr>
              <a:t>(</a:t>
            </a:r>
            <a:r>
              <a:rPr dirty="0" sz="1200" spc="5">
                <a:latin typeface="Calibri"/>
                <a:cs typeface="Calibri"/>
              </a:rPr>
              <a:t>D</a:t>
            </a:r>
            <a:r>
              <a:rPr dirty="0" sz="1200">
                <a:latin typeface="Calibri"/>
                <a:cs typeface="Calibri"/>
              </a:rPr>
              <a:t>el</a:t>
            </a:r>
            <a:r>
              <a:rPr dirty="0" sz="1200" spc="-5">
                <a:latin typeface="Calibri"/>
                <a:cs typeface="Calibri"/>
              </a:rPr>
              <a:t>g</a:t>
            </a: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5">
                <a:latin typeface="Calibri"/>
                <a:cs typeface="Calibri"/>
              </a:rPr>
              <a:t>d</a:t>
            </a:r>
            <a:r>
              <a:rPr dirty="0" sz="1200">
                <a:latin typeface="Calibri"/>
                <a:cs typeface="Calibri"/>
              </a:rPr>
              <a:t>o,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1991)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910842" y="1046737"/>
            <a:ext cx="9088120" cy="1273175"/>
            <a:chOff x="1910842" y="1046737"/>
            <a:chExt cx="9088120" cy="1273175"/>
          </a:xfrm>
        </p:grpSpPr>
        <p:sp>
          <p:nvSpPr>
            <p:cNvPr id="5" name="object 5"/>
            <p:cNvSpPr/>
            <p:nvPr/>
          </p:nvSpPr>
          <p:spPr>
            <a:xfrm>
              <a:off x="1917192" y="1377696"/>
              <a:ext cx="9075420" cy="935990"/>
            </a:xfrm>
            <a:custGeom>
              <a:avLst/>
              <a:gdLst/>
              <a:ahLst/>
              <a:cxnLst/>
              <a:rect l="l" t="t" r="r" b="b"/>
              <a:pathLst>
                <a:path w="9075420" h="935989">
                  <a:moveTo>
                    <a:pt x="0" y="0"/>
                  </a:moveTo>
                  <a:lnTo>
                    <a:pt x="9075420" y="0"/>
                  </a:lnTo>
                  <a:lnTo>
                    <a:pt x="9075420" y="935736"/>
                  </a:lnTo>
                  <a:lnTo>
                    <a:pt x="0" y="93573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EC7C3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71344" y="1053087"/>
              <a:ext cx="6352540" cy="649605"/>
            </a:xfrm>
            <a:custGeom>
              <a:avLst/>
              <a:gdLst/>
              <a:ahLst/>
              <a:cxnLst/>
              <a:rect l="l" t="t" r="r" b="b"/>
              <a:pathLst>
                <a:path w="6352540" h="649605">
                  <a:moveTo>
                    <a:pt x="6243828" y="0"/>
                  </a:moveTo>
                  <a:lnTo>
                    <a:pt x="108204" y="0"/>
                  </a:lnTo>
                  <a:lnTo>
                    <a:pt x="66088" y="8502"/>
                  </a:lnTo>
                  <a:lnTo>
                    <a:pt x="31694" y="31689"/>
                  </a:lnTo>
                  <a:lnTo>
                    <a:pt x="8504" y="66083"/>
                  </a:lnTo>
                  <a:lnTo>
                    <a:pt x="0" y="108203"/>
                  </a:lnTo>
                  <a:lnTo>
                    <a:pt x="0" y="541007"/>
                  </a:lnTo>
                  <a:lnTo>
                    <a:pt x="8504" y="583130"/>
                  </a:lnTo>
                  <a:lnTo>
                    <a:pt x="31694" y="617527"/>
                  </a:lnTo>
                  <a:lnTo>
                    <a:pt x="66088" y="640719"/>
                  </a:lnTo>
                  <a:lnTo>
                    <a:pt x="108204" y="649223"/>
                  </a:lnTo>
                  <a:lnTo>
                    <a:pt x="6243828" y="649223"/>
                  </a:lnTo>
                  <a:lnTo>
                    <a:pt x="6285943" y="640719"/>
                  </a:lnTo>
                  <a:lnTo>
                    <a:pt x="6320337" y="617527"/>
                  </a:lnTo>
                  <a:lnTo>
                    <a:pt x="6343527" y="583130"/>
                  </a:lnTo>
                  <a:lnTo>
                    <a:pt x="6352032" y="541007"/>
                  </a:lnTo>
                  <a:lnTo>
                    <a:pt x="6352032" y="108203"/>
                  </a:lnTo>
                  <a:lnTo>
                    <a:pt x="6343527" y="66083"/>
                  </a:lnTo>
                  <a:lnTo>
                    <a:pt x="6320337" y="31689"/>
                  </a:lnTo>
                  <a:lnTo>
                    <a:pt x="6285943" y="8502"/>
                  </a:lnTo>
                  <a:lnTo>
                    <a:pt x="6243828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71344" y="1053087"/>
              <a:ext cx="6352540" cy="649605"/>
            </a:xfrm>
            <a:custGeom>
              <a:avLst/>
              <a:gdLst/>
              <a:ahLst/>
              <a:cxnLst/>
              <a:rect l="l" t="t" r="r" b="b"/>
              <a:pathLst>
                <a:path w="6352540" h="649605">
                  <a:moveTo>
                    <a:pt x="0" y="108203"/>
                  </a:moveTo>
                  <a:lnTo>
                    <a:pt x="8504" y="66083"/>
                  </a:lnTo>
                  <a:lnTo>
                    <a:pt x="31694" y="31689"/>
                  </a:lnTo>
                  <a:lnTo>
                    <a:pt x="66088" y="8502"/>
                  </a:lnTo>
                  <a:lnTo>
                    <a:pt x="108204" y="0"/>
                  </a:lnTo>
                  <a:lnTo>
                    <a:pt x="6243828" y="0"/>
                  </a:lnTo>
                  <a:lnTo>
                    <a:pt x="6285943" y="8502"/>
                  </a:lnTo>
                  <a:lnTo>
                    <a:pt x="6320337" y="31689"/>
                  </a:lnTo>
                  <a:lnTo>
                    <a:pt x="6343527" y="66083"/>
                  </a:lnTo>
                  <a:lnTo>
                    <a:pt x="6352032" y="108203"/>
                  </a:lnTo>
                  <a:lnTo>
                    <a:pt x="6352032" y="541007"/>
                  </a:lnTo>
                  <a:lnTo>
                    <a:pt x="6343527" y="583130"/>
                  </a:lnTo>
                  <a:lnTo>
                    <a:pt x="6320337" y="617527"/>
                  </a:lnTo>
                  <a:lnTo>
                    <a:pt x="6285943" y="640719"/>
                  </a:lnTo>
                  <a:lnTo>
                    <a:pt x="6243828" y="649223"/>
                  </a:lnTo>
                  <a:lnTo>
                    <a:pt x="108204" y="649223"/>
                  </a:lnTo>
                  <a:lnTo>
                    <a:pt x="66088" y="640719"/>
                  </a:lnTo>
                  <a:lnTo>
                    <a:pt x="31694" y="617527"/>
                  </a:lnTo>
                  <a:lnTo>
                    <a:pt x="8504" y="583130"/>
                  </a:lnTo>
                  <a:lnTo>
                    <a:pt x="0" y="541007"/>
                  </a:lnTo>
                  <a:lnTo>
                    <a:pt x="0" y="108203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2609086" y="1165091"/>
            <a:ext cx="6486525" cy="9677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3655">
              <a:lnSpc>
                <a:spcPct val="100000"/>
              </a:lnSpc>
              <a:spcBef>
                <a:spcPts val="95"/>
              </a:spcBef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TÉCNICA DE</a:t>
            </a:r>
            <a:r>
              <a:rPr dirty="0" sz="22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ENSEÑANZA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750">
              <a:latin typeface="Calibri"/>
              <a:cs typeface="Calibri"/>
            </a:endParaRPr>
          </a:p>
          <a:p>
            <a:pPr marL="396240" indent="-384175">
              <a:lnSpc>
                <a:spcPct val="100000"/>
              </a:lnSpc>
              <a:buSzPct val="95454"/>
              <a:buFont typeface="Segoe UI Emoji"/>
              <a:buChar char="⚫"/>
              <a:tabLst>
                <a:tab pos="396875" algn="l"/>
              </a:tabLst>
            </a:pPr>
            <a:r>
              <a:rPr dirty="0" sz="2200" spc="-5">
                <a:latin typeface="Calibri"/>
                <a:cs typeface="Calibri"/>
              </a:rPr>
              <a:t>La</a:t>
            </a:r>
            <a:r>
              <a:rPr dirty="0" sz="2200" spc="-1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forma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en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que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el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profesor transmite</a:t>
            </a:r>
            <a:r>
              <a:rPr dirty="0" sz="2200" spc="1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la información.</a:t>
            </a:r>
            <a:endParaRPr sz="22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910842" y="2425957"/>
            <a:ext cx="9088120" cy="1931670"/>
            <a:chOff x="1910842" y="2425957"/>
            <a:chExt cx="9088120" cy="1931670"/>
          </a:xfrm>
        </p:grpSpPr>
        <p:sp>
          <p:nvSpPr>
            <p:cNvPr id="10" name="object 10"/>
            <p:cNvSpPr/>
            <p:nvPr/>
          </p:nvSpPr>
          <p:spPr>
            <a:xfrm>
              <a:off x="1917192" y="2756915"/>
              <a:ext cx="9075420" cy="1594485"/>
            </a:xfrm>
            <a:custGeom>
              <a:avLst/>
              <a:gdLst/>
              <a:ahLst/>
              <a:cxnLst/>
              <a:rect l="l" t="t" r="r" b="b"/>
              <a:pathLst>
                <a:path w="9075420" h="1594485">
                  <a:moveTo>
                    <a:pt x="0" y="0"/>
                  </a:moveTo>
                  <a:lnTo>
                    <a:pt x="9075420" y="0"/>
                  </a:lnTo>
                  <a:lnTo>
                    <a:pt x="9075420" y="1594103"/>
                  </a:lnTo>
                  <a:lnTo>
                    <a:pt x="0" y="1594103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71344" y="2432307"/>
              <a:ext cx="6352540" cy="649605"/>
            </a:xfrm>
            <a:custGeom>
              <a:avLst/>
              <a:gdLst/>
              <a:ahLst/>
              <a:cxnLst/>
              <a:rect l="l" t="t" r="r" b="b"/>
              <a:pathLst>
                <a:path w="6352540" h="649605">
                  <a:moveTo>
                    <a:pt x="6243828" y="0"/>
                  </a:moveTo>
                  <a:lnTo>
                    <a:pt x="108204" y="0"/>
                  </a:lnTo>
                  <a:lnTo>
                    <a:pt x="66088" y="8502"/>
                  </a:lnTo>
                  <a:lnTo>
                    <a:pt x="31694" y="31689"/>
                  </a:lnTo>
                  <a:lnTo>
                    <a:pt x="8504" y="66083"/>
                  </a:lnTo>
                  <a:lnTo>
                    <a:pt x="0" y="108203"/>
                  </a:lnTo>
                  <a:lnTo>
                    <a:pt x="0" y="541007"/>
                  </a:lnTo>
                  <a:lnTo>
                    <a:pt x="8504" y="583130"/>
                  </a:lnTo>
                  <a:lnTo>
                    <a:pt x="31694" y="617527"/>
                  </a:lnTo>
                  <a:lnTo>
                    <a:pt x="66088" y="640719"/>
                  </a:lnTo>
                  <a:lnTo>
                    <a:pt x="108204" y="649223"/>
                  </a:lnTo>
                  <a:lnTo>
                    <a:pt x="6243828" y="649223"/>
                  </a:lnTo>
                  <a:lnTo>
                    <a:pt x="6285943" y="640719"/>
                  </a:lnTo>
                  <a:lnTo>
                    <a:pt x="6320337" y="617527"/>
                  </a:lnTo>
                  <a:lnTo>
                    <a:pt x="6343527" y="583130"/>
                  </a:lnTo>
                  <a:lnTo>
                    <a:pt x="6352032" y="541007"/>
                  </a:lnTo>
                  <a:lnTo>
                    <a:pt x="6352032" y="108203"/>
                  </a:lnTo>
                  <a:lnTo>
                    <a:pt x="6343527" y="66083"/>
                  </a:lnTo>
                  <a:lnTo>
                    <a:pt x="6320337" y="31689"/>
                  </a:lnTo>
                  <a:lnTo>
                    <a:pt x="6285943" y="8502"/>
                  </a:lnTo>
                  <a:lnTo>
                    <a:pt x="6243828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71344" y="2432307"/>
              <a:ext cx="6352540" cy="649605"/>
            </a:xfrm>
            <a:custGeom>
              <a:avLst/>
              <a:gdLst/>
              <a:ahLst/>
              <a:cxnLst/>
              <a:rect l="l" t="t" r="r" b="b"/>
              <a:pathLst>
                <a:path w="6352540" h="649605">
                  <a:moveTo>
                    <a:pt x="0" y="108203"/>
                  </a:moveTo>
                  <a:lnTo>
                    <a:pt x="8504" y="66083"/>
                  </a:lnTo>
                  <a:lnTo>
                    <a:pt x="31694" y="31689"/>
                  </a:lnTo>
                  <a:lnTo>
                    <a:pt x="66088" y="8502"/>
                  </a:lnTo>
                  <a:lnTo>
                    <a:pt x="108204" y="0"/>
                  </a:lnTo>
                  <a:lnTo>
                    <a:pt x="6243828" y="0"/>
                  </a:lnTo>
                  <a:lnTo>
                    <a:pt x="6285943" y="8502"/>
                  </a:lnTo>
                  <a:lnTo>
                    <a:pt x="6320337" y="31689"/>
                  </a:lnTo>
                  <a:lnTo>
                    <a:pt x="6343527" y="66083"/>
                  </a:lnTo>
                  <a:lnTo>
                    <a:pt x="6352032" y="108203"/>
                  </a:lnTo>
                  <a:lnTo>
                    <a:pt x="6352032" y="541007"/>
                  </a:lnTo>
                  <a:lnTo>
                    <a:pt x="6343527" y="583130"/>
                  </a:lnTo>
                  <a:lnTo>
                    <a:pt x="6320337" y="617527"/>
                  </a:lnTo>
                  <a:lnTo>
                    <a:pt x="6285943" y="640719"/>
                  </a:lnTo>
                  <a:lnTo>
                    <a:pt x="6243828" y="649223"/>
                  </a:lnTo>
                  <a:lnTo>
                    <a:pt x="108204" y="649223"/>
                  </a:lnTo>
                  <a:lnTo>
                    <a:pt x="66088" y="640719"/>
                  </a:lnTo>
                  <a:lnTo>
                    <a:pt x="31694" y="617527"/>
                  </a:lnTo>
                  <a:lnTo>
                    <a:pt x="8504" y="583130"/>
                  </a:lnTo>
                  <a:lnTo>
                    <a:pt x="0" y="541007"/>
                  </a:lnTo>
                  <a:lnTo>
                    <a:pt x="0" y="108203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609086" y="2544161"/>
            <a:ext cx="7491095" cy="12700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3655">
              <a:lnSpc>
                <a:spcPct val="100000"/>
              </a:lnSpc>
              <a:spcBef>
                <a:spcPts val="95"/>
              </a:spcBef>
            </a:pPr>
            <a:r>
              <a:rPr dirty="0" sz="2200" spc="-10">
                <a:solidFill>
                  <a:srgbClr val="FFFFFF"/>
                </a:solidFill>
                <a:latin typeface="Calibri"/>
                <a:cs typeface="Calibri"/>
              </a:rPr>
              <a:t>ESTRATEGIA</a:t>
            </a:r>
            <a:r>
              <a:rPr dirty="0" sz="2200" spc="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22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22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PRÁCTICA</a:t>
            </a:r>
            <a:r>
              <a:rPr dirty="0" sz="2200" spc="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2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22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FFFFFF"/>
                </a:solidFill>
                <a:latin typeface="Calibri"/>
                <a:cs typeface="Calibri"/>
              </a:rPr>
              <a:t>ENSEÑANZA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950">
              <a:latin typeface="Calibri"/>
              <a:cs typeface="Calibri"/>
            </a:endParaRPr>
          </a:p>
          <a:p>
            <a:pPr marL="241300" marR="5080" indent="-229235">
              <a:lnSpc>
                <a:spcPts val="2380"/>
              </a:lnSpc>
              <a:buSzPct val="95454"/>
              <a:buFont typeface="Segoe UI Emoji"/>
              <a:buChar char="⚫"/>
              <a:tabLst>
                <a:tab pos="396875" algn="l"/>
              </a:tabLst>
            </a:pPr>
            <a:r>
              <a:rPr dirty="0" sz="2200" spc="-5">
                <a:latin typeface="Calibri"/>
                <a:cs typeface="Calibri"/>
              </a:rPr>
              <a:t>La forma</a:t>
            </a:r>
            <a:r>
              <a:rPr dirty="0" sz="2200" spc="1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de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abordar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los</a:t>
            </a:r>
            <a:r>
              <a:rPr dirty="0" sz="2200" spc="1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diferentes</a:t>
            </a:r>
            <a:r>
              <a:rPr dirty="0" sz="2200" spc="2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ejercicios </a:t>
            </a:r>
            <a:r>
              <a:rPr dirty="0" sz="2200" spc="-10">
                <a:latin typeface="Calibri"/>
                <a:cs typeface="Calibri"/>
              </a:rPr>
              <a:t>que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componen</a:t>
            </a:r>
            <a:r>
              <a:rPr dirty="0" sz="2200" spc="2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la </a:t>
            </a:r>
            <a:r>
              <a:rPr dirty="0" sz="2200" spc="-484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progresión de</a:t>
            </a:r>
            <a:r>
              <a:rPr dirty="0" sz="2200" spc="1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enseñanza</a:t>
            </a:r>
            <a:r>
              <a:rPr dirty="0" sz="2200" spc="1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de</a:t>
            </a:r>
            <a:r>
              <a:rPr dirty="0" sz="2200" spc="1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una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determinada</a:t>
            </a:r>
            <a:r>
              <a:rPr dirty="0" sz="2200" spc="1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habilidad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motriz.</a:t>
            </a:r>
            <a:endParaRPr sz="22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910842" y="4463546"/>
            <a:ext cx="9088120" cy="1896745"/>
            <a:chOff x="1910842" y="4463546"/>
            <a:chExt cx="9088120" cy="1896745"/>
          </a:xfrm>
        </p:grpSpPr>
        <p:sp>
          <p:nvSpPr>
            <p:cNvPr id="15" name="object 15"/>
            <p:cNvSpPr/>
            <p:nvPr/>
          </p:nvSpPr>
          <p:spPr>
            <a:xfrm>
              <a:off x="1917192" y="4794503"/>
              <a:ext cx="9075420" cy="1559560"/>
            </a:xfrm>
            <a:custGeom>
              <a:avLst/>
              <a:gdLst/>
              <a:ahLst/>
              <a:cxnLst/>
              <a:rect l="l" t="t" r="r" b="b"/>
              <a:pathLst>
                <a:path w="9075420" h="1559560">
                  <a:moveTo>
                    <a:pt x="0" y="0"/>
                  </a:moveTo>
                  <a:lnTo>
                    <a:pt x="9075420" y="0"/>
                  </a:lnTo>
                  <a:lnTo>
                    <a:pt x="9075420" y="1559052"/>
                  </a:lnTo>
                  <a:lnTo>
                    <a:pt x="0" y="1559052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71344" y="4469896"/>
              <a:ext cx="6352540" cy="649605"/>
            </a:xfrm>
            <a:custGeom>
              <a:avLst/>
              <a:gdLst/>
              <a:ahLst/>
              <a:cxnLst/>
              <a:rect l="l" t="t" r="r" b="b"/>
              <a:pathLst>
                <a:path w="6352540" h="649604">
                  <a:moveTo>
                    <a:pt x="6243828" y="0"/>
                  </a:moveTo>
                  <a:lnTo>
                    <a:pt x="108204" y="0"/>
                  </a:lnTo>
                  <a:lnTo>
                    <a:pt x="66088" y="8502"/>
                  </a:lnTo>
                  <a:lnTo>
                    <a:pt x="31694" y="31689"/>
                  </a:lnTo>
                  <a:lnTo>
                    <a:pt x="8504" y="66083"/>
                  </a:lnTo>
                  <a:lnTo>
                    <a:pt x="0" y="108204"/>
                  </a:lnTo>
                  <a:lnTo>
                    <a:pt x="0" y="541007"/>
                  </a:lnTo>
                  <a:lnTo>
                    <a:pt x="8504" y="583130"/>
                  </a:lnTo>
                  <a:lnTo>
                    <a:pt x="31694" y="617527"/>
                  </a:lnTo>
                  <a:lnTo>
                    <a:pt x="66088" y="640719"/>
                  </a:lnTo>
                  <a:lnTo>
                    <a:pt x="108204" y="649224"/>
                  </a:lnTo>
                  <a:lnTo>
                    <a:pt x="6243828" y="649224"/>
                  </a:lnTo>
                  <a:lnTo>
                    <a:pt x="6285943" y="640719"/>
                  </a:lnTo>
                  <a:lnTo>
                    <a:pt x="6320337" y="617527"/>
                  </a:lnTo>
                  <a:lnTo>
                    <a:pt x="6343527" y="583130"/>
                  </a:lnTo>
                  <a:lnTo>
                    <a:pt x="6352032" y="541007"/>
                  </a:lnTo>
                  <a:lnTo>
                    <a:pt x="6352032" y="108204"/>
                  </a:lnTo>
                  <a:lnTo>
                    <a:pt x="6343527" y="66083"/>
                  </a:lnTo>
                  <a:lnTo>
                    <a:pt x="6320337" y="31689"/>
                  </a:lnTo>
                  <a:lnTo>
                    <a:pt x="6285943" y="8502"/>
                  </a:lnTo>
                  <a:lnTo>
                    <a:pt x="624382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71344" y="4469896"/>
              <a:ext cx="6352540" cy="649605"/>
            </a:xfrm>
            <a:custGeom>
              <a:avLst/>
              <a:gdLst/>
              <a:ahLst/>
              <a:cxnLst/>
              <a:rect l="l" t="t" r="r" b="b"/>
              <a:pathLst>
                <a:path w="6352540" h="649604">
                  <a:moveTo>
                    <a:pt x="0" y="108204"/>
                  </a:moveTo>
                  <a:lnTo>
                    <a:pt x="8504" y="66083"/>
                  </a:lnTo>
                  <a:lnTo>
                    <a:pt x="31694" y="31689"/>
                  </a:lnTo>
                  <a:lnTo>
                    <a:pt x="66088" y="8502"/>
                  </a:lnTo>
                  <a:lnTo>
                    <a:pt x="108204" y="0"/>
                  </a:lnTo>
                  <a:lnTo>
                    <a:pt x="6243828" y="0"/>
                  </a:lnTo>
                  <a:lnTo>
                    <a:pt x="6285943" y="8502"/>
                  </a:lnTo>
                  <a:lnTo>
                    <a:pt x="6320337" y="31689"/>
                  </a:lnTo>
                  <a:lnTo>
                    <a:pt x="6343527" y="66083"/>
                  </a:lnTo>
                  <a:lnTo>
                    <a:pt x="6352032" y="108204"/>
                  </a:lnTo>
                  <a:lnTo>
                    <a:pt x="6352032" y="541007"/>
                  </a:lnTo>
                  <a:lnTo>
                    <a:pt x="6343527" y="583130"/>
                  </a:lnTo>
                  <a:lnTo>
                    <a:pt x="6320337" y="617527"/>
                  </a:lnTo>
                  <a:lnTo>
                    <a:pt x="6285943" y="640719"/>
                  </a:lnTo>
                  <a:lnTo>
                    <a:pt x="6243828" y="649224"/>
                  </a:lnTo>
                  <a:lnTo>
                    <a:pt x="108204" y="649224"/>
                  </a:lnTo>
                  <a:lnTo>
                    <a:pt x="66088" y="640719"/>
                  </a:lnTo>
                  <a:lnTo>
                    <a:pt x="31694" y="617527"/>
                  </a:lnTo>
                  <a:lnTo>
                    <a:pt x="8504" y="583130"/>
                  </a:lnTo>
                  <a:lnTo>
                    <a:pt x="0" y="541007"/>
                  </a:lnTo>
                  <a:lnTo>
                    <a:pt x="0" y="108204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2609086" y="4581581"/>
            <a:ext cx="7492365" cy="1571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3655">
              <a:lnSpc>
                <a:spcPct val="100000"/>
              </a:lnSpc>
              <a:spcBef>
                <a:spcPts val="95"/>
              </a:spcBef>
            </a:pPr>
            <a:r>
              <a:rPr dirty="0" sz="2200" spc="-10">
                <a:solidFill>
                  <a:srgbClr val="FFFFFF"/>
                </a:solidFill>
                <a:latin typeface="Calibri"/>
                <a:cs typeface="Calibri"/>
              </a:rPr>
              <a:t>ESTILO</a:t>
            </a:r>
            <a:r>
              <a:rPr dirty="0" sz="22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20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ENSEÑANZA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950">
              <a:latin typeface="Calibri"/>
              <a:cs typeface="Calibri"/>
            </a:endParaRPr>
          </a:p>
          <a:p>
            <a:pPr marL="241300" marR="5080" indent="-228600">
              <a:lnSpc>
                <a:spcPts val="2380"/>
              </a:lnSpc>
              <a:buChar char="•"/>
              <a:tabLst>
                <a:tab pos="241300" algn="l"/>
              </a:tabLst>
            </a:pPr>
            <a:r>
              <a:rPr dirty="0" sz="2200" spc="-5">
                <a:latin typeface="Calibri"/>
                <a:cs typeface="Calibri"/>
              </a:rPr>
              <a:t>Es</a:t>
            </a:r>
            <a:r>
              <a:rPr dirty="0" sz="2200" spc="1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la estrategia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pedagógica.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Es</a:t>
            </a:r>
            <a:r>
              <a:rPr dirty="0" sz="2200" spc="1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la forma </a:t>
            </a:r>
            <a:r>
              <a:rPr dirty="0" sz="2200" spc="-10">
                <a:latin typeface="Calibri"/>
                <a:cs typeface="Calibri"/>
              </a:rPr>
              <a:t>que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tiene</a:t>
            </a:r>
            <a:r>
              <a:rPr dirty="0" sz="2200" spc="1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el</a:t>
            </a:r>
            <a:r>
              <a:rPr dirty="0" sz="2200" spc="1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profesor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de </a:t>
            </a:r>
            <a:r>
              <a:rPr dirty="0" sz="2200" spc="-484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interaccionar con los alumnos, </a:t>
            </a:r>
            <a:r>
              <a:rPr dirty="0" sz="2200">
                <a:latin typeface="Calibri"/>
                <a:cs typeface="Calibri"/>
              </a:rPr>
              <a:t>se </a:t>
            </a:r>
            <a:r>
              <a:rPr dirty="0" sz="2200" spc="-5">
                <a:latin typeface="Calibri"/>
                <a:cs typeface="Calibri"/>
              </a:rPr>
              <a:t>manifiesta en las decisiones </a:t>
            </a:r>
            <a:r>
              <a:rPr dirty="0" sz="220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preactivas,</a:t>
            </a:r>
            <a:r>
              <a:rPr dirty="0" sz="2200" spc="-2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interactivas</a:t>
            </a:r>
            <a:r>
              <a:rPr dirty="0" sz="2200" spc="-1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y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postactivas.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99773" y="1782273"/>
            <a:ext cx="933704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>
                <a:solidFill>
                  <a:srgbClr val="1F487C"/>
                </a:solidFill>
                <a:latin typeface="Arial"/>
                <a:cs typeface="Arial"/>
              </a:rPr>
              <a:t>ESPECTRO</a:t>
            </a:r>
            <a:r>
              <a:rPr dirty="0" sz="2400" spc="15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1F487C"/>
                </a:solidFill>
                <a:latin typeface="Arial"/>
                <a:cs typeface="Arial"/>
              </a:rPr>
              <a:t>DE</a:t>
            </a:r>
            <a:r>
              <a:rPr dirty="0" sz="2400" spc="5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1F487C"/>
                </a:solidFill>
                <a:latin typeface="Arial"/>
                <a:cs typeface="Arial"/>
              </a:rPr>
              <a:t>ESTILOS</a:t>
            </a:r>
            <a:r>
              <a:rPr dirty="0" sz="2400" spc="-15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1F487C"/>
                </a:solidFill>
                <a:latin typeface="Arial"/>
                <a:cs typeface="Arial"/>
              </a:rPr>
              <a:t>DE</a:t>
            </a:r>
            <a:r>
              <a:rPr dirty="0" sz="2400" spc="-10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1F487C"/>
                </a:solidFill>
                <a:latin typeface="Arial"/>
                <a:cs typeface="Arial"/>
              </a:rPr>
              <a:t>ENSEÑANZA</a:t>
            </a:r>
            <a:r>
              <a:rPr dirty="0" sz="2400" spc="35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1F487C"/>
                </a:solidFill>
                <a:latin typeface="Arial"/>
                <a:cs typeface="Arial"/>
              </a:rPr>
              <a:t>DE</a:t>
            </a:r>
            <a:r>
              <a:rPr dirty="0" sz="2400" spc="-10">
                <a:solidFill>
                  <a:srgbClr val="1F487C"/>
                </a:solidFill>
                <a:latin typeface="Arial"/>
                <a:cs typeface="Arial"/>
              </a:rPr>
              <a:t> MUSKA</a:t>
            </a:r>
            <a:r>
              <a:rPr dirty="0" sz="2400" spc="10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1F487C"/>
                </a:solidFill>
                <a:latin typeface="Arial"/>
                <a:cs typeface="Arial"/>
              </a:rPr>
              <a:t>MOSSTON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91998" y="4389890"/>
            <a:ext cx="6107430" cy="1894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 indent="-381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“Muska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loved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teaching.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And he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loved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physical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education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and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the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opportunities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it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offered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for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physical,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social,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cognitive,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ethical,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and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emotional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development”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(Ashworth,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1997).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550">
              <a:latin typeface="Calibri"/>
              <a:cs typeface="Calibri"/>
            </a:endParaRPr>
          </a:p>
          <a:p>
            <a:pPr algn="ctr" marR="168910">
              <a:lnSpc>
                <a:spcPct val="100000"/>
              </a:lnSpc>
            </a:pPr>
            <a:r>
              <a:rPr dirty="0" sz="2400" spc="-5" b="1">
                <a:latin typeface="Calibri"/>
                <a:cs typeface="Calibri"/>
              </a:rPr>
              <a:t>Espectro</a:t>
            </a:r>
            <a:r>
              <a:rPr dirty="0" sz="2400" spc="-2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estilos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298501" y="5461825"/>
            <a:ext cx="252095" cy="387985"/>
            <a:chOff x="6298501" y="5461825"/>
            <a:chExt cx="252095" cy="38798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03264" y="5466588"/>
              <a:ext cx="242315" cy="37795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6303264" y="5466588"/>
              <a:ext cx="242570" cy="378460"/>
            </a:xfrm>
            <a:custGeom>
              <a:avLst/>
              <a:gdLst/>
              <a:ahLst/>
              <a:cxnLst/>
              <a:rect l="l" t="t" r="r" b="b"/>
              <a:pathLst>
                <a:path w="242570" h="378460">
                  <a:moveTo>
                    <a:pt x="0" y="256794"/>
                  </a:moveTo>
                  <a:lnTo>
                    <a:pt x="60578" y="256794"/>
                  </a:lnTo>
                  <a:lnTo>
                    <a:pt x="60578" y="0"/>
                  </a:lnTo>
                  <a:lnTo>
                    <a:pt x="181737" y="0"/>
                  </a:lnTo>
                  <a:lnTo>
                    <a:pt x="181737" y="256794"/>
                  </a:lnTo>
                  <a:lnTo>
                    <a:pt x="242315" y="256794"/>
                  </a:lnTo>
                  <a:lnTo>
                    <a:pt x="121157" y="377952"/>
                  </a:lnTo>
                  <a:lnTo>
                    <a:pt x="0" y="256794"/>
                  </a:lnTo>
                  <a:close/>
                </a:path>
              </a:pathLst>
            </a:custGeom>
            <a:ln w="9525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006373" y="626256"/>
            <a:ext cx="549592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latin typeface="Calibri"/>
                <a:cs typeface="Calibri"/>
              </a:rPr>
              <a:t>1.</a:t>
            </a:r>
            <a:r>
              <a:rPr dirty="0" sz="4000" spc="-25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ESTILOS</a:t>
            </a:r>
            <a:r>
              <a:rPr dirty="0" sz="4000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DE</a:t>
            </a:r>
            <a:r>
              <a:rPr dirty="0" sz="4000" spc="-20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ENSEÑANZA</a:t>
            </a:r>
            <a:endParaRPr sz="40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2644" y="2386584"/>
            <a:ext cx="2351519" cy="176326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094604" y="4206619"/>
            <a:ext cx="169037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Arial"/>
                <a:cs typeface="Arial"/>
              </a:rPr>
              <a:t>©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Spectrum</a:t>
            </a:r>
            <a:r>
              <a:rPr dirty="0" sz="800" spc="-5">
                <a:latin typeface="Arial"/>
                <a:cs typeface="Arial"/>
              </a:rPr>
              <a:t> of </a:t>
            </a:r>
            <a:r>
              <a:rPr dirty="0" sz="800">
                <a:latin typeface="Arial"/>
                <a:cs typeface="Arial"/>
              </a:rPr>
              <a:t>Teaching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Styles</a:t>
            </a:r>
            <a:r>
              <a:rPr dirty="0" sz="800" spc="-5">
                <a:latin typeface="Arial"/>
                <a:cs typeface="Arial"/>
              </a:rPr>
              <a:t> 2019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37741" y="694178"/>
            <a:ext cx="893889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solidFill>
                  <a:srgbClr val="1F487C"/>
                </a:solidFill>
              </a:rPr>
              <a:t>ESTILOS</a:t>
            </a:r>
            <a:r>
              <a:rPr dirty="0" sz="3000" spc="-10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DE</a:t>
            </a:r>
            <a:r>
              <a:rPr dirty="0" sz="3000" spc="-15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ENSEÑANZA</a:t>
            </a:r>
            <a:r>
              <a:rPr dirty="0" sz="3000" spc="-45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DE</a:t>
            </a:r>
            <a:r>
              <a:rPr dirty="0" sz="3000" spc="-25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MUSKA</a:t>
            </a:r>
            <a:r>
              <a:rPr dirty="0" sz="3000" spc="-15">
                <a:solidFill>
                  <a:srgbClr val="1F487C"/>
                </a:solidFill>
              </a:rPr>
              <a:t> </a:t>
            </a:r>
            <a:r>
              <a:rPr dirty="0" sz="3000" spc="-5">
                <a:solidFill>
                  <a:srgbClr val="1F487C"/>
                </a:solidFill>
              </a:rPr>
              <a:t>MOSSTON.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3097580" y="1904879"/>
            <a:ext cx="6202680" cy="145605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65100" marR="5080" indent="-165100">
              <a:lnSpc>
                <a:spcPct val="100800"/>
              </a:lnSpc>
              <a:spcBef>
                <a:spcPts val="75"/>
              </a:spcBef>
              <a:buFont typeface="Arial"/>
              <a:buChar char="•"/>
              <a:tabLst>
                <a:tab pos="165100" algn="l"/>
              </a:tabLst>
            </a:pPr>
            <a:r>
              <a:rPr dirty="0" sz="2400">
                <a:latin typeface="Calibri"/>
                <a:cs typeface="Calibri"/>
              </a:rPr>
              <a:t>Primer </a:t>
            </a:r>
            <a:r>
              <a:rPr dirty="0" sz="2400" spc="-5">
                <a:latin typeface="Calibri"/>
                <a:cs typeface="Calibri"/>
              </a:rPr>
              <a:t>período de estilos de Mosston (noción de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controversia,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1966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5">
                <a:latin typeface="Calibri"/>
                <a:cs typeface="Calibri"/>
              </a:rPr>
              <a:t> 1986).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100">
              <a:latin typeface="Calibri"/>
              <a:cs typeface="Calibri"/>
            </a:endParaRPr>
          </a:p>
          <a:p>
            <a:pPr algn="ctr" marR="226695">
              <a:lnSpc>
                <a:spcPct val="100000"/>
              </a:lnSpc>
              <a:spcBef>
                <a:spcPts val="5"/>
              </a:spcBef>
            </a:pPr>
            <a:r>
              <a:rPr dirty="0" sz="2400" spc="-5" b="1">
                <a:latin typeface="Calibri"/>
                <a:cs typeface="Calibri"/>
              </a:rPr>
              <a:t>Espectro</a:t>
            </a:r>
            <a:r>
              <a:rPr dirty="0" sz="2400" spc="-2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estilos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705602" y="3751834"/>
            <a:ext cx="381635" cy="514350"/>
            <a:chOff x="5705602" y="3751834"/>
            <a:chExt cx="381635" cy="514350"/>
          </a:xfrm>
        </p:grpSpPr>
        <p:sp>
          <p:nvSpPr>
            <p:cNvPr id="5" name="object 5"/>
            <p:cNvSpPr/>
            <p:nvPr/>
          </p:nvSpPr>
          <p:spPr>
            <a:xfrm>
              <a:off x="5711952" y="3758184"/>
              <a:ext cx="368935" cy="501650"/>
            </a:xfrm>
            <a:custGeom>
              <a:avLst/>
              <a:gdLst/>
              <a:ahLst/>
              <a:cxnLst/>
              <a:rect l="l" t="t" r="r" b="b"/>
              <a:pathLst>
                <a:path w="368935" h="501650">
                  <a:moveTo>
                    <a:pt x="276606" y="0"/>
                  </a:moveTo>
                  <a:lnTo>
                    <a:pt x="92202" y="0"/>
                  </a:lnTo>
                  <a:lnTo>
                    <a:pt x="92202" y="316992"/>
                  </a:lnTo>
                  <a:lnTo>
                    <a:pt x="0" y="316992"/>
                  </a:lnTo>
                  <a:lnTo>
                    <a:pt x="184404" y="501396"/>
                  </a:lnTo>
                  <a:lnTo>
                    <a:pt x="368808" y="316992"/>
                  </a:lnTo>
                  <a:lnTo>
                    <a:pt x="276606" y="316992"/>
                  </a:lnTo>
                  <a:lnTo>
                    <a:pt x="276606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5711952" y="3758184"/>
              <a:ext cx="368935" cy="501650"/>
            </a:xfrm>
            <a:custGeom>
              <a:avLst/>
              <a:gdLst/>
              <a:ahLst/>
              <a:cxnLst/>
              <a:rect l="l" t="t" r="r" b="b"/>
              <a:pathLst>
                <a:path w="368935" h="501650">
                  <a:moveTo>
                    <a:pt x="0" y="316992"/>
                  </a:moveTo>
                  <a:lnTo>
                    <a:pt x="92202" y="316992"/>
                  </a:lnTo>
                  <a:lnTo>
                    <a:pt x="92202" y="0"/>
                  </a:lnTo>
                  <a:lnTo>
                    <a:pt x="276606" y="0"/>
                  </a:lnTo>
                  <a:lnTo>
                    <a:pt x="276606" y="316992"/>
                  </a:lnTo>
                  <a:lnTo>
                    <a:pt x="368808" y="316992"/>
                  </a:lnTo>
                  <a:lnTo>
                    <a:pt x="184404" y="501396"/>
                  </a:lnTo>
                  <a:lnTo>
                    <a:pt x="0" y="316992"/>
                  </a:lnTo>
                  <a:close/>
                </a:path>
              </a:pathLst>
            </a:custGeom>
            <a:ln w="12700">
              <a:solidFill>
                <a:srgbClr val="30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2158696" y="4272776"/>
            <a:ext cx="7759065" cy="1854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 indent="3810">
              <a:lnSpc>
                <a:spcPct val="100000"/>
              </a:lnSpc>
              <a:spcBef>
                <a:spcPts val="100"/>
              </a:spcBef>
              <a:tabLst>
                <a:tab pos="3133725" algn="l"/>
              </a:tabLst>
            </a:pPr>
            <a:r>
              <a:rPr dirty="0" sz="2400">
                <a:latin typeface="Calibri"/>
                <a:cs typeface="Calibri"/>
              </a:rPr>
              <a:t>Se </a:t>
            </a:r>
            <a:r>
              <a:rPr dirty="0" sz="2400" spc="-5">
                <a:latin typeface="Calibri"/>
                <a:cs typeface="Calibri"/>
              </a:rPr>
              <a:t>pretende elaborar un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modelo </a:t>
            </a:r>
            <a:r>
              <a:rPr dirty="0" u="sng" sz="24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tanto teórico </a:t>
            </a:r>
            <a:r>
              <a:rPr dirty="0" u="sng" sz="24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como </a:t>
            </a:r>
            <a:r>
              <a:rPr dirty="0" u="sng" sz="24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práctico 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 unos estilos de enseñanza </a:t>
            </a:r>
            <a:r>
              <a:rPr dirty="0" sz="2400">
                <a:latin typeface="Calibri"/>
                <a:cs typeface="Calibri"/>
              </a:rPr>
              <a:t>a través </a:t>
            </a:r>
            <a:r>
              <a:rPr dirty="0" sz="2400" spc="-5">
                <a:latin typeface="Calibri"/>
                <a:cs typeface="Calibri"/>
              </a:rPr>
              <a:t>de los </a:t>
            </a:r>
            <a:r>
              <a:rPr dirty="0" sz="2400">
                <a:latin typeface="Calibri"/>
                <a:cs typeface="Calibri"/>
              </a:rPr>
              <a:t>cuales </a:t>
            </a:r>
            <a:r>
              <a:rPr dirty="0" sz="2400" spc="-5">
                <a:latin typeface="Calibri"/>
                <a:cs typeface="Calibri"/>
              </a:rPr>
              <a:t>se pueda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modificar </a:t>
            </a:r>
            <a:r>
              <a:rPr dirty="0" sz="2400">
                <a:latin typeface="Calibri"/>
                <a:cs typeface="Calibri"/>
              </a:rPr>
              <a:t>la </a:t>
            </a:r>
            <a:r>
              <a:rPr dirty="0" sz="2400" spc="-5">
                <a:latin typeface="Calibri"/>
                <a:cs typeface="Calibri"/>
              </a:rPr>
              <a:t>participación </a:t>
            </a:r>
            <a:r>
              <a:rPr dirty="0" sz="2400">
                <a:latin typeface="Calibri"/>
                <a:cs typeface="Calibri"/>
              </a:rPr>
              <a:t>del </a:t>
            </a:r>
            <a:r>
              <a:rPr dirty="0" sz="2400" spc="-5">
                <a:latin typeface="Calibri"/>
                <a:cs typeface="Calibri"/>
              </a:rPr>
              <a:t>profesor </a:t>
            </a:r>
            <a:r>
              <a:rPr dirty="0" sz="2400">
                <a:latin typeface="Calibri"/>
                <a:cs typeface="Calibri"/>
              </a:rPr>
              <a:t>y del alumno a </a:t>
            </a:r>
            <a:r>
              <a:rPr dirty="0" sz="2400" spc="-5">
                <a:latin typeface="Calibri"/>
                <a:cs typeface="Calibri"/>
              </a:rPr>
              <a:t>partir de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los diferentes </a:t>
            </a:r>
            <a:r>
              <a:rPr dirty="0" sz="2400" spc="-5" b="1">
                <a:latin typeface="Calibri"/>
                <a:cs typeface="Calibri"/>
              </a:rPr>
              <a:t>canales</a:t>
            </a:r>
            <a:r>
              <a:rPr dirty="0" sz="2400" spc="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spc="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desarrollo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del</a:t>
            </a:r>
            <a:r>
              <a:rPr dirty="0" sz="240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alumno</a:t>
            </a:r>
            <a:r>
              <a:rPr dirty="0" sz="2400" spc="5" b="1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(físico,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social,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emocional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 intelectual)	</a:t>
            </a:r>
            <a:r>
              <a:rPr dirty="0" sz="1800" spc="-5">
                <a:latin typeface="Calibri"/>
                <a:cs typeface="Calibri"/>
              </a:rPr>
              <a:t>(Mosston,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1982)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936748" y="2008632"/>
            <a:ext cx="6928484" cy="3663950"/>
            <a:chOff x="2936748" y="2008632"/>
            <a:chExt cx="6928484" cy="3663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36748" y="2563368"/>
              <a:ext cx="6928103" cy="310895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12691" y="2008632"/>
              <a:ext cx="3523475" cy="603503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366352" y="1161583"/>
            <a:ext cx="282067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solidFill>
                  <a:srgbClr val="1F487C"/>
                </a:solidFill>
                <a:latin typeface="Arial"/>
                <a:cs typeface="Arial"/>
              </a:rPr>
              <a:t>Espectro</a:t>
            </a:r>
            <a:r>
              <a:rPr dirty="0" sz="2400" spc="-30" b="1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1F487C"/>
                </a:solidFill>
                <a:latin typeface="Arial"/>
                <a:cs typeface="Arial"/>
              </a:rPr>
              <a:t>de</a:t>
            </a:r>
            <a:r>
              <a:rPr dirty="0" sz="2400" spc="-25" b="1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1F487C"/>
                </a:solidFill>
                <a:latin typeface="Arial"/>
                <a:cs typeface="Arial"/>
              </a:rPr>
              <a:t>estilos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09183" y="6294278"/>
            <a:ext cx="543623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latin typeface="Calibri"/>
                <a:cs typeface="Calibri"/>
              </a:rPr>
              <a:t>Espectro</a:t>
            </a:r>
            <a:r>
              <a:rPr dirty="0" sz="1600" spc="3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estilos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enseñanza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(Modificado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Mosston,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1978).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44011" y="32004"/>
            <a:ext cx="5771387" cy="674217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969840" y="6631434"/>
            <a:ext cx="307086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">
                <a:latin typeface="Calibri"/>
                <a:cs typeface="Calibri"/>
              </a:rPr>
              <a:t>Espectro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de</a:t>
            </a:r>
            <a:r>
              <a:rPr dirty="0" sz="900" spc="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estilos</a:t>
            </a:r>
            <a:r>
              <a:rPr dirty="0" sz="900" spc="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de</a:t>
            </a:r>
            <a:r>
              <a:rPr dirty="0" sz="900" spc="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enseñanza</a:t>
            </a:r>
            <a:r>
              <a:rPr dirty="0" sz="900" spc="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(Modificado</a:t>
            </a:r>
            <a:r>
              <a:rPr dirty="0" sz="900" spc="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de</a:t>
            </a:r>
            <a:r>
              <a:rPr dirty="0" sz="900" spc="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Mosston,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1978).</a:t>
            </a:r>
            <a:endParaRPr sz="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517646" y="-6348"/>
          <a:ext cx="9163050" cy="67938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28800"/>
                <a:gridCol w="2595879"/>
                <a:gridCol w="1935479"/>
                <a:gridCol w="1494790"/>
                <a:gridCol w="1289050"/>
              </a:tblGrid>
              <a:tr h="51815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E.E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109982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400" spc="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epa</a:t>
                      </a:r>
                      <a:r>
                        <a:rPr dirty="0" sz="1400" spc="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ación</a:t>
                      </a:r>
                      <a:r>
                        <a:rPr dirty="0" sz="1400" spc="-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pre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ia 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4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clase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Ejecución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Evaluación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Canal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90805" marR="16129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 spc="-5" b="1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nseñan</a:t>
                      </a:r>
                      <a:r>
                        <a:rPr dirty="0" sz="1400" spc="5" b="1">
                          <a:latin typeface="Calibri"/>
                          <a:cs typeface="Calibri"/>
                        </a:rPr>
                        <a:t>z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5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basada</a:t>
                      </a:r>
                      <a:r>
                        <a:rPr dirty="0" sz="1400" spc="-4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en 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el</a:t>
                      </a:r>
                      <a:r>
                        <a:rPr dirty="0" sz="1400" spc="-1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comando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toma</a:t>
                      </a:r>
                      <a:r>
                        <a:rPr dirty="0" sz="14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decisiones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42672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4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toma</a:t>
                      </a:r>
                      <a:r>
                        <a:rPr dirty="0" sz="14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decisiones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A</a:t>
                      </a:r>
                      <a:r>
                        <a:rPr dirty="0" sz="14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observa</a:t>
                      </a:r>
                      <a:r>
                        <a:rPr dirty="0" sz="14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4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ejecuta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toma</a:t>
                      </a:r>
                      <a:r>
                        <a:rPr dirty="0" sz="14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decisiones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Físico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</a:tr>
              <a:tr h="889635">
                <a:tc>
                  <a:txBody>
                    <a:bodyPr/>
                    <a:lstStyle/>
                    <a:p>
                      <a:pPr marL="90805" marR="16129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 spc="-5" b="1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nseñan</a:t>
                      </a:r>
                      <a:r>
                        <a:rPr dirty="0" sz="1400" spc="5" b="1">
                          <a:latin typeface="Calibri"/>
                          <a:cs typeface="Calibri"/>
                        </a:rPr>
                        <a:t>z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5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basada</a:t>
                      </a:r>
                      <a:r>
                        <a:rPr dirty="0" sz="1400" spc="-4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en 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400" spc="-2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tarea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4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toma</a:t>
                      </a:r>
                      <a:r>
                        <a:rPr dirty="0" sz="14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decisiones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90805" marR="26225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Valora la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capacidad de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los A 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de </a:t>
                      </a:r>
                      <a:r>
                        <a:rPr dirty="0" sz="1400" spc="-30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determinar</a:t>
                      </a:r>
                      <a:r>
                        <a:rPr dirty="0" sz="14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tareas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259079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Se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tiene en cuenta las </a:t>
                      </a:r>
                      <a:r>
                        <a:rPr dirty="0" sz="1400" spc="-30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diferencias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entre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29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Autoevaluación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29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43751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Físico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Social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m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io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29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</a:tr>
              <a:tr h="94488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400" b="1">
                          <a:latin typeface="Calibri"/>
                          <a:cs typeface="Calibri"/>
                        </a:rPr>
                        <a:t>Enseñanza</a:t>
                      </a:r>
                      <a:r>
                        <a:rPr dirty="0" sz="1400" spc="-7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recíproca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29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514984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P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toma mayoría decisiones. </a:t>
                      </a:r>
                      <a:r>
                        <a:rPr dirty="0" sz="1400" spc="-30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puede</a:t>
                      </a:r>
                      <a:r>
                        <a:rPr dirty="0" sz="14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elegir</a:t>
                      </a:r>
                      <a:r>
                        <a:rPr dirty="0" sz="14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tarea.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29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4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explica.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90805" marR="795655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ejecutante</a:t>
                      </a:r>
                      <a:r>
                        <a:rPr dirty="0" sz="14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y </a:t>
                      </a:r>
                      <a:r>
                        <a:rPr dirty="0" sz="1400" spc="-3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observador.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29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45847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través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 </a:t>
                      </a:r>
                      <a:r>
                        <a:rPr dirty="0" sz="1400" spc="-30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tarjetas</a:t>
                      </a:r>
                      <a:r>
                        <a:rPr dirty="0" sz="14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observación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29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42227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Social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Físico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Emocional </a:t>
                      </a:r>
                      <a:r>
                        <a:rPr dirty="0" sz="1400" spc="-30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In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te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29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90170" marR="457834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400" b="1">
                          <a:latin typeface="Calibri"/>
                          <a:cs typeface="Calibri"/>
                        </a:rPr>
                        <a:t>Constitución </a:t>
                      </a:r>
                      <a:r>
                        <a:rPr dirty="0" sz="1400" spc="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pequeñ</a:t>
                      </a:r>
                      <a:r>
                        <a:rPr dirty="0" sz="1400" spc="-15" b="1"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400" spc="-4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10" b="1">
                          <a:latin typeface="Calibri"/>
                          <a:cs typeface="Calibri"/>
                        </a:rPr>
                        <a:t>g</a:t>
                      </a:r>
                      <a:r>
                        <a:rPr dirty="0" sz="1400" spc="5" b="1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upos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Idem</a:t>
                      </a:r>
                      <a:r>
                        <a:rPr dirty="0" sz="14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enseñanza</a:t>
                      </a:r>
                      <a:r>
                        <a:rPr dirty="0" sz="14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recíproca pero</a:t>
                      </a:r>
                      <a:r>
                        <a:rPr dirty="0" sz="14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en</a:t>
                      </a:r>
                      <a:r>
                        <a:rPr dirty="0" sz="14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grupos. Ejecutante,</a:t>
                      </a:r>
                      <a:r>
                        <a:rPr dirty="0" sz="14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observador,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escribiente.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44880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400" b="1">
                          <a:latin typeface="Calibri"/>
                          <a:cs typeface="Calibri"/>
                        </a:rPr>
                        <a:t>Programa</a:t>
                      </a:r>
                      <a:r>
                        <a:rPr dirty="0" sz="1400" spc="-6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individual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170" marR="31813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P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toma decisiones, selección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y </a:t>
                      </a:r>
                      <a:r>
                        <a:rPr dirty="0" sz="1400" spc="-30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organización</a:t>
                      </a:r>
                      <a:r>
                        <a:rPr dirty="0" sz="14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la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 tarea.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170" marR="51943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toma</a:t>
                      </a:r>
                      <a:r>
                        <a:rPr dirty="0" sz="1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decisiones </a:t>
                      </a:r>
                      <a:r>
                        <a:rPr dirty="0" sz="1400" spc="-3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ejecución</a:t>
                      </a:r>
                      <a:r>
                        <a:rPr dirty="0" sz="14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tareas.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4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observa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y</a:t>
                      </a:r>
                      <a:r>
                        <a:rPr dirty="0" sz="14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corrige.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Autoevaluación.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170" marR="43751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Físico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Social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m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io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90170" marR="5492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400" b="1">
                          <a:latin typeface="Calibri"/>
                          <a:cs typeface="Calibri"/>
                        </a:rPr>
                        <a:t>Descub</a:t>
                      </a:r>
                      <a:r>
                        <a:rPr dirty="0" sz="1400" spc="5" b="1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400" spc="-5" b="1">
                          <a:latin typeface="Calibri"/>
                          <a:cs typeface="Calibri"/>
                        </a:rPr>
                        <a:t>m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ien</a:t>
                      </a:r>
                      <a:r>
                        <a:rPr dirty="0" sz="1400" spc="-10" b="1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o 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guiado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0170" marR="22542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El profesor únicamente plantea </a:t>
                      </a:r>
                      <a:r>
                        <a:rPr dirty="0" sz="1400" spc="-30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un problema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y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da unas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directrices</a:t>
                      </a:r>
                      <a:r>
                        <a:rPr dirty="0" sz="14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para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resolverlo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toma</a:t>
                      </a:r>
                      <a:r>
                        <a:rPr dirty="0" sz="14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decisiones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0170" marR="2692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P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ayuda en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la </a:t>
                      </a:r>
                      <a:r>
                        <a:rPr dirty="0" sz="14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evaluación</a:t>
                      </a:r>
                      <a:r>
                        <a:rPr dirty="0" sz="1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si</a:t>
                      </a:r>
                      <a:r>
                        <a:rPr dirty="0" sz="1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es </a:t>
                      </a:r>
                      <a:r>
                        <a:rPr dirty="0" sz="1400" spc="-3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necesario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Intelectual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55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</a:tr>
              <a:tr h="889635">
                <a:tc>
                  <a:txBody>
                    <a:bodyPr/>
                    <a:lstStyle/>
                    <a:p>
                      <a:pPr marL="90170" marR="69977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 b="1">
                          <a:latin typeface="Calibri"/>
                          <a:cs typeface="Calibri"/>
                        </a:rPr>
                        <a:t>Resolución</a:t>
                      </a:r>
                      <a:r>
                        <a:rPr dirty="0" sz="1400" spc="-4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de  </a:t>
                      </a:r>
                      <a:r>
                        <a:rPr dirty="0" sz="1400" b="1">
                          <a:latin typeface="Calibri"/>
                          <a:cs typeface="Calibri"/>
                        </a:rPr>
                        <a:t>problemas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55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170" marR="22542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El profesor únicamente plantea </a:t>
                      </a:r>
                      <a:r>
                        <a:rPr dirty="0" sz="1400" spc="-30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un problema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y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da unas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directrices</a:t>
                      </a:r>
                      <a:r>
                        <a:rPr dirty="0" sz="14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para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resolverlo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55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toma</a:t>
                      </a:r>
                      <a:r>
                        <a:rPr dirty="0" sz="14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decisiones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55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90170" marR="17208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4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evalúa</a:t>
                      </a:r>
                      <a:r>
                        <a:rPr dirty="0" sz="14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proceso </a:t>
                      </a:r>
                      <a:r>
                        <a:rPr dirty="0" sz="1400" spc="-3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ejecución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55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 spc="-5">
                          <a:latin typeface="Calibri"/>
                          <a:cs typeface="Calibri"/>
                        </a:rPr>
                        <a:t>Intelectual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55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 b="1">
                          <a:latin typeface="Calibri"/>
                          <a:cs typeface="Calibri"/>
                        </a:rPr>
                        <a:t>Creatividad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55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r>
                        <a:rPr dirty="0" sz="14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es</a:t>
                      </a:r>
                      <a:r>
                        <a:rPr dirty="0" sz="14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libre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4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independiente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55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55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55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3556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36659" y="729136"/>
            <a:ext cx="3703954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latin typeface="Calibri"/>
                <a:cs typeface="Calibri"/>
              </a:rPr>
              <a:t>ACTIVIDAD</a:t>
            </a:r>
            <a:r>
              <a:rPr dirty="0" sz="4000" spc="-55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FÍSICA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42208" y="4712907"/>
            <a:ext cx="6354445" cy="14903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1270">
              <a:lnSpc>
                <a:spcPct val="100099"/>
              </a:lnSpc>
              <a:spcBef>
                <a:spcPts val="95"/>
              </a:spcBef>
            </a:pPr>
            <a:r>
              <a:rPr dirty="0" sz="2400" spc="-5">
                <a:latin typeface="Calibri"/>
                <a:cs typeface="Calibri"/>
              </a:rPr>
              <a:t>Cualquier</a:t>
            </a:r>
            <a:r>
              <a:rPr dirty="0" sz="2400" spc="2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movimiento</a:t>
            </a:r>
            <a:r>
              <a:rPr dirty="0" sz="2400" spc="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(o</a:t>
            </a:r>
            <a:r>
              <a:rPr dirty="0" sz="2400" spc="3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conjunto</a:t>
            </a:r>
            <a:r>
              <a:rPr dirty="0" sz="2400" spc="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movimientos) del cuerpo producido por </a:t>
            </a:r>
            <a:r>
              <a:rPr dirty="0" sz="2400">
                <a:latin typeface="Calibri"/>
                <a:cs typeface="Calibri"/>
              </a:rPr>
              <a:t>el </a:t>
            </a:r>
            <a:r>
              <a:rPr dirty="0" sz="2400" spc="-5">
                <a:latin typeface="Calibri"/>
                <a:cs typeface="Calibri"/>
              </a:rPr>
              <a:t>músculo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esquelético y </a:t>
            </a:r>
            <a:r>
              <a:rPr dirty="0" sz="2400" spc="-5">
                <a:latin typeface="Calibri"/>
                <a:cs typeface="Calibri"/>
              </a:rPr>
              <a:t>que </a:t>
            </a:r>
            <a:r>
              <a:rPr dirty="0" sz="2400">
                <a:latin typeface="Calibri"/>
                <a:cs typeface="Calibri"/>
              </a:rPr>
              <a:t>tiene como consecuencia </a:t>
            </a:r>
            <a:r>
              <a:rPr dirty="0" sz="2400" spc="-5">
                <a:latin typeface="Calibri"/>
                <a:cs typeface="Calibri"/>
              </a:rPr>
              <a:t>un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gasto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energético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(Delgado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Tercedor, 2002).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20084" y="1772411"/>
            <a:ext cx="4571999" cy="2572499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84920" y="940042"/>
            <a:ext cx="7286625" cy="8788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1135" marR="5080" indent="-1911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191135" algn="l"/>
              </a:tabLst>
            </a:pPr>
            <a:r>
              <a:rPr dirty="0" sz="2800" spc="-5">
                <a:latin typeface="Calibri"/>
                <a:cs typeface="Calibri"/>
              </a:rPr>
              <a:t>S</a:t>
            </a:r>
            <a:r>
              <a:rPr dirty="0" sz="2800" spc="-5">
                <a:latin typeface="Calibri"/>
                <a:cs typeface="Calibri"/>
              </a:rPr>
              <a:t>egundo</a:t>
            </a:r>
            <a:r>
              <a:rPr dirty="0" sz="2800" spc="2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período</a:t>
            </a:r>
            <a:r>
              <a:rPr dirty="0" sz="2800" spc="2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estilos</a:t>
            </a:r>
            <a:r>
              <a:rPr dirty="0" sz="2800" spc="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Mosston</a:t>
            </a:r>
            <a:r>
              <a:rPr dirty="0" sz="2800" spc="3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.</a:t>
            </a:r>
            <a:r>
              <a:rPr dirty="0" sz="2800" spc="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Período </a:t>
            </a:r>
            <a:r>
              <a:rPr dirty="0" sz="2800" spc="-62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 spc="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no</a:t>
            </a:r>
            <a:r>
              <a:rPr dirty="0" sz="2800" spc="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controvérsia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(1986-act.)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929629" y="2331466"/>
            <a:ext cx="587375" cy="642620"/>
            <a:chOff x="5929629" y="2331466"/>
            <a:chExt cx="587375" cy="642620"/>
          </a:xfrm>
        </p:grpSpPr>
        <p:sp>
          <p:nvSpPr>
            <p:cNvPr id="4" name="object 4"/>
            <p:cNvSpPr/>
            <p:nvPr/>
          </p:nvSpPr>
          <p:spPr>
            <a:xfrm>
              <a:off x="5935979" y="2337816"/>
              <a:ext cx="574675" cy="629920"/>
            </a:xfrm>
            <a:custGeom>
              <a:avLst/>
              <a:gdLst/>
              <a:ahLst/>
              <a:cxnLst/>
              <a:rect l="l" t="t" r="r" b="b"/>
              <a:pathLst>
                <a:path w="574675" h="629919">
                  <a:moveTo>
                    <a:pt x="430911" y="0"/>
                  </a:moveTo>
                  <a:lnTo>
                    <a:pt x="143637" y="0"/>
                  </a:lnTo>
                  <a:lnTo>
                    <a:pt x="143637" y="342138"/>
                  </a:lnTo>
                  <a:lnTo>
                    <a:pt x="0" y="342138"/>
                  </a:lnTo>
                  <a:lnTo>
                    <a:pt x="287274" y="629412"/>
                  </a:lnTo>
                  <a:lnTo>
                    <a:pt x="574548" y="342138"/>
                  </a:lnTo>
                  <a:lnTo>
                    <a:pt x="430911" y="342138"/>
                  </a:lnTo>
                  <a:lnTo>
                    <a:pt x="430911" y="0"/>
                  </a:lnTo>
                  <a:close/>
                </a:path>
              </a:pathLst>
            </a:custGeom>
            <a:solidFill>
              <a:srgbClr val="E7E6E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935979" y="2337816"/>
              <a:ext cx="574675" cy="629920"/>
            </a:xfrm>
            <a:custGeom>
              <a:avLst/>
              <a:gdLst/>
              <a:ahLst/>
              <a:cxnLst/>
              <a:rect l="l" t="t" r="r" b="b"/>
              <a:pathLst>
                <a:path w="574675" h="629919">
                  <a:moveTo>
                    <a:pt x="0" y="342138"/>
                  </a:moveTo>
                  <a:lnTo>
                    <a:pt x="143637" y="342138"/>
                  </a:lnTo>
                  <a:lnTo>
                    <a:pt x="143637" y="0"/>
                  </a:lnTo>
                  <a:lnTo>
                    <a:pt x="430911" y="0"/>
                  </a:lnTo>
                  <a:lnTo>
                    <a:pt x="430911" y="342138"/>
                  </a:lnTo>
                  <a:lnTo>
                    <a:pt x="574548" y="342138"/>
                  </a:lnTo>
                  <a:lnTo>
                    <a:pt x="287274" y="629412"/>
                  </a:lnTo>
                  <a:lnTo>
                    <a:pt x="0" y="342138"/>
                  </a:lnTo>
                  <a:close/>
                </a:path>
              </a:pathLst>
            </a:custGeom>
            <a:ln w="12700">
              <a:solidFill>
                <a:srgbClr val="30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3094258" y="3619361"/>
            <a:ext cx="6273165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5100" indent="-1524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165100" algn="l"/>
              </a:tabLst>
            </a:pPr>
            <a:r>
              <a:rPr dirty="0" sz="2400" spc="-5">
                <a:latin typeface="Calibri"/>
                <a:cs typeface="Calibri"/>
              </a:rPr>
              <a:t>Sustituir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canal</a:t>
            </a:r>
            <a:r>
              <a:rPr dirty="0" sz="2400" spc="-25" b="1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por </a:t>
            </a:r>
            <a:r>
              <a:rPr dirty="0" sz="2400" spc="-5" b="1">
                <a:latin typeface="Calibri"/>
                <a:cs typeface="Calibri"/>
              </a:rPr>
              <a:t>objetivo</a:t>
            </a:r>
            <a:endParaRPr sz="24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buFont typeface="Arial"/>
              <a:buChar char="•"/>
              <a:tabLst>
                <a:tab pos="165100" algn="l"/>
              </a:tabLst>
            </a:pPr>
            <a:r>
              <a:rPr dirty="0" sz="2400" b="1">
                <a:latin typeface="Calibri"/>
                <a:cs typeface="Calibri"/>
              </a:rPr>
              <a:t>Las </a:t>
            </a:r>
            <a:r>
              <a:rPr dirty="0" sz="2400" spc="-5" b="1">
                <a:latin typeface="Calibri"/>
                <a:cs typeface="Calibri"/>
              </a:rPr>
              <a:t>decisiones </a:t>
            </a:r>
            <a:r>
              <a:rPr dirty="0" sz="2400" b="1">
                <a:latin typeface="Calibri"/>
                <a:cs typeface="Calibri"/>
              </a:rPr>
              <a:t>tomadas por los P </a:t>
            </a:r>
            <a:r>
              <a:rPr dirty="0" sz="2400" spc="-5">
                <a:latin typeface="Calibri"/>
                <a:cs typeface="Calibri"/>
              </a:rPr>
              <a:t>se denominan </a:t>
            </a:r>
            <a:r>
              <a:rPr dirty="0" sz="2400">
                <a:latin typeface="Calibri"/>
                <a:cs typeface="Calibri"/>
              </a:rPr>
              <a:t>: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Pre-impacto,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impacto,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post-impacto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77912" y="629571"/>
            <a:ext cx="2454910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95"/>
              </a:spcBef>
              <a:tabLst>
                <a:tab pos="680085" algn="l"/>
                <a:tab pos="1754505" algn="l"/>
                <a:tab pos="2078989" algn="l"/>
              </a:tabLst>
            </a:pPr>
            <a:r>
              <a:rPr dirty="0" sz="2800" spc="-5">
                <a:latin typeface="Calibri"/>
                <a:cs typeface="Calibri"/>
              </a:rPr>
              <a:t>En</a:t>
            </a:r>
            <a:r>
              <a:rPr dirty="0" sz="2800" spc="-5">
                <a:latin typeface="Calibri"/>
                <a:cs typeface="Calibri"/>
              </a:rPr>
              <a:t>	</a:t>
            </a:r>
            <a:r>
              <a:rPr dirty="0" sz="2800" spc="5">
                <a:latin typeface="Calibri"/>
                <a:cs typeface="Calibri"/>
              </a:rPr>
              <a:t>f</a:t>
            </a:r>
            <a:r>
              <a:rPr dirty="0" sz="2800">
                <a:latin typeface="Calibri"/>
                <a:cs typeface="Calibri"/>
              </a:rPr>
              <a:t>u</a:t>
            </a:r>
            <a:r>
              <a:rPr dirty="0" sz="2800" spc="-10">
                <a:latin typeface="Calibri"/>
                <a:cs typeface="Calibri"/>
              </a:rPr>
              <a:t>n</a:t>
            </a:r>
            <a:r>
              <a:rPr dirty="0" sz="2800">
                <a:latin typeface="Calibri"/>
                <a:cs typeface="Calibri"/>
              </a:rPr>
              <a:t>ci</a:t>
            </a:r>
            <a:r>
              <a:rPr dirty="0" sz="2800" spc="-5">
                <a:latin typeface="Calibri"/>
                <a:cs typeface="Calibri"/>
              </a:rPr>
              <a:t>ón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 spc="-10">
                <a:latin typeface="Calibri"/>
                <a:cs typeface="Calibri"/>
              </a:rPr>
              <a:t>d</a:t>
            </a:r>
            <a:r>
              <a:rPr dirty="0" sz="2800" spc="-5">
                <a:latin typeface="Calibri"/>
                <a:cs typeface="Calibri"/>
              </a:rPr>
              <a:t>e  </a:t>
            </a:r>
            <a:r>
              <a:rPr dirty="0" sz="2800" spc="-5">
                <a:latin typeface="Calibri"/>
                <a:cs typeface="Calibri"/>
              </a:rPr>
              <a:t>momento,	se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62929" y="1056392"/>
            <a:ext cx="925194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5">
                <a:latin typeface="Calibri"/>
                <a:cs typeface="Calibri"/>
              </a:rPr>
              <a:t>e</a:t>
            </a:r>
            <a:r>
              <a:rPr dirty="0" sz="2800" spc="-10">
                <a:latin typeface="Calibri"/>
                <a:cs typeface="Calibri"/>
              </a:rPr>
              <a:t>st</a:t>
            </a:r>
            <a:r>
              <a:rPr dirty="0" sz="2800" spc="-5">
                <a:latin typeface="Calibri"/>
                <a:cs typeface="Calibri"/>
              </a:rPr>
              <a:t>a</a:t>
            </a:r>
            <a:r>
              <a:rPr dirty="0" sz="2800" spc="-10">
                <a:latin typeface="Calibri"/>
                <a:cs typeface="Calibri"/>
              </a:rPr>
              <a:t>rá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16737" y="629571"/>
            <a:ext cx="3853179" cy="8788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86435" marR="5080" indent="-674370">
              <a:lnSpc>
                <a:spcPct val="100000"/>
              </a:lnSpc>
              <a:spcBef>
                <a:spcPts val="95"/>
              </a:spcBef>
              <a:tabLst>
                <a:tab pos="713105" algn="l"/>
                <a:tab pos="2143125" algn="l"/>
                <a:tab pos="2526665" algn="l"/>
                <a:tab pos="3464560" algn="l"/>
              </a:tabLst>
            </a:pPr>
            <a:r>
              <a:rPr dirty="0" sz="2800">
                <a:latin typeface="Calibri"/>
                <a:cs typeface="Calibri"/>
              </a:rPr>
              <a:t>las		</a:t>
            </a:r>
            <a:r>
              <a:rPr dirty="0" sz="2800" spc="-5">
                <a:latin typeface="Calibri"/>
                <a:cs typeface="Calibri"/>
              </a:rPr>
              <a:t>decisiones	tomadas </a:t>
            </a:r>
            <a:r>
              <a:rPr dirty="0" sz="2800" spc="-620">
                <a:latin typeface="Calibri"/>
                <a:cs typeface="Calibri"/>
              </a:rPr>
              <a:t> </a:t>
            </a:r>
            <a:r>
              <a:rPr dirty="0" sz="2800" spc="-15">
                <a:latin typeface="Calibri"/>
                <a:cs typeface="Calibri"/>
              </a:rPr>
              <a:t>ll</a:t>
            </a:r>
            <a:r>
              <a:rPr dirty="0" sz="2800" spc="-10">
                <a:latin typeface="Calibri"/>
                <a:cs typeface="Calibri"/>
              </a:rPr>
              <a:t>ev</a:t>
            </a:r>
            <a:r>
              <a:rPr dirty="0" sz="2800" spc="-5">
                <a:latin typeface="Calibri"/>
                <a:cs typeface="Calibri"/>
              </a:rPr>
              <a:t>a</a:t>
            </a:r>
            <a:r>
              <a:rPr dirty="0" sz="2800" spc="-10">
                <a:latin typeface="Calibri"/>
                <a:cs typeface="Calibri"/>
              </a:rPr>
              <a:t>n</a:t>
            </a:r>
            <a:r>
              <a:rPr dirty="0" sz="2800">
                <a:latin typeface="Calibri"/>
                <a:cs typeface="Calibri"/>
              </a:rPr>
              <a:t>d</a:t>
            </a:r>
            <a:r>
              <a:rPr dirty="0" sz="2800" spc="-5">
                <a:latin typeface="Calibri"/>
                <a:cs typeface="Calibri"/>
              </a:rPr>
              <a:t>o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 spc="-5">
                <a:latin typeface="Calibri"/>
                <a:cs typeface="Calibri"/>
              </a:rPr>
              <a:t>a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 spc="-53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ca</a:t>
            </a:r>
            <a:r>
              <a:rPr dirty="0" sz="2800" spc="-10">
                <a:latin typeface="Calibri"/>
                <a:cs typeface="Calibri"/>
              </a:rPr>
              <a:t>b</a:t>
            </a:r>
            <a:r>
              <a:rPr dirty="0" sz="2800" spc="-5">
                <a:latin typeface="Calibri"/>
                <a:cs typeface="Calibri"/>
              </a:rPr>
              <a:t>o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>
                <a:latin typeface="Calibri"/>
                <a:cs typeface="Calibri"/>
              </a:rPr>
              <a:t>un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970822" y="629571"/>
            <a:ext cx="1402715" cy="8788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25400">
              <a:lnSpc>
                <a:spcPct val="100000"/>
              </a:lnSpc>
              <a:spcBef>
                <a:spcPts val="95"/>
              </a:spcBef>
              <a:tabLst>
                <a:tab pos="709930" algn="l"/>
                <a:tab pos="1024255" algn="l"/>
              </a:tabLst>
            </a:pPr>
            <a:r>
              <a:rPr dirty="0" sz="2800" spc="5">
                <a:latin typeface="Calibri"/>
                <a:cs typeface="Calibri"/>
              </a:rPr>
              <a:t>e</a:t>
            </a:r>
            <a:r>
              <a:rPr dirty="0" sz="2800" spc="-5">
                <a:latin typeface="Calibri"/>
                <a:cs typeface="Calibri"/>
              </a:rPr>
              <a:t>n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>
                <a:latin typeface="Calibri"/>
                <a:cs typeface="Calibri"/>
              </a:rPr>
              <a:t>c</a:t>
            </a:r>
            <a:r>
              <a:rPr dirty="0" sz="2800" spc="10">
                <a:latin typeface="Calibri"/>
                <a:cs typeface="Calibri"/>
              </a:rPr>
              <a:t>a</a:t>
            </a:r>
            <a:r>
              <a:rPr dirty="0" sz="2800" spc="-10">
                <a:latin typeface="Calibri"/>
                <a:cs typeface="Calibri"/>
              </a:rPr>
              <a:t>d</a:t>
            </a:r>
            <a:r>
              <a:rPr dirty="0" sz="2800" spc="-5">
                <a:latin typeface="Calibri"/>
                <a:cs typeface="Calibri"/>
              </a:rPr>
              <a:t>a  e</a:t>
            </a:r>
            <a:r>
              <a:rPr dirty="0" sz="2800" spc="-10">
                <a:latin typeface="Calibri"/>
                <a:cs typeface="Calibri"/>
              </a:rPr>
              <a:t>s</a:t>
            </a:r>
            <a:r>
              <a:rPr dirty="0" sz="2800" spc="-5">
                <a:latin typeface="Calibri"/>
                <a:cs typeface="Calibri"/>
              </a:rPr>
              <a:t>t</a:t>
            </a:r>
            <a:r>
              <a:rPr dirty="0" sz="2800" spc="-10">
                <a:latin typeface="Calibri"/>
                <a:cs typeface="Calibri"/>
              </a:rPr>
              <a:t>i</a:t>
            </a:r>
            <a:r>
              <a:rPr dirty="0" sz="2800">
                <a:latin typeface="Calibri"/>
                <a:cs typeface="Calibri"/>
              </a:rPr>
              <a:t>l</a:t>
            </a:r>
            <a:r>
              <a:rPr dirty="0" sz="2800" spc="-5">
                <a:latin typeface="Calibri"/>
                <a:cs typeface="Calibri"/>
              </a:rPr>
              <a:t>o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 spc="-10">
                <a:latin typeface="Calibri"/>
                <a:cs typeface="Calibri"/>
              </a:rPr>
              <a:t>d</a:t>
            </a:r>
            <a:r>
              <a:rPr dirty="0" sz="2800" spc="-5"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77912" y="1486053"/>
            <a:ext cx="8194675" cy="38658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>
                <a:latin typeface="Calibri"/>
                <a:cs typeface="Calibri"/>
              </a:rPr>
              <a:t>enseñanza </a:t>
            </a:r>
            <a:r>
              <a:rPr dirty="0" sz="2800" spc="-10">
                <a:latin typeface="Calibri"/>
                <a:cs typeface="Calibri"/>
              </a:rPr>
              <a:t>diferente: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700">
              <a:latin typeface="Calibri"/>
              <a:cs typeface="Calibri"/>
            </a:endParaRPr>
          </a:p>
          <a:p>
            <a:pPr algn="just" marL="12700" marR="5080" indent="80010">
              <a:lnSpc>
                <a:spcPct val="100400"/>
              </a:lnSpc>
            </a:pPr>
            <a:r>
              <a:rPr dirty="0" sz="2800" spc="-5" b="1" i="1">
                <a:latin typeface="Calibri"/>
                <a:cs typeface="Calibri"/>
              </a:rPr>
              <a:t>Estilos</a:t>
            </a:r>
            <a:r>
              <a:rPr dirty="0" sz="2800" b="1" i="1">
                <a:latin typeface="Calibri"/>
                <a:cs typeface="Calibri"/>
              </a:rPr>
              <a:t> </a:t>
            </a:r>
            <a:r>
              <a:rPr dirty="0" sz="2800" spc="-5" b="1" i="1">
                <a:latin typeface="Calibri"/>
                <a:cs typeface="Calibri"/>
              </a:rPr>
              <a:t>de</a:t>
            </a:r>
            <a:r>
              <a:rPr dirty="0" sz="2800" b="1" i="1">
                <a:latin typeface="Calibri"/>
                <a:cs typeface="Calibri"/>
              </a:rPr>
              <a:t> </a:t>
            </a:r>
            <a:r>
              <a:rPr dirty="0" sz="2800" spc="-5" b="1" i="1">
                <a:latin typeface="Calibri"/>
                <a:cs typeface="Calibri"/>
              </a:rPr>
              <a:t>enseñanza</a:t>
            </a:r>
            <a:r>
              <a:rPr dirty="0" sz="2800" b="1" i="1">
                <a:latin typeface="Calibri"/>
                <a:cs typeface="Calibri"/>
              </a:rPr>
              <a:t> </a:t>
            </a:r>
            <a:r>
              <a:rPr dirty="0" sz="2800" spc="-5" b="1" i="1">
                <a:latin typeface="Calibri"/>
                <a:cs typeface="Calibri"/>
              </a:rPr>
              <a:t>reproductivos</a:t>
            </a:r>
            <a:r>
              <a:rPr dirty="0" sz="2800" b="1" i="1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(comando, </a:t>
            </a:r>
            <a:r>
              <a:rPr dirty="0" sz="2800" spc="-62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enseñanza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basada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en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la</a:t>
            </a:r>
            <a:r>
              <a:rPr dirty="0" sz="2800" spc="-5">
                <a:latin typeface="Calibri"/>
                <a:cs typeface="Calibri"/>
              </a:rPr>
              <a:t> tarea,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enseñanza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recíproca, 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autoevaluación,</a:t>
            </a:r>
            <a:r>
              <a:rPr dirty="0" sz="2800" spc="3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estilos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inclusión).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700">
              <a:latin typeface="Calibri"/>
              <a:cs typeface="Calibri"/>
            </a:endParaRPr>
          </a:p>
          <a:p>
            <a:pPr algn="just" marL="12700" marR="6985">
              <a:lnSpc>
                <a:spcPct val="100400"/>
              </a:lnSpc>
            </a:pPr>
            <a:r>
              <a:rPr dirty="0" sz="2800" spc="-5" b="1" i="1">
                <a:latin typeface="Calibri"/>
                <a:cs typeface="Calibri"/>
              </a:rPr>
              <a:t>Estilos</a:t>
            </a:r>
            <a:r>
              <a:rPr dirty="0" sz="2800" b="1" i="1">
                <a:latin typeface="Calibri"/>
                <a:cs typeface="Calibri"/>
              </a:rPr>
              <a:t> </a:t>
            </a:r>
            <a:r>
              <a:rPr dirty="0" sz="2800" spc="-10" b="1" i="1">
                <a:latin typeface="Calibri"/>
                <a:cs typeface="Calibri"/>
              </a:rPr>
              <a:t>de</a:t>
            </a:r>
            <a:r>
              <a:rPr dirty="0" sz="2800" spc="-5" b="1" i="1">
                <a:latin typeface="Calibri"/>
                <a:cs typeface="Calibri"/>
              </a:rPr>
              <a:t> enseñanza</a:t>
            </a:r>
            <a:r>
              <a:rPr dirty="0" sz="2800" b="1" i="1">
                <a:latin typeface="Calibri"/>
                <a:cs typeface="Calibri"/>
              </a:rPr>
              <a:t> </a:t>
            </a:r>
            <a:r>
              <a:rPr dirty="0" sz="2800" spc="-5" b="1" i="1">
                <a:latin typeface="Calibri"/>
                <a:cs typeface="Calibri"/>
              </a:rPr>
              <a:t>productivos</a:t>
            </a:r>
            <a:r>
              <a:rPr dirty="0" sz="2800" b="1" i="1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(descubrimiento 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guiado,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divergente,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programa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individualizado,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para 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alumnos</a:t>
            </a:r>
            <a:r>
              <a:rPr dirty="0" sz="2800" spc="3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iniciados</a:t>
            </a:r>
            <a:r>
              <a:rPr dirty="0" sz="2800" spc="3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y autoenseñanza).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52622" y="6080199"/>
            <a:ext cx="27686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(Mosston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&amp;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Ashworth,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1993).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769169" y="295456"/>
          <a:ext cx="8682990" cy="65551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5985"/>
                <a:gridCol w="2165985"/>
                <a:gridCol w="2165985"/>
                <a:gridCol w="2165985"/>
              </a:tblGrid>
              <a:tr h="4368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6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Estilo</a:t>
                      </a:r>
                      <a:r>
                        <a:rPr dirty="0" sz="1600" spc="-6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600" spc="-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Enseñanza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6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Pre-impacto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6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Impacto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6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Post-impacto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 marL="91440" marR="73469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10" b="1">
                          <a:latin typeface="Calibri"/>
                          <a:cs typeface="Calibri"/>
                        </a:rPr>
                        <a:t>Mando </a:t>
                      </a:r>
                      <a:r>
                        <a:rPr dirty="0" sz="1600" spc="-5" b="1">
                          <a:latin typeface="Calibri"/>
                          <a:cs typeface="Calibri"/>
                        </a:rPr>
                        <a:t>Directo- </a:t>
                      </a:r>
                      <a:r>
                        <a:rPr dirty="0" sz="1600" spc="-35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10" b="1">
                          <a:latin typeface="Calibri"/>
                          <a:cs typeface="Calibri"/>
                        </a:rPr>
                        <a:t>Comando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10">
                          <a:latin typeface="Calibri"/>
                          <a:cs typeface="Calibri"/>
                        </a:rPr>
                        <a:t>Profesor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10">
                          <a:latin typeface="Calibri"/>
                          <a:cs typeface="Calibri"/>
                        </a:rPr>
                        <a:t>Profesor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10">
                          <a:latin typeface="Calibri"/>
                          <a:cs typeface="Calibri"/>
                        </a:rPr>
                        <a:t>Profesor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1440" marR="27114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Enseñanza basada en </a:t>
                      </a:r>
                      <a:r>
                        <a:rPr dirty="0" sz="1600" spc="-35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 b="1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600" spc="-1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 b="1">
                          <a:latin typeface="Calibri"/>
                          <a:cs typeface="Calibri"/>
                        </a:rPr>
                        <a:t>tarea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</a:t>
                      </a:r>
                      <a:r>
                        <a:rPr dirty="0" sz="16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(elige</a:t>
                      </a:r>
                      <a:r>
                        <a:rPr dirty="0" sz="16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tarea)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6131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 (decide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momento</a:t>
                      </a:r>
                      <a:r>
                        <a:rPr dirty="0" sz="16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6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fin</a:t>
                      </a:r>
                      <a:r>
                        <a:rPr dirty="0" sz="16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600" spc="3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la </a:t>
                      </a:r>
                      <a:r>
                        <a:rPr dirty="0" sz="1600" spc="-3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tarea)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Profesor(imparte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CR)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</a:tr>
              <a:tr h="61023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Enseñanza recíproca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1430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</a:t>
                      </a:r>
                      <a:r>
                        <a:rPr dirty="0" sz="16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(tareas</a:t>
                      </a:r>
                      <a:r>
                        <a:rPr dirty="0" sz="16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6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hojas </a:t>
                      </a:r>
                      <a:r>
                        <a:rPr dirty="0" sz="1600" spc="-3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para </a:t>
                      </a:r>
                      <a:r>
                        <a:rPr dirty="0" sz="1600" spc="-10">
                          <a:latin typeface="Calibri"/>
                          <a:cs typeface="Calibri"/>
                        </a:rPr>
                        <a:t>observador)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3017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Alumnos (ejecutantes y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10">
                          <a:latin typeface="Calibri"/>
                          <a:cs typeface="Calibri"/>
                        </a:rPr>
                        <a:t>observadores)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9687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</a:t>
                      </a:r>
                      <a:r>
                        <a:rPr dirty="0" sz="16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(solo</a:t>
                      </a:r>
                      <a:r>
                        <a:rPr dirty="0" sz="16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al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alumno</a:t>
                      </a:r>
                      <a:r>
                        <a:rPr dirty="0" sz="16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10">
                          <a:latin typeface="Calibri"/>
                          <a:cs typeface="Calibri"/>
                        </a:rPr>
                        <a:t>observador)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</a:tr>
              <a:tr h="111315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Autoevaluación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9367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 (tareas y hoja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criterios)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220979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Alumnos </a:t>
                      </a:r>
                      <a:r>
                        <a:rPr dirty="0" sz="1600" spc="-10">
                          <a:latin typeface="Calibri"/>
                          <a:cs typeface="Calibri"/>
                        </a:rPr>
                        <a:t>(toma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 decisiones</a:t>
                      </a:r>
                      <a:r>
                        <a:rPr dirty="0" sz="16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6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6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tarea)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5115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 </a:t>
                      </a:r>
                      <a:r>
                        <a:rPr dirty="0" sz="1600" spc="-10">
                          <a:latin typeface="Calibri"/>
                          <a:cs typeface="Calibri"/>
                        </a:rPr>
                        <a:t>(con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hoja de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criterios)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92075" marR="211454">
                        <a:lnSpc>
                          <a:spcPct val="100000"/>
                        </a:lnSpc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 (CR masivo al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final)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Inclusión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54991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 (organiza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tareas)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2128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 (explica tareas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niveles)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92075" marR="580390">
                        <a:lnSpc>
                          <a:spcPct val="100000"/>
                        </a:lnSpc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Alumnos</a:t>
                      </a:r>
                      <a:r>
                        <a:rPr dirty="0" sz="1600" spc="-7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(deciden </a:t>
                      </a:r>
                      <a:r>
                        <a:rPr dirty="0" sz="1600" spc="-3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nivel)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1623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(autoevaluación </a:t>
                      </a:r>
                      <a:r>
                        <a:rPr dirty="0" sz="1600" spc="-10">
                          <a:latin typeface="Calibri"/>
                          <a:cs typeface="Calibri"/>
                        </a:rPr>
                        <a:t>con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 criterios establecidos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por</a:t>
                      </a:r>
                      <a:r>
                        <a:rPr dirty="0" sz="16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el </a:t>
                      </a:r>
                      <a:r>
                        <a:rPr dirty="0" sz="1600" spc="-10">
                          <a:latin typeface="Calibri"/>
                          <a:cs typeface="Calibri"/>
                        </a:rPr>
                        <a:t>profesor)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Descubrimiento </a:t>
                      </a:r>
                      <a:r>
                        <a:rPr dirty="0" sz="1600" spc="-10" b="1">
                          <a:latin typeface="Calibri"/>
                          <a:cs typeface="Calibri"/>
                        </a:rPr>
                        <a:t>guiado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0861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 (problema a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resolver)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2710" marR="28829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(refuerza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las </a:t>
                      </a:r>
                      <a:r>
                        <a:rPr dirty="0" sz="1600" spc="-3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respuestas</a:t>
                      </a:r>
                      <a:r>
                        <a:rPr dirty="0" sz="16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6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los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alumnos)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</a:tr>
              <a:tr h="859155">
                <a:tc>
                  <a:txBody>
                    <a:bodyPr/>
                    <a:lstStyle/>
                    <a:p>
                      <a:pPr marL="92710" marR="890269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Resolución</a:t>
                      </a:r>
                      <a:r>
                        <a:rPr dirty="0" sz="1600" spc="-6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10" b="1">
                          <a:latin typeface="Calibri"/>
                          <a:cs typeface="Calibri"/>
                        </a:rPr>
                        <a:t>de </a:t>
                      </a:r>
                      <a:r>
                        <a:rPr dirty="0" sz="1600" spc="-34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 b="1">
                          <a:latin typeface="Calibri"/>
                          <a:cs typeface="Calibri"/>
                        </a:rPr>
                        <a:t>problemas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2710" marR="30861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 (problema a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resolver</a:t>
                      </a:r>
                      <a:r>
                        <a:rPr dirty="0" sz="16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6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estímulo)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2710" marR="15049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 (busca todas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 las</a:t>
                      </a:r>
                      <a:r>
                        <a:rPr dirty="0" sz="1600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posibles</a:t>
                      </a:r>
                      <a:r>
                        <a:rPr dirty="0" sz="16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soluciones)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2710" marR="26797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 se decide </a:t>
                      </a:r>
                      <a:r>
                        <a:rPr dirty="0" sz="1600" spc="-10">
                          <a:latin typeface="Calibri"/>
                          <a:cs typeface="Calibri"/>
                        </a:rPr>
                        <a:t>por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una única respuesta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válida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CDD3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913186" y="1550441"/>
          <a:ext cx="8588375" cy="44977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0270"/>
                <a:gridCol w="2304414"/>
                <a:gridCol w="1962150"/>
                <a:gridCol w="2142490"/>
              </a:tblGrid>
              <a:tr h="4724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6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Estilo</a:t>
                      </a:r>
                      <a:r>
                        <a:rPr dirty="0" sz="1600" spc="-6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600" spc="-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Enseñanza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6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Pre-impacto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6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Impacto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6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Post-impacto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</a:tr>
              <a:tr h="108648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Estilo</a:t>
                      </a:r>
                      <a:r>
                        <a:rPr dirty="0" sz="1600" spc="-5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 b="1">
                          <a:latin typeface="Calibri"/>
                          <a:cs typeface="Calibri"/>
                        </a:rPr>
                        <a:t>divergente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10">
                          <a:latin typeface="Calibri"/>
                          <a:cs typeface="Calibri"/>
                        </a:rPr>
                        <a:t>Profesor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50292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 busca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respuesta</a:t>
                      </a:r>
                      <a:r>
                        <a:rPr dirty="0" sz="16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10">
                          <a:latin typeface="Calibri"/>
                          <a:cs typeface="Calibri"/>
                        </a:rPr>
                        <a:t>correcta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</a:tr>
              <a:tr h="1086485">
                <a:tc>
                  <a:txBody>
                    <a:bodyPr/>
                    <a:lstStyle/>
                    <a:p>
                      <a:pPr marL="91440" marR="78105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Programa </a:t>
                      </a:r>
                      <a:r>
                        <a:rPr dirty="0" sz="160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b="1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600" spc="-5" b="1">
                          <a:latin typeface="Calibri"/>
                          <a:cs typeface="Calibri"/>
                        </a:rPr>
                        <a:t>nd</a:t>
                      </a:r>
                      <a:r>
                        <a:rPr dirty="0" sz="1600" b="1">
                          <a:latin typeface="Calibri"/>
                          <a:cs typeface="Calibri"/>
                        </a:rPr>
                        <a:t>ivi</a:t>
                      </a:r>
                      <a:r>
                        <a:rPr dirty="0" sz="1600" spc="-5" b="1">
                          <a:latin typeface="Calibri"/>
                          <a:cs typeface="Calibri"/>
                        </a:rPr>
                        <a:t>du</a:t>
                      </a:r>
                      <a:r>
                        <a:rPr dirty="0" sz="1600" b="1">
                          <a:latin typeface="Calibri"/>
                          <a:cs typeface="Calibri"/>
                        </a:rPr>
                        <a:t>aliza</a:t>
                      </a:r>
                      <a:r>
                        <a:rPr dirty="0" sz="1600" spc="-5" b="1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600" b="1">
                          <a:latin typeface="Calibri"/>
                          <a:cs typeface="Calibri"/>
                        </a:rPr>
                        <a:t>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10">
                          <a:latin typeface="Calibri"/>
                          <a:cs typeface="Calibri"/>
                        </a:rPr>
                        <a:t>Profesor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237490">
                        <a:lnSpc>
                          <a:spcPct val="100000"/>
                        </a:lnSpc>
                        <a:spcBef>
                          <a:spcPts val="259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</a:t>
                      </a:r>
                      <a:r>
                        <a:rPr dirty="0" sz="16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autoevalúa</a:t>
                      </a:r>
                      <a:r>
                        <a:rPr dirty="0" sz="16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el </a:t>
                      </a:r>
                      <a:r>
                        <a:rPr dirty="0" sz="1600" spc="-3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programa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</a:tr>
              <a:tr h="14122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Alumnos iniciados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90805" marR="604520">
                        <a:lnSpc>
                          <a:spcPct val="100000"/>
                        </a:lnSpc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 (establece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criterios</a:t>
                      </a:r>
                      <a:r>
                        <a:rPr dirty="0" sz="16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básicos)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91440" marR="539750">
                        <a:lnSpc>
                          <a:spcPct val="100000"/>
                        </a:lnSpc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Profesor (ayuda al </a:t>
                      </a:r>
                      <a:r>
                        <a:rPr dirty="0" sz="1600" spc="-3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alumno si éste </a:t>
                      </a:r>
                      <a:r>
                        <a:rPr dirty="0" sz="1600">
                          <a:latin typeface="Calibri"/>
                          <a:cs typeface="Calibri"/>
                        </a:rPr>
                        <a:t>lo </a:t>
                      </a:r>
                      <a:r>
                        <a:rPr dirty="0" sz="16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600" spc="-5">
                          <a:latin typeface="Calibri"/>
                          <a:cs typeface="Calibri"/>
                        </a:rPr>
                        <a:t>solicita)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DD3EA"/>
                    </a:solidFill>
                  </a:tcPr>
                </a:tc>
              </a:tr>
              <a:tr h="44005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Autoenseñanza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600" spc="-5">
                          <a:latin typeface="Calibri"/>
                          <a:cs typeface="Calibri"/>
                        </a:rPr>
                        <a:t>Alumno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BF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4508" y="1559052"/>
            <a:ext cx="4134611" cy="220370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461190" y="412276"/>
            <a:ext cx="4857750" cy="87566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3350"/>
              </a:lnSpc>
              <a:spcBef>
                <a:spcPts val="95"/>
              </a:spcBef>
            </a:pPr>
            <a:r>
              <a:rPr dirty="0" sz="3100" spc="-5" b="1">
                <a:solidFill>
                  <a:srgbClr val="2E5395"/>
                </a:solidFill>
                <a:latin typeface="Calibri"/>
                <a:cs typeface="Calibri"/>
              </a:rPr>
              <a:t>COMANDO-MANDO</a:t>
            </a:r>
            <a:r>
              <a:rPr dirty="0" sz="3100" spc="-55" b="1">
                <a:solidFill>
                  <a:srgbClr val="2E5395"/>
                </a:solidFill>
                <a:latin typeface="Calibri"/>
                <a:cs typeface="Calibri"/>
              </a:rPr>
              <a:t> </a:t>
            </a:r>
            <a:r>
              <a:rPr dirty="0" sz="3100" spc="-5" b="1">
                <a:solidFill>
                  <a:srgbClr val="2E5395"/>
                </a:solidFill>
                <a:latin typeface="Calibri"/>
                <a:cs typeface="Calibri"/>
              </a:rPr>
              <a:t>DIRECTO</a:t>
            </a:r>
            <a:endParaRPr sz="3100">
              <a:latin typeface="Calibri"/>
              <a:cs typeface="Calibri"/>
            </a:endParaRPr>
          </a:p>
          <a:p>
            <a:pPr algn="ctr" marL="635">
              <a:lnSpc>
                <a:spcPts val="3350"/>
              </a:lnSpc>
            </a:pPr>
            <a:r>
              <a:rPr dirty="0" sz="3100" spc="-5" b="1">
                <a:solidFill>
                  <a:srgbClr val="2E5395"/>
                </a:solidFill>
                <a:latin typeface="Calibri"/>
                <a:cs typeface="Calibri"/>
              </a:rPr>
              <a:t>(Estilo</a:t>
            </a:r>
            <a:r>
              <a:rPr dirty="0" sz="3100" spc="-20" b="1">
                <a:solidFill>
                  <a:srgbClr val="2E5395"/>
                </a:solidFill>
                <a:latin typeface="Calibri"/>
                <a:cs typeface="Calibri"/>
              </a:rPr>
              <a:t> </a:t>
            </a:r>
            <a:r>
              <a:rPr dirty="0" sz="3100" spc="-10" b="1">
                <a:solidFill>
                  <a:srgbClr val="2E5395"/>
                </a:solidFill>
                <a:latin typeface="Calibri"/>
                <a:cs typeface="Calibri"/>
              </a:rPr>
              <a:t>A)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35799" y="3960326"/>
            <a:ext cx="261175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Calibri"/>
                <a:cs typeface="Calibri"/>
              </a:rPr>
              <a:t>Anatomía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del</a:t>
            </a:r>
            <a:r>
              <a:rPr dirty="0" sz="2400" spc="-2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estilos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39055" y="4439411"/>
            <a:ext cx="1755775" cy="702945"/>
          </a:xfrm>
          <a:custGeom>
            <a:avLst/>
            <a:gdLst/>
            <a:ahLst/>
            <a:cxnLst/>
            <a:rect l="l" t="t" r="r" b="b"/>
            <a:pathLst>
              <a:path w="1755775" h="702945">
                <a:moveTo>
                  <a:pt x="1404366" y="0"/>
                </a:moveTo>
                <a:lnTo>
                  <a:pt x="0" y="0"/>
                </a:lnTo>
                <a:lnTo>
                  <a:pt x="351282" y="351282"/>
                </a:lnTo>
                <a:lnTo>
                  <a:pt x="0" y="702564"/>
                </a:lnTo>
                <a:lnTo>
                  <a:pt x="1404366" y="702564"/>
                </a:lnTo>
                <a:lnTo>
                  <a:pt x="1755648" y="351282"/>
                </a:lnTo>
                <a:lnTo>
                  <a:pt x="140436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099883" y="4569660"/>
            <a:ext cx="849630" cy="403225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46685" marR="5080" indent="-134620">
              <a:lnSpc>
                <a:spcPts val="1420"/>
              </a:lnSpc>
              <a:spcBef>
                <a:spcPts val="259"/>
              </a:spcBef>
            </a:pPr>
            <a:r>
              <a:rPr dirty="0" sz="1300" spc="-15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300" spc="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mp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acto  </a:t>
            </a: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(diseño)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161278" y="4494021"/>
            <a:ext cx="1470025" cy="594995"/>
            <a:chOff x="6161278" y="4494021"/>
            <a:chExt cx="1470025" cy="594995"/>
          </a:xfrm>
        </p:grpSpPr>
        <p:sp>
          <p:nvSpPr>
            <p:cNvPr id="8" name="object 8"/>
            <p:cNvSpPr/>
            <p:nvPr/>
          </p:nvSpPr>
          <p:spPr>
            <a:xfrm>
              <a:off x="6167628" y="4500371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5860" y="582168"/>
                  </a:lnTo>
                  <a:lnTo>
                    <a:pt x="1456944" y="291084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167628" y="4500371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4"/>
                  </a:lnTo>
                  <a:lnTo>
                    <a:pt x="1165860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/>
          <p:nvPr/>
        </p:nvSpPr>
        <p:spPr>
          <a:xfrm>
            <a:off x="4639055" y="5241035"/>
            <a:ext cx="1755775" cy="702945"/>
          </a:xfrm>
          <a:custGeom>
            <a:avLst/>
            <a:gdLst/>
            <a:ahLst/>
            <a:cxnLst/>
            <a:rect l="l" t="t" r="r" b="b"/>
            <a:pathLst>
              <a:path w="1755775" h="702945">
                <a:moveTo>
                  <a:pt x="1404366" y="0"/>
                </a:moveTo>
                <a:lnTo>
                  <a:pt x="0" y="0"/>
                </a:lnTo>
                <a:lnTo>
                  <a:pt x="351282" y="351282"/>
                </a:lnTo>
                <a:lnTo>
                  <a:pt x="0" y="702564"/>
                </a:lnTo>
                <a:lnTo>
                  <a:pt x="1404366" y="702564"/>
                </a:lnTo>
                <a:lnTo>
                  <a:pt x="1755648" y="351282"/>
                </a:lnTo>
                <a:lnTo>
                  <a:pt x="140436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029856" y="5370316"/>
            <a:ext cx="989965" cy="403225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12700" marR="5080" indent="202565">
              <a:lnSpc>
                <a:spcPts val="1420"/>
              </a:lnSpc>
              <a:spcBef>
                <a:spcPts val="260"/>
              </a:spcBef>
            </a:pP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300" spc="-15" b="1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erve</a:t>
            </a: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ó</a:t>
            </a: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n)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161278" y="5294121"/>
            <a:ext cx="1470025" cy="594995"/>
            <a:chOff x="6161278" y="5294121"/>
            <a:chExt cx="1470025" cy="594995"/>
          </a:xfrm>
        </p:grpSpPr>
        <p:sp>
          <p:nvSpPr>
            <p:cNvPr id="13" name="object 13"/>
            <p:cNvSpPr/>
            <p:nvPr/>
          </p:nvSpPr>
          <p:spPr>
            <a:xfrm>
              <a:off x="6167628" y="5300471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3"/>
                  </a:lnTo>
                  <a:lnTo>
                    <a:pt x="0" y="582167"/>
                  </a:lnTo>
                  <a:lnTo>
                    <a:pt x="1165860" y="582167"/>
                  </a:lnTo>
                  <a:lnTo>
                    <a:pt x="1456944" y="291083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167628" y="5300471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3"/>
                  </a:lnTo>
                  <a:lnTo>
                    <a:pt x="1165860" y="582167"/>
                  </a:lnTo>
                  <a:lnTo>
                    <a:pt x="0" y="582167"/>
                  </a:lnTo>
                  <a:lnTo>
                    <a:pt x="291084" y="291083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6782531" y="4211570"/>
            <a:ext cx="275590" cy="16268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38300"/>
              </a:lnSpc>
              <a:spcBef>
                <a:spcPts val="95"/>
              </a:spcBef>
            </a:pPr>
            <a:r>
              <a:rPr dirty="0" sz="3800">
                <a:latin typeface="Calibri"/>
                <a:cs typeface="Calibri"/>
              </a:rPr>
              <a:t>P  P</a:t>
            </a:r>
            <a:endParaRPr sz="38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661915" y="6041135"/>
            <a:ext cx="1755775" cy="702945"/>
          </a:xfrm>
          <a:custGeom>
            <a:avLst/>
            <a:gdLst/>
            <a:ahLst/>
            <a:cxnLst/>
            <a:rect l="l" t="t" r="r" b="b"/>
            <a:pathLst>
              <a:path w="1755775" h="702945">
                <a:moveTo>
                  <a:pt x="1404366" y="0"/>
                </a:moveTo>
                <a:lnTo>
                  <a:pt x="0" y="0"/>
                </a:lnTo>
                <a:lnTo>
                  <a:pt x="351282" y="351282"/>
                </a:lnTo>
                <a:lnTo>
                  <a:pt x="0" y="702564"/>
                </a:lnTo>
                <a:lnTo>
                  <a:pt x="1404366" y="702564"/>
                </a:lnTo>
                <a:lnTo>
                  <a:pt x="1755648" y="351282"/>
                </a:lnTo>
                <a:lnTo>
                  <a:pt x="140436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5115943" y="6171279"/>
            <a:ext cx="862330" cy="403225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294640" marR="5080" indent="-281940">
              <a:lnSpc>
                <a:spcPts val="1420"/>
              </a:lnSpc>
              <a:spcBef>
                <a:spcPts val="260"/>
              </a:spcBef>
            </a:pPr>
            <a:r>
              <a:rPr dirty="0" sz="1300" spc="-15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dirty="0" sz="1300" spc="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mp</a:t>
            </a:r>
            <a:r>
              <a:rPr dirty="0" sz="1300" spc="-10" b="1">
                <a:solidFill>
                  <a:srgbClr val="FFFFFF"/>
                </a:solidFill>
                <a:latin typeface="Calibri"/>
                <a:cs typeface="Calibri"/>
              </a:rPr>
              <a:t>ac</a:t>
            </a:r>
            <a:r>
              <a:rPr dirty="0" sz="1300" spc="-15" b="1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z="1300" spc="-5" b="1">
                <a:solidFill>
                  <a:srgbClr val="FFFFFF"/>
                </a:solidFill>
                <a:latin typeface="Calibri"/>
                <a:cs typeface="Calibri"/>
              </a:rPr>
              <a:t>o  </a:t>
            </a:r>
            <a:r>
              <a:rPr dirty="0" sz="1300" b="1">
                <a:solidFill>
                  <a:srgbClr val="FFFFFF"/>
                </a:solidFill>
                <a:latin typeface="Calibri"/>
                <a:cs typeface="Calibri"/>
              </a:rPr>
              <a:t>(FB)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6161278" y="6094221"/>
            <a:ext cx="1470025" cy="596900"/>
            <a:chOff x="6161278" y="6094221"/>
            <a:chExt cx="1470025" cy="596900"/>
          </a:xfrm>
        </p:grpSpPr>
        <p:sp>
          <p:nvSpPr>
            <p:cNvPr id="19" name="object 19"/>
            <p:cNvSpPr/>
            <p:nvPr/>
          </p:nvSpPr>
          <p:spPr>
            <a:xfrm>
              <a:off x="6167628" y="6100571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1165098" y="0"/>
                  </a:moveTo>
                  <a:lnTo>
                    <a:pt x="0" y="0"/>
                  </a:lnTo>
                  <a:lnTo>
                    <a:pt x="291846" y="291845"/>
                  </a:lnTo>
                  <a:lnTo>
                    <a:pt x="0" y="583691"/>
                  </a:lnTo>
                  <a:lnTo>
                    <a:pt x="1165098" y="583691"/>
                  </a:lnTo>
                  <a:lnTo>
                    <a:pt x="1456944" y="291845"/>
                  </a:lnTo>
                  <a:lnTo>
                    <a:pt x="1165098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67628" y="6100571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0" y="0"/>
                  </a:moveTo>
                  <a:lnTo>
                    <a:pt x="1165098" y="0"/>
                  </a:lnTo>
                  <a:lnTo>
                    <a:pt x="1456944" y="291845"/>
                  </a:lnTo>
                  <a:lnTo>
                    <a:pt x="1165098" y="583691"/>
                  </a:lnTo>
                  <a:lnTo>
                    <a:pt x="0" y="583691"/>
                  </a:lnTo>
                  <a:lnTo>
                    <a:pt x="291846" y="291845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6782531" y="6033814"/>
            <a:ext cx="275590" cy="6051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>
                <a:latin typeface="Calibri"/>
                <a:cs typeface="Calibri"/>
              </a:rPr>
              <a:t>P</a:t>
            </a:r>
            <a:endParaRPr sz="3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860139" y="6495474"/>
            <a:ext cx="27120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(Mosston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&amp;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Ashworth,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2001)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50853" y="1355880"/>
            <a:ext cx="8521065" cy="543941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269875" marR="484505" indent="-257810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To</a:t>
            </a:r>
            <a:r>
              <a:rPr dirty="0" sz="2400" spc="-5">
                <a:latin typeface="Arial"/>
                <a:cs typeface="Arial"/>
              </a:rPr>
              <a:t>tal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protagonismo</a:t>
            </a:r>
            <a:r>
              <a:rPr dirty="0" sz="2400" spc="2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del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profesor en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toma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decisiones </a:t>
            </a:r>
            <a:r>
              <a:rPr dirty="0" sz="2400" spc="-65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(pre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impacto,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impacto, pos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impacto).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3300">
              <a:latin typeface="Arial"/>
              <a:cs typeface="Arial"/>
            </a:endParaRPr>
          </a:p>
          <a:p>
            <a:pPr marL="269875" marR="920115" indent="-257810">
              <a:lnSpc>
                <a:spcPts val="2590"/>
              </a:lnSpc>
              <a:spcBef>
                <a:spcPts val="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El alumno: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ejecutar,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seguir,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obedecer.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Se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aprende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por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repetición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un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modelo.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3300">
              <a:latin typeface="Arial"/>
              <a:cs typeface="Arial"/>
            </a:endParaRPr>
          </a:p>
          <a:p>
            <a:pPr marL="269875" marR="920115" indent="-257810">
              <a:lnSpc>
                <a:spcPts val="2590"/>
              </a:lnSpc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La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característica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principal</a:t>
            </a:r>
            <a:r>
              <a:rPr dirty="0" sz="2400" spc="3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este estilo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directa</a:t>
            </a:r>
            <a:r>
              <a:rPr dirty="0" sz="2400">
                <a:latin typeface="Arial"/>
                <a:cs typeface="Arial"/>
              </a:rPr>
              <a:t> e </a:t>
            </a:r>
            <a:r>
              <a:rPr dirty="0" sz="2400" spc="-65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inmediata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relación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entre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el estímulo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del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profesor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respuesta del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alumno.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3300">
              <a:latin typeface="Arial"/>
              <a:cs typeface="Arial"/>
            </a:endParaRPr>
          </a:p>
          <a:p>
            <a:pPr marL="269875" marR="1378585" indent="-257810">
              <a:lnSpc>
                <a:spcPts val="2590"/>
              </a:lnSpc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El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profesor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decide: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postura, momento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inicial,</a:t>
            </a:r>
            <a:r>
              <a:rPr dirty="0" sz="2400" spc="3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ritmo, </a:t>
            </a:r>
            <a:r>
              <a:rPr dirty="0" sz="2400" spc="-65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momento final,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duración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e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intervalos.</a:t>
            </a:r>
            <a:endParaRPr sz="2400">
              <a:latin typeface="Arial"/>
              <a:cs typeface="Arial"/>
            </a:endParaRPr>
          </a:p>
          <a:p>
            <a:pPr marL="320040">
              <a:lnSpc>
                <a:spcPct val="100000"/>
              </a:lnSpc>
              <a:spcBef>
                <a:spcPts val="1875"/>
              </a:spcBef>
            </a:pPr>
            <a:r>
              <a:rPr dirty="0" sz="1800" spc="-5">
                <a:latin typeface="Calibri"/>
                <a:cs typeface="Calibri"/>
                <a:hlinkClick r:id="rId2"/>
              </a:rPr>
              <a:t>http://www.spectrumofteachingstyles.org/style-a-anatomy.php</a:t>
            </a:r>
            <a:endParaRPr sz="18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1410"/>
              </a:spcBef>
            </a:pPr>
            <a:r>
              <a:rPr dirty="0" sz="1800" spc="-5">
                <a:latin typeface="Calibri"/>
                <a:cs typeface="Calibri"/>
              </a:rPr>
              <a:t>(Mosston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&amp;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Ashworth,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2001)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71426" y="646934"/>
            <a:ext cx="282321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Características</a:t>
            </a:r>
            <a:endParaRPr sz="33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08555" y="596931"/>
            <a:ext cx="177292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Objetivos</a:t>
            </a:r>
            <a:endParaRPr sz="33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8480" y="4509516"/>
            <a:ext cx="3503675" cy="222503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002927" y="1387655"/>
            <a:ext cx="8084820" cy="5309235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269875" indent="-257810">
              <a:lnSpc>
                <a:spcPct val="100000"/>
              </a:lnSpc>
              <a:spcBef>
                <a:spcPts val="434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Respuesta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inmediata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al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estímulo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Uniformidad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Conformidad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4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Ejecución</a:t>
            </a:r>
            <a:r>
              <a:rPr dirty="0" sz="2200" spc="-2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sincronizada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Afinidad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 un modelo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predeterminado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Réplica</a:t>
            </a:r>
            <a:r>
              <a:rPr dirty="0" sz="2200" spc="-3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 un</a:t>
            </a:r>
            <a:r>
              <a:rPr dirty="0" sz="2200" spc="-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modelo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Precisión</a:t>
            </a:r>
            <a:r>
              <a:rPr dirty="0" sz="2200" spc="-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en la respuesta</a:t>
            </a:r>
            <a:endParaRPr sz="2200">
              <a:latin typeface="Arial"/>
              <a:cs typeface="Arial"/>
            </a:endParaRPr>
          </a:p>
          <a:p>
            <a:pPr marL="269875" marR="5080" indent="-257810">
              <a:lnSpc>
                <a:spcPts val="2380"/>
              </a:lnSpc>
              <a:spcBef>
                <a:spcPts val="6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Perpetuación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2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tradiciones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culturales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través</a:t>
            </a:r>
            <a:r>
              <a:rPr dirty="0" sz="2200" spc="2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ceremonias, </a:t>
            </a:r>
            <a:r>
              <a:rPr dirty="0" sz="2200" spc="-59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costumbres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o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rituales.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29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Mantenimiento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-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normas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>
                <a:latin typeface="Arial"/>
                <a:cs typeface="Arial"/>
              </a:rPr>
              <a:t>estéticas.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Mejora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del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espíritu del</a:t>
            </a:r>
            <a:r>
              <a:rPr dirty="0" sz="2200" spc="5" i="1">
                <a:latin typeface="Arial"/>
                <a:cs typeface="Arial"/>
              </a:rPr>
              <a:t> </a:t>
            </a:r>
            <a:r>
              <a:rPr dirty="0" sz="2200" spc="-5" i="1">
                <a:latin typeface="Arial"/>
                <a:cs typeface="Arial"/>
              </a:rPr>
              <a:t>cuerpo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Eficiencia</a:t>
            </a:r>
            <a:r>
              <a:rPr dirty="0" sz="2200" spc="-3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del tiempo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útil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Seguridad</a:t>
            </a:r>
            <a:endParaRPr sz="2200">
              <a:latin typeface="Arial"/>
              <a:cs typeface="Arial"/>
            </a:endParaRPr>
          </a:p>
          <a:p>
            <a:pPr marL="21590">
              <a:lnSpc>
                <a:spcPct val="100000"/>
              </a:lnSpc>
              <a:spcBef>
                <a:spcPts val="1355"/>
              </a:spcBef>
            </a:pPr>
            <a:r>
              <a:rPr dirty="0" sz="1800" spc="-5">
                <a:latin typeface="Calibri"/>
                <a:cs typeface="Calibri"/>
              </a:rPr>
              <a:t>(Mosston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&amp;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Ashworth,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2001)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00635" y="325673"/>
            <a:ext cx="6590030" cy="1397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 indent="-1270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solidFill>
                  <a:srgbClr val="1F487C"/>
                </a:solidFill>
              </a:rPr>
              <a:t>ESTILO </a:t>
            </a:r>
            <a:r>
              <a:rPr dirty="0" sz="3000">
                <a:solidFill>
                  <a:srgbClr val="1F487C"/>
                </a:solidFill>
              </a:rPr>
              <a:t>DE </a:t>
            </a:r>
            <a:r>
              <a:rPr dirty="0" sz="3000" spc="-5">
                <a:solidFill>
                  <a:srgbClr val="1F487C"/>
                </a:solidFill>
              </a:rPr>
              <a:t>LA </a:t>
            </a:r>
            <a:r>
              <a:rPr dirty="0" sz="3000">
                <a:solidFill>
                  <a:srgbClr val="1F487C"/>
                </a:solidFill>
              </a:rPr>
              <a:t>PRÁCTICA </a:t>
            </a:r>
            <a:r>
              <a:rPr dirty="0" sz="3000" spc="5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ENSEÑANZA</a:t>
            </a:r>
            <a:r>
              <a:rPr dirty="0" sz="3000" spc="-55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BASADA</a:t>
            </a:r>
            <a:r>
              <a:rPr dirty="0" sz="3000" spc="-50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EN</a:t>
            </a:r>
            <a:r>
              <a:rPr dirty="0" sz="3000" spc="-20">
                <a:solidFill>
                  <a:srgbClr val="1F487C"/>
                </a:solidFill>
              </a:rPr>
              <a:t> </a:t>
            </a:r>
            <a:r>
              <a:rPr dirty="0" sz="3000" spc="-5">
                <a:solidFill>
                  <a:srgbClr val="1F487C"/>
                </a:solidFill>
              </a:rPr>
              <a:t>LA</a:t>
            </a:r>
            <a:r>
              <a:rPr dirty="0" sz="3000" spc="-25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TAREA</a:t>
            </a:r>
            <a:endParaRPr sz="3000"/>
          </a:p>
          <a:p>
            <a:pPr algn="ctr" marL="635">
              <a:lnSpc>
                <a:spcPct val="100000"/>
              </a:lnSpc>
            </a:pPr>
            <a:r>
              <a:rPr dirty="0" sz="3000" spc="-5">
                <a:solidFill>
                  <a:srgbClr val="1F487C"/>
                </a:solidFill>
              </a:rPr>
              <a:t>(Estilo</a:t>
            </a:r>
            <a:r>
              <a:rPr dirty="0" sz="3000" spc="-45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B)</a:t>
            </a:r>
            <a:endParaRPr sz="30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81200" y="2313432"/>
            <a:ext cx="3744467" cy="4149851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5957315" y="3500628"/>
            <a:ext cx="1755775" cy="702945"/>
          </a:xfrm>
          <a:custGeom>
            <a:avLst/>
            <a:gdLst/>
            <a:ahLst/>
            <a:cxnLst/>
            <a:rect l="l" t="t" r="r" b="b"/>
            <a:pathLst>
              <a:path w="1755775" h="702945">
                <a:moveTo>
                  <a:pt x="1404366" y="0"/>
                </a:moveTo>
                <a:lnTo>
                  <a:pt x="0" y="0"/>
                </a:lnTo>
                <a:lnTo>
                  <a:pt x="351282" y="351282"/>
                </a:lnTo>
                <a:lnTo>
                  <a:pt x="0" y="702564"/>
                </a:lnTo>
                <a:lnTo>
                  <a:pt x="1404366" y="702564"/>
                </a:lnTo>
                <a:lnTo>
                  <a:pt x="1755648" y="351282"/>
                </a:lnTo>
                <a:lnTo>
                  <a:pt x="140436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6448016" y="3647754"/>
            <a:ext cx="78867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35890" marR="5080" indent="-1238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cto 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(diseño)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7478014" y="3555238"/>
            <a:ext cx="1470025" cy="594995"/>
            <a:chOff x="7478014" y="3555238"/>
            <a:chExt cx="1470025" cy="594995"/>
          </a:xfrm>
        </p:grpSpPr>
        <p:sp>
          <p:nvSpPr>
            <p:cNvPr id="7" name="object 7"/>
            <p:cNvSpPr/>
            <p:nvPr/>
          </p:nvSpPr>
          <p:spPr>
            <a:xfrm>
              <a:off x="7484364" y="3561588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5860" y="582168"/>
                  </a:lnTo>
                  <a:lnTo>
                    <a:pt x="1456944" y="291084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484364" y="3561588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4"/>
                  </a:lnTo>
                  <a:lnTo>
                    <a:pt x="1165860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8169018" y="3730049"/>
            <a:ext cx="10413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957315" y="4302252"/>
            <a:ext cx="1755775" cy="702945"/>
          </a:xfrm>
          <a:custGeom>
            <a:avLst/>
            <a:gdLst/>
            <a:ahLst/>
            <a:cxnLst/>
            <a:rect l="l" t="t" r="r" b="b"/>
            <a:pathLst>
              <a:path w="1755775" h="702945">
                <a:moveTo>
                  <a:pt x="1404366" y="0"/>
                </a:moveTo>
                <a:lnTo>
                  <a:pt x="0" y="0"/>
                </a:lnTo>
                <a:lnTo>
                  <a:pt x="351282" y="351282"/>
                </a:lnTo>
                <a:lnTo>
                  <a:pt x="0" y="702564"/>
                </a:lnTo>
                <a:lnTo>
                  <a:pt x="1404366" y="702564"/>
                </a:lnTo>
                <a:lnTo>
                  <a:pt x="1755648" y="351282"/>
                </a:lnTo>
                <a:lnTo>
                  <a:pt x="140436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380928" y="4448411"/>
            <a:ext cx="922655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2700" marR="5080" indent="1873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nc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ón)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478014" y="4355338"/>
            <a:ext cx="1470025" cy="594995"/>
            <a:chOff x="7478014" y="4355338"/>
            <a:chExt cx="1470025" cy="594995"/>
          </a:xfrm>
        </p:grpSpPr>
        <p:sp>
          <p:nvSpPr>
            <p:cNvPr id="13" name="object 13"/>
            <p:cNvSpPr/>
            <p:nvPr/>
          </p:nvSpPr>
          <p:spPr>
            <a:xfrm>
              <a:off x="7484364" y="4361688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5860" y="582168"/>
                  </a:lnTo>
                  <a:lnTo>
                    <a:pt x="1456944" y="291084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484364" y="4361688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4"/>
                  </a:lnTo>
                  <a:lnTo>
                    <a:pt x="1165860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8169018" y="4530708"/>
            <a:ext cx="10413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8732266" y="4355338"/>
            <a:ext cx="1470025" cy="594995"/>
            <a:chOff x="8732266" y="4355338"/>
            <a:chExt cx="1470025" cy="594995"/>
          </a:xfrm>
        </p:grpSpPr>
        <p:sp>
          <p:nvSpPr>
            <p:cNvPr id="17" name="object 17"/>
            <p:cNvSpPr/>
            <p:nvPr/>
          </p:nvSpPr>
          <p:spPr>
            <a:xfrm>
              <a:off x="8738616" y="4361688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5860" y="582168"/>
                  </a:lnTo>
                  <a:lnTo>
                    <a:pt x="1456944" y="291084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8738616" y="4361688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4"/>
                  </a:lnTo>
                  <a:lnTo>
                    <a:pt x="1165860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9417757" y="4530708"/>
            <a:ext cx="11366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978652" y="5102352"/>
            <a:ext cx="1757680" cy="702945"/>
          </a:xfrm>
          <a:custGeom>
            <a:avLst/>
            <a:gdLst/>
            <a:ahLst/>
            <a:cxnLst/>
            <a:rect l="l" t="t" r="r" b="b"/>
            <a:pathLst>
              <a:path w="1757679" h="702945">
                <a:moveTo>
                  <a:pt x="1405890" y="0"/>
                </a:moveTo>
                <a:lnTo>
                  <a:pt x="0" y="0"/>
                </a:lnTo>
                <a:lnTo>
                  <a:pt x="351282" y="351282"/>
                </a:lnTo>
                <a:lnTo>
                  <a:pt x="0" y="702564"/>
                </a:lnTo>
                <a:lnTo>
                  <a:pt x="1405890" y="702564"/>
                </a:lnTo>
                <a:lnTo>
                  <a:pt x="1757172" y="351282"/>
                </a:lnTo>
                <a:lnTo>
                  <a:pt x="1405890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6462553" y="5249373"/>
            <a:ext cx="80264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276225" marR="5080" indent="-264160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dirty="0" sz="12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spc="-254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(FB)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7478014" y="5155438"/>
            <a:ext cx="1470025" cy="596900"/>
            <a:chOff x="7478014" y="5155438"/>
            <a:chExt cx="1470025" cy="596900"/>
          </a:xfrm>
        </p:grpSpPr>
        <p:sp>
          <p:nvSpPr>
            <p:cNvPr id="23" name="object 23"/>
            <p:cNvSpPr/>
            <p:nvPr/>
          </p:nvSpPr>
          <p:spPr>
            <a:xfrm>
              <a:off x="7484364" y="5161788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1165098" y="0"/>
                  </a:moveTo>
                  <a:lnTo>
                    <a:pt x="0" y="0"/>
                  </a:lnTo>
                  <a:lnTo>
                    <a:pt x="291846" y="291846"/>
                  </a:lnTo>
                  <a:lnTo>
                    <a:pt x="0" y="583692"/>
                  </a:lnTo>
                  <a:lnTo>
                    <a:pt x="1165098" y="583692"/>
                  </a:lnTo>
                  <a:lnTo>
                    <a:pt x="1456944" y="291846"/>
                  </a:lnTo>
                  <a:lnTo>
                    <a:pt x="1165098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7484364" y="5161788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0" y="0"/>
                  </a:moveTo>
                  <a:lnTo>
                    <a:pt x="1165098" y="0"/>
                  </a:lnTo>
                  <a:lnTo>
                    <a:pt x="1456944" y="291846"/>
                  </a:lnTo>
                  <a:lnTo>
                    <a:pt x="1165098" y="583692"/>
                  </a:lnTo>
                  <a:lnTo>
                    <a:pt x="0" y="583692"/>
                  </a:lnTo>
                  <a:lnTo>
                    <a:pt x="291846" y="291846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8169018" y="5331364"/>
            <a:ext cx="10413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8732266" y="5155438"/>
            <a:ext cx="1470025" cy="596900"/>
            <a:chOff x="8732266" y="5155438"/>
            <a:chExt cx="1470025" cy="596900"/>
          </a:xfrm>
        </p:grpSpPr>
        <p:sp>
          <p:nvSpPr>
            <p:cNvPr id="27" name="object 27"/>
            <p:cNvSpPr/>
            <p:nvPr/>
          </p:nvSpPr>
          <p:spPr>
            <a:xfrm>
              <a:off x="8738616" y="5161788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1165098" y="0"/>
                  </a:moveTo>
                  <a:lnTo>
                    <a:pt x="0" y="0"/>
                  </a:lnTo>
                  <a:lnTo>
                    <a:pt x="291846" y="291846"/>
                  </a:lnTo>
                  <a:lnTo>
                    <a:pt x="0" y="583692"/>
                  </a:lnTo>
                  <a:lnTo>
                    <a:pt x="1165098" y="583692"/>
                  </a:lnTo>
                  <a:lnTo>
                    <a:pt x="1456944" y="291846"/>
                  </a:lnTo>
                  <a:lnTo>
                    <a:pt x="1165098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8738616" y="5161788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0" y="0"/>
                  </a:moveTo>
                  <a:lnTo>
                    <a:pt x="1165098" y="0"/>
                  </a:lnTo>
                  <a:lnTo>
                    <a:pt x="1456944" y="291846"/>
                  </a:lnTo>
                  <a:lnTo>
                    <a:pt x="1165098" y="583692"/>
                  </a:lnTo>
                  <a:lnTo>
                    <a:pt x="0" y="583692"/>
                  </a:lnTo>
                  <a:lnTo>
                    <a:pt x="291846" y="291846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9036724" y="5166772"/>
            <a:ext cx="876935" cy="537845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algn="ctr" marL="12700" marR="5080" indent="-2540">
              <a:lnSpc>
                <a:spcPts val="1300"/>
              </a:lnSpc>
              <a:spcBef>
                <a:spcPts val="259"/>
              </a:spcBef>
            </a:pPr>
            <a:r>
              <a:rPr dirty="0" sz="1200">
                <a:latin typeface="Calibri"/>
                <a:cs typeface="Calibri"/>
              </a:rPr>
              <a:t>Feedback </a:t>
            </a:r>
            <a:r>
              <a:rPr dirty="0" sz="1200" spc="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5">
                <a:latin typeface="Calibri"/>
                <a:cs typeface="Calibri"/>
              </a:rPr>
              <a:t>nd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5">
                <a:latin typeface="Calibri"/>
                <a:cs typeface="Calibri"/>
              </a:rPr>
              <a:t>v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5">
                <a:latin typeface="Calibri"/>
                <a:cs typeface="Calibri"/>
              </a:rPr>
              <a:t>d</a:t>
            </a:r>
            <a:r>
              <a:rPr dirty="0" sz="1200" spc="-10">
                <a:latin typeface="Calibri"/>
                <a:cs typeface="Calibri"/>
              </a:rPr>
              <a:t>u</a:t>
            </a:r>
            <a:r>
              <a:rPr dirty="0" sz="1200">
                <a:latin typeface="Calibri"/>
                <a:cs typeface="Calibri"/>
              </a:rPr>
              <a:t>ali</a:t>
            </a:r>
            <a:r>
              <a:rPr dirty="0" sz="1200" spc="-10">
                <a:latin typeface="Calibri"/>
                <a:cs typeface="Calibri"/>
              </a:rPr>
              <a:t>z</a:t>
            </a:r>
            <a:r>
              <a:rPr dirty="0" sz="1200">
                <a:latin typeface="Calibri"/>
                <a:cs typeface="Calibri"/>
              </a:rPr>
              <a:t>ad  o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-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cada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030709" y="2881746"/>
            <a:ext cx="24892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Calibri"/>
                <a:cs typeface="Calibri"/>
              </a:rPr>
              <a:t>Anatomía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del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estilo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7470868" y="6477193"/>
            <a:ext cx="264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Adaptado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Mosston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Ashworth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(2001)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9850" rIns="0" bIns="0" rtlCol="0" vert="horz">
            <a:spAutoFit/>
          </a:bodyPr>
          <a:lstStyle/>
          <a:p>
            <a:pPr marL="269875" marR="5080" indent="-257810">
              <a:lnSpc>
                <a:spcPct val="80000"/>
              </a:lnSpc>
              <a:spcBef>
                <a:spcPts val="550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1900" spc="-5">
                <a:latin typeface="Arial"/>
                <a:cs typeface="Arial"/>
              </a:rPr>
              <a:t>S</a:t>
            </a:r>
            <a:r>
              <a:rPr dirty="0" sz="1900" spc="-5">
                <a:latin typeface="Arial"/>
                <a:cs typeface="Arial"/>
              </a:rPr>
              <a:t>e traspasa</a:t>
            </a:r>
            <a:r>
              <a:rPr dirty="0" sz="1900" spc="3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al alumno</a:t>
            </a:r>
            <a:r>
              <a:rPr dirty="0" sz="1900" spc="3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la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toma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de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decisiones</a:t>
            </a:r>
            <a:r>
              <a:rPr dirty="0" sz="1900" spc="4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en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la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fase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de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impacto </a:t>
            </a:r>
            <a:r>
              <a:rPr dirty="0" sz="1900" spc="-509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(9 categorías):</a:t>
            </a:r>
            <a:endParaRPr sz="1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endParaRPr sz="22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buChar char="–"/>
              <a:tabLst>
                <a:tab pos="570865" algn="l"/>
              </a:tabLst>
            </a:pPr>
            <a:r>
              <a:rPr dirty="0" sz="1600" spc="-5">
                <a:latin typeface="Arial"/>
                <a:cs typeface="Arial"/>
              </a:rPr>
              <a:t>Postura</a:t>
            </a:r>
            <a:endParaRPr sz="16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120"/>
              </a:spcBef>
              <a:buChar char="–"/>
              <a:tabLst>
                <a:tab pos="570865" algn="l"/>
              </a:tabLst>
            </a:pPr>
            <a:r>
              <a:rPr dirty="0" sz="1600" spc="-5">
                <a:latin typeface="Arial"/>
                <a:cs typeface="Arial"/>
              </a:rPr>
              <a:t>ubicación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el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espacio</a:t>
            </a:r>
            <a:endParaRPr sz="16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120"/>
              </a:spcBef>
              <a:buChar char="–"/>
              <a:tabLst>
                <a:tab pos="570865" algn="l"/>
              </a:tabLst>
            </a:pPr>
            <a:r>
              <a:rPr dirty="0" sz="1600" spc="-10">
                <a:latin typeface="Arial"/>
                <a:cs typeface="Arial"/>
              </a:rPr>
              <a:t>orden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las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tareas</a:t>
            </a:r>
            <a:endParaRPr sz="1600">
              <a:latin typeface="Arial"/>
              <a:cs typeface="Arial"/>
            </a:endParaRPr>
          </a:p>
          <a:p>
            <a:pPr lvl="1" marL="626745" indent="-271780">
              <a:lnSpc>
                <a:spcPct val="100000"/>
              </a:lnSpc>
              <a:spcBef>
                <a:spcPts val="110"/>
              </a:spcBef>
              <a:buChar char="–"/>
              <a:tabLst>
                <a:tab pos="626745" algn="l"/>
                <a:tab pos="627380" algn="l"/>
              </a:tabLst>
            </a:pPr>
            <a:r>
              <a:rPr dirty="0" sz="1600">
                <a:latin typeface="Arial"/>
                <a:cs typeface="Arial"/>
              </a:rPr>
              <a:t>inicio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actividad</a:t>
            </a:r>
            <a:endParaRPr sz="16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120"/>
              </a:spcBef>
              <a:buChar char="–"/>
              <a:tabLst>
                <a:tab pos="570865" algn="l"/>
              </a:tabLst>
            </a:pPr>
            <a:r>
              <a:rPr dirty="0" sz="1600" spc="-5">
                <a:latin typeface="Arial"/>
                <a:cs typeface="Arial"/>
              </a:rPr>
              <a:t>Ritmo</a:t>
            </a:r>
            <a:endParaRPr sz="16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120"/>
              </a:spcBef>
              <a:buChar char="–"/>
              <a:tabLst>
                <a:tab pos="570865" algn="l"/>
              </a:tabLst>
            </a:pPr>
            <a:r>
              <a:rPr dirty="0" sz="1600" spc="-5">
                <a:latin typeface="Arial"/>
                <a:cs typeface="Arial"/>
              </a:rPr>
              <a:t>Fin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actividad</a:t>
            </a:r>
            <a:endParaRPr sz="1600">
              <a:latin typeface="Arial"/>
              <a:cs typeface="Arial"/>
            </a:endParaRPr>
          </a:p>
          <a:p>
            <a:pPr lvl="1" marL="626745" indent="-271780">
              <a:lnSpc>
                <a:spcPct val="100000"/>
              </a:lnSpc>
              <a:spcBef>
                <a:spcPts val="105"/>
              </a:spcBef>
              <a:buChar char="–"/>
              <a:tabLst>
                <a:tab pos="626745" algn="l"/>
                <a:tab pos="627380" algn="l"/>
              </a:tabLst>
            </a:pPr>
            <a:r>
              <a:rPr dirty="0" sz="1600" spc="-5">
                <a:latin typeface="Arial"/>
                <a:cs typeface="Arial"/>
              </a:rPr>
              <a:t>Intervalo</a:t>
            </a:r>
            <a:endParaRPr sz="16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120"/>
              </a:spcBef>
              <a:buChar char="–"/>
              <a:tabLst>
                <a:tab pos="570865" algn="l"/>
              </a:tabLst>
            </a:pPr>
            <a:r>
              <a:rPr dirty="0" sz="1600" spc="-5">
                <a:latin typeface="Arial"/>
                <a:cs typeface="Arial"/>
              </a:rPr>
              <a:t>Iniciar </a:t>
            </a:r>
            <a:r>
              <a:rPr dirty="0" sz="1600" spc="-10">
                <a:latin typeface="Arial"/>
                <a:cs typeface="Arial"/>
              </a:rPr>
              <a:t>preguntas</a:t>
            </a:r>
            <a:r>
              <a:rPr dirty="0" sz="1600" spc="2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para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resolver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dudas</a:t>
            </a:r>
            <a:endParaRPr sz="16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120"/>
              </a:spcBef>
              <a:buChar char="–"/>
              <a:tabLst>
                <a:tab pos="570865" algn="l"/>
              </a:tabLst>
            </a:pPr>
            <a:r>
              <a:rPr dirty="0" sz="1600" spc="-5">
                <a:latin typeface="Arial"/>
                <a:cs typeface="Arial"/>
              </a:rPr>
              <a:t>Vestimenta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y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aspectos.</a:t>
            </a:r>
            <a:endParaRPr sz="1600">
              <a:latin typeface="Arial"/>
              <a:cs typeface="Arial"/>
            </a:endParaRPr>
          </a:p>
          <a:p>
            <a:pPr marL="314325" marR="223520">
              <a:lnSpc>
                <a:spcPct val="211900"/>
              </a:lnSpc>
            </a:pPr>
            <a:r>
              <a:rPr dirty="0" sz="1600" spc="-5">
                <a:latin typeface="Arial"/>
                <a:cs typeface="Arial"/>
              </a:rPr>
              <a:t>El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objetivo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es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que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el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alumno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comience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a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tomar</a:t>
            </a:r>
            <a:r>
              <a:rPr dirty="0" sz="1600" spc="2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responsabilidad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en sus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tarea. </a:t>
            </a:r>
            <a:r>
              <a:rPr dirty="0" sz="1600" spc="-43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Posibilidad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fichas</a:t>
            </a:r>
            <a:r>
              <a:rPr dirty="0" sz="1600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de tareas.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84299" y="812956"/>
            <a:ext cx="282321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Características</a:t>
            </a:r>
            <a:endParaRPr sz="3300"/>
          </a:p>
        </p:txBody>
      </p:sp>
      <p:sp>
        <p:nvSpPr>
          <p:cNvPr id="4" name="object 4"/>
          <p:cNvSpPr txBox="1"/>
          <p:nvPr/>
        </p:nvSpPr>
        <p:spPr>
          <a:xfrm>
            <a:off x="2286293" y="6160969"/>
            <a:ext cx="7974330" cy="52451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800" spc="-5">
                <a:latin typeface="Calibri"/>
                <a:cs typeface="Calibri"/>
                <a:hlinkClick r:id="rId2"/>
              </a:rPr>
              <a:t>http://www.spectrumofteachingstyles.org/style-b-anatomy.php</a:t>
            </a:r>
            <a:endParaRPr sz="18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135"/>
              </a:spcBef>
            </a:pPr>
            <a:r>
              <a:rPr dirty="0" sz="1200">
                <a:latin typeface="Calibri"/>
                <a:cs typeface="Calibri"/>
              </a:rPr>
              <a:t>Adaptado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Mosston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Ashworth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(2001)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03676" y="114300"/>
            <a:ext cx="5472682" cy="67437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9055045" y="6657795"/>
            <a:ext cx="121920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latin typeface="Calibri"/>
                <a:cs typeface="Calibri"/>
              </a:rPr>
              <a:t>(Mosston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&amp;</a:t>
            </a:r>
            <a:r>
              <a:rPr dirty="0" sz="800" spc="-25">
                <a:latin typeface="Calibri"/>
                <a:cs typeface="Calibri"/>
              </a:rPr>
              <a:t> </a:t>
            </a:r>
            <a:r>
              <a:rPr dirty="0" sz="800" spc="-5">
                <a:latin typeface="Calibri"/>
                <a:cs typeface="Calibri"/>
              </a:rPr>
              <a:t>Ashworth,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2001)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1540" y="4712907"/>
            <a:ext cx="6090920" cy="14903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5080">
              <a:lnSpc>
                <a:spcPct val="100099"/>
              </a:lnSpc>
              <a:spcBef>
                <a:spcPts val="95"/>
              </a:spcBef>
            </a:pPr>
            <a:r>
              <a:rPr dirty="0" sz="2400" spc="-5">
                <a:latin typeface="Calibri"/>
                <a:cs typeface="Calibri"/>
              </a:rPr>
              <a:t>Cualquier movimiento del cuerpo estructurado </a:t>
            </a:r>
            <a:r>
              <a:rPr dirty="0" sz="2400">
                <a:latin typeface="Calibri"/>
                <a:cs typeface="Calibri"/>
              </a:rPr>
              <a:t>y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repetitivo que </a:t>
            </a:r>
            <a:r>
              <a:rPr dirty="0" sz="2400">
                <a:latin typeface="Calibri"/>
                <a:cs typeface="Calibri"/>
              </a:rPr>
              <a:t>tiene </a:t>
            </a:r>
            <a:r>
              <a:rPr dirty="0" sz="2400" spc="-5">
                <a:latin typeface="Calibri"/>
                <a:cs typeface="Calibri"/>
              </a:rPr>
              <a:t>por objeto una mejora </a:t>
            </a:r>
            <a:r>
              <a:rPr dirty="0" sz="2400">
                <a:latin typeface="Calibri"/>
                <a:cs typeface="Calibri"/>
              </a:rPr>
              <a:t>o 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mantenimiento de </a:t>
            </a:r>
            <a:r>
              <a:rPr dirty="0" sz="2400">
                <a:latin typeface="Calibri"/>
                <a:cs typeface="Calibri"/>
              </a:rPr>
              <a:t>la </a:t>
            </a:r>
            <a:r>
              <a:rPr dirty="0" sz="2400" spc="-5">
                <a:latin typeface="Calibri"/>
                <a:cs typeface="Calibri"/>
              </a:rPr>
              <a:t>condición física </a:t>
            </a:r>
            <a:r>
              <a:rPr dirty="0" sz="2400">
                <a:latin typeface="Calibri"/>
                <a:cs typeface="Calibri"/>
              </a:rPr>
              <a:t>o </a:t>
            </a:r>
            <a:r>
              <a:rPr dirty="0" sz="2400" spc="-5">
                <a:latin typeface="Calibri"/>
                <a:cs typeface="Calibri"/>
              </a:rPr>
              <a:t>de </a:t>
            </a:r>
            <a:r>
              <a:rPr dirty="0" sz="2400">
                <a:latin typeface="Calibri"/>
                <a:cs typeface="Calibri"/>
              </a:rPr>
              <a:t>las 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habilidades </a:t>
            </a:r>
            <a:r>
              <a:rPr dirty="0" sz="2400">
                <a:latin typeface="Calibri"/>
                <a:cs typeface="Calibri"/>
              </a:rPr>
              <a:t>motrices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(Delgado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 </a:t>
            </a:r>
            <a:r>
              <a:rPr dirty="0" sz="2400" spc="-5">
                <a:latin typeface="Calibri"/>
                <a:cs typeface="Calibri"/>
              </a:rPr>
              <a:t>Tercedor,</a:t>
            </a:r>
            <a:r>
              <a:rPr dirty="0" sz="2400" spc="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2002).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15511" y="1845564"/>
            <a:ext cx="4760975" cy="267766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206562" y="898945"/>
            <a:ext cx="353758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latin typeface="Calibri"/>
                <a:cs typeface="Calibri"/>
              </a:rPr>
              <a:t>EJERCICIO</a:t>
            </a:r>
            <a:r>
              <a:rPr dirty="0" sz="4000" spc="-35">
                <a:latin typeface="Calibri"/>
                <a:cs typeface="Calibri"/>
              </a:rPr>
              <a:t> </a:t>
            </a:r>
            <a:r>
              <a:rPr dirty="0" sz="4000" spc="-10">
                <a:latin typeface="Calibri"/>
                <a:cs typeface="Calibri"/>
              </a:rPr>
              <a:t>FÍSICO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10891" y="2256552"/>
            <a:ext cx="6729730" cy="1264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9875" marR="5080" indent="-25781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Bus</a:t>
            </a:r>
            <a:r>
              <a:rPr dirty="0" sz="2400" spc="-5">
                <a:latin typeface="Arial"/>
                <a:cs typeface="Arial"/>
              </a:rPr>
              <a:t>ca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desarrollar</a:t>
            </a:r>
            <a:r>
              <a:rPr dirty="0" sz="2400" spc="3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las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habilidades</a:t>
            </a:r>
            <a:r>
              <a:rPr dirty="0" sz="2400" spc="3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sociales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entre </a:t>
            </a:r>
            <a:r>
              <a:rPr dirty="0" sz="2400" spc="-65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compañeros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 </a:t>
            </a:r>
            <a:r>
              <a:rPr dirty="0" sz="2400" spc="-5">
                <a:latin typeface="Arial"/>
                <a:cs typeface="Arial"/>
              </a:rPr>
              <a:t>facilitar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un feedback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inmediato.</a:t>
            </a:r>
            <a:endParaRPr sz="2400">
              <a:latin typeface="Arial"/>
              <a:cs typeface="Arial"/>
            </a:endParaRPr>
          </a:p>
          <a:p>
            <a:pPr algn="ctr" marL="550545">
              <a:lnSpc>
                <a:spcPct val="100000"/>
              </a:lnSpc>
              <a:spcBef>
                <a:spcPts val="1115"/>
              </a:spcBef>
            </a:pPr>
            <a:r>
              <a:rPr dirty="0" sz="2400" spc="-5" b="1">
                <a:latin typeface="Calibri"/>
                <a:cs typeface="Calibri"/>
              </a:rPr>
              <a:t>Anatomía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del</a:t>
            </a:r>
            <a:r>
              <a:rPr dirty="0" sz="2400" spc="-2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estilo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29916" y="413852"/>
            <a:ext cx="4728210" cy="1397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000">
                <a:solidFill>
                  <a:srgbClr val="1F487C"/>
                </a:solidFill>
              </a:rPr>
              <a:t>EL </a:t>
            </a:r>
            <a:r>
              <a:rPr dirty="0" sz="3000" spc="-5">
                <a:solidFill>
                  <a:srgbClr val="1F487C"/>
                </a:solidFill>
              </a:rPr>
              <a:t>ESTILOS RECÍPROCO. </a:t>
            </a:r>
            <a:r>
              <a:rPr dirty="0" sz="3000" spc="-819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ENSEÑANZA</a:t>
            </a:r>
            <a:r>
              <a:rPr dirty="0" sz="3000" spc="-125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RECÍPROCA</a:t>
            </a:r>
            <a:endParaRPr sz="3000"/>
          </a:p>
          <a:p>
            <a:pPr algn="ctr" marL="1270">
              <a:lnSpc>
                <a:spcPct val="100000"/>
              </a:lnSpc>
            </a:pPr>
            <a:r>
              <a:rPr dirty="0" sz="3000" spc="-5">
                <a:solidFill>
                  <a:srgbClr val="1F487C"/>
                </a:solidFill>
              </a:rPr>
              <a:t>(Estilo</a:t>
            </a:r>
            <a:r>
              <a:rPr dirty="0" sz="3000" spc="-45">
                <a:solidFill>
                  <a:srgbClr val="1F487C"/>
                </a:solidFill>
              </a:rPr>
              <a:t> </a:t>
            </a:r>
            <a:r>
              <a:rPr dirty="0" sz="3000" spc="5">
                <a:solidFill>
                  <a:srgbClr val="1F487C"/>
                </a:solidFill>
              </a:rPr>
              <a:t>C)</a:t>
            </a:r>
            <a:endParaRPr sz="3000"/>
          </a:p>
        </p:txBody>
      </p:sp>
      <p:sp>
        <p:nvSpPr>
          <p:cNvPr id="4" name="object 4"/>
          <p:cNvSpPr/>
          <p:nvPr/>
        </p:nvSpPr>
        <p:spPr>
          <a:xfrm>
            <a:off x="3381755" y="3816096"/>
            <a:ext cx="1755775" cy="701040"/>
          </a:xfrm>
          <a:custGeom>
            <a:avLst/>
            <a:gdLst/>
            <a:ahLst/>
            <a:cxnLst/>
            <a:rect l="l" t="t" r="r" b="b"/>
            <a:pathLst>
              <a:path w="1755775" h="701039">
                <a:moveTo>
                  <a:pt x="1405128" y="0"/>
                </a:moveTo>
                <a:lnTo>
                  <a:pt x="0" y="0"/>
                </a:lnTo>
                <a:lnTo>
                  <a:pt x="350520" y="350519"/>
                </a:lnTo>
                <a:lnTo>
                  <a:pt x="0" y="701039"/>
                </a:lnTo>
                <a:lnTo>
                  <a:pt x="1405128" y="701039"/>
                </a:lnTo>
                <a:lnTo>
                  <a:pt x="1755648" y="350519"/>
                </a:lnTo>
                <a:lnTo>
                  <a:pt x="1405128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872899" y="3961930"/>
            <a:ext cx="78867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35890" marR="5080" indent="-1238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cto 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(diseño)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902453" y="3869182"/>
            <a:ext cx="1471295" cy="594995"/>
            <a:chOff x="4902453" y="3869182"/>
            <a:chExt cx="1471295" cy="594995"/>
          </a:xfrm>
        </p:grpSpPr>
        <p:sp>
          <p:nvSpPr>
            <p:cNvPr id="7" name="object 7"/>
            <p:cNvSpPr/>
            <p:nvPr/>
          </p:nvSpPr>
          <p:spPr>
            <a:xfrm>
              <a:off x="4908803" y="3875532"/>
              <a:ext cx="1458595" cy="582295"/>
            </a:xfrm>
            <a:custGeom>
              <a:avLst/>
              <a:gdLst/>
              <a:ahLst/>
              <a:cxnLst/>
              <a:rect l="l" t="t" r="r" b="b"/>
              <a:pathLst>
                <a:path w="1458595" h="582295">
                  <a:moveTo>
                    <a:pt x="1167384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7384" y="582168"/>
                  </a:lnTo>
                  <a:lnTo>
                    <a:pt x="1458468" y="291084"/>
                  </a:lnTo>
                  <a:lnTo>
                    <a:pt x="1167384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908803" y="3875532"/>
              <a:ext cx="1458595" cy="582295"/>
            </a:xfrm>
            <a:custGeom>
              <a:avLst/>
              <a:gdLst/>
              <a:ahLst/>
              <a:cxnLst/>
              <a:rect l="l" t="t" r="r" b="b"/>
              <a:pathLst>
                <a:path w="1458595" h="582295">
                  <a:moveTo>
                    <a:pt x="0" y="0"/>
                  </a:moveTo>
                  <a:lnTo>
                    <a:pt x="1167384" y="0"/>
                  </a:lnTo>
                  <a:lnTo>
                    <a:pt x="1458468" y="291084"/>
                  </a:lnTo>
                  <a:lnTo>
                    <a:pt x="1167384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5593901" y="4044226"/>
            <a:ext cx="10413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156705" y="3869182"/>
            <a:ext cx="1470025" cy="594995"/>
            <a:chOff x="6156705" y="3869182"/>
            <a:chExt cx="1470025" cy="594995"/>
          </a:xfrm>
        </p:grpSpPr>
        <p:sp>
          <p:nvSpPr>
            <p:cNvPr id="11" name="object 11"/>
            <p:cNvSpPr/>
            <p:nvPr/>
          </p:nvSpPr>
          <p:spPr>
            <a:xfrm>
              <a:off x="6163055" y="3875532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5860" y="582168"/>
                  </a:lnTo>
                  <a:lnTo>
                    <a:pt x="1456944" y="291084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163055" y="3875532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4"/>
                  </a:lnTo>
                  <a:lnTo>
                    <a:pt x="1165860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6533235" y="4044226"/>
            <a:ext cx="7327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alibri"/>
                <a:cs typeface="Calibri"/>
              </a:rPr>
              <a:t>Hoja</a:t>
            </a:r>
            <a:r>
              <a:rPr dirty="0" sz="1200" spc="-5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tareas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7409433" y="3869182"/>
            <a:ext cx="1471295" cy="594995"/>
            <a:chOff x="7409433" y="3869182"/>
            <a:chExt cx="1471295" cy="594995"/>
          </a:xfrm>
        </p:grpSpPr>
        <p:sp>
          <p:nvSpPr>
            <p:cNvPr id="15" name="object 15"/>
            <p:cNvSpPr/>
            <p:nvPr/>
          </p:nvSpPr>
          <p:spPr>
            <a:xfrm>
              <a:off x="7415783" y="3875532"/>
              <a:ext cx="1458595" cy="582295"/>
            </a:xfrm>
            <a:custGeom>
              <a:avLst/>
              <a:gdLst/>
              <a:ahLst/>
              <a:cxnLst/>
              <a:rect l="l" t="t" r="r" b="b"/>
              <a:pathLst>
                <a:path w="1458595" h="582295">
                  <a:moveTo>
                    <a:pt x="1167384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7384" y="582168"/>
                  </a:lnTo>
                  <a:lnTo>
                    <a:pt x="1458468" y="291084"/>
                  </a:lnTo>
                  <a:lnTo>
                    <a:pt x="1167384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7415783" y="3875532"/>
              <a:ext cx="1458595" cy="582295"/>
            </a:xfrm>
            <a:custGeom>
              <a:avLst/>
              <a:gdLst/>
              <a:ahLst/>
              <a:cxnLst/>
              <a:rect l="l" t="t" r="r" b="b"/>
              <a:pathLst>
                <a:path w="1458595" h="582295">
                  <a:moveTo>
                    <a:pt x="0" y="0"/>
                  </a:moveTo>
                  <a:lnTo>
                    <a:pt x="1167384" y="0"/>
                  </a:lnTo>
                  <a:lnTo>
                    <a:pt x="1458468" y="291084"/>
                  </a:lnTo>
                  <a:lnTo>
                    <a:pt x="1167384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7763686" y="3961930"/>
            <a:ext cx="777875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2700" marR="5080" indent="233045">
              <a:lnSpc>
                <a:spcPts val="1300"/>
              </a:lnSpc>
              <a:spcBef>
                <a:spcPts val="259"/>
              </a:spcBef>
            </a:pPr>
            <a:r>
              <a:rPr dirty="0" sz="1200" spc="-5">
                <a:latin typeface="Calibri"/>
                <a:cs typeface="Calibri"/>
              </a:rPr>
              <a:t>Hoja </a:t>
            </a:r>
            <a:r>
              <a:rPr dirty="0" sz="1200">
                <a:latin typeface="Calibri"/>
                <a:cs typeface="Calibri"/>
              </a:rPr>
              <a:t> o</a:t>
            </a:r>
            <a:r>
              <a:rPr dirty="0" sz="1200" spc="5">
                <a:latin typeface="Calibri"/>
                <a:cs typeface="Calibri"/>
              </a:rPr>
              <a:t>b</a:t>
            </a:r>
            <a:r>
              <a:rPr dirty="0" sz="1200" spc="-5">
                <a:latin typeface="Calibri"/>
                <a:cs typeface="Calibri"/>
              </a:rPr>
              <a:t>s</a:t>
            </a:r>
            <a:r>
              <a:rPr dirty="0" sz="1200">
                <a:latin typeface="Calibri"/>
                <a:cs typeface="Calibri"/>
              </a:rPr>
              <a:t>er</a:t>
            </a:r>
            <a:r>
              <a:rPr dirty="0" sz="1200" spc="-5">
                <a:latin typeface="Calibri"/>
                <a:cs typeface="Calibri"/>
              </a:rPr>
              <a:t>v</a:t>
            </a: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-5">
                <a:latin typeface="Calibri"/>
                <a:cs typeface="Calibri"/>
              </a:rPr>
              <a:t>c</a:t>
            </a:r>
            <a:r>
              <a:rPr dirty="0" sz="1200">
                <a:latin typeface="Calibri"/>
                <a:cs typeface="Calibri"/>
              </a:rPr>
              <a:t>ión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381755" y="4616196"/>
            <a:ext cx="1755775" cy="702945"/>
          </a:xfrm>
          <a:custGeom>
            <a:avLst/>
            <a:gdLst/>
            <a:ahLst/>
            <a:cxnLst/>
            <a:rect l="l" t="t" r="r" b="b"/>
            <a:pathLst>
              <a:path w="1755775" h="702945">
                <a:moveTo>
                  <a:pt x="1404366" y="0"/>
                </a:moveTo>
                <a:lnTo>
                  <a:pt x="0" y="0"/>
                </a:lnTo>
                <a:lnTo>
                  <a:pt x="351282" y="351281"/>
                </a:lnTo>
                <a:lnTo>
                  <a:pt x="0" y="702563"/>
                </a:lnTo>
                <a:lnTo>
                  <a:pt x="1404366" y="702563"/>
                </a:lnTo>
                <a:lnTo>
                  <a:pt x="1755648" y="351281"/>
                </a:lnTo>
                <a:lnTo>
                  <a:pt x="140436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3805811" y="4762587"/>
            <a:ext cx="922655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2700" marR="5080" indent="1873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nc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ón)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4902453" y="4669282"/>
            <a:ext cx="1471295" cy="596900"/>
            <a:chOff x="4902453" y="4669282"/>
            <a:chExt cx="1471295" cy="596900"/>
          </a:xfrm>
        </p:grpSpPr>
        <p:sp>
          <p:nvSpPr>
            <p:cNvPr id="21" name="object 21"/>
            <p:cNvSpPr/>
            <p:nvPr/>
          </p:nvSpPr>
          <p:spPr>
            <a:xfrm>
              <a:off x="4908803" y="4675632"/>
              <a:ext cx="1458595" cy="584200"/>
            </a:xfrm>
            <a:custGeom>
              <a:avLst/>
              <a:gdLst/>
              <a:ahLst/>
              <a:cxnLst/>
              <a:rect l="l" t="t" r="r" b="b"/>
              <a:pathLst>
                <a:path w="1458595" h="584200">
                  <a:moveTo>
                    <a:pt x="1166622" y="0"/>
                  </a:moveTo>
                  <a:lnTo>
                    <a:pt x="0" y="0"/>
                  </a:lnTo>
                  <a:lnTo>
                    <a:pt x="291846" y="291846"/>
                  </a:lnTo>
                  <a:lnTo>
                    <a:pt x="0" y="583692"/>
                  </a:lnTo>
                  <a:lnTo>
                    <a:pt x="1166622" y="583692"/>
                  </a:lnTo>
                  <a:lnTo>
                    <a:pt x="1458468" y="291846"/>
                  </a:lnTo>
                  <a:lnTo>
                    <a:pt x="1166622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908803" y="4675632"/>
              <a:ext cx="1458595" cy="584200"/>
            </a:xfrm>
            <a:custGeom>
              <a:avLst/>
              <a:gdLst/>
              <a:ahLst/>
              <a:cxnLst/>
              <a:rect l="l" t="t" r="r" b="b"/>
              <a:pathLst>
                <a:path w="1458595" h="584200">
                  <a:moveTo>
                    <a:pt x="0" y="0"/>
                  </a:moveTo>
                  <a:lnTo>
                    <a:pt x="1166622" y="0"/>
                  </a:lnTo>
                  <a:lnTo>
                    <a:pt x="1458468" y="291846"/>
                  </a:lnTo>
                  <a:lnTo>
                    <a:pt x="1166622" y="583692"/>
                  </a:lnTo>
                  <a:lnTo>
                    <a:pt x="0" y="583692"/>
                  </a:lnTo>
                  <a:lnTo>
                    <a:pt x="291846" y="29184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5232713" y="4844883"/>
            <a:ext cx="8274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A-Eje</a:t>
            </a:r>
            <a:r>
              <a:rPr dirty="0" sz="1200" spc="-5">
                <a:latin typeface="Calibri"/>
                <a:cs typeface="Calibri"/>
              </a:rPr>
              <a:t>c</a:t>
            </a:r>
            <a:r>
              <a:rPr dirty="0" sz="1200" spc="5">
                <a:latin typeface="Calibri"/>
                <a:cs typeface="Calibri"/>
              </a:rPr>
              <a:t>ut</a:t>
            </a: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5">
                <a:latin typeface="Calibri"/>
                <a:cs typeface="Calibri"/>
              </a:rPr>
              <a:t>nte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404615" y="5417820"/>
            <a:ext cx="1755775" cy="701040"/>
          </a:xfrm>
          <a:custGeom>
            <a:avLst/>
            <a:gdLst/>
            <a:ahLst/>
            <a:cxnLst/>
            <a:rect l="l" t="t" r="r" b="b"/>
            <a:pathLst>
              <a:path w="1755775" h="701039">
                <a:moveTo>
                  <a:pt x="1405128" y="0"/>
                </a:moveTo>
                <a:lnTo>
                  <a:pt x="0" y="0"/>
                </a:lnTo>
                <a:lnTo>
                  <a:pt x="350520" y="350519"/>
                </a:lnTo>
                <a:lnTo>
                  <a:pt x="0" y="701039"/>
                </a:lnTo>
                <a:lnTo>
                  <a:pt x="1405128" y="701039"/>
                </a:lnTo>
                <a:lnTo>
                  <a:pt x="1755648" y="350519"/>
                </a:lnTo>
                <a:lnTo>
                  <a:pt x="1405128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3887437" y="5563548"/>
            <a:ext cx="80264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276225" marR="5080" indent="-264160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dirty="0" sz="12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spc="-254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(FB)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4902453" y="5470905"/>
            <a:ext cx="1471295" cy="594995"/>
            <a:chOff x="4902453" y="5470905"/>
            <a:chExt cx="1471295" cy="594995"/>
          </a:xfrm>
        </p:grpSpPr>
        <p:sp>
          <p:nvSpPr>
            <p:cNvPr id="27" name="object 27"/>
            <p:cNvSpPr/>
            <p:nvPr/>
          </p:nvSpPr>
          <p:spPr>
            <a:xfrm>
              <a:off x="4908803" y="5477255"/>
              <a:ext cx="1458595" cy="582295"/>
            </a:xfrm>
            <a:custGeom>
              <a:avLst/>
              <a:gdLst/>
              <a:ahLst/>
              <a:cxnLst/>
              <a:rect l="l" t="t" r="r" b="b"/>
              <a:pathLst>
                <a:path w="1458595" h="582295">
                  <a:moveTo>
                    <a:pt x="1167384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7384" y="582168"/>
                  </a:lnTo>
                  <a:lnTo>
                    <a:pt x="1458468" y="291084"/>
                  </a:lnTo>
                  <a:lnTo>
                    <a:pt x="1167384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908803" y="5477255"/>
              <a:ext cx="1458595" cy="582295"/>
            </a:xfrm>
            <a:custGeom>
              <a:avLst/>
              <a:gdLst/>
              <a:ahLst/>
              <a:cxnLst/>
              <a:rect l="l" t="t" r="r" b="b"/>
              <a:pathLst>
                <a:path w="1458595" h="582295">
                  <a:moveTo>
                    <a:pt x="0" y="0"/>
                  </a:moveTo>
                  <a:lnTo>
                    <a:pt x="1167384" y="0"/>
                  </a:lnTo>
                  <a:lnTo>
                    <a:pt x="1458468" y="291084"/>
                  </a:lnTo>
                  <a:lnTo>
                    <a:pt x="1167384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5203725" y="5645541"/>
            <a:ext cx="8864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alibri"/>
                <a:cs typeface="Calibri"/>
              </a:rPr>
              <a:t>A-Observador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6156705" y="5470905"/>
            <a:ext cx="1470025" cy="594995"/>
            <a:chOff x="6156705" y="5470905"/>
            <a:chExt cx="1470025" cy="594995"/>
          </a:xfrm>
        </p:grpSpPr>
        <p:sp>
          <p:nvSpPr>
            <p:cNvPr id="31" name="object 31"/>
            <p:cNvSpPr/>
            <p:nvPr/>
          </p:nvSpPr>
          <p:spPr>
            <a:xfrm>
              <a:off x="6163055" y="5477255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5860" y="582168"/>
                  </a:lnTo>
                  <a:lnTo>
                    <a:pt x="1456944" y="291084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6163055" y="5477255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4"/>
                  </a:lnTo>
                  <a:lnTo>
                    <a:pt x="1165860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6591147" y="5645541"/>
            <a:ext cx="6159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Fee</a:t>
            </a:r>
            <a:r>
              <a:rPr dirty="0" sz="1200" spc="5">
                <a:latin typeface="Calibri"/>
                <a:cs typeface="Calibri"/>
              </a:rPr>
              <a:t>db</a:t>
            </a: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-5">
                <a:latin typeface="Calibri"/>
                <a:cs typeface="Calibri"/>
              </a:rPr>
              <a:t>c</a:t>
            </a:r>
            <a:r>
              <a:rPr dirty="0" sz="1200">
                <a:latin typeface="Calibri"/>
                <a:cs typeface="Calibri"/>
              </a:rPr>
              <a:t>k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470800" y="6477187"/>
            <a:ext cx="264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Adaptado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Mosston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Ashworth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(2001)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32047" y="233172"/>
            <a:ext cx="5039868" cy="6624827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9055045" y="6657795"/>
            <a:ext cx="121920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latin typeface="Calibri"/>
                <a:cs typeface="Calibri"/>
              </a:rPr>
              <a:t>(Mosston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&amp;</a:t>
            </a:r>
            <a:r>
              <a:rPr dirty="0" sz="800" spc="-25">
                <a:latin typeface="Calibri"/>
                <a:cs typeface="Calibri"/>
              </a:rPr>
              <a:t> </a:t>
            </a:r>
            <a:r>
              <a:rPr dirty="0" sz="800" spc="-5">
                <a:latin typeface="Calibri"/>
                <a:cs typeface="Calibri"/>
              </a:rPr>
              <a:t>Ashworth,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2001)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10891" y="1931944"/>
            <a:ext cx="7741284" cy="365887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269875" marR="43180" indent="-257810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I</a:t>
            </a:r>
            <a:r>
              <a:rPr dirty="0" sz="2400" spc="-5">
                <a:latin typeface="Arial"/>
                <a:cs typeface="Arial"/>
              </a:rPr>
              <a:t>nteriorizar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las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características</a:t>
            </a:r>
            <a:r>
              <a:rPr dirty="0" sz="2400" spc="-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tarea por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repetición </a:t>
            </a:r>
            <a:r>
              <a:rPr dirty="0" sz="2400" spc="-65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 la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actividad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con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un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observador.</a:t>
            </a:r>
            <a:endParaRPr sz="2400">
              <a:latin typeface="Arial"/>
              <a:cs typeface="Arial"/>
            </a:endParaRPr>
          </a:p>
          <a:p>
            <a:pPr marL="269875" marR="311150" indent="-257810">
              <a:lnSpc>
                <a:spcPts val="2590"/>
              </a:lnSpc>
              <a:spcBef>
                <a:spcPts val="60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Visualizar</a:t>
            </a:r>
            <a:r>
              <a:rPr dirty="0" sz="2400" spc="3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los pasos,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secuencia</a:t>
            </a:r>
            <a:r>
              <a:rPr dirty="0" sz="2400" spc="2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o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detalles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implicados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 una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tarea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dada.</a:t>
            </a:r>
            <a:endParaRPr sz="2400">
              <a:latin typeface="Arial"/>
              <a:cs typeface="Arial"/>
            </a:endParaRPr>
          </a:p>
          <a:p>
            <a:pPr marL="269875" marR="5080" indent="-257810">
              <a:lnSpc>
                <a:spcPts val="2590"/>
              </a:lnSpc>
              <a:spcBef>
                <a:spcPts val="60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Aprender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a </a:t>
            </a:r>
            <a:r>
              <a:rPr dirty="0" sz="2400" spc="-5">
                <a:latin typeface="Arial"/>
                <a:cs typeface="Arial"/>
              </a:rPr>
              <a:t>utilizar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criterios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para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comparar, contrastar </a:t>
            </a:r>
            <a:r>
              <a:rPr dirty="0" sz="2400">
                <a:latin typeface="Arial"/>
                <a:cs typeface="Arial"/>
              </a:rPr>
              <a:t>y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evaluar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el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desempeño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tarea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ejecutada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tarea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deseada.</a:t>
            </a:r>
            <a:endParaRPr sz="2400">
              <a:latin typeface="Arial"/>
              <a:cs typeface="Arial"/>
            </a:endParaRPr>
          </a:p>
          <a:p>
            <a:pPr marL="269875" marR="2156460" indent="-257810">
              <a:lnSpc>
                <a:spcPts val="2590"/>
              </a:lnSpc>
              <a:spcBef>
                <a:spcPts val="60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Aprender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a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identificar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-5">
                <a:latin typeface="Arial"/>
                <a:cs typeface="Arial"/>
              </a:rPr>
              <a:t> corregir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errores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inmediatamente</a:t>
            </a:r>
            <a:endParaRPr sz="24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27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Practicar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manera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autónoma.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95682" y="646934"/>
            <a:ext cx="177292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Objetivos</a:t>
            </a:r>
            <a:endParaRPr sz="3300"/>
          </a:p>
        </p:txBody>
      </p:sp>
      <p:sp>
        <p:nvSpPr>
          <p:cNvPr id="4" name="object 4"/>
          <p:cNvSpPr txBox="1"/>
          <p:nvPr/>
        </p:nvSpPr>
        <p:spPr>
          <a:xfrm>
            <a:off x="7470868" y="6477193"/>
            <a:ext cx="264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Adaptado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Mosston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Ashworth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(2001)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78844" y="1358927"/>
            <a:ext cx="7945120" cy="466725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69875" marR="156845" indent="-257810">
              <a:lnSpc>
                <a:spcPts val="2380"/>
              </a:lnSpc>
              <a:spcBef>
                <a:spcPts val="390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D</a:t>
            </a:r>
            <a:r>
              <a:rPr dirty="0" sz="2200" spc="-5">
                <a:latin typeface="Arial"/>
                <a:cs typeface="Arial"/>
              </a:rPr>
              <a:t>esarrollar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habilidades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comunicación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práctica 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(comportamiento</a:t>
            </a:r>
            <a:r>
              <a:rPr dirty="0" sz="2200" spc="4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verbal)</a:t>
            </a:r>
            <a:r>
              <a:rPr dirty="0" sz="2200" spc="3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que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mejoran</a:t>
            </a:r>
            <a:r>
              <a:rPr dirty="0" sz="2200" spc="3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una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relación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recíproca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29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Ampliar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habilidades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socialización</a:t>
            </a:r>
            <a:r>
              <a:rPr dirty="0" sz="2200" spc="-2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y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interacción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Aprender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dar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y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recibir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retroalimentación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sus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compañeros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4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Desarrollar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lazos sociales que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10">
                <a:latin typeface="Arial"/>
                <a:cs typeface="Arial"/>
              </a:rPr>
              <a:t>van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10">
                <a:latin typeface="Arial"/>
                <a:cs typeface="Arial"/>
              </a:rPr>
              <a:t>más</a:t>
            </a:r>
            <a:r>
              <a:rPr dirty="0" sz="2200" spc="2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allá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tarea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Confiar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en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interacción/socializar</a:t>
            </a:r>
            <a:r>
              <a:rPr dirty="0" sz="2200" spc="-2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con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los demás</a:t>
            </a:r>
            <a:endParaRPr sz="2200">
              <a:latin typeface="Arial"/>
              <a:cs typeface="Arial"/>
            </a:endParaRPr>
          </a:p>
          <a:p>
            <a:pPr marL="269875" marR="516890" indent="-257810">
              <a:lnSpc>
                <a:spcPts val="2380"/>
              </a:lnSpc>
              <a:spcBef>
                <a:spcPts val="63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Para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experimentar</a:t>
            </a:r>
            <a:r>
              <a:rPr dirty="0" sz="2200" spc="3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las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recompensas</a:t>
            </a:r>
            <a:r>
              <a:rPr dirty="0" sz="2200" spc="2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(sentimientos)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los </a:t>
            </a:r>
            <a:r>
              <a:rPr dirty="0" sz="2200" spc="-59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compañeros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al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tener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éxito</a:t>
            </a:r>
            <a:endParaRPr sz="2200">
              <a:latin typeface="Arial"/>
              <a:cs typeface="Arial"/>
            </a:endParaRPr>
          </a:p>
          <a:p>
            <a:pPr marL="269875" marR="128905" indent="-257810">
              <a:lnSpc>
                <a:spcPts val="2380"/>
              </a:lnSpc>
              <a:spcBef>
                <a:spcPts val="595"/>
              </a:spcBef>
              <a:buChar char="•"/>
              <a:tabLst>
                <a:tab pos="269875" algn="l"/>
                <a:tab pos="270510" algn="l"/>
                <a:tab pos="1560195" algn="l"/>
              </a:tabLst>
            </a:pPr>
            <a:r>
              <a:rPr dirty="0" sz="2200" spc="-5">
                <a:latin typeface="Arial"/>
                <a:cs typeface="Arial"/>
              </a:rPr>
              <a:t>Para</a:t>
            </a:r>
            <a:r>
              <a:rPr dirty="0" sz="2200" spc="2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desarrollar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paciencia,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tolerancia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y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aceptación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 </a:t>
            </a:r>
            <a:r>
              <a:rPr dirty="0" sz="2200" spc="-59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los</a:t>
            </a:r>
            <a:r>
              <a:rPr dirty="0" sz="2200" spc="2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otros,	las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diferencias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en rendimiento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29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Desarrollar</a:t>
            </a:r>
            <a:r>
              <a:rPr dirty="0" sz="2200" spc="-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empatía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Para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aprender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modales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sociales</a:t>
            </a:r>
            <a:endParaRPr sz="22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3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Otros</a:t>
            </a:r>
            <a:endParaRPr sz="22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08555" y="740947"/>
            <a:ext cx="177292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Objetivos</a:t>
            </a:r>
            <a:endParaRPr sz="3300"/>
          </a:p>
        </p:txBody>
      </p:sp>
      <p:sp>
        <p:nvSpPr>
          <p:cNvPr id="4" name="object 4"/>
          <p:cNvSpPr txBox="1"/>
          <p:nvPr/>
        </p:nvSpPr>
        <p:spPr>
          <a:xfrm>
            <a:off x="2574324" y="6405184"/>
            <a:ext cx="398335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latin typeface="Calibri"/>
                <a:cs typeface="Calibri"/>
                <a:hlinkClick r:id="rId2"/>
              </a:rPr>
              <a:t>http://www.spectrumofteachingstyles.org/style-c-anatomy.php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42887" y="447188"/>
            <a:ext cx="3890010" cy="10312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AUTOEVALUACIÓN</a:t>
            </a:r>
            <a:endParaRPr sz="3300"/>
          </a:p>
          <a:p>
            <a:pPr algn="ctr">
              <a:lnSpc>
                <a:spcPct val="100000"/>
              </a:lnSpc>
            </a:pPr>
            <a:r>
              <a:rPr dirty="0" sz="3300" spc="-5">
                <a:solidFill>
                  <a:srgbClr val="1F487C"/>
                </a:solidFill>
              </a:rPr>
              <a:t>(Estilo</a:t>
            </a:r>
            <a:r>
              <a:rPr dirty="0" sz="3300" spc="-35">
                <a:solidFill>
                  <a:srgbClr val="1F487C"/>
                </a:solidFill>
              </a:rPr>
              <a:t> </a:t>
            </a:r>
            <a:r>
              <a:rPr dirty="0" sz="3300">
                <a:solidFill>
                  <a:srgbClr val="1F487C"/>
                </a:solidFill>
              </a:rPr>
              <a:t>D)</a:t>
            </a:r>
            <a:endParaRPr sz="33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20084" y="1557527"/>
            <a:ext cx="4322063" cy="2302751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662558" y="3877284"/>
            <a:ext cx="24892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Calibri"/>
                <a:cs typeface="Calibri"/>
              </a:rPr>
              <a:t>Anatomía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del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estilo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495800" y="4364735"/>
            <a:ext cx="1755775" cy="702945"/>
          </a:xfrm>
          <a:custGeom>
            <a:avLst/>
            <a:gdLst/>
            <a:ahLst/>
            <a:cxnLst/>
            <a:rect l="l" t="t" r="r" b="b"/>
            <a:pathLst>
              <a:path w="1755775" h="702945">
                <a:moveTo>
                  <a:pt x="1404366" y="0"/>
                </a:moveTo>
                <a:lnTo>
                  <a:pt x="0" y="0"/>
                </a:lnTo>
                <a:lnTo>
                  <a:pt x="351282" y="351282"/>
                </a:lnTo>
                <a:lnTo>
                  <a:pt x="0" y="702564"/>
                </a:lnTo>
                <a:lnTo>
                  <a:pt x="1404366" y="702564"/>
                </a:lnTo>
                <a:lnTo>
                  <a:pt x="1755648" y="351282"/>
                </a:lnTo>
                <a:lnTo>
                  <a:pt x="140436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986439" y="4511850"/>
            <a:ext cx="78867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35890" marR="5080" indent="-1238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cto 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(diseño)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016497" y="4419346"/>
            <a:ext cx="1470025" cy="594995"/>
            <a:chOff x="6016497" y="4419346"/>
            <a:chExt cx="1470025" cy="594995"/>
          </a:xfrm>
        </p:grpSpPr>
        <p:sp>
          <p:nvSpPr>
            <p:cNvPr id="8" name="object 8"/>
            <p:cNvSpPr/>
            <p:nvPr/>
          </p:nvSpPr>
          <p:spPr>
            <a:xfrm>
              <a:off x="6022847" y="4425696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3"/>
                  </a:lnTo>
                  <a:lnTo>
                    <a:pt x="0" y="582167"/>
                  </a:lnTo>
                  <a:lnTo>
                    <a:pt x="1165860" y="582167"/>
                  </a:lnTo>
                  <a:lnTo>
                    <a:pt x="1456944" y="291083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022847" y="4425696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3"/>
                  </a:lnTo>
                  <a:lnTo>
                    <a:pt x="1165860" y="582167"/>
                  </a:lnTo>
                  <a:lnTo>
                    <a:pt x="0" y="582167"/>
                  </a:lnTo>
                  <a:lnTo>
                    <a:pt x="291084" y="291083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6707441" y="4594146"/>
            <a:ext cx="10413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495800" y="5166359"/>
            <a:ext cx="1755775" cy="702945"/>
          </a:xfrm>
          <a:custGeom>
            <a:avLst/>
            <a:gdLst/>
            <a:ahLst/>
            <a:cxnLst/>
            <a:rect l="l" t="t" r="r" b="b"/>
            <a:pathLst>
              <a:path w="1755775" h="702945">
                <a:moveTo>
                  <a:pt x="1404366" y="0"/>
                </a:moveTo>
                <a:lnTo>
                  <a:pt x="0" y="0"/>
                </a:lnTo>
                <a:lnTo>
                  <a:pt x="351282" y="351282"/>
                </a:lnTo>
                <a:lnTo>
                  <a:pt x="0" y="702564"/>
                </a:lnTo>
                <a:lnTo>
                  <a:pt x="1404366" y="702564"/>
                </a:lnTo>
                <a:lnTo>
                  <a:pt x="1755648" y="351282"/>
                </a:lnTo>
                <a:lnTo>
                  <a:pt x="140436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4919351" y="5312507"/>
            <a:ext cx="922655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2700" marR="5080" indent="1873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nc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ón)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016497" y="5219446"/>
            <a:ext cx="1470025" cy="594995"/>
            <a:chOff x="6016497" y="5219446"/>
            <a:chExt cx="1470025" cy="594995"/>
          </a:xfrm>
        </p:grpSpPr>
        <p:sp>
          <p:nvSpPr>
            <p:cNvPr id="14" name="object 14"/>
            <p:cNvSpPr/>
            <p:nvPr/>
          </p:nvSpPr>
          <p:spPr>
            <a:xfrm>
              <a:off x="6022847" y="5225796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3"/>
                  </a:lnTo>
                  <a:lnTo>
                    <a:pt x="0" y="582167"/>
                  </a:lnTo>
                  <a:lnTo>
                    <a:pt x="1165860" y="582167"/>
                  </a:lnTo>
                  <a:lnTo>
                    <a:pt x="1456944" y="291083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022847" y="5225796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3"/>
                  </a:lnTo>
                  <a:lnTo>
                    <a:pt x="1165860" y="582167"/>
                  </a:lnTo>
                  <a:lnTo>
                    <a:pt x="0" y="582167"/>
                  </a:lnTo>
                  <a:lnTo>
                    <a:pt x="291084" y="291083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6702869" y="5394803"/>
            <a:ext cx="11366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517135" y="5966459"/>
            <a:ext cx="1755775" cy="702945"/>
          </a:xfrm>
          <a:custGeom>
            <a:avLst/>
            <a:gdLst/>
            <a:ahLst/>
            <a:cxnLst/>
            <a:rect l="l" t="t" r="r" b="b"/>
            <a:pathLst>
              <a:path w="1755775" h="702945">
                <a:moveTo>
                  <a:pt x="1404366" y="0"/>
                </a:moveTo>
                <a:lnTo>
                  <a:pt x="0" y="0"/>
                </a:lnTo>
                <a:lnTo>
                  <a:pt x="351282" y="351281"/>
                </a:lnTo>
                <a:lnTo>
                  <a:pt x="0" y="702563"/>
                </a:lnTo>
                <a:lnTo>
                  <a:pt x="1404366" y="702563"/>
                </a:lnTo>
                <a:lnTo>
                  <a:pt x="1755648" y="351281"/>
                </a:lnTo>
                <a:lnTo>
                  <a:pt x="140436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5000976" y="6113468"/>
            <a:ext cx="802640" cy="373380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276225" marR="5080" indent="-264160">
              <a:lnSpc>
                <a:spcPts val="1300"/>
              </a:lnSpc>
              <a:spcBef>
                <a:spcPts val="260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dirty="0" sz="12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spc="-254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(FB)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6016497" y="6019546"/>
            <a:ext cx="1470025" cy="596900"/>
            <a:chOff x="6016497" y="6019546"/>
            <a:chExt cx="1470025" cy="596900"/>
          </a:xfrm>
        </p:grpSpPr>
        <p:sp>
          <p:nvSpPr>
            <p:cNvPr id="20" name="object 20"/>
            <p:cNvSpPr/>
            <p:nvPr/>
          </p:nvSpPr>
          <p:spPr>
            <a:xfrm>
              <a:off x="6022847" y="6025896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1165098" y="0"/>
                  </a:moveTo>
                  <a:lnTo>
                    <a:pt x="0" y="0"/>
                  </a:lnTo>
                  <a:lnTo>
                    <a:pt x="291846" y="291845"/>
                  </a:lnTo>
                  <a:lnTo>
                    <a:pt x="0" y="583691"/>
                  </a:lnTo>
                  <a:lnTo>
                    <a:pt x="1165098" y="583691"/>
                  </a:lnTo>
                  <a:lnTo>
                    <a:pt x="1456944" y="291845"/>
                  </a:lnTo>
                  <a:lnTo>
                    <a:pt x="1165098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022847" y="6025896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0" y="0"/>
                  </a:moveTo>
                  <a:lnTo>
                    <a:pt x="1165098" y="0"/>
                  </a:lnTo>
                  <a:lnTo>
                    <a:pt x="1456944" y="291845"/>
                  </a:lnTo>
                  <a:lnTo>
                    <a:pt x="1165098" y="583691"/>
                  </a:lnTo>
                  <a:lnTo>
                    <a:pt x="0" y="583691"/>
                  </a:lnTo>
                  <a:lnTo>
                    <a:pt x="291846" y="291845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6702869" y="6195461"/>
            <a:ext cx="11366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22859" y="1536472"/>
            <a:ext cx="7797800" cy="31464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9875" marR="5080" indent="-25781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D</a:t>
            </a:r>
            <a:r>
              <a:rPr dirty="0" sz="2400" spc="-5">
                <a:latin typeface="Arial"/>
                <a:cs typeface="Arial"/>
              </a:rPr>
              <a:t>esarrollar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conciencia</a:t>
            </a:r>
            <a:r>
              <a:rPr dirty="0" sz="2400" spc="4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kinestésica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rendimiento</a:t>
            </a:r>
            <a:r>
              <a:rPr dirty="0" sz="2400" spc="2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físico </a:t>
            </a:r>
            <a:r>
              <a:rPr dirty="0" sz="2400" spc="-65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practicando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individualmente</a:t>
            </a:r>
            <a:r>
              <a:rPr dirty="0" sz="2400" spc="4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evaluar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el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desempeño</a:t>
            </a:r>
            <a:endParaRPr sz="24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60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Lograr la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independencia</a:t>
            </a:r>
            <a:r>
              <a:rPr dirty="0" sz="2400" spc="4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 la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realización</a:t>
            </a:r>
            <a:r>
              <a:rPr dirty="0" sz="2400" spc="3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 la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tarea</a:t>
            </a:r>
            <a:endParaRPr sz="24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60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Practicar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feekback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interno.</a:t>
            </a:r>
            <a:endParaRPr sz="24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60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Aumentar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el tiempo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 tarea activa</a:t>
            </a:r>
            <a:endParaRPr sz="24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60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Automatizar</a:t>
            </a:r>
            <a:r>
              <a:rPr dirty="0" sz="2400" spc="-3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movimientos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350">
              <a:latin typeface="Arial"/>
              <a:cs typeface="Arial"/>
            </a:endParaRPr>
          </a:p>
          <a:p>
            <a:pPr marL="391795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  <a:hlinkClick r:id="rId2"/>
              </a:rPr>
              <a:t>http://www.spectrumofteachingstyles.org/style-d-anatomy.php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95682" y="646934"/>
            <a:ext cx="177292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Objetivos</a:t>
            </a:r>
            <a:endParaRPr sz="3300"/>
          </a:p>
        </p:txBody>
      </p:sp>
      <p:sp>
        <p:nvSpPr>
          <p:cNvPr id="4" name="object 4"/>
          <p:cNvSpPr txBox="1"/>
          <p:nvPr/>
        </p:nvSpPr>
        <p:spPr>
          <a:xfrm>
            <a:off x="7542878" y="6405184"/>
            <a:ext cx="264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Adaptado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Mosston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Ashworth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(2001)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63340" y="4581144"/>
            <a:ext cx="4421123" cy="205892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58539" y="646934"/>
            <a:ext cx="7056755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EL</a:t>
            </a:r>
            <a:r>
              <a:rPr dirty="0" sz="3300" spc="-1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ESTILO</a:t>
            </a:r>
            <a:r>
              <a:rPr dirty="0" sz="3300">
                <a:solidFill>
                  <a:srgbClr val="1F487C"/>
                </a:solidFill>
              </a:rPr>
              <a:t> DE</a:t>
            </a:r>
            <a:r>
              <a:rPr dirty="0" sz="3300" spc="-15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INCLUSIÓN (Estilo</a:t>
            </a:r>
            <a:r>
              <a:rPr dirty="0" sz="330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E)</a:t>
            </a:r>
            <a:endParaRPr sz="3300"/>
          </a:p>
        </p:txBody>
      </p:sp>
      <p:sp>
        <p:nvSpPr>
          <p:cNvPr id="4" name="object 4"/>
          <p:cNvSpPr txBox="1"/>
          <p:nvPr/>
        </p:nvSpPr>
        <p:spPr>
          <a:xfrm>
            <a:off x="3222396" y="1790575"/>
            <a:ext cx="546227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Calibri"/>
                <a:cs typeface="Calibri"/>
              </a:rPr>
              <a:t>Este </a:t>
            </a:r>
            <a:r>
              <a:rPr dirty="0" sz="2000" spc="-5">
                <a:latin typeface="Calibri"/>
                <a:cs typeface="Calibri"/>
              </a:rPr>
              <a:t>estilo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busca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</a:t>
            </a:r>
            <a:r>
              <a:rPr dirty="0" sz="2000" spc="2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individualización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</a:t>
            </a:r>
            <a:r>
              <a:rPr dirty="0" sz="2000">
                <a:latin typeface="Calibri"/>
                <a:cs typeface="Calibri"/>
              </a:rPr>
              <a:t> enseñanza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999232" y="1700783"/>
            <a:ext cx="6408420" cy="792480"/>
          </a:xfrm>
          <a:custGeom>
            <a:avLst/>
            <a:gdLst/>
            <a:ahLst/>
            <a:cxnLst/>
            <a:rect l="l" t="t" r="r" b="b"/>
            <a:pathLst>
              <a:path w="6408420" h="792480">
                <a:moveTo>
                  <a:pt x="0" y="132079"/>
                </a:moveTo>
                <a:lnTo>
                  <a:pt x="6733" y="90331"/>
                </a:lnTo>
                <a:lnTo>
                  <a:pt x="25482" y="54073"/>
                </a:lnTo>
                <a:lnTo>
                  <a:pt x="54073" y="25482"/>
                </a:lnTo>
                <a:lnTo>
                  <a:pt x="90331" y="6733"/>
                </a:lnTo>
                <a:lnTo>
                  <a:pt x="132080" y="0"/>
                </a:lnTo>
                <a:lnTo>
                  <a:pt x="6276340" y="0"/>
                </a:lnTo>
                <a:lnTo>
                  <a:pt x="6318088" y="6733"/>
                </a:lnTo>
                <a:lnTo>
                  <a:pt x="6354346" y="25482"/>
                </a:lnTo>
                <a:lnTo>
                  <a:pt x="6382937" y="54073"/>
                </a:lnTo>
                <a:lnTo>
                  <a:pt x="6401686" y="90331"/>
                </a:lnTo>
                <a:lnTo>
                  <a:pt x="6408420" y="132079"/>
                </a:lnTo>
                <a:lnTo>
                  <a:pt x="6408420" y="660399"/>
                </a:lnTo>
                <a:lnTo>
                  <a:pt x="6401686" y="702148"/>
                </a:lnTo>
                <a:lnTo>
                  <a:pt x="6382937" y="738406"/>
                </a:lnTo>
                <a:lnTo>
                  <a:pt x="6354346" y="766997"/>
                </a:lnTo>
                <a:lnTo>
                  <a:pt x="6318088" y="785746"/>
                </a:lnTo>
                <a:lnTo>
                  <a:pt x="6276340" y="792479"/>
                </a:lnTo>
                <a:lnTo>
                  <a:pt x="132080" y="792479"/>
                </a:lnTo>
                <a:lnTo>
                  <a:pt x="90331" y="785746"/>
                </a:lnTo>
                <a:lnTo>
                  <a:pt x="54073" y="766997"/>
                </a:lnTo>
                <a:lnTo>
                  <a:pt x="25482" y="738406"/>
                </a:lnTo>
                <a:lnTo>
                  <a:pt x="6733" y="702148"/>
                </a:lnTo>
                <a:lnTo>
                  <a:pt x="0" y="660399"/>
                </a:lnTo>
                <a:lnTo>
                  <a:pt x="0" y="132079"/>
                </a:lnTo>
                <a:close/>
              </a:path>
            </a:pathLst>
          </a:custGeom>
          <a:ln w="9525">
            <a:solidFill>
              <a:srgbClr val="4471C4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5803201" y="2631757"/>
            <a:ext cx="297815" cy="370840"/>
            <a:chOff x="5803201" y="2631757"/>
            <a:chExt cx="297815" cy="37084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07964" y="2636520"/>
              <a:ext cx="288035" cy="36118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807964" y="2636520"/>
              <a:ext cx="288290" cy="361315"/>
            </a:xfrm>
            <a:custGeom>
              <a:avLst/>
              <a:gdLst/>
              <a:ahLst/>
              <a:cxnLst/>
              <a:rect l="l" t="t" r="r" b="b"/>
              <a:pathLst>
                <a:path w="288289" h="361314">
                  <a:moveTo>
                    <a:pt x="0" y="217170"/>
                  </a:moveTo>
                  <a:lnTo>
                    <a:pt x="72009" y="217170"/>
                  </a:lnTo>
                  <a:lnTo>
                    <a:pt x="72009" y="0"/>
                  </a:lnTo>
                  <a:lnTo>
                    <a:pt x="216027" y="0"/>
                  </a:lnTo>
                  <a:lnTo>
                    <a:pt x="216027" y="217170"/>
                  </a:lnTo>
                  <a:lnTo>
                    <a:pt x="288036" y="217170"/>
                  </a:lnTo>
                  <a:lnTo>
                    <a:pt x="144018" y="361188"/>
                  </a:lnTo>
                  <a:lnTo>
                    <a:pt x="0" y="217170"/>
                  </a:lnTo>
                  <a:close/>
                </a:path>
              </a:pathLst>
            </a:custGeom>
            <a:ln w="9525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776724" y="3089767"/>
            <a:ext cx="7286625" cy="1397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19680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519045" algn="l"/>
                <a:tab pos="2519680" algn="l"/>
              </a:tabLst>
            </a:pPr>
            <a:r>
              <a:rPr dirty="0" sz="1800" spc="-5">
                <a:latin typeface="Calibri"/>
                <a:cs typeface="Calibri"/>
              </a:rPr>
              <a:t>La inclusión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-5">
                <a:latin typeface="Calibri"/>
                <a:cs typeface="Calibri"/>
              </a:rPr>
              <a:t> los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alumnos</a:t>
            </a:r>
            <a:endParaRPr sz="1800">
              <a:latin typeface="Calibri"/>
              <a:cs typeface="Calibri"/>
            </a:endParaRPr>
          </a:p>
          <a:p>
            <a:pPr marL="2059305" indent="-287020">
              <a:lnSpc>
                <a:spcPct val="100000"/>
              </a:lnSpc>
              <a:buFont typeface="Arial"/>
              <a:buChar char="•"/>
              <a:tabLst>
                <a:tab pos="2059305" algn="l"/>
                <a:tab pos="2059939" algn="l"/>
              </a:tabLst>
            </a:pPr>
            <a:r>
              <a:rPr dirty="0" sz="1800" spc="-5">
                <a:latin typeface="Calibri"/>
                <a:cs typeface="Calibri"/>
              </a:rPr>
              <a:t>Atender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 </a:t>
            </a: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diferencias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individuales</a:t>
            </a:r>
            <a:endParaRPr sz="1800">
              <a:latin typeface="Calibri"/>
              <a:cs typeface="Calibri"/>
            </a:endParaRPr>
          </a:p>
          <a:p>
            <a:pPr marL="1038225" indent="-287655">
              <a:lnSpc>
                <a:spcPts val="2150"/>
              </a:lnSpc>
              <a:buFont typeface="Arial"/>
              <a:buChar char="•"/>
              <a:tabLst>
                <a:tab pos="1038225" algn="l"/>
                <a:tab pos="1038860" algn="l"/>
              </a:tabLst>
            </a:pPr>
            <a:r>
              <a:rPr dirty="0" sz="1800" spc="-5">
                <a:latin typeface="Calibri"/>
                <a:cs typeface="Calibri"/>
              </a:rPr>
              <a:t>Oportunidad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participar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función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del </a:t>
            </a:r>
            <a:r>
              <a:rPr dirty="0" sz="1800" spc="-5">
                <a:latin typeface="Calibri"/>
                <a:cs typeface="Calibri"/>
              </a:rPr>
              <a:t>nivel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cada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uno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ts val="215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5">
                <a:latin typeface="Calibri"/>
                <a:cs typeface="Calibri"/>
              </a:rPr>
              <a:t>Oportunidad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disminuir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nivel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exigencia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para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poder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tener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éxito</a:t>
            </a:r>
            <a:r>
              <a:rPr dirty="0" sz="1800">
                <a:latin typeface="Calibri"/>
                <a:cs typeface="Calibri"/>
              </a:rPr>
              <a:t> en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endParaRPr sz="1800">
              <a:latin typeface="Calibri"/>
              <a:cs typeface="Calibri"/>
            </a:endParaRPr>
          </a:p>
          <a:p>
            <a:pPr marL="3366770">
              <a:lnSpc>
                <a:spcPct val="100000"/>
              </a:lnSpc>
              <a:spcBef>
                <a:spcPts val="20"/>
              </a:spcBef>
            </a:pPr>
            <a:r>
              <a:rPr dirty="0" sz="1800" spc="-5">
                <a:latin typeface="Calibri"/>
                <a:cs typeface="Calibri"/>
              </a:rPr>
              <a:t>actividad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42477" y="6669459"/>
            <a:ext cx="169037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>
                <a:latin typeface="Arial"/>
                <a:cs typeface="Arial"/>
              </a:rPr>
              <a:t>©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Spectrum</a:t>
            </a:r>
            <a:r>
              <a:rPr dirty="0" sz="800" spc="-5">
                <a:latin typeface="Arial"/>
                <a:cs typeface="Arial"/>
              </a:rPr>
              <a:t> of </a:t>
            </a:r>
            <a:r>
              <a:rPr dirty="0" sz="800">
                <a:latin typeface="Arial"/>
                <a:cs typeface="Arial"/>
              </a:rPr>
              <a:t>Teaching</a:t>
            </a:r>
            <a:r>
              <a:rPr dirty="0" sz="800" spc="-1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Styles</a:t>
            </a:r>
            <a:r>
              <a:rPr dirty="0" sz="800" spc="-5">
                <a:latin typeface="Arial"/>
                <a:cs typeface="Arial"/>
              </a:rPr>
              <a:t> 2019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54245" y="1173453"/>
            <a:ext cx="7974330" cy="26631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60960">
              <a:lnSpc>
                <a:spcPct val="100499"/>
              </a:lnSpc>
              <a:spcBef>
                <a:spcPts val="90"/>
              </a:spcBef>
            </a:pPr>
            <a:r>
              <a:rPr dirty="0" sz="1800" spc="-5">
                <a:latin typeface="Calibri"/>
                <a:cs typeface="Calibri"/>
              </a:rPr>
              <a:t>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alumno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inspecciona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diferentes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niveles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que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existen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decide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cual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situarse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para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comenzar,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si es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necesario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puede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cambiar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nivel,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ejecuta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tarea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comprueba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criterios.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00">
              <a:latin typeface="Calibri"/>
              <a:cs typeface="Calibri"/>
            </a:endParaRPr>
          </a:p>
          <a:p>
            <a:pPr marL="12700" marR="5080">
              <a:lnSpc>
                <a:spcPct val="100499"/>
              </a:lnSpc>
              <a:spcBef>
                <a:spcPts val="5"/>
              </a:spcBef>
            </a:pPr>
            <a:r>
              <a:rPr dirty="0" sz="1800" spc="-5">
                <a:latin typeface="Calibri"/>
                <a:cs typeface="Calibri"/>
              </a:rPr>
              <a:t>Mientras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alumnos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ejecutan,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profesor observa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elección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estudiantes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puede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hacer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algún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comentario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respecto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 su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ejecución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pero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nunca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sugiere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cambio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nivel.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200">
              <a:latin typeface="Calibri"/>
              <a:cs typeface="Calibri"/>
            </a:endParaRPr>
          </a:p>
          <a:p>
            <a:pPr algn="ctr" marR="72390">
              <a:lnSpc>
                <a:spcPct val="100000"/>
              </a:lnSpc>
            </a:pPr>
            <a:r>
              <a:rPr dirty="0" sz="2400" spc="-5" b="1">
                <a:latin typeface="Calibri"/>
                <a:cs typeface="Calibri"/>
              </a:rPr>
              <a:t>Anatomía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del</a:t>
            </a:r>
            <a:r>
              <a:rPr dirty="0" sz="2400" spc="-2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estilo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424171" y="3973067"/>
            <a:ext cx="1755775" cy="701040"/>
          </a:xfrm>
          <a:custGeom>
            <a:avLst/>
            <a:gdLst/>
            <a:ahLst/>
            <a:cxnLst/>
            <a:rect l="l" t="t" r="r" b="b"/>
            <a:pathLst>
              <a:path w="1755775" h="701039">
                <a:moveTo>
                  <a:pt x="1405128" y="0"/>
                </a:moveTo>
                <a:lnTo>
                  <a:pt x="0" y="0"/>
                </a:lnTo>
                <a:lnTo>
                  <a:pt x="350520" y="350519"/>
                </a:lnTo>
                <a:lnTo>
                  <a:pt x="0" y="701039"/>
                </a:lnTo>
                <a:lnTo>
                  <a:pt x="1405128" y="701039"/>
                </a:lnTo>
                <a:lnTo>
                  <a:pt x="1755648" y="350519"/>
                </a:lnTo>
                <a:lnTo>
                  <a:pt x="1405128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914431" y="4118890"/>
            <a:ext cx="78867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35890" marR="5080" indent="-1238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cto 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(diseño)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944870" y="4026153"/>
            <a:ext cx="1470025" cy="594995"/>
            <a:chOff x="5944870" y="4026153"/>
            <a:chExt cx="1470025" cy="594995"/>
          </a:xfrm>
        </p:grpSpPr>
        <p:sp>
          <p:nvSpPr>
            <p:cNvPr id="6" name="object 6"/>
            <p:cNvSpPr/>
            <p:nvPr/>
          </p:nvSpPr>
          <p:spPr>
            <a:xfrm>
              <a:off x="5951220" y="4032503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5860" y="582168"/>
                  </a:lnTo>
                  <a:lnTo>
                    <a:pt x="1456944" y="291084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951220" y="4032503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4"/>
                  </a:lnTo>
                  <a:lnTo>
                    <a:pt x="1165860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6635433" y="4201185"/>
            <a:ext cx="10413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424171" y="4773167"/>
            <a:ext cx="1755775" cy="702945"/>
          </a:xfrm>
          <a:custGeom>
            <a:avLst/>
            <a:gdLst/>
            <a:ahLst/>
            <a:cxnLst/>
            <a:rect l="l" t="t" r="r" b="b"/>
            <a:pathLst>
              <a:path w="1755775" h="702945">
                <a:moveTo>
                  <a:pt x="1404366" y="0"/>
                </a:moveTo>
                <a:lnTo>
                  <a:pt x="0" y="0"/>
                </a:lnTo>
                <a:lnTo>
                  <a:pt x="351282" y="351281"/>
                </a:lnTo>
                <a:lnTo>
                  <a:pt x="0" y="702563"/>
                </a:lnTo>
                <a:lnTo>
                  <a:pt x="1404366" y="702563"/>
                </a:lnTo>
                <a:lnTo>
                  <a:pt x="1755648" y="351281"/>
                </a:lnTo>
                <a:lnTo>
                  <a:pt x="140436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847343" y="4919547"/>
            <a:ext cx="922655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2700" marR="5080" indent="1873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nc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ón)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944870" y="4826253"/>
            <a:ext cx="1470025" cy="596900"/>
            <a:chOff x="5944870" y="4826253"/>
            <a:chExt cx="1470025" cy="596900"/>
          </a:xfrm>
        </p:grpSpPr>
        <p:sp>
          <p:nvSpPr>
            <p:cNvPr id="12" name="object 12"/>
            <p:cNvSpPr/>
            <p:nvPr/>
          </p:nvSpPr>
          <p:spPr>
            <a:xfrm>
              <a:off x="5951220" y="4832603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1165098" y="0"/>
                  </a:moveTo>
                  <a:lnTo>
                    <a:pt x="0" y="0"/>
                  </a:lnTo>
                  <a:lnTo>
                    <a:pt x="291846" y="291846"/>
                  </a:lnTo>
                  <a:lnTo>
                    <a:pt x="0" y="583692"/>
                  </a:lnTo>
                  <a:lnTo>
                    <a:pt x="1165098" y="583692"/>
                  </a:lnTo>
                  <a:lnTo>
                    <a:pt x="1456944" y="291846"/>
                  </a:lnTo>
                  <a:lnTo>
                    <a:pt x="1165098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951220" y="4832603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0" y="0"/>
                  </a:moveTo>
                  <a:lnTo>
                    <a:pt x="1165098" y="0"/>
                  </a:lnTo>
                  <a:lnTo>
                    <a:pt x="1456944" y="291846"/>
                  </a:lnTo>
                  <a:lnTo>
                    <a:pt x="1165098" y="583692"/>
                  </a:lnTo>
                  <a:lnTo>
                    <a:pt x="0" y="583692"/>
                  </a:lnTo>
                  <a:lnTo>
                    <a:pt x="291846" y="291846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6630861" y="5001844"/>
            <a:ext cx="11366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445508" y="5574791"/>
            <a:ext cx="1755775" cy="701040"/>
          </a:xfrm>
          <a:custGeom>
            <a:avLst/>
            <a:gdLst/>
            <a:ahLst/>
            <a:cxnLst/>
            <a:rect l="l" t="t" r="r" b="b"/>
            <a:pathLst>
              <a:path w="1755775" h="701039">
                <a:moveTo>
                  <a:pt x="1405128" y="0"/>
                </a:moveTo>
                <a:lnTo>
                  <a:pt x="0" y="0"/>
                </a:lnTo>
                <a:lnTo>
                  <a:pt x="350520" y="350520"/>
                </a:lnTo>
                <a:lnTo>
                  <a:pt x="0" y="701040"/>
                </a:lnTo>
                <a:lnTo>
                  <a:pt x="1405128" y="701040"/>
                </a:lnTo>
                <a:lnTo>
                  <a:pt x="1755648" y="350520"/>
                </a:lnTo>
                <a:lnTo>
                  <a:pt x="1405128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4928968" y="5720509"/>
            <a:ext cx="80264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276225" marR="5080" indent="-264160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dirty="0" sz="12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spc="-254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(FB)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5944870" y="5626353"/>
            <a:ext cx="1470025" cy="596900"/>
            <a:chOff x="5944870" y="5626353"/>
            <a:chExt cx="1470025" cy="596900"/>
          </a:xfrm>
        </p:grpSpPr>
        <p:sp>
          <p:nvSpPr>
            <p:cNvPr id="18" name="object 18"/>
            <p:cNvSpPr/>
            <p:nvPr/>
          </p:nvSpPr>
          <p:spPr>
            <a:xfrm>
              <a:off x="5951220" y="5632703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1165098" y="0"/>
                  </a:moveTo>
                  <a:lnTo>
                    <a:pt x="0" y="0"/>
                  </a:lnTo>
                  <a:lnTo>
                    <a:pt x="291846" y="291846"/>
                  </a:lnTo>
                  <a:lnTo>
                    <a:pt x="0" y="583692"/>
                  </a:lnTo>
                  <a:lnTo>
                    <a:pt x="1165098" y="583692"/>
                  </a:lnTo>
                  <a:lnTo>
                    <a:pt x="1456944" y="291846"/>
                  </a:lnTo>
                  <a:lnTo>
                    <a:pt x="1165098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951220" y="5632703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0" y="0"/>
                  </a:moveTo>
                  <a:lnTo>
                    <a:pt x="1165098" y="0"/>
                  </a:lnTo>
                  <a:lnTo>
                    <a:pt x="1456944" y="291846"/>
                  </a:lnTo>
                  <a:lnTo>
                    <a:pt x="1165098" y="583692"/>
                  </a:lnTo>
                  <a:lnTo>
                    <a:pt x="0" y="583692"/>
                  </a:lnTo>
                  <a:lnTo>
                    <a:pt x="291846" y="291846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6630861" y="5802500"/>
            <a:ext cx="11366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854245" y="353465"/>
            <a:ext cx="685101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 </a:t>
            </a:r>
            <a:r>
              <a:rPr dirty="0" sz="1800" spc="-5">
                <a:latin typeface="Calibri"/>
                <a:cs typeface="Calibri"/>
              </a:rPr>
              <a:t>diseña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tareas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diferentes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niveles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dificultad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criterios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cada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nivel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542878" y="6405184"/>
            <a:ext cx="264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Adaptado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Mosston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Ashworth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(2001)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50189" y="6434546"/>
            <a:ext cx="59829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  <a:hlinkClick r:id="rId2"/>
              </a:rPr>
              <a:t>http://www.spectrumofteachingstyles.org/style-e-anatomy.php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91712" y="188976"/>
            <a:ext cx="4966279" cy="655167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9055045" y="6657795"/>
            <a:ext cx="121920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latin typeface="Calibri"/>
                <a:cs typeface="Calibri"/>
              </a:rPr>
              <a:t>(Mosston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&amp;</a:t>
            </a:r>
            <a:r>
              <a:rPr dirty="0" sz="800" spc="-25">
                <a:latin typeface="Calibri"/>
                <a:cs typeface="Calibri"/>
              </a:rPr>
              <a:t> </a:t>
            </a:r>
            <a:r>
              <a:rPr dirty="0" sz="800" spc="-5">
                <a:latin typeface="Calibri"/>
                <a:cs typeface="Calibri"/>
              </a:rPr>
              <a:t>Ashworth,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2001)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40619" y="236978"/>
            <a:ext cx="5084445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solidFill>
                  <a:srgbClr val="1F487C"/>
                </a:solidFill>
              </a:rPr>
              <a:t>DESCUBRIMIENTO</a:t>
            </a:r>
            <a:r>
              <a:rPr dirty="0" sz="3000" spc="-50">
                <a:solidFill>
                  <a:srgbClr val="1F487C"/>
                </a:solidFill>
              </a:rPr>
              <a:t> </a:t>
            </a:r>
            <a:r>
              <a:rPr dirty="0" sz="3000" spc="-5">
                <a:solidFill>
                  <a:srgbClr val="1F487C"/>
                </a:solidFill>
              </a:rPr>
              <a:t>GUIADO</a:t>
            </a:r>
            <a:endParaRPr sz="3000"/>
          </a:p>
          <a:p>
            <a:pPr algn="ctr" marL="635">
              <a:lnSpc>
                <a:spcPct val="100000"/>
              </a:lnSpc>
            </a:pPr>
            <a:r>
              <a:rPr dirty="0" sz="3000" spc="-5">
                <a:solidFill>
                  <a:srgbClr val="1F487C"/>
                </a:solidFill>
              </a:rPr>
              <a:t>(Estilo</a:t>
            </a:r>
            <a:r>
              <a:rPr dirty="0" sz="3000" spc="-45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F)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4518542" y="2941181"/>
            <a:ext cx="24892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Calibri"/>
                <a:cs typeface="Calibri"/>
              </a:rPr>
              <a:t>Anatomía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del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estilo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325367" y="3553967"/>
            <a:ext cx="1755775" cy="701040"/>
          </a:xfrm>
          <a:custGeom>
            <a:avLst/>
            <a:gdLst/>
            <a:ahLst/>
            <a:cxnLst/>
            <a:rect l="l" t="t" r="r" b="b"/>
            <a:pathLst>
              <a:path w="1755775" h="701039">
                <a:moveTo>
                  <a:pt x="1405128" y="0"/>
                </a:moveTo>
                <a:lnTo>
                  <a:pt x="0" y="0"/>
                </a:lnTo>
                <a:lnTo>
                  <a:pt x="350520" y="350520"/>
                </a:lnTo>
                <a:lnTo>
                  <a:pt x="0" y="701040"/>
                </a:lnTo>
                <a:lnTo>
                  <a:pt x="1405128" y="701040"/>
                </a:lnTo>
                <a:lnTo>
                  <a:pt x="1755648" y="350520"/>
                </a:lnTo>
                <a:lnTo>
                  <a:pt x="1405128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816410" y="3699808"/>
            <a:ext cx="78867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35890" marR="5080" indent="-1238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cto 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(diseño)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846065" y="3607053"/>
            <a:ext cx="1471295" cy="594995"/>
            <a:chOff x="4846065" y="3607053"/>
            <a:chExt cx="1471295" cy="594995"/>
          </a:xfrm>
        </p:grpSpPr>
        <p:sp>
          <p:nvSpPr>
            <p:cNvPr id="7" name="object 7"/>
            <p:cNvSpPr/>
            <p:nvPr/>
          </p:nvSpPr>
          <p:spPr>
            <a:xfrm>
              <a:off x="4852415" y="3613403"/>
              <a:ext cx="1458595" cy="582295"/>
            </a:xfrm>
            <a:custGeom>
              <a:avLst/>
              <a:gdLst/>
              <a:ahLst/>
              <a:cxnLst/>
              <a:rect l="l" t="t" r="r" b="b"/>
              <a:pathLst>
                <a:path w="1458595" h="582295">
                  <a:moveTo>
                    <a:pt x="1167384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7384" y="582168"/>
                  </a:lnTo>
                  <a:lnTo>
                    <a:pt x="1458468" y="291084"/>
                  </a:lnTo>
                  <a:lnTo>
                    <a:pt x="1167384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852415" y="3613403"/>
              <a:ext cx="1458595" cy="582295"/>
            </a:xfrm>
            <a:custGeom>
              <a:avLst/>
              <a:gdLst/>
              <a:ahLst/>
              <a:cxnLst/>
              <a:rect l="l" t="t" r="r" b="b"/>
              <a:pathLst>
                <a:path w="1458595" h="582295">
                  <a:moveTo>
                    <a:pt x="0" y="0"/>
                  </a:moveTo>
                  <a:lnTo>
                    <a:pt x="1167384" y="0"/>
                  </a:lnTo>
                  <a:lnTo>
                    <a:pt x="1458468" y="291084"/>
                  </a:lnTo>
                  <a:lnTo>
                    <a:pt x="1167384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5537412" y="3782103"/>
            <a:ext cx="10413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325367" y="4354067"/>
            <a:ext cx="1755775" cy="702945"/>
          </a:xfrm>
          <a:custGeom>
            <a:avLst/>
            <a:gdLst/>
            <a:ahLst/>
            <a:cxnLst/>
            <a:rect l="l" t="t" r="r" b="b"/>
            <a:pathLst>
              <a:path w="1755775" h="702945">
                <a:moveTo>
                  <a:pt x="1404366" y="0"/>
                </a:moveTo>
                <a:lnTo>
                  <a:pt x="0" y="0"/>
                </a:lnTo>
                <a:lnTo>
                  <a:pt x="351282" y="351281"/>
                </a:lnTo>
                <a:lnTo>
                  <a:pt x="0" y="702563"/>
                </a:lnTo>
                <a:lnTo>
                  <a:pt x="1404366" y="702563"/>
                </a:lnTo>
                <a:lnTo>
                  <a:pt x="1755648" y="351281"/>
                </a:lnTo>
                <a:lnTo>
                  <a:pt x="140436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749321" y="4500465"/>
            <a:ext cx="922655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2700" marR="5080" indent="1873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nc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ón)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4846065" y="4407153"/>
            <a:ext cx="1471295" cy="596900"/>
            <a:chOff x="4846065" y="4407153"/>
            <a:chExt cx="1471295" cy="596900"/>
          </a:xfrm>
        </p:grpSpPr>
        <p:sp>
          <p:nvSpPr>
            <p:cNvPr id="13" name="object 13"/>
            <p:cNvSpPr/>
            <p:nvPr/>
          </p:nvSpPr>
          <p:spPr>
            <a:xfrm>
              <a:off x="4852415" y="4413503"/>
              <a:ext cx="1458595" cy="584200"/>
            </a:xfrm>
            <a:custGeom>
              <a:avLst/>
              <a:gdLst/>
              <a:ahLst/>
              <a:cxnLst/>
              <a:rect l="l" t="t" r="r" b="b"/>
              <a:pathLst>
                <a:path w="1458595" h="584200">
                  <a:moveTo>
                    <a:pt x="1166622" y="0"/>
                  </a:moveTo>
                  <a:lnTo>
                    <a:pt x="0" y="0"/>
                  </a:lnTo>
                  <a:lnTo>
                    <a:pt x="291846" y="291846"/>
                  </a:lnTo>
                  <a:lnTo>
                    <a:pt x="0" y="583692"/>
                  </a:lnTo>
                  <a:lnTo>
                    <a:pt x="1166622" y="583692"/>
                  </a:lnTo>
                  <a:lnTo>
                    <a:pt x="1458468" y="291846"/>
                  </a:lnTo>
                  <a:lnTo>
                    <a:pt x="1166622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852415" y="4413503"/>
              <a:ext cx="1458595" cy="584200"/>
            </a:xfrm>
            <a:custGeom>
              <a:avLst/>
              <a:gdLst/>
              <a:ahLst/>
              <a:cxnLst/>
              <a:rect l="l" t="t" r="r" b="b"/>
              <a:pathLst>
                <a:path w="1458595" h="584200">
                  <a:moveTo>
                    <a:pt x="0" y="0"/>
                  </a:moveTo>
                  <a:lnTo>
                    <a:pt x="1166622" y="0"/>
                  </a:lnTo>
                  <a:lnTo>
                    <a:pt x="1458468" y="291846"/>
                  </a:lnTo>
                  <a:lnTo>
                    <a:pt x="1166622" y="583692"/>
                  </a:lnTo>
                  <a:lnTo>
                    <a:pt x="0" y="583692"/>
                  </a:lnTo>
                  <a:lnTo>
                    <a:pt x="291846" y="29184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5168572" y="4500465"/>
            <a:ext cx="84074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358140" marR="5080" indent="-346075">
              <a:lnSpc>
                <a:spcPts val="1300"/>
              </a:lnSpc>
              <a:spcBef>
                <a:spcPts val="259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r>
              <a:rPr dirty="0" sz="1200" spc="-4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(tarea</a:t>
            </a:r>
            <a:r>
              <a:rPr dirty="0" sz="1200" spc="-5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paso </a:t>
            </a:r>
            <a:r>
              <a:rPr dirty="0" sz="1200" spc="-254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1)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6100317" y="4407153"/>
            <a:ext cx="1470025" cy="596900"/>
            <a:chOff x="6100317" y="4407153"/>
            <a:chExt cx="1470025" cy="596900"/>
          </a:xfrm>
        </p:grpSpPr>
        <p:sp>
          <p:nvSpPr>
            <p:cNvPr id="17" name="object 17"/>
            <p:cNvSpPr/>
            <p:nvPr/>
          </p:nvSpPr>
          <p:spPr>
            <a:xfrm>
              <a:off x="6106667" y="4413503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1165098" y="0"/>
                  </a:moveTo>
                  <a:lnTo>
                    <a:pt x="0" y="0"/>
                  </a:lnTo>
                  <a:lnTo>
                    <a:pt x="291846" y="291846"/>
                  </a:lnTo>
                  <a:lnTo>
                    <a:pt x="0" y="583692"/>
                  </a:lnTo>
                  <a:lnTo>
                    <a:pt x="1165098" y="583692"/>
                  </a:lnTo>
                  <a:lnTo>
                    <a:pt x="1456944" y="291846"/>
                  </a:lnTo>
                  <a:lnTo>
                    <a:pt x="1165098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106667" y="4413503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0" y="0"/>
                  </a:moveTo>
                  <a:lnTo>
                    <a:pt x="1165098" y="0"/>
                  </a:lnTo>
                  <a:lnTo>
                    <a:pt x="1456944" y="291846"/>
                  </a:lnTo>
                  <a:lnTo>
                    <a:pt x="1165098" y="583692"/>
                  </a:lnTo>
                  <a:lnTo>
                    <a:pt x="0" y="583692"/>
                  </a:lnTo>
                  <a:lnTo>
                    <a:pt x="291846" y="291846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6417311" y="4582762"/>
            <a:ext cx="85216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-6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(respuesta)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7353045" y="4407153"/>
            <a:ext cx="1470025" cy="596900"/>
            <a:chOff x="7353045" y="4407153"/>
            <a:chExt cx="1470025" cy="596900"/>
          </a:xfrm>
        </p:grpSpPr>
        <p:sp>
          <p:nvSpPr>
            <p:cNvPr id="21" name="object 21"/>
            <p:cNvSpPr/>
            <p:nvPr/>
          </p:nvSpPr>
          <p:spPr>
            <a:xfrm>
              <a:off x="7359395" y="4413503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1165098" y="0"/>
                  </a:moveTo>
                  <a:lnTo>
                    <a:pt x="0" y="0"/>
                  </a:lnTo>
                  <a:lnTo>
                    <a:pt x="291846" y="291846"/>
                  </a:lnTo>
                  <a:lnTo>
                    <a:pt x="0" y="583692"/>
                  </a:lnTo>
                  <a:lnTo>
                    <a:pt x="1165098" y="583692"/>
                  </a:lnTo>
                  <a:lnTo>
                    <a:pt x="1456944" y="291846"/>
                  </a:lnTo>
                  <a:lnTo>
                    <a:pt x="1165098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7359395" y="4413503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0" y="0"/>
                  </a:moveTo>
                  <a:lnTo>
                    <a:pt x="1165098" y="0"/>
                  </a:lnTo>
                  <a:lnTo>
                    <a:pt x="1456944" y="291846"/>
                  </a:lnTo>
                  <a:lnTo>
                    <a:pt x="1165098" y="583692"/>
                  </a:lnTo>
                  <a:lnTo>
                    <a:pt x="0" y="583692"/>
                  </a:lnTo>
                  <a:lnTo>
                    <a:pt x="291846" y="291846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7675192" y="4500465"/>
            <a:ext cx="84074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358140" marR="5080" indent="-346075">
              <a:lnSpc>
                <a:spcPts val="1300"/>
              </a:lnSpc>
              <a:spcBef>
                <a:spcPts val="259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r>
              <a:rPr dirty="0" sz="1200" spc="-4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(tarea</a:t>
            </a:r>
            <a:r>
              <a:rPr dirty="0" sz="1200" spc="-5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paso </a:t>
            </a:r>
            <a:r>
              <a:rPr dirty="0" sz="1200" spc="-254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2)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348228" y="5155691"/>
            <a:ext cx="1755775" cy="701040"/>
          </a:xfrm>
          <a:custGeom>
            <a:avLst/>
            <a:gdLst/>
            <a:ahLst/>
            <a:cxnLst/>
            <a:rect l="l" t="t" r="r" b="b"/>
            <a:pathLst>
              <a:path w="1755775" h="701039">
                <a:moveTo>
                  <a:pt x="1405128" y="0"/>
                </a:moveTo>
                <a:lnTo>
                  <a:pt x="0" y="0"/>
                </a:lnTo>
                <a:lnTo>
                  <a:pt x="350520" y="350519"/>
                </a:lnTo>
                <a:lnTo>
                  <a:pt x="0" y="701039"/>
                </a:lnTo>
                <a:lnTo>
                  <a:pt x="1405128" y="701039"/>
                </a:lnTo>
                <a:lnTo>
                  <a:pt x="1755648" y="350519"/>
                </a:lnTo>
                <a:lnTo>
                  <a:pt x="1405128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3830947" y="5301427"/>
            <a:ext cx="80264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276225" marR="5080" indent="-264160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dirty="0" sz="12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spc="-254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(FB)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4846065" y="5208778"/>
            <a:ext cx="1471295" cy="594995"/>
            <a:chOff x="4846065" y="5208778"/>
            <a:chExt cx="1471295" cy="594995"/>
          </a:xfrm>
        </p:grpSpPr>
        <p:sp>
          <p:nvSpPr>
            <p:cNvPr id="27" name="object 27"/>
            <p:cNvSpPr/>
            <p:nvPr/>
          </p:nvSpPr>
          <p:spPr>
            <a:xfrm>
              <a:off x="4852415" y="5215128"/>
              <a:ext cx="1458595" cy="582295"/>
            </a:xfrm>
            <a:custGeom>
              <a:avLst/>
              <a:gdLst/>
              <a:ahLst/>
              <a:cxnLst/>
              <a:rect l="l" t="t" r="r" b="b"/>
              <a:pathLst>
                <a:path w="1458595" h="582295">
                  <a:moveTo>
                    <a:pt x="1167384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7384" y="582168"/>
                  </a:lnTo>
                  <a:lnTo>
                    <a:pt x="1458468" y="291084"/>
                  </a:lnTo>
                  <a:lnTo>
                    <a:pt x="1167384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852415" y="5215128"/>
              <a:ext cx="1458595" cy="582295"/>
            </a:xfrm>
            <a:custGeom>
              <a:avLst/>
              <a:gdLst/>
              <a:ahLst/>
              <a:cxnLst/>
              <a:rect l="l" t="t" r="r" b="b"/>
              <a:pathLst>
                <a:path w="1458595" h="582295">
                  <a:moveTo>
                    <a:pt x="0" y="0"/>
                  </a:moveTo>
                  <a:lnTo>
                    <a:pt x="1167384" y="0"/>
                  </a:lnTo>
                  <a:lnTo>
                    <a:pt x="1458468" y="291084"/>
                  </a:lnTo>
                  <a:lnTo>
                    <a:pt x="1167384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5537412" y="5383418"/>
            <a:ext cx="10413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6100317" y="5208778"/>
            <a:ext cx="1470025" cy="594995"/>
            <a:chOff x="6100317" y="5208778"/>
            <a:chExt cx="1470025" cy="594995"/>
          </a:xfrm>
        </p:grpSpPr>
        <p:sp>
          <p:nvSpPr>
            <p:cNvPr id="31" name="object 31"/>
            <p:cNvSpPr/>
            <p:nvPr/>
          </p:nvSpPr>
          <p:spPr>
            <a:xfrm>
              <a:off x="6106667" y="5215128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5860" y="582168"/>
                  </a:lnTo>
                  <a:lnTo>
                    <a:pt x="1456944" y="291084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6106667" y="5215128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4"/>
                  </a:lnTo>
                  <a:lnTo>
                    <a:pt x="1165860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6485923" y="5136531"/>
            <a:ext cx="715010" cy="70231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algn="ctr" marL="12065" marR="5080" indent="-2540">
              <a:lnSpc>
                <a:spcPts val="1300"/>
              </a:lnSpc>
              <a:spcBef>
                <a:spcPts val="259"/>
              </a:spcBef>
            </a:pPr>
            <a:r>
              <a:rPr dirty="0" sz="1200" spc="-5">
                <a:latin typeface="Calibri"/>
                <a:cs typeface="Calibri"/>
              </a:rPr>
              <a:t>Ofrecer </a:t>
            </a:r>
            <a:r>
              <a:rPr dirty="0" sz="1200" spc="5">
                <a:latin typeface="Calibri"/>
                <a:cs typeface="Calibri"/>
              </a:rPr>
              <a:t>un </a:t>
            </a:r>
            <a:r>
              <a:rPr dirty="0" sz="1200" spc="-26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feeback </a:t>
            </a:r>
            <a:r>
              <a:rPr dirty="0" sz="1200" spc="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(neutro y </a:t>
            </a:r>
            <a:r>
              <a:rPr dirty="0" sz="1200" spc="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</a:t>
            </a:r>
            <a:r>
              <a:rPr dirty="0" sz="1200" spc="-5">
                <a:latin typeface="Calibri"/>
                <a:cs typeface="Calibri"/>
              </a:rPr>
              <a:t>v</a:t>
            </a:r>
            <a:r>
              <a:rPr dirty="0" sz="1200">
                <a:latin typeface="Calibri"/>
                <a:cs typeface="Calibri"/>
              </a:rPr>
              <a:t>al</a:t>
            </a:r>
            <a:r>
              <a:rPr dirty="0" sz="1200" spc="5">
                <a:latin typeface="Calibri"/>
                <a:cs typeface="Calibri"/>
              </a:rPr>
              <a:t>u</a:t>
            </a: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5">
                <a:latin typeface="Calibri"/>
                <a:cs typeface="Calibri"/>
              </a:rPr>
              <a:t>t</a:t>
            </a:r>
            <a:r>
              <a:rPr dirty="0" sz="1200">
                <a:latin typeface="Calibri"/>
                <a:cs typeface="Calibri"/>
              </a:rPr>
              <a:t>i</a:t>
            </a:r>
            <a:r>
              <a:rPr dirty="0" sz="1200" spc="-5">
                <a:latin typeface="Calibri"/>
                <a:cs typeface="Calibri"/>
              </a:rPr>
              <a:t>v</a:t>
            </a:r>
            <a:r>
              <a:rPr dirty="0" sz="1200">
                <a:latin typeface="Calibri"/>
                <a:cs typeface="Calibri"/>
              </a:rPr>
              <a:t>o)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006373" y="1790575"/>
            <a:ext cx="59385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  <a:hlinkClick r:id="rId2"/>
              </a:rPr>
              <a:t>http://www.spectrumofteachingstyles.org/style-f-anatomy.php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542878" y="6405184"/>
            <a:ext cx="264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Adaptado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Mosston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Ashworth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(2001)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16982" y="584574"/>
            <a:ext cx="195389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10">
                <a:latin typeface="Calibri"/>
                <a:cs typeface="Calibri"/>
              </a:rPr>
              <a:t>DEPORTE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18773" y="4573788"/>
            <a:ext cx="8797925" cy="14903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3175">
              <a:lnSpc>
                <a:spcPct val="100099"/>
              </a:lnSpc>
              <a:spcBef>
                <a:spcPts val="95"/>
              </a:spcBef>
            </a:pPr>
            <a:r>
              <a:rPr dirty="0" sz="2400" spc="-5">
                <a:latin typeface="Calibri"/>
                <a:cs typeface="Calibri"/>
              </a:rPr>
              <a:t>Desde</a:t>
            </a:r>
            <a:r>
              <a:rPr dirty="0" sz="2400" spc="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punto</a:t>
            </a:r>
            <a:r>
              <a:rPr dirty="0" sz="2400" spc="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</a:t>
            </a:r>
            <a:r>
              <a:rPr dirty="0" sz="2400" spc="2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vista</a:t>
            </a:r>
            <a:r>
              <a:rPr dirty="0" sz="2400" spc="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del</a:t>
            </a:r>
            <a:r>
              <a:rPr dirty="0" sz="2400" spc="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deporte</a:t>
            </a:r>
            <a:r>
              <a:rPr dirty="0" sz="2400" spc="2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para</a:t>
            </a:r>
            <a:r>
              <a:rPr dirty="0" sz="2400" spc="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los</a:t>
            </a:r>
            <a:r>
              <a:rPr dirty="0" sz="2400" spc="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escolares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debe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entenderse como aquella situación motriz de competición </a:t>
            </a:r>
            <a:r>
              <a:rPr dirty="0" sz="2400">
                <a:latin typeface="Calibri"/>
                <a:cs typeface="Calibri"/>
              </a:rPr>
              <a:t>(o </a:t>
            </a:r>
            <a:r>
              <a:rPr dirty="0" sz="2400" spc="-5">
                <a:latin typeface="Calibri"/>
                <a:cs typeface="Calibri"/>
              </a:rPr>
              <a:t>no),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reglada, que ha de adaptarse </a:t>
            </a:r>
            <a:r>
              <a:rPr dirty="0" sz="2400">
                <a:latin typeface="Calibri"/>
                <a:cs typeface="Calibri"/>
              </a:rPr>
              <a:t>a las necesidades y </a:t>
            </a:r>
            <a:r>
              <a:rPr dirty="0" sz="2400" spc="-5">
                <a:latin typeface="Calibri"/>
                <a:cs typeface="Calibri"/>
              </a:rPr>
              <a:t>posibilidades </a:t>
            </a:r>
            <a:r>
              <a:rPr dirty="0" sz="2400">
                <a:latin typeface="Calibri"/>
                <a:cs typeface="Calibri"/>
              </a:rPr>
              <a:t>del </a:t>
            </a:r>
            <a:r>
              <a:rPr dirty="0" sz="2400" spc="-5">
                <a:latin typeface="Calibri"/>
                <a:cs typeface="Calibri"/>
              </a:rPr>
              <a:t>niño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(Delgado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Tercedor, 2002).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8120" y="1466088"/>
            <a:ext cx="5009375" cy="2817875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62819" y="1032416"/>
            <a:ext cx="8157209" cy="4414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9875" indent="-25781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E</a:t>
            </a:r>
            <a:r>
              <a:rPr dirty="0" sz="2400" spc="-5">
                <a:latin typeface="Arial"/>
                <a:cs typeface="Arial"/>
              </a:rPr>
              <a:t>l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uso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este</a:t>
            </a:r>
            <a:r>
              <a:rPr dirty="0" sz="2400" spc="-2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estilo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implica: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Arial"/>
              <a:buChar char="•"/>
            </a:pPr>
            <a:endParaRPr sz="3450">
              <a:latin typeface="Arial"/>
              <a:cs typeface="Arial"/>
            </a:endParaRPr>
          </a:p>
          <a:p>
            <a:pPr lvl="1" marL="568960" indent="-213360">
              <a:lnSpc>
                <a:spcPct val="100000"/>
              </a:lnSpc>
              <a:buChar char="–"/>
              <a:tabLst>
                <a:tab pos="568960" algn="l"/>
              </a:tabLst>
            </a:pPr>
            <a:r>
              <a:rPr dirty="0" sz="2100">
                <a:latin typeface="Arial"/>
                <a:cs typeface="Arial"/>
              </a:rPr>
              <a:t>El</a:t>
            </a:r>
            <a:r>
              <a:rPr dirty="0" sz="2100" spc="-10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P</a:t>
            </a:r>
            <a:r>
              <a:rPr dirty="0" sz="2100" spc="5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está</a:t>
            </a:r>
            <a:r>
              <a:rPr dirty="0" sz="2100" spc="-1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dispuesto</a:t>
            </a:r>
            <a:r>
              <a:rPr dirty="0" sz="2100" spc="-25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a </a:t>
            </a:r>
            <a:r>
              <a:rPr dirty="0" sz="2100" spc="-5">
                <a:latin typeface="Arial"/>
                <a:cs typeface="Arial"/>
              </a:rPr>
              <a:t>cruzar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el umbral</a:t>
            </a:r>
            <a:r>
              <a:rPr dirty="0" sz="2100" spc="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del descubrimiento</a:t>
            </a:r>
            <a:endParaRPr sz="2100">
              <a:latin typeface="Arial"/>
              <a:cs typeface="Arial"/>
            </a:endParaRPr>
          </a:p>
          <a:p>
            <a:pPr lvl="1" marL="568960" marR="170180" indent="-213360">
              <a:lnSpc>
                <a:spcPct val="100000"/>
              </a:lnSpc>
              <a:spcBef>
                <a:spcPts val="505"/>
              </a:spcBef>
              <a:buChar char="–"/>
              <a:tabLst>
                <a:tab pos="568960" algn="l"/>
              </a:tabLst>
            </a:pPr>
            <a:r>
              <a:rPr dirty="0" sz="2100">
                <a:latin typeface="Arial"/>
                <a:cs typeface="Arial"/>
              </a:rPr>
              <a:t>El P </a:t>
            </a:r>
            <a:r>
              <a:rPr dirty="0" sz="2100" spc="-5">
                <a:latin typeface="Arial"/>
                <a:cs typeface="Arial"/>
              </a:rPr>
              <a:t>tiene que analizar </a:t>
            </a:r>
            <a:r>
              <a:rPr dirty="0" sz="2100">
                <a:latin typeface="Arial"/>
                <a:cs typeface="Arial"/>
              </a:rPr>
              <a:t>la </a:t>
            </a:r>
            <a:r>
              <a:rPr dirty="0" sz="2100" spc="-5">
                <a:latin typeface="Arial"/>
                <a:cs typeface="Arial"/>
              </a:rPr>
              <a:t>estructura de </a:t>
            </a:r>
            <a:r>
              <a:rPr dirty="0" sz="2100">
                <a:latin typeface="Arial"/>
                <a:cs typeface="Arial"/>
              </a:rPr>
              <a:t>la </a:t>
            </a:r>
            <a:r>
              <a:rPr dirty="0" sz="2100" spc="-5">
                <a:latin typeface="Arial"/>
                <a:cs typeface="Arial"/>
              </a:rPr>
              <a:t>actividad </a:t>
            </a:r>
            <a:r>
              <a:rPr dirty="0" sz="2100">
                <a:latin typeface="Arial"/>
                <a:cs typeface="Arial"/>
              </a:rPr>
              <a:t>y </a:t>
            </a:r>
            <a:r>
              <a:rPr dirty="0" sz="2100" spc="-5">
                <a:latin typeface="Arial"/>
                <a:cs typeface="Arial"/>
              </a:rPr>
              <a:t>diseñar </a:t>
            </a:r>
            <a:r>
              <a:rPr dirty="0" sz="2100">
                <a:latin typeface="Arial"/>
                <a:cs typeface="Arial"/>
              </a:rPr>
              <a:t>la </a:t>
            </a:r>
            <a:r>
              <a:rPr dirty="0" sz="2100" spc="-57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secuencia</a:t>
            </a:r>
            <a:r>
              <a:rPr dirty="0" sz="2100" spc="-4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adecuada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en los indicios.</a:t>
            </a:r>
            <a:endParaRPr sz="2100">
              <a:latin typeface="Arial"/>
              <a:cs typeface="Arial"/>
            </a:endParaRPr>
          </a:p>
          <a:p>
            <a:pPr lvl="1" marL="568960" marR="834390" indent="-213360">
              <a:lnSpc>
                <a:spcPct val="100000"/>
              </a:lnSpc>
              <a:spcBef>
                <a:spcPts val="490"/>
              </a:spcBef>
              <a:buChar char="–"/>
              <a:tabLst>
                <a:tab pos="568960" algn="l"/>
              </a:tabLst>
            </a:pPr>
            <a:r>
              <a:rPr dirty="0" sz="2100">
                <a:latin typeface="Arial"/>
                <a:cs typeface="Arial"/>
              </a:rPr>
              <a:t>El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P está</a:t>
            </a:r>
            <a:r>
              <a:rPr dirty="0" sz="2100" spc="-2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dispuesto</a:t>
            </a:r>
            <a:r>
              <a:rPr dirty="0" sz="2100" spc="-30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a</a:t>
            </a:r>
            <a:r>
              <a:rPr dirty="0" sz="2100" spc="-1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aventurarse</a:t>
            </a:r>
            <a:r>
              <a:rPr dirty="0" sz="2100" spc="-2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experimentando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con</a:t>
            </a:r>
            <a:r>
              <a:rPr dirty="0" sz="2100" spc="-10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lo </a:t>
            </a:r>
            <a:r>
              <a:rPr dirty="0" sz="2100" spc="-57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desconocido.</a:t>
            </a:r>
            <a:endParaRPr sz="2100">
              <a:latin typeface="Arial"/>
              <a:cs typeface="Arial"/>
            </a:endParaRPr>
          </a:p>
          <a:p>
            <a:pPr lvl="1" marL="568960" indent="-213360">
              <a:lnSpc>
                <a:spcPct val="100000"/>
              </a:lnSpc>
              <a:spcBef>
                <a:spcPts val="505"/>
              </a:spcBef>
              <a:buChar char="–"/>
              <a:tabLst>
                <a:tab pos="568960" algn="l"/>
              </a:tabLst>
            </a:pPr>
            <a:r>
              <a:rPr dirty="0" sz="2100">
                <a:latin typeface="Arial"/>
                <a:cs typeface="Arial"/>
              </a:rPr>
              <a:t>El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P</a:t>
            </a:r>
            <a:r>
              <a:rPr dirty="0" sz="2100" spc="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confía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en </a:t>
            </a:r>
            <a:r>
              <a:rPr dirty="0" sz="2100">
                <a:latin typeface="Arial"/>
                <a:cs typeface="Arial"/>
              </a:rPr>
              <a:t>la</a:t>
            </a:r>
            <a:r>
              <a:rPr dirty="0" sz="2100" spc="-2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capacidad</a:t>
            </a:r>
            <a:r>
              <a:rPr dirty="0" sz="2100" spc="-2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cognitiva</a:t>
            </a:r>
            <a:r>
              <a:rPr dirty="0" sz="2100" spc="-2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del</a:t>
            </a:r>
            <a:r>
              <a:rPr dirty="0" sz="2100" spc="-10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A.</a:t>
            </a:r>
            <a:endParaRPr sz="2100">
              <a:latin typeface="Arial"/>
              <a:cs typeface="Arial"/>
            </a:endParaRPr>
          </a:p>
          <a:p>
            <a:pPr lvl="1" marL="568960" marR="5080" indent="-213360">
              <a:lnSpc>
                <a:spcPct val="100000"/>
              </a:lnSpc>
              <a:spcBef>
                <a:spcPts val="505"/>
              </a:spcBef>
              <a:buChar char="–"/>
              <a:tabLst>
                <a:tab pos="568960" algn="l"/>
              </a:tabLst>
            </a:pPr>
            <a:r>
              <a:rPr dirty="0" sz="2100">
                <a:latin typeface="Arial"/>
                <a:cs typeface="Arial"/>
              </a:rPr>
              <a:t>El P está </a:t>
            </a:r>
            <a:r>
              <a:rPr dirty="0" sz="2100" spc="-5">
                <a:latin typeface="Arial"/>
                <a:cs typeface="Arial"/>
              </a:rPr>
              <a:t>dispuesto </a:t>
            </a:r>
            <a:r>
              <a:rPr dirty="0" sz="2100">
                <a:latin typeface="Arial"/>
                <a:cs typeface="Arial"/>
              </a:rPr>
              <a:t>a </a:t>
            </a:r>
            <a:r>
              <a:rPr dirty="0" sz="2100" spc="-5">
                <a:latin typeface="Arial"/>
                <a:cs typeface="Arial"/>
              </a:rPr>
              <a:t>esperar </a:t>
            </a:r>
            <a:r>
              <a:rPr dirty="0" sz="2100">
                <a:latin typeface="Arial"/>
                <a:cs typeface="Arial"/>
              </a:rPr>
              <a:t>la </a:t>
            </a:r>
            <a:r>
              <a:rPr dirty="0" sz="2100" spc="-5">
                <a:latin typeface="Arial"/>
                <a:cs typeface="Arial"/>
              </a:rPr>
              <a:t>respuesta tanto tiempo </a:t>
            </a:r>
            <a:r>
              <a:rPr dirty="0" sz="2100">
                <a:latin typeface="Arial"/>
                <a:cs typeface="Arial"/>
              </a:rPr>
              <a:t>con </a:t>
            </a:r>
            <a:r>
              <a:rPr dirty="0" sz="2100" spc="-5">
                <a:latin typeface="Arial"/>
                <a:cs typeface="Arial"/>
              </a:rPr>
              <a:t>el </a:t>
            </a:r>
            <a:r>
              <a:rPr dirty="0" sz="2100">
                <a:latin typeface="Arial"/>
                <a:cs typeface="Arial"/>
              </a:rPr>
              <a:t>A </a:t>
            </a:r>
            <a:r>
              <a:rPr dirty="0" sz="2100" spc="-57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necesite.</a:t>
            </a:r>
            <a:endParaRPr sz="2100">
              <a:latin typeface="Arial"/>
              <a:cs typeface="Arial"/>
            </a:endParaRPr>
          </a:p>
          <a:p>
            <a:pPr lvl="1" marL="568960" marR="157480" indent="-213360">
              <a:lnSpc>
                <a:spcPct val="100000"/>
              </a:lnSpc>
              <a:spcBef>
                <a:spcPts val="490"/>
              </a:spcBef>
              <a:buChar char="–"/>
              <a:tabLst>
                <a:tab pos="568960" algn="l"/>
              </a:tabLst>
            </a:pPr>
            <a:r>
              <a:rPr dirty="0" sz="2100">
                <a:latin typeface="Arial"/>
                <a:cs typeface="Arial"/>
              </a:rPr>
              <a:t>El</a:t>
            </a:r>
            <a:r>
              <a:rPr dirty="0" sz="2100" spc="-10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A</a:t>
            </a:r>
            <a:r>
              <a:rPr dirty="0" sz="2100" spc="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es capaz de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ir </a:t>
            </a:r>
            <a:r>
              <a:rPr dirty="0" sz="2100" spc="-5">
                <a:latin typeface="Arial"/>
                <a:cs typeface="Arial"/>
              </a:rPr>
              <a:t>haciendo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pequeños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descubrimientos</a:t>
            </a:r>
            <a:r>
              <a:rPr dirty="0" sz="2100" spc="-3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que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lo </a:t>
            </a:r>
            <a:r>
              <a:rPr dirty="0" sz="2100" spc="-57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llevarán</a:t>
            </a:r>
            <a:r>
              <a:rPr dirty="0" sz="2100" spc="-20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a</a:t>
            </a:r>
            <a:r>
              <a:rPr dirty="0" sz="2100" spc="-5">
                <a:latin typeface="Arial"/>
                <a:cs typeface="Arial"/>
              </a:rPr>
              <a:t> descubrir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un concepto.</a:t>
            </a:r>
            <a:endParaRPr sz="2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55045" y="6657795"/>
            <a:ext cx="121920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latin typeface="Calibri"/>
                <a:cs typeface="Calibri"/>
              </a:rPr>
              <a:t>(Mosston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&amp;</a:t>
            </a:r>
            <a:r>
              <a:rPr dirty="0" sz="800" spc="-20">
                <a:latin typeface="Calibri"/>
                <a:cs typeface="Calibri"/>
              </a:rPr>
              <a:t> </a:t>
            </a:r>
            <a:r>
              <a:rPr dirty="0" sz="800" spc="-5">
                <a:latin typeface="Calibri"/>
                <a:cs typeface="Calibri"/>
              </a:rPr>
              <a:t>Ashworth,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2001)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50853" y="1027615"/>
            <a:ext cx="8100695" cy="484759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269875" indent="-257810">
              <a:lnSpc>
                <a:spcPct val="100000"/>
              </a:lnSpc>
              <a:spcBef>
                <a:spcPts val="434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C</a:t>
            </a:r>
            <a:r>
              <a:rPr dirty="0" sz="2200" spc="-5">
                <a:latin typeface="Arial"/>
                <a:cs typeface="Arial"/>
              </a:rPr>
              <a:t>ontenido:</a:t>
            </a:r>
            <a:r>
              <a:rPr dirty="0" sz="2200" spc="-5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Baile.</a:t>
            </a:r>
            <a:endParaRPr sz="2200">
              <a:latin typeface="Arial"/>
              <a:cs typeface="Arial"/>
            </a:endParaRPr>
          </a:p>
          <a:p>
            <a:pPr marL="269875" marR="5080" indent="-257810">
              <a:lnSpc>
                <a:spcPts val="2380"/>
              </a:lnSpc>
              <a:spcBef>
                <a:spcPts val="630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Propósito</a:t>
            </a:r>
            <a:r>
              <a:rPr dirty="0" sz="2200">
                <a:latin typeface="Arial"/>
                <a:cs typeface="Arial"/>
              </a:rPr>
              <a:t> específico:</a:t>
            </a:r>
            <a:r>
              <a:rPr dirty="0" sz="2200" spc="-5">
                <a:latin typeface="Arial"/>
                <a:cs typeface="Arial"/>
              </a:rPr>
              <a:t> Descubrir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el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efecto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base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1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apoyo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y </a:t>
            </a:r>
            <a:r>
              <a:rPr dirty="0" sz="2200" spc="-59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el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centro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gravedad</a:t>
            </a:r>
            <a:r>
              <a:rPr dirty="0" sz="2200" spc="2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en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el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equilibrio.</a:t>
            </a:r>
            <a:endParaRPr sz="22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250"/>
              </a:spcBef>
              <a:buChar char="–"/>
              <a:tabLst>
                <a:tab pos="570865" algn="l"/>
              </a:tabLst>
            </a:pPr>
            <a:r>
              <a:rPr dirty="0" sz="1900" spc="-5">
                <a:latin typeface="Arial"/>
                <a:cs typeface="Arial"/>
              </a:rPr>
              <a:t>P-</a:t>
            </a:r>
            <a:r>
              <a:rPr dirty="0" sz="1900" spc="-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¿Sabes</a:t>
            </a:r>
            <a:r>
              <a:rPr dirty="0" sz="1900" spc="1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lo que</a:t>
            </a:r>
            <a:r>
              <a:rPr dirty="0" sz="1900" spc="2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es</a:t>
            </a:r>
            <a:r>
              <a:rPr dirty="0" sz="1900" spc="-1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el</a:t>
            </a:r>
            <a:r>
              <a:rPr dirty="0" sz="1900" spc="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equilibrio?</a:t>
            </a:r>
            <a:endParaRPr sz="19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265"/>
              </a:spcBef>
              <a:buChar char="–"/>
              <a:tabLst>
                <a:tab pos="570865" algn="l"/>
              </a:tabLst>
            </a:pPr>
            <a:r>
              <a:rPr dirty="0" sz="1900" spc="-5">
                <a:latin typeface="Arial"/>
                <a:cs typeface="Arial"/>
              </a:rPr>
              <a:t>A-Se</a:t>
            </a:r>
            <a:r>
              <a:rPr dirty="0" sz="1900" spc="-3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mueven.</a:t>
            </a:r>
            <a:endParaRPr sz="19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275"/>
              </a:spcBef>
              <a:buChar char="–"/>
              <a:tabLst>
                <a:tab pos="570865" algn="l"/>
              </a:tabLst>
            </a:pPr>
            <a:r>
              <a:rPr dirty="0" sz="1900" spc="-5">
                <a:latin typeface="Arial"/>
                <a:cs typeface="Arial"/>
              </a:rPr>
              <a:t>P- ¿Puedes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conseguir</a:t>
            </a:r>
            <a:r>
              <a:rPr dirty="0" sz="1900" spc="4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el</a:t>
            </a:r>
            <a:r>
              <a:rPr dirty="0" sz="1900" spc="-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más</a:t>
            </a:r>
            <a:r>
              <a:rPr dirty="0" sz="1900" spc="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equilibrio?</a:t>
            </a:r>
            <a:endParaRPr sz="1900">
              <a:latin typeface="Arial"/>
              <a:cs typeface="Arial"/>
            </a:endParaRPr>
          </a:p>
          <a:p>
            <a:pPr lvl="1" marL="570230" marR="408305" indent="-215265">
              <a:lnSpc>
                <a:spcPts val="2050"/>
              </a:lnSpc>
              <a:spcBef>
                <a:spcPts val="535"/>
              </a:spcBef>
              <a:buChar char="–"/>
              <a:tabLst>
                <a:tab pos="570865" algn="l"/>
              </a:tabLst>
            </a:pPr>
            <a:r>
              <a:rPr dirty="0" sz="1900" spc="-5">
                <a:latin typeface="Arial"/>
                <a:cs typeface="Arial"/>
              </a:rPr>
              <a:t>A-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Suelen</a:t>
            </a:r>
            <a:r>
              <a:rPr dirty="0" sz="1900" spc="3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cambiar</a:t>
            </a:r>
            <a:r>
              <a:rPr dirty="0" sz="1900" spc="2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de</a:t>
            </a:r>
            <a:r>
              <a:rPr dirty="0" sz="1900" spc="1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posición</a:t>
            </a:r>
            <a:r>
              <a:rPr dirty="0" sz="1900" spc="3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(algunos</a:t>
            </a:r>
            <a:r>
              <a:rPr dirty="0" sz="1900" spc="3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se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agachan,</a:t>
            </a:r>
            <a:r>
              <a:rPr dirty="0" sz="1900" spc="2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otros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buscan </a:t>
            </a:r>
            <a:r>
              <a:rPr dirty="0" sz="1900" spc="-51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poner</a:t>
            </a:r>
            <a:r>
              <a:rPr dirty="0" sz="1900" spc="2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los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pies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a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la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anchura</a:t>
            </a:r>
            <a:r>
              <a:rPr dirty="0" sz="1900" spc="3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de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los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hombros,</a:t>
            </a:r>
            <a:r>
              <a:rPr dirty="0" sz="1900" spc="2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etc…)</a:t>
            </a:r>
            <a:endParaRPr sz="19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235"/>
              </a:spcBef>
              <a:buChar char="–"/>
              <a:tabLst>
                <a:tab pos="570865" algn="l"/>
              </a:tabLst>
            </a:pPr>
            <a:r>
              <a:rPr dirty="0" sz="1900" spc="-5">
                <a:latin typeface="Arial"/>
                <a:cs typeface="Arial"/>
              </a:rPr>
              <a:t>P- ¿Es esa</a:t>
            </a:r>
            <a:r>
              <a:rPr dirty="0" sz="1900" spc="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tu posición</a:t>
            </a:r>
            <a:r>
              <a:rPr dirty="0" sz="1900" spc="3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más</a:t>
            </a:r>
            <a:r>
              <a:rPr dirty="0" sz="1900" spc="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equilibrada?</a:t>
            </a:r>
            <a:endParaRPr sz="19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280"/>
              </a:spcBef>
              <a:buChar char="–"/>
              <a:tabLst>
                <a:tab pos="570865" algn="l"/>
              </a:tabLst>
            </a:pPr>
            <a:r>
              <a:rPr dirty="0" sz="1900" spc="-5">
                <a:latin typeface="Arial"/>
                <a:cs typeface="Arial"/>
              </a:rPr>
              <a:t>A- Algunos</a:t>
            </a:r>
            <a:r>
              <a:rPr dirty="0" sz="1900" spc="3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se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mantienen</a:t>
            </a:r>
            <a:r>
              <a:rPr dirty="0" sz="1900" spc="4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en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la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posición</a:t>
            </a:r>
            <a:r>
              <a:rPr dirty="0" sz="1900" spc="3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y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otros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la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modifican.</a:t>
            </a:r>
            <a:endParaRPr sz="19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275"/>
              </a:spcBef>
              <a:buChar char="–"/>
              <a:tabLst>
                <a:tab pos="570865" algn="l"/>
              </a:tabLst>
            </a:pPr>
            <a:r>
              <a:rPr dirty="0" sz="1900" spc="-5">
                <a:latin typeface="Arial"/>
                <a:cs typeface="Arial"/>
              </a:rPr>
              <a:t>P-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Ahora</a:t>
            </a:r>
            <a:r>
              <a:rPr dirty="0" sz="1900" spc="3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¿Podrías</a:t>
            </a:r>
            <a:r>
              <a:rPr dirty="0" sz="1900" spc="1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adoptar</a:t>
            </a:r>
            <a:r>
              <a:rPr dirty="0" sz="1900" spc="4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una</a:t>
            </a:r>
            <a:r>
              <a:rPr dirty="0" sz="1900" spc="1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posición</a:t>
            </a:r>
            <a:r>
              <a:rPr dirty="0" sz="1900" spc="4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que</a:t>
            </a:r>
            <a:r>
              <a:rPr dirty="0" sz="1900" spc="1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sea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menos</a:t>
            </a:r>
            <a:r>
              <a:rPr dirty="0" sz="1900" spc="2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equilibrada?</a:t>
            </a:r>
            <a:endParaRPr sz="19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265"/>
              </a:spcBef>
              <a:buChar char="–"/>
              <a:tabLst>
                <a:tab pos="570865" algn="l"/>
              </a:tabLst>
            </a:pPr>
            <a:r>
              <a:rPr dirty="0" sz="1900" spc="-5">
                <a:latin typeface="Arial"/>
                <a:cs typeface="Arial"/>
              </a:rPr>
              <a:t>A-</a:t>
            </a:r>
            <a:r>
              <a:rPr dirty="0" sz="1900" spc="-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Se</a:t>
            </a:r>
            <a:r>
              <a:rPr dirty="0" sz="1900" spc="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mueven</a:t>
            </a:r>
            <a:r>
              <a:rPr dirty="0" sz="1900" spc="1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y</a:t>
            </a:r>
            <a:r>
              <a:rPr dirty="0" sz="1900" spc="-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cambian</a:t>
            </a:r>
            <a:r>
              <a:rPr dirty="0" sz="1900" spc="3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de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posición</a:t>
            </a:r>
            <a:endParaRPr sz="1900">
              <a:latin typeface="Arial"/>
              <a:cs typeface="Arial"/>
            </a:endParaRPr>
          </a:p>
          <a:p>
            <a:pPr lvl="1" marL="570230" indent="-215265">
              <a:lnSpc>
                <a:spcPct val="100000"/>
              </a:lnSpc>
              <a:spcBef>
                <a:spcPts val="275"/>
              </a:spcBef>
              <a:buChar char="–"/>
              <a:tabLst>
                <a:tab pos="570865" algn="l"/>
              </a:tabLst>
            </a:pPr>
            <a:r>
              <a:rPr dirty="0" sz="1900" spc="-5">
                <a:latin typeface="Arial"/>
                <a:cs typeface="Arial"/>
              </a:rPr>
              <a:t>P-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¿Podrías</a:t>
            </a:r>
            <a:r>
              <a:rPr dirty="0" sz="1900" spc="2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ponerte</a:t>
            </a:r>
            <a:r>
              <a:rPr dirty="0" sz="1900" spc="2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ahora</a:t>
            </a:r>
            <a:r>
              <a:rPr dirty="0" sz="1900" spc="2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en</a:t>
            </a:r>
            <a:r>
              <a:rPr dirty="0" sz="1900" spc="1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posición</a:t>
            </a:r>
            <a:r>
              <a:rPr dirty="0" sz="1900" spc="3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de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mínimo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equilibrio?</a:t>
            </a:r>
            <a:endParaRPr sz="1900">
              <a:latin typeface="Arial"/>
              <a:cs typeface="Arial"/>
            </a:endParaRPr>
          </a:p>
          <a:p>
            <a:pPr lvl="1" marL="570230" marR="164465" indent="-215265">
              <a:lnSpc>
                <a:spcPts val="2050"/>
              </a:lnSpc>
              <a:spcBef>
                <a:spcPts val="535"/>
              </a:spcBef>
              <a:buChar char="–"/>
              <a:tabLst>
                <a:tab pos="570865" algn="l"/>
              </a:tabLst>
            </a:pPr>
            <a:r>
              <a:rPr dirty="0" sz="1900" spc="-5">
                <a:latin typeface="Arial"/>
                <a:cs typeface="Arial"/>
              </a:rPr>
              <a:t>La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mayoría</a:t>
            </a:r>
            <a:r>
              <a:rPr dirty="0" sz="1900" spc="2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de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los</a:t>
            </a:r>
            <a:r>
              <a:rPr dirty="0" sz="1900" spc="1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niños</a:t>
            </a:r>
            <a:r>
              <a:rPr dirty="0" sz="1900" spc="2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se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apoyan</a:t>
            </a:r>
            <a:r>
              <a:rPr dirty="0" sz="1900" spc="2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sobre</a:t>
            </a:r>
            <a:r>
              <a:rPr dirty="0" sz="1900" spc="3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los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dedos</a:t>
            </a:r>
            <a:r>
              <a:rPr dirty="0" sz="1900" spc="2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de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los</a:t>
            </a:r>
            <a:r>
              <a:rPr dirty="0" sz="1900" spc="1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pies,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o</a:t>
            </a:r>
            <a:r>
              <a:rPr dirty="0" sz="190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de </a:t>
            </a:r>
            <a:r>
              <a:rPr dirty="0" sz="1900" spc="-509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un</a:t>
            </a:r>
            <a:r>
              <a:rPr dirty="0" sz="1900" spc="5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solo</a:t>
            </a:r>
            <a:r>
              <a:rPr dirty="0" sz="1900" spc="10">
                <a:latin typeface="Arial"/>
                <a:cs typeface="Arial"/>
              </a:rPr>
              <a:t> </a:t>
            </a:r>
            <a:r>
              <a:rPr dirty="0" sz="1900" spc="-5">
                <a:latin typeface="Arial"/>
                <a:cs typeface="Arial"/>
              </a:rPr>
              <a:t>pie.</a:t>
            </a:r>
            <a:endParaRPr sz="19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25903" y="380907"/>
            <a:ext cx="1538605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10">
                <a:solidFill>
                  <a:srgbClr val="1F487C"/>
                </a:solidFill>
              </a:rPr>
              <a:t>Ejemplo</a:t>
            </a:r>
            <a:endParaRPr sz="3300"/>
          </a:p>
        </p:txBody>
      </p:sp>
      <p:sp>
        <p:nvSpPr>
          <p:cNvPr id="4" name="object 4"/>
          <p:cNvSpPr txBox="1"/>
          <p:nvPr/>
        </p:nvSpPr>
        <p:spPr>
          <a:xfrm>
            <a:off x="9055045" y="6657795"/>
            <a:ext cx="121920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latin typeface="Calibri"/>
                <a:cs typeface="Calibri"/>
              </a:rPr>
              <a:t>(Mosston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&amp;</a:t>
            </a:r>
            <a:r>
              <a:rPr dirty="0" sz="800" spc="-20">
                <a:latin typeface="Calibri"/>
                <a:cs typeface="Calibri"/>
              </a:rPr>
              <a:t> </a:t>
            </a:r>
            <a:r>
              <a:rPr dirty="0" sz="800" spc="-5">
                <a:latin typeface="Calibri"/>
                <a:cs typeface="Calibri"/>
              </a:rPr>
              <a:t>Ashworth,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2001)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59687" y="556281"/>
            <a:ext cx="5658485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solidFill>
                  <a:srgbClr val="1F487C"/>
                </a:solidFill>
              </a:rPr>
              <a:t>RESOLUCIÓN</a:t>
            </a:r>
            <a:r>
              <a:rPr dirty="0" sz="3000" spc="-30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DE</a:t>
            </a:r>
            <a:r>
              <a:rPr dirty="0" sz="3000" spc="-20">
                <a:solidFill>
                  <a:srgbClr val="1F487C"/>
                </a:solidFill>
              </a:rPr>
              <a:t> </a:t>
            </a:r>
            <a:r>
              <a:rPr dirty="0" sz="3000" spc="-5">
                <a:solidFill>
                  <a:srgbClr val="1F487C"/>
                </a:solidFill>
              </a:rPr>
              <a:t>PROBLEMAS</a:t>
            </a:r>
            <a:endParaRPr sz="3000"/>
          </a:p>
          <a:p>
            <a:pPr algn="ctr" marL="1270">
              <a:lnSpc>
                <a:spcPct val="100000"/>
              </a:lnSpc>
            </a:pPr>
            <a:r>
              <a:rPr dirty="0" sz="3000" spc="-5">
                <a:solidFill>
                  <a:srgbClr val="1F487C"/>
                </a:solidFill>
              </a:rPr>
              <a:t>(Estilo</a:t>
            </a:r>
            <a:r>
              <a:rPr dirty="0" sz="3000" spc="-45">
                <a:solidFill>
                  <a:srgbClr val="1F487C"/>
                </a:solidFill>
              </a:rPr>
              <a:t> </a:t>
            </a:r>
            <a:r>
              <a:rPr dirty="0" sz="3000" spc="-10">
                <a:solidFill>
                  <a:srgbClr val="1F487C"/>
                </a:solidFill>
              </a:rPr>
              <a:t>G)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4302517" y="2869172"/>
            <a:ext cx="24892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Calibri"/>
                <a:cs typeface="Calibri"/>
              </a:rPr>
              <a:t>Anatomía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del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estilo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78096" y="3553967"/>
            <a:ext cx="1757680" cy="701040"/>
          </a:xfrm>
          <a:custGeom>
            <a:avLst/>
            <a:gdLst/>
            <a:ahLst/>
            <a:cxnLst/>
            <a:rect l="l" t="t" r="r" b="b"/>
            <a:pathLst>
              <a:path w="1757679" h="701039">
                <a:moveTo>
                  <a:pt x="1406652" y="0"/>
                </a:moveTo>
                <a:lnTo>
                  <a:pt x="0" y="0"/>
                </a:lnTo>
                <a:lnTo>
                  <a:pt x="350520" y="350520"/>
                </a:lnTo>
                <a:lnTo>
                  <a:pt x="0" y="701040"/>
                </a:lnTo>
                <a:lnTo>
                  <a:pt x="1406652" y="701040"/>
                </a:lnTo>
                <a:lnTo>
                  <a:pt x="1757172" y="350520"/>
                </a:lnTo>
                <a:lnTo>
                  <a:pt x="1406652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069720" y="3699808"/>
            <a:ext cx="78867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35890" marR="5080" indent="-1238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m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cto 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(diseño)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6100317" y="3607053"/>
            <a:ext cx="1470025" cy="594995"/>
            <a:chOff x="6100317" y="3607053"/>
            <a:chExt cx="1470025" cy="594995"/>
          </a:xfrm>
        </p:grpSpPr>
        <p:sp>
          <p:nvSpPr>
            <p:cNvPr id="7" name="object 7"/>
            <p:cNvSpPr/>
            <p:nvPr/>
          </p:nvSpPr>
          <p:spPr>
            <a:xfrm>
              <a:off x="6106667" y="3613403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1165860" y="0"/>
                  </a:moveTo>
                  <a:lnTo>
                    <a:pt x="0" y="0"/>
                  </a:lnTo>
                  <a:lnTo>
                    <a:pt x="291084" y="291084"/>
                  </a:lnTo>
                  <a:lnTo>
                    <a:pt x="0" y="582168"/>
                  </a:lnTo>
                  <a:lnTo>
                    <a:pt x="1165860" y="582168"/>
                  </a:lnTo>
                  <a:lnTo>
                    <a:pt x="1456944" y="291084"/>
                  </a:lnTo>
                  <a:lnTo>
                    <a:pt x="11658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106667" y="3613403"/>
              <a:ext cx="1457325" cy="582295"/>
            </a:xfrm>
            <a:custGeom>
              <a:avLst/>
              <a:gdLst/>
              <a:ahLst/>
              <a:cxnLst/>
              <a:rect l="l" t="t" r="r" b="b"/>
              <a:pathLst>
                <a:path w="1457325" h="582295">
                  <a:moveTo>
                    <a:pt x="0" y="0"/>
                  </a:moveTo>
                  <a:lnTo>
                    <a:pt x="1165860" y="0"/>
                  </a:lnTo>
                  <a:lnTo>
                    <a:pt x="1456944" y="291084"/>
                  </a:lnTo>
                  <a:lnTo>
                    <a:pt x="1165860" y="582168"/>
                  </a:lnTo>
                  <a:lnTo>
                    <a:pt x="0" y="582168"/>
                  </a:lnTo>
                  <a:lnTo>
                    <a:pt x="291084" y="2910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6426455" y="3782103"/>
            <a:ext cx="8324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r>
              <a:rPr dirty="0" sz="1200" spc="-6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(Problema)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578096" y="4354067"/>
            <a:ext cx="1757680" cy="702945"/>
          </a:xfrm>
          <a:custGeom>
            <a:avLst/>
            <a:gdLst/>
            <a:ahLst/>
            <a:cxnLst/>
            <a:rect l="l" t="t" r="r" b="b"/>
            <a:pathLst>
              <a:path w="1757679" h="702945">
                <a:moveTo>
                  <a:pt x="1405890" y="0"/>
                </a:moveTo>
                <a:lnTo>
                  <a:pt x="0" y="0"/>
                </a:lnTo>
                <a:lnTo>
                  <a:pt x="351282" y="351281"/>
                </a:lnTo>
                <a:lnTo>
                  <a:pt x="0" y="702563"/>
                </a:lnTo>
                <a:lnTo>
                  <a:pt x="1405890" y="702563"/>
                </a:lnTo>
                <a:lnTo>
                  <a:pt x="1757172" y="351281"/>
                </a:lnTo>
                <a:lnTo>
                  <a:pt x="1405890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002633" y="4500465"/>
            <a:ext cx="922655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12700" marR="5080" indent="187325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nc</a:t>
            </a:r>
            <a:r>
              <a:rPr dirty="0" sz="1200" spc="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ón)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100317" y="4407153"/>
            <a:ext cx="1470025" cy="596900"/>
            <a:chOff x="6100317" y="4407153"/>
            <a:chExt cx="1470025" cy="596900"/>
          </a:xfrm>
        </p:grpSpPr>
        <p:sp>
          <p:nvSpPr>
            <p:cNvPr id="13" name="object 13"/>
            <p:cNvSpPr/>
            <p:nvPr/>
          </p:nvSpPr>
          <p:spPr>
            <a:xfrm>
              <a:off x="6106667" y="4413503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1165098" y="0"/>
                  </a:moveTo>
                  <a:lnTo>
                    <a:pt x="0" y="0"/>
                  </a:lnTo>
                  <a:lnTo>
                    <a:pt x="291846" y="291846"/>
                  </a:lnTo>
                  <a:lnTo>
                    <a:pt x="0" y="583692"/>
                  </a:lnTo>
                  <a:lnTo>
                    <a:pt x="1165098" y="583692"/>
                  </a:lnTo>
                  <a:lnTo>
                    <a:pt x="1456944" y="291846"/>
                  </a:lnTo>
                  <a:lnTo>
                    <a:pt x="1165098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106667" y="4413503"/>
              <a:ext cx="1457325" cy="584200"/>
            </a:xfrm>
            <a:custGeom>
              <a:avLst/>
              <a:gdLst/>
              <a:ahLst/>
              <a:cxnLst/>
              <a:rect l="l" t="t" r="r" b="b"/>
              <a:pathLst>
                <a:path w="1457325" h="584200">
                  <a:moveTo>
                    <a:pt x="0" y="0"/>
                  </a:moveTo>
                  <a:lnTo>
                    <a:pt x="1165098" y="0"/>
                  </a:lnTo>
                  <a:lnTo>
                    <a:pt x="1456944" y="291846"/>
                  </a:lnTo>
                  <a:lnTo>
                    <a:pt x="1165098" y="583692"/>
                  </a:lnTo>
                  <a:lnTo>
                    <a:pt x="0" y="583692"/>
                  </a:lnTo>
                  <a:lnTo>
                    <a:pt x="291846" y="291846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6417311" y="4582762"/>
            <a:ext cx="85216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-6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(respuesta)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600955" y="5155691"/>
            <a:ext cx="1755775" cy="701040"/>
          </a:xfrm>
          <a:custGeom>
            <a:avLst/>
            <a:gdLst/>
            <a:ahLst/>
            <a:cxnLst/>
            <a:rect l="l" t="t" r="r" b="b"/>
            <a:pathLst>
              <a:path w="1755775" h="701039">
                <a:moveTo>
                  <a:pt x="1405128" y="0"/>
                </a:moveTo>
                <a:lnTo>
                  <a:pt x="0" y="0"/>
                </a:lnTo>
                <a:lnTo>
                  <a:pt x="350520" y="350519"/>
                </a:lnTo>
                <a:lnTo>
                  <a:pt x="0" y="701039"/>
                </a:lnTo>
                <a:lnTo>
                  <a:pt x="1405128" y="701039"/>
                </a:lnTo>
                <a:lnTo>
                  <a:pt x="1755648" y="350519"/>
                </a:lnTo>
                <a:lnTo>
                  <a:pt x="1405128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5084257" y="5301427"/>
            <a:ext cx="802640" cy="37338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marL="276225" marR="5080" indent="-264160">
              <a:lnSpc>
                <a:spcPts val="1300"/>
              </a:lnSpc>
              <a:spcBef>
                <a:spcPts val="259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dirty="0" sz="12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200" spc="-254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(FB)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6100317" y="5170678"/>
            <a:ext cx="1470025" cy="671195"/>
            <a:chOff x="6100317" y="5170678"/>
            <a:chExt cx="1470025" cy="671195"/>
          </a:xfrm>
        </p:grpSpPr>
        <p:sp>
          <p:nvSpPr>
            <p:cNvPr id="19" name="object 19"/>
            <p:cNvSpPr/>
            <p:nvPr/>
          </p:nvSpPr>
          <p:spPr>
            <a:xfrm>
              <a:off x="6106667" y="5177028"/>
              <a:ext cx="1457325" cy="658495"/>
            </a:xfrm>
            <a:custGeom>
              <a:avLst/>
              <a:gdLst/>
              <a:ahLst/>
              <a:cxnLst/>
              <a:rect l="l" t="t" r="r" b="b"/>
              <a:pathLst>
                <a:path w="1457325" h="658495">
                  <a:moveTo>
                    <a:pt x="1127760" y="0"/>
                  </a:moveTo>
                  <a:lnTo>
                    <a:pt x="0" y="0"/>
                  </a:lnTo>
                  <a:lnTo>
                    <a:pt x="329184" y="329184"/>
                  </a:lnTo>
                  <a:lnTo>
                    <a:pt x="0" y="658368"/>
                  </a:lnTo>
                  <a:lnTo>
                    <a:pt x="1127760" y="658368"/>
                  </a:lnTo>
                  <a:lnTo>
                    <a:pt x="1456944" y="329184"/>
                  </a:lnTo>
                  <a:lnTo>
                    <a:pt x="112776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106667" y="5177028"/>
              <a:ext cx="1457325" cy="658495"/>
            </a:xfrm>
            <a:custGeom>
              <a:avLst/>
              <a:gdLst/>
              <a:ahLst/>
              <a:cxnLst/>
              <a:rect l="l" t="t" r="r" b="b"/>
              <a:pathLst>
                <a:path w="1457325" h="658495">
                  <a:moveTo>
                    <a:pt x="0" y="0"/>
                  </a:moveTo>
                  <a:lnTo>
                    <a:pt x="1127760" y="0"/>
                  </a:lnTo>
                  <a:lnTo>
                    <a:pt x="1456944" y="329184"/>
                  </a:lnTo>
                  <a:lnTo>
                    <a:pt x="1127760" y="658368"/>
                  </a:lnTo>
                  <a:lnTo>
                    <a:pt x="0" y="658368"/>
                  </a:lnTo>
                  <a:lnTo>
                    <a:pt x="329184" y="32918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6485923" y="5136531"/>
            <a:ext cx="714375" cy="702310"/>
          </a:xfrm>
          <a:prstGeom prst="rect">
            <a:avLst/>
          </a:prstGeom>
        </p:spPr>
        <p:txBody>
          <a:bodyPr wrap="square" lIns="0" tIns="33019" rIns="0" bIns="0" rtlCol="0" vert="horz">
            <a:spAutoFit/>
          </a:bodyPr>
          <a:lstStyle/>
          <a:p>
            <a:pPr algn="ctr" marL="12700" marR="5080" indent="-1905">
              <a:lnSpc>
                <a:spcPts val="1300"/>
              </a:lnSpc>
              <a:spcBef>
                <a:spcPts val="259"/>
              </a:spcBef>
            </a:pPr>
            <a:r>
              <a:rPr dirty="0" sz="1200">
                <a:latin typeface="Calibri"/>
                <a:cs typeface="Calibri"/>
              </a:rPr>
              <a:t>A (debe </a:t>
            </a:r>
            <a:r>
              <a:rPr dirty="0" sz="1200" spc="5">
                <a:latin typeface="Calibri"/>
                <a:cs typeface="Calibri"/>
              </a:rPr>
              <a:t> d</a:t>
            </a:r>
            <a:r>
              <a:rPr dirty="0" sz="1200">
                <a:latin typeface="Calibri"/>
                <a:cs typeface="Calibri"/>
              </a:rPr>
              <a:t>e</a:t>
            </a:r>
            <a:r>
              <a:rPr dirty="0" sz="1200" spc="-5">
                <a:latin typeface="Calibri"/>
                <a:cs typeface="Calibri"/>
              </a:rPr>
              <a:t>c</a:t>
            </a: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5">
                <a:latin typeface="Calibri"/>
                <a:cs typeface="Calibri"/>
              </a:rPr>
              <a:t>nt</a:t>
            </a:r>
            <a:r>
              <a:rPr dirty="0" sz="1200">
                <a:latin typeface="Calibri"/>
                <a:cs typeface="Calibri"/>
              </a:rPr>
              <a:t>ar</a:t>
            </a:r>
            <a:r>
              <a:rPr dirty="0" sz="1200" spc="-5">
                <a:latin typeface="Calibri"/>
                <a:cs typeface="Calibri"/>
              </a:rPr>
              <a:t>s</a:t>
            </a:r>
            <a:r>
              <a:rPr dirty="0" sz="1200">
                <a:latin typeface="Calibri"/>
                <a:cs typeface="Calibri"/>
              </a:rPr>
              <a:t>e  por </a:t>
            </a:r>
            <a:r>
              <a:rPr dirty="0" sz="1200" spc="5">
                <a:latin typeface="Calibri"/>
                <a:cs typeface="Calibri"/>
              </a:rPr>
              <a:t>una </a:t>
            </a:r>
            <a:r>
              <a:rPr dirty="0" sz="1200" spc="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solución)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542817" y="6405109"/>
            <a:ext cx="264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Adaptado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Mosston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Ashworth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(2001)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94867" y="1423060"/>
            <a:ext cx="7433945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69875" marR="5080" indent="-25781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T</a:t>
            </a:r>
            <a:r>
              <a:rPr dirty="0" sz="2400" spc="-5">
                <a:latin typeface="Arial"/>
                <a:cs typeface="Arial"/>
              </a:rPr>
              <a:t>u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tarea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consiste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diseñar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movimientos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que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trabajen la cualidad física </a:t>
            </a:r>
            <a:r>
              <a:rPr dirty="0" sz="2400">
                <a:latin typeface="Arial"/>
                <a:cs typeface="Arial"/>
              </a:rPr>
              <a:t>que </a:t>
            </a:r>
            <a:r>
              <a:rPr dirty="0" sz="2400" spc="-5">
                <a:latin typeface="Arial"/>
                <a:cs typeface="Arial"/>
              </a:rPr>
              <a:t>aparece. Debe ser un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movimiento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nuevo.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Anota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el movimiento.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406106" y="614809"/>
            <a:ext cx="1538605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10">
                <a:solidFill>
                  <a:srgbClr val="1F487C"/>
                </a:solidFill>
              </a:rPr>
              <a:t>Ejemplo</a:t>
            </a:r>
            <a:endParaRPr sz="3300"/>
          </a:p>
        </p:txBody>
      </p:sp>
      <p:grpSp>
        <p:nvGrpSpPr>
          <p:cNvPr id="4" name="object 4"/>
          <p:cNvGrpSpPr/>
          <p:nvPr/>
        </p:nvGrpSpPr>
        <p:grpSpPr>
          <a:xfrm>
            <a:off x="3043237" y="2887205"/>
            <a:ext cx="6105525" cy="1483360"/>
            <a:chOff x="3043237" y="2887205"/>
            <a:chExt cx="6105525" cy="148336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8000" y="2887205"/>
              <a:ext cx="6095998" cy="148285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3043237" y="3258049"/>
              <a:ext cx="6105525" cy="0"/>
            </a:xfrm>
            <a:custGeom>
              <a:avLst/>
              <a:gdLst/>
              <a:ahLst/>
              <a:cxnLst/>
              <a:rect l="l" t="t" r="r" b="b"/>
              <a:pathLst>
                <a:path w="6105525" h="0">
                  <a:moveTo>
                    <a:pt x="0" y="0"/>
                  </a:moveTo>
                  <a:lnTo>
                    <a:pt x="6105525" y="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3043236" y="2882437"/>
          <a:ext cx="6110605" cy="14878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528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3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Cualidad</a:t>
                      </a:r>
                      <a:r>
                        <a:rPr dirty="0" sz="1350" spc="-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3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fí</a:t>
                      </a:r>
                      <a:r>
                        <a:rPr dirty="0" sz="135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3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35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3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endParaRPr sz="1350">
                        <a:latin typeface="Calibri"/>
                        <a:cs typeface="Calibri"/>
                      </a:endParaRPr>
                    </a:p>
                  </a:txBody>
                  <a:tcPr marL="0" marR="0" marB="0" marT="38735"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3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Movimiento</a:t>
                      </a:r>
                      <a:endParaRPr sz="1350">
                        <a:latin typeface="Calibri"/>
                        <a:cs typeface="Calibri"/>
                      </a:endParaRPr>
                    </a:p>
                  </a:txBody>
                  <a:tcPr marL="0" marR="0" marB="0" marT="38735">
                    <a:solidFill>
                      <a:srgbClr val="4471C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350">
                          <a:latin typeface="Calibri"/>
                          <a:cs typeface="Calibri"/>
                        </a:rPr>
                        <a:t>Flexibilidad </a:t>
                      </a:r>
                      <a:r>
                        <a:rPr dirty="0" sz="1350" spc="-5">
                          <a:latin typeface="Calibri"/>
                          <a:cs typeface="Calibri"/>
                        </a:rPr>
                        <a:t>(en </a:t>
                      </a:r>
                      <a:r>
                        <a:rPr dirty="0" sz="1350">
                          <a:latin typeface="Calibri"/>
                          <a:cs typeface="Calibri"/>
                        </a:rPr>
                        <a:t>columna</a:t>
                      </a:r>
                      <a:r>
                        <a:rPr dirty="0" sz="135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350" spc="-5">
                          <a:latin typeface="Calibri"/>
                          <a:cs typeface="Calibri"/>
                        </a:rPr>
                        <a:t>vertebral)</a:t>
                      </a:r>
                      <a:endParaRPr sz="1350">
                        <a:latin typeface="Calibri"/>
                        <a:cs typeface="Calibri"/>
                      </a:endParaRPr>
                    </a:p>
                  </a:txBody>
                  <a:tcPr marL="0" marR="0" marB="0" marT="34290">
                    <a:lnL w="9525">
                      <a:solidFill>
                        <a:srgbClr val="4471C4"/>
                      </a:solidFill>
                      <a:prstDash val="solid"/>
                    </a:lnL>
                    <a:lnR w="9525">
                      <a:solidFill>
                        <a:srgbClr val="4471C4"/>
                      </a:solidFill>
                      <a:prstDash val="solid"/>
                    </a:lnR>
                    <a:lnB w="9525">
                      <a:solidFill>
                        <a:srgbClr val="4471C4"/>
                      </a:solidFill>
                      <a:prstDash val="soli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4471C4"/>
                      </a:solidFill>
                      <a:prstDash val="solid"/>
                    </a:lnL>
                    <a:lnR w="9525">
                      <a:solidFill>
                        <a:srgbClr val="4471C4"/>
                      </a:solidFill>
                      <a:prstDash val="solid"/>
                    </a:lnR>
                    <a:lnB w="9525">
                      <a:solidFill>
                        <a:srgbClr val="4471C4"/>
                      </a:solidFill>
                      <a:prstDash val="solid"/>
                    </a:lnB>
                    <a:solidFill>
                      <a:srgbClr val="B4C6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350">
                          <a:latin typeface="Calibri"/>
                          <a:cs typeface="Calibri"/>
                        </a:rPr>
                        <a:t>Flexibilidad</a:t>
                      </a:r>
                      <a:r>
                        <a:rPr dirty="0" sz="135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350" spc="-5">
                          <a:latin typeface="Calibri"/>
                          <a:cs typeface="Calibri"/>
                        </a:rPr>
                        <a:t>(cadera)</a:t>
                      </a:r>
                      <a:endParaRPr sz="135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9525">
                      <a:solidFill>
                        <a:srgbClr val="4471C4"/>
                      </a:solidFill>
                      <a:prstDash val="solid"/>
                    </a:lnL>
                    <a:lnR w="9525">
                      <a:solidFill>
                        <a:srgbClr val="4471C4"/>
                      </a:solidFill>
                      <a:prstDash val="solid"/>
                    </a:lnR>
                    <a:lnT w="9525">
                      <a:solidFill>
                        <a:srgbClr val="4471C4"/>
                      </a:solidFill>
                      <a:prstDash val="solid"/>
                    </a:lnT>
                    <a:lnB w="9525">
                      <a:solidFill>
                        <a:srgbClr val="4471C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4471C4"/>
                      </a:solidFill>
                      <a:prstDash val="solid"/>
                    </a:lnL>
                    <a:lnR w="9525">
                      <a:solidFill>
                        <a:srgbClr val="4471C4"/>
                      </a:solidFill>
                      <a:prstDash val="solid"/>
                    </a:lnR>
                    <a:lnT w="9525">
                      <a:solidFill>
                        <a:srgbClr val="4471C4"/>
                      </a:solidFill>
                      <a:prstDash val="solid"/>
                    </a:lnT>
                    <a:lnB w="9525">
                      <a:solidFill>
                        <a:srgbClr val="4471C4"/>
                      </a:solidFill>
                      <a:prstDash val="soli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350">
                          <a:latin typeface="Calibri"/>
                          <a:cs typeface="Calibri"/>
                        </a:rPr>
                        <a:t>Fuerza</a:t>
                      </a:r>
                      <a:r>
                        <a:rPr dirty="0" sz="135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350" spc="-5">
                          <a:latin typeface="Calibri"/>
                          <a:cs typeface="Calibri"/>
                        </a:rPr>
                        <a:t>(cuádriceps)</a:t>
                      </a:r>
                      <a:endParaRPr sz="135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9525">
                      <a:solidFill>
                        <a:srgbClr val="4471C4"/>
                      </a:solidFill>
                      <a:prstDash val="solid"/>
                    </a:lnL>
                    <a:lnR w="9525">
                      <a:solidFill>
                        <a:srgbClr val="4471C4"/>
                      </a:solidFill>
                      <a:prstDash val="solid"/>
                    </a:lnR>
                    <a:lnT w="9525">
                      <a:solidFill>
                        <a:srgbClr val="4471C4"/>
                      </a:solidFill>
                      <a:prstDash val="solid"/>
                    </a:lnT>
                    <a:lnB w="9525">
                      <a:solidFill>
                        <a:srgbClr val="4471C4"/>
                      </a:solidFill>
                      <a:prstDash val="soli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4471C4"/>
                      </a:solidFill>
                      <a:prstDash val="solid"/>
                    </a:lnL>
                    <a:lnR w="9525">
                      <a:solidFill>
                        <a:srgbClr val="4471C4"/>
                      </a:solidFill>
                      <a:prstDash val="solid"/>
                    </a:lnR>
                    <a:lnT w="9525">
                      <a:solidFill>
                        <a:srgbClr val="4471C4"/>
                      </a:solidFill>
                      <a:prstDash val="solid"/>
                    </a:lnT>
                    <a:lnB w="9525">
                      <a:solidFill>
                        <a:srgbClr val="4471C4"/>
                      </a:solidFill>
                      <a:prstDash val="solid"/>
                    </a:lnB>
                    <a:solidFill>
                      <a:srgbClr val="B4C6E7"/>
                    </a:solidFill>
                  </a:tcPr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9055045" y="6657795"/>
            <a:ext cx="121920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latin typeface="Calibri"/>
                <a:cs typeface="Calibri"/>
              </a:rPr>
              <a:t>(Mosston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&amp;</a:t>
            </a:r>
            <a:r>
              <a:rPr dirty="0" sz="800" spc="-20">
                <a:latin typeface="Calibri"/>
                <a:cs typeface="Calibri"/>
              </a:rPr>
              <a:t> </a:t>
            </a:r>
            <a:r>
              <a:rPr dirty="0" sz="800" spc="-5">
                <a:latin typeface="Calibri"/>
                <a:cs typeface="Calibri"/>
              </a:rPr>
              <a:t>Ashworth,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2001)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68668" y="5305026"/>
            <a:ext cx="6873240" cy="57721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2529840" marR="5080" indent="-2517775">
              <a:lnSpc>
                <a:spcPct val="101099"/>
              </a:lnSpc>
              <a:spcBef>
                <a:spcPts val="75"/>
              </a:spcBef>
            </a:pPr>
            <a:r>
              <a:rPr dirty="0" sz="1800" spc="-5" b="1">
                <a:solidFill>
                  <a:srgbClr val="1F3863"/>
                </a:solidFill>
                <a:latin typeface="Calibri"/>
                <a:cs typeface="Calibri"/>
              </a:rPr>
              <a:t>Tras experimentar diferentes </a:t>
            </a:r>
            <a:r>
              <a:rPr dirty="0" sz="1800" spc="-10" b="1">
                <a:solidFill>
                  <a:srgbClr val="1F3863"/>
                </a:solidFill>
                <a:latin typeface="Calibri"/>
                <a:cs typeface="Calibri"/>
              </a:rPr>
              <a:t>soluciones </a:t>
            </a:r>
            <a:r>
              <a:rPr dirty="0" sz="1800" b="1">
                <a:solidFill>
                  <a:srgbClr val="1F3863"/>
                </a:solidFill>
                <a:latin typeface="Calibri"/>
                <a:cs typeface="Calibri"/>
              </a:rPr>
              <a:t>el alumno tiene que decantarse </a:t>
            </a:r>
            <a:r>
              <a:rPr dirty="0" sz="1800" spc="-395" b="1">
                <a:solidFill>
                  <a:srgbClr val="1F3863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1F3863"/>
                </a:solidFill>
                <a:latin typeface="Calibri"/>
                <a:cs typeface="Calibri"/>
              </a:rPr>
              <a:t>por</a:t>
            </a:r>
            <a:r>
              <a:rPr dirty="0" sz="1800" spc="-20" b="1">
                <a:solidFill>
                  <a:srgbClr val="1F3863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1F3863"/>
                </a:solidFill>
                <a:latin typeface="Calibri"/>
                <a:cs typeface="Calibri"/>
              </a:rPr>
              <a:t>una</a:t>
            </a:r>
            <a:r>
              <a:rPr dirty="0" sz="1800" spc="-15" b="1">
                <a:solidFill>
                  <a:srgbClr val="1F3863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1F3863"/>
                </a:solidFill>
                <a:latin typeface="Calibri"/>
                <a:cs typeface="Calibri"/>
              </a:rPr>
              <a:t>respuestas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60291" y="2924555"/>
            <a:ext cx="2630805" cy="1053465"/>
          </a:xfrm>
          <a:custGeom>
            <a:avLst/>
            <a:gdLst/>
            <a:ahLst/>
            <a:cxnLst/>
            <a:rect l="l" t="t" r="r" b="b"/>
            <a:pathLst>
              <a:path w="2630804" h="1053464">
                <a:moveTo>
                  <a:pt x="2103882" y="0"/>
                </a:moveTo>
                <a:lnTo>
                  <a:pt x="0" y="0"/>
                </a:lnTo>
                <a:lnTo>
                  <a:pt x="526542" y="526542"/>
                </a:lnTo>
                <a:lnTo>
                  <a:pt x="0" y="1053084"/>
                </a:lnTo>
                <a:lnTo>
                  <a:pt x="2103882" y="1053084"/>
                </a:lnTo>
                <a:lnTo>
                  <a:pt x="2630424" y="526542"/>
                </a:lnTo>
                <a:lnTo>
                  <a:pt x="2103882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512836" y="3328847"/>
            <a:ext cx="13411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FFFFF"/>
                </a:solidFill>
                <a:latin typeface="Calibri"/>
                <a:cs typeface="Calibri"/>
              </a:rPr>
              <a:t>Pre</a:t>
            </a:r>
            <a:r>
              <a:rPr dirty="0" sz="12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</a:t>
            </a:r>
            <a:r>
              <a:rPr dirty="0" sz="1200" spc="-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(diseño)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142990" y="3008122"/>
            <a:ext cx="2195195" cy="886460"/>
            <a:chOff x="6142990" y="3008122"/>
            <a:chExt cx="2195195" cy="886460"/>
          </a:xfrm>
        </p:grpSpPr>
        <p:sp>
          <p:nvSpPr>
            <p:cNvPr id="5" name="object 5"/>
            <p:cNvSpPr/>
            <p:nvPr/>
          </p:nvSpPr>
          <p:spPr>
            <a:xfrm>
              <a:off x="6149340" y="3014472"/>
              <a:ext cx="2182495" cy="873760"/>
            </a:xfrm>
            <a:custGeom>
              <a:avLst/>
              <a:gdLst/>
              <a:ahLst/>
              <a:cxnLst/>
              <a:rect l="l" t="t" r="r" b="b"/>
              <a:pathLst>
                <a:path w="2182495" h="873760">
                  <a:moveTo>
                    <a:pt x="1745742" y="0"/>
                  </a:moveTo>
                  <a:lnTo>
                    <a:pt x="0" y="0"/>
                  </a:lnTo>
                  <a:lnTo>
                    <a:pt x="436626" y="436626"/>
                  </a:lnTo>
                  <a:lnTo>
                    <a:pt x="0" y="873252"/>
                  </a:lnTo>
                  <a:lnTo>
                    <a:pt x="1745742" y="873252"/>
                  </a:lnTo>
                  <a:lnTo>
                    <a:pt x="2182368" y="436626"/>
                  </a:lnTo>
                  <a:lnTo>
                    <a:pt x="1745742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149340" y="3014472"/>
              <a:ext cx="2182495" cy="873760"/>
            </a:xfrm>
            <a:custGeom>
              <a:avLst/>
              <a:gdLst/>
              <a:ahLst/>
              <a:cxnLst/>
              <a:rect l="l" t="t" r="r" b="b"/>
              <a:pathLst>
                <a:path w="2182495" h="873760">
                  <a:moveTo>
                    <a:pt x="0" y="0"/>
                  </a:moveTo>
                  <a:lnTo>
                    <a:pt x="1745742" y="0"/>
                  </a:lnTo>
                  <a:lnTo>
                    <a:pt x="2182368" y="436626"/>
                  </a:lnTo>
                  <a:lnTo>
                    <a:pt x="1745742" y="873252"/>
                  </a:lnTo>
                  <a:lnTo>
                    <a:pt x="0" y="873252"/>
                  </a:lnTo>
                  <a:lnTo>
                    <a:pt x="436626" y="43662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6831896" y="3328847"/>
            <a:ext cx="8324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</a:t>
            </a:r>
            <a:r>
              <a:rPr dirty="0" sz="1200" spc="-6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(Problema)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860291" y="4123944"/>
            <a:ext cx="2630805" cy="1053465"/>
          </a:xfrm>
          <a:custGeom>
            <a:avLst/>
            <a:gdLst/>
            <a:ahLst/>
            <a:cxnLst/>
            <a:rect l="l" t="t" r="r" b="b"/>
            <a:pathLst>
              <a:path w="2630804" h="1053464">
                <a:moveTo>
                  <a:pt x="2103882" y="0"/>
                </a:moveTo>
                <a:lnTo>
                  <a:pt x="0" y="0"/>
                </a:lnTo>
                <a:lnTo>
                  <a:pt x="526542" y="526541"/>
                </a:lnTo>
                <a:lnTo>
                  <a:pt x="0" y="1053083"/>
                </a:lnTo>
                <a:lnTo>
                  <a:pt x="2103882" y="1053083"/>
                </a:lnTo>
                <a:lnTo>
                  <a:pt x="2630424" y="526541"/>
                </a:lnTo>
                <a:lnTo>
                  <a:pt x="2103882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444224" y="4528129"/>
            <a:ext cx="14789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 (intervención)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142990" y="4207509"/>
            <a:ext cx="2195195" cy="886460"/>
            <a:chOff x="6142990" y="4207509"/>
            <a:chExt cx="2195195" cy="886460"/>
          </a:xfrm>
        </p:grpSpPr>
        <p:sp>
          <p:nvSpPr>
            <p:cNvPr id="11" name="object 11"/>
            <p:cNvSpPr/>
            <p:nvPr/>
          </p:nvSpPr>
          <p:spPr>
            <a:xfrm>
              <a:off x="6149340" y="4213859"/>
              <a:ext cx="2182495" cy="873760"/>
            </a:xfrm>
            <a:custGeom>
              <a:avLst/>
              <a:gdLst/>
              <a:ahLst/>
              <a:cxnLst/>
              <a:rect l="l" t="t" r="r" b="b"/>
              <a:pathLst>
                <a:path w="2182495" h="873760">
                  <a:moveTo>
                    <a:pt x="1745742" y="0"/>
                  </a:moveTo>
                  <a:lnTo>
                    <a:pt x="0" y="0"/>
                  </a:lnTo>
                  <a:lnTo>
                    <a:pt x="436626" y="436626"/>
                  </a:lnTo>
                  <a:lnTo>
                    <a:pt x="0" y="873252"/>
                  </a:lnTo>
                  <a:lnTo>
                    <a:pt x="1745742" y="873252"/>
                  </a:lnTo>
                  <a:lnTo>
                    <a:pt x="2182368" y="436626"/>
                  </a:lnTo>
                  <a:lnTo>
                    <a:pt x="1745742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149340" y="4213859"/>
              <a:ext cx="2182495" cy="873760"/>
            </a:xfrm>
            <a:custGeom>
              <a:avLst/>
              <a:gdLst/>
              <a:ahLst/>
              <a:cxnLst/>
              <a:rect l="l" t="t" r="r" b="b"/>
              <a:pathLst>
                <a:path w="2182495" h="873760">
                  <a:moveTo>
                    <a:pt x="0" y="0"/>
                  </a:moveTo>
                  <a:lnTo>
                    <a:pt x="1745742" y="0"/>
                  </a:lnTo>
                  <a:lnTo>
                    <a:pt x="2182368" y="436626"/>
                  </a:lnTo>
                  <a:lnTo>
                    <a:pt x="1745742" y="873252"/>
                  </a:lnTo>
                  <a:lnTo>
                    <a:pt x="0" y="873252"/>
                  </a:lnTo>
                  <a:lnTo>
                    <a:pt x="436626" y="43662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6821228" y="4528129"/>
            <a:ext cx="85216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</a:t>
            </a:r>
            <a:r>
              <a:rPr dirty="0" sz="1200" spc="-6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(respuesta)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893820" y="5324855"/>
            <a:ext cx="2630805" cy="1051560"/>
          </a:xfrm>
          <a:custGeom>
            <a:avLst/>
            <a:gdLst/>
            <a:ahLst/>
            <a:cxnLst/>
            <a:rect l="l" t="t" r="r" b="b"/>
            <a:pathLst>
              <a:path w="2630804" h="1051560">
                <a:moveTo>
                  <a:pt x="2104644" y="0"/>
                </a:moveTo>
                <a:lnTo>
                  <a:pt x="0" y="0"/>
                </a:lnTo>
                <a:lnTo>
                  <a:pt x="525780" y="525780"/>
                </a:lnTo>
                <a:lnTo>
                  <a:pt x="0" y="1051560"/>
                </a:lnTo>
                <a:lnTo>
                  <a:pt x="2104644" y="1051560"/>
                </a:lnTo>
                <a:lnTo>
                  <a:pt x="2630424" y="525780"/>
                </a:lnTo>
                <a:lnTo>
                  <a:pt x="2104644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4672517" y="5727740"/>
            <a:ext cx="108648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dirty="0" sz="1200" spc="-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impacto</a:t>
            </a:r>
            <a:r>
              <a:rPr dirty="0" sz="12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Calibri"/>
                <a:cs typeface="Calibri"/>
              </a:rPr>
              <a:t>(FB)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6142990" y="5406897"/>
            <a:ext cx="2195195" cy="886460"/>
            <a:chOff x="6142990" y="5406897"/>
            <a:chExt cx="2195195" cy="886460"/>
          </a:xfrm>
        </p:grpSpPr>
        <p:sp>
          <p:nvSpPr>
            <p:cNvPr id="17" name="object 17"/>
            <p:cNvSpPr/>
            <p:nvPr/>
          </p:nvSpPr>
          <p:spPr>
            <a:xfrm>
              <a:off x="6149340" y="5413247"/>
              <a:ext cx="2182495" cy="873760"/>
            </a:xfrm>
            <a:custGeom>
              <a:avLst/>
              <a:gdLst/>
              <a:ahLst/>
              <a:cxnLst/>
              <a:rect l="l" t="t" r="r" b="b"/>
              <a:pathLst>
                <a:path w="2182495" h="873760">
                  <a:moveTo>
                    <a:pt x="1745742" y="0"/>
                  </a:moveTo>
                  <a:lnTo>
                    <a:pt x="0" y="0"/>
                  </a:lnTo>
                  <a:lnTo>
                    <a:pt x="436626" y="436625"/>
                  </a:lnTo>
                  <a:lnTo>
                    <a:pt x="0" y="873251"/>
                  </a:lnTo>
                  <a:lnTo>
                    <a:pt x="1745742" y="873251"/>
                  </a:lnTo>
                  <a:lnTo>
                    <a:pt x="2182368" y="436625"/>
                  </a:lnTo>
                  <a:lnTo>
                    <a:pt x="1745742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149340" y="5413247"/>
              <a:ext cx="2182495" cy="873760"/>
            </a:xfrm>
            <a:custGeom>
              <a:avLst/>
              <a:gdLst/>
              <a:ahLst/>
              <a:cxnLst/>
              <a:rect l="l" t="t" r="r" b="b"/>
              <a:pathLst>
                <a:path w="2182495" h="873760">
                  <a:moveTo>
                    <a:pt x="0" y="0"/>
                  </a:moveTo>
                  <a:lnTo>
                    <a:pt x="1745742" y="0"/>
                  </a:lnTo>
                  <a:lnTo>
                    <a:pt x="2182368" y="436625"/>
                  </a:lnTo>
                  <a:lnTo>
                    <a:pt x="1745742" y="873251"/>
                  </a:lnTo>
                  <a:lnTo>
                    <a:pt x="0" y="873251"/>
                  </a:lnTo>
                  <a:lnTo>
                    <a:pt x="436626" y="43662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7190066" y="5727409"/>
            <a:ext cx="11366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52041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solidFill>
                  <a:srgbClr val="1F487C"/>
                </a:solidFill>
              </a:rPr>
              <a:t>ESTILO</a:t>
            </a:r>
            <a:r>
              <a:rPr dirty="0" sz="3000" spc="-35">
                <a:solidFill>
                  <a:srgbClr val="1F487C"/>
                </a:solidFill>
              </a:rPr>
              <a:t> </a:t>
            </a:r>
            <a:r>
              <a:rPr dirty="0" sz="3000" spc="-5">
                <a:solidFill>
                  <a:srgbClr val="1F487C"/>
                </a:solidFill>
              </a:rPr>
              <a:t>DIVERGENTE</a:t>
            </a:r>
            <a:endParaRPr sz="3000"/>
          </a:p>
          <a:p>
            <a:pPr algn="ctr">
              <a:lnSpc>
                <a:spcPct val="100000"/>
              </a:lnSpc>
            </a:pPr>
            <a:r>
              <a:rPr dirty="0" sz="3000" spc="-5">
                <a:solidFill>
                  <a:srgbClr val="1F487C"/>
                </a:solidFill>
              </a:rPr>
              <a:t>(Estilo</a:t>
            </a:r>
            <a:r>
              <a:rPr dirty="0" sz="3000" spc="-45">
                <a:solidFill>
                  <a:srgbClr val="1F487C"/>
                </a:solidFill>
              </a:rPr>
              <a:t> </a:t>
            </a:r>
            <a:r>
              <a:rPr dirty="0" sz="3000" spc="5">
                <a:solidFill>
                  <a:srgbClr val="1F487C"/>
                </a:solidFill>
              </a:rPr>
              <a:t>H)</a:t>
            </a:r>
            <a:endParaRPr sz="3000"/>
          </a:p>
        </p:txBody>
      </p:sp>
      <p:sp>
        <p:nvSpPr>
          <p:cNvPr id="21" name="object 21"/>
          <p:cNvSpPr txBox="1"/>
          <p:nvPr/>
        </p:nvSpPr>
        <p:spPr>
          <a:xfrm>
            <a:off x="4590549" y="1931154"/>
            <a:ext cx="24892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latin typeface="Calibri"/>
                <a:cs typeface="Calibri"/>
              </a:rPr>
              <a:t>Anatomía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del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estilo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94868" y="1882795"/>
            <a:ext cx="7131684" cy="2524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9875" indent="-25781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Garamond"/>
                <a:cs typeface="Garamond"/>
              </a:rPr>
              <a:t>E</a:t>
            </a:r>
            <a:r>
              <a:rPr dirty="0" sz="2400" spc="-5">
                <a:latin typeface="Garamond"/>
                <a:cs typeface="Garamond"/>
              </a:rPr>
              <a:t>l</a:t>
            </a:r>
            <a:r>
              <a:rPr dirty="0" sz="2400" spc="-10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profesor</a:t>
            </a:r>
            <a:r>
              <a:rPr dirty="0" sz="2400" spc="-20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platea</a:t>
            </a:r>
            <a:r>
              <a:rPr dirty="0" sz="2400" spc="15">
                <a:latin typeface="Garamond"/>
                <a:cs typeface="Garamond"/>
              </a:rPr>
              <a:t> </a:t>
            </a:r>
            <a:r>
              <a:rPr dirty="0" sz="2400">
                <a:latin typeface="Garamond"/>
                <a:cs typeface="Garamond"/>
              </a:rPr>
              <a:t>un</a:t>
            </a:r>
            <a:r>
              <a:rPr dirty="0" sz="2400" spc="-10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problema</a:t>
            </a:r>
            <a:r>
              <a:rPr dirty="0" sz="2400" spc="-10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motor.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3550">
              <a:latin typeface="Garamond"/>
              <a:cs typeface="Garamond"/>
            </a:endParaRPr>
          </a:p>
          <a:p>
            <a:pPr marL="269875" marR="5080" indent="-257810">
              <a:lnSpc>
                <a:spcPct val="100800"/>
              </a:lnSpc>
              <a:spcBef>
                <a:spcPts val="5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Garamond"/>
                <a:cs typeface="Garamond"/>
              </a:rPr>
              <a:t>Existen</a:t>
            </a:r>
            <a:r>
              <a:rPr dirty="0" sz="2400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múltiples</a:t>
            </a:r>
            <a:r>
              <a:rPr dirty="0" sz="2400" spc="15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respuestas</a:t>
            </a:r>
            <a:r>
              <a:rPr dirty="0" sz="2400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validas</a:t>
            </a:r>
            <a:r>
              <a:rPr dirty="0" sz="2400">
                <a:latin typeface="Garamond"/>
                <a:cs typeface="Garamond"/>
              </a:rPr>
              <a:t> que </a:t>
            </a:r>
            <a:r>
              <a:rPr dirty="0" sz="2400" spc="-5">
                <a:latin typeface="Garamond"/>
                <a:cs typeface="Garamond"/>
              </a:rPr>
              <a:t>permiten</a:t>
            </a:r>
            <a:r>
              <a:rPr dirty="0" sz="2400" spc="15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resolver </a:t>
            </a:r>
            <a:r>
              <a:rPr dirty="0" sz="2400" spc="-585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correctamente</a:t>
            </a:r>
            <a:r>
              <a:rPr dirty="0" sz="2400" spc="15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el</a:t>
            </a:r>
            <a:r>
              <a:rPr dirty="0" sz="2400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problema</a:t>
            </a:r>
            <a:r>
              <a:rPr dirty="0" sz="2400" spc="5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motor formulado.</a:t>
            </a:r>
            <a:endParaRPr sz="2400">
              <a:latin typeface="Garamond"/>
              <a:cs typeface="Garamond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600">
              <a:latin typeface="Garamond"/>
              <a:cs typeface="Garamond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latin typeface="Garamond"/>
                <a:cs typeface="Garamond"/>
              </a:rPr>
              <a:t>En esta</a:t>
            </a:r>
            <a:r>
              <a:rPr dirty="0" sz="2400" spc="5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frase musical</a:t>
            </a:r>
            <a:r>
              <a:rPr dirty="0" sz="2400" spc="5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¿Qué</a:t>
            </a:r>
            <a:r>
              <a:rPr dirty="0" sz="2400" spc="5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pasos</a:t>
            </a:r>
            <a:r>
              <a:rPr dirty="0" sz="2400">
                <a:latin typeface="Garamond"/>
                <a:cs typeface="Garamond"/>
              </a:rPr>
              <a:t> </a:t>
            </a:r>
            <a:r>
              <a:rPr dirty="0" sz="2400" spc="-5">
                <a:latin typeface="Garamond"/>
                <a:cs typeface="Garamond"/>
              </a:rPr>
              <a:t>incluirías?</a:t>
            </a:r>
            <a:endParaRPr sz="2400">
              <a:latin typeface="Garamond"/>
              <a:cs typeface="Garamond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413031" y="646934"/>
            <a:ext cx="1538605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10">
                <a:solidFill>
                  <a:srgbClr val="1F487C"/>
                </a:solidFill>
              </a:rPr>
              <a:t>Ejemplo</a:t>
            </a:r>
            <a:endParaRPr sz="33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99702" y="2025848"/>
            <a:ext cx="6834505" cy="1488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9875" marR="48895" indent="-26987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400">
                <a:latin typeface="Arial"/>
                <a:cs typeface="Arial"/>
              </a:rPr>
              <a:t>E</a:t>
            </a:r>
            <a:r>
              <a:rPr dirty="0" sz="2400">
                <a:latin typeface="Arial"/>
                <a:cs typeface="Arial"/>
              </a:rPr>
              <a:t>ste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estilo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presenta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un paso más del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umbral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del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descubrimiento</a:t>
            </a:r>
            <a:r>
              <a:rPr dirty="0" sz="2400" spc="3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puesto que </a:t>
            </a:r>
            <a:r>
              <a:rPr dirty="0" sz="2400">
                <a:latin typeface="Arial"/>
                <a:cs typeface="Arial"/>
              </a:rPr>
              <a:t>a</a:t>
            </a:r>
            <a:r>
              <a:rPr dirty="0" sz="2400" spc="-5">
                <a:latin typeface="Arial"/>
                <a:cs typeface="Arial"/>
              </a:rPr>
              <a:t> diferencia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 </a:t>
            </a:r>
            <a:r>
              <a:rPr dirty="0" sz="2400" spc="-10">
                <a:latin typeface="Arial"/>
                <a:cs typeface="Arial"/>
              </a:rPr>
              <a:t>los</a:t>
            </a:r>
            <a:endParaRPr sz="2400">
              <a:latin typeface="Arial"/>
              <a:cs typeface="Arial"/>
            </a:endParaRPr>
          </a:p>
          <a:p>
            <a:pPr marL="2075814" marR="5080" indent="-1850389">
              <a:lnSpc>
                <a:spcPct val="100000"/>
              </a:lnSpc>
            </a:pPr>
            <a:r>
              <a:rPr dirty="0" sz="2400" spc="-5">
                <a:latin typeface="Arial"/>
                <a:cs typeface="Arial"/>
              </a:rPr>
              <a:t>estilos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anteriores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el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alumno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descubre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-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diseña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pregunta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o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problema.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66978" y="427836"/>
            <a:ext cx="5659120" cy="13970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solidFill>
                  <a:srgbClr val="1F487C"/>
                </a:solidFill>
              </a:rPr>
              <a:t>PROGRAMA INDIVIDUALIZADO </a:t>
            </a:r>
            <a:r>
              <a:rPr dirty="0" sz="3000" spc="-819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EL</a:t>
            </a:r>
            <a:r>
              <a:rPr dirty="0" sz="3000" spc="-20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DISEÑO</a:t>
            </a:r>
            <a:r>
              <a:rPr dirty="0" sz="3000" spc="-20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DEL</a:t>
            </a:r>
            <a:r>
              <a:rPr dirty="0" sz="3000" spc="-30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ALUMNO</a:t>
            </a:r>
            <a:endParaRPr sz="3000"/>
          </a:p>
          <a:p>
            <a:pPr algn="ctr">
              <a:lnSpc>
                <a:spcPct val="100000"/>
              </a:lnSpc>
            </a:pPr>
            <a:r>
              <a:rPr dirty="0" sz="3000" spc="-5">
                <a:solidFill>
                  <a:srgbClr val="1F487C"/>
                </a:solidFill>
              </a:rPr>
              <a:t>(Estilo</a:t>
            </a:r>
            <a:r>
              <a:rPr dirty="0" sz="3000" spc="-45">
                <a:solidFill>
                  <a:srgbClr val="1F487C"/>
                </a:solidFill>
              </a:rPr>
              <a:t> </a:t>
            </a:r>
            <a:r>
              <a:rPr dirty="0" sz="3000" spc="-10">
                <a:solidFill>
                  <a:srgbClr val="1F487C"/>
                </a:solidFill>
              </a:rPr>
              <a:t>I)</a:t>
            </a:r>
            <a:endParaRPr sz="3000"/>
          </a:p>
        </p:txBody>
      </p:sp>
      <p:grpSp>
        <p:nvGrpSpPr>
          <p:cNvPr id="4" name="object 4"/>
          <p:cNvGrpSpPr/>
          <p:nvPr/>
        </p:nvGrpSpPr>
        <p:grpSpPr>
          <a:xfrm>
            <a:off x="5801614" y="4070350"/>
            <a:ext cx="589280" cy="589280"/>
            <a:chOff x="5801614" y="4070350"/>
            <a:chExt cx="589280" cy="589280"/>
          </a:xfrm>
        </p:grpSpPr>
        <p:sp>
          <p:nvSpPr>
            <p:cNvPr id="5" name="object 5"/>
            <p:cNvSpPr/>
            <p:nvPr/>
          </p:nvSpPr>
          <p:spPr>
            <a:xfrm>
              <a:off x="5807964" y="4076700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79">
                  <a:moveTo>
                    <a:pt x="432054" y="0"/>
                  </a:moveTo>
                  <a:lnTo>
                    <a:pt x="144018" y="0"/>
                  </a:lnTo>
                  <a:lnTo>
                    <a:pt x="144018" y="288036"/>
                  </a:lnTo>
                  <a:lnTo>
                    <a:pt x="0" y="288036"/>
                  </a:lnTo>
                  <a:lnTo>
                    <a:pt x="288036" y="576072"/>
                  </a:lnTo>
                  <a:lnTo>
                    <a:pt x="576072" y="288036"/>
                  </a:lnTo>
                  <a:lnTo>
                    <a:pt x="432054" y="288036"/>
                  </a:lnTo>
                  <a:lnTo>
                    <a:pt x="43205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5807964" y="4076700"/>
              <a:ext cx="576580" cy="576580"/>
            </a:xfrm>
            <a:custGeom>
              <a:avLst/>
              <a:gdLst/>
              <a:ahLst/>
              <a:cxnLst/>
              <a:rect l="l" t="t" r="r" b="b"/>
              <a:pathLst>
                <a:path w="576579" h="576579">
                  <a:moveTo>
                    <a:pt x="0" y="288036"/>
                  </a:moveTo>
                  <a:lnTo>
                    <a:pt x="144018" y="288036"/>
                  </a:lnTo>
                  <a:lnTo>
                    <a:pt x="144018" y="0"/>
                  </a:lnTo>
                  <a:lnTo>
                    <a:pt x="432054" y="0"/>
                  </a:lnTo>
                  <a:lnTo>
                    <a:pt x="432054" y="288036"/>
                  </a:lnTo>
                  <a:lnTo>
                    <a:pt x="576072" y="288036"/>
                  </a:lnTo>
                  <a:lnTo>
                    <a:pt x="288036" y="576072"/>
                  </a:lnTo>
                  <a:lnTo>
                    <a:pt x="0" y="288036"/>
                  </a:lnTo>
                  <a:close/>
                </a:path>
              </a:pathLst>
            </a:custGeom>
            <a:ln w="12700">
              <a:solidFill>
                <a:srgbClr val="30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2817166" y="4814911"/>
            <a:ext cx="6407150" cy="8515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12700" marR="5080" indent="-2540">
              <a:lnSpc>
                <a:spcPct val="100499"/>
              </a:lnSpc>
              <a:spcBef>
                <a:spcPts val="90"/>
              </a:spcBef>
            </a:pP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El</a:t>
            </a:r>
            <a:r>
              <a:rPr dirty="0" sz="1800" spc="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objetivo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 de</a:t>
            </a:r>
            <a:r>
              <a:rPr dirty="0" sz="1800" spc="1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este</a:t>
            </a:r>
            <a:r>
              <a:rPr dirty="0" sz="1800" spc="-10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estilo</a:t>
            </a:r>
            <a:r>
              <a:rPr dirty="0" sz="1800" spc="10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consiste</a:t>
            </a:r>
            <a:r>
              <a:rPr dirty="0" sz="1800" spc="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en</a:t>
            </a:r>
            <a:r>
              <a:rPr dirty="0" sz="1800" spc="1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proporcionar</a:t>
            </a:r>
            <a:r>
              <a:rPr dirty="0" sz="1800" spc="20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al</a:t>
            </a:r>
            <a:r>
              <a:rPr dirty="0" sz="1800" spc="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alumno</a:t>
            </a:r>
            <a:r>
              <a:rPr dirty="0" sz="1800" spc="10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la 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oportunidad</a:t>
            </a:r>
            <a:r>
              <a:rPr dirty="0" sz="1800" spc="2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de</a:t>
            </a:r>
            <a:r>
              <a:rPr dirty="0" sz="1800" spc="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desarrollar</a:t>
            </a:r>
            <a:r>
              <a:rPr dirty="0" sz="1800" spc="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un</a:t>
            </a:r>
            <a:r>
              <a:rPr dirty="0" sz="1800" spc="1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programa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por</a:t>
            </a:r>
            <a:r>
              <a:rPr dirty="0" sz="1800" spc="10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sí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 mismo, 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basado en</a:t>
            </a:r>
            <a:r>
              <a:rPr dirty="0" sz="1800" spc="1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las </a:t>
            </a:r>
            <a:r>
              <a:rPr dirty="0" sz="1800" spc="-390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capacidades</a:t>
            </a:r>
            <a:r>
              <a:rPr dirty="0" sz="1800" spc="10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cognitivas</a:t>
            </a:r>
            <a:r>
              <a:rPr dirty="0" sz="1800" spc="1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y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físicas</a:t>
            </a:r>
            <a:r>
              <a:rPr dirty="0" sz="1800" spc="5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para</a:t>
            </a:r>
            <a:r>
              <a:rPr dirty="0" sz="1800" spc="10">
                <a:solidFill>
                  <a:srgbClr val="756F6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el</a:t>
            </a:r>
            <a:r>
              <a:rPr dirty="0" sz="1800" spc="-5">
                <a:solidFill>
                  <a:srgbClr val="756F6F"/>
                </a:solidFill>
                <a:latin typeface="Calibri"/>
                <a:cs typeface="Calibri"/>
              </a:rPr>
              <a:t> tema</a:t>
            </a:r>
            <a:r>
              <a:rPr dirty="0" sz="1800">
                <a:solidFill>
                  <a:srgbClr val="756F6F"/>
                </a:solidFill>
                <a:latin typeface="Calibri"/>
                <a:cs typeface="Calibri"/>
              </a:rPr>
              <a:t> dado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055045" y="6657795"/>
            <a:ext cx="121920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latin typeface="Calibri"/>
                <a:cs typeface="Calibri"/>
              </a:rPr>
              <a:t>(Mosston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&amp;</a:t>
            </a:r>
            <a:r>
              <a:rPr dirty="0" sz="800" spc="-20">
                <a:latin typeface="Calibri"/>
                <a:cs typeface="Calibri"/>
              </a:rPr>
              <a:t> </a:t>
            </a:r>
            <a:r>
              <a:rPr dirty="0" sz="800" spc="-5">
                <a:latin typeface="Calibri"/>
                <a:cs typeface="Calibri"/>
              </a:rPr>
              <a:t>Ashworth,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2001)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90549" y="993915"/>
            <a:ext cx="290195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latin typeface="Calibri"/>
                <a:cs typeface="Calibri"/>
              </a:rPr>
              <a:t>Anatomía</a:t>
            </a:r>
            <a:r>
              <a:rPr dirty="0" sz="2800" spc="-15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del</a:t>
            </a:r>
            <a:r>
              <a:rPr dirty="0" sz="2800" spc="-20" b="1">
                <a:latin typeface="Calibri"/>
                <a:cs typeface="Calibri"/>
              </a:rPr>
              <a:t> </a:t>
            </a:r>
            <a:r>
              <a:rPr dirty="0" sz="2800" spc="-10" b="1">
                <a:latin typeface="Calibri"/>
                <a:cs typeface="Calibri"/>
              </a:rPr>
              <a:t>estilo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38955" y="1990344"/>
            <a:ext cx="3164205" cy="1264920"/>
          </a:xfrm>
          <a:custGeom>
            <a:avLst/>
            <a:gdLst/>
            <a:ahLst/>
            <a:cxnLst/>
            <a:rect l="l" t="t" r="r" b="b"/>
            <a:pathLst>
              <a:path w="3164204" h="1264920">
                <a:moveTo>
                  <a:pt x="2531364" y="0"/>
                </a:moveTo>
                <a:lnTo>
                  <a:pt x="0" y="0"/>
                </a:lnTo>
                <a:lnTo>
                  <a:pt x="632460" y="632460"/>
                </a:lnTo>
                <a:lnTo>
                  <a:pt x="0" y="1264920"/>
                </a:lnTo>
                <a:lnTo>
                  <a:pt x="2531364" y="1264920"/>
                </a:lnTo>
                <a:lnTo>
                  <a:pt x="3163824" y="632460"/>
                </a:lnTo>
                <a:lnTo>
                  <a:pt x="2531364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44222" y="2465265"/>
            <a:ext cx="177482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Pre</a:t>
            </a:r>
            <a:r>
              <a:rPr dirty="0" sz="16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impacto</a:t>
            </a:r>
            <a:r>
              <a:rPr dirty="0" sz="16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(diseño)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584950" y="2090673"/>
            <a:ext cx="2639060" cy="1064260"/>
            <a:chOff x="6584950" y="2090673"/>
            <a:chExt cx="2639060" cy="1064260"/>
          </a:xfrm>
        </p:grpSpPr>
        <p:sp>
          <p:nvSpPr>
            <p:cNvPr id="6" name="object 6"/>
            <p:cNvSpPr/>
            <p:nvPr/>
          </p:nvSpPr>
          <p:spPr>
            <a:xfrm>
              <a:off x="6591300" y="2097023"/>
              <a:ext cx="2626360" cy="1051560"/>
            </a:xfrm>
            <a:custGeom>
              <a:avLst/>
              <a:gdLst/>
              <a:ahLst/>
              <a:cxnLst/>
              <a:rect l="l" t="t" r="r" b="b"/>
              <a:pathLst>
                <a:path w="2626359" h="1051560">
                  <a:moveTo>
                    <a:pt x="2100072" y="0"/>
                  </a:moveTo>
                  <a:lnTo>
                    <a:pt x="0" y="0"/>
                  </a:lnTo>
                  <a:lnTo>
                    <a:pt x="525780" y="525780"/>
                  </a:lnTo>
                  <a:lnTo>
                    <a:pt x="0" y="1051560"/>
                  </a:lnTo>
                  <a:lnTo>
                    <a:pt x="2100072" y="1051560"/>
                  </a:lnTo>
                  <a:lnTo>
                    <a:pt x="2625852" y="525780"/>
                  </a:lnTo>
                  <a:lnTo>
                    <a:pt x="2100072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591300" y="2097023"/>
              <a:ext cx="2626360" cy="1051560"/>
            </a:xfrm>
            <a:custGeom>
              <a:avLst/>
              <a:gdLst/>
              <a:ahLst/>
              <a:cxnLst/>
              <a:rect l="l" t="t" r="r" b="b"/>
              <a:pathLst>
                <a:path w="2626359" h="1051560">
                  <a:moveTo>
                    <a:pt x="0" y="0"/>
                  </a:moveTo>
                  <a:lnTo>
                    <a:pt x="2100072" y="0"/>
                  </a:lnTo>
                  <a:lnTo>
                    <a:pt x="2625852" y="525780"/>
                  </a:lnTo>
                  <a:lnTo>
                    <a:pt x="2100072" y="1051560"/>
                  </a:lnTo>
                  <a:lnTo>
                    <a:pt x="0" y="1051560"/>
                  </a:lnTo>
                  <a:lnTo>
                    <a:pt x="525780" y="52578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7261545" y="2244285"/>
            <a:ext cx="1303655" cy="709295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algn="ctr" marL="12065" marR="5080">
              <a:lnSpc>
                <a:spcPct val="90300"/>
              </a:lnSpc>
              <a:spcBef>
                <a:spcPts val="280"/>
              </a:spcBef>
            </a:pPr>
            <a:r>
              <a:rPr dirty="0" sz="1600" spc="-5">
                <a:latin typeface="Calibri"/>
                <a:cs typeface="Calibri"/>
              </a:rPr>
              <a:t>P</a:t>
            </a:r>
            <a:r>
              <a:rPr dirty="0" sz="1600" spc="-4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(Selecciona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el </a:t>
            </a:r>
            <a:r>
              <a:rPr dirty="0" sz="1600" spc="-35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tema a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desarrollar)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838955" y="3444240"/>
            <a:ext cx="3164205" cy="1264920"/>
          </a:xfrm>
          <a:custGeom>
            <a:avLst/>
            <a:gdLst/>
            <a:ahLst/>
            <a:cxnLst/>
            <a:rect l="l" t="t" r="r" b="b"/>
            <a:pathLst>
              <a:path w="3164204" h="1264920">
                <a:moveTo>
                  <a:pt x="2531364" y="0"/>
                </a:moveTo>
                <a:lnTo>
                  <a:pt x="0" y="0"/>
                </a:lnTo>
                <a:lnTo>
                  <a:pt x="632460" y="632460"/>
                </a:lnTo>
                <a:lnTo>
                  <a:pt x="0" y="1264920"/>
                </a:lnTo>
                <a:lnTo>
                  <a:pt x="2531364" y="1264920"/>
                </a:lnTo>
                <a:lnTo>
                  <a:pt x="3163824" y="632460"/>
                </a:lnTo>
                <a:lnTo>
                  <a:pt x="2531364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824647" y="3808338"/>
            <a:ext cx="1213485" cy="489584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marL="12700" marR="5080" indent="246379">
              <a:lnSpc>
                <a:spcPts val="1739"/>
              </a:lnSpc>
              <a:spcBef>
                <a:spcPts val="305"/>
              </a:spcBef>
            </a:pP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600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600" b="1">
                <a:solidFill>
                  <a:srgbClr val="FFFFFF"/>
                </a:solidFill>
                <a:latin typeface="Calibri"/>
                <a:cs typeface="Calibri"/>
              </a:rPr>
              <a:t>ó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n)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584950" y="3425697"/>
            <a:ext cx="2639060" cy="1302385"/>
            <a:chOff x="6584950" y="3425697"/>
            <a:chExt cx="2639060" cy="1302385"/>
          </a:xfrm>
        </p:grpSpPr>
        <p:sp>
          <p:nvSpPr>
            <p:cNvPr id="12" name="object 12"/>
            <p:cNvSpPr/>
            <p:nvPr/>
          </p:nvSpPr>
          <p:spPr>
            <a:xfrm>
              <a:off x="6591300" y="3432047"/>
              <a:ext cx="2626360" cy="1289685"/>
            </a:xfrm>
            <a:custGeom>
              <a:avLst/>
              <a:gdLst/>
              <a:ahLst/>
              <a:cxnLst/>
              <a:rect l="l" t="t" r="r" b="b"/>
              <a:pathLst>
                <a:path w="2626359" h="1289685">
                  <a:moveTo>
                    <a:pt x="1981200" y="0"/>
                  </a:moveTo>
                  <a:lnTo>
                    <a:pt x="0" y="0"/>
                  </a:lnTo>
                  <a:lnTo>
                    <a:pt x="644652" y="644652"/>
                  </a:lnTo>
                  <a:lnTo>
                    <a:pt x="0" y="1289304"/>
                  </a:lnTo>
                  <a:lnTo>
                    <a:pt x="1981200" y="1289304"/>
                  </a:lnTo>
                  <a:lnTo>
                    <a:pt x="2625852" y="644652"/>
                  </a:lnTo>
                  <a:lnTo>
                    <a:pt x="1981200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591300" y="3432047"/>
              <a:ext cx="2626360" cy="1289685"/>
            </a:xfrm>
            <a:custGeom>
              <a:avLst/>
              <a:gdLst/>
              <a:ahLst/>
              <a:cxnLst/>
              <a:rect l="l" t="t" r="r" b="b"/>
              <a:pathLst>
                <a:path w="2626359" h="1289685">
                  <a:moveTo>
                    <a:pt x="0" y="0"/>
                  </a:moveTo>
                  <a:lnTo>
                    <a:pt x="1981200" y="0"/>
                  </a:lnTo>
                  <a:lnTo>
                    <a:pt x="2625852" y="644652"/>
                  </a:lnTo>
                  <a:lnTo>
                    <a:pt x="1981200" y="1289304"/>
                  </a:lnTo>
                  <a:lnTo>
                    <a:pt x="0" y="1289304"/>
                  </a:lnTo>
                  <a:lnTo>
                    <a:pt x="644652" y="644652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7286867" y="3369426"/>
            <a:ext cx="1255395" cy="1367790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algn="ctr" marL="12700" marR="5080" indent="-2540">
              <a:lnSpc>
                <a:spcPct val="90100"/>
              </a:lnSpc>
              <a:spcBef>
                <a:spcPts val="285"/>
              </a:spcBef>
            </a:pPr>
            <a:r>
              <a:rPr dirty="0" sz="1600" spc="-5">
                <a:latin typeface="Calibri"/>
                <a:cs typeface="Calibri"/>
              </a:rPr>
              <a:t>A (decide el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diseño de </a:t>
            </a:r>
            <a:r>
              <a:rPr dirty="0" sz="1600">
                <a:latin typeface="Calibri"/>
                <a:cs typeface="Calibri"/>
              </a:rPr>
              <a:t>las 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p</a:t>
            </a:r>
            <a:r>
              <a:rPr dirty="0" sz="1600" spc="-15">
                <a:latin typeface="Calibri"/>
                <a:cs typeface="Calibri"/>
              </a:rPr>
              <a:t>r</a:t>
            </a:r>
            <a:r>
              <a:rPr dirty="0" sz="1600" spc="-10">
                <a:latin typeface="Calibri"/>
                <a:cs typeface="Calibri"/>
              </a:rPr>
              <a:t>e</a:t>
            </a:r>
            <a:r>
              <a:rPr dirty="0" sz="1600" spc="-5">
                <a:latin typeface="Calibri"/>
                <a:cs typeface="Calibri"/>
              </a:rPr>
              <a:t>gunta</a:t>
            </a:r>
            <a:r>
              <a:rPr dirty="0" sz="1600" spc="-10">
                <a:latin typeface="Calibri"/>
                <a:cs typeface="Calibri"/>
              </a:rPr>
              <a:t>s/e</a:t>
            </a:r>
            <a:r>
              <a:rPr dirty="0" sz="1600" spc="-5">
                <a:latin typeface="Calibri"/>
                <a:cs typeface="Calibri"/>
              </a:rPr>
              <a:t>j</a:t>
            </a:r>
            <a:r>
              <a:rPr dirty="0" sz="1600" spc="-10">
                <a:latin typeface="Calibri"/>
                <a:cs typeface="Calibri"/>
              </a:rPr>
              <a:t>e</a:t>
            </a:r>
            <a:r>
              <a:rPr dirty="0" sz="1600" spc="-5">
                <a:latin typeface="Calibri"/>
                <a:cs typeface="Calibri"/>
              </a:rPr>
              <a:t>r  </a:t>
            </a:r>
            <a:r>
              <a:rPr dirty="0" sz="1600" spc="-5">
                <a:latin typeface="Calibri"/>
                <a:cs typeface="Calibri"/>
              </a:rPr>
              <a:t>cicios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 </a:t>
            </a:r>
            <a:r>
              <a:rPr dirty="0" sz="1600">
                <a:latin typeface="Calibri"/>
                <a:cs typeface="Calibri"/>
              </a:rPr>
              <a:t>las 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múltiples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soluciones)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878579" y="4899659"/>
            <a:ext cx="3164205" cy="1264920"/>
          </a:xfrm>
          <a:custGeom>
            <a:avLst/>
            <a:gdLst/>
            <a:ahLst/>
            <a:cxnLst/>
            <a:rect l="l" t="t" r="r" b="b"/>
            <a:pathLst>
              <a:path w="3164204" h="1264920">
                <a:moveTo>
                  <a:pt x="2531364" y="0"/>
                </a:moveTo>
                <a:lnTo>
                  <a:pt x="0" y="0"/>
                </a:lnTo>
                <a:lnTo>
                  <a:pt x="632460" y="632460"/>
                </a:lnTo>
                <a:lnTo>
                  <a:pt x="0" y="1264920"/>
                </a:lnTo>
                <a:lnTo>
                  <a:pt x="2531364" y="1264920"/>
                </a:lnTo>
                <a:lnTo>
                  <a:pt x="3163824" y="632460"/>
                </a:lnTo>
                <a:lnTo>
                  <a:pt x="2531364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4751780" y="5375193"/>
            <a:ext cx="14382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dirty="0" sz="16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impacto</a:t>
            </a:r>
            <a:r>
              <a:rPr dirty="0" sz="16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(FB)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6584950" y="4999990"/>
            <a:ext cx="2639060" cy="1062990"/>
            <a:chOff x="6584950" y="4999990"/>
            <a:chExt cx="2639060" cy="1062990"/>
          </a:xfrm>
        </p:grpSpPr>
        <p:sp>
          <p:nvSpPr>
            <p:cNvPr id="18" name="object 18"/>
            <p:cNvSpPr/>
            <p:nvPr/>
          </p:nvSpPr>
          <p:spPr>
            <a:xfrm>
              <a:off x="6591300" y="5006340"/>
              <a:ext cx="2626360" cy="1050290"/>
            </a:xfrm>
            <a:custGeom>
              <a:avLst/>
              <a:gdLst/>
              <a:ahLst/>
              <a:cxnLst/>
              <a:rect l="l" t="t" r="r" b="b"/>
              <a:pathLst>
                <a:path w="2626359" h="1050289">
                  <a:moveTo>
                    <a:pt x="2100834" y="0"/>
                  </a:moveTo>
                  <a:lnTo>
                    <a:pt x="0" y="0"/>
                  </a:lnTo>
                  <a:lnTo>
                    <a:pt x="525018" y="525018"/>
                  </a:lnTo>
                  <a:lnTo>
                    <a:pt x="0" y="1050036"/>
                  </a:lnTo>
                  <a:lnTo>
                    <a:pt x="2100834" y="1050036"/>
                  </a:lnTo>
                  <a:lnTo>
                    <a:pt x="2625852" y="525018"/>
                  </a:lnTo>
                  <a:lnTo>
                    <a:pt x="2100834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591300" y="5006340"/>
              <a:ext cx="2626360" cy="1050290"/>
            </a:xfrm>
            <a:custGeom>
              <a:avLst/>
              <a:gdLst/>
              <a:ahLst/>
              <a:cxnLst/>
              <a:rect l="l" t="t" r="r" b="b"/>
              <a:pathLst>
                <a:path w="2626359" h="1050289">
                  <a:moveTo>
                    <a:pt x="0" y="0"/>
                  </a:moveTo>
                  <a:lnTo>
                    <a:pt x="2100834" y="0"/>
                  </a:lnTo>
                  <a:lnTo>
                    <a:pt x="2625852" y="525018"/>
                  </a:lnTo>
                  <a:lnTo>
                    <a:pt x="2100834" y="1050036"/>
                  </a:lnTo>
                  <a:lnTo>
                    <a:pt x="0" y="1050036"/>
                  </a:lnTo>
                  <a:lnTo>
                    <a:pt x="525018" y="52501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7842220" y="5373917"/>
            <a:ext cx="1428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542878" y="6405184"/>
            <a:ext cx="264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Adaptado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Mosston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Ashworth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(2001)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67235" y="2328560"/>
            <a:ext cx="7031355" cy="2814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69875" marR="360045" indent="-25781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D</a:t>
            </a:r>
            <a:r>
              <a:rPr dirty="0" sz="2400" spc="-5">
                <a:latin typeface="Arial"/>
                <a:cs typeface="Arial"/>
              </a:rPr>
              <a:t>escubrir, crear </a:t>
            </a:r>
            <a:r>
              <a:rPr dirty="0" sz="2400">
                <a:latin typeface="Arial"/>
                <a:cs typeface="Arial"/>
              </a:rPr>
              <a:t>y </a:t>
            </a:r>
            <a:r>
              <a:rPr dirty="0" sz="2400" spc="-5">
                <a:latin typeface="Arial"/>
                <a:cs typeface="Arial"/>
              </a:rPr>
              <a:t>organizar ideas propias para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desarrollar la materia que </a:t>
            </a:r>
            <a:r>
              <a:rPr dirty="0" sz="2400">
                <a:latin typeface="Arial"/>
                <a:cs typeface="Arial"/>
              </a:rPr>
              <a:t>se </a:t>
            </a:r>
            <a:r>
              <a:rPr dirty="0" sz="2400" spc="-5">
                <a:latin typeface="Arial"/>
                <a:cs typeface="Arial"/>
              </a:rPr>
              <a:t>ocupa de un </a:t>
            </a:r>
            <a:r>
              <a:rPr dirty="0" sz="2400">
                <a:latin typeface="Arial"/>
                <a:cs typeface="Arial"/>
              </a:rPr>
              <a:t>tema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complejo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durante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un largo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período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 tiempo</a:t>
            </a:r>
            <a:endParaRPr sz="2400">
              <a:latin typeface="Arial"/>
              <a:cs typeface="Arial"/>
            </a:endParaRPr>
          </a:p>
          <a:p>
            <a:pPr algn="just" marL="269875" indent="-257810">
              <a:lnSpc>
                <a:spcPct val="100000"/>
              </a:lnSpc>
              <a:spcBef>
                <a:spcPts val="600"/>
              </a:spcBef>
              <a:buChar char="•"/>
              <a:tabLst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Participar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 un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proceso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sistemático</a:t>
            </a:r>
            <a:endParaRPr sz="2400">
              <a:latin typeface="Arial"/>
              <a:cs typeface="Arial"/>
            </a:endParaRPr>
          </a:p>
          <a:p>
            <a:pPr algn="just" marL="269875" marR="5080" indent="-257810">
              <a:lnSpc>
                <a:spcPct val="100000"/>
              </a:lnSpc>
              <a:spcBef>
                <a:spcPts val="600"/>
              </a:spcBef>
              <a:buChar char="•"/>
              <a:tabLst>
                <a:tab pos="270510" algn="l"/>
              </a:tabLst>
            </a:pPr>
            <a:r>
              <a:rPr dirty="0" sz="2400" spc="-10">
                <a:latin typeface="Arial"/>
                <a:cs typeface="Arial"/>
              </a:rPr>
              <a:t>Explorar </a:t>
            </a:r>
            <a:r>
              <a:rPr dirty="0" sz="2400">
                <a:latin typeface="Arial"/>
                <a:cs typeface="Arial"/>
              </a:rPr>
              <a:t>y </a:t>
            </a:r>
            <a:r>
              <a:rPr dirty="0" sz="2400" spc="-10">
                <a:latin typeface="Arial"/>
                <a:cs typeface="Arial"/>
              </a:rPr>
              <a:t>examinar </a:t>
            </a:r>
            <a:r>
              <a:rPr dirty="0" sz="2400" spc="-5">
                <a:latin typeface="Arial"/>
                <a:cs typeface="Arial"/>
              </a:rPr>
              <a:t>un </a:t>
            </a:r>
            <a:r>
              <a:rPr dirty="0" sz="2400">
                <a:latin typeface="Arial"/>
                <a:cs typeface="Arial"/>
              </a:rPr>
              <a:t>tema </a:t>
            </a:r>
            <a:r>
              <a:rPr dirty="0" sz="2400" spc="-5">
                <a:latin typeface="Arial"/>
                <a:cs typeface="Arial"/>
              </a:rPr>
              <a:t>para establecer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estándares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rendimiento</a:t>
            </a:r>
            <a:r>
              <a:rPr dirty="0" sz="2400" spc="2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evaluación</a:t>
            </a:r>
            <a:r>
              <a:rPr dirty="0" sz="2400" spc="5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propia</a:t>
            </a:r>
            <a:endParaRPr sz="2400">
              <a:latin typeface="Arial"/>
              <a:cs typeface="Arial"/>
            </a:endParaRPr>
          </a:p>
          <a:p>
            <a:pPr algn="just" marL="353695" indent="-341630">
              <a:lnSpc>
                <a:spcPct val="100000"/>
              </a:lnSpc>
              <a:spcBef>
                <a:spcPts val="600"/>
              </a:spcBef>
              <a:buChar char="•"/>
              <a:tabLst>
                <a:tab pos="354330" algn="l"/>
              </a:tabLst>
            </a:pPr>
            <a:r>
              <a:rPr dirty="0" sz="2400">
                <a:latin typeface="Arial"/>
                <a:cs typeface="Arial"/>
              </a:rPr>
              <a:t>Otros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95682" y="646934"/>
            <a:ext cx="177292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Objetivos</a:t>
            </a:r>
            <a:endParaRPr sz="3300"/>
          </a:p>
        </p:txBody>
      </p:sp>
      <p:sp>
        <p:nvSpPr>
          <p:cNvPr id="4" name="object 4"/>
          <p:cNvSpPr txBox="1"/>
          <p:nvPr/>
        </p:nvSpPr>
        <p:spPr>
          <a:xfrm>
            <a:off x="9055045" y="6657795"/>
            <a:ext cx="121920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">
                <a:latin typeface="Calibri"/>
                <a:cs typeface="Calibri"/>
              </a:rPr>
              <a:t>(Mosston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&amp;</a:t>
            </a:r>
            <a:r>
              <a:rPr dirty="0" sz="800" spc="-20">
                <a:latin typeface="Calibri"/>
                <a:cs typeface="Calibri"/>
              </a:rPr>
              <a:t> </a:t>
            </a:r>
            <a:r>
              <a:rPr dirty="0" sz="800" spc="-5">
                <a:latin typeface="Calibri"/>
                <a:cs typeface="Calibri"/>
              </a:rPr>
              <a:t>Ashworth,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2001)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02633" y="1860470"/>
            <a:ext cx="7387590" cy="3761740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269875" marR="567055" indent="-257810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E</a:t>
            </a:r>
            <a:r>
              <a:rPr dirty="0" sz="2400" spc="-5">
                <a:latin typeface="Arial"/>
                <a:cs typeface="Arial"/>
              </a:rPr>
              <a:t>l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alumno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va</a:t>
            </a:r>
            <a:r>
              <a:rPr dirty="0" sz="2400" spc="-5">
                <a:latin typeface="Arial"/>
                <a:cs typeface="Arial"/>
              </a:rPr>
              <a:t> hacia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el profesor</a:t>
            </a:r>
            <a:r>
              <a:rPr dirty="0" sz="2400">
                <a:latin typeface="Arial"/>
                <a:cs typeface="Arial"/>
              </a:rPr>
              <a:t> y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le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manifiesta </a:t>
            </a:r>
            <a:r>
              <a:rPr dirty="0" sz="2400">
                <a:latin typeface="Arial"/>
                <a:cs typeface="Arial"/>
              </a:rPr>
              <a:t>su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voluntad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llevar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a</a:t>
            </a:r>
            <a:r>
              <a:rPr dirty="0" sz="2400" spc="-5">
                <a:latin typeface="Arial"/>
                <a:cs typeface="Arial"/>
              </a:rPr>
              <a:t> cabo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un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programa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para el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desarrollo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uno </a:t>
            </a:r>
            <a:r>
              <a:rPr dirty="0" sz="2400">
                <a:latin typeface="Arial"/>
                <a:cs typeface="Arial"/>
              </a:rPr>
              <a:t>o </a:t>
            </a:r>
            <a:r>
              <a:rPr dirty="0" sz="2400" spc="-5">
                <a:latin typeface="Arial"/>
                <a:cs typeface="Arial"/>
              </a:rPr>
              <a:t>varios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temas.</a:t>
            </a:r>
            <a:endParaRPr sz="2400">
              <a:latin typeface="Arial"/>
              <a:cs typeface="Arial"/>
            </a:endParaRPr>
          </a:p>
          <a:p>
            <a:pPr marL="269875" marR="597535" indent="-257810">
              <a:lnSpc>
                <a:spcPts val="2590"/>
              </a:lnSpc>
              <a:spcBef>
                <a:spcPts val="605"/>
              </a:spcBef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El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alumno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toma</a:t>
            </a:r>
            <a:r>
              <a:rPr dirty="0" sz="2400" spc="-2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máxima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responsabilidad</a:t>
            </a:r>
            <a:r>
              <a:rPr dirty="0" sz="2400" spc="3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para </a:t>
            </a:r>
            <a:r>
              <a:rPr dirty="0" sz="2400" spc="-650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llevar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a </a:t>
            </a:r>
            <a:r>
              <a:rPr dirty="0" sz="2400" spc="-5">
                <a:latin typeface="Arial"/>
                <a:cs typeface="Arial"/>
              </a:rPr>
              <a:t>cabo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las sesiones.</a:t>
            </a:r>
            <a:endParaRPr sz="2400">
              <a:latin typeface="Arial"/>
              <a:cs typeface="Arial"/>
            </a:endParaRPr>
          </a:p>
          <a:p>
            <a:pPr algn="just" marL="269875" marR="5080" indent="-257810">
              <a:lnSpc>
                <a:spcPts val="2590"/>
              </a:lnSpc>
              <a:spcBef>
                <a:spcPts val="605"/>
              </a:spcBef>
              <a:buChar char="•"/>
              <a:tabLst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Ejemplo: A- </a:t>
            </a:r>
            <a:r>
              <a:rPr dirty="0" sz="2400">
                <a:latin typeface="Arial"/>
                <a:cs typeface="Arial"/>
              </a:rPr>
              <a:t>Me </a:t>
            </a:r>
            <a:r>
              <a:rPr dirty="0" sz="2400" spc="-5">
                <a:latin typeface="Arial"/>
                <a:cs typeface="Arial"/>
              </a:rPr>
              <a:t>gustaría diseñar </a:t>
            </a:r>
            <a:r>
              <a:rPr dirty="0" sz="2400">
                <a:latin typeface="Arial"/>
                <a:cs typeface="Arial"/>
              </a:rPr>
              <a:t>mi </a:t>
            </a:r>
            <a:r>
              <a:rPr dirty="0" sz="2400" spc="-5">
                <a:latin typeface="Arial"/>
                <a:cs typeface="Arial"/>
              </a:rPr>
              <a:t>propio programa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 enseñanza-aprendizaje para mejorar la condición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física.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>
              <a:latin typeface="Arial"/>
              <a:cs typeface="Arial"/>
            </a:endParaRPr>
          </a:p>
          <a:p>
            <a:pPr marL="203200">
              <a:lnSpc>
                <a:spcPct val="100000"/>
              </a:lnSpc>
              <a:spcBef>
                <a:spcPts val="1895"/>
              </a:spcBef>
            </a:pPr>
            <a:r>
              <a:rPr dirty="0" sz="1800" spc="-5">
                <a:latin typeface="Calibri"/>
                <a:cs typeface="Calibri"/>
                <a:hlinkClick r:id="rId2"/>
              </a:rPr>
              <a:t>http://www.spectrumofteachingstyles.org/style-j-anatomy.php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47786" rIns="0" bIns="0" rtlCol="0" vert="horz">
            <a:spAutoFit/>
          </a:bodyPr>
          <a:lstStyle/>
          <a:p>
            <a:pPr algn="ctr" marL="19685">
              <a:lnSpc>
                <a:spcPct val="100000"/>
              </a:lnSpc>
              <a:spcBef>
                <a:spcPts val="100"/>
              </a:spcBef>
            </a:pPr>
            <a:r>
              <a:rPr dirty="0" sz="3300">
                <a:solidFill>
                  <a:srgbClr val="1F487C"/>
                </a:solidFill>
              </a:rPr>
              <a:t>ALUMNOS</a:t>
            </a:r>
            <a:r>
              <a:rPr dirty="0" sz="3300" spc="-75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INICIADOS</a:t>
            </a:r>
            <a:endParaRPr sz="3300"/>
          </a:p>
          <a:p>
            <a:pPr algn="ctr" marL="19685">
              <a:lnSpc>
                <a:spcPct val="100000"/>
              </a:lnSpc>
            </a:pPr>
            <a:r>
              <a:rPr dirty="0" sz="3300" spc="-5">
                <a:solidFill>
                  <a:srgbClr val="1F487C"/>
                </a:solidFill>
              </a:rPr>
              <a:t>(Estilo</a:t>
            </a:r>
            <a:r>
              <a:rPr dirty="0" sz="3300" spc="-30">
                <a:solidFill>
                  <a:srgbClr val="1F487C"/>
                </a:solidFill>
              </a:rPr>
              <a:t> </a:t>
            </a:r>
            <a:r>
              <a:rPr dirty="0" sz="3300">
                <a:solidFill>
                  <a:srgbClr val="1F487C"/>
                </a:solidFill>
              </a:rPr>
              <a:t>J)</a:t>
            </a:r>
            <a:endParaRPr sz="33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42395" y="762671"/>
            <a:ext cx="3869690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latin typeface="Calibri"/>
                <a:cs typeface="Calibri"/>
              </a:rPr>
              <a:t>CONDICIÓN</a:t>
            </a:r>
            <a:r>
              <a:rPr dirty="0" sz="4000" spc="-35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FÍSICA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71163" y="4896476"/>
            <a:ext cx="6151880" cy="14903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635">
              <a:lnSpc>
                <a:spcPct val="100099"/>
              </a:lnSpc>
              <a:spcBef>
                <a:spcPts val="95"/>
              </a:spcBef>
            </a:pPr>
            <a:r>
              <a:rPr dirty="0" sz="2400" spc="-5">
                <a:latin typeface="Calibri"/>
                <a:cs typeface="Calibri"/>
              </a:rPr>
              <a:t>Factor de </a:t>
            </a:r>
            <a:r>
              <a:rPr dirty="0" sz="2400">
                <a:latin typeface="Calibri"/>
                <a:cs typeface="Calibri"/>
              </a:rPr>
              <a:t>la capacidad </a:t>
            </a:r>
            <a:r>
              <a:rPr dirty="0" sz="2400" spc="-5">
                <a:latin typeface="Calibri"/>
                <a:cs typeface="Calibri"/>
              </a:rPr>
              <a:t>de </a:t>
            </a:r>
            <a:r>
              <a:rPr dirty="0" sz="2400">
                <a:latin typeface="Calibri"/>
                <a:cs typeface="Calibri"/>
              </a:rPr>
              <a:t>trabajo </a:t>
            </a:r>
            <a:r>
              <a:rPr dirty="0" sz="2400" spc="-5">
                <a:latin typeface="Calibri"/>
                <a:cs typeface="Calibri"/>
              </a:rPr>
              <a:t>(físico) </a:t>
            </a:r>
            <a:r>
              <a:rPr dirty="0" sz="2400">
                <a:latin typeface="Calibri"/>
                <a:cs typeface="Calibri"/>
              </a:rPr>
              <a:t>del 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hombre, </a:t>
            </a:r>
            <a:r>
              <a:rPr dirty="0" sz="2400">
                <a:latin typeface="Calibri"/>
                <a:cs typeface="Calibri"/>
              </a:rPr>
              <a:t>determinado </a:t>
            </a:r>
            <a:r>
              <a:rPr dirty="0" sz="2400" spc="-5">
                <a:latin typeface="Calibri"/>
                <a:cs typeface="Calibri"/>
              </a:rPr>
              <a:t>por </a:t>
            </a:r>
            <a:r>
              <a:rPr dirty="0" sz="2400">
                <a:latin typeface="Calibri"/>
                <a:cs typeface="Calibri"/>
              </a:rPr>
              <a:t>el </a:t>
            </a:r>
            <a:r>
              <a:rPr dirty="0" sz="2400" spc="-5">
                <a:latin typeface="Calibri"/>
                <a:cs typeface="Calibri"/>
              </a:rPr>
              <a:t>grado de desarrollo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 </a:t>
            </a:r>
            <a:r>
              <a:rPr dirty="0" sz="2400">
                <a:latin typeface="Calibri"/>
                <a:cs typeface="Calibri"/>
              </a:rPr>
              <a:t>las cualidades </a:t>
            </a:r>
            <a:r>
              <a:rPr dirty="0" sz="2400" spc="-5">
                <a:latin typeface="Calibri"/>
                <a:cs typeface="Calibri"/>
              </a:rPr>
              <a:t>de </a:t>
            </a:r>
            <a:r>
              <a:rPr dirty="0" sz="2400">
                <a:latin typeface="Calibri"/>
                <a:cs typeface="Calibri"/>
              </a:rPr>
              <a:t>resistencia, </a:t>
            </a:r>
            <a:r>
              <a:rPr dirty="0" sz="2400" spc="-5">
                <a:latin typeface="Calibri"/>
                <a:cs typeface="Calibri"/>
              </a:rPr>
              <a:t>fuerza, velocidad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flexibilidad (Delgado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Tercedor,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2002).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06952" y="1859279"/>
            <a:ext cx="5082527" cy="2859023"/>
          </a:xfrm>
          <a:prstGeom prst="rect">
            <a:avLst/>
          </a:prstGeom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90549" y="993915"/>
            <a:ext cx="290195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latin typeface="Calibri"/>
                <a:cs typeface="Calibri"/>
              </a:rPr>
              <a:t>Anatomía</a:t>
            </a:r>
            <a:r>
              <a:rPr dirty="0" sz="2800" spc="-15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del</a:t>
            </a:r>
            <a:r>
              <a:rPr dirty="0" sz="2800" spc="-20" b="1">
                <a:latin typeface="Calibri"/>
                <a:cs typeface="Calibri"/>
              </a:rPr>
              <a:t> </a:t>
            </a:r>
            <a:r>
              <a:rPr dirty="0" sz="2800" spc="-10" b="1">
                <a:latin typeface="Calibri"/>
                <a:cs typeface="Calibri"/>
              </a:rPr>
              <a:t>estilo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02279" y="2097023"/>
            <a:ext cx="2921635" cy="1169035"/>
          </a:xfrm>
          <a:custGeom>
            <a:avLst/>
            <a:gdLst/>
            <a:ahLst/>
            <a:cxnLst/>
            <a:rect l="l" t="t" r="r" b="b"/>
            <a:pathLst>
              <a:path w="2921635" h="1169035">
                <a:moveTo>
                  <a:pt x="2337054" y="0"/>
                </a:moveTo>
                <a:lnTo>
                  <a:pt x="0" y="0"/>
                </a:lnTo>
                <a:lnTo>
                  <a:pt x="584454" y="584454"/>
                </a:lnTo>
                <a:lnTo>
                  <a:pt x="0" y="1168908"/>
                </a:lnTo>
                <a:lnTo>
                  <a:pt x="2337054" y="1168908"/>
                </a:lnTo>
                <a:lnTo>
                  <a:pt x="2921508" y="584454"/>
                </a:lnTo>
                <a:lnTo>
                  <a:pt x="2337054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950605" y="2412247"/>
            <a:ext cx="1042669" cy="489584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78435" marR="5080" indent="-166370">
              <a:lnSpc>
                <a:spcPts val="1739"/>
              </a:lnSpc>
              <a:spcBef>
                <a:spcPts val="300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Pre</a:t>
            </a:r>
            <a:r>
              <a:rPr dirty="0" sz="1600" spc="-7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600" spc="-3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(diseño)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537961" y="2189733"/>
            <a:ext cx="2437765" cy="982344"/>
            <a:chOff x="5537961" y="2189733"/>
            <a:chExt cx="2437765" cy="982344"/>
          </a:xfrm>
        </p:grpSpPr>
        <p:sp>
          <p:nvSpPr>
            <p:cNvPr id="6" name="object 6"/>
            <p:cNvSpPr/>
            <p:nvPr/>
          </p:nvSpPr>
          <p:spPr>
            <a:xfrm>
              <a:off x="5544311" y="2196083"/>
              <a:ext cx="2425065" cy="969644"/>
            </a:xfrm>
            <a:custGeom>
              <a:avLst/>
              <a:gdLst/>
              <a:ahLst/>
              <a:cxnLst/>
              <a:rect l="l" t="t" r="r" b="b"/>
              <a:pathLst>
                <a:path w="2425065" h="969644">
                  <a:moveTo>
                    <a:pt x="1940052" y="0"/>
                  </a:moveTo>
                  <a:lnTo>
                    <a:pt x="0" y="0"/>
                  </a:lnTo>
                  <a:lnTo>
                    <a:pt x="484631" y="484631"/>
                  </a:lnTo>
                  <a:lnTo>
                    <a:pt x="0" y="969263"/>
                  </a:lnTo>
                  <a:lnTo>
                    <a:pt x="1940052" y="969263"/>
                  </a:lnTo>
                  <a:lnTo>
                    <a:pt x="2424684" y="484631"/>
                  </a:lnTo>
                  <a:lnTo>
                    <a:pt x="1940052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544311" y="2196083"/>
              <a:ext cx="2425065" cy="969644"/>
            </a:xfrm>
            <a:custGeom>
              <a:avLst/>
              <a:gdLst/>
              <a:ahLst/>
              <a:cxnLst/>
              <a:rect l="l" t="t" r="r" b="b"/>
              <a:pathLst>
                <a:path w="2425065" h="969644">
                  <a:moveTo>
                    <a:pt x="0" y="0"/>
                  </a:moveTo>
                  <a:lnTo>
                    <a:pt x="1940052" y="0"/>
                  </a:lnTo>
                  <a:lnTo>
                    <a:pt x="2424684" y="484631"/>
                  </a:lnTo>
                  <a:lnTo>
                    <a:pt x="1940052" y="969263"/>
                  </a:lnTo>
                  <a:lnTo>
                    <a:pt x="0" y="969263"/>
                  </a:lnTo>
                  <a:lnTo>
                    <a:pt x="484631" y="48463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6108574" y="2302520"/>
            <a:ext cx="1315720" cy="709295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algn="ctr" marL="12700" marR="5080">
              <a:lnSpc>
                <a:spcPct val="90300"/>
              </a:lnSpc>
              <a:spcBef>
                <a:spcPts val="280"/>
              </a:spcBef>
            </a:pPr>
            <a:r>
              <a:rPr dirty="0" sz="1600" spc="-5">
                <a:latin typeface="Calibri"/>
                <a:cs typeface="Calibri"/>
              </a:rPr>
              <a:t>A</a:t>
            </a:r>
            <a:r>
              <a:rPr dirty="0" sz="1600" spc="-4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(Selecciona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el </a:t>
            </a:r>
            <a:r>
              <a:rPr dirty="0" sz="1600" spc="-35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tema a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desarrollar)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7622793" y="2189733"/>
            <a:ext cx="2437765" cy="982344"/>
            <a:chOff x="7622793" y="2189733"/>
            <a:chExt cx="2437765" cy="982344"/>
          </a:xfrm>
        </p:grpSpPr>
        <p:sp>
          <p:nvSpPr>
            <p:cNvPr id="10" name="object 10"/>
            <p:cNvSpPr/>
            <p:nvPr/>
          </p:nvSpPr>
          <p:spPr>
            <a:xfrm>
              <a:off x="7629143" y="2196083"/>
              <a:ext cx="2425065" cy="969644"/>
            </a:xfrm>
            <a:custGeom>
              <a:avLst/>
              <a:gdLst/>
              <a:ahLst/>
              <a:cxnLst/>
              <a:rect l="l" t="t" r="r" b="b"/>
              <a:pathLst>
                <a:path w="2425065" h="969644">
                  <a:moveTo>
                    <a:pt x="1940052" y="0"/>
                  </a:moveTo>
                  <a:lnTo>
                    <a:pt x="0" y="0"/>
                  </a:lnTo>
                  <a:lnTo>
                    <a:pt x="484631" y="484631"/>
                  </a:lnTo>
                  <a:lnTo>
                    <a:pt x="0" y="969263"/>
                  </a:lnTo>
                  <a:lnTo>
                    <a:pt x="1940052" y="969263"/>
                  </a:lnTo>
                  <a:lnTo>
                    <a:pt x="2424684" y="484631"/>
                  </a:lnTo>
                  <a:lnTo>
                    <a:pt x="1940052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629143" y="2196083"/>
              <a:ext cx="2425065" cy="969644"/>
            </a:xfrm>
            <a:custGeom>
              <a:avLst/>
              <a:gdLst/>
              <a:ahLst/>
              <a:cxnLst/>
              <a:rect l="l" t="t" r="r" b="b"/>
              <a:pathLst>
                <a:path w="2425065" h="969644">
                  <a:moveTo>
                    <a:pt x="0" y="0"/>
                  </a:moveTo>
                  <a:lnTo>
                    <a:pt x="1940052" y="0"/>
                  </a:lnTo>
                  <a:lnTo>
                    <a:pt x="2424684" y="484631"/>
                  </a:lnTo>
                  <a:lnTo>
                    <a:pt x="1940052" y="969263"/>
                  </a:lnTo>
                  <a:lnTo>
                    <a:pt x="0" y="969263"/>
                  </a:lnTo>
                  <a:lnTo>
                    <a:pt x="484631" y="48463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8145606" y="2412247"/>
            <a:ext cx="1412875" cy="489584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2700" marR="5080" indent="194945">
              <a:lnSpc>
                <a:spcPts val="1739"/>
              </a:lnSpc>
              <a:spcBef>
                <a:spcPts val="300"/>
              </a:spcBef>
            </a:pPr>
            <a:r>
              <a:rPr dirty="0" sz="1600" spc="-5">
                <a:latin typeface="Calibri"/>
                <a:cs typeface="Calibri"/>
              </a:rPr>
              <a:t>P (establece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criterios</a:t>
            </a:r>
            <a:r>
              <a:rPr dirty="0" sz="1600" spc="-4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básicos)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02279" y="3493008"/>
            <a:ext cx="2921635" cy="1169035"/>
          </a:xfrm>
          <a:custGeom>
            <a:avLst/>
            <a:gdLst/>
            <a:ahLst/>
            <a:cxnLst/>
            <a:rect l="l" t="t" r="r" b="b"/>
            <a:pathLst>
              <a:path w="2921635" h="1169035">
                <a:moveTo>
                  <a:pt x="2337054" y="0"/>
                </a:moveTo>
                <a:lnTo>
                  <a:pt x="0" y="0"/>
                </a:lnTo>
                <a:lnTo>
                  <a:pt x="584454" y="584454"/>
                </a:lnTo>
                <a:lnTo>
                  <a:pt x="0" y="1168908"/>
                </a:lnTo>
                <a:lnTo>
                  <a:pt x="2337054" y="1168908"/>
                </a:lnTo>
                <a:lnTo>
                  <a:pt x="2921508" y="584454"/>
                </a:lnTo>
                <a:lnTo>
                  <a:pt x="2337054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865172" y="3808338"/>
            <a:ext cx="1213485" cy="489584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marL="12700" marR="5080" indent="248285">
              <a:lnSpc>
                <a:spcPts val="1739"/>
              </a:lnSpc>
              <a:spcBef>
                <a:spcPts val="305"/>
              </a:spcBef>
            </a:pP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600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600" b="1">
                <a:solidFill>
                  <a:srgbClr val="FFFFFF"/>
                </a:solidFill>
                <a:latin typeface="Calibri"/>
                <a:cs typeface="Calibri"/>
              </a:rPr>
              <a:t>ó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n)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5537961" y="3422650"/>
            <a:ext cx="3300095" cy="1308100"/>
            <a:chOff x="5537961" y="3422650"/>
            <a:chExt cx="3300095" cy="1308100"/>
          </a:xfrm>
        </p:grpSpPr>
        <p:sp>
          <p:nvSpPr>
            <p:cNvPr id="16" name="object 16"/>
            <p:cNvSpPr/>
            <p:nvPr/>
          </p:nvSpPr>
          <p:spPr>
            <a:xfrm>
              <a:off x="5544311" y="3429000"/>
              <a:ext cx="3287395" cy="1295400"/>
            </a:xfrm>
            <a:custGeom>
              <a:avLst/>
              <a:gdLst/>
              <a:ahLst/>
              <a:cxnLst/>
              <a:rect l="l" t="t" r="r" b="b"/>
              <a:pathLst>
                <a:path w="3287395" h="1295400">
                  <a:moveTo>
                    <a:pt x="2639568" y="0"/>
                  </a:moveTo>
                  <a:lnTo>
                    <a:pt x="0" y="0"/>
                  </a:lnTo>
                  <a:lnTo>
                    <a:pt x="647700" y="647700"/>
                  </a:lnTo>
                  <a:lnTo>
                    <a:pt x="0" y="1295400"/>
                  </a:lnTo>
                  <a:lnTo>
                    <a:pt x="2639568" y="1295400"/>
                  </a:lnTo>
                  <a:lnTo>
                    <a:pt x="3287267" y="647700"/>
                  </a:lnTo>
                  <a:lnTo>
                    <a:pt x="2639568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5544311" y="3429000"/>
              <a:ext cx="3287395" cy="1295400"/>
            </a:xfrm>
            <a:custGeom>
              <a:avLst/>
              <a:gdLst/>
              <a:ahLst/>
              <a:cxnLst/>
              <a:rect l="l" t="t" r="r" b="b"/>
              <a:pathLst>
                <a:path w="3287395" h="1295400">
                  <a:moveTo>
                    <a:pt x="0" y="0"/>
                  </a:moveTo>
                  <a:lnTo>
                    <a:pt x="2639568" y="0"/>
                  </a:lnTo>
                  <a:lnTo>
                    <a:pt x="3287267" y="647700"/>
                  </a:lnTo>
                  <a:lnTo>
                    <a:pt x="2639568" y="1295400"/>
                  </a:lnTo>
                  <a:lnTo>
                    <a:pt x="0" y="1295400"/>
                  </a:lnTo>
                  <a:lnTo>
                    <a:pt x="647700" y="64770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6210720" y="3588882"/>
            <a:ext cx="1974850" cy="929005"/>
          </a:xfrm>
          <a:prstGeom prst="rect">
            <a:avLst/>
          </a:prstGeom>
        </p:spPr>
        <p:txBody>
          <a:bodyPr wrap="square" lIns="0" tIns="36194" rIns="0" bIns="0" rtlCol="0" vert="horz">
            <a:spAutoFit/>
          </a:bodyPr>
          <a:lstStyle/>
          <a:p>
            <a:pPr algn="ctr" marL="12065" marR="5080" indent="-1270">
              <a:lnSpc>
                <a:spcPct val="90200"/>
              </a:lnSpc>
              <a:spcBef>
                <a:spcPts val="284"/>
              </a:spcBef>
            </a:pPr>
            <a:r>
              <a:rPr dirty="0" sz="1600" spc="-5">
                <a:latin typeface="Calibri"/>
                <a:cs typeface="Calibri"/>
              </a:rPr>
              <a:t>A (decide el diseño de </a:t>
            </a:r>
            <a:r>
              <a:rPr dirty="0" sz="1600">
                <a:latin typeface="Calibri"/>
                <a:cs typeface="Calibri"/>
              </a:rPr>
              <a:t> las</a:t>
            </a:r>
            <a:r>
              <a:rPr dirty="0" sz="1600" spc="-8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preguntas/ejercicios </a:t>
            </a:r>
            <a:r>
              <a:rPr dirty="0" sz="1600" spc="-34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 </a:t>
            </a:r>
            <a:r>
              <a:rPr dirty="0" sz="1600">
                <a:latin typeface="Calibri"/>
                <a:cs typeface="Calibri"/>
              </a:rPr>
              <a:t>las </a:t>
            </a:r>
            <a:r>
              <a:rPr dirty="0" sz="1600" spc="-5">
                <a:latin typeface="Calibri"/>
                <a:cs typeface="Calibri"/>
              </a:rPr>
              <a:t>múltiples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soluciones)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038855" y="4948428"/>
            <a:ext cx="2921635" cy="1169035"/>
          </a:xfrm>
          <a:custGeom>
            <a:avLst/>
            <a:gdLst/>
            <a:ahLst/>
            <a:cxnLst/>
            <a:rect l="l" t="t" r="r" b="b"/>
            <a:pathLst>
              <a:path w="2921635" h="1169035">
                <a:moveTo>
                  <a:pt x="2337054" y="0"/>
                </a:moveTo>
                <a:lnTo>
                  <a:pt x="0" y="0"/>
                </a:lnTo>
                <a:lnTo>
                  <a:pt x="584454" y="584454"/>
                </a:lnTo>
                <a:lnTo>
                  <a:pt x="0" y="1168908"/>
                </a:lnTo>
                <a:lnTo>
                  <a:pt x="2337054" y="1168908"/>
                </a:lnTo>
                <a:lnTo>
                  <a:pt x="2921508" y="584454"/>
                </a:lnTo>
                <a:lnTo>
                  <a:pt x="2337054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790882" y="5375137"/>
            <a:ext cx="14382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dirty="0" sz="16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impacto</a:t>
            </a:r>
            <a:r>
              <a:rPr dirty="0" sz="16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(FB)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537961" y="4981702"/>
            <a:ext cx="2437765" cy="983615"/>
            <a:chOff x="5537961" y="4981702"/>
            <a:chExt cx="2437765" cy="983615"/>
          </a:xfrm>
        </p:grpSpPr>
        <p:sp>
          <p:nvSpPr>
            <p:cNvPr id="22" name="object 22"/>
            <p:cNvSpPr/>
            <p:nvPr/>
          </p:nvSpPr>
          <p:spPr>
            <a:xfrm>
              <a:off x="5544311" y="4988052"/>
              <a:ext cx="2425065" cy="970915"/>
            </a:xfrm>
            <a:custGeom>
              <a:avLst/>
              <a:gdLst/>
              <a:ahLst/>
              <a:cxnLst/>
              <a:rect l="l" t="t" r="r" b="b"/>
              <a:pathLst>
                <a:path w="2425065" h="970914">
                  <a:moveTo>
                    <a:pt x="1939289" y="0"/>
                  </a:moveTo>
                  <a:lnTo>
                    <a:pt x="0" y="0"/>
                  </a:lnTo>
                  <a:lnTo>
                    <a:pt x="485394" y="485394"/>
                  </a:lnTo>
                  <a:lnTo>
                    <a:pt x="0" y="970788"/>
                  </a:lnTo>
                  <a:lnTo>
                    <a:pt x="1939289" y="970788"/>
                  </a:lnTo>
                  <a:lnTo>
                    <a:pt x="2424684" y="485394"/>
                  </a:lnTo>
                  <a:lnTo>
                    <a:pt x="1939289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544311" y="4988052"/>
              <a:ext cx="2425065" cy="970915"/>
            </a:xfrm>
            <a:custGeom>
              <a:avLst/>
              <a:gdLst/>
              <a:ahLst/>
              <a:cxnLst/>
              <a:rect l="l" t="t" r="r" b="b"/>
              <a:pathLst>
                <a:path w="2425065" h="970914">
                  <a:moveTo>
                    <a:pt x="0" y="0"/>
                  </a:moveTo>
                  <a:lnTo>
                    <a:pt x="1939289" y="0"/>
                  </a:lnTo>
                  <a:lnTo>
                    <a:pt x="2424684" y="485394"/>
                  </a:lnTo>
                  <a:lnTo>
                    <a:pt x="1939289" y="970788"/>
                  </a:lnTo>
                  <a:lnTo>
                    <a:pt x="0" y="970788"/>
                  </a:lnTo>
                  <a:lnTo>
                    <a:pt x="485394" y="48539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6695346" y="5315682"/>
            <a:ext cx="1428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7622793" y="4981702"/>
            <a:ext cx="2437765" cy="983615"/>
            <a:chOff x="7622793" y="4981702"/>
            <a:chExt cx="2437765" cy="983615"/>
          </a:xfrm>
        </p:grpSpPr>
        <p:sp>
          <p:nvSpPr>
            <p:cNvPr id="26" name="object 26"/>
            <p:cNvSpPr/>
            <p:nvPr/>
          </p:nvSpPr>
          <p:spPr>
            <a:xfrm>
              <a:off x="7629143" y="4988052"/>
              <a:ext cx="2425065" cy="970915"/>
            </a:xfrm>
            <a:custGeom>
              <a:avLst/>
              <a:gdLst/>
              <a:ahLst/>
              <a:cxnLst/>
              <a:rect l="l" t="t" r="r" b="b"/>
              <a:pathLst>
                <a:path w="2425065" h="970914">
                  <a:moveTo>
                    <a:pt x="1939289" y="0"/>
                  </a:moveTo>
                  <a:lnTo>
                    <a:pt x="0" y="0"/>
                  </a:lnTo>
                  <a:lnTo>
                    <a:pt x="485394" y="485394"/>
                  </a:lnTo>
                  <a:lnTo>
                    <a:pt x="0" y="970788"/>
                  </a:lnTo>
                  <a:lnTo>
                    <a:pt x="1939289" y="970788"/>
                  </a:lnTo>
                  <a:lnTo>
                    <a:pt x="2424684" y="485394"/>
                  </a:lnTo>
                  <a:lnTo>
                    <a:pt x="1939289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7629143" y="4988052"/>
              <a:ext cx="2425065" cy="970915"/>
            </a:xfrm>
            <a:custGeom>
              <a:avLst/>
              <a:gdLst/>
              <a:ahLst/>
              <a:cxnLst/>
              <a:rect l="l" t="t" r="r" b="b"/>
              <a:pathLst>
                <a:path w="2425065" h="970914">
                  <a:moveTo>
                    <a:pt x="0" y="0"/>
                  </a:moveTo>
                  <a:lnTo>
                    <a:pt x="1939289" y="0"/>
                  </a:lnTo>
                  <a:lnTo>
                    <a:pt x="2424684" y="485394"/>
                  </a:lnTo>
                  <a:lnTo>
                    <a:pt x="1939289" y="970788"/>
                  </a:lnTo>
                  <a:lnTo>
                    <a:pt x="0" y="970788"/>
                  </a:lnTo>
                  <a:lnTo>
                    <a:pt x="485394" y="48539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8137903" y="5204430"/>
            <a:ext cx="1430020" cy="489584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marL="393700" marR="5080" indent="-381635">
              <a:lnSpc>
                <a:spcPts val="1739"/>
              </a:lnSpc>
              <a:spcBef>
                <a:spcPts val="305"/>
              </a:spcBef>
            </a:pPr>
            <a:r>
              <a:rPr dirty="0" sz="1600" spc="-5">
                <a:latin typeface="Calibri"/>
                <a:cs typeface="Calibri"/>
              </a:rPr>
              <a:t>P</a:t>
            </a:r>
            <a:r>
              <a:rPr dirty="0" sz="1600" spc="-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(si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el</a:t>
            </a:r>
            <a:r>
              <a:rPr dirty="0" sz="1600" spc="-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alumno</a:t>
            </a:r>
            <a:r>
              <a:rPr dirty="0" sz="1600" spc="-20">
                <a:latin typeface="Calibri"/>
                <a:cs typeface="Calibri"/>
              </a:rPr>
              <a:t> </a:t>
            </a:r>
            <a:r>
              <a:rPr dirty="0" sz="1600">
                <a:latin typeface="Calibri"/>
                <a:cs typeface="Calibri"/>
              </a:rPr>
              <a:t>lo </a:t>
            </a:r>
            <a:r>
              <a:rPr dirty="0" sz="1600" spc="-34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solicita)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695278" y="6557584"/>
            <a:ext cx="264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Adaptado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Mosston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Ashworth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(2001)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37728" y="1968520"/>
            <a:ext cx="7519034" cy="3622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9875" marR="354330" indent="-25781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latin typeface="Arial"/>
                <a:cs typeface="Arial"/>
              </a:rPr>
              <a:t>E</a:t>
            </a:r>
            <a:r>
              <a:rPr dirty="0" sz="2400" spc="-5">
                <a:latin typeface="Arial"/>
                <a:cs typeface="Arial"/>
              </a:rPr>
              <a:t>l enfoque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aprendizaje</a:t>
            </a:r>
            <a:r>
              <a:rPr dirty="0" sz="2400" spc="2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del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estilo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auto- 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enseñanza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 la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tenacidad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individual</a:t>
            </a:r>
            <a:r>
              <a:rPr dirty="0" sz="2400" spc="4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el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deseo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construir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sus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propias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experiencias</a:t>
            </a:r>
            <a:r>
              <a:rPr dirty="0" sz="2400" spc="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aprendizaje.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Font typeface="Arial"/>
              <a:buChar char="•"/>
            </a:pPr>
            <a:endParaRPr sz="3500">
              <a:latin typeface="Arial"/>
              <a:cs typeface="Arial"/>
            </a:endParaRPr>
          </a:p>
          <a:p>
            <a:pPr marL="269875" marR="101600" indent="-257810">
              <a:lnSpc>
                <a:spcPct val="100000"/>
              </a:lnSpc>
              <a:buChar char="•"/>
              <a:tabLst>
                <a:tab pos="269875" algn="l"/>
                <a:tab pos="270510" algn="l"/>
              </a:tabLst>
            </a:pPr>
            <a:r>
              <a:rPr dirty="0" sz="2400">
                <a:latin typeface="Arial"/>
                <a:cs typeface="Arial"/>
              </a:rPr>
              <a:t>Este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estilo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enseñanza-aprendizaje</a:t>
            </a:r>
            <a:r>
              <a:rPr dirty="0" sz="2400" spc="4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no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existe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escuela</a:t>
            </a:r>
            <a:r>
              <a:rPr dirty="0" sz="2400" spc="2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o</a:t>
            </a:r>
            <a:r>
              <a:rPr dirty="0" sz="2400" spc="-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en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las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aulas.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Font typeface="Arial"/>
              <a:buChar char="•"/>
            </a:pPr>
            <a:endParaRPr sz="3500">
              <a:latin typeface="Arial"/>
              <a:cs typeface="Arial"/>
            </a:endParaRPr>
          </a:p>
          <a:p>
            <a:pPr marL="269875" marR="5080" indent="-257810">
              <a:lnSpc>
                <a:spcPct val="100000"/>
              </a:lnSpc>
              <a:buChar char="•"/>
              <a:tabLst>
                <a:tab pos="269875" algn="l"/>
                <a:tab pos="270510" algn="l"/>
              </a:tabLst>
            </a:pPr>
            <a:r>
              <a:rPr dirty="0" sz="2400">
                <a:latin typeface="Arial"/>
                <a:cs typeface="Arial"/>
              </a:rPr>
              <a:t>Este</a:t>
            </a:r>
            <a:r>
              <a:rPr dirty="0" sz="2400" spc="-2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estilo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se</a:t>
            </a:r>
            <a:r>
              <a:rPr dirty="0" sz="2400" spc="-5">
                <a:latin typeface="Arial"/>
                <a:cs typeface="Arial"/>
              </a:rPr>
              <a:t> rige por</a:t>
            </a:r>
            <a:r>
              <a:rPr dirty="0" sz="240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las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expectativas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y </a:t>
            </a:r>
            <a:r>
              <a:rPr dirty="0" sz="2400" spc="-5">
                <a:latin typeface="Arial"/>
                <a:cs typeface="Arial"/>
              </a:rPr>
              <a:t>deseos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 la </a:t>
            </a:r>
            <a:r>
              <a:rPr dirty="0" sz="2400" spc="-65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persona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que</a:t>
            </a:r>
            <a:r>
              <a:rPr dirty="0" sz="2400" spc="10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toma</a:t>
            </a:r>
            <a:r>
              <a:rPr dirty="0" sz="2400" spc="-1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las</a:t>
            </a:r>
            <a:r>
              <a:rPr dirty="0" sz="2400" spc="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decisiones.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107974" y="236978"/>
            <a:ext cx="3416935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000" spc="-5">
                <a:solidFill>
                  <a:srgbClr val="1F487C"/>
                </a:solidFill>
              </a:rPr>
              <a:t>AUTOENSEÑANZA</a:t>
            </a:r>
            <a:endParaRPr sz="3000"/>
          </a:p>
          <a:p>
            <a:pPr algn="ctr" marL="1270">
              <a:lnSpc>
                <a:spcPct val="100000"/>
              </a:lnSpc>
            </a:pPr>
            <a:r>
              <a:rPr dirty="0" sz="3000" spc="-5">
                <a:solidFill>
                  <a:srgbClr val="1F487C"/>
                </a:solidFill>
              </a:rPr>
              <a:t>(Estilo</a:t>
            </a:r>
            <a:r>
              <a:rPr dirty="0" sz="3000" spc="-45">
                <a:solidFill>
                  <a:srgbClr val="1F487C"/>
                </a:solidFill>
              </a:rPr>
              <a:t> </a:t>
            </a:r>
            <a:r>
              <a:rPr dirty="0" sz="3000">
                <a:solidFill>
                  <a:srgbClr val="1F487C"/>
                </a:solidFill>
              </a:rPr>
              <a:t>K)</a:t>
            </a:r>
            <a:endParaRPr sz="3000"/>
          </a:p>
        </p:txBody>
      </p:sp>
      <p:sp>
        <p:nvSpPr>
          <p:cNvPr id="4" name="object 4"/>
          <p:cNvSpPr txBox="1"/>
          <p:nvPr/>
        </p:nvSpPr>
        <p:spPr>
          <a:xfrm>
            <a:off x="3222396" y="6288081"/>
            <a:ext cx="44856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  <a:hlinkClick r:id="rId2"/>
              </a:rPr>
              <a:t>http://www.spectrumofteachingstyles.org/style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90549" y="993915"/>
            <a:ext cx="290195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latin typeface="Calibri"/>
                <a:cs typeface="Calibri"/>
              </a:rPr>
              <a:t>Anatomía</a:t>
            </a:r>
            <a:r>
              <a:rPr dirty="0" sz="2800" spc="-15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del</a:t>
            </a:r>
            <a:r>
              <a:rPr dirty="0" sz="2800" spc="-20" b="1">
                <a:latin typeface="Calibri"/>
                <a:cs typeface="Calibri"/>
              </a:rPr>
              <a:t> </a:t>
            </a:r>
            <a:r>
              <a:rPr dirty="0" sz="2800" spc="-10" b="1">
                <a:latin typeface="Calibri"/>
                <a:cs typeface="Calibri"/>
              </a:rPr>
              <a:t>estilo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37432" y="1988820"/>
            <a:ext cx="3080385" cy="1233170"/>
          </a:xfrm>
          <a:custGeom>
            <a:avLst/>
            <a:gdLst/>
            <a:ahLst/>
            <a:cxnLst/>
            <a:rect l="l" t="t" r="r" b="b"/>
            <a:pathLst>
              <a:path w="3080384" h="1233170">
                <a:moveTo>
                  <a:pt x="2463546" y="0"/>
                </a:moveTo>
                <a:lnTo>
                  <a:pt x="0" y="0"/>
                </a:lnTo>
                <a:lnTo>
                  <a:pt x="616458" y="616458"/>
                </a:lnTo>
                <a:lnTo>
                  <a:pt x="0" y="1232916"/>
                </a:lnTo>
                <a:lnTo>
                  <a:pt x="2463546" y="1232916"/>
                </a:lnTo>
                <a:lnTo>
                  <a:pt x="3080004" y="616458"/>
                </a:lnTo>
                <a:lnTo>
                  <a:pt x="246354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501357" y="2447768"/>
            <a:ext cx="177482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Pre</a:t>
            </a:r>
            <a:r>
              <a:rPr dirty="0" sz="16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impacto</a:t>
            </a:r>
            <a:r>
              <a:rPr dirty="0" sz="16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(diseño)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511797" y="2087626"/>
            <a:ext cx="2568575" cy="1035685"/>
            <a:chOff x="6511797" y="2087626"/>
            <a:chExt cx="2568575" cy="1035685"/>
          </a:xfrm>
        </p:grpSpPr>
        <p:sp>
          <p:nvSpPr>
            <p:cNvPr id="6" name="object 6"/>
            <p:cNvSpPr/>
            <p:nvPr/>
          </p:nvSpPr>
          <p:spPr>
            <a:xfrm>
              <a:off x="6518147" y="2093976"/>
              <a:ext cx="2555875" cy="1022985"/>
            </a:xfrm>
            <a:custGeom>
              <a:avLst/>
              <a:gdLst/>
              <a:ahLst/>
              <a:cxnLst/>
              <a:rect l="l" t="t" r="r" b="b"/>
              <a:pathLst>
                <a:path w="2555875" h="1022985">
                  <a:moveTo>
                    <a:pt x="2044445" y="0"/>
                  </a:moveTo>
                  <a:lnTo>
                    <a:pt x="0" y="0"/>
                  </a:lnTo>
                  <a:lnTo>
                    <a:pt x="511302" y="511302"/>
                  </a:lnTo>
                  <a:lnTo>
                    <a:pt x="0" y="1022604"/>
                  </a:lnTo>
                  <a:lnTo>
                    <a:pt x="2044445" y="1022604"/>
                  </a:lnTo>
                  <a:lnTo>
                    <a:pt x="2555748" y="511302"/>
                  </a:lnTo>
                  <a:lnTo>
                    <a:pt x="2044445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518147" y="2093976"/>
              <a:ext cx="2555875" cy="1022985"/>
            </a:xfrm>
            <a:custGeom>
              <a:avLst/>
              <a:gdLst/>
              <a:ahLst/>
              <a:cxnLst/>
              <a:rect l="l" t="t" r="r" b="b"/>
              <a:pathLst>
                <a:path w="2555875" h="1022985">
                  <a:moveTo>
                    <a:pt x="0" y="0"/>
                  </a:moveTo>
                  <a:lnTo>
                    <a:pt x="2044445" y="0"/>
                  </a:lnTo>
                  <a:lnTo>
                    <a:pt x="2555748" y="511302"/>
                  </a:lnTo>
                  <a:lnTo>
                    <a:pt x="2044445" y="1022604"/>
                  </a:lnTo>
                  <a:lnTo>
                    <a:pt x="0" y="1022604"/>
                  </a:lnTo>
                  <a:lnTo>
                    <a:pt x="511302" y="511302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7735074" y="2447768"/>
            <a:ext cx="1428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837432" y="3461003"/>
            <a:ext cx="3080385" cy="1233170"/>
          </a:xfrm>
          <a:custGeom>
            <a:avLst/>
            <a:gdLst/>
            <a:ahLst/>
            <a:cxnLst/>
            <a:rect l="l" t="t" r="r" b="b"/>
            <a:pathLst>
              <a:path w="3080384" h="1233170">
                <a:moveTo>
                  <a:pt x="2463546" y="0"/>
                </a:moveTo>
                <a:lnTo>
                  <a:pt x="0" y="0"/>
                </a:lnTo>
                <a:lnTo>
                  <a:pt x="616458" y="616458"/>
                </a:lnTo>
                <a:lnTo>
                  <a:pt x="0" y="1232916"/>
                </a:lnTo>
                <a:lnTo>
                  <a:pt x="2463546" y="1232916"/>
                </a:lnTo>
                <a:lnTo>
                  <a:pt x="3080004" y="616458"/>
                </a:lnTo>
                <a:lnTo>
                  <a:pt x="2463546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781782" y="3808338"/>
            <a:ext cx="1213485" cy="488315"/>
          </a:xfrm>
          <a:prstGeom prst="rect">
            <a:avLst/>
          </a:prstGeom>
        </p:spPr>
        <p:txBody>
          <a:bodyPr wrap="square" lIns="0" tIns="39370" rIns="0" bIns="0" rtlCol="0" vert="horz">
            <a:spAutoFit/>
          </a:bodyPr>
          <a:lstStyle/>
          <a:p>
            <a:pPr marL="12700" marR="5080" indent="246379">
              <a:lnSpc>
                <a:spcPts val="1730"/>
              </a:lnSpc>
              <a:spcBef>
                <a:spcPts val="310"/>
              </a:spcBef>
            </a:pP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Impacto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5" b="1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nt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ve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600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600" b="1">
                <a:solidFill>
                  <a:srgbClr val="FFFFFF"/>
                </a:solidFill>
                <a:latin typeface="Calibri"/>
                <a:cs typeface="Calibri"/>
              </a:rPr>
              <a:t>ó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n)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511797" y="3387597"/>
            <a:ext cx="2713355" cy="1379855"/>
            <a:chOff x="6511797" y="3387597"/>
            <a:chExt cx="2713355" cy="1379855"/>
          </a:xfrm>
        </p:grpSpPr>
        <p:sp>
          <p:nvSpPr>
            <p:cNvPr id="12" name="object 12"/>
            <p:cNvSpPr/>
            <p:nvPr/>
          </p:nvSpPr>
          <p:spPr>
            <a:xfrm>
              <a:off x="6518147" y="3393947"/>
              <a:ext cx="2700655" cy="1367155"/>
            </a:xfrm>
            <a:custGeom>
              <a:avLst/>
              <a:gdLst/>
              <a:ahLst/>
              <a:cxnLst/>
              <a:rect l="l" t="t" r="r" b="b"/>
              <a:pathLst>
                <a:path w="2700654" h="1367154">
                  <a:moveTo>
                    <a:pt x="2017014" y="0"/>
                  </a:moveTo>
                  <a:lnTo>
                    <a:pt x="0" y="0"/>
                  </a:lnTo>
                  <a:lnTo>
                    <a:pt x="683514" y="683514"/>
                  </a:lnTo>
                  <a:lnTo>
                    <a:pt x="0" y="1367028"/>
                  </a:lnTo>
                  <a:lnTo>
                    <a:pt x="2017014" y="1367028"/>
                  </a:lnTo>
                  <a:lnTo>
                    <a:pt x="2700528" y="683514"/>
                  </a:lnTo>
                  <a:lnTo>
                    <a:pt x="2017014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518147" y="3393947"/>
              <a:ext cx="2700655" cy="1367155"/>
            </a:xfrm>
            <a:custGeom>
              <a:avLst/>
              <a:gdLst/>
              <a:ahLst/>
              <a:cxnLst/>
              <a:rect l="l" t="t" r="r" b="b"/>
              <a:pathLst>
                <a:path w="2700654" h="1367154">
                  <a:moveTo>
                    <a:pt x="0" y="0"/>
                  </a:moveTo>
                  <a:lnTo>
                    <a:pt x="2017014" y="0"/>
                  </a:lnTo>
                  <a:lnTo>
                    <a:pt x="2700528" y="683514"/>
                  </a:lnTo>
                  <a:lnTo>
                    <a:pt x="2017014" y="1367028"/>
                  </a:lnTo>
                  <a:lnTo>
                    <a:pt x="0" y="1367028"/>
                  </a:lnTo>
                  <a:lnTo>
                    <a:pt x="683514" y="68351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7806501" y="3919590"/>
            <a:ext cx="1428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837432" y="4933188"/>
            <a:ext cx="3080385" cy="1231900"/>
          </a:xfrm>
          <a:custGeom>
            <a:avLst/>
            <a:gdLst/>
            <a:ahLst/>
            <a:cxnLst/>
            <a:rect l="l" t="t" r="r" b="b"/>
            <a:pathLst>
              <a:path w="3080384" h="1231900">
                <a:moveTo>
                  <a:pt x="2464308" y="0"/>
                </a:moveTo>
                <a:lnTo>
                  <a:pt x="0" y="0"/>
                </a:lnTo>
                <a:lnTo>
                  <a:pt x="615708" y="615708"/>
                </a:lnTo>
                <a:lnTo>
                  <a:pt x="0" y="1231404"/>
                </a:lnTo>
                <a:lnTo>
                  <a:pt x="2464308" y="1231404"/>
                </a:lnTo>
                <a:lnTo>
                  <a:pt x="3080004" y="615708"/>
                </a:lnTo>
                <a:lnTo>
                  <a:pt x="2464308" y="0"/>
                </a:lnTo>
                <a:close/>
              </a:path>
            </a:pathLst>
          </a:custGeom>
          <a:solidFill>
            <a:srgbClr val="4371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4668997" y="5389888"/>
            <a:ext cx="14382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Pos</a:t>
            </a:r>
            <a:r>
              <a:rPr dirty="0" sz="16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impacto</a:t>
            </a:r>
            <a:r>
              <a:rPr dirty="0" sz="16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(FB)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6511797" y="5030470"/>
            <a:ext cx="2568575" cy="1036955"/>
            <a:chOff x="6511797" y="5030470"/>
            <a:chExt cx="2568575" cy="1036955"/>
          </a:xfrm>
        </p:grpSpPr>
        <p:sp>
          <p:nvSpPr>
            <p:cNvPr id="18" name="object 18"/>
            <p:cNvSpPr/>
            <p:nvPr/>
          </p:nvSpPr>
          <p:spPr>
            <a:xfrm>
              <a:off x="6518147" y="5036820"/>
              <a:ext cx="2555875" cy="1024255"/>
            </a:xfrm>
            <a:custGeom>
              <a:avLst/>
              <a:gdLst/>
              <a:ahLst/>
              <a:cxnLst/>
              <a:rect l="l" t="t" r="r" b="b"/>
              <a:pathLst>
                <a:path w="2555875" h="1024254">
                  <a:moveTo>
                    <a:pt x="2043683" y="0"/>
                  </a:moveTo>
                  <a:lnTo>
                    <a:pt x="0" y="0"/>
                  </a:lnTo>
                  <a:lnTo>
                    <a:pt x="512064" y="512063"/>
                  </a:lnTo>
                  <a:lnTo>
                    <a:pt x="0" y="1024127"/>
                  </a:lnTo>
                  <a:lnTo>
                    <a:pt x="2043683" y="1024127"/>
                  </a:lnTo>
                  <a:lnTo>
                    <a:pt x="2555748" y="512063"/>
                  </a:lnTo>
                  <a:lnTo>
                    <a:pt x="2043683" y="0"/>
                  </a:lnTo>
                  <a:close/>
                </a:path>
              </a:pathLst>
            </a:custGeom>
            <a:solidFill>
              <a:srgbClr val="CCD2E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518147" y="5036820"/>
              <a:ext cx="2555875" cy="1024255"/>
            </a:xfrm>
            <a:custGeom>
              <a:avLst/>
              <a:gdLst/>
              <a:ahLst/>
              <a:cxnLst/>
              <a:rect l="l" t="t" r="r" b="b"/>
              <a:pathLst>
                <a:path w="2555875" h="1024254">
                  <a:moveTo>
                    <a:pt x="0" y="0"/>
                  </a:moveTo>
                  <a:lnTo>
                    <a:pt x="2043683" y="0"/>
                  </a:lnTo>
                  <a:lnTo>
                    <a:pt x="2555748" y="512063"/>
                  </a:lnTo>
                  <a:lnTo>
                    <a:pt x="2043683" y="1024127"/>
                  </a:lnTo>
                  <a:lnTo>
                    <a:pt x="0" y="1024127"/>
                  </a:lnTo>
                  <a:lnTo>
                    <a:pt x="512064" y="512063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CD2E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7735074" y="5391412"/>
            <a:ext cx="1428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695278" y="6557584"/>
            <a:ext cx="26454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Adaptado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de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Mosston</a:t>
            </a:r>
            <a:r>
              <a:rPr dirty="0" sz="1200" spc="-1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&amp; </a:t>
            </a:r>
            <a:r>
              <a:rPr dirty="0" sz="1200" spc="-5">
                <a:latin typeface="Calibri"/>
                <a:cs typeface="Calibri"/>
              </a:rPr>
              <a:t>Ashworth</a:t>
            </a:r>
            <a:r>
              <a:rPr dirty="0" sz="1200" spc="254">
                <a:latin typeface="Calibri"/>
                <a:cs typeface="Calibri"/>
              </a:rPr>
              <a:t> </a:t>
            </a:r>
            <a:r>
              <a:rPr dirty="0" sz="1200" spc="-5">
                <a:latin typeface="Calibri"/>
                <a:cs typeface="Calibri"/>
              </a:rPr>
              <a:t>(2001)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8980" y="566479"/>
            <a:ext cx="8637270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>
                <a:solidFill>
                  <a:srgbClr val="1F487C"/>
                </a:solidFill>
              </a:rPr>
              <a:t>LOS</a:t>
            </a:r>
            <a:r>
              <a:rPr dirty="0" sz="3300" spc="-2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ESTILOS</a:t>
            </a:r>
            <a:r>
              <a:rPr dirty="0" sz="3300" spc="-10">
                <a:solidFill>
                  <a:srgbClr val="1F487C"/>
                </a:solidFill>
              </a:rPr>
              <a:t> </a:t>
            </a:r>
            <a:r>
              <a:rPr dirty="0" sz="3300">
                <a:solidFill>
                  <a:srgbClr val="1F487C"/>
                </a:solidFill>
              </a:rPr>
              <a:t>DE</a:t>
            </a:r>
            <a:r>
              <a:rPr dirty="0" sz="3300" spc="-2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ENSEÑANZA</a:t>
            </a:r>
            <a:r>
              <a:rPr dirty="0" sz="3300" spc="-1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EN</a:t>
            </a:r>
            <a:r>
              <a:rPr dirty="0" sz="3300" spc="-1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ESPAÑA</a:t>
            </a:r>
            <a:endParaRPr sz="3300"/>
          </a:p>
        </p:txBody>
      </p:sp>
      <p:grpSp>
        <p:nvGrpSpPr>
          <p:cNvPr id="3" name="object 3"/>
          <p:cNvGrpSpPr/>
          <p:nvPr/>
        </p:nvGrpSpPr>
        <p:grpSpPr>
          <a:xfrm>
            <a:off x="5729985" y="4862829"/>
            <a:ext cx="372745" cy="517525"/>
            <a:chOff x="5729985" y="4862829"/>
            <a:chExt cx="372745" cy="517525"/>
          </a:xfrm>
        </p:grpSpPr>
        <p:sp>
          <p:nvSpPr>
            <p:cNvPr id="4" name="object 4"/>
            <p:cNvSpPr/>
            <p:nvPr/>
          </p:nvSpPr>
          <p:spPr>
            <a:xfrm>
              <a:off x="5736335" y="4869179"/>
              <a:ext cx="360045" cy="504825"/>
            </a:xfrm>
            <a:custGeom>
              <a:avLst/>
              <a:gdLst/>
              <a:ahLst/>
              <a:cxnLst/>
              <a:rect l="l" t="t" r="r" b="b"/>
              <a:pathLst>
                <a:path w="360045" h="504825">
                  <a:moveTo>
                    <a:pt x="269748" y="0"/>
                  </a:moveTo>
                  <a:lnTo>
                    <a:pt x="89916" y="0"/>
                  </a:lnTo>
                  <a:lnTo>
                    <a:pt x="89916" y="324612"/>
                  </a:lnTo>
                  <a:lnTo>
                    <a:pt x="0" y="324612"/>
                  </a:lnTo>
                  <a:lnTo>
                    <a:pt x="179832" y="504444"/>
                  </a:lnTo>
                  <a:lnTo>
                    <a:pt x="359664" y="324612"/>
                  </a:lnTo>
                  <a:lnTo>
                    <a:pt x="269748" y="324612"/>
                  </a:lnTo>
                  <a:lnTo>
                    <a:pt x="269748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736335" y="4869179"/>
              <a:ext cx="360045" cy="504825"/>
            </a:xfrm>
            <a:custGeom>
              <a:avLst/>
              <a:gdLst/>
              <a:ahLst/>
              <a:cxnLst/>
              <a:rect l="l" t="t" r="r" b="b"/>
              <a:pathLst>
                <a:path w="360045" h="504825">
                  <a:moveTo>
                    <a:pt x="0" y="324612"/>
                  </a:moveTo>
                  <a:lnTo>
                    <a:pt x="89916" y="324612"/>
                  </a:lnTo>
                  <a:lnTo>
                    <a:pt x="89916" y="0"/>
                  </a:lnTo>
                  <a:lnTo>
                    <a:pt x="269748" y="0"/>
                  </a:lnTo>
                  <a:lnTo>
                    <a:pt x="269748" y="324612"/>
                  </a:lnTo>
                  <a:lnTo>
                    <a:pt x="359664" y="324612"/>
                  </a:lnTo>
                  <a:lnTo>
                    <a:pt x="179832" y="504444"/>
                  </a:lnTo>
                  <a:lnTo>
                    <a:pt x="0" y="324612"/>
                  </a:lnTo>
                  <a:close/>
                </a:path>
              </a:pathLst>
            </a:custGeom>
            <a:ln w="12700">
              <a:solidFill>
                <a:srgbClr val="30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2345241" y="1537208"/>
            <a:ext cx="7844790" cy="479425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algn="just" marL="269875" marR="5080" indent="-257810">
              <a:lnSpc>
                <a:spcPts val="2380"/>
              </a:lnSpc>
              <a:spcBef>
                <a:spcPts val="390"/>
              </a:spcBef>
              <a:buChar char="•"/>
              <a:tabLst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Años 70- </a:t>
            </a:r>
            <a:r>
              <a:rPr dirty="0" sz="2200">
                <a:latin typeface="Arial"/>
                <a:cs typeface="Arial"/>
              </a:rPr>
              <a:t>“El </a:t>
            </a:r>
            <a:r>
              <a:rPr dirty="0" sz="2200" spc="-5">
                <a:latin typeface="Arial"/>
                <a:cs typeface="Arial"/>
              </a:rPr>
              <a:t>estilo de </a:t>
            </a:r>
            <a:r>
              <a:rPr dirty="0" sz="2200">
                <a:latin typeface="Arial"/>
                <a:cs typeface="Arial"/>
              </a:rPr>
              <a:t>enseñanza </a:t>
            </a:r>
            <a:r>
              <a:rPr dirty="0" sz="2200" spc="-10">
                <a:latin typeface="Arial"/>
                <a:cs typeface="Arial"/>
              </a:rPr>
              <a:t>que </a:t>
            </a:r>
            <a:r>
              <a:rPr dirty="0" sz="2200" spc="-5">
                <a:latin typeface="Arial"/>
                <a:cs typeface="Arial"/>
              </a:rPr>
              <a:t>existía por entonces, 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era el tradicional basado en órdenes directas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y también la 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asignación de tareas, los alumnos </a:t>
            </a:r>
            <a:r>
              <a:rPr dirty="0" sz="2200">
                <a:latin typeface="Arial"/>
                <a:cs typeface="Arial"/>
              </a:rPr>
              <a:t>recibían </a:t>
            </a:r>
            <a:r>
              <a:rPr dirty="0" sz="2200" spc="-5">
                <a:latin typeface="Arial"/>
                <a:cs typeface="Arial"/>
              </a:rPr>
              <a:t>las ordenes y </a:t>
            </a:r>
            <a:r>
              <a:rPr dirty="0" sz="2200">
                <a:latin typeface="Arial"/>
                <a:cs typeface="Arial"/>
              </a:rPr>
              <a:t>las 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ejecutaban </a:t>
            </a:r>
            <a:r>
              <a:rPr dirty="0" sz="2200">
                <a:latin typeface="Arial"/>
                <a:cs typeface="Arial"/>
              </a:rPr>
              <a:t>sin </a:t>
            </a:r>
            <a:r>
              <a:rPr dirty="0" sz="2200" spc="-5">
                <a:latin typeface="Arial"/>
                <a:cs typeface="Arial"/>
              </a:rPr>
              <a:t>entrar a valorar cual eran los objetivos de la 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misma”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Arial"/>
              <a:buChar char="•"/>
            </a:pPr>
            <a:endParaRPr sz="3050">
              <a:latin typeface="Arial"/>
              <a:cs typeface="Arial"/>
            </a:endParaRPr>
          </a:p>
          <a:p>
            <a:pPr algn="just" marL="269240" marR="5080" indent="-257175">
              <a:lnSpc>
                <a:spcPts val="2380"/>
              </a:lnSpc>
              <a:buChar char="•"/>
              <a:tabLst>
                <a:tab pos="270510" algn="l"/>
              </a:tabLst>
            </a:pPr>
            <a:r>
              <a:rPr dirty="0" sz="2200" spc="-5">
                <a:latin typeface="Arial"/>
                <a:cs typeface="Arial"/>
              </a:rPr>
              <a:t>Se comienza a realizar las primeras experiencias en aplicar 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otros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estilos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enseñanza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empleando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estilos </a:t>
            </a:r>
            <a:r>
              <a:rPr dirty="0" sz="2200" spc="-60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individualizados y participativos en función de los niveles de 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enseñanza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y</a:t>
            </a:r>
            <a:r>
              <a:rPr dirty="0" sz="2200" spc="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las características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de</a:t>
            </a:r>
            <a:r>
              <a:rPr dirty="0" sz="2200" spc="5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los</a:t>
            </a:r>
            <a:r>
              <a:rPr dirty="0" sz="2200" spc="-10">
                <a:latin typeface="Arial"/>
                <a:cs typeface="Arial"/>
              </a:rPr>
              <a:t> </a:t>
            </a:r>
            <a:r>
              <a:rPr dirty="0" sz="2200" spc="-5">
                <a:latin typeface="Arial"/>
                <a:cs typeface="Arial"/>
              </a:rPr>
              <a:t>grupos.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200">
              <a:latin typeface="Arial"/>
              <a:cs typeface="Arial"/>
            </a:endParaRPr>
          </a:p>
          <a:p>
            <a:pPr algn="ctr" marL="2463165" marR="3259454">
              <a:lnSpc>
                <a:spcPct val="100000"/>
              </a:lnSpc>
            </a:pPr>
            <a:r>
              <a:rPr dirty="0" sz="1800" spc="-5" b="1">
                <a:latin typeface="Calibri"/>
                <a:cs typeface="Calibri"/>
              </a:rPr>
              <a:t>Clasificación</a:t>
            </a:r>
            <a:r>
              <a:rPr dirty="0" sz="1800" spc="-5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los</a:t>
            </a:r>
            <a:r>
              <a:rPr dirty="0" sz="1800" spc="-4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E.E </a:t>
            </a:r>
            <a:r>
              <a:rPr dirty="0" sz="1800" spc="-39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(1991)</a:t>
            </a:r>
            <a:endParaRPr sz="1800">
              <a:latin typeface="Calibri"/>
              <a:cs typeface="Calibri"/>
            </a:endParaRPr>
          </a:p>
          <a:p>
            <a:pPr algn="ctr" marL="6041390">
              <a:lnSpc>
                <a:spcPct val="100000"/>
              </a:lnSpc>
              <a:spcBef>
                <a:spcPts val="495"/>
              </a:spcBef>
            </a:pPr>
            <a:r>
              <a:rPr dirty="0" sz="1800" spc="-5">
                <a:latin typeface="Calibri"/>
                <a:cs typeface="Calibri"/>
              </a:rPr>
              <a:t>(Delgado, </a:t>
            </a:r>
            <a:r>
              <a:rPr dirty="0" sz="1800">
                <a:latin typeface="Calibri"/>
                <a:cs typeface="Calibri"/>
              </a:rPr>
              <a:t>2015)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35151" y="845376"/>
            <a:ext cx="9208135" cy="5496560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2400">
                <a:solidFill>
                  <a:srgbClr val="132127"/>
                </a:solidFill>
                <a:latin typeface="Arial"/>
                <a:cs typeface="Arial"/>
              </a:rPr>
              <a:t>(Delgado,</a:t>
            </a:r>
            <a:r>
              <a:rPr dirty="0" sz="2400" spc="-100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132127"/>
                </a:solidFill>
                <a:latin typeface="Arial"/>
                <a:cs typeface="Arial"/>
              </a:rPr>
              <a:t>1991).</a:t>
            </a:r>
            <a:endParaRPr sz="2400">
              <a:latin typeface="Arial"/>
              <a:cs typeface="Arial"/>
            </a:endParaRPr>
          </a:p>
          <a:p>
            <a:pPr marL="269875" indent="-257810">
              <a:lnSpc>
                <a:spcPct val="100000"/>
              </a:lnSpc>
              <a:spcBef>
                <a:spcPts val="315"/>
              </a:spcBef>
              <a:buFont typeface="Arial"/>
              <a:buChar char="•"/>
              <a:tabLst>
                <a:tab pos="269875" algn="l"/>
                <a:tab pos="270510" algn="l"/>
              </a:tabLst>
            </a:pPr>
            <a:r>
              <a:rPr dirty="0" sz="2400" spc="-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265">
                <a:solidFill>
                  <a:srgbClr val="132127"/>
                </a:solidFill>
                <a:latin typeface="Times New Roman"/>
                <a:cs typeface="Times New Roman"/>
              </a:rPr>
              <a:t>s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il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s </a:t>
            </a:r>
            <a:r>
              <a:rPr dirty="0" sz="2400" spc="-26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2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265">
                <a:solidFill>
                  <a:srgbClr val="132127"/>
                </a:solidFill>
                <a:latin typeface="Times New Roman"/>
                <a:cs typeface="Times New Roman"/>
              </a:rPr>
              <a:t>s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ñ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z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a </a:t>
            </a:r>
            <a:r>
              <a:rPr dirty="0" sz="2400" spc="-2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y</a:t>
            </a:r>
            <a:r>
              <a:rPr dirty="0" sz="2400" spc="6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b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j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v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s</a:t>
            </a:r>
            <a:r>
              <a:rPr dirty="0" sz="2400" spc="-33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:</a:t>
            </a:r>
            <a:endParaRPr sz="2400">
              <a:latin typeface="Times New Roman"/>
              <a:cs typeface="Times New Roman"/>
            </a:endParaRPr>
          </a:p>
          <a:p>
            <a:pPr lvl="1" marL="568325" marR="637540" indent="-213360">
              <a:lnSpc>
                <a:spcPts val="2600"/>
              </a:lnSpc>
              <a:spcBef>
                <a:spcPts val="520"/>
              </a:spcBef>
              <a:buFont typeface="Arial"/>
              <a:buChar char="–"/>
              <a:tabLst>
                <a:tab pos="568960" algn="l"/>
                <a:tab pos="2993390" algn="l"/>
                <a:tab pos="3912235" algn="l"/>
              </a:tabLst>
            </a:pPr>
            <a:r>
              <a:rPr dirty="0" sz="2400" spc="-70" b="1">
                <a:solidFill>
                  <a:srgbClr val="132127"/>
                </a:solidFill>
                <a:latin typeface="Arial"/>
                <a:cs typeface="Arial"/>
              </a:rPr>
              <a:t>El</a:t>
            </a:r>
            <a:r>
              <a:rPr dirty="0" sz="2400" b="1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110" b="1">
                <a:solidFill>
                  <a:srgbClr val="132127"/>
                </a:solidFill>
                <a:latin typeface="Arial"/>
                <a:cs typeface="Arial"/>
              </a:rPr>
              <a:t>rendimiento</a:t>
            </a:r>
            <a:r>
              <a:rPr dirty="0" sz="2400" b="1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114" b="1">
                <a:solidFill>
                  <a:srgbClr val="132127"/>
                </a:solidFill>
                <a:latin typeface="Arial"/>
                <a:cs typeface="Arial"/>
              </a:rPr>
              <a:t>máximo</a:t>
            </a:r>
            <a:r>
              <a:rPr dirty="0" sz="2400" b="1">
                <a:solidFill>
                  <a:srgbClr val="132127"/>
                </a:solidFill>
                <a:latin typeface="Arial"/>
                <a:cs typeface="Arial"/>
              </a:rPr>
              <a:t>	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:</a:t>
            </a:r>
            <a:r>
              <a:rPr dirty="0" sz="2400" spc="6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50">
                <a:solidFill>
                  <a:srgbClr val="132127"/>
                </a:solidFill>
                <a:latin typeface="Times New Roman"/>
                <a:cs typeface="Times New Roman"/>
              </a:rPr>
              <a:t>M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 spc="24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45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c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,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50">
                <a:solidFill>
                  <a:srgbClr val="132127"/>
                </a:solidFill>
                <a:latin typeface="Times New Roman"/>
                <a:cs typeface="Times New Roman"/>
              </a:rPr>
              <a:t>M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 spc="-95">
                <a:solidFill>
                  <a:srgbClr val="132127"/>
                </a:solidFill>
                <a:latin typeface="Times New Roman"/>
                <a:cs typeface="Times New Roman"/>
              </a:rPr>
              <a:t>f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ca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c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ó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 d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l 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50">
                <a:solidFill>
                  <a:srgbClr val="132127"/>
                </a:solidFill>
                <a:latin typeface="Times New Roman"/>
                <a:cs typeface="Times New Roman"/>
              </a:rPr>
              <a:t>M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 spc="24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45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c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 spc="24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y	</a:t>
            </a:r>
            <a:r>
              <a:rPr dirty="0" sz="2400" spc="-175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s</a:t>
            </a:r>
            <a:r>
              <a:rPr dirty="0" sz="2400" spc="-33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g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c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ó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20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29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 spc="5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ea</a:t>
            </a:r>
            <a:r>
              <a:rPr dirty="0" sz="2400" spc="265">
                <a:solidFill>
                  <a:srgbClr val="132127"/>
                </a:solidFill>
                <a:latin typeface="Times New Roman"/>
                <a:cs typeface="Times New Roman"/>
              </a:rPr>
              <a:t>s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lvl="1" marL="568960" marR="945515" indent="-213360">
              <a:lnSpc>
                <a:spcPts val="2620"/>
              </a:lnSpc>
              <a:spcBef>
                <a:spcPts val="459"/>
              </a:spcBef>
              <a:buFont typeface="Arial"/>
              <a:buChar char="–"/>
              <a:tabLst>
                <a:tab pos="568960" algn="l"/>
                <a:tab pos="2901950" algn="l"/>
              </a:tabLst>
            </a:pPr>
            <a:r>
              <a:rPr dirty="0" sz="2400" spc="-75" b="1">
                <a:solidFill>
                  <a:srgbClr val="132127"/>
                </a:solidFill>
                <a:latin typeface="Arial"/>
                <a:cs typeface="Arial"/>
              </a:rPr>
              <a:t>L</a:t>
            </a:r>
            <a:r>
              <a:rPr dirty="0" sz="2400" spc="-65" b="1">
                <a:solidFill>
                  <a:srgbClr val="132127"/>
                </a:solidFill>
                <a:latin typeface="Arial"/>
                <a:cs typeface="Arial"/>
              </a:rPr>
              <a:t>a</a:t>
            </a:r>
            <a:r>
              <a:rPr dirty="0" sz="2400" spc="-5" b="1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105" b="1">
                <a:solidFill>
                  <a:srgbClr val="132127"/>
                </a:solidFill>
                <a:latin typeface="Arial"/>
                <a:cs typeface="Arial"/>
              </a:rPr>
              <a:t>socialización</a:t>
            </a:r>
            <a:r>
              <a:rPr dirty="0" sz="2400" b="1">
                <a:solidFill>
                  <a:srgbClr val="132127"/>
                </a:solidFill>
                <a:latin typeface="Arial"/>
                <a:cs typeface="Arial"/>
              </a:rPr>
              <a:t>	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:</a:t>
            </a:r>
            <a:r>
              <a:rPr dirty="0" sz="2400" spc="4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50">
                <a:solidFill>
                  <a:srgbClr val="132127"/>
                </a:solidFill>
                <a:latin typeface="Times New Roman"/>
                <a:cs typeface="Times New Roman"/>
              </a:rPr>
              <a:t>M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é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s </a:t>
            </a:r>
            <a:r>
              <a:rPr dirty="0" sz="2400" spc="-30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29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P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ye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c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,</a:t>
            </a:r>
            <a:r>
              <a:rPr dirty="0" sz="2400" spc="9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90">
                <a:solidFill>
                  <a:srgbClr val="132127"/>
                </a:solidFill>
                <a:latin typeface="Times New Roman"/>
                <a:cs typeface="Times New Roman"/>
              </a:rPr>
              <a:t>G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u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p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s </a:t>
            </a:r>
            <a:r>
              <a:rPr dirty="0" sz="2400" spc="-2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P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u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z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l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29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y  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Equipos</a:t>
            </a:r>
            <a:r>
              <a:rPr dirty="0" sz="2400" spc="32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10">
                <a:solidFill>
                  <a:srgbClr val="132127"/>
                </a:solidFill>
                <a:latin typeface="Times New Roman"/>
                <a:cs typeface="Times New Roman"/>
              </a:rPr>
              <a:t>de</a:t>
            </a:r>
            <a:r>
              <a:rPr dirty="0" sz="2400" spc="29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70">
                <a:solidFill>
                  <a:srgbClr val="132127"/>
                </a:solidFill>
                <a:latin typeface="Times New Roman"/>
                <a:cs typeface="Times New Roman"/>
              </a:rPr>
              <a:t>Traba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0">
                <a:solidFill>
                  <a:srgbClr val="132127"/>
                </a:solidFill>
                <a:latin typeface="Times New Roman"/>
                <a:cs typeface="Times New Roman"/>
              </a:rPr>
              <a:t>jo.</a:t>
            </a:r>
            <a:endParaRPr sz="2400">
              <a:latin typeface="Times New Roman"/>
              <a:cs typeface="Times New Roman"/>
            </a:endParaRPr>
          </a:p>
          <a:p>
            <a:pPr lvl="1" marL="568325" marR="9525" indent="-213360">
              <a:lnSpc>
                <a:spcPct val="90200"/>
              </a:lnSpc>
              <a:spcBef>
                <a:spcPts val="430"/>
              </a:spcBef>
              <a:buFont typeface="Arial"/>
              <a:buChar char="–"/>
              <a:tabLst>
                <a:tab pos="568960" algn="l"/>
                <a:tab pos="3429000" algn="l"/>
              </a:tabLst>
            </a:pPr>
            <a:r>
              <a:rPr dirty="0" sz="2400" spc="-75" b="1">
                <a:solidFill>
                  <a:srgbClr val="132127"/>
                </a:solidFill>
                <a:latin typeface="Arial"/>
                <a:cs typeface="Arial"/>
              </a:rPr>
              <a:t>L</a:t>
            </a:r>
            <a:r>
              <a:rPr dirty="0" sz="2400" spc="-65" b="1">
                <a:solidFill>
                  <a:srgbClr val="132127"/>
                </a:solidFill>
                <a:latin typeface="Arial"/>
                <a:cs typeface="Arial"/>
              </a:rPr>
              <a:t>a</a:t>
            </a:r>
            <a:r>
              <a:rPr dirty="0" sz="2400" spc="-5" b="1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114" b="1">
                <a:solidFill>
                  <a:srgbClr val="132127"/>
                </a:solidFill>
                <a:latin typeface="Arial"/>
                <a:cs typeface="Arial"/>
              </a:rPr>
              <a:t>individualizació</a:t>
            </a:r>
            <a:r>
              <a:rPr dirty="0" sz="2400" spc="-145" b="1">
                <a:solidFill>
                  <a:srgbClr val="132127"/>
                </a:solidFill>
                <a:latin typeface="Arial"/>
                <a:cs typeface="Arial"/>
              </a:rPr>
              <a:t>n</a:t>
            </a:r>
            <a:r>
              <a:rPr dirty="0" sz="2400" b="1">
                <a:solidFill>
                  <a:srgbClr val="132127"/>
                </a:solidFill>
                <a:latin typeface="Arial"/>
                <a:cs typeface="Arial"/>
              </a:rPr>
              <a:t>	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:</a:t>
            </a:r>
            <a:r>
              <a:rPr dirty="0" sz="2400" spc="2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90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b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j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 spc="25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8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v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u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li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z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 spc="2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p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5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90">
                <a:solidFill>
                  <a:srgbClr val="132127"/>
                </a:solidFill>
                <a:latin typeface="Times New Roman"/>
                <a:cs typeface="Times New Roman"/>
              </a:rPr>
              <a:t>G</a:t>
            </a:r>
            <a:r>
              <a:rPr dirty="0" sz="2400" spc="5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u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p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 spc="265">
                <a:solidFill>
                  <a:srgbClr val="132127"/>
                </a:solidFill>
                <a:latin typeface="Times New Roman"/>
                <a:cs typeface="Times New Roman"/>
              </a:rPr>
              <a:t>s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,</a:t>
            </a:r>
            <a:r>
              <a:rPr dirty="0" sz="2400" spc="12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la  </a:t>
            </a:r>
            <a:r>
              <a:rPr dirty="0" sz="2400" spc="125">
                <a:solidFill>
                  <a:srgbClr val="132127"/>
                </a:solidFill>
                <a:latin typeface="Times New Roman"/>
                <a:cs typeface="Times New Roman"/>
              </a:rPr>
              <a:t>Enseñanza</a:t>
            </a:r>
            <a:r>
              <a:rPr dirty="0" sz="2400" spc="30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55">
                <a:solidFill>
                  <a:srgbClr val="132127"/>
                </a:solidFill>
                <a:latin typeface="Times New Roman"/>
                <a:cs typeface="Times New Roman"/>
              </a:rPr>
              <a:t>Modula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r,</a:t>
            </a:r>
            <a:r>
              <a:rPr dirty="0" sz="2400" spc="13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0">
                <a:solidFill>
                  <a:srgbClr val="132127"/>
                </a:solidFill>
                <a:latin typeface="Times New Roman"/>
                <a:cs typeface="Times New Roman"/>
              </a:rPr>
              <a:t>los</a:t>
            </a:r>
            <a:r>
              <a:rPr dirty="0" sz="2400" spc="34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Programas</a:t>
            </a:r>
            <a:r>
              <a:rPr dirty="0" sz="2400" spc="31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20">
                <a:solidFill>
                  <a:srgbClr val="132127"/>
                </a:solidFill>
                <a:latin typeface="Times New Roman"/>
                <a:cs typeface="Times New Roman"/>
              </a:rPr>
              <a:t>Ind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70">
                <a:solidFill>
                  <a:srgbClr val="132127"/>
                </a:solidFill>
                <a:latin typeface="Times New Roman"/>
                <a:cs typeface="Times New Roman"/>
              </a:rPr>
              <a:t>ivid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65">
                <a:solidFill>
                  <a:srgbClr val="132127"/>
                </a:solidFill>
                <a:latin typeface="Times New Roman"/>
                <a:cs typeface="Times New Roman"/>
              </a:rPr>
              <a:t>ua</a:t>
            </a:r>
            <a:r>
              <a:rPr dirty="0" sz="2400" spc="-38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5">
                <a:solidFill>
                  <a:srgbClr val="132127"/>
                </a:solidFill>
                <a:latin typeface="Times New Roman"/>
                <a:cs typeface="Times New Roman"/>
              </a:rPr>
              <a:t>les</a:t>
            </a:r>
            <a:r>
              <a:rPr dirty="0" sz="2400" spc="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y</a:t>
            </a:r>
            <a:r>
              <a:rPr dirty="0" sz="2400" spc="6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70">
                <a:solidFill>
                  <a:srgbClr val="132127"/>
                </a:solidFill>
                <a:latin typeface="Times New Roman"/>
                <a:cs typeface="Times New Roman"/>
              </a:rPr>
              <a:t>la</a:t>
            </a:r>
            <a:r>
              <a:rPr dirty="0" sz="2400" spc="29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25">
                <a:solidFill>
                  <a:srgbClr val="132127"/>
                </a:solidFill>
                <a:latin typeface="Times New Roman"/>
                <a:cs typeface="Times New Roman"/>
              </a:rPr>
              <a:t>Enseñanza </a:t>
            </a:r>
            <a:r>
              <a:rPr dirty="0" sz="2400" spc="-5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45">
                <a:solidFill>
                  <a:srgbClr val="132127"/>
                </a:solidFill>
                <a:latin typeface="Times New Roman"/>
                <a:cs typeface="Times New Roman"/>
              </a:rPr>
              <a:t>Programada.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endParaRPr sz="2400">
              <a:latin typeface="Times New Roman"/>
              <a:cs typeface="Times New Roman"/>
            </a:endParaRPr>
          </a:p>
          <a:p>
            <a:pPr lvl="1" marL="568325" marR="635635" indent="-213360">
              <a:lnSpc>
                <a:spcPts val="2600"/>
              </a:lnSpc>
              <a:spcBef>
                <a:spcPts val="520"/>
              </a:spcBef>
              <a:buFont typeface="Arial"/>
              <a:buChar char="–"/>
              <a:tabLst>
                <a:tab pos="568960" algn="l"/>
                <a:tab pos="5338445" algn="l"/>
              </a:tabLst>
            </a:pPr>
            <a:r>
              <a:rPr dirty="0" sz="2400" spc="-75" b="1">
                <a:solidFill>
                  <a:srgbClr val="132127"/>
                </a:solidFill>
                <a:latin typeface="Arial"/>
                <a:cs typeface="Arial"/>
              </a:rPr>
              <a:t>L</a:t>
            </a:r>
            <a:r>
              <a:rPr dirty="0" sz="2400" spc="-65" b="1">
                <a:solidFill>
                  <a:srgbClr val="132127"/>
                </a:solidFill>
                <a:latin typeface="Arial"/>
                <a:cs typeface="Arial"/>
              </a:rPr>
              <a:t>a</a:t>
            </a:r>
            <a:r>
              <a:rPr dirty="0" sz="2400" spc="-5" b="1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114" b="1">
                <a:solidFill>
                  <a:srgbClr val="132127"/>
                </a:solidFill>
                <a:latin typeface="Arial"/>
                <a:cs typeface="Arial"/>
              </a:rPr>
              <a:t>participació</a:t>
            </a:r>
            <a:r>
              <a:rPr dirty="0" sz="2400" spc="-145" b="1">
                <a:solidFill>
                  <a:srgbClr val="132127"/>
                </a:solidFill>
                <a:latin typeface="Arial"/>
                <a:cs typeface="Arial"/>
              </a:rPr>
              <a:t>n</a:t>
            </a:r>
            <a:r>
              <a:rPr dirty="0" sz="2400" spc="-5" b="1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70" b="1">
                <a:solidFill>
                  <a:srgbClr val="132127"/>
                </a:solidFill>
                <a:latin typeface="Arial"/>
                <a:cs typeface="Arial"/>
              </a:rPr>
              <a:t>e</a:t>
            </a:r>
            <a:r>
              <a:rPr dirty="0" sz="2400" spc="-70" b="1">
                <a:solidFill>
                  <a:srgbClr val="132127"/>
                </a:solidFill>
                <a:latin typeface="Arial"/>
                <a:cs typeface="Arial"/>
              </a:rPr>
              <a:t>n</a:t>
            </a:r>
            <a:r>
              <a:rPr dirty="0" sz="2400" spc="-5" b="1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50" b="1">
                <a:solidFill>
                  <a:srgbClr val="132127"/>
                </a:solidFill>
                <a:latin typeface="Arial"/>
                <a:cs typeface="Arial"/>
              </a:rPr>
              <a:t>l</a:t>
            </a:r>
            <a:r>
              <a:rPr dirty="0" sz="2400" spc="-90" b="1">
                <a:solidFill>
                  <a:srgbClr val="132127"/>
                </a:solidFill>
                <a:latin typeface="Arial"/>
                <a:cs typeface="Arial"/>
              </a:rPr>
              <a:t>a</a:t>
            </a:r>
            <a:r>
              <a:rPr dirty="0" sz="2400" spc="-5" b="1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65" b="1">
                <a:solidFill>
                  <a:srgbClr val="132127"/>
                </a:solidFill>
                <a:latin typeface="Arial"/>
                <a:cs typeface="Arial"/>
              </a:rPr>
              <a:t>enseñanz</a:t>
            </a:r>
            <a:r>
              <a:rPr dirty="0" sz="2400" spc="-60" b="1">
                <a:solidFill>
                  <a:srgbClr val="132127"/>
                </a:solidFill>
                <a:latin typeface="Arial"/>
                <a:cs typeface="Arial"/>
              </a:rPr>
              <a:t>a</a:t>
            </a:r>
            <a:r>
              <a:rPr dirty="0" sz="2400" b="1">
                <a:solidFill>
                  <a:srgbClr val="132127"/>
                </a:solidFill>
                <a:latin typeface="Arial"/>
                <a:cs typeface="Arial"/>
              </a:rPr>
              <a:t>	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:</a:t>
            </a:r>
            <a:r>
              <a:rPr dirty="0" sz="2400" spc="4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265">
                <a:solidFill>
                  <a:srgbClr val="132127"/>
                </a:solidFill>
                <a:latin typeface="Times New Roman"/>
                <a:cs typeface="Times New Roman"/>
              </a:rPr>
              <a:t>s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ñ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z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a </a:t>
            </a:r>
            <a:r>
              <a:rPr dirty="0" sz="2400" spc="-30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4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c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í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p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5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175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ca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, 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00">
                <a:solidFill>
                  <a:srgbClr val="132127"/>
                </a:solidFill>
                <a:latin typeface="Times New Roman"/>
                <a:cs typeface="Times New Roman"/>
              </a:rPr>
              <a:t>Grupos</a:t>
            </a:r>
            <a:r>
              <a:rPr dirty="0" sz="2400" spc="32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20">
                <a:solidFill>
                  <a:srgbClr val="132127"/>
                </a:solidFill>
                <a:latin typeface="Times New Roman"/>
                <a:cs typeface="Times New Roman"/>
              </a:rPr>
              <a:t>Reduc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70">
                <a:solidFill>
                  <a:srgbClr val="132127"/>
                </a:solidFill>
                <a:latin typeface="Times New Roman"/>
                <a:cs typeface="Times New Roman"/>
              </a:rPr>
              <a:t>id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90">
                <a:solidFill>
                  <a:srgbClr val="132127"/>
                </a:solidFill>
                <a:latin typeface="Times New Roman"/>
                <a:cs typeface="Times New Roman"/>
              </a:rPr>
              <a:t>os</a:t>
            </a:r>
            <a:r>
              <a:rPr dirty="0" sz="2400" spc="33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y</a:t>
            </a:r>
            <a:r>
              <a:rPr dirty="0" sz="2400" spc="7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65">
                <a:solidFill>
                  <a:srgbClr val="132127"/>
                </a:solidFill>
                <a:latin typeface="Times New Roman"/>
                <a:cs typeface="Times New Roman"/>
              </a:rPr>
              <a:t>Mic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45">
                <a:solidFill>
                  <a:srgbClr val="132127"/>
                </a:solidFill>
                <a:latin typeface="Times New Roman"/>
                <a:cs typeface="Times New Roman"/>
              </a:rPr>
              <a:t>roenseñanza.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endParaRPr sz="2400">
              <a:latin typeface="Times New Roman"/>
              <a:cs typeface="Times New Roman"/>
            </a:endParaRPr>
          </a:p>
          <a:p>
            <a:pPr lvl="1" marL="568325" marR="1015365" indent="-213360">
              <a:lnSpc>
                <a:spcPts val="2620"/>
              </a:lnSpc>
              <a:spcBef>
                <a:spcPts val="459"/>
              </a:spcBef>
              <a:buFont typeface="Arial"/>
              <a:buChar char="–"/>
              <a:tabLst>
                <a:tab pos="568960" algn="l"/>
                <a:tab pos="2624455" algn="l"/>
              </a:tabLst>
            </a:pPr>
            <a:r>
              <a:rPr dirty="0" sz="2400" spc="-75" b="1">
                <a:solidFill>
                  <a:srgbClr val="132127"/>
                </a:solidFill>
                <a:latin typeface="Arial"/>
                <a:cs typeface="Arial"/>
              </a:rPr>
              <a:t>L</a:t>
            </a:r>
            <a:r>
              <a:rPr dirty="0" sz="2400" spc="-65" b="1">
                <a:solidFill>
                  <a:srgbClr val="132127"/>
                </a:solidFill>
                <a:latin typeface="Arial"/>
                <a:cs typeface="Arial"/>
              </a:rPr>
              <a:t>a</a:t>
            </a:r>
            <a:r>
              <a:rPr dirty="0" sz="2400" spc="-5" b="1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100" b="1">
                <a:solidFill>
                  <a:srgbClr val="132127"/>
                </a:solidFill>
                <a:latin typeface="Arial"/>
                <a:cs typeface="Arial"/>
              </a:rPr>
              <a:t>creatividad</a:t>
            </a:r>
            <a:r>
              <a:rPr dirty="0" sz="2400" b="1">
                <a:solidFill>
                  <a:srgbClr val="132127"/>
                </a:solidFill>
                <a:latin typeface="Arial"/>
                <a:cs typeface="Arial"/>
              </a:rPr>
              <a:t>	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:</a:t>
            </a:r>
            <a:r>
              <a:rPr dirty="0" sz="2400" spc="4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S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é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c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c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a </a:t>
            </a:r>
            <a:r>
              <a:rPr dirty="0" sz="2400" spc="-30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125">
                <a:solidFill>
                  <a:srgbClr val="132127"/>
                </a:solidFill>
                <a:latin typeface="Times New Roman"/>
                <a:cs typeface="Times New Roman"/>
              </a:rPr>
              <a:t>C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p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l</a:t>
            </a:r>
            <a:r>
              <a:rPr dirty="0" sz="2400" spc="-7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y</a:t>
            </a:r>
            <a:r>
              <a:rPr dirty="0" sz="2400" spc="6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90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185">
                <a:solidFill>
                  <a:srgbClr val="132127"/>
                </a:solidFill>
                <a:latin typeface="Times New Roman"/>
                <a:cs typeface="Times New Roman"/>
              </a:rPr>
              <a:t>m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 spc="26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29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8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d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ea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s 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60">
                <a:solidFill>
                  <a:srgbClr val="132127"/>
                </a:solidFill>
                <a:latin typeface="Times New Roman"/>
                <a:cs typeface="Times New Roman"/>
              </a:rPr>
              <a:t>Motrices</a:t>
            </a:r>
            <a:r>
              <a:rPr dirty="0" sz="2400" spc="-34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lvl="1" marL="568325" marR="5080" indent="-213360">
              <a:lnSpc>
                <a:spcPts val="2600"/>
              </a:lnSpc>
              <a:spcBef>
                <a:spcPts val="465"/>
              </a:spcBef>
              <a:buFont typeface="Arial"/>
              <a:buChar char="–"/>
              <a:tabLst>
                <a:tab pos="568960" algn="l"/>
                <a:tab pos="4090670" algn="l"/>
              </a:tabLst>
            </a:pPr>
            <a:r>
              <a:rPr dirty="0" sz="2400" spc="-75" b="1">
                <a:solidFill>
                  <a:srgbClr val="132127"/>
                </a:solidFill>
                <a:latin typeface="Arial"/>
                <a:cs typeface="Arial"/>
              </a:rPr>
              <a:t>L</a:t>
            </a:r>
            <a:r>
              <a:rPr dirty="0" sz="2400" spc="-65" b="1">
                <a:solidFill>
                  <a:srgbClr val="132127"/>
                </a:solidFill>
                <a:latin typeface="Arial"/>
                <a:cs typeface="Arial"/>
              </a:rPr>
              <a:t>a</a:t>
            </a:r>
            <a:r>
              <a:rPr dirty="0" sz="2400" spc="-5" b="1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125" b="1">
                <a:solidFill>
                  <a:srgbClr val="132127"/>
                </a:solidFill>
                <a:latin typeface="Arial"/>
                <a:cs typeface="Arial"/>
              </a:rPr>
              <a:t>implicació</a:t>
            </a:r>
            <a:r>
              <a:rPr dirty="0" sz="2400" spc="-150" b="1">
                <a:solidFill>
                  <a:srgbClr val="132127"/>
                </a:solidFill>
                <a:latin typeface="Arial"/>
                <a:cs typeface="Arial"/>
              </a:rPr>
              <a:t>n</a:t>
            </a:r>
            <a:r>
              <a:rPr dirty="0" sz="2400" spc="-5" b="1">
                <a:solidFill>
                  <a:srgbClr val="132127"/>
                </a:solidFill>
                <a:latin typeface="Arial"/>
                <a:cs typeface="Arial"/>
              </a:rPr>
              <a:t> </a:t>
            </a:r>
            <a:r>
              <a:rPr dirty="0" sz="2400" spc="-120" b="1">
                <a:solidFill>
                  <a:srgbClr val="132127"/>
                </a:solidFill>
                <a:latin typeface="Arial"/>
                <a:cs typeface="Arial"/>
              </a:rPr>
              <a:t>cognitiva</a:t>
            </a:r>
            <a:r>
              <a:rPr dirty="0" sz="2400" b="1">
                <a:solidFill>
                  <a:srgbClr val="132127"/>
                </a:solidFill>
                <a:latin typeface="Arial"/>
                <a:cs typeface="Arial"/>
              </a:rPr>
              <a:t>	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:</a:t>
            </a:r>
            <a:r>
              <a:rPr dirty="0" sz="2400" spc="5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4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265">
                <a:solidFill>
                  <a:srgbClr val="132127"/>
                </a:solidFill>
                <a:latin typeface="Times New Roman"/>
                <a:cs typeface="Times New Roman"/>
              </a:rPr>
              <a:t>s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l</a:t>
            </a:r>
            <a:r>
              <a:rPr dirty="0" sz="2400" spc="130">
                <a:solidFill>
                  <a:srgbClr val="132127"/>
                </a:solidFill>
                <a:latin typeface="Times New Roman"/>
                <a:cs typeface="Times New Roman"/>
              </a:rPr>
              <a:t>u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c</a:t>
            </a:r>
            <a:r>
              <a:rPr dirty="0" sz="2400" spc="-38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i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ó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n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 d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2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225">
                <a:solidFill>
                  <a:srgbClr val="132127"/>
                </a:solidFill>
                <a:latin typeface="Times New Roman"/>
                <a:cs typeface="Times New Roman"/>
              </a:rPr>
              <a:t>P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b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140">
                <a:solidFill>
                  <a:srgbClr val="132127"/>
                </a:solidFill>
                <a:latin typeface="Times New Roman"/>
                <a:cs typeface="Times New Roman"/>
              </a:rPr>
              <a:t>l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 spc="185">
                <a:solidFill>
                  <a:srgbClr val="132127"/>
                </a:solidFill>
                <a:latin typeface="Times New Roman"/>
                <a:cs typeface="Times New Roman"/>
              </a:rPr>
              <a:t>m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a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s </a:t>
            </a:r>
            <a:r>
              <a:rPr dirty="0" sz="2400" spc="-2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-50">
                <a:solidFill>
                  <a:srgbClr val="132127"/>
                </a:solidFill>
                <a:latin typeface="Times New Roman"/>
                <a:cs typeface="Times New Roman"/>
              </a:rPr>
              <a:t>M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 spc="85">
                <a:solidFill>
                  <a:srgbClr val="132127"/>
                </a:solidFill>
                <a:latin typeface="Times New Roman"/>
                <a:cs typeface="Times New Roman"/>
              </a:rPr>
              <a:t>t</a:t>
            </a:r>
            <a:r>
              <a:rPr dirty="0" sz="2400" spc="180">
                <a:solidFill>
                  <a:srgbClr val="132127"/>
                </a:solidFill>
                <a:latin typeface="Times New Roman"/>
                <a:cs typeface="Times New Roman"/>
              </a:rPr>
              <a:t>o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r</a:t>
            </a:r>
            <a:r>
              <a:rPr dirty="0" sz="2400" spc="215">
                <a:solidFill>
                  <a:srgbClr val="132127"/>
                </a:solidFill>
                <a:latin typeface="Times New Roman"/>
                <a:cs typeface="Times New Roman"/>
              </a:rPr>
              <a:t>e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s </a:t>
            </a:r>
            <a:r>
              <a:rPr dirty="0" sz="2400" spc="-300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132127"/>
                </a:solidFill>
                <a:latin typeface="Times New Roman"/>
                <a:cs typeface="Times New Roman"/>
              </a:rPr>
              <a:t>y  </a:t>
            </a:r>
            <a:r>
              <a:rPr dirty="0" sz="2400" spc="95">
                <a:solidFill>
                  <a:srgbClr val="132127"/>
                </a:solidFill>
                <a:latin typeface="Times New Roman"/>
                <a:cs typeface="Times New Roman"/>
              </a:rPr>
              <a:t>Descubrimiento</a:t>
            </a:r>
            <a:r>
              <a:rPr dirty="0" sz="2400" spc="254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55">
                <a:solidFill>
                  <a:srgbClr val="132127"/>
                </a:solidFill>
                <a:latin typeface="Times New Roman"/>
                <a:cs typeface="Times New Roman"/>
              </a:rPr>
              <a:t>Guiad</a:t>
            </a:r>
            <a:r>
              <a:rPr dirty="0" sz="2400" spc="-375">
                <a:solidFill>
                  <a:srgbClr val="132127"/>
                </a:solidFill>
                <a:latin typeface="Times New Roman"/>
                <a:cs typeface="Times New Roman"/>
              </a:rPr>
              <a:t> </a:t>
            </a:r>
            <a:r>
              <a:rPr dirty="0" sz="2400" spc="90">
                <a:solidFill>
                  <a:srgbClr val="132127"/>
                </a:solidFill>
                <a:latin typeface="Times New Roman"/>
                <a:cs typeface="Times New Roman"/>
              </a:rPr>
              <a:t>o.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37330" y="493332"/>
            <a:ext cx="720661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45" b="1">
                <a:solidFill>
                  <a:srgbClr val="1F487C"/>
                </a:solidFill>
                <a:latin typeface="Arial"/>
                <a:cs typeface="Arial"/>
              </a:rPr>
              <a:t>CLASIFICACIÓN</a:t>
            </a:r>
            <a:r>
              <a:rPr dirty="0" sz="2800" spc="-15" b="1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2800" spc="-25" b="1">
                <a:solidFill>
                  <a:srgbClr val="1F487C"/>
                </a:solidFill>
                <a:latin typeface="Arial"/>
                <a:cs typeface="Arial"/>
              </a:rPr>
              <a:t>ESTILOS</a:t>
            </a:r>
            <a:r>
              <a:rPr dirty="0" sz="2800" spc="-15" b="1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2800" spc="-10" b="1">
                <a:solidFill>
                  <a:srgbClr val="1F487C"/>
                </a:solidFill>
                <a:latin typeface="Arial"/>
                <a:cs typeface="Arial"/>
              </a:rPr>
              <a:t>DE </a:t>
            </a:r>
            <a:r>
              <a:rPr dirty="0" sz="2800" spc="-40" b="1">
                <a:solidFill>
                  <a:srgbClr val="1F487C"/>
                </a:solidFill>
                <a:latin typeface="Arial"/>
                <a:cs typeface="Arial"/>
              </a:rPr>
              <a:t>ENSEÑANZA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481312" y="534393"/>
          <a:ext cx="8272780" cy="59937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75455"/>
                <a:gridCol w="3954779"/>
              </a:tblGrid>
              <a:tr h="7410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95"/>
                        </a:spcBef>
                      </a:pPr>
                      <a:r>
                        <a:rPr dirty="0" sz="24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ESTILOS</a:t>
                      </a:r>
                      <a:r>
                        <a:rPr dirty="0" sz="2400" spc="-7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ENSEÑANZA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77165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95"/>
                        </a:spcBef>
                      </a:pPr>
                      <a:r>
                        <a:rPr dirty="0" sz="2400" spc="-1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PALABRAS</a:t>
                      </a:r>
                      <a:r>
                        <a:rPr dirty="0" sz="2400" spc="5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10" b="1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CLAVE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77165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</a:tr>
              <a:tr h="65849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070"/>
                        </a:spcBef>
                      </a:pP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EE.</a:t>
                      </a:r>
                      <a:r>
                        <a:rPr dirty="0" sz="2400" spc="-3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RENDIMIENTO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3589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070"/>
                        </a:spcBef>
                      </a:pP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Orden,</a:t>
                      </a:r>
                      <a:r>
                        <a:rPr dirty="0" sz="2400" spc="-3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Tarea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3589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6771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00"/>
                        </a:spcBef>
                      </a:pP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EE.</a:t>
                      </a:r>
                      <a:r>
                        <a:rPr dirty="0" sz="2400" spc="-1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1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INDIVIDUALIZACIÓN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0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00"/>
                        </a:spcBef>
                      </a:pP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Individualización,</a:t>
                      </a:r>
                      <a:r>
                        <a:rPr dirty="0" sz="2400" spc="-5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Alumnado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0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EE.</a:t>
                      </a:r>
                      <a:r>
                        <a:rPr dirty="0" sz="2400" spc="-2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1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PARTICIPACIÓN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86055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29083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Participación</a:t>
                      </a:r>
                      <a:r>
                        <a:rPr dirty="0" sz="2400" spc="-5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en</a:t>
                      </a: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la</a:t>
                      </a:r>
                      <a:r>
                        <a:rPr dirty="0" sz="2400" spc="-3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técnica</a:t>
                      </a:r>
                      <a:r>
                        <a:rPr dirty="0" sz="2400" spc="-4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de </a:t>
                      </a:r>
                      <a:r>
                        <a:rPr dirty="0" sz="2400" spc="-58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la </a:t>
                      </a: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enseñanza, Delegación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funciones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715"/>
                        </a:spcBef>
                      </a:pP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EE.</a:t>
                      </a:r>
                      <a:r>
                        <a:rPr dirty="0" sz="2400" spc="-2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1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SOCIALIZACIÓN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17805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135572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Grupo,</a:t>
                      </a:r>
                      <a:r>
                        <a:rPr dirty="0" sz="2400" spc="-7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cooperación, </a:t>
                      </a:r>
                      <a:r>
                        <a:rPr dirty="0" sz="2400" spc="-58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socialización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4925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0614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39"/>
                        </a:spcBef>
                      </a:pP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EE.</a:t>
                      </a:r>
                      <a:r>
                        <a:rPr dirty="0" sz="2400" spc="-1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1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COGNOSCITIVAS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9079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130810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Tareas a resolver, indagación, </a:t>
                      </a:r>
                      <a:r>
                        <a:rPr dirty="0" sz="2400" spc="-58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búsqueda,</a:t>
                      </a:r>
                      <a:r>
                        <a:rPr dirty="0" sz="2400" spc="-5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aprender</a:t>
                      </a:r>
                      <a:r>
                        <a:rPr dirty="0" sz="2400" spc="-5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400" spc="-3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aprender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620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0931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55"/>
                        </a:spcBef>
                      </a:pP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EE.</a:t>
                      </a:r>
                      <a:r>
                        <a:rPr dirty="0" sz="2400" spc="-2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1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CREATIVIDAD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60985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82550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Diversidad,</a:t>
                      </a:r>
                      <a:r>
                        <a:rPr dirty="0" sz="2400" spc="-8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 spc="-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pensamiento </a:t>
                      </a:r>
                      <a:r>
                        <a:rPr dirty="0" sz="2400" spc="-585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divergente,</a:t>
                      </a:r>
                      <a:r>
                        <a:rPr dirty="0" sz="2400" spc="-5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solidFill>
                            <a:srgbClr val="001F5F"/>
                          </a:solidFill>
                          <a:latin typeface="Times New Roman"/>
                          <a:cs typeface="Times New Roman"/>
                        </a:rPr>
                        <a:t>creación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78105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10799733" y="6475667"/>
            <a:ext cx="121793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alibri"/>
                <a:cs typeface="Calibri"/>
              </a:rPr>
              <a:t>(Delgado,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1991).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42276" y="315729"/>
            <a:ext cx="537273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latin typeface="Calibri"/>
                <a:cs typeface="Calibri"/>
              </a:rPr>
              <a:t>2.</a:t>
            </a:r>
            <a:r>
              <a:rPr dirty="0" sz="4000" spc="-45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RECURSOS</a:t>
            </a:r>
            <a:r>
              <a:rPr dirty="0" sz="4000" spc="-30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DIDÁCTICOS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73538" y="1439679"/>
            <a:ext cx="8842375" cy="13912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just" marL="12700" marR="5080" indent="635">
              <a:lnSpc>
                <a:spcPct val="99400"/>
              </a:lnSpc>
              <a:spcBef>
                <a:spcPts val="110"/>
              </a:spcBef>
            </a:pPr>
            <a:r>
              <a:rPr dirty="0" sz="1800" spc="-10">
                <a:latin typeface="Arial"/>
                <a:cs typeface="Arial"/>
              </a:rPr>
              <a:t>Los</a:t>
            </a:r>
            <a:r>
              <a:rPr dirty="0" sz="1800" spc="-5">
                <a:latin typeface="Arial"/>
                <a:cs typeface="Arial"/>
              </a:rPr>
              <a:t> recursos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didácticos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son</a:t>
            </a:r>
            <a:r>
              <a:rPr dirty="0" sz="1800">
                <a:latin typeface="Arial"/>
                <a:cs typeface="Arial"/>
              </a:rPr>
              <a:t> muy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importantes</a:t>
            </a:r>
            <a:r>
              <a:rPr dirty="0" sz="1800">
                <a:latin typeface="Arial"/>
                <a:cs typeface="Arial"/>
              </a:rPr>
              <a:t> e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indispensables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ya</a:t>
            </a:r>
            <a:r>
              <a:rPr dirty="0" sz="1800" spc="-5">
                <a:latin typeface="Arial"/>
                <a:cs typeface="Arial"/>
              </a:rPr>
              <a:t> que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permiten 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desarrollar</a:t>
            </a:r>
            <a:r>
              <a:rPr dirty="0" sz="1800" b="1">
                <a:latin typeface="Arial"/>
                <a:cs typeface="Arial"/>
              </a:rPr>
              <a:t> en</a:t>
            </a:r>
            <a:r>
              <a:rPr dirty="0" sz="1800" spc="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los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educandos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destrezas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5" b="1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habilidades</a:t>
            </a:r>
            <a:r>
              <a:rPr dirty="0" sz="1800" spc="-5">
                <a:latin typeface="Arial"/>
                <a:cs typeface="Arial"/>
              </a:rPr>
              <a:t>,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cuales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5" b="1">
                <a:latin typeface="Arial"/>
                <a:cs typeface="Arial"/>
              </a:rPr>
              <a:t>deben</a:t>
            </a:r>
            <a:r>
              <a:rPr dirty="0" sz="180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ser </a:t>
            </a:r>
            <a:r>
              <a:rPr dirty="0" sz="1800" spc="-5" b="1">
                <a:latin typeface="Arial"/>
                <a:cs typeface="Arial"/>
              </a:rPr>
              <a:t> elaborados teniendo en cuenta el desarrollo evolutivo </a:t>
            </a:r>
            <a:r>
              <a:rPr dirty="0" sz="1800" spc="-10">
                <a:latin typeface="Arial"/>
                <a:cs typeface="Arial"/>
              </a:rPr>
              <a:t>del </a:t>
            </a:r>
            <a:r>
              <a:rPr dirty="0" sz="1800" spc="-5">
                <a:latin typeface="Arial"/>
                <a:cs typeface="Arial"/>
              </a:rPr>
              <a:t>estudiante, estos juegan </a:t>
            </a:r>
            <a:r>
              <a:rPr dirty="0" sz="18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un</a:t>
            </a:r>
            <a:r>
              <a:rPr dirty="0" sz="1800" spc="9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papel</a:t>
            </a:r>
            <a:r>
              <a:rPr dirty="0" sz="1800" spc="10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muy</a:t>
            </a:r>
            <a:r>
              <a:rPr dirty="0" sz="1800" spc="7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importante</a:t>
            </a:r>
            <a:r>
              <a:rPr dirty="0" sz="1800" spc="114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ya</a:t>
            </a:r>
            <a:r>
              <a:rPr dirty="0" sz="1800" spc="1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que</a:t>
            </a:r>
            <a:r>
              <a:rPr dirty="0" sz="1800" spc="9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sin</a:t>
            </a:r>
            <a:r>
              <a:rPr dirty="0" sz="1800" spc="10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ellos</a:t>
            </a:r>
            <a:r>
              <a:rPr dirty="0" sz="1800" spc="10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los</a:t>
            </a:r>
            <a:r>
              <a:rPr dirty="0" sz="1800" spc="11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aprendizajes</a:t>
            </a:r>
            <a:r>
              <a:rPr dirty="0" sz="1800" spc="12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serían</a:t>
            </a:r>
            <a:r>
              <a:rPr dirty="0" sz="1800" spc="10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menos</a:t>
            </a:r>
            <a:r>
              <a:rPr dirty="0" sz="1800" spc="1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significativos </a:t>
            </a:r>
            <a:r>
              <a:rPr dirty="0" sz="1800" spc="-484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10">
                <a:latin typeface="Arial"/>
                <a:cs typeface="Arial"/>
              </a:rPr>
              <a:t>despertarían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menos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interés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 </a:t>
            </a:r>
            <a:r>
              <a:rPr dirty="0" sz="1800" spc="-5">
                <a:latin typeface="Arial"/>
                <a:cs typeface="Arial"/>
              </a:rPr>
              <a:t>motivación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(Espinoza,</a:t>
            </a:r>
            <a:r>
              <a:rPr dirty="0" sz="1800" spc="2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2017).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414017" y="1377439"/>
            <a:ext cx="9518015" cy="1741170"/>
            <a:chOff x="1414017" y="1377439"/>
            <a:chExt cx="9518015" cy="1741170"/>
          </a:xfrm>
        </p:grpSpPr>
        <p:sp>
          <p:nvSpPr>
            <p:cNvPr id="5" name="object 5"/>
            <p:cNvSpPr/>
            <p:nvPr/>
          </p:nvSpPr>
          <p:spPr>
            <a:xfrm>
              <a:off x="1420367" y="1383789"/>
              <a:ext cx="9505315" cy="1728470"/>
            </a:xfrm>
            <a:custGeom>
              <a:avLst/>
              <a:gdLst/>
              <a:ahLst/>
              <a:cxnLst/>
              <a:rect l="l" t="t" r="r" b="b"/>
              <a:pathLst>
                <a:path w="9505315" h="1728470">
                  <a:moveTo>
                    <a:pt x="9217139" y="0"/>
                  </a:moveTo>
                  <a:lnTo>
                    <a:pt x="288048" y="0"/>
                  </a:lnTo>
                  <a:lnTo>
                    <a:pt x="241326" y="3770"/>
                  </a:lnTo>
                  <a:lnTo>
                    <a:pt x="197004" y="14685"/>
                  </a:lnTo>
                  <a:lnTo>
                    <a:pt x="155675" y="32152"/>
                  </a:lnTo>
                  <a:lnTo>
                    <a:pt x="117932" y="55578"/>
                  </a:lnTo>
                  <a:lnTo>
                    <a:pt x="84369" y="84369"/>
                  </a:lnTo>
                  <a:lnTo>
                    <a:pt x="55578" y="117932"/>
                  </a:lnTo>
                  <a:lnTo>
                    <a:pt x="32152" y="155675"/>
                  </a:lnTo>
                  <a:lnTo>
                    <a:pt x="14685" y="197004"/>
                  </a:lnTo>
                  <a:lnTo>
                    <a:pt x="3770" y="241326"/>
                  </a:lnTo>
                  <a:lnTo>
                    <a:pt x="0" y="288048"/>
                  </a:lnTo>
                  <a:lnTo>
                    <a:pt x="0" y="1440167"/>
                  </a:lnTo>
                  <a:lnTo>
                    <a:pt x="3770" y="1486892"/>
                  </a:lnTo>
                  <a:lnTo>
                    <a:pt x="14685" y="1531216"/>
                  </a:lnTo>
                  <a:lnTo>
                    <a:pt x="32152" y="1572545"/>
                  </a:lnTo>
                  <a:lnTo>
                    <a:pt x="55578" y="1610288"/>
                  </a:lnTo>
                  <a:lnTo>
                    <a:pt x="84369" y="1643851"/>
                  </a:lnTo>
                  <a:lnTo>
                    <a:pt x="117932" y="1672641"/>
                  </a:lnTo>
                  <a:lnTo>
                    <a:pt x="155675" y="1696066"/>
                  </a:lnTo>
                  <a:lnTo>
                    <a:pt x="197004" y="1713531"/>
                  </a:lnTo>
                  <a:lnTo>
                    <a:pt x="241326" y="1724446"/>
                  </a:lnTo>
                  <a:lnTo>
                    <a:pt x="288048" y="1728215"/>
                  </a:lnTo>
                  <a:lnTo>
                    <a:pt x="9217139" y="1728215"/>
                  </a:lnTo>
                  <a:lnTo>
                    <a:pt x="9263864" y="1724446"/>
                  </a:lnTo>
                  <a:lnTo>
                    <a:pt x="9308188" y="1713531"/>
                  </a:lnTo>
                  <a:lnTo>
                    <a:pt x="9349517" y="1696066"/>
                  </a:lnTo>
                  <a:lnTo>
                    <a:pt x="9387260" y="1672641"/>
                  </a:lnTo>
                  <a:lnTo>
                    <a:pt x="9420823" y="1643851"/>
                  </a:lnTo>
                  <a:lnTo>
                    <a:pt x="9449613" y="1610288"/>
                  </a:lnTo>
                  <a:lnTo>
                    <a:pt x="9473038" y="1572545"/>
                  </a:lnTo>
                  <a:lnTo>
                    <a:pt x="9490503" y="1531216"/>
                  </a:lnTo>
                  <a:lnTo>
                    <a:pt x="9501418" y="1486892"/>
                  </a:lnTo>
                  <a:lnTo>
                    <a:pt x="9505188" y="1440167"/>
                  </a:lnTo>
                  <a:lnTo>
                    <a:pt x="9505188" y="288048"/>
                  </a:lnTo>
                  <a:lnTo>
                    <a:pt x="9501418" y="241326"/>
                  </a:lnTo>
                  <a:lnTo>
                    <a:pt x="9490503" y="197004"/>
                  </a:lnTo>
                  <a:lnTo>
                    <a:pt x="9473038" y="155675"/>
                  </a:lnTo>
                  <a:lnTo>
                    <a:pt x="9449613" y="117932"/>
                  </a:lnTo>
                  <a:lnTo>
                    <a:pt x="9420823" y="84369"/>
                  </a:lnTo>
                  <a:lnTo>
                    <a:pt x="9387260" y="55578"/>
                  </a:lnTo>
                  <a:lnTo>
                    <a:pt x="9349517" y="32152"/>
                  </a:lnTo>
                  <a:lnTo>
                    <a:pt x="9308188" y="14685"/>
                  </a:lnTo>
                  <a:lnTo>
                    <a:pt x="9263864" y="3770"/>
                  </a:lnTo>
                  <a:lnTo>
                    <a:pt x="9217139" y="0"/>
                  </a:lnTo>
                  <a:close/>
                </a:path>
              </a:pathLst>
            </a:custGeom>
            <a:solidFill>
              <a:srgbClr val="F7C9AC">
                <a:alpha val="2391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420367" y="1383789"/>
              <a:ext cx="9505315" cy="1728470"/>
            </a:xfrm>
            <a:custGeom>
              <a:avLst/>
              <a:gdLst/>
              <a:ahLst/>
              <a:cxnLst/>
              <a:rect l="l" t="t" r="r" b="b"/>
              <a:pathLst>
                <a:path w="9505315" h="1728470">
                  <a:moveTo>
                    <a:pt x="0" y="288048"/>
                  </a:moveTo>
                  <a:lnTo>
                    <a:pt x="3770" y="241326"/>
                  </a:lnTo>
                  <a:lnTo>
                    <a:pt x="14685" y="197004"/>
                  </a:lnTo>
                  <a:lnTo>
                    <a:pt x="32152" y="155675"/>
                  </a:lnTo>
                  <a:lnTo>
                    <a:pt x="55578" y="117932"/>
                  </a:lnTo>
                  <a:lnTo>
                    <a:pt x="84369" y="84369"/>
                  </a:lnTo>
                  <a:lnTo>
                    <a:pt x="117932" y="55578"/>
                  </a:lnTo>
                  <a:lnTo>
                    <a:pt x="155675" y="32152"/>
                  </a:lnTo>
                  <a:lnTo>
                    <a:pt x="197004" y="14685"/>
                  </a:lnTo>
                  <a:lnTo>
                    <a:pt x="241326" y="3770"/>
                  </a:lnTo>
                  <a:lnTo>
                    <a:pt x="288048" y="0"/>
                  </a:lnTo>
                  <a:lnTo>
                    <a:pt x="9217139" y="0"/>
                  </a:lnTo>
                  <a:lnTo>
                    <a:pt x="9263864" y="3770"/>
                  </a:lnTo>
                  <a:lnTo>
                    <a:pt x="9308188" y="14685"/>
                  </a:lnTo>
                  <a:lnTo>
                    <a:pt x="9349517" y="32152"/>
                  </a:lnTo>
                  <a:lnTo>
                    <a:pt x="9387260" y="55578"/>
                  </a:lnTo>
                  <a:lnTo>
                    <a:pt x="9420823" y="84369"/>
                  </a:lnTo>
                  <a:lnTo>
                    <a:pt x="9449613" y="117932"/>
                  </a:lnTo>
                  <a:lnTo>
                    <a:pt x="9473038" y="155675"/>
                  </a:lnTo>
                  <a:lnTo>
                    <a:pt x="9490503" y="197004"/>
                  </a:lnTo>
                  <a:lnTo>
                    <a:pt x="9501418" y="241326"/>
                  </a:lnTo>
                  <a:lnTo>
                    <a:pt x="9505188" y="288048"/>
                  </a:lnTo>
                  <a:lnTo>
                    <a:pt x="9505188" y="1440167"/>
                  </a:lnTo>
                  <a:lnTo>
                    <a:pt x="9501418" y="1486892"/>
                  </a:lnTo>
                  <a:lnTo>
                    <a:pt x="9490503" y="1531216"/>
                  </a:lnTo>
                  <a:lnTo>
                    <a:pt x="9473038" y="1572545"/>
                  </a:lnTo>
                  <a:lnTo>
                    <a:pt x="9449613" y="1610288"/>
                  </a:lnTo>
                  <a:lnTo>
                    <a:pt x="9420823" y="1643851"/>
                  </a:lnTo>
                  <a:lnTo>
                    <a:pt x="9387260" y="1672641"/>
                  </a:lnTo>
                  <a:lnTo>
                    <a:pt x="9349517" y="1696066"/>
                  </a:lnTo>
                  <a:lnTo>
                    <a:pt x="9308188" y="1713531"/>
                  </a:lnTo>
                  <a:lnTo>
                    <a:pt x="9263864" y="1724446"/>
                  </a:lnTo>
                  <a:lnTo>
                    <a:pt x="9217139" y="1728215"/>
                  </a:lnTo>
                  <a:lnTo>
                    <a:pt x="288048" y="1728215"/>
                  </a:lnTo>
                  <a:lnTo>
                    <a:pt x="241326" y="1724446"/>
                  </a:lnTo>
                  <a:lnTo>
                    <a:pt x="197004" y="1713531"/>
                  </a:lnTo>
                  <a:lnTo>
                    <a:pt x="155675" y="1696066"/>
                  </a:lnTo>
                  <a:lnTo>
                    <a:pt x="117932" y="1672641"/>
                  </a:lnTo>
                  <a:lnTo>
                    <a:pt x="84369" y="1643851"/>
                  </a:lnTo>
                  <a:lnTo>
                    <a:pt x="55578" y="1610288"/>
                  </a:lnTo>
                  <a:lnTo>
                    <a:pt x="32152" y="1572545"/>
                  </a:lnTo>
                  <a:lnTo>
                    <a:pt x="14685" y="1531216"/>
                  </a:lnTo>
                  <a:lnTo>
                    <a:pt x="3770" y="1486892"/>
                  </a:lnTo>
                  <a:lnTo>
                    <a:pt x="0" y="1440167"/>
                  </a:lnTo>
                  <a:lnTo>
                    <a:pt x="0" y="288048"/>
                  </a:lnTo>
                  <a:close/>
                </a:path>
              </a:pathLst>
            </a:custGeom>
            <a:ln w="12700">
              <a:solidFill>
                <a:srgbClr val="30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3758184" y="3901440"/>
            <a:ext cx="2192020" cy="1463040"/>
          </a:xfrm>
          <a:custGeom>
            <a:avLst/>
            <a:gdLst/>
            <a:ahLst/>
            <a:cxnLst/>
            <a:rect l="l" t="t" r="r" b="b"/>
            <a:pathLst>
              <a:path w="2192020" h="1463039">
                <a:moveTo>
                  <a:pt x="2191512" y="0"/>
                </a:moveTo>
                <a:lnTo>
                  <a:pt x="0" y="0"/>
                </a:lnTo>
                <a:lnTo>
                  <a:pt x="0" y="1463040"/>
                </a:lnTo>
                <a:lnTo>
                  <a:pt x="2191512" y="1463040"/>
                </a:lnTo>
                <a:lnTo>
                  <a:pt x="2191512" y="0"/>
                </a:lnTo>
                <a:close/>
              </a:path>
            </a:pathLst>
          </a:custGeom>
          <a:solidFill>
            <a:srgbClr val="F7D4CA">
              <a:alpha val="89804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751834" y="3901440"/>
            <a:ext cx="2204720" cy="1463040"/>
          </a:xfrm>
          <a:prstGeom prst="rect">
            <a:avLst/>
          </a:prstGeom>
        </p:spPr>
        <p:txBody>
          <a:bodyPr wrap="square" lIns="0" tIns="190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900">
              <a:latin typeface="Times New Roman"/>
              <a:cs typeface="Times New Roman"/>
            </a:endParaRPr>
          </a:p>
          <a:p>
            <a:pPr marL="356870" marR="275590">
              <a:lnSpc>
                <a:spcPct val="90200"/>
              </a:lnSpc>
            </a:pPr>
            <a:r>
              <a:rPr dirty="0" sz="1600" spc="-5">
                <a:latin typeface="Calibri"/>
                <a:cs typeface="Calibri"/>
              </a:rPr>
              <a:t>Materiales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(impresos,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audiovisuales,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manipulables,</a:t>
            </a:r>
            <a:r>
              <a:rPr dirty="0" sz="1600" spc="-8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etc.)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51834" y="5364479"/>
            <a:ext cx="2204720" cy="1468120"/>
          </a:xfrm>
          <a:prstGeom prst="rect">
            <a:avLst/>
          </a:prstGeom>
          <a:solidFill>
            <a:srgbClr val="DFDFDF">
              <a:alpha val="89804"/>
            </a:srgbClr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 marL="356870" marR="423545">
              <a:lnSpc>
                <a:spcPct val="121300"/>
              </a:lnSpc>
              <a:spcBef>
                <a:spcPts val="1195"/>
              </a:spcBef>
            </a:pP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-6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comunicación </a:t>
            </a:r>
            <a:r>
              <a:rPr dirty="0" sz="1600" spc="-34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(charlas)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582926" y="3311397"/>
            <a:ext cx="1474470" cy="1474470"/>
            <a:chOff x="2582926" y="3311397"/>
            <a:chExt cx="1474470" cy="1474470"/>
          </a:xfrm>
        </p:grpSpPr>
        <p:sp>
          <p:nvSpPr>
            <p:cNvPr id="11" name="object 11"/>
            <p:cNvSpPr/>
            <p:nvPr/>
          </p:nvSpPr>
          <p:spPr>
            <a:xfrm>
              <a:off x="2589276" y="3317747"/>
              <a:ext cx="1461770" cy="1461770"/>
            </a:xfrm>
            <a:custGeom>
              <a:avLst/>
              <a:gdLst/>
              <a:ahLst/>
              <a:cxnLst/>
              <a:rect l="l" t="t" r="r" b="b"/>
              <a:pathLst>
                <a:path w="1461770" h="1461770">
                  <a:moveTo>
                    <a:pt x="730758" y="0"/>
                  </a:moveTo>
                  <a:lnTo>
                    <a:pt x="682711" y="1554"/>
                  </a:lnTo>
                  <a:lnTo>
                    <a:pt x="635493" y="6153"/>
                  </a:lnTo>
                  <a:lnTo>
                    <a:pt x="589202" y="13700"/>
                  </a:lnTo>
                  <a:lnTo>
                    <a:pt x="543934" y="24100"/>
                  </a:lnTo>
                  <a:lnTo>
                    <a:pt x="499784" y="37255"/>
                  </a:lnTo>
                  <a:lnTo>
                    <a:pt x="456849" y="53069"/>
                  </a:lnTo>
                  <a:lnTo>
                    <a:pt x="415225" y="71447"/>
                  </a:lnTo>
                  <a:lnTo>
                    <a:pt x="375009" y="92291"/>
                  </a:lnTo>
                  <a:lnTo>
                    <a:pt x="336296" y="115506"/>
                  </a:lnTo>
                  <a:lnTo>
                    <a:pt x="299184" y="140995"/>
                  </a:lnTo>
                  <a:lnTo>
                    <a:pt x="263768" y="168662"/>
                  </a:lnTo>
                  <a:lnTo>
                    <a:pt x="230145" y="198411"/>
                  </a:lnTo>
                  <a:lnTo>
                    <a:pt x="198411" y="230145"/>
                  </a:lnTo>
                  <a:lnTo>
                    <a:pt x="168662" y="263768"/>
                  </a:lnTo>
                  <a:lnTo>
                    <a:pt x="140995" y="299184"/>
                  </a:lnTo>
                  <a:lnTo>
                    <a:pt x="115506" y="336296"/>
                  </a:lnTo>
                  <a:lnTo>
                    <a:pt x="92291" y="375009"/>
                  </a:lnTo>
                  <a:lnTo>
                    <a:pt x="71447" y="415225"/>
                  </a:lnTo>
                  <a:lnTo>
                    <a:pt x="53069" y="456849"/>
                  </a:lnTo>
                  <a:lnTo>
                    <a:pt x="37255" y="499784"/>
                  </a:lnTo>
                  <a:lnTo>
                    <a:pt x="24100" y="543934"/>
                  </a:lnTo>
                  <a:lnTo>
                    <a:pt x="13700" y="589202"/>
                  </a:lnTo>
                  <a:lnTo>
                    <a:pt x="6153" y="635493"/>
                  </a:lnTo>
                  <a:lnTo>
                    <a:pt x="1554" y="682711"/>
                  </a:lnTo>
                  <a:lnTo>
                    <a:pt x="0" y="730757"/>
                  </a:lnTo>
                  <a:lnTo>
                    <a:pt x="1554" y="778804"/>
                  </a:lnTo>
                  <a:lnTo>
                    <a:pt x="6153" y="826022"/>
                  </a:lnTo>
                  <a:lnTo>
                    <a:pt x="13700" y="872313"/>
                  </a:lnTo>
                  <a:lnTo>
                    <a:pt x="24100" y="917581"/>
                  </a:lnTo>
                  <a:lnTo>
                    <a:pt x="37255" y="961731"/>
                  </a:lnTo>
                  <a:lnTo>
                    <a:pt x="53069" y="1004666"/>
                  </a:lnTo>
                  <a:lnTo>
                    <a:pt x="71447" y="1046290"/>
                  </a:lnTo>
                  <a:lnTo>
                    <a:pt x="92291" y="1086506"/>
                  </a:lnTo>
                  <a:lnTo>
                    <a:pt x="115506" y="1125219"/>
                  </a:lnTo>
                  <a:lnTo>
                    <a:pt x="140995" y="1162331"/>
                  </a:lnTo>
                  <a:lnTo>
                    <a:pt x="168662" y="1197747"/>
                  </a:lnTo>
                  <a:lnTo>
                    <a:pt x="198411" y="1231370"/>
                  </a:lnTo>
                  <a:lnTo>
                    <a:pt x="230145" y="1263104"/>
                  </a:lnTo>
                  <a:lnTo>
                    <a:pt x="263768" y="1292853"/>
                  </a:lnTo>
                  <a:lnTo>
                    <a:pt x="299184" y="1320520"/>
                  </a:lnTo>
                  <a:lnTo>
                    <a:pt x="336296" y="1346009"/>
                  </a:lnTo>
                  <a:lnTo>
                    <a:pt x="375009" y="1369224"/>
                  </a:lnTo>
                  <a:lnTo>
                    <a:pt x="415225" y="1390068"/>
                  </a:lnTo>
                  <a:lnTo>
                    <a:pt x="456849" y="1408446"/>
                  </a:lnTo>
                  <a:lnTo>
                    <a:pt x="499784" y="1424260"/>
                  </a:lnTo>
                  <a:lnTo>
                    <a:pt x="543934" y="1437415"/>
                  </a:lnTo>
                  <a:lnTo>
                    <a:pt x="589202" y="1447815"/>
                  </a:lnTo>
                  <a:lnTo>
                    <a:pt x="635493" y="1455362"/>
                  </a:lnTo>
                  <a:lnTo>
                    <a:pt x="682711" y="1459961"/>
                  </a:lnTo>
                  <a:lnTo>
                    <a:pt x="730758" y="1461515"/>
                  </a:lnTo>
                  <a:lnTo>
                    <a:pt x="778804" y="1459961"/>
                  </a:lnTo>
                  <a:lnTo>
                    <a:pt x="826022" y="1455362"/>
                  </a:lnTo>
                  <a:lnTo>
                    <a:pt x="872313" y="1447815"/>
                  </a:lnTo>
                  <a:lnTo>
                    <a:pt x="917581" y="1437415"/>
                  </a:lnTo>
                  <a:lnTo>
                    <a:pt x="961731" y="1424260"/>
                  </a:lnTo>
                  <a:lnTo>
                    <a:pt x="1004666" y="1408446"/>
                  </a:lnTo>
                  <a:lnTo>
                    <a:pt x="1046290" y="1390068"/>
                  </a:lnTo>
                  <a:lnTo>
                    <a:pt x="1086506" y="1369224"/>
                  </a:lnTo>
                  <a:lnTo>
                    <a:pt x="1125219" y="1346009"/>
                  </a:lnTo>
                  <a:lnTo>
                    <a:pt x="1162331" y="1320520"/>
                  </a:lnTo>
                  <a:lnTo>
                    <a:pt x="1197747" y="1292853"/>
                  </a:lnTo>
                  <a:lnTo>
                    <a:pt x="1231370" y="1263104"/>
                  </a:lnTo>
                  <a:lnTo>
                    <a:pt x="1263104" y="1231370"/>
                  </a:lnTo>
                  <a:lnTo>
                    <a:pt x="1292853" y="1197747"/>
                  </a:lnTo>
                  <a:lnTo>
                    <a:pt x="1320520" y="1162331"/>
                  </a:lnTo>
                  <a:lnTo>
                    <a:pt x="1346009" y="1125219"/>
                  </a:lnTo>
                  <a:lnTo>
                    <a:pt x="1369224" y="1086506"/>
                  </a:lnTo>
                  <a:lnTo>
                    <a:pt x="1390068" y="1046290"/>
                  </a:lnTo>
                  <a:lnTo>
                    <a:pt x="1408446" y="1004666"/>
                  </a:lnTo>
                  <a:lnTo>
                    <a:pt x="1424260" y="961731"/>
                  </a:lnTo>
                  <a:lnTo>
                    <a:pt x="1437415" y="917581"/>
                  </a:lnTo>
                  <a:lnTo>
                    <a:pt x="1447815" y="872313"/>
                  </a:lnTo>
                  <a:lnTo>
                    <a:pt x="1455362" y="826022"/>
                  </a:lnTo>
                  <a:lnTo>
                    <a:pt x="1459961" y="778804"/>
                  </a:lnTo>
                  <a:lnTo>
                    <a:pt x="1461516" y="730757"/>
                  </a:lnTo>
                  <a:lnTo>
                    <a:pt x="1459961" y="682711"/>
                  </a:lnTo>
                  <a:lnTo>
                    <a:pt x="1455362" y="635493"/>
                  </a:lnTo>
                  <a:lnTo>
                    <a:pt x="1447815" y="589202"/>
                  </a:lnTo>
                  <a:lnTo>
                    <a:pt x="1437415" y="543934"/>
                  </a:lnTo>
                  <a:lnTo>
                    <a:pt x="1424260" y="499784"/>
                  </a:lnTo>
                  <a:lnTo>
                    <a:pt x="1408446" y="456849"/>
                  </a:lnTo>
                  <a:lnTo>
                    <a:pt x="1390068" y="415225"/>
                  </a:lnTo>
                  <a:lnTo>
                    <a:pt x="1369224" y="375009"/>
                  </a:lnTo>
                  <a:lnTo>
                    <a:pt x="1346009" y="336296"/>
                  </a:lnTo>
                  <a:lnTo>
                    <a:pt x="1320520" y="299184"/>
                  </a:lnTo>
                  <a:lnTo>
                    <a:pt x="1292853" y="263768"/>
                  </a:lnTo>
                  <a:lnTo>
                    <a:pt x="1263104" y="230145"/>
                  </a:lnTo>
                  <a:lnTo>
                    <a:pt x="1231370" y="198411"/>
                  </a:lnTo>
                  <a:lnTo>
                    <a:pt x="1197747" y="168662"/>
                  </a:lnTo>
                  <a:lnTo>
                    <a:pt x="1162331" y="140995"/>
                  </a:lnTo>
                  <a:lnTo>
                    <a:pt x="1125219" y="115506"/>
                  </a:lnTo>
                  <a:lnTo>
                    <a:pt x="1086506" y="92291"/>
                  </a:lnTo>
                  <a:lnTo>
                    <a:pt x="1046290" y="71447"/>
                  </a:lnTo>
                  <a:lnTo>
                    <a:pt x="1004666" y="53069"/>
                  </a:lnTo>
                  <a:lnTo>
                    <a:pt x="961731" y="37255"/>
                  </a:lnTo>
                  <a:lnTo>
                    <a:pt x="917581" y="24100"/>
                  </a:lnTo>
                  <a:lnTo>
                    <a:pt x="872313" y="13700"/>
                  </a:lnTo>
                  <a:lnTo>
                    <a:pt x="826022" y="6153"/>
                  </a:lnTo>
                  <a:lnTo>
                    <a:pt x="778804" y="1554"/>
                  </a:lnTo>
                  <a:lnTo>
                    <a:pt x="730758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589276" y="3317747"/>
              <a:ext cx="1461770" cy="1461770"/>
            </a:xfrm>
            <a:custGeom>
              <a:avLst/>
              <a:gdLst/>
              <a:ahLst/>
              <a:cxnLst/>
              <a:rect l="l" t="t" r="r" b="b"/>
              <a:pathLst>
                <a:path w="1461770" h="1461770">
                  <a:moveTo>
                    <a:pt x="0" y="730757"/>
                  </a:moveTo>
                  <a:lnTo>
                    <a:pt x="1554" y="682711"/>
                  </a:lnTo>
                  <a:lnTo>
                    <a:pt x="6153" y="635493"/>
                  </a:lnTo>
                  <a:lnTo>
                    <a:pt x="13700" y="589202"/>
                  </a:lnTo>
                  <a:lnTo>
                    <a:pt x="24100" y="543934"/>
                  </a:lnTo>
                  <a:lnTo>
                    <a:pt x="37255" y="499784"/>
                  </a:lnTo>
                  <a:lnTo>
                    <a:pt x="53069" y="456849"/>
                  </a:lnTo>
                  <a:lnTo>
                    <a:pt x="71447" y="415225"/>
                  </a:lnTo>
                  <a:lnTo>
                    <a:pt x="92291" y="375009"/>
                  </a:lnTo>
                  <a:lnTo>
                    <a:pt x="115506" y="336296"/>
                  </a:lnTo>
                  <a:lnTo>
                    <a:pt x="140995" y="299184"/>
                  </a:lnTo>
                  <a:lnTo>
                    <a:pt x="168662" y="263768"/>
                  </a:lnTo>
                  <a:lnTo>
                    <a:pt x="198411" y="230145"/>
                  </a:lnTo>
                  <a:lnTo>
                    <a:pt x="230145" y="198411"/>
                  </a:lnTo>
                  <a:lnTo>
                    <a:pt x="263768" y="168662"/>
                  </a:lnTo>
                  <a:lnTo>
                    <a:pt x="299184" y="140995"/>
                  </a:lnTo>
                  <a:lnTo>
                    <a:pt x="336296" y="115506"/>
                  </a:lnTo>
                  <a:lnTo>
                    <a:pt x="375009" y="92291"/>
                  </a:lnTo>
                  <a:lnTo>
                    <a:pt x="415225" y="71447"/>
                  </a:lnTo>
                  <a:lnTo>
                    <a:pt x="456849" y="53069"/>
                  </a:lnTo>
                  <a:lnTo>
                    <a:pt x="499784" y="37255"/>
                  </a:lnTo>
                  <a:lnTo>
                    <a:pt x="543934" y="24100"/>
                  </a:lnTo>
                  <a:lnTo>
                    <a:pt x="589202" y="13700"/>
                  </a:lnTo>
                  <a:lnTo>
                    <a:pt x="635493" y="6153"/>
                  </a:lnTo>
                  <a:lnTo>
                    <a:pt x="682711" y="1554"/>
                  </a:lnTo>
                  <a:lnTo>
                    <a:pt x="730758" y="0"/>
                  </a:lnTo>
                  <a:lnTo>
                    <a:pt x="778804" y="1554"/>
                  </a:lnTo>
                  <a:lnTo>
                    <a:pt x="826022" y="6153"/>
                  </a:lnTo>
                  <a:lnTo>
                    <a:pt x="872313" y="13700"/>
                  </a:lnTo>
                  <a:lnTo>
                    <a:pt x="917581" y="24100"/>
                  </a:lnTo>
                  <a:lnTo>
                    <a:pt x="961731" y="37255"/>
                  </a:lnTo>
                  <a:lnTo>
                    <a:pt x="1004666" y="53069"/>
                  </a:lnTo>
                  <a:lnTo>
                    <a:pt x="1046290" y="71447"/>
                  </a:lnTo>
                  <a:lnTo>
                    <a:pt x="1086506" y="92291"/>
                  </a:lnTo>
                  <a:lnTo>
                    <a:pt x="1125219" y="115506"/>
                  </a:lnTo>
                  <a:lnTo>
                    <a:pt x="1162331" y="140995"/>
                  </a:lnTo>
                  <a:lnTo>
                    <a:pt x="1197747" y="168662"/>
                  </a:lnTo>
                  <a:lnTo>
                    <a:pt x="1231370" y="198411"/>
                  </a:lnTo>
                  <a:lnTo>
                    <a:pt x="1263104" y="230145"/>
                  </a:lnTo>
                  <a:lnTo>
                    <a:pt x="1292853" y="263768"/>
                  </a:lnTo>
                  <a:lnTo>
                    <a:pt x="1320520" y="299184"/>
                  </a:lnTo>
                  <a:lnTo>
                    <a:pt x="1346009" y="336296"/>
                  </a:lnTo>
                  <a:lnTo>
                    <a:pt x="1369224" y="375009"/>
                  </a:lnTo>
                  <a:lnTo>
                    <a:pt x="1390068" y="415225"/>
                  </a:lnTo>
                  <a:lnTo>
                    <a:pt x="1408446" y="456849"/>
                  </a:lnTo>
                  <a:lnTo>
                    <a:pt x="1424260" y="499784"/>
                  </a:lnTo>
                  <a:lnTo>
                    <a:pt x="1437415" y="543934"/>
                  </a:lnTo>
                  <a:lnTo>
                    <a:pt x="1447815" y="589202"/>
                  </a:lnTo>
                  <a:lnTo>
                    <a:pt x="1455362" y="635493"/>
                  </a:lnTo>
                  <a:lnTo>
                    <a:pt x="1459961" y="682711"/>
                  </a:lnTo>
                  <a:lnTo>
                    <a:pt x="1461516" y="730757"/>
                  </a:lnTo>
                  <a:lnTo>
                    <a:pt x="1459961" y="778804"/>
                  </a:lnTo>
                  <a:lnTo>
                    <a:pt x="1455362" y="826022"/>
                  </a:lnTo>
                  <a:lnTo>
                    <a:pt x="1447815" y="872313"/>
                  </a:lnTo>
                  <a:lnTo>
                    <a:pt x="1437415" y="917581"/>
                  </a:lnTo>
                  <a:lnTo>
                    <a:pt x="1424260" y="961731"/>
                  </a:lnTo>
                  <a:lnTo>
                    <a:pt x="1408446" y="1004666"/>
                  </a:lnTo>
                  <a:lnTo>
                    <a:pt x="1390068" y="1046290"/>
                  </a:lnTo>
                  <a:lnTo>
                    <a:pt x="1369224" y="1086506"/>
                  </a:lnTo>
                  <a:lnTo>
                    <a:pt x="1346009" y="1125219"/>
                  </a:lnTo>
                  <a:lnTo>
                    <a:pt x="1320520" y="1162331"/>
                  </a:lnTo>
                  <a:lnTo>
                    <a:pt x="1292853" y="1197747"/>
                  </a:lnTo>
                  <a:lnTo>
                    <a:pt x="1263104" y="1231370"/>
                  </a:lnTo>
                  <a:lnTo>
                    <a:pt x="1231370" y="1263104"/>
                  </a:lnTo>
                  <a:lnTo>
                    <a:pt x="1197747" y="1292853"/>
                  </a:lnTo>
                  <a:lnTo>
                    <a:pt x="1162331" y="1320520"/>
                  </a:lnTo>
                  <a:lnTo>
                    <a:pt x="1125219" y="1346009"/>
                  </a:lnTo>
                  <a:lnTo>
                    <a:pt x="1086506" y="1369224"/>
                  </a:lnTo>
                  <a:lnTo>
                    <a:pt x="1046290" y="1390068"/>
                  </a:lnTo>
                  <a:lnTo>
                    <a:pt x="1004666" y="1408446"/>
                  </a:lnTo>
                  <a:lnTo>
                    <a:pt x="961731" y="1424260"/>
                  </a:lnTo>
                  <a:lnTo>
                    <a:pt x="917581" y="1437415"/>
                  </a:lnTo>
                  <a:lnTo>
                    <a:pt x="872313" y="1447815"/>
                  </a:lnTo>
                  <a:lnTo>
                    <a:pt x="826022" y="1455362"/>
                  </a:lnTo>
                  <a:lnTo>
                    <a:pt x="778804" y="1459961"/>
                  </a:lnTo>
                  <a:lnTo>
                    <a:pt x="730758" y="1461515"/>
                  </a:lnTo>
                  <a:lnTo>
                    <a:pt x="682711" y="1459961"/>
                  </a:lnTo>
                  <a:lnTo>
                    <a:pt x="635493" y="1455362"/>
                  </a:lnTo>
                  <a:lnTo>
                    <a:pt x="589202" y="1447815"/>
                  </a:lnTo>
                  <a:lnTo>
                    <a:pt x="543934" y="1437415"/>
                  </a:lnTo>
                  <a:lnTo>
                    <a:pt x="499784" y="1424260"/>
                  </a:lnTo>
                  <a:lnTo>
                    <a:pt x="456849" y="1408446"/>
                  </a:lnTo>
                  <a:lnTo>
                    <a:pt x="415225" y="1390068"/>
                  </a:lnTo>
                  <a:lnTo>
                    <a:pt x="375009" y="1369224"/>
                  </a:lnTo>
                  <a:lnTo>
                    <a:pt x="336296" y="1346009"/>
                  </a:lnTo>
                  <a:lnTo>
                    <a:pt x="299184" y="1320520"/>
                  </a:lnTo>
                  <a:lnTo>
                    <a:pt x="263768" y="1292853"/>
                  </a:lnTo>
                  <a:lnTo>
                    <a:pt x="230145" y="1263104"/>
                  </a:lnTo>
                  <a:lnTo>
                    <a:pt x="198411" y="1231370"/>
                  </a:lnTo>
                  <a:lnTo>
                    <a:pt x="168662" y="1197747"/>
                  </a:lnTo>
                  <a:lnTo>
                    <a:pt x="140995" y="1162331"/>
                  </a:lnTo>
                  <a:lnTo>
                    <a:pt x="115506" y="1125219"/>
                  </a:lnTo>
                  <a:lnTo>
                    <a:pt x="92291" y="1086506"/>
                  </a:lnTo>
                  <a:lnTo>
                    <a:pt x="71447" y="1046290"/>
                  </a:lnTo>
                  <a:lnTo>
                    <a:pt x="53069" y="1004666"/>
                  </a:lnTo>
                  <a:lnTo>
                    <a:pt x="37255" y="961731"/>
                  </a:lnTo>
                  <a:lnTo>
                    <a:pt x="24100" y="917581"/>
                  </a:lnTo>
                  <a:lnTo>
                    <a:pt x="13700" y="872313"/>
                  </a:lnTo>
                  <a:lnTo>
                    <a:pt x="6153" y="826022"/>
                  </a:lnTo>
                  <a:lnTo>
                    <a:pt x="1554" y="778804"/>
                  </a:lnTo>
                  <a:lnTo>
                    <a:pt x="0" y="73075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082265" y="3890787"/>
            <a:ext cx="47561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dirty="0" sz="1600" spc="-10" b="1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600" b="1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411211" y="3901440"/>
            <a:ext cx="2192020" cy="1231900"/>
          </a:xfrm>
          <a:custGeom>
            <a:avLst/>
            <a:gdLst/>
            <a:ahLst/>
            <a:cxnLst/>
            <a:rect l="l" t="t" r="r" b="b"/>
            <a:pathLst>
              <a:path w="2192020" h="1231900">
                <a:moveTo>
                  <a:pt x="0" y="1231392"/>
                </a:moveTo>
                <a:lnTo>
                  <a:pt x="2191511" y="1231392"/>
                </a:lnTo>
                <a:lnTo>
                  <a:pt x="2191511" y="0"/>
                </a:lnTo>
                <a:lnTo>
                  <a:pt x="0" y="0"/>
                </a:lnTo>
                <a:lnTo>
                  <a:pt x="0" y="1231392"/>
                </a:lnTo>
                <a:close/>
              </a:path>
            </a:pathLst>
          </a:custGeom>
          <a:solidFill>
            <a:srgbClr val="FFE8C9">
              <a:alpha val="89804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7761725" y="4364366"/>
            <a:ext cx="1633220" cy="489584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marR="5080">
              <a:lnSpc>
                <a:spcPts val="1739"/>
              </a:lnSpc>
              <a:spcBef>
                <a:spcPts val="305"/>
              </a:spcBef>
            </a:pPr>
            <a:r>
              <a:rPr dirty="0" sz="1600" spc="-10">
                <a:latin typeface="Calibri"/>
                <a:cs typeface="Calibri"/>
              </a:rPr>
              <a:t>Recursos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didácticos </a:t>
            </a:r>
            <a:r>
              <a:rPr dirty="0" sz="1600" spc="-34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para</a:t>
            </a:r>
            <a:r>
              <a:rPr dirty="0" sz="1600" spc="-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alumnos.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412735" y="5132832"/>
            <a:ext cx="2192020" cy="1461770"/>
          </a:xfrm>
          <a:custGeom>
            <a:avLst/>
            <a:gdLst/>
            <a:ahLst/>
            <a:cxnLst/>
            <a:rect l="l" t="t" r="r" b="b"/>
            <a:pathLst>
              <a:path w="2192020" h="1461770">
                <a:moveTo>
                  <a:pt x="2191512" y="0"/>
                </a:moveTo>
                <a:lnTo>
                  <a:pt x="0" y="0"/>
                </a:lnTo>
                <a:lnTo>
                  <a:pt x="0" y="1461516"/>
                </a:lnTo>
                <a:lnTo>
                  <a:pt x="2191512" y="1461516"/>
                </a:lnTo>
                <a:lnTo>
                  <a:pt x="2191512" y="0"/>
                </a:lnTo>
                <a:close/>
              </a:path>
            </a:pathLst>
          </a:custGeom>
          <a:solidFill>
            <a:srgbClr val="CFDEEE">
              <a:alpha val="89804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7763041" y="5079277"/>
            <a:ext cx="1633220" cy="489584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marR="5080">
              <a:lnSpc>
                <a:spcPts val="1739"/>
              </a:lnSpc>
              <a:spcBef>
                <a:spcPts val="305"/>
              </a:spcBef>
            </a:pPr>
            <a:r>
              <a:rPr dirty="0" sz="1600" spc="-10">
                <a:latin typeface="Calibri"/>
                <a:cs typeface="Calibri"/>
              </a:rPr>
              <a:t>Recursos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didácticos </a:t>
            </a:r>
            <a:r>
              <a:rPr dirty="0" sz="1600" spc="-34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para</a:t>
            </a:r>
            <a:r>
              <a:rPr dirty="0" sz="1600" spc="-10">
                <a:latin typeface="Calibri"/>
                <a:cs typeface="Calibri"/>
              </a:rPr>
              <a:t> profesores.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763041" y="5890045"/>
            <a:ext cx="1633220" cy="709295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R="5080">
              <a:lnSpc>
                <a:spcPct val="90300"/>
              </a:lnSpc>
              <a:spcBef>
                <a:spcPts val="280"/>
              </a:spcBef>
            </a:pPr>
            <a:r>
              <a:rPr dirty="0" sz="1600" spc="-10">
                <a:latin typeface="Calibri"/>
                <a:cs typeface="Calibri"/>
              </a:rPr>
              <a:t>Recursos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didácticos </a:t>
            </a:r>
            <a:r>
              <a:rPr dirty="0" sz="1600" spc="-34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para el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departamento.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6235953" y="3311397"/>
            <a:ext cx="1572260" cy="1474470"/>
            <a:chOff x="6235953" y="3311397"/>
            <a:chExt cx="1572260" cy="1474470"/>
          </a:xfrm>
        </p:grpSpPr>
        <p:sp>
          <p:nvSpPr>
            <p:cNvPr id="20" name="object 20"/>
            <p:cNvSpPr/>
            <p:nvPr/>
          </p:nvSpPr>
          <p:spPr>
            <a:xfrm>
              <a:off x="6242303" y="3317747"/>
              <a:ext cx="1559560" cy="1461770"/>
            </a:xfrm>
            <a:custGeom>
              <a:avLst/>
              <a:gdLst/>
              <a:ahLst/>
              <a:cxnLst/>
              <a:rect l="l" t="t" r="r" b="b"/>
              <a:pathLst>
                <a:path w="1559559" h="1461770">
                  <a:moveTo>
                    <a:pt x="779526" y="0"/>
                  </a:moveTo>
                  <a:lnTo>
                    <a:pt x="730227" y="1437"/>
                  </a:lnTo>
                  <a:lnTo>
                    <a:pt x="681744" y="5693"/>
                  </a:lnTo>
                  <a:lnTo>
                    <a:pt x="634167" y="12682"/>
                  </a:lnTo>
                  <a:lnTo>
                    <a:pt x="587587" y="22318"/>
                  </a:lnTo>
                  <a:lnTo>
                    <a:pt x="542096" y="34515"/>
                  </a:lnTo>
                  <a:lnTo>
                    <a:pt x="497785" y="49189"/>
                  </a:lnTo>
                  <a:lnTo>
                    <a:pt x="454745" y="66252"/>
                  </a:lnTo>
                  <a:lnTo>
                    <a:pt x="413068" y="85620"/>
                  </a:lnTo>
                  <a:lnTo>
                    <a:pt x="372845" y="107208"/>
                  </a:lnTo>
                  <a:lnTo>
                    <a:pt x="334167" y="130929"/>
                  </a:lnTo>
                  <a:lnTo>
                    <a:pt x="297126" y="156697"/>
                  </a:lnTo>
                  <a:lnTo>
                    <a:pt x="261812" y="184428"/>
                  </a:lnTo>
                  <a:lnTo>
                    <a:pt x="228319" y="214036"/>
                  </a:lnTo>
                  <a:lnTo>
                    <a:pt x="196735" y="245434"/>
                  </a:lnTo>
                  <a:lnTo>
                    <a:pt x="167154" y="278538"/>
                  </a:lnTo>
                  <a:lnTo>
                    <a:pt x="139665" y="313262"/>
                  </a:lnTo>
                  <a:lnTo>
                    <a:pt x="114362" y="349520"/>
                  </a:lnTo>
                  <a:lnTo>
                    <a:pt x="91334" y="387227"/>
                  </a:lnTo>
                  <a:lnTo>
                    <a:pt x="70673" y="426297"/>
                  </a:lnTo>
                  <a:lnTo>
                    <a:pt x="52471" y="466644"/>
                  </a:lnTo>
                  <a:lnTo>
                    <a:pt x="36818" y="508183"/>
                  </a:lnTo>
                  <a:lnTo>
                    <a:pt x="23807" y="550828"/>
                  </a:lnTo>
                  <a:lnTo>
                    <a:pt x="13528" y="594493"/>
                  </a:lnTo>
                  <a:lnTo>
                    <a:pt x="6073" y="639094"/>
                  </a:lnTo>
                  <a:lnTo>
                    <a:pt x="1533" y="684544"/>
                  </a:lnTo>
                  <a:lnTo>
                    <a:pt x="0" y="730757"/>
                  </a:lnTo>
                  <a:lnTo>
                    <a:pt x="1533" y="776971"/>
                  </a:lnTo>
                  <a:lnTo>
                    <a:pt x="6073" y="822421"/>
                  </a:lnTo>
                  <a:lnTo>
                    <a:pt x="13528" y="867022"/>
                  </a:lnTo>
                  <a:lnTo>
                    <a:pt x="23807" y="910687"/>
                  </a:lnTo>
                  <a:lnTo>
                    <a:pt x="36818" y="953332"/>
                  </a:lnTo>
                  <a:lnTo>
                    <a:pt x="52471" y="994871"/>
                  </a:lnTo>
                  <a:lnTo>
                    <a:pt x="70673" y="1035218"/>
                  </a:lnTo>
                  <a:lnTo>
                    <a:pt x="91334" y="1074288"/>
                  </a:lnTo>
                  <a:lnTo>
                    <a:pt x="114362" y="1111995"/>
                  </a:lnTo>
                  <a:lnTo>
                    <a:pt x="139665" y="1148253"/>
                  </a:lnTo>
                  <a:lnTo>
                    <a:pt x="167154" y="1182977"/>
                  </a:lnTo>
                  <a:lnTo>
                    <a:pt x="196735" y="1216081"/>
                  </a:lnTo>
                  <a:lnTo>
                    <a:pt x="228319" y="1247479"/>
                  </a:lnTo>
                  <a:lnTo>
                    <a:pt x="261812" y="1277087"/>
                  </a:lnTo>
                  <a:lnTo>
                    <a:pt x="297126" y="1304818"/>
                  </a:lnTo>
                  <a:lnTo>
                    <a:pt x="334167" y="1330586"/>
                  </a:lnTo>
                  <a:lnTo>
                    <a:pt x="372845" y="1354307"/>
                  </a:lnTo>
                  <a:lnTo>
                    <a:pt x="413068" y="1375895"/>
                  </a:lnTo>
                  <a:lnTo>
                    <a:pt x="454745" y="1395263"/>
                  </a:lnTo>
                  <a:lnTo>
                    <a:pt x="497785" y="1412326"/>
                  </a:lnTo>
                  <a:lnTo>
                    <a:pt x="542096" y="1427000"/>
                  </a:lnTo>
                  <a:lnTo>
                    <a:pt x="587587" y="1439197"/>
                  </a:lnTo>
                  <a:lnTo>
                    <a:pt x="634167" y="1448833"/>
                  </a:lnTo>
                  <a:lnTo>
                    <a:pt x="681744" y="1455822"/>
                  </a:lnTo>
                  <a:lnTo>
                    <a:pt x="730227" y="1460078"/>
                  </a:lnTo>
                  <a:lnTo>
                    <a:pt x="779526" y="1461515"/>
                  </a:lnTo>
                  <a:lnTo>
                    <a:pt x="828824" y="1460078"/>
                  </a:lnTo>
                  <a:lnTo>
                    <a:pt x="877307" y="1455822"/>
                  </a:lnTo>
                  <a:lnTo>
                    <a:pt x="924884" y="1448833"/>
                  </a:lnTo>
                  <a:lnTo>
                    <a:pt x="971464" y="1439197"/>
                  </a:lnTo>
                  <a:lnTo>
                    <a:pt x="1016955" y="1427000"/>
                  </a:lnTo>
                  <a:lnTo>
                    <a:pt x="1061266" y="1412326"/>
                  </a:lnTo>
                  <a:lnTo>
                    <a:pt x="1104306" y="1395263"/>
                  </a:lnTo>
                  <a:lnTo>
                    <a:pt x="1145983" y="1375895"/>
                  </a:lnTo>
                  <a:lnTo>
                    <a:pt x="1186206" y="1354307"/>
                  </a:lnTo>
                  <a:lnTo>
                    <a:pt x="1224884" y="1330586"/>
                  </a:lnTo>
                  <a:lnTo>
                    <a:pt x="1261925" y="1304818"/>
                  </a:lnTo>
                  <a:lnTo>
                    <a:pt x="1297239" y="1277087"/>
                  </a:lnTo>
                  <a:lnTo>
                    <a:pt x="1330732" y="1247479"/>
                  </a:lnTo>
                  <a:lnTo>
                    <a:pt x="1362316" y="1216081"/>
                  </a:lnTo>
                  <a:lnTo>
                    <a:pt x="1391897" y="1182977"/>
                  </a:lnTo>
                  <a:lnTo>
                    <a:pt x="1419386" y="1148253"/>
                  </a:lnTo>
                  <a:lnTo>
                    <a:pt x="1444689" y="1111995"/>
                  </a:lnTo>
                  <a:lnTo>
                    <a:pt x="1467717" y="1074288"/>
                  </a:lnTo>
                  <a:lnTo>
                    <a:pt x="1488378" y="1035218"/>
                  </a:lnTo>
                  <a:lnTo>
                    <a:pt x="1506580" y="994871"/>
                  </a:lnTo>
                  <a:lnTo>
                    <a:pt x="1522233" y="953332"/>
                  </a:lnTo>
                  <a:lnTo>
                    <a:pt x="1535244" y="910687"/>
                  </a:lnTo>
                  <a:lnTo>
                    <a:pt x="1545523" y="867022"/>
                  </a:lnTo>
                  <a:lnTo>
                    <a:pt x="1552978" y="822421"/>
                  </a:lnTo>
                  <a:lnTo>
                    <a:pt x="1557518" y="776971"/>
                  </a:lnTo>
                  <a:lnTo>
                    <a:pt x="1559052" y="730757"/>
                  </a:lnTo>
                  <a:lnTo>
                    <a:pt x="1557518" y="684544"/>
                  </a:lnTo>
                  <a:lnTo>
                    <a:pt x="1552978" y="639094"/>
                  </a:lnTo>
                  <a:lnTo>
                    <a:pt x="1545523" y="594493"/>
                  </a:lnTo>
                  <a:lnTo>
                    <a:pt x="1535244" y="550828"/>
                  </a:lnTo>
                  <a:lnTo>
                    <a:pt x="1522233" y="508183"/>
                  </a:lnTo>
                  <a:lnTo>
                    <a:pt x="1506580" y="466644"/>
                  </a:lnTo>
                  <a:lnTo>
                    <a:pt x="1488378" y="426297"/>
                  </a:lnTo>
                  <a:lnTo>
                    <a:pt x="1467717" y="387227"/>
                  </a:lnTo>
                  <a:lnTo>
                    <a:pt x="1444689" y="349520"/>
                  </a:lnTo>
                  <a:lnTo>
                    <a:pt x="1419386" y="313262"/>
                  </a:lnTo>
                  <a:lnTo>
                    <a:pt x="1391897" y="278538"/>
                  </a:lnTo>
                  <a:lnTo>
                    <a:pt x="1362316" y="245434"/>
                  </a:lnTo>
                  <a:lnTo>
                    <a:pt x="1330732" y="214036"/>
                  </a:lnTo>
                  <a:lnTo>
                    <a:pt x="1297239" y="184428"/>
                  </a:lnTo>
                  <a:lnTo>
                    <a:pt x="1261925" y="156697"/>
                  </a:lnTo>
                  <a:lnTo>
                    <a:pt x="1224884" y="130929"/>
                  </a:lnTo>
                  <a:lnTo>
                    <a:pt x="1186206" y="107208"/>
                  </a:lnTo>
                  <a:lnTo>
                    <a:pt x="1145983" y="85620"/>
                  </a:lnTo>
                  <a:lnTo>
                    <a:pt x="1104306" y="66252"/>
                  </a:lnTo>
                  <a:lnTo>
                    <a:pt x="1061266" y="49189"/>
                  </a:lnTo>
                  <a:lnTo>
                    <a:pt x="1016955" y="34515"/>
                  </a:lnTo>
                  <a:lnTo>
                    <a:pt x="971464" y="22318"/>
                  </a:lnTo>
                  <a:lnTo>
                    <a:pt x="924884" y="12682"/>
                  </a:lnTo>
                  <a:lnTo>
                    <a:pt x="877307" y="5693"/>
                  </a:lnTo>
                  <a:lnTo>
                    <a:pt x="828824" y="1437"/>
                  </a:lnTo>
                  <a:lnTo>
                    <a:pt x="779526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242303" y="3317747"/>
              <a:ext cx="1559560" cy="1461770"/>
            </a:xfrm>
            <a:custGeom>
              <a:avLst/>
              <a:gdLst/>
              <a:ahLst/>
              <a:cxnLst/>
              <a:rect l="l" t="t" r="r" b="b"/>
              <a:pathLst>
                <a:path w="1559559" h="1461770">
                  <a:moveTo>
                    <a:pt x="0" y="730757"/>
                  </a:moveTo>
                  <a:lnTo>
                    <a:pt x="1533" y="684544"/>
                  </a:lnTo>
                  <a:lnTo>
                    <a:pt x="6073" y="639094"/>
                  </a:lnTo>
                  <a:lnTo>
                    <a:pt x="13528" y="594493"/>
                  </a:lnTo>
                  <a:lnTo>
                    <a:pt x="23807" y="550828"/>
                  </a:lnTo>
                  <a:lnTo>
                    <a:pt x="36818" y="508183"/>
                  </a:lnTo>
                  <a:lnTo>
                    <a:pt x="52471" y="466644"/>
                  </a:lnTo>
                  <a:lnTo>
                    <a:pt x="70673" y="426297"/>
                  </a:lnTo>
                  <a:lnTo>
                    <a:pt x="91334" y="387227"/>
                  </a:lnTo>
                  <a:lnTo>
                    <a:pt x="114362" y="349520"/>
                  </a:lnTo>
                  <a:lnTo>
                    <a:pt x="139665" y="313262"/>
                  </a:lnTo>
                  <a:lnTo>
                    <a:pt x="167154" y="278538"/>
                  </a:lnTo>
                  <a:lnTo>
                    <a:pt x="196735" y="245434"/>
                  </a:lnTo>
                  <a:lnTo>
                    <a:pt x="228319" y="214036"/>
                  </a:lnTo>
                  <a:lnTo>
                    <a:pt x="261812" y="184428"/>
                  </a:lnTo>
                  <a:lnTo>
                    <a:pt x="297126" y="156697"/>
                  </a:lnTo>
                  <a:lnTo>
                    <a:pt x="334167" y="130929"/>
                  </a:lnTo>
                  <a:lnTo>
                    <a:pt x="372845" y="107208"/>
                  </a:lnTo>
                  <a:lnTo>
                    <a:pt x="413068" y="85620"/>
                  </a:lnTo>
                  <a:lnTo>
                    <a:pt x="454745" y="66252"/>
                  </a:lnTo>
                  <a:lnTo>
                    <a:pt x="497785" y="49189"/>
                  </a:lnTo>
                  <a:lnTo>
                    <a:pt x="542096" y="34515"/>
                  </a:lnTo>
                  <a:lnTo>
                    <a:pt x="587587" y="22318"/>
                  </a:lnTo>
                  <a:lnTo>
                    <a:pt x="634167" y="12682"/>
                  </a:lnTo>
                  <a:lnTo>
                    <a:pt x="681744" y="5693"/>
                  </a:lnTo>
                  <a:lnTo>
                    <a:pt x="730227" y="1437"/>
                  </a:lnTo>
                  <a:lnTo>
                    <a:pt x="779526" y="0"/>
                  </a:lnTo>
                  <a:lnTo>
                    <a:pt x="828824" y="1437"/>
                  </a:lnTo>
                  <a:lnTo>
                    <a:pt x="877307" y="5693"/>
                  </a:lnTo>
                  <a:lnTo>
                    <a:pt x="924884" y="12682"/>
                  </a:lnTo>
                  <a:lnTo>
                    <a:pt x="971464" y="22318"/>
                  </a:lnTo>
                  <a:lnTo>
                    <a:pt x="1016955" y="34515"/>
                  </a:lnTo>
                  <a:lnTo>
                    <a:pt x="1061266" y="49189"/>
                  </a:lnTo>
                  <a:lnTo>
                    <a:pt x="1104306" y="66252"/>
                  </a:lnTo>
                  <a:lnTo>
                    <a:pt x="1145983" y="85620"/>
                  </a:lnTo>
                  <a:lnTo>
                    <a:pt x="1186206" y="107208"/>
                  </a:lnTo>
                  <a:lnTo>
                    <a:pt x="1224884" y="130929"/>
                  </a:lnTo>
                  <a:lnTo>
                    <a:pt x="1261925" y="156697"/>
                  </a:lnTo>
                  <a:lnTo>
                    <a:pt x="1297239" y="184428"/>
                  </a:lnTo>
                  <a:lnTo>
                    <a:pt x="1330732" y="214036"/>
                  </a:lnTo>
                  <a:lnTo>
                    <a:pt x="1362316" y="245434"/>
                  </a:lnTo>
                  <a:lnTo>
                    <a:pt x="1391897" y="278538"/>
                  </a:lnTo>
                  <a:lnTo>
                    <a:pt x="1419386" y="313262"/>
                  </a:lnTo>
                  <a:lnTo>
                    <a:pt x="1444689" y="349520"/>
                  </a:lnTo>
                  <a:lnTo>
                    <a:pt x="1467717" y="387227"/>
                  </a:lnTo>
                  <a:lnTo>
                    <a:pt x="1488378" y="426297"/>
                  </a:lnTo>
                  <a:lnTo>
                    <a:pt x="1506580" y="466644"/>
                  </a:lnTo>
                  <a:lnTo>
                    <a:pt x="1522233" y="508183"/>
                  </a:lnTo>
                  <a:lnTo>
                    <a:pt x="1535244" y="550828"/>
                  </a:lnTo>
                  <a:lnTo>
                    <a:pt x="1545523" y="594493"/>
                  </a:lnTo>
                  <a:lnTo>
                    <a:pt x="1552978" y="639094"/>
                  </a:lnTo>
                  <a:lnTo>
                    <a:pt x="1557518" y="684544"/>
                  </a:lnTo>
                  <a:lnTo>
                    <a:pt x="1559052" y="730757"/>
                  </a:lnTo>
                  <a:lnTo>
                    <a:pt x="1557518" y="776971"/>
                  </a:lnTo>
                  <a:lnTo>
                    <a:pt x="1552978" y="822421"/>
                  </a:lnTo>
                  <a:lnTo>
                    <a:pt x="1545523" y="867022"/>
                  </a:lnTo>
                  <a:lnTo>
                    <a:pt x="1535244" y="910687"/>
                  </a:lnTo>
                  <a:lnTo>
                    <a:pt x="1522233" y="953332"/>
                  </a:lnTo>
                  <a:lnTo>
                    <a:pt x="1506580" y="994871"/>
                  </a:lnTo>
                  <a:lnTo>
                    <a:pt x="1488378" y="1035218"/>
                  </a:lnTo>
                  <a:lnTo>
                    <a:pt x="1467717" y="1074288"/>
                  </a:lnTo>
                  <a:lnTo>
                    <a:pt x="1444689" y="1111995"/>
                  </a:lnTo>
                  <a:lnTo>
                    <a:pt x="1419386" y="1148253"/>
                  </a:lnTo>
                  <a:lnTo>
                    <a:pt x="1391897" y="1182977"/>
                  </a:lnTo>
                  <a:lnTo>
                    <a:pt x="1362316" y="1216081"/>
                  </a:lnTo>
                  <a:lnTo>
                    <a:pt x="1330732" y="1247479"/>
                  </a:lnTo>
                  <a:lnTo>
                    <a:pt x="1297239" y="1277087"/>
                  </a:lnTo>
                  <a:lnTo>
                    <a:pt x="1261925" y="1304818"/>
                  </a:lnTo>
                  <a:lnTo>
                    <a:pt x="1224884" y="1330586"/>
                  </a:lnTo>
                  <a:lnTo>
                    <a:pt x="1186206" y="1354307"/>
                  </a:lnTo>
                  <a:lnTo>
                    <a:pt x="1145983" y="1375895"/>
                  </a:lnTo>
                  <a:lnTo>
                    <a:pt x="1104306" y="1395263"/>
                  </a:lnTo>
                  <a:lnTo>
                    <a:pt x="1061266" y="1412326"/>
                  </a:lnTo>
                  <a:lnTo>
                    <a:pt x="1016955" y="1427000"/>
                  </a:lnTo>
                  <a:lnTo>
                    <a:pt x="971464" y="1439197"/>
                  </a:lnTo>
                  <a:lnTo>
                    <a:pt x="924884" y="1448833"/>
                  </a:lnTo>
                  <a:lnTo>
                    <a:pt x="877307" y="1455822"/>
                  </a:lnTo>
                  <a:lnTo>
                    <a:pt x="828824" y="1460078"/>
                  </a:lnTo>
                  <a:lnTo>
                    <a:pt x="779526" y="1461515"/>
                  </a:lnTo>
                  <a:lnTo>
                    <a:pt x="730227" y="1460078"/>
                  </a:lnTo>
                  <a:lnTo>
                    <a:pt x="681744" y="1455822"/>
                  </a:lnTo>
                  <a:lnTo>
                    <a:pt x="634167" y="1448833"/>
                  </a:lnTo>
                  <a:lnTo>
                    <a:pt x="587587" y="1439197"/>
                  </a:lnTo>
                  <a:lnTo>
                    <a:pt x="542096" y="1427000"/>
                  </a:lnTo>
                  <a:lnTo>
                    <a:pt x="497785" y="1412326"/>
                  </a:lnTo>
                  <a:lnTo>
                    <a:pt x="454745" y="1395263"/>
                  </a:lnTo>
                  <a:lnTo>
                    <a:pt x="413068" y="1375895"/>
                  </a:lnTo>
                  <a:lnTo>
                    <a:pt x="372845" y="1354307"/>
                  </a:lnTo>
                  <a:lnTo>
                    <a:pt x="334167" y="1330586"/>
                  </a:lnTo>
                  <a:lnTo>
                    <a:pt x="297126" y="1304818"/>
                  </a:lnTo>
                  <a:lnTo>
                    <a:pt x="261812" y="1277087"/>
                  </a:lnTo>
                  <a:lnTo>
                    <a:pt x="228319" y="1247479"/>
                  </a:lnTo>
                  <a:lnTo>
                    <a:pt x="196735" y="1216081"/>
                  </a:lnTo>
                  <a:lnTo>
                    <a:pt x="167154" y="1182977"/>
                  </a:lnTo>
                  <a:lnTo>
                    <a:pt x="139665" y="1148253"/>
                  </a:lnTo>
                  <a:lnTo>
                    <a:pt x="114362" y="1111995"/>
                  </a:lnTo>
                  <a:lnTo>
                    <a:pt x="91334" y="1074288"/>
                  </a:lnTo>
                  <a:lnTo>
                    <a:pt x="70673" y="1035218"/>
                  </a:lnTo>
                  <a:lnTo>
                    <a:pt x="52471" y="994871"/>
                  </a:lnTo>
                  <a:lnTo>
                    <a:pt x="36818" y="953332"/>
                  </a:lnTo>
                  <a:lnTo>
                    <a:pt x="23807" y="910687"/>
                  </a:lnTo>
                  <a:lnTo>
                    <a:pt x="13528" y="867022"/>
                  </a:lnTo>
                  <a:lnTo>
                    <a:pt x="6073" y="822421"/>
                  </a:lnTo>
                  <a:lnTo>
                    <a:pt x="1533" y="776971"/>
                  </a:lnTo>
                  <a:lnTo>
                    <a:pt x="0" y="73075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6486996" y="3779535"/>
            <a:ext cx="106870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Clasificación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666783" y="4000469"/>
            <a:ext cx="70929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16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600" spc="-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PA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251591" y="4874370"/>
            <a:ext cx="114871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alibri"/>
                <a:cs typeface="Calibri"/>
              </a:rPr>
              <a:t>(Gimeno,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1981)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998232" y="4798589"/>
            <a:ext cx="17405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alibri"/>
                <a:cs typeface="Calibri"/>
              </a:rPr>
              <a:t>(Sicilia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y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Delgado, 2002)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53412" y="1880616"/>
            <a:ext cx="2545080" cy="1574800"/>
            <a:chOff x="2153412" y="1880616"/>
            <a:chExt cx="2545080" cy="15748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53412" y="1880616"/>
              <a:ext cx="2545079" cy="157429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12847" y="1920240"/>
              <a:ext cx="2426207" cy="1456943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2212848" y="1920240"/>
            <a:ext cx="2426335" cy="1457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415925" marR="123825" indent="-287020">
              <a:lnSpc>
                <a:spcPts val="1970"/>
              </a:lnSpc>
              <a:spcBef>
                <a:spcPts val="1610"/>
              </a:spcBef>
            </a:pP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r>
              <a:rPr dirty="0" sz="1800" spc="-5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Basado</a:t>
            </a:r>
            <a:r>
              <a:rPr dirty="0" sz="1800" spc="-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en </a:t>
            </a:r>
            <a:r>
              <a:rPr dirty="0" sz="1800" spc="-39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problemas</a:t>
            </a:r>
            <a:r>
              <a:rPr dirty="0" sz="1800" spc="-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(ABP)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823460" y="1880616"/>
            <a:ext cx="2545080" cy="1574800"/>
            <a:chOff x="4823460" y="1880616"/>
            <a:chExt cx="2545080" cy="157480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23460" y="1880616"/>
              <a:ext cx="2545079" cy="157429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82896" y="1920240"/>
              <a:ext cx="2426207" cy="1456943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4882896" y="1920240"/>
            <a:ext cx="2426335" cy="1457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455295" marR="447675" indent="1270">
              <a:lnSpc>
                <a:spcPts val="1970"/>
              </a:lnSpc>
              <a:spcBef>
                <a:spcPts val="1610"/>
              </a:spcBef>
            </a:pP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r>
              <a:rPr dirty="0" sz="18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por </a:t>
            </a:r>
            <a:r>
              <a:rPr dirty="0" sz="1800" spc="-39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Proyectos</a:t>
            </a:r>
            <a:r>
              <a:rPr dirty="0" sz="1800" spc="-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(ApP)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7493508" y="1880616"/>
            <a:ext cx="2545080" cy="1574800"/>
            <a:chOff x="7493508" y="1880616"/>
            <a:chExt cx="2545080" cy="1574800"/>
          </a:xfrm>
        </p:grpSpPr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93508" y="1880616"/>
              <a:ext cx="2545079" cy="157429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552943" y="1920240"/>
              <a:ext cx="2426207" cy="1456943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7552943" y="1920240"/>
            <a:ext cx="2426335" cy="1457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403225" marR="396240" indent="240665">
              <a:lnSpc>
                <a:spcPts val="1970"/>
              </a:lnSpc>
              <a:spcBef>
                <a:spcPts val="1610"/>
              </a:spcBef>
            </a:pP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Aprendizaje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Cooperativo</a:t>
            </a:r>
            <a:r>
              <a:rPr dirty="0" sz="1800" spc="-6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(AC)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153412" y="3579876"/>
            <a:ext cx="2545080" cy="1574800"/>
            <a:chOff x="2153412" y="3579876"/>
            <a:chExt cx="2545080" cy="1574800"/>
          </a:xfrm>
        </p:grpSpPr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53412" y="3579876"/>
              <a:ext cx="2545079" cy="1574291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12847" y="3619500"/>
              <a:ext cx="2426207" cy="1456944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2212848" y="3619500"/>
            <a:ext cx="2426335" cy="1457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050">
              <a:latin typeface="Times New Roman"/>
              <a:cs typeface="Times New Roman"/>
            </a:endParaRPr>
          </a:p>
          <a:p>
            <a:pPr marL="153670">
              <a:lnSpc>
                <a:spcPct val="100000"/>
              </a:lnSpc>
              <a:spcBef>
                <a:spcPts val="5"/>
              </a:spcBef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Método</a:t>
            </a:r>
            <a:r>
              <a:rPr dirty="0" sz="1800" spc="-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1800" spc="-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Caso</a:t>
            </a:r>
            <a:r>
              <a:rPr dirty="0" sz="18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(MC)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823460" y="3579876"/>
            <a:ext cx="2545080" cy="1574800"/>
            <a:chOff x="4823460" y="3579876"/>
            <a:chExt cx="2545080" cy="1574800"/>
          </a:xfrm>
        </p:grpSpPr>
        <p:pic>
          <p:nvPicPr>
            <p:cNvPr id="19" name="object 1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23460" y="3579876"/>
              <a:ext cx="2545079" cy="1574291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82896" y="3619500"/>
              <a:ext cx="2426207" cy="1456944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4882896" y="3619500"/>
            <a:ext cx="2426335" cy="1457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955040" marR="240029" indent="-707390">
              <a:lnSpc>
                <a:spcPts val="1970"/>
              </a:lnSpc>
              <a:spcBef>
                <a:spcPts val="1610"/>
              </a:spcBef>
            </a:pP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r>
              <a:rPr dirty="0" sz="1800" spc="-9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Servicio </a:t>
            </a:r>
            <a:r>
              <a:rPr dirty="0" sz="1800" spc="-39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(ApS)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7493508" y="3579876"/>
            <a:ext cx="2545080" cy="1574800"/>
            <a:chOff x="7493508" y="3579876"/>
            <a:chExt cx="2545080" cy="1574800"/>
          </a:xfrm>
        </p:grpSpPr>
        <p:pic>
          <p:nvPicPr>
            <p:cNvPr id="23" name="object 2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93508" y="3579876"/>
              <a:ext cx="2545079" cy="1574291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552943" y="3619500"/>
              <a:ext cx="2426207" cy="1456944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7552943" y="3619500"/>
            <a:ext cx="2426335" cy="1457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409575" marR="403225" indent="146050">
              <a:lnSpc>
                <a:spcPts val="1970"/>
              </a:lnSpc>
              <a:spcBef>
                <a:spcPts val="1610"/>
              </a:spcBef>
            </a:pP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Ambientes </a:t>
            </a:r>
            <a:r>
              <a:rPr dirty="0" sz="1800" spc="5" b="1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1800" spc="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r>
              <a:rPr dirty="0" sz="1800" spc="-9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(AA)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2153412" y="5279135"/>
            <a:ext cx="2545080" cy="1574800"/>
            <a:chOff x="2153412" y="5279135"/>
            <a:chExt cx="2545080" cy="1574800"/>
          </a:xfrm>
        </p:grpSpPr>
        <p:pic>
          <p:nvPicPr>
            <p:cNvPr id="27" name="object 2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53412" y="5279135"/>
              <a:ext cx="2545079" cy="1574291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12847" y="5318759"/>
              <a:ext cx="2426207" cy="1456943"/>
            </a:xfrm>
            <a:prstGeom prst="rect">
              <a:avLst/>
            </a:prstGeom>
          </p:spPr>
        </p:pic>
      </p:grpSp>
      <p:sp>
        <p:nvSpPr>
          <p:cNvPr id="29" name="object 29"/>
          <p:cNvSpPr txBox="1"/>
          <p:nvPr/>
        </p:nvSpPr>
        <p:spPr>
          <a:xfrm>
            <a:off x="2319087" y="5871261"/>
            <a:ext cx="22123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Contrato</a:t>
            </a:r>
            <a:r>
              <a:rPr dirty="0" sz="1800" spc="-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Didáctico(CD)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4823460" y="5279135"/>
            <a:ext cx="2545080" cy="1574800"/>
            <a:chOff x="4823460" y="5279135"/>
            <a:chExt cx="2545080" cy="1574800"/>
          </a:xfrm>
        </p:grpSpPr>
        <p:pic>
          <p:nvPicPr>
            <p:cNvPr id="31" name="object 3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23460" y="5279135"/>
              <a:ext cx="2545079" cy="1574291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882896" y="5318759"/>
              <a:ext cx="2426207" cy="1456943"/>
            </a:xfrm>
            <a:prstGeom prst="rect">
              <a:avLst/>
            </a:prstGeom>
          </p:spPr>
        </p:pic>
      </p:grpSp>
      <p:sp>
        <p:nvSpPr>
          <p:cNvPr id="33" name="object 33"/>
          <p:cNvSpPr txBox="1"/>
          <p:nvPr/>
        </p:nvSpPr>
        <p:spPr>
          <a:xfrm>
            <a:off x="5167312" y="5744770"/>
            <a:ext cx="1856105" cy="549910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 marL="41275" marR="5080" indent="-29209">
              <a:lnSpc>
                <a:spcPts val="1970"/>
              </a:lnSpc>
              <a:spcBef>
                <a:spcPts val="320"/>
              </a:spcBef>
            </a:pP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Creatividad</a:t>
            </a:r>
            <a:r>
              <a:rPr dirty="0" sz="1800" spc="-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Motriz. </a:t>
            </a:r>
            <a:r>
              <a:rPr dirty="0" sz="1800" spc="-39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Sinéctica</a:t>
            </a:r>
            <a:r>
              <a:rPr dirty="0" sz="1800" spc="-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Corporal.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7493508" y="5279135"/>
            <a:ext cx="2545080" cy="1574800"/>
            <a:chOff x="7493508" y="5279135"/>
            <a:chExt cx="2545080" cy="1574800"/>
          </a:xfrm>
        </p:grpSpPr>
        <p:pic>
          <p:nvPicPr>
            <p:cNvPr id="35" name="object 3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93508" y="5279135"/>
              <a:ext cx="2545079" cy="1574291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552943" y="5318759"/>
              <a:ext cx="2426207" cy="1456943"/>
            </a:xfrm>
            <a:prstGeom prst="rect">
              <a:avLst/>
            </a:prstGeom>
          </p:spPr>
        </p:pic>
      </p:grpSp>
      <p:sp>
        <p:nvSpPr>
          <p:cNvPr id="37" name="object 37"/>
          <p:cNvSpPr txBox="1"/>
          <p:nvPr/>
        </p:nvSpPr>
        <p:spPr>
          <a:xfrm>
            <a:off x="7916540" y="5871261"/>
            <a:ext cx="16992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Flipped</a:t>
            </a:r>
            <a:r>
              <a:rPr dirty="0" sz="1800" spc="-8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Classrom.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54668" rIns="0" bIns="0" rtlCol="0" vert="horz">
            <a:spAutoFit/>
          </a:bodyPr>
          <a:lstStyle/>
          <a:p>
            <a:pPr algn="ctr" marL="561975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1F487C"/>
                </a:solidFill>
              </a:rPr>
              <a:t>NUEVOS</a:t>
            </a:r>
            <a:r>
              <a:rPr dirty="0" sz="2400" spc="5">
                <a:solidFill>
                  <a:srgbClr val="1F487C"/>
                </a:solidFill>
              </a:rPr>
              <a:t> </a:t>
            </a:r>
            <a:r>
              <a:rPr dirty="0" sz="2400" spc="-5">
                <a:solidFill>
                  <a:srgbClr val="1F487C"/>
                </a:solidFill>
              </a:rPr>
              <a:t>MÉTODOS</a:t>
            </a:r>
            <a:r>
              <a:rPr dirty="0" sz="2400" spc="-20">
                <a:solidFill>
                  <a:srgbClr val="1F487C"/>
                </a:solidFill>
              </a:rPr>
              <a:t> </a:t>
            </a:r>
            <a:r>
              <a:rPr dirty="0" sz="2400" spc="-5">
                <a:solidFill>
                  <a:srgbClr val="1F487C"/>
                </a:solidFill>
              </a:rPr>
              <a:t>DE</a:t>
            </a:r>
            <a:r>
              <a:rPr dirty="0" sz="2400" spc="-10">
                <a:solidFill>
                  <a:srgbClr val="1F487C"/>
                </a:solidFill>
              </a:rPr>
              <a:t> </a:t>
            </a:r>
            <a:r>
              <a:rPr dirty="0" sz="2400" spc="-5">
                <a:solidFill>
                  <a:srgbClr val="1F487C"/>
                </a:solidFill>
              </a:rPr>
              <a:t>ENSEÑANZA</a:t>
            </a:r>
            <a:r>
              <a:rPr dirty="0" sz="2400" spc="30">
                <a:solidFill>
                  <a:srgbClr val="1F487C"/>
                </a:solidFill>
              </a:rPr>
              <a:t> </a:t>
            </a:r>
            <a:r>
              <a:rPr dirty="0" sz="2400" spc="-5">
                <a:solidFill>
                  <a:srgbClr val="1F487C"/>
                </a:solidFill>
              </a:rPr>
              <a:t>EN</a:t>
            </a:r>
            <a:r>
              <a:rPr dirty="0" sz="2400">
                <a:solidFill>
                  <a:srgbClr val="1F487C"/>
                </a:solidFill>
              </a:rPr>
              <a:t> </a:t>
            </a:r>
            <a:r>
              <a:rPr dirty="0" sz="2400" spc="-5">
                <a:solidFill>
                  <a:srgbClr val="1F487C"/>
                </a:solidFill>
              </a:rPr>
              <a:t>EDUCACIÓN</a:t>
            </a:r>
            <a:r>
              <a:rPr dirty="0" sz="2400" spc="30">
                <a:solidFill>
                  <a:srgbClr val="1F487C"/>
                </a:solidFill>
              </a:rPr>
              <a:t> </a:t>
            </a:r>
            <a:r>
              <a:rPr dirty="0" sz="2400" spc="-5">
                <a:solidFill>
                  <a:srgbClr val="1F487C"/>
                </a:solidFill>
              </a:rPr>
              <a:t>FÍSICA</a:t>
            </a:r>
            <a:endParaRPr sz="2400"/>
          </a:p>
          <a:p>
            <a:pPr algn="ctr" marL="561975">
              <a:lnSpc>
                <a:spcPct val="100000"/>
              </a:lnSpc>
            </a:pPr>
            <a:r>
              <a:rPr dirty="0" sz="2400" spc="-5">
                <a:solidFill>
                  <a:srgbClr val="1F487C"/>
                </a:solidFill>
              </a:rPr>
              <a:t>(Blázquez,</a:t>
            </a:r>
            <a:r>
              <a:rPr dirty="0" sz="2400" spc="-25">
                <a:solidFill>
                  <a:srgbClr val="1F487C"/>
                </a:solidFill>
              </a:rPr>
              <a:t> </a:t>
            </a:r>
            <a:r>
              <a:rPr dirty="0" sz="2400" spc="-5">
                <a:solidFill>
                  <a:srgbClr val="1F487C"/>
                </a:solidFill>
              </a:rPr>
              <a:t>2017)</a:t>
            </a:r>
            <a:endParaRPr sz="240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856734" y="360936"/>
            <a:ext cx="5630545" cy="1320800"/>
            <a:chOff x="4856734" y="360936"/>
            <a:chExt cx="5630545" cy="1320800"/>
          </a:xfrm>
        </p:grpSpPr>
        <p:sp>
          <p:nvSpPr>
            <p:cNvPr id="3" name="object 3"/>
            <p:cNvSpPr/>
            <p:nvPr/>
          </p:nvSpPr>
          <p:spPr>
            <a:xfrm>
              <a:off x="4863084" y="367287"/>
              <a:ext cx="5617845" cy="1308100"/>
            </a:xfrm>
            <a:custGeom>
              <a:avLst/>
              <a:gdLst/>
              <a:ahLst/>
              <a:cxnLst/>
              <a:rect l="l" t="t" r="r" b="b"/>
              <a:pathLst>
                <a:path w="5617845" h="1308100">
                  <a:moveTo>
                    <a:pt x="5399532" y="0"/>
                  </a:moveTo>
                  <a:lnTo>
                    <a:pt x="0" y="0"/>
                  </a:lnTo>
                  <a:lnTo>
                    <a:pt x="0" y="1307592"/>
                  </a:lnTo>
                  <a:lnTo>
                    <a:pt x="5399532" y="1307592"/>
                  </a:lnTo>
                  <a:lnTo>
                    <a:pt x="5449500" y="1301836"/>
                  </a:lnTo>
                  <a:lnTo>
                    <a:pt x="5495371" y="1285440"/>
                  </a:lnTo>
                  <a:lnTo>
                    <a:pt x="5535836" y="1259713"/>
                  </a:lnTo>
                  <a:lnTo>
                    <a:pt x="5569585" y="1225964"/>
                  </a:lnTo>
                  <a:lnTo>
                    <a:pt x="5595312" y="1185499"/>
                  </a:lnTo>
                  <a:lnTo>
                    <a:pt x="5611708" y="1139628"/>
                  </a:lnTo>
                  <a:lnTo>
                    <a:pt x="5617464" y="1089660"/>
                  </a:lnTo>
                  <a:lnTo>
                    <a:pt x="5617464" y="217932"/>
                  </a:lnTo>
                  <a:lnTo>
                    <a:pt x="5611708" y="167963"/>
                  </a:lnTo>
                  <a:lnTo>
                    <a:pt x="5595312" y="122092"/>
                  </a:lnTo>
                  <a:lnTo>
                    <a:pt x="5569585" y="81627"/>
                  </a:lnTo>
                  <a:lnTo>
                    <a:pt x="5535836" y="47878"/>
                  </a:lnTo>
                  <a:lnTo>
                    <a:pt x="5495371" y="22151"/>
                  </a:lnTo>
                  <a:lnTo>
                    <a:pt x="5449500" y="5755"/>
                  </a:lnTo>
                  <a:lnTo>
                    <a:pt x="5399532" y="0"/>
                  </a:lnTo>
                  <a:close/>
                </a:path>
              </a:pathLst>
            </a:custGeom>
            <a:solidFill>
              <a:srgbClr val="D3E1CE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4863084" y="367286"/>
              <a:ext cx="5617845" cy="1308100"/>
            </a:xfrm>
            <a:custGeom>
              <a:avLst/>
              <a:gdLst/>
              <a:ahLst/>
              <a:cxnLst/>
              <a:rect l="l" t="t" r="r" b="b"/>
              <a:pathLst>
                <a:path w="5617845" h="1308100">
                  <a:moveTo>
                    <a:pt x="5617464" y="217932"/>
                  </a:moveTo>
                  <a:lnTo>
                    <a:pt x="5617464" y="1089660"/>
                  </a:lnTo>
                  <a:lnTo>
                    <a:pt x="5611708" y="1139628"/>
                  </a:lnTo>
                  <a:lnTo>
                    <a:pt x="5595312" y="1185499"/>
                  </a:lnTo>
                  <a:lnTo>
                    <a:pt x="5569585" y="1225964"/>
                  </a:lnTo>
                  <a:lnTo>
                    <a:pt x="5535836" y="1259713"/>
                  </a:lnTo>
                  <a:lnTo>
                    <a:pt x="5495371" y="1285440"/>
                  </a:lnTo>
                  <a:lnTo>
                    <a:pt x="5449500" y="1301836"/>
                  </a:lnTo>
                  <a:lnTo>
                    <a:pt x="5399532" y="1307592"/>
                  </a:lnTo>
                  <a:lnTo>
                    <a:pt x="0" y="1307592"/>
                  </a:lnTo>
                  <a:lnTo>
                    <a:pt x="0" y="0"/>
                  </a:lnTo>
                  <a:lnTo>
                    <a:pt x="5399532" y="0"/>
                  </a:lnTo>
                  <a:lnTo>
                    <a:pt x="5449500" y="5755"/>
                  </a:lnTo>
                  <a:lnTo>
                    <a:pt x="5495371" y="22151"/>
                  </a:lnTo>
                  <a:lnTo>
                    <a:pt x="5535836" y="47878"/>
                  </a:lnTo>
                  <a:lnTo>
                    <a:pt x="5569585" y="81627"/>
                  </a:lnTo>
                  <a:lnTo>
                    <a:pt x="5595312" y="122092"/>
                  </a:lnTo>
                  <a:lnTo>
                    <a:pt x="5611708" y="167963"/>
                  </a:lnTo>
                  <a:lnTo>
                    <a:pt x="5617464" y="217932"/>
                  </a:lnTo>
                  <a:close/>
                </a:path>
              </a:pathLst>
            </a:custGeom>
            <a:ln w="12700">
              <a:solidFill>
                <a:srgbClr val="D3E1C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5097965" y="520274"/>
            <a:ext cx="4662805" cy="955040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L="184785" marR="5080" indent="-172720">
              <a:lnSpc>
                <a:spcPct val="90300"/>
              </a:lnSpc>
              <a:spcBef>
                <a:spcPts val="280"/>
              </a:spcBef>
              <a:buFont typeface="Calibri"/>
              <a:buChar char="•"/>
              <a:tabLst>
                <a:tab pos="185420" algn="l"/>
              </a:tabLst>
            </a:pPr>
            <a:r>
              <a:rPr dirty="0" sz="1600" spc="-5" b="1">
                <a:latin typeface="Calibri"/>
                <a:cs typeface="Calibri"/>
              </a:rPr>
              <a:t>C</a:t>
            </a:r>
            <a:r>
              <a:rPr dirty="0" sz="1600" spc="-5" b="1">
                <a:latin typeface="Calibri"/>
                <a:cs typeface="Calibri"/>
              </a:rPr>
              <a:t>onsiste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en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presentar</a:t>
            </a:r>
            <a:r>
              <a:rPr dirty="0" sz="1600" spc="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un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problema,</a:t>
            </a:r>
            <a:r>
              <a:rPr dirty="0" sz="1600" spc="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se</a:t>
            </a:r>
            <a:r>
              <a:rPr dirty="0" sz="1600" spc="-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identifican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las </a:t>
            </a:r>
            <a:r>
              <a:rPr dirty="0" sz="1600" spc="-35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necesidades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de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aprendizaje,</a:t>
            </a:r>
            <a:r>
              <a:rPr dirty="0" sz="1600" spc="2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se busca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la información 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necesaria y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finalmente se</a:t>
            </a:r>
            <a:r>
              <a:rPr dirty="0" sz="1600" spc="-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regresa</a:t>
            </a:r>
            <a:r>
              <a:rPr dirty="0" sz="1600" spc="2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al</a:t>
            </a:r>
            <a:r>
              <a:rPr dirty="0" sz="1600" spc="-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problema.</a:t>
            </a:r>
            <a:endParaRPr sz="16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15"/>
              </a:spcBef>
              <a:buFont typeface="Calibri"/>
              <a:buChar char="•"/>
              <a:tabLst>
                <a:tab pos="185420" algn="l"/>
              </a:tabLst>
            </a:pPr>
            <a:r>
              <a:rPr dirty="0" sz="1600" spc="-5" b="1">
                <a:latin typeface="Calibri"/>
                <a:cs typeface="Calibri"/>
              </a:rPr>
              <a:t>Trabajo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colaborativo en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pequeños</a:t>
            </a:r>
            <a:r>
              <a:rPr dirty="0" sz="1600" spc="2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grupos.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697482" y="257307"/>
            <a:ext cx="3172460" cy="1527810"/>
            <a:chOff x="1697482" y="257307"/>
            <a:chExt cx="3172460" cy="1527810"/>
          </a:xfrm>
        </p:grpSpPr>
        <p:sp>
          <p:nvSpPr>
            <p:cNvPr id="7" name="object 7"/>
            <p:cNvSpPr/>
            <p:nvPr/>
          </p:nvSpPr>
          <p:spPr>
            <a:xfrm>
              <a:off x="1703832" y="263657"/>
              <a:ext cx="3159760" cy="1515110"/>
            </a:xfrm>
            <a:custGeom>
              <a:avLst/>
              <a:gdLst/>
              <a:ahLst/>
              <a:cxnLst/>
              <a:rect l="l" t="t" r="r" b="b"/>
              <a:pathLst>
                <a:path w="3159760" h="1515110">
                  <a:moveTo>
                    <a:pt x="2906776" y="0"/>
                  </a:moveTo>
                  <a:lnTo>
                    <a:pt x="252476" y="0"/>
                  </a:lnTo>
                  <a:lnTo>
                    <a:pt x="207094" y="4067"/>
                  </a:lnTo>
                  <a:lnTo>
                    <a:pt x="164381" y="15794"/>
                  </a:lnTo>
                  <a:lnTo>
                    <a:pt x="125048" y="34468"/>
                  </a:lnTo>
                  <a:lnTo>
                    <a:pt x="89811" y="59376"/>
                  </a:lnTo>
                  <a:lnTo>
                    <a:pt x="59380" y="89805"/>
                  </a:lnTo>
                  <a:lnTo>
                    <a:pt x="34471" y="125043"/>
                  </a:lnTo>
                  <a:lnTo>
                    <a:pt x="15796" y="164375"/>
                  </a:lnTo>
                  <a:lnTo>
                    <a:pt x="4067" y="207091"/>
                  </a:lnTo>
                  <a:lnTo>
                    <a:pt x="0" y="252475"/>
                  </a:lnTo>
                  <a:lnTo>
                    <a:pt x="0" y="1262367"/>
                  </a:lnTo>
                  <a:lnTo>
                    <a:pt x="4067" y="1307752"/>
                  </a:lnTo>
                  <a:lnTo>
                    <a:pt x="15796" y="1350468"/>
                  </a:lnTo>
                  <a:lnTo>
                    <a:pt x="34471" y="1389803"/>
                  </a:lnTo>
                  <a:lnTo>
                    <a:pt x="59380" y="1425042"/>
                  </a:lnTo>
                  <a:lnTo>
                    <a:pt x="89811" y="1455473"/>
                  </a:lnTo>
                  <a:lnTo>
                    <a:pt x="125048" y="1480383"/>
                  </a:lnTo>
                  <a:lnTo>
                    <a:pt x="164381" y="1499059"/>
                  </a:lnTo>
                  <a:lnTo>
                    <a:pt x="207094" y="1510788"/>
                  </a:lnTo>
                  <a:lnTo>
                    <a:pt x="252476" y="1514856"/>
                  </a:lnTo>
                  <a:lnTo>
                    <a:pt x="2906776" y="1514856"/>
                  </a:lnTo>
                  <a:lnTo>
                    <a:pt x="2952157" y="1510788"/>
                  </a:lnTo>
                  <a:lnTo>
                    <a:pt x="2994870" y="1499059"/>
                  </a:lnTo>
                  <a:lnTo>
                    <a:pt x="3034203" y="1480383"/>
                  </a:lnTo>
                  <a:lnTo>
                    <a:pt x="3069440" y="1455473"/>
                  </a:lnTo>
                  <a:lnTo>
                    <a:pt x="3099871" y="1425042"/>
                  </a:lnTo>
                  <a:lnTo>
                    <a:pt x="3124780" y="1389803"/>
                  </a:lnTo>
                  <a:lnTo>
                    <a:pt x="3143455" y="1350468"/>
                  </a:lnTo>
                  <a:lnTo>
                    <a:pt x="3155184" y="1307752"/>
                  </a:lnTo>
                  <a:lnTo>
                    <a:pt x="3159252" y="1262367"/>
                  </a:lnTo>
                  <a:lnTo>
                    <a:pt x="3159252" y="252475"/>
                  </a:lnTo>
                  <a:lnTo>
                    <a:pt x="3155184" y="207091"/>
                  </a:lnTo>
                  <a:lnTo>
                    <a:pt x="3143455" y="164375"/>
                  </a:lnTo>
                  <a:lnTo>
                    <a:pt x="3124780" y="125043"/>
                  </a:lnTo>
                  <a:lnTo>
                    <a:pt x="3099871" y="89805"/>
                  </a:lnTo>
                  <a:lnTo>
                    <a:pt x="3069440" y="59376"/>
                  </a:lnTo>
                  <a:lnTo>
                    <a:pt x="3034203" y="34468"/>
                  </a:lnTo>
                  <a:lnTo>
                    <a:pt x="2994870" y="15794"/>
                  </a:lnTo>
                  <a:lnTo>
                    <a:pt x="2952157" y="4067"/>
                  </a:lnTo>
                  <a:lnTo>
                    <a:pt x="2906776" y="0"/>
                  </a:lnTo>
                  <a:close/>
                </a:path>
              </a:pathLst>
            </a:custGeom>
            <a:solidFill>
              <a:srgbClr val="649C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703832" y="263657"/>
              <a:ext cx="3159760" cy="1515110"/>
            </a:xfrm>
            <a:custGeom>
              <a:avLst/>
              <a:gdLst/>
              <a:ahLst/>
              <a:cxnLst/>
              <a:rect l="l" t="t" r="r" b="b"/>
              <a:pathLst>
                <a:path w="3159760" h="1515110">
                  <a:moveTo>
                    <a:pt x="0" y="252475"/>
                  </a:moveTo>
                  <a:lnTo>
                    <a:pt x="4067" y="207091"/>
                  </a:lnTo>
                  <a:lnTo>
                    <a:pt x="15796" y="164375"/>
                  </a:lnTo>
                  <a:lnTo>
                    <a:pt x="34471" y="125043"/>
                  </a:lnTo>
                  <a:lnTo>
                    <a:pt x="59380" y="89805"/>
                  </a:lnTo>
                  <a:lnTo>
                    <a:pt x="89811" y="59376"/>
                  </a:lnTo>
                  <a:lnTo>
                    <a:pt x="125048" y="34468"/>
                  </a:lnTo>
                  <a:lnTo>
                    <a:pt x="164381" y="15794"/>
                  </a:lnTo>
                  <a:lnTo>
                    <a:pt x="207094" y="4067"/>
                  </a:lnTo>
                  <a:lnTo>
                    <a:pt x="252476" y="0"/>
                  </a:lnTo>
                  <a:lnTo>
                    <a:pt x="2906776" y="0"/>
                  </a:lnTo>
                  <a:lnTo>
                    <a:pt x="2952157" y="4067"/>
                  </a:lnTo>
                  <a:lnTo>
                    <a:pt x="2994870" y="15794"/>
                  </a:lnTo>
                  <a:lnTo>
                    <a:pt x="3034203" y="34468"/>
                  </a:lnTo>
                  <a:lnTo>
                    <a:pt x="3069440" y="59376"/>
                  </a:lnTo>
                  <a:lnTo>
                    <a:pt x="3099871" y="89805"/>
                  </a:lnTo>
                  <a:lnTo>
                    <a:pt x="3124780" y="125043"/>
                  </a:lnTo>
                  <a:lnTo>
                    <a:pt x="3143455" y="164375"/>
                  </a:lnTo>
                  <a:lnTo>
                    <a:pt x="3155184" y="207091"/>
                  </a:lnTo>
                  <a:lnTo>
                    <a:pt x="3159252" y="252475"/>
                  </a:lnTo>
                  <a:lnTo>
                    <a:pt x="3159252" y="1262367"/>
                  </a:lnTo>
                  <a:lnTo>
                    <a:pt x="3155184" y="1307752"/>
                  </a:lnTo>
                  <a:lnTo>
                    <a:pt x="3143455" y="1350468"/>
                  </a:lnTo>
                  <a:lnTo>
                    <a:pt x="3124780" y="1389803"/>
                  </a:lnTo>
                  <a:lnTo>
                    <a:pt x="3099871" y="1425042"/>
                  </a:lnTo>
                  <a:lnTo>
                    <a:pt x="3069440" y="1455473"/>
                  </a:lnTo>
                  <a:lnTo>
                    <a:pt x="3034203" y="1480383"/>
                  </a:lnTo>
                  <a:lnTo>
                    <a:pt x="2994870" y="1499059"/>
                  </a:lnTo>
                  <a:lnTo>
                    <a:pt x="2952157" y="1510788"/>
                  </a:lnTo>
                  <a:lnTo>
                    <a:pt x="2906776" y="1514856"/>
                  </a:lnTo>
                  <a:lnTo>
                    <a:pt x="252476" y="1514856"/>
                  </a:lnTo>
                  <a:lnTo>
                    <a:pt x="207094" y="1510788"/>
                  </a:lnTo>
                  <a:lnTo>
                    <a:pt x="164381" y="1499059"/>
                  </a:lnTo>
                  <a:lnTo>
                    <a:pt x="125048" y="1480383"/>
                  </a:lnTo>
                  <a:lnTo>
                    <a:pt x="89811" y="1455473"/>
                  </a:lnTo>
                  <a:lnTo>
                    <a:pt x="59380" y="1425042"/>
                  </a:lnTo>
                  <a:lnTo>
                    <a:pt x="34471" y="1389803"/>
                  </a:lnTo>
                  <a:lnTo>
                    <a:pt x="15796" y="1350468"/>
                  </a:lnTo>
                  <a:lnTo>
                    <a:pt x="4067" y="1307752"/>
                  </a:lnTo>
                  <a:lnTo>
                    <a:pt x="0" y="1262367"/>
                  </a:lnTo>
                  <a:lnTo>
                    <a:pt x="0" y="252475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1836637" y="863681"/>
            <a:ext cx="289306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r>
              <a:rPr dirty="0" sz="1600" spc="1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basado en</a:t>
            </a:r>
            <a:r>
              <a:rPr dirty="0" sz="160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problemas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859782" y="1933705"/>
            <a:ext cx="5634990" cy="875665"/>
            <a:chOff x="4859782" y="1933705"/>
            <a:chExt cx="5634990" cy="875665"/>
          </a:xfrm>
        </p:grpSpPr>
        <p:sp>
          <p:nvSpPr>
            <p:cNvPr id="11" name="object 11"/>
            <p:cNvSpPr/>
            <p:nvPr/>
          </p:nvSpPr>
          <p:spPr>
            <a:xfrm>
              <a:off x="4866132" y="1940055"/>
              <a:ext cx="5622290" cy="862965"/>
            </a:xfrm>
            <a:custGeom>
              <a:avLst/>
              <a:gdLst/>
              <a:ahLst/>
              <a:cxnLst/>
              <a:rect l="l" t="t" r="r" b="b"/>
              <a:pathLst>
                <a:path w="5622290" h="862964">
                  <a:moveTo>
                    <a:pt x="5478272" y="0"/>
                  </a:moveTo>
                  <a:lnTo>
                    <a:pt x="0" y="0"/>
                  </a:lnTo>
                  <a:lnTo>
                    <a:pt x="0" y="862583"/>
                  </a:lnTo>
                  <a:lnTo>
                    <a:pt x="5478272" y="862583"/>
                  </a:lnTo>
                  <a:lnTo>
                    <a:pt x="5523713" y="855253"/>
                  </a:lnTo>
                  <a:lnTo>
                    <a:pt x="5563177" y="834842"/>
                  </a:lnTo>
                  <a:lnTo>
                    <a:pt x="5594298" y="803720"/>
                  </a:lnTo>
                  <a:lnTo>
                    <a:pt x="5614706" y="764256"/>
                  </a:lnTo>
                  <a:lnTo>
                    <a:pt x="5622036" y="718819"/>
                  </a:lnTo>
                  <a:lnTo>
                    <a:pt x="5622036" y="143763"/>
                  </a:lnTo>
                  <a:lnTo>
                    <a:pt x="5614706" y="98322"/>
                  </a:lnTo>
                  <a:lnTo>
                    <a:pt x="5594298" y="58858"/>
                  </a:lnTo>
                  <a:lnTo>
                    <a:pt x="5563177" y="27737"/>
                  </a:lnTo>
                  <a:lnTo>
                    <a:pt x="5523713" y="7329"/>
                  </a:lnTo>
                  <a:lnTo>
                    <a:pt x="5478272" y="0"/>
                  </a:lnTo>
                  <a:close/>
                </a:path>
              </a:pathLst>
            </a:custGeom>
            <a:solidFill>
              <a:srgbClr val="D3E1CE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866132" y="1940055"/>
              <a:ext cx="5622290" cy="862965"/>
            </a:xfrm>
            <a:custGeom>
              <a:avLst/>
              <a:gdLst/>
              <a:ahLst/>
              <a:cxnLst/>
              <a:rect l="l" t="t" r="r" b="b"/>
              <a:pathLst>
                <a:path w="5622290" h="862964">
                  <a:moveTo>
                    <a:pt x="5622036" y="143763"/>
                  </a:moveTo>
                  <a:lnTo>
                    <a:pt x="5622036" y="718819"/>
                  </a:lnTo>
                  <a:lnTo>
                    <a:pt x="5614706" y="764256"/>
                  </a:lnTo>
                  <a:lnTo>
                    <a:pt x="5594298" y="803720"/>
                  </a:lnTo>
                  <a:lnTo>
                    <a:pt x="5563177" y="834842"/>
                  </a:lnTo>
                  <a:lnTo>
                    <a:pt x="5523713" y="855253"/>
                  </a:lnTo>
                  <a:lnTo>
                    <a:pt x="5478272" y="862583"/>
                  </a:lnTo>
                  <a:lnTo>
                    <a:pt x="0" y="862583"/>
                  </a:lnTo>
                  <a:lnTo>
                    <a:pt x="0" y="0"/>
                  </a:lnTo>
                  <a:lnTo>
                    <a:pt x="5478272" y="0"/>
                  </a:lnTo>
                  <a:lnTo>
                    <a:pt x="5523713" y="7329"/>
                  </a:lnTo>
                  <a:lnTo>
                    <a:pt x="5563177" y="27737"/>
                  </a:lnTo>
                  <a:lnTo>
                    <a:pt x="5594298" y="58858"/>
                  </a:lnTo>
                  <a:lnTo>
                    <a:pt x="5614706" y="98322"/>
                  </a:lnTo>
                  <a:lnTo>
                    <a:pt x="5622036" y="143763"/>
                  </a:lnTo>
                  <a:close/>
                </a:path>
              </a:pathLst>
            </a:custGeom>
            <a:ln w="12699">
              <a:solidFill>
                <a:srgbClr val="D3E1C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101054" y="2102766"/>
            <a:ext cx="4912360" cy="489584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84785" marR="5080" indent="-172720">
              <a:lnSpc>
                <a:spcPts val="1739"/>
              </a:lnSpc>
              <a:spcBef>
                <a:spcPts val="300"/>
              </a:spcBef>
              <a:buFont typeface="Calibri"/>
              <a:buChar char="•"/>
              <a:tabLst>
                <a:tab pos="185420" algn="l"/>
              </a:tabLst>
            </a:pPr>
            <a:r>
              <a:rPr dirty="0" sz="1600" spc="-5" b="1">
                <a:latin typeface="Calibri"/>
                <a:cs typeface="Calibri"/>
              </a:rPr>
              <a:t>Se</a:t>
            </a:r>
            <a:r>
              <a:rPr dirty="0" sz="1600" spc="-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buscan</a:t>
            </a:r>
            <a:r>
              <a:rPr dirty="0" sz="1600" spc="2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proyectos</a:t>
            </a:r>
            <a:r>
              <a:rPr dirty="0" sz="1600" spc="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para</a:t>
            </a:r>
            <a:r>
              <a:rPr dirty="0" sz="1600" spc="2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articular</a:t>
            </a:r>
            <a:r>
              <a:rPr dirty="0" sz="1600" b="1">
                <a:latin typeface="Calibri"/>
                <a:cs typeface="Calibri"/>
              </a:rPr>
              <a:t> los</a:t>
            </a:r>
            <a:r>
              <a:rPr dirty="0" sz="1600" spc="-2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saberes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escolares </a:t>
            </a:r>
            <a:r>
              <a:rPr dirty="0" sz="1600" spc="-34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con </a:t>
            </a:r>
            <a:r>
              <a:rPr dirty="0" sz="1600" b="1">
                <a:latin typeface="Calibri"/>
                <a:cs typeface="Calibri"/>
              </a:rPr>
              <a:t>los</a:t>
            </a:r>
            <a:r>
              <a:rPr dirty="0" sz="1600" spc="-5" b="1">
                <a:latin typeface="Calibri"/>
                <a:cs typeface="Calibri"/>
              </a:rPr>
              <a:t> saberes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sociales</a:t>
            </a:r>
            <a:r>
              <a:rPr dirty="0" sz="1600" spc="-3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y</a:t>
            </a:r>
            <a:r>
              <a:rPr dirty="0" sz="1600" spc="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la</a:t>
            </a:r>
            <a:r>
              <a:rPr dirty="0" sz="1600" spc="-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vida</a:t>
            </a:r>
            <a:r>
              <a:rPr dirty="0" sz="1600" spc="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real.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697482" y="1825503"/>
            <a:ext cx="3175000" cy="1092200"/>
            <a:chOff x="1697482" y="1825503"/>
            <a:chExt cx="3175000" cy="1092200"/>
          </a:xfrm>
        </p:grpSpPr>
        <p:sp>
          <p:nvSpPr>
            <p:cNvPr id="15" name="object 15"/>
            <p:cNvSpPr/>
            <p:nvPr/>
          </p:nvSpPr>
          <p:spPr>
            <a:xfrm>
              <a:off x="1703832" y="1831853"/>
              <a:ext cx="3162300" cy="1079500"/>
            </a:xfrm>
            <a:custGeom>
              <a:avLst/>
              <a:gdLst/>
              <a:ahLst/>
              <a:cxnLst/>
              <a:rect l="l" t="t" r="r" b="b"/>
              <a:pathLst>
                <a:path w="3162300" h="1079500">
                  <a:moveTo>
                    <a:pt x="2982468" y="0"/>
                  </a:moveTo>
                  <a:lnTo>
                    <a:pt x="179832" y="0"/>
                  </a:lnTo>
                  <a:lnTo>
                    <a:pt x="132027" y="6423"/>
                  </a:lnTo>
                  <a:lnTo>
                    <a:pt x="89069" y="24550"/>
                  </a:lnTo>
                  <a:lnTo>
                    <a:pt x="52673" y="52668"/>
                  </a:lnTo>
                  <a:lnTo>
                    <a:pt x="24553" y="89063"/>
                  </a:lnTo>
                  <a:lnTo>
                    <a:pt x="6424" y="132022"/>
                  </a:lnTo>
                  <a:lnTo>
                    <a:pt x="0" y="179832"/>
                  </a:lnTo>
                  <a:lnTo>
                    <a:pt x="0" y="899147"/>
                  </a:lnTo>
                  <a:lnTo>
                    <a:pt x="6424" y="946957"/>
                  </a:lnTo>
                  <a:lnTo>
                    <a:pt x="24553" y="989918"/>
                  </a:lnTo>
                  <a:lnTo>
                    <a:pt x="52673" y="1026317"/>
                  </a:lnTo>
                  <a:lnTo>
                    <a:pt x="89069" y="1054438"/>
                  </a:lnTo>
                  <a:lnTo>
                    <a:pt x="132027" y="1072567"/>
                  </a:lnTo>
                  <a:lnTo>
                    <a:pt x="179832" y="1078992"/>
                  </a:lnTo>
                  <a:lnTo>
                    <a:pt x="2982468" y="1078992"/>
                  </a:lnTo>
                  <a:lnTo>
                    <a:pt x="3030272" y="1072567"/>
                  </a:lnTo>
                  <a:lnTo>
                    <a:pt x="3073230" y="1054438"/>
                  </a:lnTo>
                  <a:lnTo>
                    <a:pt x="3109626" y="1026317"/>
                  </a:lnTo>
                  <a:lnTo>
                    <a:pt x="3137746" y="989918"/>
                  </a:lnTo>
                  <a:lnTo>
                    <a:pt x="3155875" y="946957"/>
                  </a:lnTo>
                  <a:lnTo>
                    <a:pt x="3162300" y="899147"/>
                  </a:lnTo>
                  <a:lnTo>
                    <a:pt x="3162300" y="179832"/>
                  </a:lnTo>
                  <a:lnTo>
                    <a:pt x="3155875" y="132022"/>
                  </a:lnTo>
                  <a:lnTo>
                    <a:pt x="3137746" y="89063"/>
                  </a:lnTo>
                  <a:lnTo>
                    <a:pt x="3109626" y="52668"/>
                  </a:lnTo>
                  <a:lnTo>
                    <a:pt x="3073230" y="24550"/>
                  </a:lnTo>
                  <a:lnTo>
                    <a:pt x="3030272" y="6423"/>
                  </a:lnTo>
                  <a:lnTo>
                    <a:pt x="2982468" y="0"/>
                  </a:lnTo>
                  <a:close/>
                </a:path>
              </a:pathLst>
            </a:custGeom>
            <a:solidFill>
              <a:srgbClr val="70AF4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03832" y="1831853"/>
              <a:ext cx="3162300" cy="1079500"/>
            </a:xfrm>
            <a:custGeom>
              <a:avLst/>
              <a:gdLst/>
              <a:ahLst/>
              <a:cxnLst/>
              <a:rect l="l" t="t" r="r" b="b"/>
              <a:pathLst>
                <a:path w="3162300" h="1079500">
                  <a:moveTo>
                    <a:pt x="0" y="179832"/>
                  </a:moveTo>
                  <a:lnTo>
                    <a:pt x="6424" y="132022"/>
                  </a:lnTo>
                  <a:lnTo>
                    <a:pt x="24553" y="89063"/>
                  </a:lnTo>
                  <a:lnTo>
                    <a:pt x="52673" y="52668"/>
                  </a:lnTo>
                  <a:lnTo>
                    <a:pt x="89069" y="24550"/>
                  </a:lnTo>
                  <a:lnTo>
                    <a:pt x="132027" y="6423"/>
                  </a:lnTo>
                  <a:lnTo>
                    <a:pt x="179832" y="0"/>
                  </a:lnTo>
                  <a:lnTo>
                    <a:pt x="2982468" y="0"/>
                  </a:lnTo>
                  <a:lnTo>
                    <a:pt x="3030272" y="6423"/>
                  </a:lnTo>
                  <a:lnTo>
                    <a:pt x="3073230" y="24550"/>
                  </a:lnTo>
                  <a:lnTo>
                    <a:pt x="3109626" y="52668"/>
                  </a:lnTo>
                  <a:lnTo>
                    <a:pt x="3137746" y="89063"/>
                  </a:lnTo>
                  <a:lnTo>
                    <a:pt x="3155875" y="132022"/>
                  </a:lnTo>
                  <a:lnTo>
                    <a:pt x="3162300" y="179832"/>
                  </a:lnTo>
                  <a:lnTo>
                    <a:pt x="3162300" y="899147"/>
                  </a:lnTo>
                  <a:lnTo>
                    <a:pt x="3155875" y="946957"/>
                  </a:lnTo>
                  <a:lnTo>
                    <a:pt x="3137746" y="989918"/>
                  </a:lnTo>
                  <a:lnTo>
                    <a:pt x="3109626" y="1026317"/>
                  </a:lnTo>
                  <a:lnTo>
                    <a:pt x="3073230" y="1054438"/>
                  </a:lnTo>
                  <a:lnTo>
                    <a:pt x="3030272" y="1072567"/>
                  </a:lnTo>
                  <a:lnTo>
                    <a:pt x="2982468" y="1078992"/>
                  </a:lnTo>
                  <a:lnTo>
                    <a:pt x="179832" y="1078992"/>
                  </a:lnTo>
                  <a:lnTo>
                    <a:pt x="132027" y="1072567"/>
                  </a:lnTo>
                  <a:lnTo>
                    <a:pt x="89069" y="1054438"/>
                  </a:lnTo>
                  <a:lnTo>
                    <a:pt x="52673" y="1026317"/>
                  </a:lnTo>
                  <a:lnTo>
                    <a:pt x="24553" y="989918"/>
                  </a:lnTo>
                  <a:lnTo>
                    <a:pt x="6424" y="946957"/>
                  </a:lnTo>
                  <a:lnTo>
                    <a:pt x="0" y="899147"/>
                  </a:lnTo>
                  <a:lnTo>
                    <a:pt x="0" y="179832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156538" y="2214018"/>
            <a:ext cx="225615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r>
              <a:rPr dirty="0" sz="1600" spc="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por proyectos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859782" y="3066036"/>
            <a:ext cx="5634990" cy="875665"/>
            <a:chOff x="4859782" y="3066036"/>
            <a:chExt cx="5634990" cy="875665"/>
          </a:xfrm>
        </p:grpSpPr>
        <p:sp>
          <p:nvSpPr>
            <p:cNvPr id="19" name="object 19"/>
            <p:cNvSpPr/>
            <p:nvPr/>
          </p:nvSpPr>
          <p:spPr>
            <a:xfrm>
              <a:off x="4866132" y="3072386"/>
              <a:ext cx="5622290" cy="862965"/>
            </a:xfrm>
            <a:custGeom>
              <a:avLst/>
              <a:gdLst/>
              <a:ahLst/>
              <a:cxnLst/>
              <a:rect l="l" t="t" r="r" b="b"/>
              <a:pathLst>
                <a:path w="5622290" h="862964">
                  <a:moveTo>
                    <a:pt x="5478272" y="0"/>
                  </a:moveTo>
                  <a:lnTo>
                    <a:pt x="0" y="0"/>
                  </a:lnTo>
                  <a:lnTo>
                    <a:pt x="0" y="862583"/>
                  </a:lnTo>
                  <a:lnTo>
                    <a:pt x="5478272" y="862583"/>
                  </a:lnTo>
                  <a:lnTo>
                    <a:pt x="5523713" y="855254"/>
                  </a:lnTo>
                  <a:lnTo>
                    <a:pt x="5563177" y="834846"/>
                  </a:lnTo>
                  <a:lnTo>
                    <a:pt x="5594298" y="803725"/>
                  </a:lnTo>
                  <a:lnTo>
                    <a:pt x="5614706" y="764261"/>
                  </a:lnTo>
                  <a:lnTo>
                    <a:pt x="5622036" y="718819"/>
                  </a:lnTo>
                  <a:lnTo>
                    <a:pt x="5622036" y="143763"/>
                  </a:lnTo>
                  <a:lnTo>
                    <a:pt x="5614706" y="98322"/>
                  </a:lnTo>
                  <a:lnTo>
                    <a:pt x="5594298" y="58858"/>
                  </a:lnTo>
                  <a:lnTo>
                    <a:pt x="5563177" y="27737"/>
                  </a:lnTo>
                  <a:lnTo>
                    <a:pt x="5523713" y="7329"/>
                  </a:lnTo>
                  <a:lnTo>
                    <a:pt x="5478272" y="0"/>
                  </a:lnTo>
                  <a:close/>
                </a:path>
              </a:pathLst>
            </a:custGeom>
            <a:solidFill>
              <a:srgbClr val="D3E1CE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866132" y="3072386"/>
              <a:ext cx="5622290" cy="862965"/>
            </a:xfrm>
            <a:custGeom>
              <a:avLst/>
              <a:gdLst/>
              <a:ahLst/>
              <a:cxnLst/>
              <a:rect l="l" t="t" r="r" b="b"/>
              <a:pathLst>
                <a:path w="5622290" h="862964">
                  <a:moveTo>
                    <a:pt x="5622036" y="143763"/>
                  </a:moveTo>
                  <a:lnTo>
                    <a:pt x="5622036" y="718819"/>
                  </a:lnTo>
                  <a:lnTo>
                    <a:pt x="5614706" y="764261"/>
                  </a:lnTo>
                  <a:lnTo>
                    <a:pt x="5594298" y="803725"/>
                  </a:lnTo>
                  <a:lnTo>
                    <a:pt x="5563177" y="834846"/>
                  </a:lnTo>
                  <a:lnTo>
                    <a:pt x="5523713" y="855254"/>
                  </a:lnTo>
                  <a:lnTo>
                    <a:pt x="5478272" y="862583"/>
                  </a:lnTo>
                  <a:lnTo>
                    <a:pt x="0" y="862583"/>
                  </a:lnTo>
                  <a:lnTo>
                    <a:pt x="0" y="0"/>
                  </a:lnTo>
                  <a:lnTo>
                    <a:pt x="5478272" y="0"/>
                  </a:lnTo>
                  <a:lnTo>
                    <a:pt x="5523713" y="7329"/>
                  </a:lnTo>
                  <a:lnTo>
                    <a:pt x="5563177" y="27737"/>
                  </a:lnTo>
                  <a:lnTo>
                    <a:pt x="5594298" y="58858"/>
                  </a:lnTo>
                  <a:lnTo>
                    <a:pt x="5614706" y="98322"/>
                  </a:lnTo>
                  <a:lnTo>
                    <a:pt x="5622036" y="143763"/>
                  </a:lnTo>
                  <a:close/>
                </a:path>
              </a:pathLst>
            </a:custGeom>
            <a:ln w="12699">
              <a:solidFill>
                <a:srgbClr val="D3E1C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5101054" y="3124949"/>
            <a:ext cx="4569460" cy="709295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L="184785" marR="5080" indent="-172720">
              <a:lnSpc>
                <a:spcPct val="90300"/>
              </a:lnSpc>
              <a:spcBef>
                <a:spcPts val="280"/>
              </a:spcBef>
              <a:buFont typeface="Calibri"/>
              <a:buChar char="•"/>
              <a:tabLst>
                <a:tab pos="185420" algn="l"/>
              </a:tabLst>
            </a:pPr>
            <a:r>
              <a:rPr dirty="0" sz="1600" spc="-5" b="1">
                <a:latin typeface="Calibri"/>
                <a:cs typeface="Calibri"/>
              </a:rPr>
              <a:t>Organizar</a:t>
            </a:r>
            <a:r>
              <a:rPr dirty="0" sz="1600" spc="2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la</a:t>
            </a:r>
            <a:r>
              <a:rPr dirty="0" sz="1600" spc="-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tarea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en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pequeños</a:t>
            </a:r>
            <a:r>
              <a:rPr dirty="0" sz="1600" spc="2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grupos.</a:t>
            </a:r>
            <a:r>
              <a:rPr dirty="0" sz="1600" spc="2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Todos</a:t>
            </a:r>
            <a:r>
              <a:rPr dirty="0" sz="1600" b="1">
                <a:latin typeface="Calibri"/>
                <a:cs typeface="Calibri"/>
              </a:rPr>
              <a:t> los 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componentes</a:t>
            </a:r>
            <a:r>
              <a:rPr dirty="0" sz="1600" spc="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del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10" b="1">
                <a:latin typeface="Calibri"/>
                <a:cs typeface="Calibri"/>
              </a:rPr>
              <a:t>grupo</a:t>
            </a:r>
            <a:r>
              <a:rPr dirty="0" sz="1600" spc="4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son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co-responsables</a:t>
            </a:r>
            <a:r>
              <a:rPr dirty="0" sz="1600" spc="2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del 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aprendizaje</a:t>
            </a:r>
            <a:r>
              <a:rPr dirty="0" sz="1600" spc="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propio</a:t>
            </a:r>
            <a:r>
              <a:rPr dirty="0" sz="1600" spc="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y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del</a:t>
            </a:r>
            <a:r>
              <a:rPr dirty="0" sz="1600" spc="-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de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b="1">
                <a:latin typeface="Calibri"/>
                <a:cs typeface="Calibri"/>
              </a:rPr>
              <a:t>los</a:t>
            </a:r>
            <a:r>
              <a:rPr dirty="0" sz="1600" spc="-2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restantes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miembros.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697482" y="2957835"/>
            <a:ext cx="3175000" cy="1092200"/>
            <a:chOff x="1697482" y="2957835"/>
            <a:chExt cx="3175000" cy="1092200"/>
          </a:xfrm>
        </p:grpSpPr>
        <p:sp>
          <p:nvSpPr>
            <p:cNvPr id="23" name="object 23"/>
            <p:cNvSpPr/>
            <p:nvPr/>
          </p:nvSpPr>
          <p:spPr>
            <a:xfrm>
              <a:off x="1703832" y="2964185"/>
              <a:ext cx="3162300" cy="1079500"/>
            </a:xfrm>
            <a:custGeom>
              <a:avLst/>
              <a:gdLst/>
              <a:ahLst/>
              <a:cxnLst/>
              <a:rect l="l" t="t" r="r" b="b"/>
              <a:pathLst>
                <a:path w="3162300" h="1079500">
                  <a:moveTo>
                    <a:pt x="2982468" y="0"/>
                  </a:moveTo>
                  <a:lnTo>
                    <a:pt x="179832" y="0"/>
                  </a:lnTo>
                  <a:lnTo>
                    <a:pt x="132027" y="6423"/>
                  </a:lnTo>
                  <a:lnTo>
                    <a:pt x="89069" y="24550"/>
                  </a:lnTo>
                  <a:lnTo>
                    <a:pt x="52673" y="52668"/>
                  </a:lnTo>
                  <a:lnTo>
                    <a:pt x="24553" y="89063"/>
                  </a:lnTo>
                  <a:lnTo>
                    <a:pt x="6424" y="132022"/>
                  </a:lnTo>
                  <a:lnTo>
                    <a:pt x="0" y="179832"/>
                  </a:lnTo>
                  <a:lnTo>
                    <a:pt x="0" y="899147"/>
                  </a:lnTo>
                  <a:lnTo>
                    <a:pt x="6424" y="946957"/>
                  </a:lnTo>
                  <a:lnTo>
                    <a:pt x="24553" y="989918"/>
                  </a:lnTo>
                  <a:lnTo>
                    <a:pt x="52673" y="1026317"/>
                  </a:lnTo>
                  <a:lnTo>
                    <a:pt x="89069" y="1054438"/>
                  </a:lnTo>
                  <a:lnTo>
                    <a:pt x="132027" y="1072567"/>
                  </a:lnTo>
                  <a:lnTo>
                    <a:pt x="179832" y="1078992"/>
                  </a:lnTo>
                  <a:lnTo>
                    <a:pt x="2982468" y="1078992"/>
                  </a:lnTo>
                  <a:lnTo>
                    <a:pt x="3030272" y="1072567"/>
                  </a:lnTo>
                  <a:lnTo>
                    <a:pt x="3073230" y="1054438"/>
                  </a:lnTo>
                  <a:lnTo>
                    <a:pt x="3109626" y="1026317"/>
                  </a:lnTo>
                  <a:lnTo>
                    <a:pt x="3137746" y="989918"/>
                  </a:lnTo>
                  <a:lnTo>
                    <a:pt x="3155875" y="946957"/>
                  </a:lnTo>
                  <a:lnTo>
                    <a:pt x="3162300" y="899147"/>
                  </a:lnTo>
                  <a:lnTo>
                    <a:pt x="3162300" y="179832"/>
                  </a:lnTo>
                  <a:lnTo>
                    <a:pt x="3155875" y="132022"/>
                  </a:lnTo>
                  <a:lnTo>
                    <a:pt x="3137746" y="89063"/>
                  </a:lnTo>
                  <a:lnTo>
                    <a:pt x="3109626" y="52668"/>
                  </a:lnTo>
                  <a:lnTo>
                    <a:pt x="3073230" y="24550"/>
                  </a:lnTo>
                  <a:lnTo>
                    <a:pt x="3030272" y="6423"/>
                  </a:lnTo>
                  <a:lnTo>
                    <a:pt x="2982468" y="0"/>
                  </a:lnTo>
                  <a:close/>
                </a:path>
              </a:pathLst>
            </a:custGeom>
            <a:solidFill>
              <a:srgbClr val="85B76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703832" y="2964185"/>
              <a:ext cx="3162300" cy="1079500"/>
            </a:xfrm>
            <a:custGeom>
              <a:avLst/>
              <a:gdLst/>
              <a:ahLst/>
              <a:cxnLst/>
              <a:rect l="l" t="t" r="r" b="b"/>
              <a:pathLst>
                <a:path w="3162300" h="1079500">
                  <a:moveTo>
                    <a:pt x="0" y="179832"/>
                  </a:moveTo>
                  <a:lnTo>
                    <a:pt x="6424" y="132022"/>
                  </a:lnTo>
                  <a:lnTo>
                    <a:pt x="24553" y="89063"/>
                  </a:lnTo>
                  <a:lnTo>
                    <a:pt x="52673" y="52668"/>
                  </a:lnTo>
                  <a:lnTo>
                    <a:pt x="89069" y="24550"/>
                  </a:lnTo>
                  <a:lnTo>
                    <a:pt x="132027" y="6423"/>
                  </a:lnTo>
                  <a:lnTo>
                    <a:pt x="179832" y="0"/>
                  </a:lnTo>
                  <a:lnTo>
                    <a:pt x="2982468" y="0"/>
                  </a:lnTo>
                  <a:lnTo>
                    <a:pt x="3030272" y="6423"/>
                  </a:lnTo>
                  <a:lnTo>
                    <a:pt x="3073230" y="24550"/>
                  </a:lnTo>
                  <a:lnTo>
                    <a:pt x="3109626" y="52668"/>
                  </a:lnTo>
                  <a:lnTo>
                    <a:pt x="3137746" y="89063"/>
                  </a:lnTo>
                  <a:lnTo>
                    <a:pt x="3155875" y="132022"/>
                  </a:lnTo>
                  <a:lnTo>
                    <a:pt x="3162300" y="179832"/>
                  </a:lnTo>
                  <a:lnTo>
                    <a:pt x="3162300" y="899147"/>
                  </a:lnTo>
                  <a:lnTo>
                    <a:pt x="3155875" y="946957"/>
                  </a:lnTo>
                  <a:lnTo>
                    <a:pt x="3137746" y="989918"/>
                  </a:lnTo>
                  <a:lnTo>
                    <a:pt x="3109626" y="1026317"/>
                  </a:lnTo>
                  <a:lnTo>
                    <a:pt x="3073230" y="1054438"/>
                  </a:lnTo>
                  <a:lnTo>
                    <a:pt x="3030272" y="1072567"/>
                  </a:lnTo>
                  <a:lnTo>
                    <a:pt x="2982468" y="1078992"/>
                  </a:lnTo>
                  <a:lnTo>
                    <a:pt x="179832" y="1078992"/>
                  </a:lnTo>
                  <a:lnTo>
                    <a:pt x="132027" y="1072567"/>
                  </a:lnTo>
                  <a:lnTo>
                    <a:pt x="89069" y="1054438"/>
                  </a:lnTo>
                  <a:lnTo>
                    <a:pt x="52673" y="1026317"/>
                  </a:lnTo>
                  <a:lnTo>
                    <a:pt x="24553" y="989918"/>
                  </a:lnTo>
                  <a:lnTo>
                    <a:pt x="6424" y="946957"/>
                  </a:lnTo>
                  <a:lnTo>
                    <a:pt x="0" y="899147"/>
                  </a:lnTo>
                  <a:lnTo>
                    <a:pt x="0" y="179832"/>
                  </a:lnTo>
                  <a:close/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2235755" y="3345929"/>
            <a:ext cx="209550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r>
              <a:rPr dirty="0" sz="1600" spc="-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cooperativo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4859782" y="4198371"/>
            <a:ext cx="5634990" cy="873760"/>
            <a:chOff x="4859782" y="4198371"/>
            <a:chExt cx="5634990" cy="873760"/>
          </a:xfrm>
        </p:grpSpPr>
        <p:sp>
          <p:nvSpPr>
            <p:cNvPr id="27" name="object 27"/>
            <p:cNvSpPr/>
            <p:nvPr/>
          </p:nvSpPr>
          <p:spPr>
            <a:xfrm>
              <a:off x="4866132" y="4204721"/>
              <a:ext cx="5622290" cy="861060"/>
            </a:xfrm>
            <a:custGeom>
              <a:avLst/>
              <a:gdLst/>
              <a:ahLst/>
              <a:cxnLst/>
              <a:rect l="l" t="t" r="r" b="b"/>
              <a:pathLst>
                <a:path w="5622290" h="861060">
                  <a:moveTo>
                    <a:pt x="5478526" y="0"/>
                  </a:moveTo>
                  <a:lnTo>
                    <a:pt x="0" y="0"/>
                  </a:lnTo>
                  <a:lnTo>
                    <a:pt x="0" y="861060"/>
                  </a:lnTo>
                  <a:lnTo>
                    <a:pt x="5478526" y="861060"/>
                  </a:lnTo>
                  <a:lnTo>
                    <a:pt x="5523887" y="853742"/>
                  </a:lnTo>
                  <a:lnTo>
                    <a:pt x="5563282" y="833367"/>
                  </a:lnTo>
                  <a:lnTo>
                    <a:pt x="5594347" y="802297"/>
                  </a:lnTo>
                  <a:lnTo>
                    <a:pt x="5614719" y="762899"/>
                  </a:lnTo>
                  <a:lnTo>
                    <a:pt x="5622036" y="717537"/>
                  </a:lnTo>
                  <a:lnTo>
                    <a:pt x="5622036" y="143510"/>
                  </a:lnTo>
                  <a:lnTo>
                    <a:pt x="5614719" y="98148"/>
                  </a:lnTo>
                  <a:lnTo>
                    <a:pt x="5594347" y="58753"/>
                  </a:lnTo>
                  <a:lnTo>
                    <a:pt x="5563282" y="27688"/>
                  </a:lnTo>
                  <a:lnTo>
                    <a:pt x="5523887" y="7316"/>
                  </a:lnTo>
                  <a:lnTo>
                    <a:pt x="5478526" y="0"/>
                  </a:lnTo>
                  <a:close/>
                </a:path>
              </a:pathLst>
            </a:custGeom>
            <a:solidFill>
              <a:srgbClr val="D3E1CE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866132" y="4204721"/>
              <a:ext cx="5622290" cy="861060"/>
            </a:xfrm>
            <a:custGeom>
              <a:avLst/>
              <a:gdLst/>
              <a:ahLst/>
              <a:cxnLst/>
              <a:rect l="l" t="t" r="r" b="b"/>
              <a:pathLst>
                <a:path w="5622290" h="861060">
                  <a:moveTo>
                    <a:pt x="5622036" y="143510"/>
                  </a:moveTo>
                  <a:lnTo>
                    <a:pt x="5622036" y="717537"/>
                  </a:lnTo>
                  <a:lnTo>
                    <a:pt x="5614719" y="762899"/>
                  </a:lnTo>
                  <a:lnTo>
                    <a:pt x="5594347" y="802297"/>
                  </a:lnTo>
                  <a:lnTo>
                    <a:pt x="5563282" y="833367"/>
                  </a:lnTo>
                  <a:lnTo>
                    <a:pt x="5523887" y="853742"/>
                  </a:lnTo>
                  <a:lnTo>
                    <a:pt x="5478526" y="861060"/>
                  </a:lnTo>
                  <a:lnTo>
                    <a:pt x="0" y="861060"/>
                  </a:lnTo>
                  <a:lnTo>
                    <a:pt x="0" y="0"/>
                  </a:lnTo>
                  <a:lnTo>
                    <a:pt x="5478526" y="0"/>
                  </a:lnTo>
                  <a:lnTo>
                    <a:pt x="5523887" y="7316"/>
                  </a:lnTo>
                  <a:lnTo>
                    <a:pt x="5563282" y="27688"/>
                  </a:lnTo>
                  <a:lnTo>
                    <a:pt x="5594347" y="58753"/>
                  </a:lnTo>
                  <a:lnTo>
                    <a:pt x="5614719" y="98148"/>
                  </a:lnTo>
                  <a:lnTo>
                    <a:pt x="5622036" y="143510"/>
                  </a:lnTo>
                  <a:close/>
                </a:path>
              </a:pathLst>
            </a:custGeom>
            <a:ln w="12700">
              <a:solidFill>
                <a:srgbClr val="D3E1C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5101054" y="4256861"/>
            <a:ext cx="4176395" cy="709295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L="184785" marR="5080" indent="-172720">
              <a:lnSpc>
                <a:spcPct val="90300"/>
              </a:lnSpc>
              <a:spcBef>
                <a:spcPts val="280"/>
              </a:spcBef>
              <a:buFont typeface="Calibri"/>
              <a:buChar char="•"/>
              <a:tabLst>
                <a:tab pos="185420" algn="l"/>
              </a:tabLst>
            </a:pPr>
            <a:r>
              <a:rPr dirty="0" sz="1600" spc="-5" b="1">
                <a:latin typeface="Calibri"/>
                <a:cs typeface="Calibri"/>
              </a:rPr>
              <a:t>Es</a:t>
            </a:r>
            <a:r>
              <a:rPr dirty="0" sz="1600" spc="-10" b="1">
                <a:latin typeface="Calibri"/>
                <a:cs typeface="Calibri"/>
              </a:rPr>
              <a:t> una</a:t>
            </a:r>
            <a:r>
              <a:rPr dirty="0" sz="1600" spc="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técnica de</a:t>
            </a:r>
            <a:r>
              <a:rPr dirty="0" sz="1600" spc="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simulación</a:t>
            </a:r>
            <a:r>
              <a:rPr dirty="0" sz="1600" spc="-10" b="1">
                <a:latin typeface="Calibri"/>
                <a:cs typeface="Calibri"/>
              </a:rPr>
              <a:t> que</a:t>
            </a:r>
            <a:r>
              <a:rPr dirty="0" sz="1600" spc="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se utiliza</a:t>
            </a:r>
            <a:r>
              <a:rPr dirty="0" sz="1600" spc="-3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para </a:t>
            </a:r>
            <a:r>
              <a:rPr dirty="0" sz="1600" spc="-34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desarrollar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la</a:t>
            </a:r>
            <a:r>
              <a:rPr dirty="0" sz="1600" spc="-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capacidad</a:t>
            </a:r>
            <a:r>
              <a:rPr dirty="0" sz="1600" spc="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de</a:t>
            </a:r>
            <a:r>
              <a:rPr dirty="0" sz="1600" spc="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transferencia</a:t>
            </a:r>
            <a:r>
              <a:rPr dirty="0" sz="1600" spc="2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de 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conocimientos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o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habilidades a la</a:t>
            </a:r>
            <a:r>
              <a:rPr dirty="0" sz="1600" spc="-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“practica”.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1697482" y="4090164"/>
            <a:ext cx="3175000" cy="1090295"/>
            <a:chOff x="1697482" y="4090164"/>
            <a:chExt cx="3175000" cy="1090295"/>
          </a:xfrm>
        </p:grpSpPr>
        <p:sp>
          <p:nvSpPr>
            <p:cNvPr id="31" name="object 31"/>
            <p:cNvSpPr/>
            <p:nvPr/>
          </p:nvSpPr>
          <p:spPr>
            <a:xfrm>
              <a:off x="1703832" y="4096514"/>
              <a:ext cx="3162300" cy="1077595"/>
            </a:xfrm>
            <a:custGeom>
              <a:avLst/>
              <a:gdLst/>
              <a:ahLst/>
              <a:cxnLst/>
              <a:rect l="l" t="t" r="r" b="b"/>
              <a:pathLst>
                <a:path w="3162300" h="1077595">
                  <a:moveTo>
                    <a:pt x="2982722" y="0"/>
                  </a:moveTo>
                  <a:lnTo>
                    <a:pt x="179578" y="0"/>
                  </a:lnTo>
                  <a:lnTo>
                    <a:pt x="131840" y="6414"/>
                  </a:lnTo>
                  <a:lnTo>
                    <a:pt x="88943" y="24518"/>
                  </a:lnTo>
                  <a:lnTo>
                    <a:pt x="52598" y="52598"/>
                  </a:lnTo>
                  <a:lnTo>
                    <a:pt x="24518" y="88943"/>
                  </a:lnTo>
                  <a:lnTo>
                    <a:pt x="6414" y="131840"/>
                  </a:lnTo>
                  <a:lnTo>
                    <a:pt x="0" y="179577"/>
                  </a:lnTo>
                  <a:lnTo>
                    <a:pt x="0" y="897889"/>
                  </a:lnTo>
                  <a:lnTo>
                    <a:pt x="6414" y="945627"/>
                  </a:lnTo>
                  <a:lnTo>
                    <a:pt x="24518" y="988524"/>
                  </a:lnTo>
                  <a:lnTo>
                    <a:pt x="52598" y="1024869"/>
                  </a:lnTo>
                  <a:lnTo>
                    <a:pt x="88943" y="1052949"/>
                  </a:lnTo>
                  <a:lnTo>
                    <a:pt x="131840" y="1071053"/>
                  </a:lnTo>
                  <a:lnTo>
                    <a:pt x="179578" y="1077467"/>
                  </a:lnTo>
                  <a:lnTo>
                    <a:pt x="2982722" y="1077467"/>
                  </a:lnTo>
                  <a:lnTo>
                    <a:pt x="3030459" y="1071053"/>
                  </a:lnTo>
                  <a:lnTo>
                    <a:pt x="3073356" y="1052949"/>
                  </a:lnTo>
                  <a:lnTo>
                    <a:pt x="3109701" y="1024869"/>
                  </a:lnTo>
                  <a:lnTo>
                    <a:pt x="3137781" y="988524"/>
                  </a:lnTo>
                  <a:lnTo>
                    <a:pt x="3155885" y="945627"/>
                  </a:lnTo>
                  <a:lnTo>
                    <a:pt x="3162300" y="897889"/>
                  </a:lnTo>
                  <a:lnTo>
                    <a:pt x="3162300" y="179577"/>
                  </a:lnTo>
                  <a:lnTo>
                    <a:pt x="3155885" y="131840"/>
                  </a:lnTo>
                  <a:lnTo>
                    <a:pt x="3137781" y="88943"/>
                  </a:lnTo>
                  <a:lnTo>
                    <a:pt x="3109701" y="52598"/>
                  </a:lnTo>
                  <a:lnTo>
                    <a:pt x="3073356" y="24518"/>
                  </a:lnTo>
                  <a:lnTo>
                    <a:pt x="3030459" y="6414"/>
                  </a:lnTo>
                  <a:lnTo>
                    <a:pt x="2982722" y="0"/>
                  </a:lnTo>
                  <a:close/>
                </a:path>
              </a:pathLst>
            </a:custGeom>
            <a:solidFill>
              <a:srgbClr val="96C08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703832" y="4096514"/>
              <a:ext cx="3162300" cy="1077595"/>
            </a:xfrm>
            <a:custGeom>
              <a:avLst/>
              <a:gdLst/>
              <a:ahLst/>
              <a:cxnLst/>
              <a:rect l="l" t="t" r="r" b="b"/>
              <a:pathLst>
                <a:path w="3162300" h="1077595">
                  <a:moveTo>
                    <a:pt x="0" y="179577"/>
                  </a:moveTo>
                  <a:lnTo>
                    <a:pt x="6414" y="131840"/>
                  </a:lnTo>
                  <a:lnTo>
                    <a:pt x="24518" y="88943"/>
                  </a:lnTo>
                  <a:lnTo>
                    <a:pt x="52598" y="52598"/>
                  </a:lnTo>
                  <a:lnTo>
                    <a:pt x="88943" y="24518"/>
                  </a:lnTo>
                  <a:lnTo>
                    <a:pt x="131840" y="6414"/>
                  </a:lnTo>
                  <a:lnTo>
                    <a:pt x="179578" y="0"/>
                  </a:lnTo>
                  <a:lnTo>
                    <a:pt x="2982722" y="0"/>
                  </a:lnTo>
                  <a:lnTo>
                    <a:pt x="3030459" y="6414"/>
                  </a:lnTo>
                  <a:lnTo>
                    <a:pt x="3073356" y="24518"/>
                  </a:lnTo>
                  <a:lnTo>
                    <a:pt x="3109701" y="52598"/>
                  </a:lnTo>
                  <a:lnTo>
                    <a:pt x="3137781" y="88943"/>
                  </a:lnTo>
                  <a:lnTo>
                    <a:pt x="3155885" y="131840"/>
                  </a:lnTo>
                  <a:lnTo>
                    <a:pt x="3162300" y="179577"/>
                  </a:lnTo>
                  <a:lnTo>
                    <a:pt x="3162300" y="897889"/>
                  </a:lnTo>
                  <a:lnTo>
                    <a:pt x="3155885" y="945627"/>
                  </a:lnTo>
                  <a:lnTo>
                    <a:pt x="3137781" y="988524"/>
                  </a:lnTo>
                  <a:lnTo>
                    <a:pt x="3109701" y="1024869"/>
                  </a:lnTo>
                  <a:lnTo>
                    <a:pt x="3073356" y="1052949"/>
                  </a:lnTo>
                  <a:lnTo>
                    <a:pt x="3030459" y="1071053"/>
                  </a:lnTo>
                  <a:lnTo>
                    <a:pt x="2982722" y="1077467"/>
                  </a:lnTo>
                  <a:lnTo>
                    <a:pt x="179578" y="1077467"/>
                  </a:lnTo>
                  <a:lnTo>
                    <a:pt x="131840" y="1071053"/>
                  </a:lnTo>
                  <a:lnTo>
                    <a:pt x="88943" y="1052949"/>
                  </a:lnTo>
                  <a:lnTo>
                    <a:pt x="52598" y="1024869"/>
                  </a:lnTo>
                  <a:lnTo>
                    <a:pt x="24518" y="988524"/>
                  </a:lnTo>
                  <a:lnTo>
                    <a:pt x="6414" y="945627"/>
                  </a:lnTo>
                  <a:lnTo>
                    <a:pt x="0" y="897889"/>
                  </a:lnTo>
                  <a:lnTo>
                    <a:pt x="0" y="179577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2568018" y="4477841"/>
            <a:ext cx="143192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Método</a:t>
            </a:r>
            <a:r>
              <a:rPr dirty="0" sz="16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1600" spc="-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caso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4859782" y="5329176"/>
            <a:ext cx="5634990" cy="875665"/>
            <a:chOff x="4859782" y="5329176"/>
            <a:chExt cx="5634990" cy="875665"/>
          </a:xfrm>
        </p:grpSpPr>
        <p:sp>
          <p:nvSpPr>
            <p:cNvPr id="35" name="object 35"/>
            <p:cNvSpPr/>
            <p:nvPr/>
          </p:nvSpPr>
          <p:spPr>
            <a:xfrm>
              <a:off x="4866132" y="5335526"/>
              <a:ext cx="5622290" cy="862965"/>
            </a:xfrm>
            <a:custGeom>
              <a:avLst/>
              <a:gdLst/>
              <a:ahLst/>
              <a:cxnLst/>
              <a:rect l="l" t="t" r="r" b="b"/>
              <a:pathLst>
                <a:path w="5622290" h="862964">
                  <a:moveTo>
                    <a:pt x="5478272" y="0"/>
                  </a:moveTo>
                  <a:lnTo>
                    <a:pt x="0" y="0"/>
                  </a:lnTo>
                  <a:lnTo>
                    <a:pt x="0" y="862583"/>
                  </a:lnTo>
                  <a:lnTo>
                    <a:pt x="5478272" y="862583"/>
                  </a:lnTo>
                  <a:lnTo>
                    <a:pt x="5523713" y="855254"/>
                  </a:lnTo>
                  <a:lnTo>
                    <a:pt x="5563177" y="834846"/>
                  </a:lnTo>
                  <a:lnTo>
                    <a:pt x="5594298" y="803725"/>
                  </a:lnTo>
                  <a:lnTo>
                    <a:pt x="5614706" y="764261"/>
                  </a:lnTo>
                  <a:lnTo>
                    <a:pt x="5622036" y="718819"/>
                  </a:lnTo>
                  <a:lnTo>
                    <a:pt x="5622036" y="143763"/>
                  </a:lnTo>
                  <a:lnTo>
                    <a:pt x="5614706" y="98322"/>
                  </a:lnTo>
                  <a:lnTo>
                    <a:pt x="5594298" y="58858"/>
                  </a:lnTo>
                  <a:lnTo>
                    <a:pt x="5563177" y="27737"/>
                  </a:lnTo>
                  <a:lnTo>
                    <a:pt x="5523713" y="7329"/>
                  </a:lnTo>
                  <a:lnTo>
                    <a:pt x="5478272" y="0"/>
                  </a:lnTo>
                  <a:close/>
                </a:path>
              </a:pathLst>
            </a:custGeom>
            <a:solidFill>
              <a:srgbClr val="D3E1CE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4866132" y="5335526"/>
              <a:ext cx="5622290" cy="862965"/>
            </a:xfrm>
            <a:custGeom>
              <a:avLst/>
              <a:gdLst/>
              <a:ahLst/>
              <a:cxnLst/>
              <a:rect l="l" t="t" r="r" b="b"/>
              <a:pathLst>
                <a:path w="5622290" h="862964">
                  <a:moveTo>
                    <a:pt x="5622036" y="143763"/>
                  </a:moveTo>
                  <a:lnTo>
                    <a:pt x="5622036" y="718819"/>
                  </a:lnTo>
                  <a:lnTo>
                    <a:pt x="5614706" y="764261"/>
                  </a:lnTo>
                  <a:lnTo>
                    <a:pt x="5594298" y="803725"/>
                  </a:lnTo>
                  <a:lnTo>
                    <a:pt x="5563177" y="834846"/>
                  </a:lnTo>
                  <a:lnTo>
                    <a:pt x="5523713" y="855254"/>
                  </a:lnTo>
                  <a:lnTo>
                    <a:pt x="5478272" y="862583"/>
                  </a:lnTo>
                  <a:lnTo>
                    <a:pt x="0" y="862583"/>
                  </a:lnTo>
                  <a:lnTo>
                    <a:pt x="0" y="0"/>
                  </a:lnTo>
                  <a:lnTo>
                    <a:pt x="5478272" y="0"/>
                  </a:lnTo>
                  <a:lnTo>
                    <a:pt x="5523713" y="7329"/>
                  </a:lnTo>
                  <a:lnTo>
                    <a:pt x="5563177" y="27737"/>
                  </a:lnTo>
                  <a:lnTo>
                    <a:pt x="5594298" y="58858"/>
                  </a:lnTo>
                  <a:lnTo>
                    <a:pt x="5614706" y="98322"/>
                  </a:lnTo>
                  <a:lnTo>
                    <a:pt x="5622036" y="143763"/>
                  </a:lnTo>
                  <a:close/>
                </a:path>
              </a:pathLst>
            </a:custGeom>
            <a:ln w="12699">
              <a:solidFill>
                <a:srgbClr val="D3E1CE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 txBox="1"/>
          <p:nvPr/>
        </p:nvSpPr>
        <p:spPr>
          <a:xfrm>
            <a:off x="5101054" y="5388769"/>
            <a:ext cx="4966970" cy="709295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L="184785" marR="5080" indent="-172720">
              <a:lnSpc>
                <a:spcPct val="90300"/>
              </a:lnSpc>
              <a:spcBef>
                <a:spcPts val="280"/>
              </a:spcBef>
              <a:buFont typeface="Calibri"/>
              <a:buChar char="•"/>
              <a:tabLst>
                <a:tab pos="185420" algn="l"/>
              </a:tabLst>
            </a:pPr>
            <a:r>
              <a:rPr dirty="0" sz="1600" spc="-5" b="1">
                <a:latin typeface="Calibri"/>
                <a:cs typeface="Calibri"/>
              </a:rPr>
              <a:t>Busca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integrar</a:t>
            </a:r>
            <a:r>
              <a:rPr dirty="0" sz="1600" spc="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el</a:t>
            </a:r>
            <a:r>
              <a:rPr dirty="0" sz="1600" spc="-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servicio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comunitario</a:t>
            </a:r>
            <a:r>
              <a:rPr dirty="0" sz="1600" spc="2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con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la</a:t>
            </a:r>
            <a:r>
              <a:rPr dirty="0" sz="1600" spc="-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educación</a:t>
            </a:r>
            <a:r>
              <a:rPr dirty="0" sz="1600" spc="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y </a:t>
            </a:r>
            <a:r>
              <a:rPr dirty="0" sz="1600" spc="-34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el</a:t>
            </a:r>
            <a:r>
              <a:rPr dirty="0" sz="1600" spc="-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autoconocimiento</a:t>
            </a:r>
            <a:r>
              <a:rPr dirty="0" sz="1600" spc="1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como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vía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para</a:t>
            </a:r>
            <a:r>
              <a:rPr dirty="0" sz="1600" spc="1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enriquecer</a:t>
            </a:r>
            <a:r>
              <a:rPr dirty="0" sz="1600" spc="4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la </a:t>
            </a:r>
            <a:r>
              <a:rPr dirty="0" sz="1600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experiencia</a:t>
            </a:r>
            <a:r>
              <a:rPr dirty="0" sz="1600" spc="5" b="1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educativa.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1697482" y="5222496"/>
            <a:ext cx="3175000" cy="1090295"/>
            <a:chOff x="1697482" y="5222496"/>
            <a:chExt cx="3175000" cy="1090295"/>
          </a:xfrm>
        </p:grpSpPr>
        <p:sp>
          <p:nvSpPr>
            <p:cNvPr id="39" name="object 39"/>
            <p:cNvSpPr/>
            <p:nvPr/>
          </p:nvSpPr>
          <p:spPr>
            <a:xfrm>
              <a:off x="1703832" y="5228846"/>
              <a:ext cx="3162300" cy="1077595"/>
            </a:xfrm>
            <a:custGeom>
              <a:avLst/>
              <a:gdLst/>
              <a:ahLst/>
              <a:cxnLst/>
              <a:rect l="l" t="t" r="r" b="b"/>
              <a:pathLst>
                <a:path w="3162300" h="1077595">
                  <a:moveTo>
                    <a:pt x="2982722" y="0"/>
                  </a:moveTo>
                  <a:lnTo>
                    <a:pt x="179578" y="0"/>
                  </a:lnTo>
                  <a:lnTo>
                    <a:pt x="131840" y="6414"/>
                  </a:lnTo>
                  <a:lnTo>
                    <a:pt x="88943" y="24518"/>
                  </a:lnTo>
                  <a:lnTo>
                    <a:pt x="52598" y="52598"/>
                  </a:lnTo>
                  <a:lnTo>
                    <a:pt x="24518" y="88943"/>
                  </a:lnTo>
                  <a:lnTo>
                    <a:pt x="6414" y="131840"/>
                  </a:lnTo>
                  <a:lnTo>
                    <a:pt x="0" y="179578"/>
                  </a:lnTo>
                  <a:lnTo>
                    <a:pt x="0" y="897890"/>
                  </a:lnTo>
                  <a:lnTo>
                    <a:pt x="6414" y="945627"/>
                  </a:lnTo>
                  <a:lnTo>
                    <a:pt x="24518" y="988524"/>
                  </a:lnTo>
                  <a:lnTo>
                    <a:pt x="52598" y="1024869"/>
                  </a:lnTo>
                  <a:lnTo>
                    <a:pt x="88943" y="1052949"/>
                  </a:lnTo>
                  <a:lnTo>
                    <a:pt x="131840" y="1071053"/>
                  </a:lnTo>
                  <a:lnTo>
                    <a:pt x="179578" y="1077468"/>
                  </a:lnTo>
                  <a:lnTo>
                    <a:pt x="2982722" y="1077468"/>
                  </a:lnTo>
                  <a:lnTo>
                    <a:pt x="3030459" y="1071053"/>
                  </a:lnTo>
                  <a:lnTo>
                    <a:pt x="3073356" y="1052949"/>
                  </a:lnTo>
                  <a:lnTo>
                    <a:pt x="3109701" y="1024869"/>
                  </a:lnTo>
                  <a:lnTo>
                    <a:pt x="3137781" y="988524"/>
                  </a:lnTo>
                  <a:lnTo>
                    <a:pt x="3155885" y="945627"/>
                  </a:lnTo>
                  <a:lnTo>
                    <a:pt x="3162300" y="897890"/>
                  </a:lnTo>
                  <a:lnTo>
                    <a:pt x="3162300" y="179578"/>
                  </a:lnTo>
                  <a:lnTo>
                    <a:pt x="3155885" y="131840"/>
                  </a:lnTo>
                  <a:lnTo>
                    <a:pt x="3137781" y="88943"/>
                  </a:lnTo>
                  <a:lnTo>
                    <a:pt x="3109701" y="52598"/>
                  </a:lnTo>
                  <a:lnTo>
                    <a:pt x="3073356" y="24518"/>
                  </a:lnTo>
                  <a:lnTo>
                    <a:pt x="3030459" y="6414"/>
                  </a:lnTo>
                  <a:lnTo>
                    <a:pt x="2982722" y="0"/>
                  </a:lnTo>
                  <a:close/>
                </a:path>
              </a:pathLst>
            </a:custGeom>
            <a:solidFill>
              <a:srgbClr val="ABC89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703832" y="5228846"/>
              <a:ext cx="3162300" cy="1077595"/>
            </a:xfrm>
            <a:custGeom>
              <a:avLst/>
              <a:gdLst/>
              <a:ahLst/>
              <a:cxnLst/>
              <a:rect l="l" t="t" r="r" b="b"/>
              <a:pathLst>
                <a:path w="3162300" h="1077595">
                  <a:moveTo>
                    <a:pt x="0" y="179578"/>
                  </a:moveTo>
                  <a:lnTo>
                    <a:pt x="6414" y="131840"/>
                  </a:lnTo>
                  <a:lnTo>
                    <a:pt x="24518" y="88943"/>
                  </a:lnTo>
                  <a:lnTo>
                    <a:pt x="52598" y="52598"/>
                  </a:lnTo>
                  <a:lnTo>
                    <a:pt x="88943" y="24518"/>
                  </a:lnTo>
                  <a:lnTo>
                    <a:pt x="131840" y="6414"/>
                  </a:lnTo>
                  <a:lnTo>
                    <a:pt x="179578" y="0"/>
                  </a:lnTo>
                  <a:lnTo>
                    <a:pt x="2982722" y="0"/>
                  </a:lnTo>
                  <a:lnTo>
                    <a:pt x="3030459" y="6414"/>
                  </a:lnTo>
                  <a:lnTo>
                    <a:pt x="3073356" y="24518"/>
                  </a:lnTo>
                  <a:lnTo>
                    <a:pt x="3109701" y="52598"/>
                  </a:lnTo>
                  <a:lnTo>
                    <a:pt x="3137781" y="88943"/>
                  </a:lnTo>
                  <a:lnTo>
                    <a:pt x="3155885" y="131840"/>
                  </a:lnTo>
                  <a:lnTo>
                    <a:pt x="3162300" y="179578"/>
                  </a:lnTo>
                  <a:lnTo>
                    <a:pt x="3162300" y="897890"/>
                  </a:lnTo>
                  <a:lnTo>
                    <a:pt x="3155885" y="945627"/>
                  </a:lnTo>
                  <a:lnTo>
                    <a:pt x="3137781" y="988524"/>
                  </a:lnTo>
                  <a:lnTo>
                    <a:pt x="3109701" y="1024869"/>
                  </a:lnTo>
                  <a:lnTo>
                    <a:pt x="3073356" y="1052949"/>
                  </a:lnTo>
                  <a:lnTo>
                    <a:pt x="3030459" y="1071053"/>
                  </a:lnTo>
                  <a:lnTo>
                    <a:pt x="2982722" y="1077468"/>
                  </a:lnTo>
                  <a:lnTo>
                    <a:pt x="179578" y="1077468"/>
                  </a:lnTo>
                  <a:lnTo>
                    <a:pt x="131840" y="1071053"/>
                  </a:lnTo>
                  <a:lnTo>
                    <a:pt x="88943" y="1052949"/>
                  </a:lnTo>
                  <a:lnTo>
                    <a:pt x="52598" y="1024869"/>
                  </a:lnTo>
                  <a:lnTo>
                    <a:pt x="24518" y="988524"/>
                  </a:lnTo>
                  <a:lnTo>
                    <a:pt x="6414" y="945627"/>
                  </a:lnTo>
                  <a:lnTo>
                    <a:pt x="0" y="897890"/>
                  </a:lnTo>
                  <a:lnTo>
                    <a:pt x="0" y="179578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/>
          <p:cNvSpPr txBox="1"/>
          <p:nvPr/>
        </p:nvSpPr>
        <p:spPr>
          <a:xfrm>
            <a:off x="2420159" y="5609751"/>
            <a:ext cx="17284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r>
              <a:rPr dirty="0" sz="1600" spc="-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Calibri"/>
                <a:cs typeface="Calibri"/>
              </a:rPr>
              <a:t>servicio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622996" y="6331652"/>
            <a:ext cx="121602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alibri"/>
                <a:cs typeface="Calibri"/>
              </a:rPr>
              <a:t>(Blázquez,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2017)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782058" y="383797"/>
            <a:ext cx="5353050" cy="1905635"/>
            <a:chOff x="4782058" y="383797"/>
            <a:chExt cx="5353050" cy="1905635"/>
          </a:xfrm>
        </p:grpSpPr>
        <p:sp>
          <p:nvSpPr>
            <p:cNvPr id="3" name="object 3"/>
            <p:cNvSpPr/>
            <p:nvPr/>
          </p:nvSpPr>
          <p:spPr>
            <a:xfrm>
              <a:off x="4788408" y="390147"/>
              <a:ext cx="5340350" cy="1892935"/>
            </a:xfrm>
            <a:custGeom>
              <a:avLst/>
              <a:gdLst/>
              <a:ahLst/>
              <a:cxnLst/>
              <a:rect l="l" t="t" r="r" b="b"/>
              <a:pathLst>
                <a:path w="5340350" h="1892935">
                  <a:moveTo>
                    <a:pt x="5024628" y="0"/>
                  </a:moveTo>
                  <a:lnTo>
                    <a:pt x="0" y="0"/>
                  </a:lnTo>
                  <a:lnTo>
                    <a:pt x="0" y="1892807"/>
                  </a:lnTo>
                  <a:lnTo>
                    <a:pt x="5024628" y="1892807"/>
                  </a:lnTo>
                  <a:lnTo>
                    <a:pt x="5071246" y="1889387"/>
                  </a:lnTo>
                  <a:lnTo>
                    <a:pt x="5115740" y="1879450"/>
                  </a:lnTo>
                  <a:lnTo>
                    <a:pt x="5157622" y="1863485"/>
                  </a:lnTo>
                  <a:lnTo>
                    <a:pt x="5196405" y="1841981"/>
                  </a:lnTo>
                  <a:lnTo>
                    <a:pt x="5231599" y="1815424"/>
                  </a:lnTo>
                  <a:lnTo>
                    <a:pt x="5262718" y="1784304"/>
                  </a:lnTo>
                  <a:lnTo>
                    <a:pt x="5289272" y="1749108"/>
                  </a:lnTo>
                  <a:lnTo>
                    <a:pt x="5310776" y="1710324"/>
                  </a:lnTo>
                  <a:lnTo>
                    <a:pt x="5326739" y="1668440"/>
                  </a:lnTo>
                  <a:lnTo>
                    <a:pt x="5336675" y="1623945"/>
                  </a:lnTo>
                  <a:lnTo>
                    <a:pt x="5340096" y="1577327"/>
                  </a:lnTo>
                  <a:lnTo>
                    <a:pt x="5340096" y="315467"/>
                  </a:lnTo>
                  <a:lnTo>
                    <a:pt x="5336675" y="268849"/>
                  </a:lnTo>
                  <a:lnTo>
                    <a:pt x="5326739" y="224355"/>
                  </a:lnTo>
                  <a:lnTo>
                    <a:pt x="5310776" y="182473"/>
                  </a:lnTo>
                  <a:lnTo>
                    <a:pt x="5289272" y="143690"/>
                  </a:lnTo>
                  <a:lnTo>
                    <a:pt x="5262718" y="108496"/>
                  </a:lnTo>
                  <a:lnTo>
                    <a:pt x="5231599" y="77377"/>
                  </a:lnTo>
                  <a:lnTo>
                    <a:pt x="5196405" y="50823"/>
                  </a:lnTo>
                  <a:lnTo>
                    <a:pt x="5157622" y="29319"/>
                  </a:lnTo>
                  <a:lnTo>
                    <a:pt x="5115740" y="13356"/>
                  </a:lnTo>
                  <a:lnTo>
                    <a:pt x="5071246" y="3420"/>
                  </a:lnTo>
                  <a:lnTo>
                    <a:pt x="5024628" y="0"/>
                  </a:lnTo>
                  <a:close/>
                </a:path>
              </a:pathLst>
            </a:custGeom>
            <a:solidFill>
              <a:srgbClr val="F7D4C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4788408" y="390147"/>
              <a:ext cx="5340350" cy="1892935"/>
            </a:xfrm>
            <a:custGeom>
              <a:avLst/>
              <a:gdLst/>
              <a:ahLst/>
              <a:cxnLst/>
              <a:rect l="l" t="t" r="r" b="b"/>
              <a:pathLst>
                <a:path w="5340350" h="1892935">
                  <a:moveTo>
                    <a:pt x="5340096" y="315467"/>
                  </a:moveTo>
                  <a:lnTo>
                    <a:pt x="5340096" y="1577327"/>
                  </a:lnTo>
                  <a:lnTo>
                    <a:pt x="5336675" y="1623945"/>
                  </a:lnTo>
                  <a:lnTo>
                    <a:pt x="5326739" y="1668440"/>
                  </a:lnTo>
                  <a:lnTo>
                    <a:pt x="5310776" y="1710324"/>
                  </a:lnTo>
                  <a:lnTo>
                    <a:pt x="5289272" y="1749108"/>
                  </a:lnTo>
                  <a:lnTo>
                    <a:pt x="5262718" y="1784304"/>
                  </a:lnTo>
                  <a:lnTo>
                    <a:pt x="5231599" y="1815424"/>
                  </a:lnTo>
                  <a:lnTo>
                    <a:pt x="5196405" y="1841981"/>
                  </a:lnTo>
                  <a:lnTo>
                    <a:pt x="5157622" y="1863485"/>
                  </a:lnTo>
                  <a:lnTo>
                    <a:pt x="5115740" y="1879450"/>
                  </a:lnTo>
                  <a:lnTo>
                    <a:pt x="5071246" y="1889387"/>
                  </a:lnTo>
                  <a:lnTo>
                    <a:pt x="5024628" y="1892807"/>
                  </a:lnTo>
                  <a:lnTo>
                    <a:pt x="0" y="1892807"/>
                  </a:lnTo>
                  <a:lnTo>
                    <a:pt x="0" y="0"/>
                  </a:lnTo>
                  <a:lnTo>
                    <a:pt x="5024628" y="0"/>
                  </a:lnTo>
                  <a:lnTo>
                    <a:pt x="5071246" y="3420"/>
                  </a:lnTo>
                  <a:lnTo>
                    <a:pt x="5115740" y="13356"/>
                  </a:lnTo>
                  <a:lnTo>
                    <a:pt x="5157622" y="29319"/>
                  </a:lnTo>
                  <a:lnTo>
                    <a:pt x="5196405" y="50823"/>
                  </a:lnTo>
                  <a:lnTo>
                    <a:pt x="5231599" y="77377"/>
                  </a:lnTo>
                  <a:lnTo>
                    <a:pt x="5262718" y="108496"/>
                  </a:lnTo>
                  <a:lnTo>
                    <a:pt x="5289272" y="143690"/>
                  </a:lnTo>
                  <a:lnTo>
                    <a:pt x="5310776" y="182473"/>
                  </a:lnTo>
                  <a:lnTo>
                    <a:pt x="5326739" y="224355"/>
                  </a:lnTo>
                  <a:lnTo>
                    <a:pt x="5336675" y="268849"/>
                  </a:lnTo>
                  <a:lnTo>
                    <a:pt x="5340096" y="315467"/>
                  </a:lnTo>
                  <a:close/>
                </a:path>
              </a:pathLst>
            </a:custGeom>
            <a:ln w="12699">
              <a:solidFill>
                <a:srgbClr val="F7D4C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4832243" y="438821"/>
            <a:ext cx="5133975" cy="1393825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L="184785" marR="144780" indent="-172720">
              <a:lnSpc>
                <a:spcPct val="90300"/>
              </a:lnSpc>
              <a:spcBef>
                <a:spcPts val="280"/>
              </a:spcBef>
              <a:buFont typeface="Calibri"/>
              <a:buChar char="•"/>
              <a:tabLst>
                <a:tab pos="185420" algn="l"/>
              </a:tabLst>
            </a:pPr>
            <a:r>
              <a:rPr dirty="0" sz="1600" spc="-10">
                <a:latin typeface="Calibri"/>
                <a:cs typeface="Calibri"/>
              </a:rPr>
              <a:t>So</a:t>
            </a:r>
            <a:r>
              <a:rPr dirty="0" sz="1600" spc="-10">
                <a:latin typeface="Calibri"/>
                <a:cs typeface="Calibri"/>
              </a:rPr>
              <a:t>n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espacios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materiales organizados por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el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docente,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con </a:t>
            </a:r>
            <a:r>
              <a:rPr dirty="0" sz="1600" spc="-34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el</a:t>
            </a:r>
            <a:r>
              <a:rPr dirty="0" sz="1600">
                <a:latin typeface="Calibri"/>
                <a:cs typeface="Calibri"/>
              </a:rPr>
              <a:t> fin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guiar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el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proceso</a:t>
            </a:r>
            <a:r>
              <a:rPr dirty="0" sz="1600" spc="3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didáctico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en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un ecosistema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autogobierno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motriz.</a:t>
            </a:r>
            <a:endParaRPr sz="1600">
              <a:latin typeface="Calibri"/>
              <a:cs typeface="Calibri"/>
            </a:endParaRPr>
          </a:p>
          <a:p>
            <a:pPr marL="184785" marR="5080" indent="-172720">
              <a:lnSpc>
                <a:spcPct val="90300"/>
              </a:lnSpc>
              <a:spcBef>
                <a:spcPts val="185"/>
              </a:spcBef>
              <a:buChar char="•"/>
              <a:tabLst>
                <a:tab pos="185420" algn="l"/>
              </a:tabLst>
            </a:pPr>
            <a:r>
              <a:rPr dirty="0" sz="1600" spc="-5">
                <a:latin typeface="Calibri"/>
                <a:cs typeface="Calibri"/>
              </a:rPr>
              <a:t>No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diseña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actividades</a:t>
            </a:r>
            <a:r>
              <a:rPr dirty="0" sz="1600" spc="-2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,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sino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que diseña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espacios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didácticos 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para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que el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alumno vaya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tomando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decisiones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gestionando </a:t>
            </a:r>
            <a:r>
              <a:rPr dirty="0" sz="1600" spc="-34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su</a:t>
            </a:r>
            <a:r>
              <a:rPr dirty="0" sz="1600" spc="-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aprendizaje.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769110" y="542295"/>
            <a:ext cx="3016885" cy="1330960"/>
            <a:chOff x="1769110" y="542295"/>
            <a:chExt cx="3016885" cy="1330960"/>
          </a:xfrm>
        </p:grpSpPr>
        <p:sp>
          <p:nvSpPr>
            <p:cNvPr id="7" name="object 7"/>
            <p:cNvSpPr/>
            <p:nvPr/>
          </p:nvSpPr>
          <p:spPr>
            <a:xfrm>
              <a:off x="1775460" y="548645"/>
              <a:ext cx="3004185" cy="1318260"/>
            </a:xfrm>
            <a:custGeom>
              <a:avLst/>
              <a:gdLst/>
              <a:ahLst/>
              <a:cxnLst/>
              <a:rect l="l" t="t" r="r" b="b"/>
              <a:pathLst>
                <a:path w="3004185" h="1318260">
                  <a:moveTo>
                    <a:pt x="2784094" y="0"/>
                  </a:moveTo>
                  <a:lnTo>
                    <a:pt x="219710" y="0"/>
                  </a:lnTo>
                  <a:lnTo>
                    <a:pt x="175432" y="4463"/>
                  </a:lnTo>
                  <a:lnTo>
                    <a:pt x="134191" y="17265"/>
                  </a:lnTo>
                  <a:lnTo>
                    <a:pt x="96870" y="37521"/>
                  </a:lnTo>
                  <a:lnTo>
                    <a:pt x="64354" y="64349"/>
                  </a:lnTo>
                  <a:lnTo>
                    <a:pt x="37524" y="96865"/>
                  </a:lnTo>
                  <a:lnTo>
                    <a:pt x="17266" y="134186"/>
                  </a:lnTo>
                  <a:lnTo>
                    <a:pt x="4464" y="175429"/>
                  </a:lnTo>
                  <a:lnTo>
                    <a:pt x="0" y="219710"/>
                  </a:lnTo>
                  <a:lnTo>
                    <a:pt x="0" y="1098537"/>
                  </a:lnTo>
                  <a:lnTo>
                    <a:pt x="4464" y="1142818"/>
                  </a:lnTo>
                  <a:lnTo>
                    <a:pt x="17266" y="1184062"/>
                  </a:lnTo>
                  <a:lnTo>
                    <a:pt x="37524" y="1221385"/>
                  </a:lnTo>
                  <a:lnTo>
                    <a:pt x="64354" y="1253904"/>
                  </a:lnTo>
                  <a:lnTo>
                    <a:pt x="96870" y="1280734"/>
                  </a:lnTo>
                  <a:lnTo>
                    <a:pt x="134191" y="1300992"/>
                  </a:lnTo>
                  <a:lnTo>
                    <a:pt x="175432" y="1313795"/>
                  </a:lnTo>
                  <a:lnTo>
                    <a:pt x="219710" y="1318260"/>
                  </a:lnTo>
                  <a:lnTo>
                    <a:pt x="2784094" y="1318260"/>
                  </a:lnTo>
                  <a:lnTo>
                    <a:pt x="2828371" y="1313795"/>
                  </a:lnTo>
                  <a:lnTo>
                    <a:pt x="2869612" y="1300992"/>
                  </a:lnTo>
                  <a:lnTo>
                    <a:pt x="2906933" y="1280734"/>
                  </a:lnTo>
                  <a:lnTo>
                    <a:pt x="2939449" y="1253904"/>
                  </a:lnTo>
                  <a:lnTo>
                    <a:pt x="2966279" y="1221385"/>
                  </a:lnTo>
                  <a:lnTo>
                    <a:pt x="2986537" y="1184062"/>
                  </a:lnTo>
                  <a:lnTo>
                    <a:pt x="2999339" y="1142818"/>
                  </a:lnTo>
                  <a:lnTo>
                    <a:pt x="3003804" y="1098537"/>
                  </a:lnTo>
                  <a:lnTo>
                    <a:pt x="3003804" y="219710"/>
                  </a:lnTo>
                  <a:lnTo>
                    <a:pt x="2999339" y="175429"/>
                  </a:lnTo>
                  <a:lnTo>
                    <a:pt x="2986537" y="134186"/>
                  </a:lnTo>
                  <a:lnTo>
                    <a:pt x="2966279" y="96865"/>
                  </a:lnTo>
                  <a:lnTo>
                    <a:pt x="2939449" y="64349"/>
                  </a:lnTo>
                  <a:lnTo>
                    <a:pt x="2906933" y="37521"/>
                  </a:lnTo>
                  <a:lnTo>
                    <a:pt x="2869612" y="17265"/>
                  </a:lnTo>
                  <a:lnTo>
                    <a:pt x="2828371" y="4463"/>
                  </a:lnTo>
                  <a:lnTo>
                    <a:pt x="2784094" y="0"/>
                  </a:lnTo>
                  <a:close/>
                </a:path>
              </a:pathLst>
            </a:custGeom>
            <a:solidFill>
              <a:srgbClr val="EC7C30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775460" y="548645"/>
              <a:ext cx="3004185" cy="1318260"/>
            </a:xfrm>
            <a:custGeom>
              <a:avLst/>
              <a:gdLst/>
              <a:ahLst/>
              <a:cxnLst/>
              <a:rect l="l" t="t" r="r" b="b"/>
              <a:pathLst>
                <a:path w="3004185" h="1318260">
                  <a:moveTo>
                    <a:pt x="0" y="219710"/>
                  </a:moveTo>
                  <a:lnTo>
                    <a:pt x="4464" y="175429"/>
                  </a:lnTo>
                  <a:lnTo>
                    <a:pt x="17266" y="134186"/>
                  </a:lnTo>
                  <a:lnTo>
                    <a:pt x="37524" y="96865"/>
                  </a:lnTo>
                  <a:lnTo>
                    <a:pt x="64354" y="64349"/>
                  </a:lnTo>
                  <a:lnTo>
                    <a:pt x="96870" y="37521"/>
                  </a:lnTo>
                  <a:lnTo>
                    <a:pt x="134191" y="17265"/>
                  </a:lnTo>
                  <a:lnTo>
                    <a:pt x="175432" y="4463"/>
                  </a:lnTo>
                  <a:lnTo>
                    <a:pt x="219710" y="0"/>
                  </a:lnTo>
                  <a:lnTo>
                    <a:pt x="2784094" y="0"/>
                  </a:lnTo>
                  <a:lnTo>
                    <a:pt x="2828371" y="4463"/>
                  </a:lnTo>
                  <a:lnTo>
                    <a:pt x="2869612" y="17265"/>
                  </a:lnTo>
                  <a:lnTo>
                    <a:pt x="2906933" y="37521"/>
                  </a:lnTo>
                  <a:lnTo>
                    <a:pt x="2939449" y="64349"/>
                  </a:lnTo>
                  <a:lnTo>
                    <a:pt x="2966279" y="96865"/>
                  </a:lnTo>
                  <a:lnTo>
                    <a:pt x="2986537" y="134186"/>
                  </a:lnTo>
                  <a:lnTo>
                    <a:pt x="2999339" y="175429"/>
                  </a:lnTo>
                  <a:lnTo>
                    <a:pt x="3003804" y="219710"/>
                  </a:lnTo>
                  <a:lnTo>
                    <a:pt x="3003804" y="1098537"/>
                  </a:lnTo>
                  <a:lnTo>
                    <a:pt x="2999339" y="1142818"/>
                  </a:lnTo>
                  <a:lnTo>
                    <a:pt x="2986537" y="1184062"/>
                  </a:lnTo>
                  <a:lnTo>
                    <a:pt x="2966279" y="1221385"/>
                  </a:lnTo>
                  <a:lnTo>
                    <a:pt x="2939449" y="1253904"/>
                  </a:lnTo>
                  <a:lnTo>
                    <a:pt x="2906933" y="1280734"/>
                  </a:lnTo>
                  <a:lnTo>
                    <a:pt x="2869612" y="1300992"/>
                  </a:lnTo>
                  <a:lnTo>
                    <a:pt x="2828371" y="1313795"/>
                  </a:lnTo>
                  <a:lnTo>
                    <a:pt x="2784094" y="1318260"/>
                  </a:lnTo>
                  <a:lnTo>
                    <a:pt x="219710" y="1318260"/>
                  </a:lnTo>
                  <a:lnTo>
                    <a:pt x="175432" y="1313795"/>
                  </a:lnTo>
                  <a:lnTo>
                    <a:pt x="134191" y="1300992"/>
                  </a:lnTo>
                  <a:lnTo>
                    <a:pt x="96870" y="1280734"/>
                  </a:lnTo>
                  <a:lnTo>
                    <a:pt x="64354" y="1253904"/>
                  </a:lnTo>
                  <a:lnTo>
                    <a:pt x="37524" y="1221385"/>
                  </a:lnTo>
                  <a:lnTo>
                    <a:pt x="17266" y="1184062"/>
                  </a:lnTo>
                  <a:lnTo>
                    <a:pt x="4464" y="1142818"/>
                  </a:lnTo>
                  <a:lnTo>
                    <a:pt x="0" y="1098537"/>
                  </a:lnTo>
                  <a:lnTo>
                    <a:pt x="0" y="21971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300916" y="762487"/>
            <a:ext cx="1951355" cy="808990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marL="163195" marR="5080" indent="-151130">
              <a:lnSpc>
                <a:spcPts val="2930"/>
              </a:lnSpc>
              <a:spcBef>
                <a:spcPts val="455"/>
              </a:spcBef>
            </a:pP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Ambientes</a:t>
            </a:r>
            <a:r>
              <a:rPr dirty="0" sz="27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2700" spc="-5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endParaRPr sz="27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775961" y="2346707"/>
            <a:ext cx="5359400" cy="1067435"/>
            <a:chOff x="4775961" y="2346707"/>
            <a:chExt cx="5359400" cy="1067435"/>
          </a:xfrm>
        </p:grpSpPr>
        <p:sp>
          <p:nvSpPr>
            <p:cNvPr id="11" name="object 11"/>
            <p:cNvSpPr/>
            <p:nvPr/>
          </p:nvSpPr>
          <p:spPr>
            <a:xfrm>
              <a:off x="4782311" y="2353057"/>
              <a:ext cx="5346700" cy="1054735"/>
            </a:xfrm>
            <a:custGeom>
              <a:avLst/>
              <a:gdLst/>
              <a:ahLst/>
              <a:cxnLst/>
              <a:rect l="l" t="t" r="r" b="b"/>
              <a:pathLst>
                <a:path w="5346700" h="1054735">
                  <a:moveTo>
                    <a:pt x="5170424" y="0"/>
                  </a:moveTo>
                  <a:lnTo>
                    <a:pt x="0" y="0"/>
                  </a:lnTo>
                  <a:lnTo>
                    <a:pt x="0" y="1054607"/>
                  </a:lnTo>
                  <a:lnTo>
                    <a:pt x="5170424" y="1054607"/>
                  </a:lnTo>
                  <a:lnTo>
                    <a:pt x="5217151" y="1048329"/>
                  </a:lnTo>
                  <a:lnTo>
                    <a:pt x="5259139" y="1030611"/>
                  </a:lnTo>
                  <a:lnTo>
                    <a:pt x="5294712" y="1003128"/>
                  </a:lnTo>
                  <a:lnTo>
                    <a:pt x="5322195" y="967555"/>
                  </a:lnTo>
                  <a:lnTo>
                    <a:pt x="5339913" y="925567"/>
                  </a:lnTo>
                  <a:lnTo>
                    <a:pt x="5346192" y="878839"/>
                  </a:lnTo>
                  <a:lnTo>
                    <a:pt x="5346192" y="175767"/>
                  </a:lnTo>
                  <a:lnTo>
                    <a:pt x="5339913" y="129040"/>
                  </a:lnTo>
                  <a:lnTo>
                    <a:pt x="5322195" y="87052"/>
                  </a:lnTo>
                  <a:lnTo>
                    <a:pt x="5294712" y="51479"/>
                  </a:lnTo>
                  <a:lnTo>
                    <a:pt x="5259139" y="23996"/>
                  </a:lnTo>
                  <a:lnTo>
                    <a:pt x="5217151" y="6278"/>
                  </a:lnTo>
                  <a:lnTo>
                    <a:pt x="5170424" y="0"/>
                  </a:lnTo>
                  <a:close/>
                </a:path>
              </a:pathLst>
            </a:custGeom>
            <a:solidFill>
              <a:srgbClr val="F7D4C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782311" y="2353057"/>
              <a:ext cx="5346700" cy="1054735"/>
            </a:xfrm>
            <a:custGeom>
              <a:avLst/>
              <a:gdLst/>
              <a:ahLst/>
              <a:cxnLst/>
              <a:rect l="l" t="t" r="r" b="b"/>
              <a:pathLst>
                <a:path w="5346700" h="1054735">
                  <a:moveTo>
                    <a:pt x="5346192" y="175767"/>
                  </a:moveTo>
                  <a:lnTo>
                    <a:pt x="5346192" y="878839"/>
                  </a:lnTo>
                  <a:lnTo>
                    <a:pt x="5339913" y="925567"/>
                  </a:lnTo>
                  <a:lnTo>
                    <a:pt x="5322195" y="967555"/>
                  </a:lnTo>
                  <a:lnTo>
                    <a:pt x="5294712" y="1003128"/>
                  </a:lnTo>
                  <a:lnTo>
                    <a:pt x="5259139" y="1030611"/>
                  </a:lnTo>
                  <a:lnTo>
                    <a:pt x="5217151" y="1048329"/>
                  </a:lnTo>
                  <a:lnTo>
                    <a:pt x="5170424" y="1054607"/>
                  </a:lnTo>
                  <a:lnTo>
                    <a:pt x="0" y="1054607"/>
                  </a:lnTo>
                  <a:lnTo>
                    <a:pt x="0" y="0"/>
                  </a:lnTo>
                  <a:lnTo>
                    <a:pt x="5170424" y="0"/>
                  </a:lnTo>
                  <a:lnTo>
                    <a:pt x="5217151" y="6278"/>
                  </a:lnTo>
                  <a:lnTo>
                    <a:pt x="5259139" y="23996"/>
                  </a:lnTo>
                  <a:lnTo>
                    <a:pt x="5294712" y="51479"/>
                  </a:lnTo>
                  <a:lnTo>
                    <a:pt x="5322195" y="87052"/>
                  </a:lnTo>
                  <a:lnTo>
                    <a:pt x="5339913" y="129040"/>
                  </a:lnTo>
                  <a:lnTo>
                    <a:pt x="5346192" y="175767"/>
                  </a:lnTo>
                  <a:close/>
                </a:path>
              </a:pathLst>
            </a:custGeom>
            <a:ln w="12700">
              <a:solidFill>
                <a:srgbClr val="F7D4C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4827023" y="2421138"/>
            <a:ext cx="5113020" cy="873125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127000" marR="5080" indent="-114300">
              <a:lnSpc>
                <a:spcPct val="90200"/>
              </a:lnSpc>
              <a:spcBef>
                <a:spcPts val="275"/>
              </a:spcBef>
              <a:buChar char="•"/>
              <a:tabLst>
                <a:tab pos="127000" algn="l"/>
              </a:tabLst>
            </a:pPr>
            <a:r>
              <a:rPr dirty="0" sz="1500" spc="-5">
                <a:latin typeface="Calibri"/>
                <a:cs typeface="Calibri"/>
              </a:rPr>
              <a:t>Es </a:t>
            </a:r>
            <a:r>
              <a:rPr dirty="0" sz="1500">
                <a:latin typeface="Calibri"/>
                <a:cs typeface="Calibri"/>
              </a:rPr>
              <a:t>un acuerdo </a:t>
            </a:r>
            <a:r>
              <a:rPr dirty="0" sz="1500" spc="-5">
                <a:latin typeface="Calibri"/>
                <a:cs typeface="Calibri"/>
              </a:rPr>
              <a:t>establecido </a:t>
            </a:r>
            <a:r>
              <a:rPr dirty="0" sz="1500">
                <a:latin typeface="Calibri"/>
                <a:cs typeface="Calibri"/>
              </a:rPr>
              <a:t>entre</a:t>
            </a:r>
            <a:r>
              <a:rPr dirty="0" sz="1500" spc="5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el profesor </a:t>
            </a:r>
            <a:r>
              <a:rPr dirty="0" sz="1500">
                <a:latin typeface="Calibri"/>
                <a:cs typeface="Calibri"/>
              </a:rPr>
              <a:t>y </a:t>
            </a:r>
            <a:r>
              <a:rPr dirty="0" sz="1500" spc="-5">
                <a:latin typeface="Calibri"/>
                <a:cs typeface="Calibri"/>
              </a:rPr>
              <a:t>el </a:t>
            </a:r>
            <a:r>
              <a:rPr dirty="0" sz="1500">
                <a:latin typeface="Calibri"/>
                <a:cs typeface="Calibri"/>
              </a:rPr>
              <a:t>alumno, </a:t>
            </a:r>
            <a:r>
              <a:rPr dirty="0" sz="1500" spc="-5">
                <a:latin typeface="Calibri"/>
                <a:cs typeface="Calibri"/>
              </a:rPr>
              <a:t>en el </a:t>
            </a:r>
            <a:r>
              <a:rPr dirty="0" sz="1500">
                <a:latin typeface="Calibri"/>
                <a:cs typeface="Calibri"/>
              </a:rPr>
              <a:t> que ambas personas se </a:t>
            </a:r>
            <a:r>
              <a:rPr dirty="0" sz="1500" spc="-5">
                <a:latin typeface="Calibri"/>
                <a:cs typeface="Calibri"/>
              </a:rPr>
              <a:t>comprometen </a:t>
            </a:r>
            <a:r>
              <a:rPr dirty="0" sz="1500">
                <a:latin typeface="Calibri"/>
                <a:cs typeface="Calibri"/>
              </a:rPr>
              <a:t>a cumplir los puntos </a:t>
            </a:r>
            <a:r>
              <a:rPr dirty="0" sz="1500" spc="5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establecidos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en</a:t>
            </a:r>
            <a:r>
              <a:rPr dirty="0" sz="1500" spc="2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el</a:t>
            </a:r>
            <a:r>
              <a:rPr dirty="0" sz="1500" spc="10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mismo (p.e, </a:t>
            </a:r>
            <a:r>
              <a:rPr dirty="0" sz="1500" spc="-5">
                <a:latin typeface="Calibri"/>
                <a:cs typeface="Calibri"/>
              </a:rPr>
              <a:t>objetivos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de</a:t>
            </a:r>
            <a:r>
              <a:rPr dirty="0" sz="1500" spc="15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aprendizaje,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tiempo, </a:t>
            </a:r>
            <a:r>
              <a:rPr dirty="0" sz="1500" spc="-325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evaluación,</a:t>
            </a:r>
            <a:r>
              <a:rPr dirty="0" sz="1500" spc="-25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etc.).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840738" y="2198880"/>
            <a:ext cx="3020060" cy="1330960"/>
            <a:chOff x="1840738" y="2198880"/>
            <a:chExt cx="3020060" cy="1330960"/>
          </a:xfrm>
        </p:grpSpPr>
        <p:sp>
          <p:nvSpPr>
            <p:cNvPr id="15" name="object 15"/>
            <p:cNvSpPr/>
            <p:nvPr/>
          </p:nvSpPr>
          <p:spPr>
            <a:xfrm>
              <a:off x="1847088" y="2205231"/>
              <a:ext cx="3007360" cy="1318260"/>
            </a:xfrm>
            <a:custGeom>
              <a:avLst/>
              <a:gdLst/>
              <a:ahLst/>
              <a:cxnLst/>
              <a:rect l="l" t="t" r="r" b="b"/>
              <a:pathLst>
                <a:path w="3007360" h="1318260">
                  <a:moveTo>
                    <a:pt x="2787142" y="0"/>
                  </a:moveTo>
                  <a:lnTo>
                    <a:pt x="219710" y="0"/>
                  </a:lnTo>
                  <a:lnTo>
                    <a:pt x="175432" y="4463"/>
                  </a:lnTo>
                  <a:lnTo>
                    <a:pt x="134191" y="17265"/>
                  </a:lnTo>
                  <a:lnTo>
                    <a:pt x="96870" y="37521"/>
                  </a:lnTo>
                  <a:lnTo>
                    <a:pt x="64354" y="64349"/>
                  </a:lnTo>
                  <a:lnTo>
                    <a:pt x="37524" y="96865"/>
                  </a:lnTo>
                  <a:lnTo>
                    <a:pt x="17266" y="134186"/>
                  </a:lnTo>
                  <a:lnTo>
                    <a:pt x="4464" y="175429"/>
                  </a:lnTo>
                  <a:lnTo>
                    <a:pt x="0" y="219710"/>
                  </a:lnTo>
                  <a:lnTo>
                    <a:pt x="0" y="1098537"/>
                  </a:lnTo>
                  <a:lnTo>
                    <a:pt x="4464" y="1142818"/>
                  </a:lnTo>
                  <a:lnTo>
                    <a:pt x="17266" y="1184062"/>
                  </a:lnTo>
                  <a:lnTo>
                    <a:pt x="37524" y="1221385"/>
                  </a:lnTo>
                  <a:lnTo>
                    <a:pt x="64354" y="1253904"/>
                  </a:lnTo>
                  <a:lnTo>
                    <a:pt x="96870" y="1280734"/>
                  </a:lnTo>
                  <a:lnTo>
                    <a:pt x="134191" y="1300992"/>
                  </a:lnTo>
                  <a:lnTo>
                    <a:pt x="175432" y="1313795"/>
                  </a:lnTo>
                  <a:lnTo>
                    <a:pt x="219710" y="1318260"/>
                  </a:lnTo>
                  <a:lnTo>
                    <a:pt x="2787142" y="1318260"/>
                  </a:lnTo>
                  <a:lnTo>
                    <a:pt x="2831419" y="1313795"/>
                  </a:lnTo>
                  <a:lnTo>
                    <a:pt x="2872660" y="1300992"/>
                  </a:lnTo>
                  <a:lnTo>
                    <a:pt x="2909981" y="1280734"/>
                  </a:lnTo>
                  <a:lnTo>
                    <a:pt x="2942497" y="1253904"/>
                  </a:lnTo>
                  <a:lnTo>
                    <a:pt x="2969327" y="1221385"/>
                  </a:lnTo>
                  <a:lnTo>
                    <a:pt x="2989585" y="1184062"/>
                  </a:lnTo>
                  <a:lnTo>
                    <a:pt x="3002387" y="1142818"/>
                  </a:lnTo>
                  <a:lnTo>
                    <a:pt x="3006852" y="1098537"/>
                  </a:lnTo>
                  <a:lnTo>
                    <a:pt x="3006852" y="219710"/>
                  </a:lnTo>
                  <a:lnTo>
                    <a:pt x="3002387" y="175429"/>
                  </a:lnTo>
                  <a:lnTo>
                    <a:pt x="2989585" y="134186"/>
                  </a:lnTo>
                  <a:lnTo>
                    <a:pt x="2969327" y="96865"/>
                  </a:lnTo>
                  <a:lnTo>
                    <a:pt x="2942497" y="64349"/>
                  </a:lnTo>
                  <a:lnTo>
                    <a:pt x="2909981" y="37521"/>
                  </a:lnTo>
                  <a:lnTo>
                    <a:pt x="2872660" y="17265"/>
                  </a:lnTo>
                  <a:lnTo>
                    <a:pt x="2831419" y="4463"/>
                  </a:lnTo>
                  <a:lnTo>
                    <a:pt x="2787142" y="0"/>
                  </a:lnTo>
                  <a:close/>
                </a:path>
              </a:pathLst>
            </a:custGeom>
            <a:solidFill>
              <a:srgbClr val="EC7C30">
                <a:alpha val="76863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47088" y="2205230"/>
              <a:ext cx="3007360" cy="1318260"/>
            </a:xfrm>
            <a:custGeom>
              <a:avLst/>
              <a:gdLst/>
              <a:ahLst/>
              <a:cxnLst/>
              <a:rect l="l" t="t" r="r" b="b"/>
              <a:pathLst>
                <a:path w="3007360" h="1318260">
                  <a:moveTo>
                    <a:pt x="0" y="219710"/>
                  </a:moveTo>
                  <a:lnTo>
                    <a:pt x="4464" y="175429"/>
                  </a:lnTo>
                  <a:lnTo>
                    <a:pt x="17266" y="134186"/>
                  </a:lnTo>
                  <a:lnTo>
                    <a:pt x="37524" y="96865"/>
                  </a:lnTo>
                  <a:lnTo>
                    <a:pt x="64354" y="64349"/>
                  </a:lnTo>
                  <a:lnTo>
                    <a:pt x="96870" y="37521"/>
                  </a:lnTo>
                  <a:lnTo>
                    <a:pt x="134191" y="17265"/>
                  </a:lnTo>
                  <a:lnTo>
                    <a:pt x="175432" y="4463"/>
                  </a:lnTo>
                  <a:lnTo>
                    <a:pt x="219710" y="0"/>
                  </a:lnTo>
                  <a:lnTo>
                    <a:pt x="2787142" y="0"/>
                  </a:lnTo>
                  <a:lnTo>
                    <a:pt x="2831419" y="4463"/>
                  </a:lnTo>
                  <a:lnTo>
                    <a:pt x="2872660" y="17265"/>
                  </a:lnTo>
                  <a:lnTo>
                    <a:pt x="2909981" y="37521"/>
                  </a:lnTo>
                  <a:lnTo>
                    <a:pt x="2942497" y="64349"/>
                  </a:lnTo>
                  <a:lnTo>
                    <a:pt x="2969327" y="96865"/>
                  </a:lnTo>
                  <a:lnTo>
                    <a:pt x="2989585" y="134186"/>
                  </a:lnTo>
                  <a:lnTo>
                    <a:pt x="3002387" y="175429"/>
                  </a:lnTo>
                  <a:lnTo>
                    <a:pt x="3006852" y="219710"/>
                  </a:lnTo>
                  <a:lnTo>
                    <a:pt x="3006852" y="1098537"/>
                  </a:lnTo>
                  <a:lnTo>
                    <a:pt x="3002387" y="1142818"/>
                  </a:lnTo>
                  <a:lnTo>
                    <a:pt x="2989585" y="1184062"/>
                  </a:lnTo>
                  <a:lnTo>
                    <a:pt x="2969327" y="1221385"/>
                  </a:lnTo>
                  <a:lnTo>
                    <a:pt x="2942497" y="1253904"/>
                  </a:lnTo>
                  <a:lnTo>
                    <a:pt x="2909981" y="1280734"/>
                  </a:lnTo>
                  <a:lnTo>
                    <a:pt x="2872660" y="1300992"/>
                  </a:lnTo>
                  <a:lnTo>
                    <a:pt x="2831419" y="1313795"/>
                  </a:lnTo>
                  <a:lnTo>
                    <a:pt x="2787142" y="1318260"/>
                  </a:lnTo>
                  <a:lnTo>
                    <a:pt x="219710" y="1318260"/>
                  </a:lnTo>
                  <a:lnTo>
                    <a:pt x="175432" y="1313795"/>
                  </a:lnTo>
                  <a:lnTo>
                    <a:pt x="134191" y="1300992"/>
                  </a:lnTo>
                  <a:lnTo>
                    <a:pt x="96870" y="1280734"/>
                  </a:lnTo>
                  <a:lnTo>
                    <a:pt x="64354" y="1253904"/>
                  </a:lnTo>
                  <a:lnTo>
                    <a:pt x="37524" y="1221385"/>
                  </a:lnTo>
                  <a:lnTo>
                    <a:pt x="17266" y="1184062"/>
                  </a:lnTo>
                  <a:lnTo>
                    <a:pt x="4464" y="1142818"/>
                  </a:lnTo>
                  <a:lnTo>
                    <a:pt x="0" y="1098537"/>
                  </a:lnTo>
                  <a:lnTo>
                    <a:pt x="0" y="219710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032985" y="2605401"/>
            <a:ext cx="2635885" cy="436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Contrato</a:t>
            </a:r>
            <a:r>
              <a:rPr dirty="0" sz="2700" spc="-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Didáctico</a:t>
            </a:r>
            <a:endParaRPr sz="27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775961" y="3730501"/>
            <a:ext cx="5359400" cy="1069340"/>
            <a:chOff x="4775961" y="3730501"/>
            <a:chExt cx="5359400" cy="1069340"/>
          </a:xfrm>
        </p:grpSpPr>
        <p:sp>
          <p:nvSpPr>
            <p:cNvPr id="19" name="object 19"/>
            <p:cNvSpPr/>
            <p:nvPr/>
          </p:nvSpPr>
          <p:spPr>
            <a:xfrm>
              <a:off x="4782311" y="3736851"/>
              <a:ext cx="5346700" cy="1056640"/>
            </a:xfrm>
            <a:custGeom>
              <a:avLst/>
              <a:gdLst/>
              <a:ahLst/>
              <a:cxnLst/>
              <a:rect l="l" t="t" r="r" b="b"/>
              <a:pathLst>
                <a:path w="5346700" h="1056639">
                  <a:moveTo>
                    <a:pt x="5170170" y="0"/>
                  </a:moveTo>
                  <a:lnTo>
                    <a:pt x="0" y="0"/>
                  </a:lnTo>
                  <a:lnTo>
                    <a:pt x="0" y="1056132"/>
                  </a:lnTo>
                  <a:lnTo>
                    <a:pt x="5170170" y="1056132"/>
                  </a:lnTo>
                  <a:lnTo>
                    <a:pt x="5216965" y="1049843"/>
                  </a:lnTo>
                  <a:lnTo>
                    <a:pt x="5259013" y="1032097"/>
                  </a:lnTo>
                  <a:lnTo>
                    <a:pt x="5294637" y="1004571"/>
                  </a:lnTo>
                  <a:lnTo>
                    <a:pt x="5322160" y="968944"/>
                  </a:lnTo>
                  <a:lnTo>
                    <a:pt x="5339904" y="926893"/>
                  </a:lnTo>
                  <a:lnTo>
                    <a:pt x="5346192" y="880097"/>
                  </a:lnTo>
                  <a:lnTo>
                    <a:pt x="5346192" y="176022"/>
                  </a:lnTo>
                  <a:lnTo>
                    <a:pt x="5339904" y="129226"/>
                  </a:lnTo>
                  <a:lnTo>
                    <a:pt x="5322160" y="87178"/>
                  </a:lnTo>
                  <a:lnTo>
                    <a:pt x="5294637" y="51554"/>
                  </a:lnTo>
                  <a:lnTo>
                    <a:pt x="5259013" y="24031"/>
                  </a:lnTo>
                  <a:lnTo>
                    <a:pt x="5216965" y="6287"/>
                  </a:lnTo>
                  <a:lnTo>
                    <a:pt x="5170170" y="0"/>
                  </a:lnTo>
                  <a:close/>
                </a:path>
              </a:pathLst>
            </a:custGeom>
            <a:solidFill>
              <a:srgbClr val="F7D4C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782311" y="3736851"/>
              <a:ext cx="5346700" cy="1056640"/>
            </a:xfrm>
            <a:custGeom>
              <a:avLst/>
              <a:gdLst/>
              <a:ahLst/>
              <a:cxnLst/>
              <a:rect l="l" t="t" r="r" b="b"/>
              <a:pathLst>
                <a:path w="5346700" h="1056639">
                  <a:moveTo>
                    <a:pt x="5346192" y="176022"/>
                  </a:moveTo>
                  <a:lnTo>
                    <a:pt x="5346192" y="880097"/>
                  </a:lnTo>
                  <a:lnTo>
                    <a:pt x="5339904" y="926893"/>
                  </a:lnTo>
                  <a:lnTo>
                    <a:pt x="5322160" y="968944"/>
                  </a:lnTo>
                  <a:lnTo>
                    <a:pt x="5294637" y="1004571"/>
                  </a:lnTo>
                  <a:lnTo>
                    <a:pt x="5259013" y="1032097"/>
                  </a:lnTo>
                  <a:lnTo>
                    <a:pt x="5216965" y="1049843"/>
                  </a:lnTo>
                  <a:lnTo>
                    <a:pt x="5170170" y="1056132"/>
                  </a:lnTo>
                  <a:lnTo>
                    <a:pt x="0" y="1056132"/>
                  </a:lnTo>
                  <a:lnTo>
                    <a:pt x="0" y="0"/>
                  </a:lnTo>
                  <a:lnTo>
                    <a:pt x="5170170" y="0"/>
                  </a:lnTo>
                  <a:lnTo>
                    <a:pt x="5216965" y="6287"/>
                  </a:lnTo>
                  <a:lnTo>
                    <a:pt x="5259013" y="24031"/>
                  </a:lnTo>
                  <a:lnTo>
                    <a:pt x="5294637" y="51554"/>
                  </a:lnTo>
                  <a:lnTo>
                    <a:pt x="5322160" y="87178"/>
                  </a:lnTo>
                  <a:lnTo>
                    <a:pt x="5339904" y="129226"/>
                  </a:lnTo>
                  <a:lnTo>
                    <a:pt x="5346192" y="176022"/>
                  </a:lnTo>
                  <a:close/>
                </a:path>
              </a:pathLst>
            </a:custGeom>
            <a:ln w="12700">
              <a:solidFill>
                <a:srgbClr val="F7D4C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4827023" y="3805790"/>
            <a:ext cx="5014595" cy="873125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127000" marR="5080" indent="-114300">
              <a:lnSpc>
                <a:spcPct val="90200"/>
              </a:lnSpc>
              <a:spcBef>
                <a:spcPts val="275"/>
              </a:spcBef>
              <a:buChar char="•"/>
              <a:tabLst>
                <a:tab pos="170180" algn="l"/>
              </a:tabLst>
            </a:pPr>
            <a:r>
              <a:rPr dirty="0" sz="1500" spc="-5">
                <a:latin typeface="Calibri"/>
                <a:cs typeface="Calibri"/>
              </a:rPr>
              <a:t>Este</a:t>
            </a:r>
            <a:r>
              <a:rPr dirty="0" sz="1500" spc="5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método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busca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el</a:t>
            </a:r>
            <a:r>
              <a:rPr dirty="0" sz="1500" spc="15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desarrollo</a:t>
            </a:r>
            <a:r>
              <a:rPr dirty="0" sz="1500" spc="-25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del</a:t>
            </a:r>
            <a:r>
              <a:rPr dirty="0" sz="1500" spc="15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pensamiento</a:t>
            </a:r>
            <a:r>
              <a:rPr dirty="0" sz="1500" spc="-15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divergente </a:t>
            </a:r>
            <a:r>
              <a:rPr dirty="0" sz="1500">
                <a:latin typeface="Calibri"/>
                <a:cs typeface="Calibri"/>
              </a:rPr>
              <a:t>a </a:t>
            </a:r>
            <a:r>
              <a:rPr dirty="0" sz="1500" spc="-325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través </a:t>
            </a:r>
            <a:r>
              <a:rPr dirty="0" sz="1500">
                <a:latin typeface="Calibri"/>
                <a:cs typeface="Calibri"/>
              </a:rPr>
              <a:t>de la libre </a:t>
            </a:r>
            <a:r>
              <a:rPr dirty="0" sz="1500" spc="-5">
                <a:latin typeface="Calibri"/>
                <a:cs typeface="Calibri"/>
              </a:rPr>
              <a:t>exploración del </a:t>
            </a:r>
            <a:r>
              <a:rPr dirty="0" sz="1500">
                <a:latin typeface="Calibri"/>
                <a:cs typeface="Calibri"/>
              </a:rPr>
              <a:t>alumno, con </a:t>
            </a:r>
            <a:r>
              <a:rPr dirty="0" sz="1500" spc="-5">
                <a:latin typeface="Calibri"/>
                <a:cs typeface="Calibri"/>
              </a:rPr>
              <a:t>el objetivo </a:t>
            </a:r>
            <a:r>
              <a:rPr dirty="0" sz="1500">
                <a:latin typeface="Calibri"/>
                <a:cs typeface="Calibri"/>
              </a:rPr>
              <a:t>de </a:t>
            </a:r>
            <a:r>
              <a:rPr dirty="0" sz="1500" spc="5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impulsar la </a:t>
            </a:r>
            <a:r>
              <a:rPr dirty="0" sz="1500" spc="-5">
                <a:latin typeface="Calibri"/>
                <a:cs typeface="Calibri"/>
              </a:rPr>
              <a:t>creación </a:t>
            </a:r>
            <a:r>
              <a:rPr dirty="0" sz="1500">
                <a:latin typeface="Calibri"/>
                <a:cs typeface="Calibri"/>
              </a:rPr>
              <a:t>de </a:t>
            </a:r>
            <a:r>
              <a:rPr dirty="0" sz="1500" spc="-5">
                <a:latin typeface="Calibri"/>
                <a:cs typeface="Calibri"/>
              </a:rPr>
              <a:t>nuevos comportamientos motrices </a:t>
            </a:r>
            <a:r>
              <a:rPr dirty="0" sz="1500">
                <a:latin typeface="Calibri"/>
                <a:cs typeface="Calibri"/>
              </a:rPr>
              <a:t> originales.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769110" y="3599436"/>
            <a:ext cx="3020060" cy="1330960"/>
            <a:chOff x="1769110" y="3599436"/>
            <a:chExt cx="3020060" cy="1330960"/>
          </a:xfrm>
        </p:grpSpPr>
        <p:sp>
          <p:nvSpPr>
            <p:cNvPr id="23" name="object 23"/>
            <p:cNvSpPr/>
            <p:nvPr/>
          </p:nvSpPr>
          <p:spPr>
            <a:xfrm>
              <a:off x="1775460" y="3605786"/>
              <a:ext cx="3007360" cy="1318260"/>
            </a:xfrm>
            <a:custGeom>
              <a:avLst/>
              <a:gdLst/>
              <a:ahLst/>
              <a:cxnLst/>
              <a:rect l="l" t="t" r="r" b="b"/>
              <a:pathLst>
                <a:path w="3007360" h="1318260">
                  <a:moveTo>
                    <a:pt x="2787142" y="0"/>
                  </a:moveTo>
                  <a:lnTo>
                    <a:pt x="219710" y="0"/>
                  </a:lnTo>
                  <a:lnTo>
                    <a:pt x="175432" y="4463"/>
                  </a:lnTo>
                  <a:lnTo>
                    <a:pt x="134191" y="17265"/>
                  </a:lnTo>
                  <a:lnTo>
                    <a:pt x="96870" y="37521"/>
                  </a:lnTo>
                  <a:lnTo>
                    <a:pt x="64354" y="64349"/>
                  </a:lnTo>
                  <a:lnTo>
                    <a:pt x="37524" y="96865"/>
                  </a:lnTo>
                  <a:lnTo>
                    <a:pt x="17266" y="134186"/>
                  </a:lnTo>
                  <a:lnTo>
                    <a:pt x="4464" y="175429"/>
                  </a:lnTo>
                  <a:lnTo>
                    <a:pt x="0" y="219709"/>
                  </a:lnTo>
                  <a:lnTo>
                    <a:pt x="0" y="1098537"/>
                  </a:lnTo>
                  <a:lnTo>
                    <a:pt x="4464" y="1142818"/>
                  </a:lnTo>
                  <a:lnTo>
                    <a:pt x="17266" y="1184062"/>
                  </a:lnTo>
                  <a:lnTo>
                    <a:pt x="37524" y="1221385"/>
                  </a:lnTo>
                  <a:lnTo>
                    <a:pt x="64354" y="1253904"/>
                  </a:lnTo>
                  <a:lnTo>
                    <a:pt x="96870" y="1280734"/>
                  </a:lnTo>
                  <a:lnTo>
                    <a:pt x="134191" y="1300992"/>
                  </a:lnTo>
                  <a:lnTo>
                    <a:pt x="175432" y="1313795"/>
                  </a:lnTo>
                  <a:lnTo>
                    <a:pt x="219710" y="1318259"/>
                  </a:lnTo>
                  <a:lnTo>
                    <a:pt x="2787142" y="1318259"/>
                  </a:lnTo>
                  <a:lnTo>
                    <a:pt x="2831419" y="1313795"/>
                  </a:lnTo>
                  <a:lnTo>
                    <a:pt x="2872660" y="1300992"/>
                  </a:lnTo>
                  <a:lnTo>
                    <a:pt x="2909981" y="1280734"/>
                  </a:lnTo>
                  <a:lnTo>
                    <a:pt x="2942497" y="1253904"/>
                  </a:lnTo>
                  <a:lnTo>
                    <a:pt x="2969327" y="1221385"/>
                  </a:lnTo>
                  <a:lnTo>
                    <a:pt x="2989585" y="1184062"/>
                  </a:lnTo>
                  <a:lnTo>
                    <a:pt x="3002387" y="1142818"/>
                  </a:lnTo>
                  <a:lnTo>
                    <a:pt x="3006852" y="1098537"/>
                  </a:lnTo>
                  <a:lnTo>
                    <a:pt x="3006852" y="219709"/>
                  </a:lnTo>
                  <a:lnTo>
                    <a:pt x="3002387" y="175429"/>
                  </a:lnTo>
                  <a:lnTo>
                    <a:pt x="2989585" y="134186"/>
                  </a:lnTo>
                  <a:lnTo>
                    <a:pt x="2969327" y="96865"/>
                  </a:lnTo>
                  <a:lnTo>
                    <a:pt x="2942497" y="64349"/>
                  </a:lnTo>
                  <a:lnTo>
                    <a:pt x="2909981" y="37521"/>
                  </a:lnTo>
                  <a:lnTo>
                    <a:pt x="2872660" y="17265"/>
                  </a:lnTo>
                  <a:lnTo>
                    <a:pt x="2831419" y="4463"/>
                  </a:lnTo>
                  <a:lnTo>
                    <a:pt x="2787142" y="0"/>
                  </a:lnTo>
                  <a:close/>
                </a:path>
              </a:pathLst>
            </a:custGeom>
            <a:solidFill>
              <a:srgbClr val="EC7C30">
                <a:alpha val="63136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775460" y="3605786"/>
              <a:ext cx="3007360" cy="1318260"/>
            </a:xfrm>
            <a:custGeom>
              <a:avLst/>
              <a:gdLst/>
              <a:ahLst/>
              <a:cxnLst/>
              <a:rect l="l" t="t" r="r" b="b"/>
              <a:pathLst>
                <a:path w="3007360" h="1318260">
                  <a:moveTo>
                    <a:pt x="0" y="219709"/>
                  </a:moveTo>
                  <a:lnTo>
                    <a:pt x="4464" y="175429"/>
                  </a:lnTo>
                  <a:lnTo>
                    <a:pt x="17266" y="134186"/>
                  </a:lnTo>
                  <a:lnTo>
                    <a:pt x="37524" y="96865"/>
                  </a:lnTo>
                  <a:lnTo>
                    <a:pt x="64354" y="64349"/>
                  </a:lnTo>
                  <a:lnTo>
                    <a:pt x="96870" y="37521"/>
                  </a:lnTo>
                  <a:lnTo>
                    <a:pt x="134191" y="17265"/>
                  </a:lnTo>
                  <a:lnTo>
                    <a:pt x="175432" y="4463"/>
                  </a:lnTo>
                  <a:lnTo>
                    <a:pt x="219710" y="0"/>
                  </a:lnTo>
                  <a:lnTo>
                    <a:pt x="2787142" y="0"/>
                  </a:lnTo>
                  <a:lnTo>
                    <a:pt x="2831419" y="4463"/>
                  </a:lnTo>
                  <a:lnTo>
                    <a:pt x="2872660" y="17265"/>
                  </a:lnTo>
                  <a:lnTo>
                    <a:pt x="2909981" y="37521"/>
                  </a:lnTo>
                  <a:lnTo>
                    <a:pt x="2942497" y="64349"/>
                  </a:lnTo>
                  <a:lnTo>
                    <a:pt x="2969327" y="96865"/>
                  </a:lnTo>
                  <a:lnTo>
                    <a:pt x="2989585" y="134186"/>
                  </a:lnTo>
                  <a:lnTo>
                    <a:pt x="3002387" y="175429"/>
                  </a:lnTo>
                  <a:lnTo>
                    <a:pt x="3006852" y="219709"/>
                  </a:lnTo>
                  <a:lnTo>
                    <a:pt x="3006852" y="1098537"/>
                  </a:lnTo>
                  <a:lnTo>
                    <a:pt x="3002387" y="1142818"/>
                  </a:lnTo>
                  <a:lnTo>
                    <a:pt x="2989585" y="1184062"/>
                  </a:lnTo>
                  <a:lnTo>
                    <a:pt x="2969327" y="1221385"/>
                  </a:lnTo>
                  <a:lnTo>
                    <a:pt x="2942497" y="1253904"/>
                  </a:lnTo>
                  <a:lnTo>
                    <a:pt x="2909981" y="1280734"/>
                  </a:lnTo>
                  <a:lnTo>
                    <a:pt x="2872660" y="1300992"/>
                  </a:lnTo>
                  <a:lnTo>
                    <a:pt x="2831419" y="1313795"/>
                  </a:lnTo>
                  <a:lnTo>
                    <a:pt x="2787142" y="1318259"/>
                  </a:lnTo>
                  <a:lnTo>
                    <a:pt x="219710" y="1318259"/>
                  </a:lnTo>
                  <a:lnTo>
                    <a:pt x="175432" y="1313795"/>
                  </a:lnTo>
                  <a:lnTo>
                    <a:pt x="134191" y="1300992"/>
                  </a:lnTo>
                  <a:lnTo>
                    <a:pt x="96870" y="1280734"/>
                  </a:lnTo>
                  <a:lnTo>
                    <a:pt x="64354" y="1253904"/>
                  </a:lnTo>
                  <a:lnTo>
                    <a:pt x="37524" y="1221385"/>
                  </a:lnTo>
                  <a:lnTo>
                    <a:pt x="17266" y="1184062"/>
                  </a:lnTo>
                  <a:lnTo>
                    <a:pt x="4464" y="1142818"/>
                  </a:lnTo>
                  <a:lnTo>
                    <a:pt x="0" y="1098537"/>
                  </a:lnTo>
                  <a:lnTo>
                    <a:pt x="0" y="219709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1963992" y="3577190"/>
            <a:ext cx="2628265" cy="1293495"/>
          </a:xfrm>
          <a:prstGeom prst="rect">
            <a:avLst/>
          </a:prstGeom>
        </p:spPr>
        <p:txBody>
          <a:bodyPr wrap="square" lIns="0" tIns="57785" rIns="0" bIns="0" rtlCol="0" vert="horz">
            <a:spAutoFit/>
          </a:bodyPr>
          <a:lstStyle/>
          <a:p>
            <a:pPr algn="ctr" marL="520065" marR="510540">
              <a:lnSpc>
                <a:spcPts val="2930"/>
              </a:lnSpc>
              <a:spcBef>
                <a:spcPts val="455"/>
              </a:spcBef>
            </a:pPr>
            <a:r>
              <a:rPr dirty="0" sz="270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2700" spc="-1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dirty="0" sz="2700">
                <a:solidFill>
                  <a:srgbClr val="FFFFFF"/>
                </a:solidFill>
                <a:latin typeface="Calibri"/>
                <a:cs typeface="Calibri"/>
              </a:rPr>
              <a:t>ea</a:t>
            </a: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z="2700">
                <a:solidFill>
                  <a:srgbClr val="FFFFFF"/>
                </a:solidFill>
                <a:latin typeface="Calibri"/>
                <a:cs typeface="Calibri"/>
              </a:rPr>
              <a:t>ivi</a:t>
            </a: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dirty="0" sz="2700">
                <a:solidFill>
                  <a:srgbClr val="FFFFFF"/>
                </a:solidFill>
                <a:latin typeface="Calibri"/>
                <a:cs typeface="Calibri"/>
              </a:rPr>
              <a:t>ad  </a:t>
            </a: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Motriz.</a:t>
            </a:r>
            <a:endParaRPr sz="27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25"/>
              </a:spcBef>
            </a:pP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Sinéctica</a:t>
            </a:r>
            <a:r>
              <a:rPr dirty="0" sz="2700" spc="-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Corporal.</a:t>
            </a:r>
            <a:endParaRPr sz="2700">
              <a:latin typeface="Calibri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4775961" y="5115814"/>
            <a:ext cx="5359400" cy="1067435"/>
            <a:chOff x="4775961" y="5115814"/>
            <a:chExt cx="5359400" cy="1067435"/>
          </a:xfrm>
        </p:grpSpPr>
        <p:sp>
          <p:nvSpPr>
            <p:cNvPr id="27" name="object 27"/>
            <p:cNvSpPr/>
            <p:nvPr/>
          </p:nvSpPr>
          <p:spPr>
            <a:xfrm>
              <a:off x="4782311" y="5122164"/>
              <a:ext cx="5346700" cy="1054735"/>
            </a:xfrm>
            <a:custGeom>
              <a:avLst/>
              <a:gdLst/>
              <a:ahLst/>
              <a:cxnLst/>
              <a:rect l="l" t="t" r="r" b="b"/>
              <a:pathLst>
                <a:path w="5346700" h="1054735">
                  <a:moveTo>
                    <a:pt x="5170424" y="0"/>
                  </a:moveTo>
                  <a:lnTo>
                    <a:pt x="0" y="0"/>
                  </a:lnTo>
                  <a:lnTo>
                    <a:pt x="0" y="1054608"/>
                  </a:lnTo>
                  <a:lnTo>
                    <a:pt x="5170424" y="1054608"/>
                  </a:lnTo>
                  <a:lnTo>
                    <a:pt x="5217151" y="1048329"/>
                  </a:lnTo>
                  <a:lnTo>
                    <a:pt x="5259139" y="1030611"/>
                  </a:lnTo>
                  <a:lnTo>
                    <a:pt x="5294712" y="1003128"/>
                  </a:lnTo>
                  <a:lnTo>
                    <a:pt x="5322195" y="967555"/>
                  </a:lnTo>
                  <a:lnTo>
                    <a:pt x="5339913" y="925567"/>
                  </a:lnTo>
                  <a:lnTo>
                    <a:pt x="5346192" y="878840"/>
                  </a:lnTo>
                  <a:lnTo>
                    <a:pt x="5346192" y="175768"/>
                  </a:lnTo>
                  <a:lnTo>
                    <a:pt x="5339913" y="129040"/>
                  </a:lnTo>
                  <a:lnTo>
                    <a:pt x="5322195" y="87052"/>
                  </a:lnTo>
                  <a:lnTo>
                    <a:pt x="5294712" y="51479"/>
                  </a:lnTo>
                  <a:lnTo>
                    <a:pt x="5259139" y="23996"/>
                  </a:lnTo>
                  <a:lnTo>
                    <a:pt x="5217151" y="6278"/>
                  </a:lnTo>
                  <a:lnTo>
                    <a:pt x="5170424" y="0"/>
                  </a:lnTo>
                  <a:close/>
                </a:path>
              </a:pathLst>
            </a:custGeom>
            <a:solidFill>
              <a:srgbClr val="F7D4CA">
                <a:alpha val="8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782311" y="5122164"/>
              <a:ext cx="5346700" cy="1054735"/>
            </a:xfrm>
            <a:custGeom>
              <a:avLst/>
              <a:gdLst/>
              <a:ahLst/>
              <a:cxnLst/>
              <a:rect l="l" t="t" r="r" b="b"/>
              <a:pathLst>
                <a:path w="5346700" h="1054735">
                  <a:moveTo>
                    <a:pt x="5346192" y="175768"/>
                  </a:moveTo>
                  <a:lnTo>
                    <a:pt x="5346192" y="878840"/>
                  </a:lnTo>
                  <a:lnTo>
                    <a:pt x="5339913" y="925567"/>
                  </a:lnTo>
                  <a:lnTo>
                    <a:pt x="5322195" y="967555"/>
                  </a:lnTo>
                  <a:lnTo>
                    <a:pt x="5294712" y="1003128"/>
                  </a:lnTo>
                  <a:lnTo>
                    <a:pt x="5259139" y="1030611"/>
                  </a:lnTo>
                  <a:lnTo>
                    <a:pt x="5217151" y="1048329"/>
                  </a:lnTo>
                  <a:lnTo>
                    <a:pt x="5170424" y="1054608"/>
                  </a:lnTo>
                  <a:lnTo>
                    <a:pt x="0" y="1054608"/>
                  </a:lnTo>
                  <a:lnTo>
                    <a:pt x="0" y="0"/>
                  </a:lnTo>
                  <a:lnTo>
                    <a:pt x="5170424" y="0"/>
                  </a:lnTo>
                  <a:lnTo>
                    <a:pt x="5217151" y="6278"/>
                  </a:lnTo>
                  <a:lnTo>
                    <a:pt x="5259139" y="23996"/>
                  </a:lnTo>
                  <a:lnTo>
                    <a:pt x="5294712" y="51479"/>
                  </a:lnTo>
                  <a:lnTo>
                    <a:pt x="5322195" y="87052"/>
                  </a:lnTo>
                  <a:lnTo>
                    <a:pt x="5339913" y="129040"/>
                  </a:lnTo>
                  <a:lnTo>
                    <a:pt x="5346192" y="175768"/>
                  </a:lnTo>
                  <a:close/>
                </a:path>
              </a:pathLst>
            </a:custGeom>
            <a:ln w="12700">
              <a:solidFill>
                <a:srgbClr val="F7D4CA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4827023" y="5385006"/>
            <a:ext cx="447802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0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27000" algn="l"/>
              </a:tabLst>
            </a:pPr>
            <a:r>
              <a:rPr dirty="0" sz="1500">
                <a:latin typeface="Calibri"/>
                <a:cs typeface="Calibri"/>
              </a:rPr>
              <a:t>Consiste</a:t>
            </a:r>
            <a:r>
              <a:rPr dirty="0" sz="1500" spc="-2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en</a:t>
            </a:r>
            <a:r>
              <a:rPr dirty="0" sz="1500" spc="1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invertir el modelo </a:t>
            </a:r>
            <a:r>
              <a:rPr dirty="0" sz="1500">
                <a:latin typeface="Calibri"/>
                <a:cs typeface="Calibri"/>
              </a:rPr>
              <a:t>tradicional</a:t>
            </a:r>
            <a:r>
              <a:rPr dirty="0" sz="1500" spc="-25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de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enseñanza.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1769110" y="4983232"/>
            <a:ext cx="3020060" cy="1332865"/>
            <a:chOff x="1769110" y="4983232"/>
            <a:chExt cx="3020060" cy="1332865"/>
          </a:xfrm>
        </p:grpSpPr>
        <p:sp>
          <p:nvSpPr>
            <p:cNvPr id="31" name="object 31"/>
            <p:cNvSpPr/>
            <p:nvPr/>
          </p:nvSpPr>
          <p:spPr>
            <a:xfrm>
              <a:off x="1775460" y="4989582"/>
              <a:ext cx="3007360" cy="1320165"/>
            </a:xfrm>
            <a:custGeom>
              <a:avLst/>
              <a:gdLst/>
              <a:ahLst/>
              <a:cxnLst/>
              <a:rect l="l" t="t" r="r" b="b"/>
              <a:pathLst>
                <a:path w="3007360" h="1320164">
                  <a:moveTo>
                    <a:pt x="2786888" y="0"/>
                  </a:moveTo>
                  <a:lnTo>
                    <a:pt x="219964" y="0"/>
                  </a:lnTo>
                  <a:lnTo>
                    <a:pt x="175635" y="4468"/>
                  </a:lnTo>
                  <a:lnTo>
                    <a:pt x="134347" y="17285"/>
                  </a:lnTo>
                  <a:lnTo>
                    <a:pt x="96983" y="37564"/>
                  </a:lnTo>
                  <a:lnTo>
                    <a:pt x="64428" y="64423"/>
                  </a:lnTo>
                  <a:lnTo>
                    <a:pt x="37568" y="96977"/>
                  </a:lnTo>
                  <a:lnTo>
                    <a:pt x="17286" y="134341"/>
                  </a:lnTo>
                  <a:lnTo>
                    <a:pt x="4469" y="175632"/>
                  </a:lnTo>
                  <a:lnTo>
                    <a:pt x="0" y="219964"/>
                  </a:lnTo>
                  <a:lnTo>
                    <a:pt x="0" y="1099807"/>
                  </a:lnTo>
                  <a:lnTo>
                    <a:pt x="4469" y="1144139"/>
                  </a:lnTo>
                  <a:lnTo>
                    <a:pt x="17286" y="1185431"/>
                  </a:lnTo>
                  <a:lnTo>
                    <a:pt x="37568" y="1222797"/>
                  </a:lnTo>
                  <a:lnTo>
                    <a:pt x="64428" y="1255353"/>
                  </a:lnTo>
                  <a:lnTo>
                    <a:pt x="96983" y="1282215"/>
                  </a:lnTo>
                  <a:lnTo>
                    <a:pt x="134347" y="1302496"/>
                  </a:lnTo>
                  <a:lnTo>
                    <a:pt x="175635" y="1315314"/>
                  </a:lnTo>
                  <a:lnTo>
                    <a:pt x="219964" y="1319784"/>
                  </a:lnTo>
                  <a:lnTo>
                    <a:pt x="2786888" y="1319784"/>
                  </a:lnTo>
                  <a:lnTo>
                    <a:pt x="2831216" y="1315314"/>
                  </a:lnTo>
                  <a:lnTo>
                    <a:pt x="2872504" y="1302496"/>
                  </a:lnTo>
                  <a:lnTo>
                    <a:pt x="2909868" y="1282215"/>
                  </a:lnTo>
                  <a:lnTo>
                    <a:pt x="2942423" y="1255353"/>
                  </a:lnTo>
                  <a:lnTo>
                    <a:pt x="2969283" y="1222797"/>
                  </a:lnTo>
                  <a:lnTo>
                    <a:pt x="2989565" y="1185431"/>
                  </a:lnTo>
                  <a:lnTo>
                    <a:pt x="3002382" y="1144139"/>
                  </a:lnTo>
                  <a:lnTo>
                    <a:pt x="3006852" y="1099807"/>
                  </a:lnTo>
                  <a:lnTo>
                    <a:pt x="3006852" y="219964"/>
                  </a:lnTo>
                  <a:lnTo>
                    <a:pt x="3002382" y="175632"/>
                  </a:lnTo>
                  <a:lnTo>
                    <a:pt x="2989565" y="134341"/>
                  </a:lnTo>
                  <a:lnTo>
                    <a:pt x="2969283" y="96977"/>
                  </a:lnTo>
                  <a:lnTo>
                    <a:pt x="2942423" y="64423"/>
                  </a:lnTo>
                  <a:lnTo>
                    <a:pt x="2909868" y="37564"/>
                  </a:lnTo>
                  <a:lnTo>
                    <a:pt x="2872504" y="17285"/>
                  </a:lnTo>
                  <a:lnTo>
                    <a:pt x="2831216" y="4468"/>
                  </a:lnTo>
                  <a:lnTo>
                    <a:pt x="2786888" y="0"/>
                  </a:lnTo>
                  <a:close/>
                </a:path>
              </a:pathLst>
            </a:custGeom>
            <a:solidFill>
              <a:srgbClr val="EC7C30">
                <a:alpha val="49804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775460" y="4989582"/>
              <a:ext cx="3007360" cy="1320165"/>
            </a:xfrm>
            <a:custGeom>
              <a:avLst/>
              <a:gdLst/>
              <a:ahLst/>
              <a:cxnLst/>
              <a:rect l="l" t="t" r="r" b="b"/>
              <a:pathLst>
                <a:path w="3007360" h="1320164">
                  <a:moveTo>
                    <a:pt x="0" y="219964"/>
                  </a:moveTo>
                  <a:lnTo>
                    <a:pt x="4469" y="175632"/>
                  </a:lnTo>
                  <a:lnTo>
                    <a:pt x="17286" y="134341"/>
                  </a:lnTo>
                  <a:lnTo>
                    <a:pt x="37568" y="96977"/>
                  </a:lnTo>
                  <a:lnTo>
                    <a:pt x="64428" y="64423"/>
                  </a:lnTo>
                  <a:lnTo>
                    <a:pt x="96983" y="37564"/>
                  </a:lnTo>
                  <a:lnTo>
                    <a:pt x="134347" y="17285"/>
                  </a:lnTo>
                  <a:lnTo>
                    <a:pt x="175635" y="4468"/>
                  </a:lnTo>
                  <a:lnTo>
                    <a:pt x="219964" y="0"/>
                  </a:lnTo>
                  <a:lnTo>
                    <a:pt x="2786888" y="0"/>
                  </a:lnTo>
                  <a:lnTo>
                    <a:pt x="2831216" y="4468"/>
                  </a:lnTo>
                  <a:lnTo>
                    <a:pt x="2872504" y="17285"/>
                  </a:lnTo>
                  <a:lnTo>
                    <a:pt x="2909868" y="37564"/>
                  </a:lnTo>
                  <a:lnTo>
                    <a:pt x="2942423" y="64423"/>
                  </a:lnTo>
                  <a:lnTo>
                    <a:pt x="2969283" y="96977"/>
                  </a:lnTo>
                  <a:lnTo>
                    <a:pt x="2989565" y="134341"/>
                  </a:lnTo>
                  <a:lnTo>
                    <a:pt x="3002382" y="175632"/>
                  </a:lnTo>
                  <a:lnTo>
                    <a:pt x="3006852" y="219964"/>
                  </a:lnTo>
                  <a:lnTo>
                    <a:pt x="3006852" y="1099807"/>
                  </a:lnTo>
                  <a:lnTo>
                    <a:pt x="3002382" y="1144139"/>
                  </a:lnTo>
                  <a:lnTo>
                    <a:pt x="2989565" y="1185431"/>
                  </a:lnTo>
                  <a:lnTo>
                    <a:pt x="2969283" y="1222797"/>
                  </a:lnTo>
                  <a:lnTo>
                    <a:pt x="2942423" y="1255353"/>
                  </a:lnTo>
                  <a:lnTo>
                    <a:pt x="2909868" y="1282215"/>
                  </a:lnTo>
                  <a:lnTo>
                    <a:pt x="2872504" y="1302496"/>
                  </a:lnTo>
                  <a:lnTo>
                    <a:pt x="2831216" y="1315314"/>
                  </a:lnTo>
                  <a:lnTo>
                    <a:pt x="2786888" y="1319784"/>
                  </a:lnTo>
                  <a:lnTo>
                    <a:pt x="219964" y="1319784"/>
                  </a:lnTo>
                  <a:lnTo>
                    <a:pt x="175635" y="1315314"/>
                  </a:lnTo>
                  <a:lnTo>
                    <a:pt x="134347" y="1302496"/>
                  </a:lnTo>
                  <a:lnTo>
                    <a:pt x="96983" y="1282215"/>
                  </a:lnTo>
                  <a:lnTo>
                    <a:pt x="64428" y="1255353"/>
                  </a:lnTo>
                  <a:lnTo>
                    <a:pt x="37568" y="1222797"/>
                  </a:lnTo>
                  <a:lnTo>
                    <a:pt x="17286" y="1185431"/>
                  </a:lnTo>
                  <a:lnTo>
                    <a:pt x="4469" y="1144139"/>
                  </a:lnTo>
                  <a:lnTo>
                    <a:pt x="0" y="1099807"/>
                  </a:lnTo>
                  <a:lnTo>
                    <a:pt x="0" y="219964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1989933" y="5390847"/>
            <a:ext cx="2578100" cy="436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Flipped</a:t>
            </a:r>
            <a:r>
              <a:rPr dirty="0" sz="27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00" spc="-5">
                <a:solidFill>
                  <a:srgbClr val="FFFFFF"/>
                </a:solidFill>
                <a:latin typeface="Calibri"/>
                <a:cs typeface="Calibri"/>
              </a:rPr>
              <a:t>Classroom</a:t>
            </a:r>
            <a:endParaRPr sz="27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622996" y="6331652"/>
            <a:ext cx="121602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">
                <a:latin typeface="Calibri"/>
                <a:cs typeface="Calibri"/>
              </a:rPr>
              <a:t>(Blázquez,</a:t>
            </a:r>
            <a:r>
              <a:rPr dirty="0" sz="1400" spc="-50">
                <a:latin typeface="Calibri"/>
                <a:cs typeface="Calibri"/>
              </a:rPr>
              <a:t> </a:t>
            </a:r>
            <a:r>
              <a:rPr dirty="0" sz="1400" spc="-5">
                <a:latin typeface="Calibri"/>
                <a:cs typeface="Calibri"/>
              </a:rPr>
              <a:t>2017)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77827" y="233463"/>
            <a:ext cx="3942079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latin typeface="Calibri"/>
                <a:cs typeface="Calibri"/>
              </a:rPr>
              <a:t>EDUCACIÓN</a:t>
            </a:r>
            <a:r>
              <a:rPr dirty="0" sz="4000" spc="-60">
                <a:latin typeface="Calibri"/>
                <a:cs typeface="Calibri"/>
              </a:rPr>
              <a:t> </a:t>
            </a:r>
            <a:r>
              <a:rPr dirty="0" sz="4000" spc="-5">
                <a:latin typeface="Calibri"/>
                <a:cs typeface="Calibri"/>
              </a:rPr>
              <a:t>FÍSICA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77471" y="1062875"/>
            <a:ext cx="7439025" cy="8813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 marR="5080" indent="635">
              <a:lnSpc>
                <a:spcPct val="100699"/>
              </a:lnSpc>
              <a:spcBef>
                <a:spcPts val="70"/>
              </a:spcBef>
              <a:tabLst>
                <a:tab pos="1610360" algn="l"/>
                <a:tab pos="2379980" algn="l"/>
                <a:tab pos="3737610" algn="l"/>
                <a:tab pos="4208145" algn="l"/>
                <a:tab pos="5880100" algn="l"/>
                <a:tab pos="6270625" algn="l"/>
              </a:tabLst>
            </a:pPr>
            <a:r>
              <a:rPr dirty="0" sz="2800" spc="-10">
                <a:latin typeface="Calibri"/>
                <a:cs typeface="Calibri"/>
              </a:rPr>
              <a:t>D</a:t>
            </a:r>
            <a:r>
              <a:rPr dirty="0" sz="2800">
                <a:latin typeface="Calibri"/>
                <a:cs typeface="Calibri"/>
              </a:rPr>
              <a:t>i</a:t>
            </a:r>
            <a:r>
              <a:rPr dirty="0" sz="2800" spc="-10">
                <a:latin typeface="Calibri"/>
                <a:cs typeface="Calibri"/>
              </a:rPr>
              <a:t>s</a:t>
            </a:r>
            <a:r>
              <a:rPr dirty="0" sz="2800">
                <a:latin typeface="Calibri"/>
                <a:cs typeface="Calibri"/>
              </a:rPr>
              <a:t>ci</a:t>
            </a:r>
            <a:r>
              <a:rPr dirty="0" sz="2800" spc="-10">
                <a:latin typeface="Calibri"/>
                <a:cs typeface="Calibri"/>
              </a:rPr>
              <a:t>p</a:t>
            </a:r>
            <a:r>
              <a:rPr dirty="0" sz="2800" spc="-15">
                <a:latin typeface="Calibri"/>
                <a:cs typeface="Calibri"/>
              </a:rPr>
              <a:t>l</a:t>
            </a:r>
            <a:r>
              <a:rPr dirty="0" sz="2800">
                <a:latin typeface="Calibri"/>
                <a:cs typeface="Calibri"/>
              </a:rPr>
              <a:t>i</a:t>
            </a:r>
            <a:r>
              <a:rPr dirty="0" sz="2800" spc="-10">
                <a:latin typeface="Calibri"/>
                <a:cs typeface="Calibri"/>
              </a:rPr>
              <a:t>n</a:t>
            </a:r>
            <a:r>
              <a:rPr dirty="0" sz="2800" spc="-5">
                <a:latin typeface="Calibri"/>
                <a:cs typeface="Calibri"/>
              </a:rPr>
              <a:t>a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>
                <a:latin typeface="Calibri"/>
                <a:cs typeface="Calibri"/>
              </a:rPr>
              <a:t>q</a:t>
            </a:r>
            <a:r>
              <a:rPr dirty="0" sz="2800" spc="-10">
                <a:latin typeface="Calibri"/>
                <a:cs typeface="Calibri"/>
              </a:rPr>
              <a:t>u</a:t>
            </a:r>
            <a:r>
              <a:rPr dirty="0" sz="2800" spc="-5">
                <a:latin typeface="Calibri"/>
                <a:cs typeface="Calibri"/>
              </a:rPr>
              <a:t>e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 spc="-10">
                <a:latin typeface="Calibri"/>
                <a:cs typeface="Calibri"/>
              </a:rPr>
              <a:t>pr</a:t>
            </a:r>
            <a:r>
              <a:rPr dirty="0" sz="2800" spc="5">
                <a:latin typeface="Calibri"/>
                <a:cs typeface="Calibri"/>
              </a:rPr>
              <a:t>e</a:t>
            </a:r>
            <a:r>
              <a:rPr dirty="0" sz="2800" spc="-10">
                <a:latin typeface="Calibri"/>
                <a:cs typeface="Calibri"/>
              </a:rPr>
              <a:t>p</a:t>
            </a:r>
            <a:r>
              <a:rPr dirty="0" sz="2800" spc="-5">
                <a:latin typeface="Calibri"/>
                <a:cs typeface="Calibri"/>
              </a:rPr>
              <a:t>a</a:t>
            </a:r>
            <a:r>
              <a:rPr dirty="0" sz="2800" spc="-10">
                <a:latin typeface="Calibri"/>
                <a:cs typeface="Calibri"/>
              </a:rPr>
              <a:t>r</a:t>
            </a:r>
            <a:r>
              <a:rPr dirty="0" sz="2800" spc="-5">
                <a:latin typeface="Calibri"/>
                <a:cs typeface="Calibri"/>
              </a:rPr>
              <a:t>a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>
                <a:latin typeface="Calibri"/>
                <a:cs typeface="Calibri"/>
              </a:rPr>
              <a:t>a</a:t>
            </a:r>
            <a:r>
              <a:rPr dirty="0" sz="2800" spc="-5">
                <a:latin typeface="Calibri"/>
                <a:cs typeface="Calibri"/>
              </a:rPr>
              <a:t>l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 spc="-15">
                <a:latin typeface="Calibri"/>
                <a:cs typeface="Calibri"/>
              </a:rPr>
              <a:t>alu</a:t>
            </a:r>
            <a:r>
              <a:rPr dirty="0" sz="2800" spc="5">
                <a:latin typeface="Calibri"/>
                <a:cs typeface="Calibri"/>
              </a:rPr>
              <a:t>m</a:t>
            </a:r>
            <a:r>
              <a:rPr dirty="0" sz="2800" spc="-10">
                <a:latin typeface="Calibri"/>
                <a:cs typeface="Calibri"/>
              </a:rPr>
              <a:t>n</a:t>
            </a:r>
            <a:r>
              <a:rPr dirty="0" sz="2800" spc="10">
                <a:latin typeface="Calibri"/>
                <a:cs typeface="Calibri"/>
              </a:rPr>
              <a:t>a</a:t>
            </a:r>
            <a:r>
              <a:rPr dirty="0" sz="2800" spc="-10">
                <a:latin typeface="Calibri"/>
                <a:cs typeface="Calibri"/>
              </a:rPr>
              <a:t>d</a:t>
            </a:r>
            <a:r>
              <a:rPr dirty="0" sz="2800" spc="-5">
                <a:latin typeface="Calibri"/>
                <a:cs typeface="Calibri"/>
              </a:rPr>
              <a:t>o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 spc="-5">
                <a:latin typeface="Calibri"/>
                <a:cs typeface="Calibri"/>
              </a:rPr>
              <a:t>a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 spc="-10">
                <a:latin typeface="Calibri"/>
                <a:cs typeface="Calibri"/>
              </a:rPr>
              <a:t>d</a:t>
            </a:r>
            <a:r>
              <a:rPr dirty="0" sz="2800" spc="-5">
                <a:latin typeface="Calibri"/>
                <a:cs typeface="Calibri"/>
              </a:rPr>
              <a:t>e</a:t>
            </a:r>
            <a:r>
              <a:rPr dirty="0" sz="2800" spc="-10">
                <a:latin typeface="Calibri"/>
                <a:cs typeface="Calibri"/>
              </a:rPr>
              <a:t>s</a:t>
            </a:r>
            <a:r>
              <a:rPr dirty="0" sz="2800" spc="-5">
                <a:latin typeface="Calibri"/>
                <a:cs typeface="Calibri"/>
              </a:rPr>
              <a:t>a</a:t>
            </a:r>
            <a:r>
              <a:rPr dirty="0" sz="2800" spc="-10">
                <a:latin typeface="Calibri"/>
                <a:cs typeface="Calibri"/>
              </a:rPr>
              <a:t>f</a:t>
            </a:r>
            <a:r>
              <a:rPr dirty="0" sz="2800" spc="-15">
                <a:latin typeface="Calibri"/>
                <a:cs typeface="Calibri"/>
              </a:rPr>
              <a:t>i</a:t>
            </a:r>
            <a:r>
              <a:rPr dirty="0" sz="2800" spc="-5">
                <a:latin typeface="Calibri"/>
                <a:cs typeface="Calibri"/>
              </a:rPr>
              <a:t>ar  </a:t>
            </a:r>
            <a:r>
              <a:rPr dirty="0" sz="2800" spc="-10">
                <a:latin typeface="Calibri"/>
                <a:cs typeface="Calibri"/>
              </a:rPr>
              <a:t>fundamentales: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10173" y="1062875"/>
            <a:ext cx="303276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75970" algn="l"/>
                <a:tab pos="1691639" algn="l"/>
                <a:tab pos="2273300" algn="l"/>
              </a:tabLst>
            </a:pPr>
            <a:r>
              <a:rPr dirty="0" sz="2800">
                <a:latin typeface="Calibri"/>
                <a:cs typeface="Calibri"/>
              </a:rPr>
              <a:t>u</a:t>
            </a:r>
            <a:r>
              <a:rPr dirty="0" sz="2800" spc="-10">
                <a:latin typeface="Calibri"/>
                <a:cs typeface="Calibri"/>
              </a:rPr>
              <a:t>n</a:t>
            </a:r>
            <a:r>
              <a:rPr dirty="0" sz="2800" spc="-5">
                <a:latin typeface="Calibri"/>
                <a:cs typeface="Calibri"/>
              </a:rPr>
              <a:t>a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 spc="-10">
                <a:latin typeface="Calibri"/>
                <a:cs typeface="Calibri"/>
              </a:rPr>
              <a:t>s</a:t>
            </a:r>
            <a:r>
              <a:rPr dirty="0" sz="2800" spc="-5">
                <a:latin typeface="Calibri"/>
                <a:cs typeface="Calibri"/>
              </a:rPr>
              <a:t>e</a:t>
            </a:r>
            <a:r>
              <a:rPr dirty="0" sz="2800" spc="-10">
                <a:latin typeface="Calibri"/>
                <a:cs typeface="Calibri"/>
              </a:rPr>
              <a:t>ri</a:t>
            </a:r>
            <a:r>
              <a:rPr dirty="0" sz="2800" spc="-5">
                <a:latin typeface="Calibri"/>
                <a:cs typeface="Calibri"/>
              </a:rPr>
              <a:t>e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 spc="-10">
                <a:latin typeface="Calibri"/>
                <a:cs typeface="Calibri"/>
              </a:rPr>
              <a:t>d</a:t>
            </a:r>
            <a:r>
              <a:rPr dirty="0" sz="2800" spc="-5">
                <a:latin typeface="Calibri"/>
                <a:cs typeface="Calibri"/>
              </a:rPr>
              <a:t>e</a:t>
            </a:r>
            <a:r>
              <a:rPr dirty="0" sz="2800">
                <a:latin typeface="Calibri"/>
                <a:cs typeface="Calibri"/>
              </a:rPr>
              <a:t>	</a:t>
            </a:r>
            <a:r>
              <a:rPr dirty="0" sz="2800" spc="-10">
                <a:latin typeface="Calibri"/>
                <a:cs typeface="Calibri"/>
              </a:rPr>
              <a:t>r</a:t>
            </a:r>
            <a:r>
              <a:rPr dirty="0" sz="2800" spc="-5">
                <a:latin typeface="Calibri"/>
                <a:cs typeface="Calibri"/>
              </a:rPr>
              <a:t>etos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78181" y="1922411"/>
            <a:ext cx="10664825" cy="45720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latin typeface="Calibri"/>
                <a:cs typeface="Calibri"/>
              </a:rPr>
              <a:t>Fomenta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un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estilo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 vida activo.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994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conocimiento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</a:t>
            </a:r>
            <a:r>
              <a:rPr dirty="0" sz="2400">
                <a:latin typeface="Calibri"/>
                <a:cs typeface="Calibri"/>
              </a:rPr>
              <a:t> la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propia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corporalidad.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994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latin typeface="Calibri"/>
                <a:cs typeface="Calibri"/>
              </a:rPr>
              <a:t>El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acercamiento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manifestaciones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culturales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carácter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motor.</a:t>
            </a:r>
            <a:endParaRPr sz="2400">
              <a:latin typeface="Calibri"/>
              <a:cs typeface="Calibri"/>
            </a:endParaRPr>
          </a:p>
          <a:p>
            <a:pPr algn="just" marL="354965" marR="5080" indent="-342900">
              <a:lnSpc>
                <a:spcPct val="100200"/>
              </a:lnSpc>
              <a:spcBef>
                <a:spcPts val="990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400" spc="-5">
                <a:latin typeface="Calibri"/>
                <a:cs typeface="Calibri"/>
              </a:rPr>
              <a:t>La integración de actitudes ecosocialmente responsables </a:t>
            </a:r>
            <a:r>
              <a:rPr dirty="0" sz="2400">
                <a:latin typeface="Calibri"/>
                <a:cs typeface="Calibri"/>
              </a:rPr>
              <a:t>o el </a:t>
            </a:r>
            <a:r>
              <a:rPr dirty="0" sz="2400" spc="-5">
                <a:latin typeface="Calibri"/>
                <a:cs typeface="Calibri"/>
              </a:rPr>
              <a:t>desarrollo de </a:t>
            </a:r>
            <a:r>
              <a:rPr dirty="0" sz="2400" spc="-10">
                <a:latin typeface="Calibri"/>
                <a:cs typeface="Calibri"/>
              </a:rPr>
              <a:t>todos </a:t>
            </a:r>
            <a:r>
              <a:rPr dirty="0" sz="2400" spc="-5">
                <a:latin typeface="Calibri"/>
                <a:cs typeface="Calibri"/>
              </a:rPr>
              <a:t> los procesos de toma de decisiones que intervienen </a:t>
            </a:r>
            <a:r>
              <a:rPr dirty="0" sz="2400">
                <a:latin typeface="Calibri"/>
                <a:cs typeface="Calibri"/>
              </a:rPr>
              <a:t>en la </a:t>
            </a:r>
            <a:r>
              <a:rPr dirty="0" sz="2400" spc="-5">
                <a:latin typeface="Calibri"/>
                <a:cs typeface="Calibri"/>
              </a:rPr>
              <a:t>resolución de situaciones 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motrices.</a:t>
            </a:r>
            <a:endParaRPr sz="2400">
              <a:latin typeface="Calibri"/>
              <a:cs typeface="Calibri"/>
            </a:endParaRPr>
          </a:p>
          <a:p>
            <a:pPr algn="just" marL="355600" marR="5080" indent="-342900">
              <a:lnSpc>
                <a:spcPct val="100400"/>
              </a:lnSpc>
              <a:spcBef>
                <a:spcPts val="97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400" spc="-5">
                <a:latin typeface="Calibri"/>
                <a:cs typeface="Calibri"/>
              </a:rPr>
              <a:t>La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finalidad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del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profesor</a:t>
            </a:r>
            <a:r>
              <a:rPr dirty="0" sz="2400" spc="-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conseguir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que</a:t>
            </a:r>
            <a:r>
              <a:rPr dirty="0" sz="2400">
                <a:latin typeface="Calibri"/>
                <a:cs typeface="Calibri"/>
              </a:rPr>
              <a:t> el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alumnado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sea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motrizmente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competente,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facilitando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así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su desarrollo integral.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 algn="r" marR="112395">
              <a:lnSpc>
                <a:spcPct val="100000"/>
              </a:lnSpc>
              <a:spcBef>
                <a:spcPts val="1955"/>
              </a:spcBef>
            </a:pPr>
            <a:r>
              <a:rPr dirty="0" sz="2400" spc="-5">
                <a:latin typeface="Calibri"/>
                <a:cs typeface="Calibri"/>
              </a:rPr>
              <a:t>(Delgado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</a:t>
            </a:r>
            <a:r>
              <a:rPr dirty="0" sz="2400" spc="-5">
                <a:latin typeface="Calibri"/>
                <a:cs typeface="Calibri"/>
              </a:rPr>
              <a:t> Tercedor,</a:t>
            </a:r>
            <a:r>
              <a:rPr dirty="0" sz="2400" spc="-1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2002).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49283" y="5262371"/>
            <a:ext cx="2231135" cy="804671"/>
          </a:xfrm>
          <a:prstGeom prst="rect">
            <a:avLst/>
          </a:prstGeom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01600" y="1086114"/>
            <a:ext cx="10904855" cy="263144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462280" marR="5080" indent="-449580">
              <a:lnSpc>
                <a:spcPct val="80000"/>
              </a:lnSpc>
              <a:spcBef>
                <a:spcPts val="459"/>
              </a:spcBef>
            </a:pPr>
            <a:r>
              <a:rPr dirty="0" sz="1500" spc="-5">
                <a:latin typeface="Times New Roman"/>
                <a:cs typeface="Times New Roman"/>
              </a:rPr>
              <a:t>Biddle,</a:t>
            </a:r>
            <a:r>
              <a:rPr dirty="0" sz="1500" spc="30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S.,</a:t>
            </a:r>
            <a:r>
              <a:rPr dirty="0" sz="1500" spc="3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&amp;</a:t>
            </a:r>
            <a:r>
              <a:rPr dirty="0" sz="1500" spc="3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Goudas,</a:t>
            </a:r>
            <a:r>
              <a:rPr dirty="0" sz="1500" spc="3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M.</a:t>
            </a:r>
            <a:r>
              <a:rPr dirty="0" sz="1500" spc="3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(1993).</a:t>
            </a:r>
            <a:r>
              <a:rPr dirty="0" sz="1500" spc="3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Reaching</a:t>
            </a:r>
            <a:r>
              <a:rPr dirty="0" sz="1500" spc="3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Styles,</a:t>
            </a:r>
            <a:r>
              <a:rPr dirty="0" sz="1500" spc="3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class</a:t>
            </a:r>
            <a:r>
              <a:rPr dirty="0" sz="1500" spc="3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climate</a:t>
            </a:r>
            <a:r>
              <a:rPr dirty="0" sz="1500" spc="30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and</a:t>
            </a:r>
            <a:r>
              <a:rPr dirty="0" sz="1500" spc="33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motivational</a:t>
            </a:r>
            <a:r>
              <a:rPr dirty="0" sz="1500" spc="3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in</a:t>
            </a:r>
            <a:r>
              <a:rPr dirty="0" sz="1500" spc="32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Physical</a:t>
            </a:r>
            <a:r>
              <a:rPr dirty="0" sz="1500" spc="3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Education.</a:t>
            </a:r>
            <a:r>
              <a:rPr dirty="0" sz="1500" spc="310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Journal</a:t>
            </a:r>
            <a:r>
              <a:rPr dirty="0" sz="1500" spc="31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Physical</a:t>
            </a:r>
            <a:r>
              <a:rPr dirty="0" sz="1500" spc="31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Education, </a:t>
            </a:r>
            <a:r>
              <a:rPr dirty="0" sz="1500" spc="-36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Recreation</a:t>
            </a:r>
            <a:r>
              <a:rPr dirty="0" sz="1500" spc="-3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and</a:t>
            </a:r>
            <a:r>
              <a:rPr dirty="0" sz="1500" spc="-1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Dance</a:t>
            </a:r>
            <a:r>
              <a:rPr dirty="0" sz="1500" spc="-5">
                <a:latin typeface="Times New Roman"/>
                <a:cs typeface="Times New Roman"/>
              </a:rPr>
              <a:t>,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3</a:t>
            </a:r>
            <a:r>
              <a:rPr dirty="0" sz="1500">
                <a:latin typeface="Times New Roman"/>
                <a:cs typeface="Times New Roman"/>
              </a:rPr>
              <a:t>(24),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38–39.</a:t>
            </a:r>
            <a:endParaRPr sz="1500">
              <a:latin typeface="Times New Roman"/>
              <a:cs typeface="Times New Roman"/>
            </a:endParaRPr>
          </a:p>
          <a:p>
            <a:pPr marL="461645" marR="6985" indent="-449580">
              <a:lnSpc>
                <a:spcPct val="80000"/>
              </a:lnSpc>
            </a:pPr>
            <a:r>
              <a:rPr dirty="0" sz="1500" spc="-5">
                <a:latin typeface="Times New Roman"/>
                <a:cs typeface="Times New Roman"/>
              </a:rPr>
              <a:t>Blázquez,</a:t>
            </a:r>
            <a:r>
              <a:rPr dirty="0" sz="1500" spc="25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D.</a:t>
            </a:r>
            <a:r>
              <a:rPr dirty="0" sz="1500" spc="25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(2016).</a:t>
            </a:r>
            <a:r>
              <a:rPr dirty="0" sz="1500" spc="250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Métodos</a:t>
            </a:r>
            <a:r>
              <a:rPr dirty="0" sz="1500" spc="25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24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enseñanza</a:t>
            </a:r>
            <a:r>
              <a:rPr dirty="0" sz="1500" spc="254" i="1">
                <a:latin typeface="Times New Roman"/>
                <a:cs typeface="Times New Roman"/>
              </a:rPr>
              <a:t> </a:t>
            </a:r>
            <a:r>
              <a:rPr dirty="0" sz="1500" spc="-10" i="1">
                <a:latin typeface="Times New Roman"/>
                <a:cs typeface="Times New Roman"/>
              </a:rPr>
              <a:t>en</a:t>
            </a:r>
            <a:r>
              <a:rPr dirty="0" sz="1500" spc="26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Educación</a:t>
            </a:r>
            <a:r>
              <a:rPr dirty="0" sz="1500" spc="254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física:</a:t>
            </a:r>
            <a:r>
              <a:rPr dirty="0" sz="1500" spc="254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enfoques</a:t>
            </a:r>
            <a:r>
              <a:rPr dirty="0" sz="1500" spc="26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innovadores</a:t>
            </a:r>
            <a:r>
              <a:rPr dirty="0" sz="1500" spc="254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para</a:t>
            </a:r>
            <a:r>
              <a:rPr dirty="0" sz="1500" spc="24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la</a:t>
            </a:r>
            <a:r>
              <a:rPr dirty="0" sz="1500" spc="25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enseñanza</a:t>
            </a:r>
            <a:r>
              <a:rPr dirty="0" sz="1500" spc="24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24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competencias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254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Ed.</a:t>
            </a:r>
            <a:r>
              <a:rPr dirty="0" sz="1500" spc="25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INDE. </a:t>
            </a:r>
            <a:r>
              <a:rPr dirty="0" sz="1500" spc="-36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Barcelona.</a:t>
            </a:r>
            <a:endParaRPr sz="1500">
              <a:latin typeface="Times New Roman"/>
              <a:cs typeface="Times New Roman"/>
            </a:endParaRPr>
          </a:p>
          <a:p>
            <a:pPr marL="462280" marR="5080" indent="-449580">
              <a:lnSpc>
                <a:spcPct val="80000"/>
              </a:lnSpc>
            </a:pPr>
            <a:r>
              <a:rPr dirty="0" sz="1500" spc="-5">
                <a:latin typeface="Times New Roman"/>
                <a:cs typeface="Times New Roman"/>
              </a:rPr>
              <a:t>Delgado,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M.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A.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(2015).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Los</a:t>
            </a:r>
            <a:r>
              <a:rPr dirty="0" sz="1500" spc="95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estilos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enseñanza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Educación</a:t>
            </a:r>
            <a:r>
              <a:rPr dirty="0" sz="1500" spc="9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Física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y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el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Deporte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a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través</a:t>
            </a:r>
            <a:r>
              <a:rPr dirty="0" sz="1500" spc="9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40</a:t>
            </a:r>
            <a:r>
              <a:rPr dirty="0" sz="1500" spc="9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años</a:t>
            </a:r>
            <a:r>
              <a:rPr dirty="0" sz="1500" spc="7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vida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profesional.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Retos:</a:t>
            </a:r>
            <a:r>
              <a:rPr dirty="0" sz="1500" spc="9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nuevas </a:t>
            </a:r>
            <a:r>
              <a:rPr dirty="0" sz="1500" spc="-36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tendencias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en</a:t>
            </a:r>
            <a:r>
              <a:rPr dirty="0" sz="150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educación</a:t>
            </a:r>
            <a:r>
              <a:rPr dirty="0" sz="1500" spc="-3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física,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deporte</a:t>
            </a:r>
            <a:r>
              <a:rPr dirty="0" sz="1500" spc="-3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y </a:t>
            </a:r>
            <a:r>
              <a:rPr dirty="0" sz="1500" spc="-5" i="1">
                <a:latin typeface="Times New Roman"/>
                <a:cs typeface="Times New Roman"/>
              </a:rPr>
              <a:t>recreación</a:t>
            </a:r>
            <a:r>
              <a:rPr dirty="0" sz="1500" spc="-5">
                <a:latin typeface="Times New Roman"/>
                <a:cs typeface="Times New Roman"/>
              </a:rPr>
              <a:t>,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28</a:t>
            </a:r>
            <a:r>
              <a:rPr dirty="0" sz="1500">
                <a:latin typeface="Times New Roman"/>
                <a:cs typeface="Times New Roman"/>
              </a:rPr>
              <a:t>,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240-247.</a:t>
            </a:r>
            <a:endParaRPr sz="1500">
              <a:latin typeface="Times New Roman"/>
              <a:cs typeface="Times New Roman"/>
            </a:endParaRPr>
          </a:p>
          <a:p>
            <a:pPr marL="462280" marR="7620" indent="-449580">
              <a:lnSpc>
                <a:spcPct val="80000"/>
              </a:lnSpc>
            </a:pPr>
            <a:r>
              <a:rPr dirty="0" sz="1500" spc="-5">
                <a:latin typeface="Times New Roman"/>
                <a:cs typeface="Times New Roman"/>
              </a:rPr>
              <a:t>Espada,</a:t>
            </a:r>
            <a:r>
              <a:rPr dirty="0" sz="1500" spc="2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M.</a:t>
            </a:r>
            <a:r>
              <a:rPr dirty="0" sz="1500" spc="2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y</a:t>
            </a:r>
            <a:r>
              <a:rPr dirty="0" sz="1500" spc="29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Cañadas,</a:t>
            </a:r>
            <a:r>
              <a:rPr dirty="0" sz="1500" spc="2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L.</a:t>
            </a:r>
            <a:r>
              <a:rPr dirty="0" sz="1500" spc="28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(2022).</a:t>
            </a:r>
            <a:r>
              <a:rPr dirty="0" sz="1500" spc="28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Relación</a:t>
            </a:r>
            <a:r>
              <a:rPr dirty="0" sz="1500" spc="29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entre</a:t>
            </a:r>
            <a:r>
              <a:rPr dirty="0" sz="1500" spc="27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los</a:t>
            </a:r>
            <a:r>
              <a:rPr dirty="0" sz="1500" spc="28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estilos</a:t>
            </a:r>
            <a:r>
              <a:rPr dirty="0" sz="1500" spc="29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27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aprendizaje</a:t>
            </a:r>
            <a:r>
              <a:rPr dirty="0" sz="1500" spc="27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27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los</a:t>
            </a:r>
            <a:r>
              <a:rPr dirty="0" sz="1500" spc="29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estudiantes</a:t>
            </a:r>
            <a:r>
              <a:rPr dirty="0" sz="1500" spc="27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universitarios</a:t>
            </a:r>
            <a:r>
              <a:rPr dirty="0" sz="1500" spc="29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27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Educación</a:t>
            </a:r>
            <a:r>
              <a:rPr dirty="0" sz="1500" spc="29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Física</a:t>
            </a:r>
            <a:r>
              <a:rPr dirty="0" sz="1500" spc="2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y</a:t>
            </a:r>
            <a:r>
              <a:rPr dirty="0" sz="1500" spc="275">
                <a:latin typeface="Times New Roman"/>
                <a:cs typeface="Times New Roman"/>
              </a:rPr>
              <a:t> </a:t>
            </a:r>
            <a:r>
              <a:rPr dirty="0" sz="1500" spc="5">
                <a:latin typeface="Times New Roman"/>
                <a:cs typeface="Times New Roman"/>
              </a:rPr>
              <a:t>sus </a:t>
            </a:r>
            <a:r>
              <a:rPr dirty="0" sz="1500" spc="-36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recuerdos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sobre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los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estilos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5">
                <a:latin typeface="Times New Roman"/>
                <a:cs typeface="Times New Roman"/>
              </a:rPr>
              <a:t> enseñanza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utilizados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por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sus</a:t>
            </a:r>
            <a:r>
              <a:rPr dirty="0" sz="1500" spc="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docentes</a:t>
            </a:r>
            <a:r>
              <a:rPr dirty="0" sz="1500" spc="-5" i="1">
                <a:latin typeface="Times New Roman"/>
                <a:cs typeface="Times New Roman"/>
              </a:rPr>
              <a:t>.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Revista </a:t>
            </a:r>
            <a:r>
              <a:rPr dirty="0" sz="1500" i="1">
                <a:latin typeface="Times New Roman"/>
                <a:cs typeface="Times New Roman"/>
              </a:rPr>
              <a:t>Estilos</a:t>
            </a:r>
            <a:r>
              <a:rPr dirty="0" sz="1500" spc="-3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-5" i="1">
                <a:latin typeface="Times New Roman"/>
                <a:cs typeface="Times New Roman"/>
              </a:rPr>
              <a:t> Aprendizaje,</a:t>
            </a:r>
            <a:r>
              <a:rPr dirty="0" sz="1500" spc="-3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15</a:t>
            </a:r>
            <a:r>
              <a:rPr dirty="0" sz="1500">
                <a:latin typeface="Times New Roman"/>
                <a:cs typeface="Times New Roman"/>
              </a:rPr>
              <a:t>(1)</a:t>
            </a:r>
            <a:endParaRPr sz="1500">
              <a:latin typeface="Times New Roman"/>
              <a:cs typeface="Times New Roman"/>
            </a:endParaRPr>
          </a:p>
          <a:p>
            <a:pPr marL="12700" marR="355600">
              <a:lnSpc>
                <a:spcPts val="1440"/>
              </a:lnSpc>
              <a:spcBef>
                <a:spcPts val="1425"/>
              </a:spcBef>
            </a:pPr>
            <a:r>
              <a:rPr dirty="0" sz="1500" spc="-5">
                <a:latin typeface="Times New Roman"/>
                <a:cs typeface="Times New Roman"/>
              </a:rPr>
              <a:t>Espinoza, </a:t>
            </a:r>
            <a:r>
              <a:rPr dirty="0" sz="1500">
                <a:latin typeface="Times New Roman"/>
                <a:cs typeface="Times New Roman"/>
              </a:rPr>
              <a:t>J. (2017) Los </a:t>
            </a:r>
            <a:r>
              <a:rPr dirty="0" sz="1500" spc="-5">
                <a:latin typeface="Times New Roman"/>
                <a:cs typeface="Times New Roman"/>
              </a:rPr>
              <a:t>recursos didácticos </a:t>
            </a:r>
            <a:r>
              <a:rPr dirty="0" sz="1500">
                <a:latin typeface="Times New Roman"/>
                <a:cs typeface="Times New Roman"/>
              </a:rPr>
              <a:t>y </a:t>
            </a:r>
            <a:r>
              <a:rPr dirty="0" sz="1500" spc="-5">
                <a:latin typeface="Times New Roman"/>
                <a:cs typeface="Times New Roman"/>
              </a:rPr>
              <a:t>el aprendizaje significativo. </a:t>
            </a:r>
            <a:r>
              <a:rPr dirty="0" sz="1500" spc="-5" i="1">
                <a:latin typeface="Times New Roman"/>
                <a:cs typeface="Times New Roman"/>
              </a:rPr>
              <a:t>Espirales. Revista Multidisciplinaria </a:t>
            </a:r>
            <a:r>
              <a:rPr dirty="0" sz="1500" i="1">
                <a:latin typeface="Times New Roman"/>
                <a:cs typeface="Times New Roman"/>
              </a:rPr>
              <a:t>de </a:t>
            </a:r>
            <a:r>
              <a:rPr dirty="0" sz="1500" spc="-5" i="1">
                <a:latin typeface="Times New Roman"/>
                <a:cs typeface="Times New Roman"/>
              </a:rPr>
              <a:t>Investigación, </a:t>
            </a:r>
            <a:r>
              <a:rPr dirty="0" sz="1500">
                <a:latin typeface="Times New Roman"/>
                <a:cs typeface="Times New Roman"/>
              </a:rPr>
              <a:t>2, 33-38. </a:t>
            </a:r>
            <a:r>
              <a:rPr dirty="0" sz="1500" spc="-36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Delgado, M. A. </a:t>
            </a:r>
            <a:r>
              <a:rPr dirty="0" sz="1500">
                <a:latin typeface="Times New Roman"/>
                <a:cs typeface="Times New Roman"/>
              </a:rPr>
              <a:t>(1991). </a:t>
            </a:r>
            <a:r>
              <a:rPr dirty="0" sz="1500" i="1">
                <a:latin typeface="Times New Roman"/>
                <a:cs typeface="Times New Roman"/>
              </a:rPr>
              <a:t>Los </a:t>
            </a:r>
            <a:r>
              <a:rPr dirty="0" sz="1500" spc="-5" i="1">
                <a:latin typeface="Times New Roman"/>
                <a:cs typeface="Times New Roman"/>
              </a:rPr>
              <a:t>estilos </a:t>
            </a:r>
            <a:r>
              <a:rPr dirty="0" sz="1500" i="1">
                <a:latin typeface="Times New Roman"/>
                <a:cs typeface="Times New Roman"/>
              </a:rPr>
              <a:t>de enseñanza </a:t>
            </a:r>
            <a:r>
              <a:rPr dirty="0" sz="1500" spc="-5" i="1">
                <a:latin typeface="Times New Roman"/>
                <a:cs typeface="Times New Roman"/>
              </a:rPr>
              <a:t>en </a:t>
            </a:r>
            <a:r>
              <a:rPr dirty="0" sz="1500" i="1">
                <a:latin typeface="Times New Roman"/>
                <a:cs typeface="Times New Roman"/>
              </a:rPr>
              <a:t>la </a:t>
            </a:r>
            <a:r>
              <a:rPr dirty="0" sz="1500" spc="-5" i="1">
                <a:latin typeface="Times New Roman"/>
                <a:cs typeface="Times New Roman"/>
              </a:rPr>
              <a:t>educación física</a:t>
            </a:r>
            <a:r>
              <a:rPr dirty="0" sz="1500" spc="-5">
                <a:latin typeface="Times New Roman"/>
                <a:cs typeface="Times New Roman"/>
              </a:rPr>
              <a:t>. </a:t>
            </a:r>
            <a:r>
              <a:rPr dirty="0" sz="1500" i="1">
                <a:latin typeface="Times New Roman"/>
                <a:cs typeface="Times New Roman"/>
              </a:rPr>
              <a:t>Propuesta para una </a:t>
            </a:r>
            <a:r>
              <a:rPr dirty="0" sz="1500" spc="-5" i="1">
                <a:latin typeface="Times New Roman"/>
                <a:cs typeface="Times New Roman"/>
              </a:rPr>
              <a:t>reforma </a:t>
            </a:r>
            <a:r>
              <a:rPr dirty="0" sz="1500" i="1">
                <a:latin typeface="Times New Roman"/>
                <a:cs typeface="Times New Roman"/>
              </a:rPr>
              <a:t>de la enseñanza</a:t>
            </a:r>
            <a:r>
              <a:rPr dirty="0" sz="1500">
                <a:latin typeface="Times New Roman"/>
                <a:cs typeface="Times New Roman"/>
              </a:rPr>
              <a:t>. </a:t>
            </a:r>
            <a:r>
              <a:rPr dirty="0" sz="1500" spc="-5">
                <a:latin typeface="Times New Roman"/>
                <a:cs typeface="Times New Roman"/>
              </a:rPr>
              <a:t>Granada: ICE. </a:t>
            </a:r>
            <a:r>
              <a:rPr dirty="0" sz="150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Gimeno,</a:t>
            </a:r>
            <a:r>
              <a:rPr dirty="0" sz="1500" spc="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J.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(1981).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Teoría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-1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la enseñanza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y</a:t>
            </a:r>
            <a:r>
              <a:rPr dirty="0" sz="1500" spc="-1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desarrollo</a:t>
            </a:r>
            <a:r>
              <a:rPr dirty="0" sz="1500" spc="-3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del</a:t>
            </a:r>
            <a:r>
              <a:rPr dirty="0" sz="150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Curriculum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Madrid: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Anaya</a:t>
            </a:r>
            <a:endParaRPr sz="1500">
              <a:latin typeface="Times New Roman"/>
              <a:cs typeface="Times New Roman"/>
            </a:endParaRPr>
          </a:p>
          <a:p>
            <a:pPr marL="12700" marR="4165600">
              <a:lnSpc>
                <a:spcPct val="80000"/>
              </a:lnSpc>
              <a:spcBef>
                <a:spcPts val="15"/>
              </a:spcBef>
            </a:pPr>
            <a:r>
              <a:rPr dirty="0" sz="1500">
                <a:latin typeface="Times New Roman"/>
                <a:cs typeface="Times New Roman"/>
              </a:rPr>
              <a:t>Mosston. </a:t>
            </a:r>
            <a:r>
              <a:rPr dirty="0" sz="1500" spc="-5">
                <a:latin typeface="Times New Roman"/>
                <a:cs typeface="Times New Roman"/>
              </a:rPr>
              <a:t>M., </a:t>
            </a:r>
            <a:r>
              <a:rPr dirty="0" sz="1500">
                <a:latin typeface="Times New Roman"/>
                <a:cs typeface="Times New Roman"/>
              </a:rPr>
              <a:t>(1965). </a:t>
            </a:r>
            <a:r>
              <a:rPr dirty="0" sz="1500" spc="-5" i="1">
                <a:latin typeface="Times New Roman"/>
                <a:cs typeface="Times New Roman"/>
              </a:rPr>
              <a:t>Developmental Movement</a:t>
            </a:r>
            <a:r>
              <a:rPr dirty="0" sz="1500" spc="-5">
                <a:latin typeface="Times New Roman"/>
                <a:cs typeface="Times New Roman"/>
              </a:rPr>
              <a:t>. Charles E. Merrill </a:t>
            </a:r>
            <a:r>
              <a:rPr dirty="0" sz="1500">
                <a:latin typeface="Times New Roman"/>
                <a:cs typeface="Times New Roman"/>
              </a:rPr>
              <a:t>Books, </a:t>
            </a:r>
            <a:r>
              <a:rPr dirty="0" sz="1500" spc="-5">
                <a:latin typeface="Times New Roman"/>
                <a:cs typeface="Times New Roman"/>
              </a:rPr>
              <a:t>inc. USA. </a:t>
            </a:r>
            <a:r>
              <a:rPr dirty="0" sz="1500">
                <a:latin typeface="Times New Roman"/>
                <a:cs typeface="Times New Roman"/>
              </a:rPr>
              <a:t> Mosston,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M.</a:t>
            </a:r>
            <a:r>
              <a:rPr dirty="0" sz="1500" spc="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(1966).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Teaching</a:t>
            </a:r>
            <a:r>
              <a:rPr dirty="0" sz="1500" spc="-3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Physical Education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Charles E.</a:t>
            </a:r>
            <a:r>
              <a:rPr dirty="0" sz="1500" spc="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Merrill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Books,</a:t>
            </a:r>
            <a:r>
              <a:rPr dirty="0" sz="1500" spc="-5">
                <a:latin typeface="Times New Roman"/>
                <a:cs typeface="Times New Roman"/>
              </a:rPr>
              <a:t> inc.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USA.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1600" y="3646434"/>
            <a:ext cx="9078595" cy="116840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12700" marR="70485">
              <a:lnSpc>
                <a:spcPct val="80000"/>
              </a:lnSpc>
              <a:spcBef>
                <a:spcPts val="459"/>
              </a:spcBef>
              <a:tabLst>
                <a:tab pos="964565" algn="l"/>
                <a:tab pos="1478280" algn="l"/>
                <a:tab pos="1821180" algn="l"/>
                <a:tab pos="2869565" algn="l"/>
                <a:tab pos="3270885" algn="l"/>
                <a:tab pos="4075429" algn="l"/>
                <a:tab pos="5031105" algn="l"/>
                <a:tab pos="5932805" algn="l"/>
                <a:tab pos="7009130" algn="l"/>
                <a:tab pos="7626350" algn="l"/>
                <a:tab pos="8392795" algn="l"/>
              </a:tabLst>
            </a:pPr>
            <a:r>
              <a:rPr dirty="0" sz="1500">
                <a:latin typeface="Times New Roman"/>
                <a:cs typeface="Times New Roman"/>
              </a:rPr>
              <a:t>Mosston, </a:t>
            </a:r>
            <a:r>
              <a:rPr dirty="0" sz="1500" spc="-5">
                <a:latin typeface="Times New Roman"/>
                <a:cs typeface="Times New Roman"/>
              </a:rPr>
              <a:t>M. </a:t>
            </a:r>
            <a:r>
              <a:rPr dirty="0" sz="1500">
                <a:latin typeface="Times New Roman"/>
                <a:cs typeface="Times New Roman"/>
              </a:rPr>
              <a:t>(1978). </a:t>
            </a:r>
            <a:r>
              <a:rPr dirty="0" sz="1500" i="1">
                <a:latin typeface="Times New Roman"/>
                <a:cs typeface="Times New Roman"/>
              </a:rPr>
              <a:t>La enseñanza de la </a:t>
            </a:r>
            <a:r>
              <a:rPr dirty="0" sz="1500" spc="-5" i="1">
                <a:latin typeface="Times New Roman"/>
                <a:cs typeface="Times New Roman"/>
              </a:rPr>
              <a:t>Educación Física. Del </a:t>
            </a:r>
            <a:r>
              <a:rPr dirty="0" sz="1500" i="1">
                <a:latin typeface="Times New Roman"/>
                <a:cs typeface="Times New Roman"/>
              </a:rPr>
              <a:t>comando al </a:t>
            </a:r>
            <a:r>
              <a:rPr dirty="0" sz="1500" spc="-5" i="1">
                <a:latin typeface="Times New Roman"/>
                <a:cs typeface="Times New Roman"/>
              </a:rPr>
              <a:t>descubrimiento</a:t>
            </a:r>
            <a:r>
              <a:rPr dirty="0" sz="1500" spc="-5">
                <a:latin typeface="Times New Roman"/>
                <a:cs typeface="Times New Roman"/>
              </a:rPr>
              <a:t>. Madrid: Gymnos. </a:t>
            </a:r>
            <a:r>
              <a:rPr dirty="0" sz="150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</a:t>
            </a:r>
            <a:r>
              <a:rPr dirty="0" sz="1500" spc="5">
                <a:latin typeface="Times New Roman"/>
                <a:cs typeface="Times New Roman"/>
              </a:rPr>
              <a:t>o</a:t>
            </a:r>
            <a:r>
              <a:rPr dirty="0" sz="1500">
                <a:latin typeface="Times New Roman"/>
                <a:cs typeface="Times New Roman"/>
              </a:rPr>
              <a:t>sst</a:t>
            </a:r>
            <a:r>
              <a:rPr dirty="0" sz="1500" spc="-10">
                <a:latin typeface="Times New Roman"/>
                <a:cs typeface="Times New Roman"/>
              </a:rPr>
              <a:t>o</a:t>
            </a:r>
            <a:r>
              <a:rPr dirty="0" sz="1500" spc="5">
                <a:latin typeface="Times New Roman"/>
                <a:cs typeface="Times New Roman"/>
              </a:rPr>
              <a:t>n</a:t>
            </a:r>
            <a:r>
              <a:rPr dirty="0" sz="1500">
                <a:latin typeface="Times New Roman"/>
                <a:cs typeface="Times New Roman"/>
              </a:rPr>
              <a:t>,	</a:t>
            </a:r>
            <a:r>
              <a:rPr dirty="0" sz="1500" spc="-5">
                <a:latin typeface="Times New Roman"/>
                <a:cs typeface="Times New Roman"/>
              </a:rPr>
              <a:t>M.</a:t>
            </a:r>
            <a:r>
              <a:rPr dirty="0" sz="1500">
                <a:latin typeface="Times New Roman"/>
                <a:cs typeface="Times New Roman"/>
              </a:rPr>
              <a:t>,	y	</a:t>
            </a:r>
            <a:r>
              <a:rPr dirty="0" sz="1500" spc="-5">
                <a:latin typeface="Times New Roman"/>
                <a:cs typeface="Times New Roman"/>
              </a:rPr>
              <a:t>A</a:t>
            </a:r>
            <a:r>
              <a:rPr dirty="0" sz="1500">
                <a:latin typeface="Times New Roman"/>
                <a:cs typeface="Times New Roman"/>
              </a:rPr>
              <a:t>s</a:t>
            </a:r>
            <a:r>
              <a:rPr dirty="0" sz="1500" spc="5">
                <a:latin typeface="Times New Roman"/>
                <a:cs typeface="Times New Roman"/>
              </a:rPr>
              <a:t>h</a:t>
            </a:r>
            <a:r>
              <a:rPr dirty="0" sz="1500" spc="-5">
                <a:latin typeface="Times New Roman"/>
                <a:cs typeface="Times New Roman"/>
              </a:rPr>
              <a:t>w</a:t>
            </a:r>
            <a:r>
              <a:rPr dirty="0" sz="1500" spc="5">
                <a:latin typeface="Times New Roman"/>
                <a:cs typeface="Times New Roman"/>
              </a:rPr>
              <a:t>o</a:t>
            </a:r>
            <a:r>
              <a:rPr dirty="0" sz="1500">
                <a:latin typeface="Times New Roman"/>
                <a:cs typeface="Times New Roman"/>
              </a:rPr>
              <a:t>rt</a:t>
            </a:r>
            <a:r>
              <a:rPr dirty="0" sz="1500" spc="5">
                <a:latin typeface="Times New Roman"/>
                <a:cs typeface="Times New Roman"/>
              </a:rPr>
              <a:t>h</a:t>
            </a:r>
            <a:r>
              <a:rPr dirty="0" sz="1500">
                <a:latin typeface="Times New Roman"/>
                <a:cs typeface="Times New Roman"/>
              </a:rPr>
              <a:t>,	</a:t>
            </a:r>
            <a:r>
              <a:rPr dirty="0" sz="1500" spc="5">
                <a:latin typeface="Times New Roman"/>
                <a:cs typeface="Times New Roman"/>
              </a:rPr>
              <a:t>S</a:t>
            </a:r>
            <a:r>
              <a:rPr dirty="0" sz="1500">
                <a:latin typeface="Times New Roman"/>
                <a:cs typeface="Times New Roman"/>
              </a:rPr>
              <a:t>.	(</a:t>
            </a:r>
            <a:r>
              <a:rPr dirty="0" sz="1500" spc="5">
                <a:latin typeface="Times New Roman"/>
                <a:cs typeface="Times New Roman"/>
              </a:rPr>
              <a:t>20</a:t>
            </a:r>
            <a:r>
              <a:rPr dirty="0" sz="1500" spc="-10">
                <a:latin typeface="Times New Roman"/>
                <a:cs typeface="Times New Roman"/>
              </a:rPr>
              <a:t>0</a:t>
            </a:r>
            <a:r>
              <a:rPr dirty="0" sz="1500" spc="5">
                <a:latin typeface="Times New Roman"/>
                <a:cs typeface="Times New Roman"/>
              </a:rPr>
              <a:t>8</a:t>
            </a:r>
            <a:r>
              <a:rPr dirty="0" sz="1500">
                <a:latin typeface="Times New Roman"/>
                <a:cs typeface="Times New Roman"/>
              </a:rPr>
              <a:t>).	</a:t>
            </a:r>
            <a:r>
              <a:rPr dirty="0" sz="1500" spc="5" i="1">
                <a:latin typeface="Times New Roman"/>
                <a:cs typeface="Times New Roman"/>
              </a:rPr>
              <a:t>T</a:t>
            </a:r>
            <a:r>
              <a:rPr dirty="0" sz="1500" spc="-10" i="1">
                <a:latin typeface="Times New Roman"/>
                <a:cs typeface="Times New Roman"/>
              </a:rPr>
              <a:t>e</a:t>
            </a:r>
            <a:r>
              <a:rPr dirty="0" sz="1500" spc="5" i="1">
                <a:latin typeface="Times New Roman"/>
                <a:cs typeface="Times New Roman"/>
              </a:rPr>
              <a:t>a</a:t>
            </a:r>
            <a:r>
              <a:rPr dirty="0" sz="1500" spc="-10" i="1">
                <a:latin typeface="Times New Roman"/>
                <a:cs typeface="Times New Roman"/>
              </a:rPr>
              <a:t>ch</a:t>
            </a:r>
            <a:r>
              <a:rPr dirty="0" sz="1500" i="1">
                <a:latin typeface="Times New Roman"/>
                <a:cs typeface="Times New Roman"/>
              </a:rPr>
              <a:t>i</a:t>
            </a:r>
            <a:r>
              <a:rPr dirty="0" sz="1500" spc="-10" i="1">
                <a:latin typeface="Times New Roman"/>
                <a:cs typeface="Times New Roman"/>
              </a:rPr>
              <a:t>n</a:t>
            </a:r>
            <a:r>
              <a:rPr dirty="0" sz="1500" i="1">
                <a:latin typeface="Times New Roman"/>
                <a:cs typeface="Times New Roman"/>
              </a:rPr>
              <a:t>g	</a:t>
            </a:r>
            <a:r>
              <a:rPr dirty="0" sz="1500" spc="-5" i="1">
                <a:latin typeface="Times New Roman"/>
                <a:cs typeface="Times New Roman"/>
              </a:rPr>
              <a:t>P</a:t>
            </a:r>
            <a:r>
              <a:rPr dirty="0" sz="1500" spc="5" i="1">
                <a:latin typeface="Times New Roman"/>
                <a:cs typeface="Times New Roman"/>
              </a:rPr>
              <a:t>h</a:t>
            </a:r>
            <a:r>
              <a:rPr dirty="0" sz="1500" spc="-10" i="1">
                <a:latin typeface="Times New Roman"/>
                <a:cs typeface="Times New Roman"/>
              </a:rPr>
              <a:t>y</a:t>
            </a:r>
            <a:r>
              <a:rPr dirty="0" sz="1500" i="1">
                <a:latin typeface="Times New Roman"/>
                <a:cs typeface="Times New Roman"/>
              </a:rPr>
              <a:t>si</a:t>
            </a:r>
            <a:r>
              <a:rPr dirty="0" sz="1500" spc="-10" i="1">
                <a:latin typeface="Times New Roman"/>
                <a:cs typeface="Times New Roman"/>
              </a:rPr>
              <a:t>ca</a:t>
            </a:r>
            <a:r>
              <a:rPr dirty="0" sz="1500" i="1">
                <a:latin typeface="Times New Roman"/>
                <a:cs typeface="Times New Roman"/>
              </a:rPr>
              <a:t>l	</a:t>
            </a:r>
            <a:r>
              <a:rPr dirty="0" sz="1500" spc="-5" i="1">
                <a:latin typeface="Times New Roman"/>
                <a:cs typeface="Times New Roman"/>
              </a:rPr>
              <a:t>E</a:t>
            </a:r>
            <a:r>
              <a:rPr dirty="0" sz="1500" spc="5" i="1">
                <a:latin typeface="Times New Roman"/>
                <a:cs typeface="Times New Roman"/>
              </a:rPr>
              <a:t>du</a:t>
            </a:r>
            <a:r>
              <a:rPr dirty="0" sz="1500" spc="-10" i="1">
                <a:latin typeface="Times New Roman"/>
                <a:cs typeface="Times New Roman"/>
              </a:rPr>
              <a:t>cat</a:t>
            </a:r>
            <a:r>
              <a:rPr dirty="0" sz="1500" i="1">
                <a:latin typeface="Times New Roman"/>
                <a:cs typeface="Times New Roman"/>
              </a:rPr>
              <a:t>i</a:t>
            </a:r>
            <a:r>
              <a:rPr dirty="0" sz="1500" spc="-10" i="1">
                <a:latin typeface="Times New Roman"/>
                <a:cs typeface="Times New Roman"/>
              </a:rPr>
              <a:t>o</a:t>
            </a:r>
            <a:r>
              <a:rPr dirty="0" sz="1500" spc="5" i="1">
                <a:latin typeface="Times New Roman"/>
                <a:cs typeface="Times New Roman"/>
              </a:rPr>
              <a:t>n</a:t>
            </a:r>
            <a:r>
              <a:rPr dirty="0" sz="1500" i="1">
                <a:latin typeface="Times New Roman"/>
                <a:cs typeface="Times New Roman"/>
              </a:rPr>
              <a:t>.	</a:t>
            </a:r>
            <a:r>
              <a:rPr dirty="0" sz="1500" spc="-5" i="1">
                <a:latin typeface="Times New Roman"/>
                <a:cs typeface="Times New Roman"/>
              </a:rPr>
              <a:t>F</a:t>
            </a:r>
            <a:r>
              <a:rPr dirty="0" sz="1500" i="1">
                <a:latin typeface="Times New Roman"/>
                <a:cs typeface="Times New Roman"/>
              </a:rPr>
              <a:t>irst	</a:t>
            </a:r>
            <a:r>
              <a:rPr dirty="0" sz="1500" spc="-5" i="1">
                <a:latin typeface="Times New Roman"/>
                <a:cs typeface="Times New Roman"/>
              </a:rPr>
              <a:t>O</a:t>
            </a:r>
            <a:r>
              <a:rPr dirty="0" sz="1500" spc="5" i="1">
                <a:latin typeface="Times New Roman"/>
                <a:cs typeface="Times New Roman"/>
              </a:rPr>
              <a:t>n</a:t>
            </a:r>
            <a:r>
              <a:rPr dirty="0" sz="1500" i="1">
                <a:latin typeface="Times New Roman"/>
                <a:cs typeface="Times New Roman"/>
              </a:rPr>
              <a:t>li</a:t>
            </a:r>
            <a:r>
              <a:rPr dirty="0" sz="1500" spc="5" i="1">
                <a:latin typeface="Times New Roman"/>
                <a:cs typeface="Times New Roman"/>
              </a:rPr>
              <a:t>n</a:t>
            </a:r>
            <a:r>
              <a:rPr dirty="0" sz="1500" i="1">
                <a:latin typeface="Times New Roman"/>
                <a:cs typeface="Times New Roman"/>
              </a:rPr>
              <a:t>e	</a:t>
            </a:r>
            <a:r>
              <a:rPr dirty="0" sz="1500" spc="-5" i="1">
                <a:latin typeface="Times New Roman"/>
                <a:cs typeface="Times New Roman"/>
              </a:rPr>
              <a:t>E</a:t>
            </a:r>
            <a:r>
              <a:rPr dirty="0" sz="1500" spc="5" i="1">
                <a:latin typeface="Times New Roman"/>
                <a:cs typeface="Times New Roman"/>
              </a:rPr>
              <a:t>d</a:t>
            </a:r>
            <a:r>
              <a:rPr dirty="0" sz="1500" spc="-10" i="1">
                <a:latin typeface="Times New Roman"/>
                <a:cs typeface="Times New Roman"/>
              </a:rPr>
              <a:t>i</a:t>
            </a:r>
            <a:r>
              <a:rPr dirty="0" sz="1500" i="1">
                <a:latin typeface="Times New Roman"/>
                <a:cs typeface="Times New Roman"/>
              </a:rPr>
              <a:t>t</a:t>
            </a:r>
            <a:r>
              <a:rPr dirty="0" sz="1500" spc="-10" i="1">
                <a:latin typeface="Times New Roman"/>
                <a:cs typeface="Times New Roman"/>
              </a:rPr>
              <a:t>io</a:t>
            </a:r>
            <a:r>
              <a:rPr dirty="0" sz="1500" spc="5" i="1">
                <a:latin typeface="Times New Roman"/>
                <a:cs typeface="Times New Roman"/>
              </a:rPr>
              <a:t>n</a:t>
            </a:r>
            <a:r>
              <a:rPr dirty="0" sz="1500">
                <a:latin typeface="Times New Roman"/>
                <a:cs typeface="Times New Roman"/>
              </a:rPr>
              <a:t>.</a:t>
            </a:r>
            <a:endParaRPr sz="1500">
              <a:latin typeface="Times New Roman"/>
              <a:cs typeface="Times New Roman"/>
            </a:endParaRPr>
          </a:p>
          <a:p>
            <a:pPr marL="462280">
              <a:lnSpc>
                <a:spcPts val="1260"/>
              </a:lnSpc>
            </a:pPr>
            <a:r>
              <a:rPr dirty="0" sz="1500" spc="-5">
                <a:latin typeface="Times New Roman"/>
                <a:cs typeface="Times New Roman"/>
              </a:rPr>
              <a:t>(</a:t>
            </a:r>
            <a:r>
              <a:rPr dirty="0" u="sng" sz="15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http://www.spectrumofteachingstyles.org/pdfs/ebook/Teaching_Physical_Edu_1st_Online_old.pdf</a:t>
            </a:r>
            <a:r>
              <a:rPr dirty="0" sz="1500" spc="-5">
                <a:latin typeface="Times New Roman"/>
                <a:cs typeface="Times New Roman"/>
              </a:rPr>
              <a:t>).</a:t>
            </a:r>
            <a:endParaRPr sz="1500">
              <a:latin typeface="Times New Roman"/>
              <a:cs typeface="Times New Roman"/>
            </a:endParaRPr>
          </a:p>
          <a:p>
            <a:pPr marL="12700" marR="5080">
              <a:lnSpc>
                <a:spcPct val="80000"/>
              </a:lnSpc>
              <a:spcBef>
                <a:spcPts val="180"/>
              </a:spcBef>
            </a:pPr>
            <a:r>
              <a:rPr dirty="0" sz="1500">
                <a:latin typeface="Times New Roman"/>
                <a:cs typeface="Times New Roman"/>
              </a:rPr>
              <a:t>Mosston, </a:t>
            </a:r>
            <a:r>
              <a:rPr dirty="0" sz="1500" spc="-5">
                <a:latin typeface="Times New Roman"/>
                <a:cs typeface="Times New Roman"/>
              </a:rPr>
              <a:t>M., </a:t>
            </a:r>
            <a:r>
              <a:rPr dirty="0" sz="1500">
                <a:latin typeface="Times New Roman"/>
                <a:cs typeface="Times New Roman"/>
              </a:rPr>
              <a:t>&amp; Ashworth, S. (2002). </a:t>
            </a:r>
            <a:r>
              <a:rPr dirty="0" sz="1500" i="1">
                <a:latin typeface="Times New Roman"/>
                <a:cs typeface="Times New Roman"/>
              </a:rPr>
              <a:t>Teaching </a:t>
            </a:r>
            <a:r>
              <a:rPr dirty="0" sz="1500" spc="-5" i="1">
                <a:latin typeface="Times New Roman"/>
                <a:cs typeface="Times New Roman"/>
              </a:rPr>
              <a:t>physical </a:t>
            </a:r>
            <a:r>
              <a:rPr dirty="0" sz="1500" i="1">
                <a:latin typeface="Times New Roman"/>
                <a:cs typeface="Times New Roman"/>
              </a:rPr>
              <a:t>education</a:t>
            </a:r>
            <a:r>
              <a:rPr dirty="0" sz="1500">
                <a:latin typeface="Times New Roman"/>
                <a:cs typeface="Times New Roman"/>
              </a:rPr>
              <a:t>. </a:t>
            </a:r>
            <a:r>
              <a:rPr dirty="0" sz="1500" spc="-5">
                <a:latin typeface="Times New Roman"/>
                <a:cs typeface="Times New Roman"/>
              </a:rPr>
              <a:t>Pearson Education. Upper </a:t>
            </a:r>
            <a:r>
              <a:rPr dirty="0" sz="1500">
                <a:latin typeface="Times New Roman"/>
                <a:cs typeface="Times New Roman"/>
              </a:rPr>
              <a:t>Saddle </a:t>
            </a:r>
            <a:r>
              <a:rPr dirty="0" sz="1500" spc="-5">
                <a:latin typeface="Times New Roman"/>
                <a:cs typeface="Times New Roman"/>
              </a:rPr>
              <a:t>River, NJ. USA. </a:t>
            </a:r>
            <a:r>
              <a:rPr dirty="0" sz="1500" spc="-36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Mosston,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M.,</a:t>
            </a:r>
            <a:r>
              <a:rPr dirty="0" sz="1500" spc="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&amp;</a:t>
            </a:r>
            <a:r>
              <a:rPr dirty="0" sz="1500" spc="-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Ashworth,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S.</a:t>
            </a:r>
            <a:r>
              <a:rPr dirty="0" sz="1500" spc="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(1986).</a:t>
            </a:r>
            <a:r>
              <a:rPr dirty="0" sz="1500" spc="-40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La</a:t>
            </a:r>
            <a:r>
              <a:rPr dirty="0" sz="1500" spc="1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enseñanza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-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la</a:t>
            </a:r>
            <a:r>
              <a:rPr dirty="0" sz="1500" spc="-5" i="1">
                <a:latin typeface="Times New Roman"/>
                <a:cs typeface="Times New Roman"/>
              </a:rPr>
              <a:t> Educación</a:t>
            </a:r>
            <a:r>
              <a:rPr dirty="0" sz="1500" spc="-1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Editorial</a:t>
            </a:r>
            <a:r>
              <a:rPr dirty="0" sz="1500" spc="-4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Hispano Europea.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Barcelona.</a:t>
            </a:r>
            <a:endParaRPr sz="1500">
              <a:latin typeface="Times New Roman"/>
              <a:cs typeface="Times New Roman"/>
            </a:endParaRPr>
          </a:p>
          <a:p>
            <a:pPr marL="12700">
              <a:lnSpc>
                <a:spcPts val="1440"/>
              </a:lnSpc>
            </a:pPr>
            <a:r>
              <a:rPr dirty="0" sz="1500" spc="-5">
                <a:latin typeface="Times New Roman"/>
                <a:cs typeface="Times New Roman"/>
              </a:rPr>
              <a:t>Sicilia,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A.</a:t>
            </a:r>
            <a:r>
              <a:rPr dirty="0" sz="1500" spc="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(2001).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La</a:t>
            </a:r>
            <a:r>
              <a:rPr dirty="0" sz="1500" spc="10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investigación</a:t>
            </a:r>
            <a:r>
              <a:rPr dirty="0" sz="1500" i="1">
                <a:latin typeface="Times New Roman"/>
                <a:cs typeface="Times New Roman"/>
              </a:rPr>
              <a:t> de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los</a:t>
            </a:r>
            <a:r>
              <a:rPr dirty="0" sz="1500" spc="-5" i="1">
                <a:latin typeface="Times New Roman"/>
                <a:cs typeface="Times New Roman"/>
              </a:rPr>
              <a:t> estilos</a:t>
            </a:r>
            <a:r>
              <a:rPr dirty="0" sz="1500" spc="-1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 enseñanza</a:t>
            </a:r>
            <a:r>
              <a:rPr dirty="0" sz="1500" spc="-1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en</a:t>
            </a:r>
            <a:r>
              <a:rPr dirty="0" sz="1500" spc="1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la </a:t>
            </a:r>
            <a:r>
              <a:rPr dirty="0" sz="1500" spc="-5" i="1">
                <a:latin typeface="Times New Roman"/>
                <a:cs typeface="Times New Roman"/>
              </a:rPr>
              <a:t>educación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</a:t>
            </a:r>
            <a:r>
              <a:rPr dirty="0" sz="1500" spc="-5">
                <a:latin typeface="Times New Roman"/>
                <a:cs typeface="Times New Roman"/>
              </a:rPr>
              <a:t>.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Wanceulen.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Sevilla.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535515" y="3829314"/>
            <a:ext cx="1669414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64235" algn="l"/>
              </a:tabLst>
            </a:pPr>
            <a:r>
              <a:rPr dirty="0" sz="1500" spc="5">
                <a:latin typeface="Times New Roman"/>
                <a:cs typeface="Times New Roman"/>
              </a:rPr>
              <a:t>P</a:t>
            </a:r>
            <a:r>
              <a:rPr dirty="0" sz="1500" spc="-10">
                <a:latin typeface="Times New Roman"/>
                <a:cs typeface="Times New Roman"/>
              </a:rPr>
              <a:t>ea</a:t>
            </a:r>
            <a:r>
              <a:rPr dirty="0" sz="1500">
                <a:latin typeface="Times New Roman"/>
                <a:cs typeface="Times New Roman"/>
              </a:rPr>
              <a:t>rs</a:t>
            </a:r>
            <a:r>
              <a:rPr dirty="0" sz="1500" spc="5">
                <a:latin typeface="Times New Roman"/>
                <a:cs typeface="Times New Roman"/>
              </a:rPr>
              <a:t>o</a:t>
            </a:r>
            <a:r>
              <a:rPr dirty="0" sz="1500">
                <a:latin typeface="Times New Roman"/>
                <a:cs typeface="Times New Roman"/>
              </a:rPr>
              <a:t>n	</a:t>
            </a:r>
            <a:r>
              <a:rPr dirty="0" sz="1500" spc="-10">
                <a:latin typeface="Times New Roman"/>
                <a:cs typeface="Times New Roman"/>
              </a:rPr>
              <a:t>e</a:t>
            </a:r>
            <a:r>
              <a:rPr dirty="0" sz="1500" spc="5">
                <a:latin typeface="Times New Roman"/>
                <a:cs typeface="Times New Roman"/>
              </a:rPr>
              <a:t>d</a:t>
            </a:r>
            <a:r>
              <a:rPr dirty="0" sz="1500" spc="-10">
                <a:latin typeface="Times New Roman"/>
                <a:cs typeface="Times New Roman"/>
              </a:rPr>
              <a:t>uca</a:t>
            </a:r>
            <a:r>
              <a:rPr dirty="0" sz="1500">
                <a:latin typeface="Times New Roman"/>
                <a:cs typeface="Times New Roman"/>
              </a:rPr>
              <a:t>ti</a:t>
            </a:r>
            <a:r>
              <a:rPr dirty="0" sz="1500" spc="-10">
                <a:latin typeface="Times New Roman"/>
                <a:cs typeface="Times New Roman"/>
              </a:rPr>
              <a:t>o</a:t>
            </a:r>
            <a:r>
              <a:rPr dirty="0" sz="1500" spc="5">
                <a:latin typeface="Times New Roman"/>
                <a:cs typeface="Times New Roman"/>
              </a:rPr>
              <a:t>n</a:t>
            </a:r>
            <a:r>
              <a:rPr dirty="0" sz="1500">
                <a:latin typeface="Times New Roman"/>
                <a:cs typeface="Times New Roman"/>
              </a:rPr>
              <a:t>: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01600" y="4743714"/>
            <a:ext cx="10904220" cy="9855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ts val="1620"/>
              </a:lnSpc>
              <a:spcBef>
                <a:spcPts val="100"/>
              </a:spcBef>
            </a:pPr>
            <a:r>
              <a:rPr dirty="0" sz="1500" spc="-5">
                <a:latin typeface="Times New Roman"/>
                <a:cs typeface="Times New Roman"/>
              </a:rPr>
              <a:t>Sicilia,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A.,</a:t>
            </a:r>
            <a:r>
              <a:rPr dirty="0" sz="1500" spc="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&amp; </a:t>
            </a:r>
            <a:r>
              <a:rPr dirty="0" sz="1500" spc="-5">
                <a:latin typeface="Times New Roman"/>
                <a:cs typeface="Times New Roman"/>
              </a:rPr>
              <a:t>Delgado,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M.A.</a:t>
            </a:r>
            <a:r>
              <a:rPr dirty="0" sz="1500" spc="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(2002).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Educación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y</a:t>
            </a:r>
            <a:r>
              <a:rPr dirty="0" sz="1500" spc="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estilos</a:t>
            </a:r>
            <a:r>
              <a:rPr dirty="0" sz="1500" spc="-1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-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enseñanza</a:t>
            </a:r>
            <a:r>
              <a:rPr dirty="0" sz="1500">
                <a:latin typeface="Times New Roman"/>
                <a:cs typeface="Times New Roman"/>
              </a:rPr>
              <a:t>.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Ed.</a:t>
            </a:r>
            <a:r>
              <a:rPr dirty="0" sz="1500" spc="-5">
                <a:latin typeface="Times New Roman"/>
                <a:cs typeface="Times New Roman"/>
              </a:rPr>
              <a:t> INDE.</a:t>
            </a:r>
            <a:r>
              <a:rPr dirty="0" sz="1500" spc="2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Barcelona.</a:t>
            </a:r>
            <a:endParaRPr sz="1500">
              <a:latin typeface="Times New Roman"/>
              <a:cs typeface="Times New Roman"/>
            </a:endParaRPr>
          </a:p>
          <a:p>
            <a:pPr algn="just" marL="462280" marR="5080" indent="-449580">
              <a:lnSpc>
                <a:spcPct val="80000"/>
              </a:lnSpc>
              <a:spcBef>
                <a:spcPts val="180"/>
              </a:spcBef>
            </a:pPr>
            <a:r>
              <a:rPr dirty="0" sz="1500" spc="-5">
                <a:latin typeface="Times New Roman"/>
                <a:cs typeface="Times New Roman"/>
              </a:rPr>
              <a:t>Sicilia-Camacho, </a:t>
            </a:r>
            <a:r>
              <a:rPr dirty="0" sz="1500">
                <a:latin typeface="Times New Roman"/>
                <a:cs typeface="Times New Roman"/>
              </a:rPr>
              <a:t>A., &amp; Brown, </a:t>
            </a:r>
            <a:r>
              <a:rPr dirty="0" sz="1500" spc="-5">
                <a:latin typeface="Times New Roman"/>
                <a:cs typeface="Times New Roman"/>
              </a:rPr>
              <a:t>D. </a:t>
            </a:r>
            <a:r>
              <a:rPr dirty="0" sz="1500">
                <a:latin typeface="Times New Roman"/>
                <a:cs typeface="Times New Roman"/>
              </a:rPr>
              <a:t>(2008). </a:t>
            </a:r>
            <a:r>
              <a:rPr dirty="0" sz="1500" spc="-5">
                <a:latin typeface="Times New Roman"/>
                <a:cs typeface="Times New Roman"/>
              </a:rPr>
              <a:t>Revisiting </a:t>
            </a:r>
            <a:r>
              <a:rPr dirty="0" sz="1500">
                <a:latin typeface="Times New Roman"/>
                <a:cs typeface="Times New Roman"/>
              </a:rPr>
              <a:t>the </a:t>
            </a:r>
            <a:r>
              <a:rPr dirty="0" sz="1500" spc="-5">
                <a:latin typeface="Times New Roman"/>
                <a:cs typeface="Times New Roman"/>
              </a:rPr>
              <a:t>paradigm </a:t>
            </a:r>
            <a:r>
              <a:rPr dirty="0" sz="1500">
                <a:latin typeface="Times New Roman"/>
                <a:cs typeface="Times New Roman"/>
              </a:rPr>
              <a:t>shift </a:t>
            </a:r>
            <a:r>
              <a:rPr dirty="0" sz="1500" spc="-5">
                <a:latin typeface="Times New Roman"/>
                <a:cs typeface="Times New Roman"/>
              </a:rPr>
              <a:t>from </a:t>
            </a:r>
            <a:r>
              <a:rPr dirty="0" sz="1500">
                <a:latin typeface="Times New Roman"/>
                <a:cs typeface="Times New Roman"/>
              </a:rPr>
              <a:t>the </a:t>
            </a:r>
            <a:r>
              <a:rPr dirty="0" sz="1500" spc="-5">
                <a:latin typeface="Times New Roman"/>
                <a:cs typeface="Times New Roman"/>
              </a:rPr>
              <a:t>versus </a:t>
            </a:r>
            <a:r>
              <a:rPr dirty="0" sz="1500">
                <a:latin typeface="Times New Roman"/>
                <a:cs typeface="Times New Roman"/>
              </a:rPr>
              <a:t>to </a:t>
            </a:r>
            <a:r>
              <a:rPr dirty="0" sz="1500" spc="-5">
                <a:latin typeface="Times New Roman"/>
                <a:cs typeface="Times New Roman"/>
              </a:rPr>
              <a:t>the non-versus notion </a:t>
            </a:r>
            <a:r>
              <a:rPr dirty="0" sz="1500">
                <a:latin typeface="Times New Roman"/>
                <a:cs typeface="Times New Roman"/>
              </a:rPr>
              <a:t>of Mosston's </a:t>
            </a:r>
            <a:r>
              <a:rPr dirty="0" sz="1500" spc="-5">
                <a:latin typeface="Times New Roman"/>
                <a:cs typeface="Times New Roman"/>
              </a:rPr>
              <a:t>Spectrum </a:t>
            </a:r>
            <a:r>
              <a:rPr dirty="0" sz="1500" spc="5">
                <a:latin typeface="Times New Roman"/>
                <a:cs typeface="Times New Roman"/>
              </a:rPr>
              <a:t>of </a:t>
            </a:r>
            <a:r>
              <a:rPr dirty="0" sz="1500" spc="10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teaching styles </a:t>
            </a:r>
            <a:r>
              <a:rPr dirty="0" sz="1500">
                <a:latin typeface="Times New Roman"/>
                <a:cs typeface="Times New Roman"/>
              </a:rPr>
              <a:t>in </a:t>
            </a:r>
            <a:r>
              <a:rPr dirty="0" sz="1500" spc="-5">
                <a:latin typeface="Times New Roman"/>
                <a:cs typeface="Times New Roman"/>
              </a:rPr>
              <a:t>physical education pedagogy: </a:t>
            </a:r>
            <a:r>
              <a:rPr dirty="0" sz="1500">
                <a:latin typeface="Times New Roman"/>
                <a:cs typeface="Times New Roman"/>
              </a:rPr>
              <a:t>a </a:t>
            </a:r>
            <a:r>
              <a:rPr dirty="0" sz="1500" spc="-5">
                <a:latin typeface="Times New Roman"/>
                <a:cs typeface="Times New Roman"/>
              </a:rPr>
              <a:t>critical pedagogical perspective. </a:t>
            </a:r>
            <a:r>
              <a:rPr dirty="0" sz="1500" spc="-5" i="1">
                <a:latin typeface="Times New Roman"/>
                <a:cs typeface="Times New Roman"/>
              </a:rPr>
              <a:t>Physical Education and </a:t>
            </a:r>
            <a:r>
              <a:rPr dirty="0" sz="1500" i="1">
                <a:latin typeface="Times New Roman"/>
                <a:cs typeface="Times New Roman"/>
              </a:rPr>
              <a:t>Sport </a:t>
            </a:r>
            <a:r>
              <a:rPr dirty="0" sz="1500" spc="-5" i="1">
                <a:latin typeface="Times New Roman"/>
                <a:cs typeface="Times New Roman"/>
              </a:rPr>
              <a:t>Pedagogy</a:t>
            </a:r>
            <a:r>
              <a:rPr dirty="0" sz="1500" spc="-5">
                <a:latin typeface="Times New Roman"/>
                <a:cs typeface="Times New Roman"/>
              </a:rPr>
              <a:t>, </a:t>
            </a:r>
            <a:r>
              <a:rPr dirty="0" sz="1500" i="1">
                <a:latin typeface="Times New Roman"/>
                <a:cs typeface="Times New Roman"/>
              </a:rPr>
              <a:t>13</a:t>
            </a:r>
            <a:r>
              <a:rPr dirty="0" sz="1500">
                <a:latin typeface="Times New Roman"/>
                <a:cs typeface="Times New Roman"/>
              </a:rPr>
              <a:t>(1), </a:t>
            </a:r>
            <a:r>
              <a:rPr dirty="0" sz="1500" spc="-5">
                <a:latin typeface="Times New Roman"/>
                <a:cs typeface="Times New Roman"/>
              </a:rPr>
              <a:t>85- </a:t>
            </a:r>
            <a:r>
              <a:rPr dirty="0" sz="1500">
                <a:latin typeface="Times New Roman"/>
                <a:cs typeface="Times New Roman"/>
              </a:rPr>
              <a:t> 108.</a:t>
            </a:r>
            <a:endParaRPr sz="1500">
              <a:latin typeface="Times New Roman"/>
              <a:cs typeface="Times New Roman"/>
            </a:endParaRPr>
          </a:p>
          <a:p>
            <a:pPr algn="just" marL="12700">
              <a:lnSpc>
                <a:spcPts val="1440"/>
              </a:lnSpc>
            </a:pPr>
            <a:r>
              <a:rPr dirty="0" sz="1500" spc="-5">
                <a:latin typeface="Times New Roman"/>
                <a:cs typeface="Times New Roman"/>
              </a:rPr>
              <a:t>Sicilia,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A.,</a:t>
            </a:r>
            <a:r>
              <a:rPr dirty="0" sz="1500" spc="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&amp; </a:t>
            </a:r>
            <a:r>
              <a:rPr dirty="0" sz="1500" spc="-5">
                <a:latin typeface="Times New Roman"/>
                <a:cs typeface="Times New Roman"/>
              </a:rPr>
              <a:t>Delgado,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M.A.</a:t>
            </a:r>
            <a:r>
              <a:rPr dirty="0" sz="1500" spc="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(2002).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Educación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física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y</a:t>
            </a:r>
            <a:r>
              <a:rPr dirty="0" sz="1500" spc="5" i="1">
                <a:latin typeface="Times New Roman"/>
                <a:cs typeface="Times New Roman"/>
              </a:rPr>
              <a:t> </a:t>
            </a:r>
            <a:r>
              <a:rPr dirty="0" sz="1500" spc="-5" i="1">
                <a:latin typeface="Times New Roman"/>
                <a:cs typeface="Times New Roman"/>
              </a:rPr>
              <a:t>estilos</a:t>
            </a:r>
            <a:r>
              <a:rPr dirty="0" sz="1500" spc="-1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-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enseñanza</a:t>
            </a:r>
            <a:r>
              <a:rPr dirty="0" sz="1500">
                <a:latin typeface="Times New Roman"/>
                <a:cs typeface="Times New Roman"/>
              </a:rPr>
              <a:t>.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Ed.</a:t>
            </a:r>
            <a:r>
              <a:rPr dirty="0" sz="1500" spc="-5">
                <a:latin typeface="Times New Roman"/>
                <a:cs typeface="Times New Roman"/>
              </a:rPr>
              <a:t> INDE.</a:t>
            </a:r>
            <a:r>
              <a:rPr dirty="0" sz="1500" spc="25">
                <a:latin typeface="Times New Roman"/>
                <a:cs typeface="Times New Roman"/>
              </a:rPr>
              <a:t> </a:t>
            </a:r>
            <a:r>
              <a:rPr dirty="0" sz="1500" spc="-5">
                <a:latin typeface="Times New Roman"/>
                <a:cs typeface="Times New Roman"/>
              </a:rPr>
              <a:t>Barcelona.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10181" y="240661"/>
            <a:ext cx="4825365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Referencias</a:t>
            </a:r>
            <a:r>
              <a:rPr dirty="0" sz="3300" spc="-6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bibliográficas</a:t>
            </a:r>
            <a:endParaRPr sz="33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299" y="0"/>
            <a:ext cx="2480310" cy="6870700"/>
            <a:chOff x="-6299" y="0"/>
            <a:chExt cx="2480310" cy="68707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2467356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2467356" y="6858000"/>
                  </a:lnTo>
                  <a:lnTo>
                    <a:pt x="24673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0" y="0"/>
                  </a:moveTo>
                  <a:lnTo>
                    <a:pt x="2467356" y="0"/>
                  </a:lnTo>
                  <a:lnTo>
                    <a:pt x="2467356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1388" y="336804"/>
              <a:ext cx="1760207" cy="6659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199442" y="593424"/>
            <a:ext cx="1859914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10"/>
              <a:t>TEMA</a:t>
            </a:r>
            <a:r>
              <a:rPr dirty="0" sz="4000" spc="-75"/>
              <a:t> </a:t>
            </a:r>
            <a:r>
              <a:rPr dirty="0" sz="4000" spc="-5"/>
              <a:t>4</a:t>
            </a:r>
            <a:endParaRPr sz="4000"/>
          </a:p>
        </p:txBody>
      </p:sp>
      <p:sp>
        <p:nvSpPr>
          <p:cNvPr id="7" name="object 7"/>
          <p:cNvSpPr txBox="1"/>
          <p:nvPr/>
        </p:nvSpPr>
        <p:spPr>
          <a:xfrm>
            <a:off x="3794517" y="1812419"/>
            <a:ext cx="6379845" cy="18865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0355" marR="5080" indent="790575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latin typeface="Arial"/>
                <a:cs typeface="Arial"/>
              </a:rPr>
              <a:t>EL</a:t>
            </a:r>
            <a:r>
              <a:rPr dirty="0" sz="4000" spc="-15">
                <a:latin typeface="Arial"/>
                <a:cs typeface="Arial"/>
              </a:rPr>
              <a:t> </a:t>
            </a:r>
            <a:r>
              <a:rPr dirty="0" sz="4000" spc="-10">
                <a:latin typeface="Arial"/>
                <a:cs typeface="Arial"/>
              </a:rPr>
              <a:t>ALUMNADO</a:t>
            </a:r>
            <a:r>
              <a:rPr dirty="0" sz="4000" spc="25">
                <a:latin typeface="Arial"/>
                <a:cs typeface="Arial"/>
              </a:rPr>
              <a:t> </a:t>
            </a:r>
            <a:r>
              <a:rPr dirty="0" sz="4000" spc="-10">
                <a:latin typeface="Arial"/>
                <a:cs typeface="Arial"/>
              </a:rPr>
              <a:t>DE </a:t>
            </a:r>
            <a:r>
              <a:rPr dirty="0" sz="4000" spc="-5">
                <a:latin typeface="Arial"/>
                <a:cs typeface="Arial"/>
              </a:rPr>
              <a:t> </a:t>
            </a:r>
            <a:r>
              <a:rPr dirty="0" sz="4000" spc="-10">
                <a:latin typeface="Arial"/>
                <a:cs typeface="Arial"/>
              </a:rPr>
              <a:t>EDUCACIÓN</a:t>
            </a:r>
            <a:r>
              <a:rPr dirty="0" sz="4000" spc="15">
                <a:latin typeface="Arial"/>
                <a:cs typeface="Arial"/>
              </a:rPr>
              <a:t> </a:t>
            </a:r>
            <a:r>
              <a:rPr dirty="0" sz="4000" spc="-10">
                <a:latin typeface="Arial"/>
                <a:cs typeface="Arial"/>
              </a:rPr>
              <a:t>PRIMARIA</a:t>
            </a:r>
            <a:r>
              <a:rPr dirty="0" sz="4000">
                <a:latin typeface="Arial"/>
                <a:cs typeface="Arial"/>
              </a:rPr>
              <a:t> II</a:t>
            </a:r>
            <a:endParaRPr sz="4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95"/>
              </a:spcBef>
            </a:pPr>
            <a:r>
              <a:rPr dirty="0" sz="1800" spc="-10">
                <a:latin typeface="Arial"/>
                <a:cs typeface="Arial"/>
              </a:rPr>
              <a:t>Asignatura: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Didáctica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 </a:t>
            </a:r>
            <a:r>
              <a:rPr dirty="0" sz="1800" spc="-10">
                <a:latin typeface="Arial"/>
                <a:cs typeface="Arial"/>
              </a:rPr>
              <a:t>Educación</a:t>
            </a:r>
            <a:r>
              <a:rPr dirty="0" sz="1800" spc="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Física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08832" y="4050791"/>
            <a:ext cx="4876799" cy="768095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086492" y="5331161"/>
            <a:ext cx="3953510" cy="7874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©2022 Miriam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González,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María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Espada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Mateos,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Daniel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Bores</a:t>
            </a:r>
            <a:r>
              <a:rPr dirty="0" sz="1000" spc="-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Algunos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derechos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Este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documento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distribuye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bajo</a:t>
            </a:r>
            <a:r>
              <a:rPr dirty="0" sz="1000" spc="-5">
                <a:latin typeface="Times New Roman"/>
                <a:cs typeface="Times New Roman"/>
              </a:rPr>
              <a:t> la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licencia</a:t>
            </a:r>
            <a:endParaRPr sz="1000">
              <a:latin typeface="Times New Roman"/>
              <a:cs typeface="Times New Roman"/>
            </a:endParaRPr>
          </a:p>
          <a:p>
            <a:pPr marL="12700" marR="34925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“Atribución-CompartirIgual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</a:t>
            </a:r>
            <a:r>
              <a:rPr dirty="0" sz="1000" spc="-5">
                <a:latin typeface="Times New Roman"/>
                <a:cs typeface="Times New Roman"/>
              </a:rPr>
              <a:t> Internacional”</a:t>
            </a:r>
            <a:r>
              <a:rPr dirty="0" sz="1000" spc="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-5">
                <a:latin typeface="Times New Roman"/>
                <a:cs typeface="Times New Roman"/>
              </a:rPr>
              <a:t> Creative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Commons,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disponible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en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u="sng" sz="10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94867" y="1573434"/>
            <a:ext cx="131826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0"/>
              <a:t>Í</a:t>
            </a:r>
            <a:r>
              <a:rPr dirty="0" sz="3000" spc="5"/>
              <a:t>ND</a:t>
            </a:r>
            <a:r>
              <a:rPr dirty="0" sz="3000" spc="-10"/>
              <a:t>I</a:t>
            </a:r>
            <a:r>
              <a:rPr dirty="0" sz="3000" spc="5"/>
              <a:t>CE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1638221" y="2366639"/>
            <a:ext cx="8722360" cy="185356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dirty="0" sz="2000" spc="-5">
                <a:latin typeface="Calibri"/>
                <a:cs typeface="Calibri"/>
              </a:rPr>
              <a:t>Conceptualización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dirty="0" sz="2000" spc="-5">
                <a:latin typeface="Calibri"/>
                <a:cs typeface="Calibri"/>
              </a:rPr>
              <a:t>Características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motrices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alumnado</a:t>
            </a:r>
            <a:r>
              <a:rPr dirty="0" sz="2000" spc="-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Educación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Primaria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dirty="0" sz="2000" spc="-5">
                <a:latin typeface="Calibri"/>
                <a:cs typeface="Calibri"/>
              </a:rPr>
              <a:t>Características</a:t>
            </a:r>
            <a:r>
              <a:rPr dirty="0" sz="2000" spc="3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sociales</a:t>
            </a:r>
            <a:r>
              <a:rPr dirty="0" sz="2000" spc="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 alumnado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Educación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Primaria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dirty="0" sz="2000" spc="-5">
                <a:latin typeface="Calibri"/>
                <a:cs typeface="Calibri"/>
              </a:rPr>
              <a:t>Características</a:t>
            </a:r>
            <a:r>
              <a:rPr dirty="0" sz="2000" spc="4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cognitivas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alumnado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Educación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Primaria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ts val="2395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dirty="0" sz="2000" spc="-5">
                <a:latin typeface="Calibri"/>
                <a:cs typeface="Calibri"/>
              </a:rPr>
              <a:t>Atención</a:t>
            </a:r>
            <a:r>
              <a:rPr dirty="0" sz="2000">
                <a:latin typeface="Calibri"/>
                <a:cs typeface="Calibri"/>
              </a:rPr>
              <a:t> a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la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diversidad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alumnado </a:t>
            </a:r>
            <a:r>
              <a:rPr dirty="0" sz="2000">
                <a:latin typeface="Calibri"/>
                <a:cs typeface="Calibri"/>
              </a:rPr>
              <a:t>de Educación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Primaria</a:t>
            </a:r>
            <a:r>
              <a:rPr dirty="0" sz="2000" spc="3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en </a:t>
            </a:r>
            <a:r>
              <a:rPr dirty="0" sz="2000">
                <a:latin typeface="Calibri"/>
                <a:cs typeface="Calibri"/>
              </a:rPr>
              <a:t>Educación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Física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ts val="2395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dirty="0" sz="2000" spc="-5">
                <a:latin typeface="Calibri"/>
                <a:cs typeface="Calibri"/>
              </a:rPr>
              <a:t>Bibliografía recomendada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85875" y="1114925"/>
            <a:ext cx="356044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b="1">
                <a:latin typeface="Arial"/>
                <a:cs typeface="Arial"/>
              </a:rPr>
              <a:t>1.</a:t>
            </a:r>
            <a:r>
              <a:rPr dirty="0" sz="2800" spc="-5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Conceptualización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06618" y="1699684"/>
            <a:ext cx="5940425" cy="4442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4965" marR="6350" indent="-342900">
              <a:lnSpc>
                <a:spcPct val="114999"/>
              </a:lnSpc>
              <a:spcBef>
                <a:spcPts val="100"/>
              </a:spcBef>
              <a:buFont typeface="Times New Roman"/>
              <a:buChar char="-"/>
              <a:tabLst>
                <a:tab pos="355600" algn="l"/>
              </a:tabLst>
            </a:pPr>
            <a:r>
              <a:rPr dirty="0" sz="1800" spc="-5" b="1">
                <a:latin typeface="Times New Roman"/>
                <a:cs typeface="Times New Roman"/>
              </a:rPr>
              <a:t>Maduración</a:t>
            </a:r>
            <a:r>
              <a:rPr dirty="0" sz="1800" spc="-5">
                <a:latin typeface="Times New Roman"/>
                <a:cs typeface="Times New Roman"/>
              </a:rPr>
              <a:t>: proceso </a:t>
            </a:r>
            <a:r>
              <a:rPr dirty="0" sz="1800">
                <a:latin typeface="Times New Roman"/>
                <a:cs typeface="Times New Roman"/>
              </a:rPr>
              <a:t>mediante el </a:t>
            </a:r>
            <a:r>
              <a:rPr dirty="0" sz="1800" spc="-5">
                <a:latin typeface="Times New Roman"/>
                <a:cs typeface="Times New Roman"/>
              </a:rPr>
              <a:t>cual se </a:t>
            </a:r>
            <a:r>
              <a:rPr dirty="0" sz="1800">
                <a:latin typeface="Times New Roman"/>
                <a:cs typeface="Times New Roman"/>
              </a:rPr>
              <a:t>hacen </a:t>
            </a:r>
            <a:r>
              <a:rPr dirty="0" sz="1800" spc="-5">
                <a:latin typeface="Times New Roman"/>
                <a:cs typeface="Times New Roman"/>
              </a:rPr>
              <a:t>funcionales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todas las </a:t>
            </a:r>
            <a:r>
              <a:rPr dirty="0" sz="1800" spc="-5">
                <a:latin typeface="Times New Roman"/>
                <a:cs typeface="Times New Roman"/>
              </a:rPr>
              <a:t>estructuras </a:t>
            </a:r>
            <a:r>
              <a:rPr dirty="0" sz="1800">
                <a:latin typeface="Times New Roman"/>
                <a:cs typeface="Times New Roman"/>
              </a:rPr>
              <a:t>que antes </a:t>
            </a:r>
            <a:r>
              <a:rPr dirty="0" sz="1800" spc="-10">
                <a:latin typeface="Times New Roman"/>
                <a:cs typeface="Times New Roman"/>
              </a:rPr>
              <a:t>solo </a:t>
            </a:r>
            <a:r>
              <a:rPr dirty="0" sz="1800" spc="-5">
                <a:latin typeface="Times New Roman"/>
                <a:cs typeface="Times New Roman"/>
              </a:rPr>
              <a:t>existían potencialmente. </a:t>
            </a:r>
            <a:r>
              <a:rPr dirty="0" sz="1800">
                <a:latin typeface="Times New Roman"/>
                <a:cs typeface="Times New Roman"/>
              </a:rPr>
              <a:t> Es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aumento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complejidad</a:t>
            </a:r>
            <a:r>
              <a:rPr dirty="0" sz="1800">
                <a:latin typeface="Times New Roman"/>
                <a:cs typeface="Times New Roman"/>
              </a:rPr>
              <a:t> de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las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estructuras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del 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organismo,</a:t>
            </a:r>
            <a:r>
              <a:rPr dirty="0" sz="1800">
                <a:latin typeface="Times New Roman"/>
                <a:cs typeface="Times New Roman"/>
              </a:rPr>
              <a:t> por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valoración</a:t>
            </a:r>
            <a:r>
              <a:rPr dirty="0" sz="1800">
                <a:latin typeface="Times New Roman"/>
                <a:cs typeface="Times New Roman"/>
              </a:rPr>
              <a:t> es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cualitativa</a:t>
            </a:r>
            <a:r>
              <a:rPr dirty="0" sz="1800" spc="44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(Le 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Boulch,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1997).</a:t>
            </a:r>
            <a:endParaRPr sz="18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114999"/>
              </a:lnSpc>
              <a:buFont typeface="Times New Roman"/>
              <a:buChar char="-"/>
              <a:tabLst>
                <a:tab pos="355600" algn="l"/>
              </a:tabLst>
            </a:pPr>
            <a:r>
              <a:rPr dirty="0" sz="1800" spc="-5" b="1">
                <a:latin typeface="Times New Roman"/>
                <a:cs typeface="Times New Roman"/>
              </a:rPr>
              <a:t>Crecimiento</a:t>
            </a:r>
            <a:r>
              <a:rPr dirty="0" sz="1800" spc="-5">
                <a:latin typeface="Times New Roman"/>
                <a:cs typeface="Times New Roman"/>
              </a:rPr>
              <a:t>: este </a:t>
            </a:r>
            <a:r>
              <a:rPr dirty="0" sz="1800">
                <a:latin typeface="Times New Roman"/>
                <a:cs typeface="Times New Roman"/>
              </a:rPr>
              <a:t>es el </a:t>
            </a:r>
            <a:r>
              <a:rPr dirty="0" sz="1800" spc="-5">
                <a:latin typeface="Times New Roman"/>
                <a:cs typeface="Times New Roman"/>
              </a:rPr>
              <a:t>valor cuantitativo, </a:t>
            </a:r>
            <a:r>
              <a:rPr dirty="0" sz="1800">
                <a:latin typeface="Times New Roman"/>
                <a:cs typeface="Times New Roman"/>
              </a:rPr>
              <a:t>que </a:t>
            </a:r>
            <a:r>
              <a:rPr dirty="0" sz="1800" spc="-5">
                <a:latin typeface="Times New Roman"/>
                <a:cs typeface="Times New Roman"/>
              </a:rPr>
              <a:t>por ejemplo </a:t>
            </a:r>
            <a:r>
              <a:rPr dirty="0" sz="1800">
                <a:latin typeface="Times New Roman"/>
                <a:cs typeface="Times New Roman"/>
              </a:rPr>
              <a:t> puede</a:t>
            </a:r>
            <a:r>
              <a:rPr dirty="0" sz="1800" spc="229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cuantificarse</a:t>
            </a:r>
            <a:r>
              <a:rPr dirty="0" sz="1800" spc="229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midiendo</a:t>
            </a:r>
            <a:r>
              <a:rPr dirty="0" sz="1800" spc="2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21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altura,</a:t>
            </a:r>
            <a:r>
              <a:rPr dirty="0" sz="1800" spc="229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el</a:t>
            </a:r>
            <a:r>
              <a:rPr dirty="0" sz="1800" spc="229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peso,</a:t>
            </a:r>
            <a:r>
              <a:rPr dirty="0" sz="1800" spc="22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la</a:t>
            </a:r>
            <a:r>
              <a:rPr dirty="0" sz="1800" spc="229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longitud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extremidades,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envergadura,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etc.</a:t>
            </a:r>
            <a:endParaRPr sz="1800">
              <a:latin typeface="Times New Roman"/>
              <a:cs typeface="Times New Roman"/>
            </a:endParaRPr>
          </a:p>
          <a:p>
            <a:pPr algn="just" marL="355600" marR="5080" indent="-343535">
              <a:lnSpc>
                <a:spcPct val="114999"/>
              </a:lnSpc>
              <a:buFont typeface="Times New Roman"/>
              <a:buChar char="-"/>
              <a:tabLst>
                <a:tab pos="355600" algn="l"/>
              </a:tabLst>
            </a:pPr>
            <a:r>
              <a:rPr dirty="0" sz="1800" spc="-5" b="1">
                <a:latin typeface="Times New Roman"/>
                <a:cs typeface="Times New Roman"/>
              </a:rPr>
              <a:t>Ambiente</a:t>
            </a:r>
            <a:r>
              <a:rPr dirty="0" sz="1800" spc="-5">
                <a:latin typeface="Times New Roman"/>
                <a:cs typeface="Times New Roman"/>
              </a:rPr>
              <a:t>: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son</a:t>
            </a:r>
            <a:r>
              <a:rPr dirty="0" sz="1800">
                <a:latin typeface="Times New Roman"/>
                <a:cs typeface="Times New Roman"/>
              </a:rPr>
              <a:t> todos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factores</a:t>
            </a:r>
            <a:r>
              <a:rPr dirty="0" sz="1800">
                <a:latin typeface="Times New Roman"/>
                <a:cs typeface="Times New Roman"/>
              </a:rPr>
              <a:t> externos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propia 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persona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pueden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influir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desarrollo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misma.</a:t>
            </a:r>
            <a:endParaRPr sz="1800">
              <a:latin typeface="Times New Roman"/>
              <a:cs typeface="Times New Roman"/>
            </a:endParaRPr>
          </a:p>
          <a:p>
            <a:pPr algn="just" marL="355600" marR="5715" indent="-342900">
              <a:lnSpc>
                <a:spcPct val="114999"/>
              </a:lnSpc>
              <a:buFont typeface="Times New Roman"/>
              <a:buChar char="-"/>
              <a:tabLst>
                <a:tab pos="355600" algn="l"/>
              </a:tabLst>
            </a:pPr>
            <a:r>
              <a:rPr dirty="0" sz="1800" b="1">
                <a:latin typeface="Times New Roman"/>
                <a:cs typeface="Times New Roman"/>
              </a:rPr>
              <a:t>Desarrollo</a:t>
            </a:r>
            <a:r>
              <a:rPr dirty="0" sz="1800">
                <a:latin typeface="Times New Roman"/>
                <a:cs typeface="Times New Roman"/>
              </a:rPr>
              <a:t>: </a:t>
            </a:r>
            <a:r>
              <a:rPr dirty="0" sz="1800" spc="-5">
                <a:latin typeface="Times New Roman"/>
                <a:cs typeface="Times New Roman"/>
              </a:rPr>
              <a:t>fenómeno </a:t>
            </a:r>
            <a:r>
              <a:rPr dirty="0" sz="1800">
                <a:latin typeface="Times New Roman"/>
                <a:cs typeface="Times New Roman"/>
              </a:rPr>
              <a:t>global </a:t>
            </a:r>
            <a:r>
              <a:rPr dirty="0" sz="1800" spc="-5">
                <a:latin typeface="Times New Roman"/>
                <a:cs typeface="Times New Roman"/>
              </a:rPr>
              <a:t>que implica </a:t>
            </a:r>
            <a:r>
              <a:rPr dirty="0" sz="1800">
                <a:latin typeface="Times New Roman"/>
                <a:cs typeface="Times New Roman"/>
              </a:rPr>
              <a:t>el </a:t>
            </a:r>
            <a:r>
              <a:rPr dirty="0" sz="1800" spc="-5">
                <a:latin typeface="Times New Roman"/>
                <a:cs typeface="Times New Roman"/>
              </a:rPr>
              <a:t>crecimiento, la </a:t>
            </a:r>
            <a:r>
              <a:rPr dirty="0" sz="1800">
                <a:latin typeface="Times New Roman"/>
                <a:cs typeface="Times New Roman"/>
              </a:rPr>
              <a:t> maduración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manera </a:t>
            </a:r>
            <a:r>
              <a:rPr dirty="0" sz="1800">
                <a:latin typeface="Times New Roman"/>
                <a:cs typeface="Times New Roman"/>
              </a:rPr>
              <a:t>en la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afecta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ambiente.</a:t>
            </a:r>
            <a:endParaRPr sz="18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114999"/>
              </a:lnSpc>
              <a:buFont typeface="Times New Roman"/>
              <a:buChar char="-"/>
              <a:tabLst>
                <a:tab pos="355600" algn="l"/>
              </a:tabLst>
            </a:pPr>
            <a:r>
              <a:rPr dirty="0" sz="1800" spc="-5" b="1">
                <a:latin typeface="Times New Roman"/>
                <a:cs typeface="Times New Roman"/>
              </a:rPr>
              <a:t>Adaptación</a:t>
            </a:r>
            <a:r>
              <a:rPr dirty="0" sz="1800" spc="-5">
                <a:latin typeface="Times New Roman"/>
                <a:cs typeface="Times New Roman"/>
              </a:rPr>
              <a:t>:</a:t>
            </a:r>
            <a:r>
              <a:rPr dirty="0" sz="1800">
                <a:latin typeface="Times New Roman"/>
                <a:cs typeface="Times New Roman"/>
              </a:rPr>
              <a:t> es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proceso</a:t>
            </a:r>
            <a:r>
              <a:rPr dirty="0" sz="1800">
                <a:latin typeface="Times New Roman"/>
                <a:cs typeface="Times New Roman"/>
              </a:rPr>
              <a:t> de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relación</a:t>
            </a:r>
            <a:r>
              <a:rPr dirty="0" sz="1800">
                <a:latin typeface="Times New Roman"/>
                <a:cs typeface="Times New Roman"/>
              </a:rPr>
              <a:t> 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interacción</a:t>
            </a:r>
            <a:r>
              <a:rPr dirty="0" sz="1800">
                <a:latin typeface="Times New Roman"/>
                <a:cs typeface="Times New Roman"/>
              </a:rPr>
              <a:t> del 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individuo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 el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ambiente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se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desenvuelve.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471916" y="2752344"/>
            <a:ext cx="2572511" cy="1648918"/>
          </a:xfrm>
          <a:prstGeom prst="rect">
            <a:avLst/>
          </a:prstGeom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6213" y="482861"/>
            <a:ext cx="1003173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b="1">
                <a:latin typeface="Calibri"/>
                <a:cs typeface="Calibri"/>
              </a:rPr>
              <a:t>2. </a:t>
            </a:r>
            <a:r>
              <a:rPr dirty="0" sz="3000" spc="-5" b="1">
                <a:latin typeface="Calibri"/>
                <a:cs typeface="Calibri"/>
              </a:rPr>
              <a:t>Características</a:t>
            </a:r>
            <a:r>
              <a:rPr dirty="0" sz="3000" spc="-25" b="1">
                <a:latin typeface="Calibri"/>
                <a:cs typeface="Calibri"/>
              </a:rPr>
              <a:t> </a:t>
            </a:r>
            <a:r>
              <a:rPr dirty="0" sz="3000" spc="-5" b="1">
                <a:latin typeface="Calibri"/>
                <a:cs typeface="Calibri"/>
              </a:rPr>
              <a:t>motrices</a:t>
            </a:r>
            <a:r>
              <a:rPr dirty="0" sz="3000" spc="-10" b="1">
                <a:latin typeface="Calibri"/>
                <a:cs typeface="Calibri"/>
              </a:rPr>
              <a:t> </a:t>
            </a:r>
            <a:r>
              <a:rPr dirty="0" sz="3000" spc="-5" b="1">
                <a:latin typeface="Calibri"/>
                <a:cs typeface="Calibri"/>
              </a:rPr>
              <a:t>del</a:t>
            </a:r>
            <a:r>
              <a:rPr dirty="0" sz="3000" spc="5" b="1">
                <a:latin typeface="Calibri"/>
                <a:cs typeface="Calibri"/>
              </a:rPr>
              <a:t> </a:t>
            </a:r>
            <a:r>
              <a:rPr dirty="0" sz="3000" spc="-5" b="1">
                <a:latin typeface="Calibri"/>
                <a:cs typeface="Calibri"/>
              </a:rPr>
              <a:t>alumnado</a:t>
            </a:r>
            <a:r>
              <a:rPr dirty="0" sz="3000" spc="15" b="1">
                <a:latin typeface="Calibri"/>
                <a:cs typeface="Calibri"/>
              </a:rPr>
              <a:t> </a:t>
            </a:r>
            <a:r>
              <a:rPr dirty="0" sz="3000" spc="-5" b="1">
                <a:latin typeface="Calibri"/>
                <a:cs typeface="Calibri"/>
              </a:rPr>
              <a:t>de</a:t>
            </a:r>
            <a:r>
              <a:rPr dirty="0" sz="3000" spc="15" b="1">
                <a:latin typeface="Calibri"/>
                <a:cs typeface="Calibri"/>
              </a:rPr>
              <a:t> </a:t>
            </a:r>
            <a:r>
              <a:rPr dirty="0" sz="3000" spc="-5" b="1">
                <a:latin typeface="Calibri"/>
                <a:cs typeface="Calibri"/>
              </a:rPr>
              <a:t>Educación Primaria</a:t>
            </a:r>
            <a:endParaRPr sz="30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64649" y="1230939"/>
            <a:ext cx="8512266" cy="5383538"/>
          </a:xfrm>
          <a:prstGeom prst="rect">
            <a:avLst/>
          </a:prstGeom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6213" y="482861"/>
            <a:ext cx="989076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b="1">
                <a:latin typeface="Calibri"/>
                <a:cs typeface="Calibri"/>
              </a:rPr>
              <a:t>3. </a:t>
            </a:r>
            <a:r>
              <a:rPr dirty="0" sz="3000" spc="-5" b="1">
                <a:latin typeface="Calibri"/>
                <a:cs typeface="Calibri"/>
              </a:rPr>
              <a:t>Características</a:t>
            </a:r>
            <a:r>
              <a:rPr dirty="0" sz="3000" spc="-25" b="1">
                <a:latin typeface="Calibri"/>
                <a:cs typeface="Calibri"/>
              </a:rPr>
              <a:t> </a:t>
            </a:r>
            <a:r>
              <a:rPr dirty="0" sz="3000" spc="-5" b="1">
                <a:latin typeface="Calibri"/>
                <a:cs typeface="Calibri"/>
              </a:rPr>
              <a:t>sociales</a:t>
            </a:r>
            <a:r>
              <a:rPr dirty="0" sz="3000" b="1">
                <a:latin typeface="Calibri"/>
                <a:cs typeface="Calibri"/>
              </a:rPr>
              <a:t> </a:t>
            </a:r>
            <a:r>
              <a:rPr dirty="0" sz="3000" spc="-5" b="1">
                <a:latin typeface="Calibri"/>
                <a:cs typeface="Calibri"/>
              </a:rPr>
              <a:t>del</a:t>
            </a:r>
            <a:r>
              <a:rPr dirty="0" sz="3000" spc="5" b="1">
                <a:latin typeface="Calibri"/>
                <a:cs typeface="Calibri"/>
              </a:rPr>
              <a:t> </a:t>
            </a:r>
            <a:r>
              <a:rPr dirty="0" sz="3000" spc="-5" b="1">
                <a:latin typeface="Calibri"/>
                <a:cs typeface="Calibri"/>
              </a:rPr>
              <a:t>alumnado</a:t>
            </a:r>
            <a:r>
              <a:rPr dirty="0" sz="3000" spc="30" b="1">
                <a:latin typeface="Calibri"/>
                <a:cs typeface="Calibri"/>
              </a:rPr>
              <a:t> </a:t>
            </a:r>
            <a:r>
              <a:rPr dirty="0" sz="3000" spc="-5" b="1">
                <a:latin typeface="Calibri"/>
                <a:cs typeface="Calibri"/>
              </a:rPr>
              <a:t>de</a:t>
            </a:r>
            <a:r>
              <a:rPr dirty="0" sz="3000" b="1">
                <a:latin typeface="Calibri"/>
                <a:cs typeface="Calibri"/>
              </a:rPr>
              <a:t> </a:t>
            </a:r>
            <a:r>
              <a:rPr dirty="0" sz="3000" spc="-5" b="1">
                <a:latin typeface="Calibri"/>
                <a:cs typeface="Calibri"/>
              </a:rPr>
              <a:t>Educación</a:t>
            </a:r>
            <a:r>
              <a:rPr dirty="0" sz="3000" spc="5" b="1">
                <a:latin typeface="Calibri"/>
                <a:cs typeface="Calibri"/>
              </a:rPr>
              <a:t> </a:t>
            </a:r>
            <a:r>
              <a:rPr dirty="0" sz="3000" spc="-5" b="1">
                <a:latin typeface="Calibri"/>
                <a:cs typeface="Calibri"/>
              </a:rPr>
              <a:t>Primaria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50333" y="1752705"/>
            <a:ext cx="560768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Char char="-"/>
              <a:tabLst>
                <a:tab pos="299085" algn="l"/>
                <a:tab pos="299720" algn="l"/>
              </a:tabLst>
            </a:pPr>
            <a:r>
              <a:rPr dirty="0" sz="1800" spc="-5">
                <a:latin typeface="Calibri"/>
                <a:cs typeface="Calibri"/>
              </a:rPr>
              <a:t>Periodo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Laboriosidad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VS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Inferioridad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(Erikkson,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2000).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dirty="0" sz="1800" spc="-5">
                <a:latin typeface="Calibri"/>
                <a:cs typeface="Calibri"/>
              </a:rPr>
              <a:t>Niveles</a:t>
            </a:r>
            <a:r>
              <a:rPr dirty="0" sz="1800">
                <a:latin typeface="Calibri"/>
                <a:cs typeface="Calibri"/>
              </a:rPr>
              <a:t> en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desarrollo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moral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(Kohlberg,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1989)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61013" y="2794496"/>
            <a:ext cx="5661175" cy="3395991"/>
          </a:xfrm>
          <a:prstGeom prst="rect">
            <a:avLst/>
          </a:prstGeom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94204" y="287591"/>
            <a:ext cx="9579610" cy="86931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3080"/>
              </a:lnSpc>
              <a:spcBef>
                <a:spcPts val="95"/>
              </a:spcBef>
            </a:pPr>
            <a:r>
              <a:rPr dirty="0" sz="2800" spc="-5" b="1">
                <a:latin typeface="Calibri"/>
                <a:cs typeface="Calibri"/>
              </a:rPr>
              <a:t>4.</a:t>
            </a:r>
            <a:r>
              <a:rPr dirty="0" sz="2800" spc="5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Características</a:t>
            </a:r>
            <a:r>
              <a:rPr dirty="0" sz="2800" spc="6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cognitivas</a:t>
            </a:r>
            <a:r>
              <a:rPr dirty="0" sz="2800" spc="2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del</a:t>
            </a:r>
            <a:r>
              <a:rPr dirty="0" sz="2800" spc="1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alumnado</a:t>
            </a:r>
            <a:r>
              <a:rPr dirty="0" sz="2800" spc="5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de</a:t>
            </a:r>
            <a:r>
              <a:rPr dirty="0" sz="2800" spc="1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Educación</a:t>
            </a:r>
            <a:r>
              <a:rPr dirty="0" sz="2800" spc="1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Primaria</a:t>
            </a:r>
            <a:endParaRPr sz="2800">
              <a:latin typeface="Calibri"/>
              <a:cs typeface="Calibri"/>
            </a:endParaRPr>
          </a:p>
          <a:p>
            <a:pPr marL="4648200">
              <a:lnSpc>
                <a:spcPts val="3560"/>
              </a:lnSpc>
            </a:pPr>
            <a:r>
              <a:rPr dirty="0" sz="3200" b="1">
                <a:latin typeface="Calibri"/>
                <a:cs typeface="Calibri"/>
              </a:rPr>
              <a:t>Piaget</a:t>
            </a:r>
            <a:endParaRPr sz="32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95915" y="1242608"/>
            <a:ext cx="6979931" cy="5345985"/>
          </a:xfrm>
          <a:prstGeom prst="rect">
            <a:avLst/>
          </a:prstGeom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94204" y="287591"/>
            <a:ext cx="9579610" cy="86931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3080"/>
              </a:lnSpc>
              <a:spcBef>
                <a:spcPts val="95"/>
              </a:spcBef>
            </a:pPr>
            <a:r>
              <a:rPr dirty="0" sz="2800" spc="-5" b="1">
                <a:latin typeface="Calibri"/>
                <a:cs typeface="Calibri"/>
              </a:rPr>
              <a:t>4.</a:t>
            </a:r>
            <a:r>
              <a:rPr dirty="0" sz="2800" spc="5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Características</a:t>
            </a:r>
            <a:r>
              <a:rPr dirty="0" sz="2800" spc="6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cognitivas</a:t>
            </a:r>
            <a:r>
              <a:rPr dirty="0" sz="2800" spc="2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del</a:t>
            </a:r>
            <a:r>
              <a:rPr dirty="0" sz="2800" spc="1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alumnado</a:t>
            </a:r>
            <a:r>
              <a:rPr dirty="0" sz="2800" spc="5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de</a:t>
            </a:r>
            <a:r>
              <a:rPr dirty="0" sz="2800" spc="1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Educación</a:t>
            </a:r>
            <a:r>
              <a:rPr dirty="0" sz="2800" spc="10" b="1">
                <a:latin typeface="Calibri"/>
                <a:cs typeface="Calibri"/>
              </a:rPr>
              <a:t> </a:t>
            </a:r>
            <a:r>
              <a:rPr dirty="0" sz="2800" spc="-5" b="1">
                <a:latin typeface="Calibri"/>
                <a:cs typeface="Calibri"/>
              </a:rPr>
              <a:t>Primaria</a:t>
            </a:r>
            <a:endParaRPr sz="2800">
              <a:latin typeface="Calibri"/>
              <a:cs typeface="Calibri"/>
            </a:endParaRPr>
          </a:p>
          <a:p>
            <a:pPr marL="4409440">
              <a:lnSpc>
                <a:spcPts val="3560"/>
              </a:lnSpc>
            </a:pPr>
            <a:r>
              <a:rPr dirty="0" sz="3200" b="1">
                <a:latin typeface="Calibri"/>
                <a:cs typeface="Calibri"/>
              </a:rPr>
              <a:t>Vygotsky</a:t>
            </a:r>
            <a:endParaRPr sz="32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22671" y="2115077"/>
            <a:ext cx="7909335" cy="4054875"/>
          </a:xfrm>
          <a:prstGeom prst="rect">
            <a:avLst/>
          </a:prstGeom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6213" y="374799"/>
            <a:ext cx="9241155" cy="33083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Times New Roman"/>
                <a:cs typeface="Times New Roman"/>
              </a:rPr>
              <a:t>5.</a:t>
            </a:r>
            <a:r>
              <a:rPr dirty="0" sz="2000" spc="-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Atención</a:t>
            </a:r>
            <a:r>
              <a:rPr dirty="0" sz="2000" spc="-3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a </a:t>
            </a:r>
            <a:r>
              <a:rPr dirty="0" sz="2000" spc="-5" b="1">
                <a:latin typeface="Times New Roman"/>
                <a:cs typeface="Times New Roman"/>
              </a:rPr>
              <a:t>la </a:t>
            </a:r>
            <a:r>
              <a:rPr dirty="0" sz="2000" b="1">
                <a:latin typeface="Times New Roman"/>
                <a:cs typeface="Times New Roman"/>
              </a:rPr>
              <a:t>diversidad</a:t>
            </a:r>
            <a:r>
              <a:rPr dirty="0" sz="2000" spc="-4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del</a:t>
            </a:r>
            <a:r>
              <a:rPr dirty="0" sz="2000" spc="-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alumnado</a:t>
            </a:r>
            <a:r>
              <a:rPr dirty="0" sz="2000" spc="-3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de</a:t>
            </a:r>
            <a:r>
              <a:rPr dirty="0" sz="2000" spc="-1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Educación</a:t>
            </a:r>
            <a:r>
              <a:rPr dirty="0" sz="2000" spc="-15" b="1">
                <a:latin typeface="Times New Roman"/>
                <a:cs typeface="Times New Roman"/>
              </a:rPr>
              <a:t> </a:t>
            </a:r>
            <a:r>
              <a:rPr dirty="0" sz="2000" spc="-5" b="1">
                <a:latin typeface="Times New Roman"/>
                <a:cs typeface="Times New Roman"/>
              </a:rPr>
              <a:t>Primaria</a:t>
            </a:r>
            <a:r>
              <a:rPr dirty="0" sz="2000" spc="-25" b="1">
                <a:latin typeface="Times New Roman"/>
                <a:cs typeface="Times New Roman"/>
              </a:rPr>
              <a:t> </a:t>
            </a:r>
            <a:r>
              <a:rPr dirty="0" sz="2000" spc="-5" b="1">
                <a:latin typeface="Times New Roman"/>
                <a:cs typeface="Times New Roman"/>
              </a:rPr>
              <a:t>en</a:t>
            </a:r>
            <a:r>
              <a:rPr dirty="0" sz="2000" spc="1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Educación</a:t>
            </a:r>
            <a:r>
              <a:rPr dirty="0" sz="2000" spc="-35" b="1">
                <a:latin typeface="Times New Roman"/>
                <a:cs typeface="Times New Roman"/>
              </a:rPr>
              <a:t> </a:t>
            </a:r>
            <a:r>
              <a:rPr dirty="0" sz="2000" spc="-5" b="1">
                <a:latin typeface="Times New Roman"/>
                <a:cs typeface="Times New Roman"/>
              </a:rPr>
              <a:t>Física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23160" y="1699631"/>
            <a:ext cx="7589708" cy="4050420"/>
          </a:xfrm>
          <a:prstGeom prst="rect">
            <a:avLst/>
          </a:prstGeom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66213" y="374799"/>
            <a:ext cx="9241155" cy="33083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Times New Roman"/>
                <a:cs typeface="Times New Roman"/>
              </a:rPr>
              <a:t>5.</a:t>
            </a:r>
            <a:r>
              <a:rPr dirty="0" sz="2000" spc="-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Atención</a:t>
            </a:r>
            <a:r>
              <a:rPr dirty="0" sz="2000" spc="-3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a </a:t>
            </a:r>
            <a:r>
              <a:rPr dirty="0" sz="2000" spc="-5" b="1">
                <a:latin typeface="Times New Roman"/>
                <a:cs typeface="Times New Roman"/>
              </a:rPr>
              <a:t>la </a:t>
            </a:r>
            <a:r>
              <a:rPr dirty="0" sz="2000" b="1">
                <a:latin typeface="Times New Roman"/>
                <a:cs typeface="Times New Roman"/>
              </a:rPr>
              <a:t>diversidad</a:t>
            </a:r>
            <a:r>
              <a:rPr dirty="0" sz="2000" spc="-4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del</a:t>
            </a:r>
            <a:r>
              <a:rPr dirty="0" sz="2000" spc="-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alumnado</a:t>
            </a:r>
            <a:r>
              <a:rPr dirty="0" sz="2000" spc="-3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de</a:t>
            </a:r>
            <a:r>
              <a:rPr dirty="0" sz="2000" spc="-1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Educación</a:t>
            </a:r>
            <a:r>
              <a:rPr dirty="0" sz="2000" spc="-15" b="1">
                <a:latin typeface="Times New Roman"/>
                <a:cs typeface="Times New Roman"/>
              </a:rPr>
              <a:t> </a:t>
            </a:r>
            <a:r>
              <a:rPr dirty="0" sz="2000" spc="-5" b="1">
                <a:latin typeface="Times New Roman"/>
                <a:cs typeface="Times New Roman"/>
              </a:rPr>
              <a:t>Primaria</a:t>
            </a:r>
            <a:r>
              <a:rPr dirty="0" sz="2000" spc="-25" b="1">
                <a:latin typeface="Times New Roman"/>
                <a:cs typeface="Times New Roman"/>
              </a:rPr>
              <a:t> </a:t>
            </a:r>
            <a:r>
              <a:rPr dirty="0" sz="2000" spc="-5" b="1">
                <a:latin typeface="Times New Roman"/>
                <a:cs typeface="Times New Roman"/>
              </a:rPr>
              <a:t>en</a:t>
            </a:r>
            <a:r>
              <a:rPr dirty="0" sz="2000" spc="1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Educación</a:t>
            </a:r>
            <a:r>
              <a:rPr dirty="0" sz="2000" spc="-35" b="1">
                <a:latin typeface="Times New Roman"/>
                <a:cs typeface="Times New Roman"/>
              </a:rPr>
              <a:t> </a:t>
            </a:r>
            <a:r>
              <a:rPr dirty="0" sz="2000" spc="-5" b="1">
                <a:latin typeface="Times New Roman"/>
                <a:cs typeface="Times New Roman"/>
              </a:rPr>
              <a:t>Física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65984" y="1150123"/>
            <a:ext cx="10140950" cy="52558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Orden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1493/2015 establece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dos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tipos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5">
                <a:latin typeface="Times New Roman"/>
                <a:cs typeface="Times New Roman"/>
              </a:rPr>
              <a:t> medidas: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50">
              <a:latin typeface="Times New Roman"/>
              <a:cs typeface="Times New Roman"/>
            </a:endParaRPr>
          </a:p>
          <a:p>
            <a:pPr marL="355600" indent="-343535">
              <a:lnSpc>
                <a:spcPct val="100000"/>
              </a:lnSpc>
              <a:buChar char="-"/>
              <a:tabLst>
                <a:tab pos="355600" algn="l"/>
                <a:tab pos="356235" algn="l"/>
              </a:tabLst>
            </a:pPr>
            <a:r>
              <a:rPr dirty="0" sz="1800">
                <a:latin typeface="Times New Roman"/>
                <a:cs typeface="Times New Roman"/>
              </a:rPr>
              <a:t>Medidas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ordinarias: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no implican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modificación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 los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elementos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básicos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currículo.</a:t>
            </a:r>
            <a:endParaRPr sz="1800">
              <a:latin typeface="Times New Roman"/>
              <a:cs typeface="Times New Roman"/>
            </a:endParaRPr>
          </a:p>
          <a:p>
            <a:pPr marL="355600" indent="-343535">
              <a:lnSpc>
                <a:spcPct val="100000"/>
              </a:lnSpc>
              <a:spcBef>
                <a:spcPts val="325"/>
              </a:spcBef>
              <a:buChar char="-"/>
              <a:tabLst>
                <a:tab pos="355600" algn="l"/>
                <a:tab pos="356235" algn="l"/>
              </a:tabLst>
            </a:pPr>
            <a:r>
              <a:rPr dirty="0" sz="1800">
                <a:latin typeface="Times New Roman"/>
                <a:cs typeface="Times New Roman"/>
              </a:rPr>
              <a:t>Medidas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extraordinarias: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implican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modificación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elementos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básicos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currículo.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Times New Roman"/>
              <a:buChar char="-"/>
            </a:pPr>
            <a:endParaRPr sz="29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dirty="0" sz="1800">
                <a:latin typeface="Times New Roman"/>
                <a:cs typeface="Times New Roman"/>
              </a:rPr>
              <a:t>García</a:t>
            </a:r>
            <a:r>
              <a:rPr dirty="0" sz="1800" spc="2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Correa</a:t>
            </a:r>
            <a:r>
              <a:rPr dirty="0" sz="1800" spc="229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2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Marrero</a:t>
            </a:r>
            <a:r>
              <a:rPr dirty="0" sz="1800" spc="24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Rodríguez</a:t>
            </a:r>
            <a:r>
              <a:rPr dirty="0" sz="1800" spc="2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(1999)</a:t>
            </a:r>
            <a:r>
              <a:rPr dirty="0" sz="1800" spc="24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proponen</a:t>
            </a:r>
            <a:r>
              <a:rPr dirty="0" sz="1800" spc="25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algunas</a:t>
            </a:r>
            <a:r>
              <a:rPr dirty="0" sz="1800" spc="24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pautas</a:t>
            </a:r>
            <a:r>
              <a:rPr dirty="0" sz="1800" spc="24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generales</a:t>
            </a:r>
            <a:r>
              <a:rPr dirty="0" sz="1800" spc="24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para</a:t>
            </a:r>
            <a:r>
              <a:rPr dirty="0" sz="1800" spc="2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abordar</a:t>
            </a:r>
            <a:r>
              <a:rPr dirty="0" sz="1800" spc="2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24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trabajo</a:t>
            </a:r>
            <a:r>
              <a:rPr dirty="0" sz="1800" spc="2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alumnado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NEE: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50">
              <a:latin typeface="Times New Roman"/>
              <a:cs typeface="Times New Roman"/>
            </a:endParaRPr>
          </a:p>
          <a:p>
            <a:pPr marL="355600" indent="-343535">
              <a:lnSpc>
                <a:spcPct val="100000"/>
              </a:lnSpc>
              <a:buChar char="-"/>
              <a:tabLst>
                <a:tab pos="355600" algn="l"/>
                <a:tab pos="356235" algn="l"/>
              </a:tabLst>
            </a:pPr>
            <a:r>
              <a:rPr dirty="0" sz="1800">
                <a:latin typeface="Times New Roman"/>
                <a:cs typeface="Times New Roman"/>
              </a:rPr>
              <a:t>Utilizar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una </a:t>
            </a:r>
            <a:r>
              <a:rPr dirty="0" sz="1800" spc="-5">
                <a:latin typeface="Times New Roman"/>
                <a:cs typeface="Times New Roman"/>
              </a:rPr>
              <a:t>metodología</a:t>
            </a:r>
            <a:r>
              <a:rPr dirty="0" sz="1800">
                <a:latin typeface="Times New Roman"/>
                <a:cs typeface="Times New Roman"/>
              </a:rPr>
              <a:t> basada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juego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discriminatorio.</a:t>
            </a:r>
            <a:endParaRPr sz="18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50000"/>
              </a:lnSpc>
              <a:spcBef>
                <a:spcPts val="805"/>
              </a:spcBef>
              <a:buChar char="-"/>
              <a:tabLst>
                <a:tab pos="355600" algn="l"/>
                <a:tab pos="356235" algn="l"/>
              </a:tabLst>
            </a:pPr>
            <a:r>
              <a:rPr dirty="0" sz="1800">
                <a:latin typeface="Times New Roman"/>
                <a:cs typeface="Times New Roman"/>
              </a:rPr>
              <a:t>Modificar</a:t>
            </a:r>
            <a:r>
              <a:rPr dirty="0" sz="1800" spc="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4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actividades</a:t>
            </a:r>
            <a:r>
              <a:rPr dirty="0" sz="1800" spc="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5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nivel</a:t>
            </a:r>
            <a:r>
              <a:rPr dirty="0" sz="1800" spc="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5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intensidad</a:t>
            </a:r>
            <a:r>
              <a:rPr dirty="0" sz="1800" spc="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</a:t>
            </a:r>
            <a:r>
              <a:rPr dirty="0" sz="1800" spc="4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complejidad,</a:t>
            </a:r>
            <a:r>
              <a:rPr dirty="0" sz="1800" spc="5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permitiendo</a:t>
            </a:r>
            <a:r>
              <a:rPr dirty="0" sz="1800" spc="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5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éxito</a:t>
            </a:r>
            <a:r>
              <a:rPr dirty="0" sz="1800" spc="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5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todos,</a:t>
            </a:r>
            <a:r>
              <a:rPr dirty="0" sz="1800" spc="6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manteniendo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objetivos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semejantes.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Times New Roman"/>
              <a:buChar char="-"/>
            </a:pPr>
            <a:endParaRPr sz="1600">
              <a:latin typeface="Times New Roman"/>
              <a:cs typeface="Times New Roman"/>
            </a:endParaRPr>
          </a:p>
          <a:p>
            <a:pPr marL="355600" indent="-343535">
              <a:lnSpc>
                <a:spcPct val="100000"/>
              </a:lnSpc>
              <a:buChar char="-"/>
              <a:tabLst>
                <a:tab pos="355600" algn="l"/>
                <a:tab pos="356235" algn="l"/>
              </a:tabLst>
            </a:pPr>
            <a:r>
              <a:rPr dirty="0" sz="1800" spc="-5">
                <a:latin typeface="Times New Roman"/>
                <a:cs typeface="Times New Roman"/>
              </a:rPr>
              <a:t>No </a:t>
            </a:r>
            <a:r>
              <a:rPr dirty="0" sz="1800">
                <a:latin typeface="Times New Roman"/>
                <a:cs typeface="Times New Roman"/>
              </a:rPr>
              <a:t>utilizar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actividades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juegos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exclusión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eliminación.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Times New Roman"/>
              <a:buChar char="-"/>
            </a:pPr>
            <a:endParaRPr sz="1600">
              <a:latin typeface="Times New Roman"/>
              <a:cs typeface="Times New Roman"/>
            </a:endParaRPr>
          </a:p>
          <a:p>
            <a:pPr marL="355600" indent="-343535">
              <a:lnSpc>
                <a:spcPct val="100000"/>
              </a:lnSpc>
              <a:buChar char="-"/>
              <a:tabLst>
                <a:tab pos="355600" algn="l"/>
                <a:tab pos="356235" algn="l"/>
              </a:tabLst>
            </a:pPr>
            <a:r>
              <a:rPr dirty="0" sz="1800">
                <a:latin typeface="Times New Roman"/>
                <a:cs typeface="Times New Roman"/>
              </a:rPr>
              <a:t>Favorecer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 refuerzos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positivos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sobre</a:t>
            </a:r>
            <a:r>
              <a:rPr dirty="0" sz="1800" spc="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todo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actividades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mayor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complejidad.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Times New Roman"/>
              <a:buChar char="-"/>
            </a:pPr>
            <a:endParaRPr sz="1600">
              <a:latin typeface="Times New Roman"/>
              <a:cs typeface="Times New Roman"/>
            </a:endParaRPr>
          </a:p>
          <a:p>
            <a:pPr marL="355600" indent="-343535">
              <a:lnSpc>
                <a:spcPct val="100000"/>
              </a:lnSpc>
              <a:buChar char="-"/>
              <a:tabLst>
                <a:tab pos="355600" algn="l"/>
                <a:tab pos="356235" algn="l"/>
              </a:tabLst>
            </a:pPr>
            <a:r>
              <a:rPr dirty="0" sz="1800">
                <a:latin typeface="Times New Roman"/>
                <a:cs typeface="Times New Roman"/>
              </a:rPr>
              <a:t>Favorecer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metodologías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cooperativas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relaciones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5">
                <a:latin typeface="Times New Roman"/>
                <a:cs typeface="Times New Roman"/>
              </a:rPr>
              <a:t> demás.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8798" y="474635"/>
            <a:ext cx="392430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5" b="1">
                <a:solidFill>
                  <a:srgbClr val="1F487C"/>
                </a:solidFill>
                <a:latin typeface="Arial"/>
                <a:cs typeface="Arial"/>
              </a:rPr>
              <a:t>SITUACIÓN</a:t>
            </a:r>
            <a:r>
              <a:rPr dirty="0" sz="3000" spc="-55" b="1">
                <a:solidFill>
                  <a:srgbClr val="1F487C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1F487C"/>
                </a:solidFill>
                <a:latin typeface="Arial"/>
                <a:cs typeface="Arial"/>
              </a:rPr>
              <a:t>ACTUAL:</a:t>
            </a:r>
            <a:endParaRPr sz="3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519172" y="1717551"/>
            <a:ext cx="7815580" cy="692150"/>
          </a:xfrm>
          <a:custGeom>
            <a:avLst/>
            <a:gdLst/>
            <a:ahLst/>
            <a:cxnLst/>
            <a:rect l="l" t="t" r="r" b="b"/>
            <a:pathLst>
              <a:path w="7815580" h="692150">
                <a:moveTo>
                  <a:pt x="7699756" y="0"/>
                </a:moveTo>
                <a:lnTo>
                  <a:pt x="115316" y="0"/>
                </a:lnTo>
                <a:lnTo>
                  <a:pt x="70428" y="9061"/>
                </a:lnTo>
                <a:lnTo>
                  <a:pt x="33774" y="33774"/>
                </a:lnTo>
                <a:lnTo>
                  <a:pt x="9061" y="70428"/>
                </a:lnTo>
                <a:lnTo>
                  <a:pt x="0" y="115315"/>
                </a:lnTo>
                <a:lnTo>
                  <a:pt x="0" y="576567"/>
                </a:lnTo>
                <a:lnTo>
                  <a:pt x="9061" y="621456"/>
                </a:lnTo>
                <a:lnTo>
                  <a:pt x="33774" y="658115"/>
                </a:lnTo>
                <a:lnTo>
                  <a:pt x="70428" y="682832"/>
                </a:lnTo>
                <a:lnTo>
                  <a:pt x="115316" y="691895"/>
                </a:lnTo>
                <a:lnTo>
                  <a:pt x="7699756" y="691895"/>
                </a:lnTo>
                <a:lnTo>
                  <a:pt x="7744643" y="682832"/>
                </a:lnTo>
                <a:lnTo>
                  <a:pt x="7781297" y="658115"/>
                </a:lnTo>
                <a:lnTo>
                  <a:pt x="7806010" y="621456"/>
                </a:lnTo>
                <a:lnTo>
                  <a:pt x="7815072" y="576567"/>
                </a:lnTo>
                <a:lnTo>
                  <a:pt x="7815072" y="115315"/>
                </a:lnTo>
                <a:lnTo>
                  <a:pt x="7806010" y="70428"/>
                </a:lnTo>
                <a:lnTo>
                  <a:pt x="7781297" y="33774"/>
                </a:lnTo>
                <a:lnTo>
                  <a:pt x="7744643" y="9061"/>
                </a:lnTo>
                <a:lnTo>
                  <a:pt x="7699756" y="0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031492" y="1534667"/>
            <a:ext cx="9753600" cy="1842770"/>
          </a:xfrm>
          <a:prstGeom prst="rect">
            <a:avLst/>
          </a:prstGeom>
          <a:ln w="12700">
            <a:solidFill>
              <a:srgbClr val="EC7C30"/>
            </a:solidFill>
          </a:ln>
        </p:spPr>
        <p:txBody>
          <a:bodyPr wrap="square" lIns="0" tIns="57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2200">
              <a:latin typeface="Times New Roman"/>
              <a:cs typeface="Times New Roman"/>
            </a:endParaRPr>
          </a:p>
          <a:p>
            <a:pPr marL="779780">
              <a:lnSpc>
                <a:spcPct val="100000"/>
              </a:lnSpc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r>
              <a:rPr dirty="0" sz="2200" spc="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22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r>
              <a:rPr dirty="0" sz="2200" spc="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DIDÁCTICA 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AULA</a:t>
            </a: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Calibri"/>
              <a:cs typeface="Calibri"/>
            </a:endParaRPr>
          </a:p>
          <a:p>
            <a:pPr marL="985519" indent="-229235">
              <a:lnSpc>
                <a:spcPct val="100000"/>
              </a:lnSpc>
              <a:buChar char="•"/>
              <a:tabLst>
                <a:tab pos="986155" algn="l"/>
              </a:tabLst>
            </a:pPr>
            <a:r>
              <a:rPr dirty="0" sz="2200" spc="-5">
                <a:latin typeface="Calibri"/>
                <a:cs typeface="Calibri"/>
              </a:rPr>
              <a:t>Apartados</a:t>
            </a:r>
            <a:r>
              <a:rPr dirty="0" sz="2200" spc="-2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para</a:t>
            </a:r>
            <a:r>
              <a:rPr dirty="0" sz="2200" spc="-1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la creación</a:t>
            </a:r>
            <a:r>
              <a:rPr dirty="0" sz="2200" spc="-1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de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la programación</a:t>
            </a:r>
            <a:r>
              <a:rPr dirty="0" sz="2200" spc="-20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didáctica de</a:t>
            </a:r>
            <a:r>
              <a:rPr dirty="0" sz="2200" spc="5">
                <a:latin typeface="Calibri"/>
                <a:cs typeface="Calibri"/>
              </a:rPr>
              <a:t> </a:t>
            </a:r>
            <a:r>
              <a:rPr dirty="0" sz="2200" spc="-5">
                <a:latin typeface="Calibri"/>
                <a:cs typeface="Calibri"/>
              </a:rPr>
              <a:t>aula.</a:t>
            </a:r>
            <a:endParaRPr sz="2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025142" y="3637537"/>
            <a:ext cx="9766300" cy="2469515"/>
            <a:chOff x="2025142" y="3637537"/>
            <a:chExt cx="9766300" cy="2469515"/>
          </a:xfrm>
        </p:grpSpPr>
        <p:sp>
          <p:nvSpPr>
            <p:cNvPr id="6" name="object 6"/>
            <p:cNvSpPr/>
            <p:nvPr/>
          </p:nvSpPr>
          <p:spPr>
            <a:xfrm>
              <a:off x="2031492" y="4462271"/>
              <a:ext cx="9753600" cy="1638300"/>
            </a:xfrm>
            <a:custGeom>
              <a:avLst/>
              <a:gdLst/>
              <a:ahLst/>
              <a:cxnLst/>
              <a:rect l="l" t="t" r="r" b="b"/>
              <a:pathLst>
                <a:path w="9753600" h="1638300">
                  <a:moveTo>
                    <a:pt x="0" y="0"/>
                  </a:moveTo>
                  <a:lnTo>
                    <a:pt x="9753600" y="0"/>
                  </a:lnTo>
                  <a:lnTo>
                    <a:pt x="9753600" y="1638300"/>
                  </a:lnTo>
                  <a:lnTo>
                    <a:pt x="0" y="163830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519172" y="3643887"/>
              <a:ext cx="7795259" cy="1777364"/>
            </a:xfrm>
            <a:custGeom>
              <a:avLst/>
              <a:gdLst/>
              <a:ahLst/>
              <a:cxnLst/>
              <a:rect l="l" t="t" r="r" b="b"/>
              <a:pathLst>
                <a:path w="7795259" h="1777364">
                  <a:moveTo>
                    <a:pt x="7499096" y="0"/>
                  </a:moveTo>
                  <a:lnTo>
                    <a:pt x="296164" y="0"/>
                  </a:lnTo>
                  <a:lnTo>
                    <a:pt x="248125" y="3876"/>
                  </a:lnTo>
                  <a:lnTo>
                    <a:pt x="202554" y="15098"/>
                  </a:lnTo>
                  <a:lnTo>
                    <a:pt x="160061" y="33057"/>
                  </a:lnTo>
                  <a:lnTo>
                    <a:pt x="121254" y="57143"/>
                  </a:lnTo>
                  <a:lnTo>
                    <a:pt x="86745" y="86745"/>
                  </a:lnTo>
                  <a:lnTo>
                    <a:pt x="57143" y="121254"/>
                  </a:lnTo>
                  <a:lnTo>
                    <a:pt x="33057" y="160061"/>
                  </a:lnTo>
                  <a:lnTo>
                    <a:pt x="15098" y="202554"/>
                  </a:lnTo>
                  <a:lnTo>
                    <a:pt x="3876" y="248125"/>
                  </a:lnTo>
                  <a:lnTo>
                    <a:pt x="0" y="296163"/>
                  </a:lnTo>
                  <a:lnTo>
                    <a:pt x="0" y="1480807"/>
                  </a:lnTo>
                  <a:lnTo>
                    <a:pt x="3876" y="1528849"/>
                  </a:lnTo>
                  <a:lnTo>
                    <a:pt x="15098" y="1574422"/>
                  </a:lnTo>
                  <a:lnTo>
                    <a:pt x="33057" y="1616918"/>
                  </a:lnTo>
                  <a:lnTo>
                    <a:pt x="57143" y="1655726"/>
                  </a:lnTo>
                  <a:lnTo>
                    <a:pt x="86745" y="1690236"/>
                  </a:lnTo>
                  <a:lnTo>
                    <a:pt x="121254" y="1719839"/>
                  </a:lnTo>
                  <a:lnTo>
                    <a:pt x="160061" y="1743925"/>
                  </a:lnTo>
                  <a:lnTo>
                    <a:pt x="202554" y="1761884"/>
                  </a:lnTo>
                  <a:lnTo>
                    <a:pt x="248125" y="1773107"/>
                  </a:lnTo>
                  <a:lnTo>
                    <a:pt x="296164" y="1776983"/>
                  </a:lnTo>
                  <a:lnTo>
                    <a:pt x="7499096" y="1776983"/>
                  </a:lnTo>
                  <a:lnTo>
                    <a:pt x="7547134" y="1773107"/>
                  </a:lnTo>
                  <a:lnTo>
                    <a:pt x="7592705" y="1761884"/>
                  </a:lnTo>
                  <a:lnTo>
                    <a:pt x="7635198" y="1743925"/>
                  </a:lnTo>
                  <a:lnTo>
                    <a:pt x="7674005" y="1719839"/>
                  </a:lnTo>
                  <a:lnTo>
                    <a:pt x="7708514" y="1690236"/>
                  </a:lnTo>
                  <a:lnTo>
                    <a:pt x="7738116" y="1655726"/>
                  </a:lnTo>
                  <a:lnTo>
                    <a:pt x="7762202" y="1616918"/>
                  </a:lnTo>
                  <a:lnTo>
                    <a:pt x="7780161" y="1574422"/>
                  </a:lnTo>
                  <a:lnTo>
                    <a:pt x="7791383" y="1528849"/>
                  </a:lnTo>
                  <a:lnTo>
                    <a:pt x="7795259" y="1480807"/>
                  </a:lnTo>
                  <a:lnTo>
                    <a:pt x="7795259" y="296163"/>
                  </a:lnTo>
                  <a:lnTo>
                    <a:pt x="7791383" y="248125"/>
                  </a:lnTo>
                  <a:lnTo>
                    <a:pt x="7780161" y="202554"/>
                  </a:lnTo>
                  <a:lnTo>
                    <a:pt x="7762202" y="160061"/>
                  </a:lnTo>
                  <a:lnTo>
                    <a:pt x="7738116" y="121254"/>
                  </a:lnTo>
                  <a:lnTo>
                    <a:pt x="7708514" y="86745"/>
                  </a:lnTo>
                  <a:lnTo>
                    <a:pt x="7674005" y="57143"/>
                  </a:lnTo>
                  <a:lnTo>
                    <a:pt x="7635198" y="33057"/>
                  </a:lnTo>
                  <a:lnTo>
                    <a:pt x="7592705" y="15098"/>
                  </a:lnTo>
                  <a:lnTo>
                    <a:pt x="7547134" y="3876"/>
                  </a:lnTo>
                  <a:lnTo>
                    <a:pt x="7499096" y="0"/>
                  </a:lnTo>
                  <a:close/>
                </a:path>
              </a:pathLst>
            </a:custGeom>
            <a:solidFill>
              <a:srgbClr val="A4A4A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519172" y="3643887"/>
              <a:ext cx="7795259" cy="1777364"/>
            </a:xfrm>
            <a:custGeom>
              <a:avLst/>
              <a:gdLst/>
              <a:ahLst/>
              <a:cxnLst/>
              <a:rect l="l" t="t" r="r" b="b"/>
              <a:pathLst>
                <a:path w="7795259" h="1777364">
                  <a:moveTo>
                    <a:pt x="0" y="296163"/>
                  </a:moveTo>
                  <a:lnTo>
                    <a:pt x="3876" y="248125"/>
                  </a:lnTo>
                  <a:lnTo>
                    <a:pt x="15098" y="202554"/>
                  </a:lnTo>
                  <a:lnTo>
                    <a:pt x="33057" y="160061"/>
                  </a:lnTo>
                  <a:lnTo>
                    <a:pt x="57143" y="121254"/>
                  </a:lnTo>
                  <a:lnTo>
                    <a:pt x="86745" y="86745"/>
                  </a:lnTo>
                  <a:lnTo>
                    <a:pt x="121254" y="57143"/>
                  </a:lnTo>
                  <a:lnTo>
                    <a:pt x="160061" y="33057"/>
                  </a:lnTo>
                  <a:lnTo>
                    <a:pt x="202554" y="15098"/>
                  </a:lnTo>
                  <a:lnTo>
                    <a:pt x="248125" y="3876"/>
                  </a:lnTo>
                  <a:lnTo>
                    <a:pt x="296164" y="0"/>
                  </a:lnTo>
                  <a:lnTo>
                    <a:pt x="7499096" y="0"/>
                  </a:lnTo>
                  <a:lnTo>
                    <a:pt x="7547134" y="3876"/>
                  </a:lnTo>
                  <a:lnTo>
                    <a:pt x="7592705" y="15098"/>
                  </a:lnTo>
                  <a:lnTo>
                    <a:pt x="7635198" y="33057"/>
                  </a:lnTo>
                  <a:lnTo>
                    <a:pt x="7674005" y="57143"/>
                  </a:lnTo>
                  <a:lnTo>
                    <a:pt x="7708514" y="86745"/>
                  </a:lnTo>
                  <a:lnTo>
                    <a:pt x="7738116" y="121254"/>
                  </a:lnTo>
                  <a:lnTo>
                    <a:pt x="7762202" y="160061"/>
                  </a:lnTo>
                  <a:lnTo>
                    <a:pt x="7780161" y="202554"/>
                  </a:lnTo>
                  <a:lnTo>
                    <a:pt x="7791383" y="248125"/>
                  </a:lnTo>
                  <a:lnTo>
                    <a:pt x="7795259" y="296163"/>
                  </a:lnTo>
                  <a:lnTo>
                    <a:pt x="7795259" y="1480807"/>
                  </a:lnTo>
                  <a:lnTo>
                    <a:pt x="7791383" y="1528849"/>
                  </a:lnTo>
                  <a:lnTo>
                    <a:pt x="7780161" y="1574422"/>
                  </a:lnTo>
                  <a:lnTo>
                    <a:pt x="7762202" y="1616918"/>
                  </a:lnTo>
                  <a:lnTo>
                    <a:pt x="7738116" y="1655726"/>
                  </a:lnTo>
                  <a:lnTo>
                    <a:pt x="7708514" y="1690236"/>
                  </a:lnTo>
                  <a:lnTo>
                    <a:pt x="7674005" y="1719839"/>
                  </a:lnTo>
                  <a:lnTo>
                    <a:pt x="7635198" y="1743925"/>
                  </a:lnTo>
                  <a:lnTo>
                    <a:pt x="7592705" y="1761884"/>
                  </a:lnTo>
                  <a:lnTo>
                    <a:pt x="7547134" y="1773107"/>
                  </a:lnTo>
                  <a:lnTo>
                    <a:pt x="7499096" y="1776983"/>
                  </a:lnTo>
                  <a:lnTo>
                    <a:pt x="296164" y="1776983"/>
                  </a:lnTo>
                  <a:lnTo>
                    <a:pt x="248125" y="1773107"/>
                  </a:lnTo>
                  <a:lnTo>
                    <a:pt x="202554" y="1761884"/>
                  </a:lnTo>
                  <a:lnTo>
                    <a:pt x="160061" y="1743925"/>
                  </a:lnTo>
                  <a:lnTo>
                    <a:pt x="121254" y="1719839"/>
                  </a:lnTo>
                  <a:lnTo>
                    <a:pt x="86745" y="1690236"/>
                  </a:lnTo>
                  <a:lnTo>
                    <a:pt x="57143" y="1655726"/>
                  </a:lnTo>
                  <a:lnTo>
                    <a:pt x="33057" y="1616918"/>
                  </a:lnTo>
                  <a:lnTo>
                    <a:pt x="15098" y="1574422"/>
                  </a:lnTo>
                  <a:lnTo>
                    <a:pt x="3876" y="1528849"/>
                  </a:lnTo>
                  <a:lnTo>
                    <a:pt x="0" y="1480807"/>
                  </a:lnTo>
                  <a:lnTo>
                    <a:pt x="0" y="296163"/>
                  </a:lnTo>
                  <a:close/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851708" y="4017322"/>
            <a:ext cx="6774815" cy="96393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12700" marR="5080">
              <a:lnSpc>
                <a:spcPts val="2380"/>
              </a:lnSpc>
              <a:spcBef>
                <a:spcPts val="390"/>
              </a:spcBef>
            </a:pP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¿CUÁLES</a:t>
            </a:r>
            <a:r>
              <a:rPr dirty="0" sz="22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FFFFFF"/>
                </a:solidFill>
                <a:latin typeface="Calibri"/>
                <a:cs typeface="Calibri"/>
              </a:rPr>
              <a:t>SON</a:t>
            </a:r>
            <a:r>
              <a:rPr dirty="0" sz="2200" spc="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LAS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CONDICIONES</a:t>
            </a:r>
            <a:r>
              <a:rPr dirty="0" sz="2200" spc="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ESTIPULADAS</a:t>
            </a:r>
            <a:r>
              <a:rPr dirty="0" sz="22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dirty="0" sz="22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LA 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FFFFFF"/>
                </a:solidFill>
                <a:latin typeface="Calibri"/>
                <a:cs typeface="Calibri"/>
              </a:rPr>
              <a:t>PROGRAMACIÓN</a:t>
            </a:r>
            <a:r>
              <a:rPr dirty="0" sz="2200" spc="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2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AULA</a:t>
            </a:r>
            <a:r>
              <a:rPr dirty="0" sz="22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22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OPOSICIONES</a:t>
            </a:r>
            <a:r>
              <a:rPr dirty="0" sz="2200" spc="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CUERPO</a:t>
            </a:r>
            <a:r>
              <a:rPr dirty="0" sz="2200" spc="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2200" spc="-48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FFFFFF"/>
                </a:solidFill>
                <a:latin typeface="Calibri"/>
                <a:cs typeface="Calibri"/>
              </a:rPr>
              <a:t>MAESTROS</a:t>
            </a:r>
            <a:r>
              <a:rPr dirty="0" sz="2200" spc="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2022</a:t>
            </a:r>
            <a:r>
              <a:rPr dirty="0" sz="22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22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22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COMUNIDAD</a:t>
            </a:r>
            <a:r>
              <a:rPr dirty="0" sz="2200" spc="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2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200" spc="-5">
                <a:solidFill>
                  <a:srgbClr val="FFFFFF"/>
                </a:solidFill>
                <a:latin typeface="Calibri"/>
                <a:cs typeface="Calibri"/>
              </a:rPr>
              <a:t>MADRID?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3429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429000"/>
              <a:ext cx="12192000" cy="34290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711510" y="1044516"/>
              <a:ext cx="4769485" cy="4769485"/>
            </a:xfrm>
            <a:custGeom>
              <a:avLst/>
              <a:gdLst/>
              <a:ahLst/>
              <a:cxnLst/>
              <a:rect l="l" t="t" r="r" b="b"/>
              <a:pathLst>
                <a:path w="4769484" h="4769485">
                  <a:moveTo>
                    <a:pt x="2384488" y="0"/>
                  </a:moveTo>
                  <a:lnTo>
                    <a:pt x="0" y="2384488"/>
                  </a:lnTo>
                  <a:lnTo>
                    <a:pt x="2384488" y="4768964"/>
                  </a:lnTo>
                  <a:lnTo>
                    <a:pt x="4768977" y="2384488"/>
                  </a:lnTo>
                  <a:lnTo>
                    <a:pt x="23844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412869" y="2751154"/>
            <a:ext cx="3366135" cy="1269365"/>
          </a:xfrm>
          <a:prstGeom prst="rect"/>
        </p:spPr>
        <p:txBody>
          <a:bodyPr wrap="square" lIns="0" tIns="85725" rIns="0" bIns="0" rtlCol="0" vert="horz">
            <a:spAutoFit/>
          </a:bodyPr>
          <a:lstStyle/>
          <a:p>
            <a:pPr marL="620395" marR="5080" indent="-608330">
              <a:lnSpc>
                <a:spcPct val="80000"/>
              </a:lnSpc>
              <a:spcBef>
                <a:spcPts val="675"/>
              </a:spcBef>
            </a:pPr>
            <a:r>
              <a:rPr dirty="0" sz="2400" spc="-5" b="1">
                <a:solidFill>
                  <a:srgbClr val="070707"/>
                </a:solidFill>
                <a:latin typeface="Calibri"/>
                <a:cs typeface="Calibri"/>
              </a:rPr>
              <a:t>5. Atención </a:t>
            </a:r>
            <a:r>
              <a:rPr dirty="0" sz="2400" b="1">
                <a:solidFill>
                  <a:srgbClr val="070707"/>
                </a:solidFill>
                <a:latin typeface="Calibri"/>
                <a:cs typeface="Calibri"/>
              </a:rPr>
              <a:t>a </a:t>
            </a:r>
            <a:r>
              <a:rPr dirty="0" sz="2400" spc="-5" b="1">
                <a:solidFill>
                  <a:srgbClr val="070707"/>
                </a:solidFill>
                <a:latin typeface="Calibri"/>
                <a:cs typeface="Calibri"/>
              </a:rPr>
              <a:t>la diversidad </a:t>
            </a:r>
            <a:r>
              <a:rPr dirty="0" sz="2400" spc="-530" b="1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70707"/>
                </a:solidFill>
                <a:latin typeface="Calibri"/>
                <a:cs typeface="Calibri"/>
              </a:rPr>
              <a:t>del</a:t>
            </a:r>
            <a:r>
              <a:rPr dirty="0" sz="2400" spc="-15" b="1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070707"/>
                </a:solidFill>
                <a:latin typeface="Calibri"/>
                <a:cs typeface="Calibri"/>
              </a:rPr>
              <a:t>alumnado</a:t>
            </a:r>
            <a:r>
              <a:rPr dirty="0" sz="2400" spc="-15" b="1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070707"/>
                </a:solidFill>
                <a:latin typeface="Calibri"/>
                <a:cs typeface="Calibri"/>
              </a:rPr>
              <a:t>de</a:t>
            </a:r>
            <a:endParaRPr sz="2400">
              <a:latin typeface="Calibri"/>
              <a:cs typeface="Calibri"/>
            </a:endParaRPr>
          </a:p>
          <a:p>
            <a:pPr marL="661670" marR="267970" indent="-386080">
              <a:lnSpc>
                <a:spcPct val="80000"/>
              </a:lnSpc>
            </a:pPr>
            <a:r>
              <a:rPr dirty="0" sz="2400" spc="-5" b="1">
                <a:solidFill>
                  <a:srgbClr val="070707"/>
                </a:solidFill>
                <a:latin typeface="Calibri"/>
                <a:cs typeface="Calibri"/>
              </a:rPr>
              <a:t>Educación</a:t>
            </a:r>
            <a:r>
              <a:rPr dirty="0" sz="2400" spc="-60" b="1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070707"/>
                </a:solidFill>
                <a:latin typeface="Calibri"/>
                <a:cs typeface="Calibri"/>
              </a:rPr>
              <a:t>Primaria</a:t>
            </a:r>
            <a:r>
              <a:rPr dirty="0" sz="2400" spc="-25" b="1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70707"/>
                </a:solidFill>
                <a:latin typeface="Calibri"/>
                <a:cs typeface="Calibri"/>
              </a:rPr>
              <a:t>en </a:t>
            </a:r>
            <a:r>
              <a:rPr dirty="0" sz="2400" spc="-525" b="1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070707"/>
                </a:solidFill>
                <a:latin typeface="Calibri"/>
                <a:cs typeface="Calibri"/>
              </a:rPr>
              <a:t>Educación</a:t>
            </a:r>
            <a:r>
              <a:rPr dirty="0" sz="2400" spc="-45" b="1">
                <a:solidFill>
                  <a:srgbClr val="070707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070707"/>
                </a:solidFill>
                <a:latin typeface="Calibri"/>
                <a:cs typeface="Calibri"/>
              </a:rPr>
              <a:t>Física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91191" y="424188"/>
            <a:ext cx="6009640" cy="6009640"/>
          </a:xfrm>
          <a:custGeom>
            <a:avLst/>
            <a:gdLst/>
            <a:ahLst/>
            <a:cxnLst/>
            <a:rect l="l" t="t" r="r" b="b"/>
            <a:pathLst>
              <a:path w="6009640" h="6009640">
                <a:moveTo>
                  <a:pt x="3004807" y="0"/>
                </a:moveTo>
                <a:lnTo>
                  <a:pt x="0" y="3004807"/>
                </a:lnTo>
                <a:lnTo>
                  <a:pt x="3004807" y="6009627"/>
                </a:lnTo>
                <a:lnTo>
                  <a:pt x="3076625" y="5937808"/>
                </a:lnTo>
                <a:lnTo>
                  <a:pt x="3004807" y="5937808"/>
                </a:lnTo>
                <a:lnTo>
                  <a:pt x="71805" y="3004807"/>
                </a:lnTo>
                <a:lnTo>
                  <a:pt x="3004807" y="71818"/>
                </a:lnTo>
                <a:lnTo>
                  <a:pt x="3076625" y="71818"/>
                </a:lnTo>
                <a:lnTo>
                  <a:pt x="3004807" y="0"/>
                </a:lnTo>
                <a:close/>
              </a:path>
              <a:path w="6009640" h="6009640">
                <a:moveTo>
                  <a:pt x="3076625" y="71818"/>
                </a:moveTo>
                <a:lnTo>
                  <a:pt x="3004807" y="71818"/>
                </a:lnTo>
                <a:lnTo>
                  <a:pt x="5937808" y="3004807"/>
                </a:lnTo>
                <a:lnTo>
                  <a:pt x="3004807" y="5937808"/>
                </a:lnTo>
                <a:lnTo>
                  <a:pt x="3076625" y="5937808"/>
                </a:lnTo>
                <a:lnTo>
                  <a:pt x="6009614" y="3004807"/>
                </a:lnTo>
                <a:lnTo>
                  <a:pt x="3076625" y="71818"/>
                </a:lnTo>
                <a:close/>
              </a:path>
            </a:pathLst>
          </a:custGeom>
          <a:solidFill>
            <a:srgbClr val="FFFFFF">
              <a:alpha val="59999"/>
            </a:srgbClr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24230" y="829387"/>
            <a:ext cx="10572750" cy="601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Cortés,</a:t>
            </a:r>
            <a:r>
              <a:rPr dirty="0" sz="1800" spc="2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A.</a:t>
            </a:r>
            <a:r>
              <a:rPr dirty="0" sz="1800" spc="2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(2002).</a:t>
            </a:r>
            <a:r>
              <a:rPr dirty="0" sz="1800" spc="229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2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contribución</a:t>
            </a:r>
            <a:r>
              <a:rPr dirty="0" sz="1800" spc="229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2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2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psicología</a:t>
            </a:r>
            <a:r>
              <a:rPr dirty="0" sz="1800" spc="229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ecológica</a:t>
            </a:r>
            <a:r>
              <a:rPr dirty="0" sz="1800" spc="2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al</a:t>
            </a:r>
            <a:r>
              <a:rPr dirty="0" sz="1800" spc="2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desarrollo</a:t>
            </a:r>
            <a:r>
              <a:rPr dirty="0" sz="1800" spc="2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moral.</a:t>
            </a:r>
            <a:r>
              <a:rPr dirty="0" sz="1800" spc="2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Un</a:t>
            </a:r>
            <a:r>
              <a:rPr dirty="0" sz="1800" spc="229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estudio</a:t>
            </a:r>
            <a:r>
              <a:rPr dirty="0" sz="1800" spc="2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con</a:t>
            </a:r>
            <a:r>
              <a:rPr dirty="0" sz="1800" spc="24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adolescentes.</a:t>
            </a:r>
            <a:endParaRPr sz="1800">
              <a:latin typeface="Calibri"/>
              <a:cs typeface="Calibri"/>
            </a:endParaRPr>
          </a:p>
          <a:p>
            <a:pPr marL="457834">
              <a:lnSpc>
                <a:spcPct val="100000"/>
              </a:lnSpc>
            </a:pPr>
            <a:r>
              <a:rPr dirty="0" sz="1800" spc="-5" i="1">
                <a:latin typeface="Calibri"/>
                <a:cs typeface="Calibri"/>
              </a:rPr>
              <a:t>Anales</a:t>
            </a:r>
            <a:r>
              <a:rPr dirty="0" sz="1800" spc="-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de</a:t>
            </a:r>
            <a:r>
              <a:rPr dirty="0" sz="1800" spc="-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Psicología,</a:t>
            </a:r>
            <a:r>
              <a:rPr dirty="0" sz="1800" spc="2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18</a:t>
            </a:r>
            <a:r>
              <a:rPr dirty="0" sz="1800" spc="-5">
                <a:latin typeface="Calibri"/>
                <a:cs typeface="Calibri"/>
              </a:rPr>
              <a:t>(1),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116.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Erikkson, E.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(2000).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El</a:t>
            </a:r>
            <a:r>
              <a:rPr dirty="0" sz="1800" spc="10" i="1">
                <a:latin typeface="Calibri"/>
                <a:cs typeface="Calibri"/>
              </a:rPr>
              <a:t> </a:t>
            </a:r>
            <a:r>
              <a:rPr dirty="0" sz="1800" spc="-10" i="1">
                <a:latin typeface="Calibri"/>
                <a:cs typeface="Calibri"/>
              </a:rPr>
              <a:t>ciclo</a:t>
            </a:r>
            <a:r>
              <a:rPr dirty="0" sz="1800" spc="2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vital</a:t>
            </a:r>
            <a:r>
              <a:rPr dirty="0" sz="1800" spc="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completado</a:t>
            </a:r>
            <a:r>
              <a:rPr dirty="0" sz="1800" spc="-5">
                <a:latin typeface="Calibri"/>
                <a:cs typeface="Calibri"/>
              </a:rPr>
              <a:t>.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Ediciones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Paidós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Ibérica.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800">
              <a:latin typeface="Calibri"/>
              <a:cs typeface="Calibri"/>
            </a:endParaRPr>
          </a:p>
          <a:p>
            <a:pPr algn="just" marL="457200" marR="8255" indent="-445134">
              <a:lnSpc>
                <a:spcPts val="2150"/>
              </a:lnSpc>
              <a:spcBef>
                <a:spcPts val="5"/>
              </a:spcBef>
            </a:pPr>
            <a:r>
              <a:rPr dirty="0" sz="1800" spc="-5">
                <a:latin typeface="Calibri"/>
                <a:cs typeface="Calibri"/>
              </a:rPr>
              <a:t>Gallahue,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D.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(1987).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Developmental</a:t>
            </a:r>
            <a:r>
              <a:rPr dirty="0" sz="18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physical</a:t>
            </a:r>
            <a:r>
              <a:rPr dirty="0" sz="1800" i="1">
                <a:latin typeface="Calibri"/>
                <a:cs typeface="Calibri"/>
              </a:rPr>
              <a:t> for</a:t>
            </a:r>
            <a:r>
              <a:rPr dirty="0" sz="1800" spc="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tody</a:t>
            </a:r>
            <a:r>
              <a:rPr dirty="0" sz="1800" spc="-5" i="1">
                <a:latin typeface="Times New Roman"/>
                <a:cs typeface="Times New Roman"/>
              </a:rPr>
              <a:t>´</a:t>
            </a:r>
            <a:r>
              <a:rPr dirty="0" sz="1800" spc="-5" i="1">
                <a:latin typeface="Calibri"/>
                <a:cs typeface="Calibri"/>
              </a:rPr>
              <a:t>s</a:t>
            </a:r>
            <a:r>
              <a:rPr dirty="0" sz="18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elementary</a:t>
            </a:r>
            <a:r>
              <a:rPr dirty="0" sz="18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school</a:t>
            </a:r>
            <a:r>
              <a:rPr dirty="0" sz="180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children</a:t>
            </a:r>
            <a:r>
              <a:rPr dirty="0" sz="1800" spc="-5">
                <a:latin typeface="Calibri"/>
                <a:cs typeface="Calibri"/>
              </a:rPr>
              <a:t>.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MacMillan</a:t>
            </a:r>
            <a:r>
              <a:rPr dirty="0" sz="1800" spc="39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Publishing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Company.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700">
              <a:latin typeface="Calibri"/>
              <a:cs typeface="Calibri"/>
            </a:endParaRPr>
          </a:p>
          <a:p>
            <a:pPr algn="just" marL="457834" marR="5715" indent="-44577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Kohlberg, L. (1989). Estadios morales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-5">
                <a:latin typeface="Calibri"/>
                <a:cs typeface="Calibri"/>
              </a:rPr>
              <a:t>moralización: </a:t>
            </a:r>
            <a:r>
              <a:rPr dirty="0" sz="1800">
                <a:latin typeface="Calibri"/>
                <a:cs typeface="Calibri"/>
              </a:rPr>
              <a:t>el enfoque </a:t>
            </a:r>
            <a:r>
              <a:rPr dirty="0" sz="1800" spc="-5">
                <a:latin typeface="Calibri"/>
                <a:cs typeface="Calibri"/>
              </a:rPr>
              <a:t>cognitivo-evolutivo. En E. Tueriel, </a:t>
            </a:r>
            <a:r>
              <a:rPr dirty="0" sz="1800">
                <a:latin typeface="Calibri"/>
                <a:cs typeface="Calibri"/>
              </a:rPr>
              <a:t>I. </a:t>
            </a:r>
            <a:r>
              <a:rPr dirty="0" sz="1800" spc="-5">
                <a:latin typeface="Calibri"/>
                <a:cs typeface="Calibri"/>
              </a:rPr>
              <a:t>Enesco </a:t>
            </a:r>
            <a:r>
              <a:rPr dirty="0" sz="1800">
                <a:latin typeface="Calibri"/>
                <a:cs typeface="Calibri"/>
              </a:rPr>
              <a:t>y J.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Linaza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(comp.)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(1989).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El mundo</a:t>
            </a:r>
            <a:r>
              <a:rPr dirty="0" sz="1800" spc="1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social</a:t>
            </a:r>
            <a:r>
              <a:rPr dirty="0" sz="1800" spc="15" i="1">
                <a:latin typeface="Calibri"/>
                <a:cs typeface="Calibri"/>
              </a:rPr>
              <a:t> </a:t>
            </a:r>
            <a:r>
              <a:rPr dirty="0" sz="1800" i="1">
                <a:latin typeface="Calibri"/>
                <a:cs typeface="Calibri"/>
              </a:rPr>
              <a:t>en</a:t>
            </a:r>
            <a:r>
              <a:rPr dirty="0" sz="1800" spc="-5" i="1">
                <a:latin typeface="Calibri"/>
                <a:cs typeface="Calibri"/>
              </a:rPr>
              <a:t> la</a:t>
            </a:r>
            <a:r>
              <a:rPr dirty="0" sz="1800" spc="1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mente</a:t>
            </a:r>
            <a:r>
              <a:rPr dirty="0" sz="1800" spc="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infantil</a:t>
            </a:r>
            <a:r>
              <a:rPr dirty="0" sz="1800" spc="-5">
                <a:latin typeface="Calibri"/>
                <a:cs typeface="Calibri"/>
              </a:rPr>
              <a:t>.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Alianza,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pp.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71-100.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Le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Boulch,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J. </a:t>
            </a:r>
            <a:r>
              <a:rPr dirty="0" sz="1800" spc="-5">
                <a:latin typeface="Calibri"/>
                <a:cs typeface="Calibri"/>
              </a:rPr>
              <a:t>(1997).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El</a:t>
            </a:r>
            <a:r>
              <a:rPr dirty="0" sz="1800" spc="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movimiento</a:t>
            </a:r>
            <a:r>
              <a:rPr dirty="0" sz="1800" i="1">
                <a:latin typeface="Calibri"/>
                <a:cs typeface="Calibri"/>
              </a:rPr>
              <a:t> en</a:t>
            </a:r>
            <a:r>
              <a:rPr dirty="0" sz="1800" spc="-5" i="1">
                <a:latin typeface="Calibri"/>
                <a:cs typeface="Calibri"/>
              </a:rPr>
              <a:t> </a:t>
            </a:r>
            <a:r>
              <a:rPr dirty="0" sz="1800" i="1">
                <a:latin typeface="Calibri"/>
                <a:cs typeface="Calibri"/>
              </a:rPr>
              <a:t>el</a:t>
            </a:r>
            <a:r>
              <a:rPr dirty="0" sz="1800" spc="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desarrollo</a:t>
            </a:r>
            <a:r>
              <a:rPr dirty="0" sz="1800" spc="2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de</a:t>
            </a:r>
            <a:r>
              <a:rPr dirty="0" sz="1800" spc="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la</a:t>
            </a:r>
            <a:r>
              <a:rPr dirty="0" sz="1800" spc="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persona</a:t>
            </a:r>
            <a:r>
              <a:rPr dirty="0" sz="1800" spc="-5">
                <a:latin typeface="Calibri"/>
                <a:cs typeface="Calibri"/>
              </a:rPr>
              <a:t>.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Paidotribo.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Calibri"/>
              <a:cs typeface="Calibri"/>
            </a:endParaRPr>
          </a:p>
          <a:p>
            <a:pPr algn="just" marL="457834" marR="5080" indent="-44577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Marconnot, R., Cáceres, E.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-5">
                <a:latin typeface="Calibri"/>
                <a:cs typeface="Calibri"/>
              </a:rPr>
              <a:t>Galcerán-Montañá, </a:t>
            </a:r>
            <a:r>
              <a:rPr dirty="0" sz="1800">
                <a:latin typeface="Calibri"/>
                <a:cs typeface="Calibri"/>
              </a:rPr>
              <a:t>I. </a:t>
            </a:r>
            <a:r>
              <a:rPr dirty="0" sz="1800" spc="-5">
                <a:latin typeface="Calibri"/>
                <a:cs typeface="Calibri"/>
              </a:rPr>
              <a:t>(2022). Atención </a:t>
            </a:r>
            <a:r>
              <a:rPr dirty="0" sz="1800">
                <a:latin typeface="Calibri"/>
                <a:cs typeface="Calibri"/>
              </a:rPr>
              <a:t>a </a:t>
            </a:r>
            <a:r>
              <a:rPr dirty="0" sz="1800" spc="-5">
                <a:latin typeface="Calibri"/>
                <a:cs typeface="Calibri"/>
              </a:rPr>
              <a:t>la diversidad </a:t>
            </a:r>
            <a:r>
              <a:rPr dirty="0" sz="1800">
                <a:latin typeface="Calibri"/>
                <a:cs typeface="Calibri"/>
              </a:rPr>
              <a:t>en </a:t>
            </a:r>
            <a:r>
              <a:rPr dirty="0" sz="1800" spc="-5">
                <a:latin typeface="Calibri"/>
                <a:cs typeface="Calibri"/>
              </a:rPr>
              <a:t>la Educación Física. En J.M.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Delfa-DelaMorena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-5">
                <a:latin typeface="Calibri"/>
                <a:cs typeface="Calibri"/>
              </a:rPr>
              <a:t>D. Bores-García (Coord.). </a:t>
            </a:r>
            <a:r>
              <a:rPr dirty="0" sz="1800" spc="-5" i="1">
                <a:latin typeface="Calibri"/>
                <a:cs typeface="Calibri"/>
              </a:rPr>
              <a:t>Introducción </a:t>
            </a:r>
            <a:r>
              <a:rPr dirty="0" sz="1800" i="1">
                <a:latin typeface="Calibri"/>
                <a:cs typeface="Calibri"/>
              </a:rPr>
              <a:t>a </a:t>
            </a:r>
            <a:r>
              <a:rPr dirty="0" sz="1800" spc="-5" i="1">
                <a:latin typeface="Calibri"/>
                <a:cs typeface="Calibri"/>
              </a:rPr>
              <a:t>la Educación Física </a:t>
            </a:r>
            <a:r>
              <a:rPr dirty="0" sz="1800" i="1">
                <a:latin typeface="Calibri"/>
                <a:cs typeface="Calibri"/>
              </a:rPr>
              <a:t>y </a:t>
            </a:r>
            <a:r>
              <a:rPr dirty="0" sz="1800" spc="-5" i="1">
                <a:latin typeface="Calibri"/>
                <a:cs typeface="Calibri"/>
              </a:rPr>
              <a:t>su Didáctica</a:t>
            </a:r>
            <a:r>
              <a:rPr dirty="0" sz="1800" spc="-5">
                <a:latin typeface="Calibri"/>
                <a:cs typeface="Calibri"/>
              </a:rPr>
              <a:t>, </a:t>
            </a:r>
            <a:r>
              <a:rPr dirty="0" sz="1800">
                <a:latin typeface="Calibri"/>
                <a:cs typeface="Calibri"/>
              </a:rPr>
              <a:t>pp. </a:t>
            </a:r>
            <a:r>
              <a:rPr dirty="0" sz="1800" spc="-5">
                <a:latin typeface="Calibri"/>
                <a:cs typeface="Calibri"/>
              </a:rPr>
              <a:t>123-130.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Tirant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Blanch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13335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Piaget,</a:t>
            </a:r>
            <a:r>
              <a:rPr dirty="0" sz="1800">
                <a:latin typeface="Calibri"/>
                <a:cs typeface="Calibri"/>
              </a:rPr>
              <a:t> J.</a:t>
            </a:r>
            <a:r>
              <a:rPr dirty="0" sz="1800" spc="-5">
                <a:latin typeface="Calibri"/>
                <a:cs typeface="Calibri"/>
              </a:rPr>
              <a:t> (1974).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La</a:t>
            </a:r>
            <a:r>
              <a:rPr dirty="0" sz="1800" spc="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toma</a:t>
            </a:r>
            <a:r>
              <a:rPr dirty="0" sz="1800" spc="-10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de</a:t>
            </a:r>
            <a:r>
              <a:rPr dirty="0" sz="1800" spc="5" i="1">
                <a:latin typeface="Calibri"/>
                <a:cs typeface="Calibri"/>
              </a:rPr>
              <a:t> </a:t>
            </a:r>
            <a:r>
              <a:rPr dirty="0" sz="1800" spc="-5" i="1">
                <a:latin typeface="Calibri"/>
                <a:cs typeface="Calibri"/>
              </a:rPr>
              <a:t>conciencia</a:t>
            </a:r>
            <a:r>
              <a:rPr dirty="0" sz="1800" spc="-5">
                <a:latin typeface="Calibri"/>
                <a:cs typeface="Calibri"/>
              </a:rPr>
              <a:t>.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Morata.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500">
              <a:latin typeface="Calibri"/>
              <a:cs typeface="Calibri"/>
            </a:endParaRPr>
          </a:p>
          <a:p>
            <a:pPr algn="just" marL="457834" marR="5080" indent="-445134">
              <a:lnSpc>
                <a:spcPct val="150000"/>
              </a:lnSpc>
            </a:pPr>
            <a:r>
              <a:rPr dirty="0" sz="1800" spc="-5">
                <a:latin typeface="Calibri"/>
                <a:cs typeface="Calibri"/>
              </a:rPr>
              <a:t>Vygotsky, L. </a:t>
            </a:r>
            <a:r>
              <a:rPr dirty="0" sz="1800">
                <a:latin typeface="Calibri"/>
                <a:cs typeface="Calibri"/>
              </a:rPr>
              <a:t>S. </a:t>
            </a:r>
            <a:r>
              <a:rPr dirty="0" sz="1800" spc="-5">
                <a:latin typeface="Calibri"/>
                <a:cs typeface="Calibri"/>
              </a:rPr>
              <a:t>(1978). </a:t>
            </a:r>
            <a:r>
              <a:rPr dirty="0" sz="1800" spc="-5" i="1">
                <a:latin typeface="Calibri"/>
                <a:cs typeface="Calibri"/>
              </a:rPr>
              <a:t>Mind in society: The development of </a:t>
            </a:r>
            <a:r>
              <a:rPr dirty="0" sz="1800" i="1">
                <a:latin typeface="Calibri"/>
                <a:cs typeface="Calibri"/>
              </a:rPr>
              <a:t>higher </a:t>
            </a:r>
            <a:r>
              <a:rPr dirty="0" sz="1800" spc="-5" i="1">
                <a:latin typeface="Calibri"/>
                <a:cs typeface="Calibri"/>
              </a:rPr>
              <a:t>psychological processes</a:t>
            </a:r>
            <a:r>
              <a:rPr dirty="0" sz="1800" spc="-5">
                <a:latin typeface="Calibri"/>
                <a:cs typeface="Calibri"/>
              </a:rPr>
              <a:t>. Harvard University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Press.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63675" y="262210"/>
            <a:ext cx="4825365" cy="5283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300" spc="-5">
                <a:solidFill>
                  <a:srgbClr val="1F487C"/>
                </a:solidFill>
              </a:rPr>
              <a:t>Referencias</a:t>
            </a:r>
            <a:r>
              <a:rPr dirty="0" sz="3300" spc="-60">
                <a:solidFill>
                  <a:srgbClr val="1F487C"/>
                </a:solidFill>
              </a:rPr>
              <a:t> </a:t>
            </a:r>
            <a:r>
              <a:rPr dirty="0" sz="3300" spc="-5">
                <a:solidFill>
                  <a:srgbClr val="1F487C"/>
                </a:solidFill>
              </a:rPr>
              <a:t>bibliográficas</a:t>
            </a:r>
            <a:endParaRPr sz="33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6299" y="0"/>
            <a:ext cx="2480310" cy="6870700"/>
            <a:chOff x="-6299" y="0"/>
            <a:chExt cx="2480310" cy="68707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2467356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2467356" y="6858000"/>
                  </a:lnTo>
                  <a:lnTo>
                    <a:pt x="246735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2467610" cy="6858000"/>
            </a:xfrm>
            <a:custGeom>
              <a:avLst/>
              <a:gdLst/>
              <a:ahLst/>
              <a:cxnLst/>
              <a:rect l="l" t="t" r="r" b="b"/>
              <a:pathLst>
                <a:path w="2467610" h="6858000">
                  <a:moveTo>
                    <a:pt x="0" y="0"/>
                  </a:moveTo>
                  <a:lnTo>
                    <a:pt x="2467356" y="0"/>
                  </a:lnTo>
                  <a:lnTo>
                    <a:pt x="2467356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ln w="125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1388" y="336804"/>
              <a:ext cx="1760207" cy="66598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199473" y="1203024"/>
            <a:ext cx="1859914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10"/>
              <a:t>TEMA</a:t>
            </a:r>
            <a:r>
              <a:rPr dirty="0" sz="4000" spc="-75"/>
              <a:t> </a:t>
            </a:r>
            <a:r>
              <a:rPr dirty="0" sz="4000" spc="-5"/>
              <a:t>5</a:t>
            </a:r>
            <a:endParaRPr sz="4000"/>
          </a:p>
        </p:txBody>
      </p:sp>
      <p:sp>
        <p:nvSpPr>
          <p:cNvPr id="7" name="object 7"/>
          <p:cNvSpPr txBox="1"/>
          <p:nvPr/>
        </p:nvSpPr>
        <p:spPr>
          <a:xfrm>
            <a:off x="3794517" y="2422019"/>
            <a:ext cx="5576570" cy="12769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09093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latin typeface="Arial"/>
                <a:cs typeface="Arial"/>
              </a:rPr>
              <a:t>LA</a:t>
            </a:r>
            <a:r>
              <a:rPr dirty="0" sz="4000" spc="-40">
                <a:latin typeface="Arial"/>
                <a:cs typeface="Arial"/>
              </a:rPr>
              <a:t> </a:t>
            </a:r>
            <a:r>
              <a:rPr dirty="0" sz="4000" spc="-5">
                <a:latin typeface="Arial"/>
                <a:cs typeface="Arial"/>
              </a:rPr>
              <a:t>EVALUACIÓN</a:t>
            </a:r>
            <a:r>
              <a:rPr dirty="0" sz="4000" spc="-20">
                <a:latin typeface="Arial"/>
                <a:cs typeface="Arial"/>
              </a:rPr>
              <a:t> </a:t>
            </a:r>
            <a:r>
              <a:rPr dirty="0" sz="4000">
                <a:latin typeface="Arial"/>
                <a:cs typeface="Arial"/>
              </a:rPr>
              <a:t>II</a:t>
            </a:r>
            <a:endParaRPr sz="4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95"/>
              </a:spcBef>
            </a:pPr>
            <a:r>
              <a:rPr dirty="0" sz="1800" spc="-10">
                <a:latin typeface="Arial"/>
                <a:cs typeface="Arial"/>
              </a:rPr>
              <a:t>Asignatura: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Didáctica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de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la </a:t>
            </a:r>
            <a:r>
              <a:rPr dirty="0" sz="1800" spc="-10">
                <a:latin typeface="Arial"/>
                <a:cs typeface="Arial"/>
              </a:rPr>
              <a:t>Educación</a:t>
            </a:r>
            <a:r>
              <a:rPr dirty="0" sz="1800" spc="25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Física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08832" y="4050791"/>
            <a:ext cx="4876799" cy="768095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086492" y="5331161"/>
            <a:ext cx="3953510" cy="7874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Times New Roman"/>
                <a:cs typeface="Times New Roman"/>
              </a:rPr>
              <a:t>©2022 Miriam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González,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María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Espada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Mateos,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Daniel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Bores</a:t>
            </a:r>
            <a:r>
              <a:rPr dirty="0" sz="1000" spc="-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García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Algunos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derechos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reservados</a:t>
            </a: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Este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documento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distribuye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bajo</a:t>
            </a:r>
            <a:r>
              <a:rPr dirty="0" sz="1000" spc="-5">
                <a:latin typeface="Times New Roman"/>
                <a:cs typeface="Times New Roman"/>
              </a:rPr>
              <a:t> la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licencia</a:t>
            </a:r>
            <a:endParaRPr sz="1000">
              <a:latin typeface="Times New Roman"/>
              <a:cs typeface="Times New Roman"/>
            </a:endParaRPr>
          </a:p>
          <a:p>
            <a:pPr marL="12700" marR="34925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“Atribución-CompartirIgual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4.0</a:t>
            </a:r>
            <a:r>
              <a:rPr dirty="0" sz="1000" spc="-5">
                <a:latin typeface="Times New Roman"/>
                <a:cs typeface="Times New Roman"/>
              </a:rPr>
              <a:t> Internacional”</a:t>
            </a:r>
            <a:r>
              <a:rPr dirty="0" sz="1000" spc="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de</a:t>
            </a:r>
            <a:r>
              <a:rPr dirty="0" sz="1000" spc="-5">
                <a:latin typeface="Times New Roman"/>
                <a:cs typeface="Times New Roman"/>
              </a:rPr>
              <a:t> Creative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Commons,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disponible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en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u="sng" sz="10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https://creativecommons.org/licenses/by-sa/4.0/deed.es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94867" y="1573434"/>
            <a:ext cx="131826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10"/>
              <a:t>Í</a:t>
            </a:r>
            <a:r>
              <a:rPr dirty="0" sz="3000" spc="5"/>
              <a:t>ND</a:t>
            </a:r>
            <a:r>
              <a:rPr dirty="0" sz="3000" spc="-10"/>
              <a:t>I</a:t>
            </a:r>
            <a:r>
              <a:rPr dirty="0" sz="3000" spc="5"/>
              <a:t>CE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1883986" y="3189254"/>
            <a:ext cx="6670675" cy="1625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73380" indent="-36131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73380" algn="l"/>
                <a:tab pos="374015" algn="l"/>
              </a:tabLst>
            </a:pPr>
            <a:r>
              <a:rPr dirty="0" sz="2100" spc="-5">
                <a:latin typeface="Arial"/>
                <a:cs typeface="Arial"/>
              </a:rPr>
              <a:t>¿Qué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es</a:t>
            </a:r>
            <a:r>
              <a:rPr dirty="0" sz="2100">
                <a:latin typeface="Arial"/>
                <a:cs typeface="Arial"/>
              </a:rPr>
              <a:t> y</a:t>
            </a:r>
            <a:r>
              <a:rPr dirty="0" sz="2100" spc="-10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cómo</a:t>
            </a:r>
            <a:r>
              <a:rPr dirty="0" sz="2100" spc="-2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debe</a:t>
            </a:r>
            <a:r>
              <a:rPr dirty="0" sz="2100" spc="-10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ser</a:t>
            </a:r>
            <a:r>
              <a:rPr dirty="0" sz="2100" spc="-25">
                <a:latin typeface="Arial"/>
                <a:cs typeface="Arial"/>
              </a:rPr>
              <a:t> </a:t>
            </a:r>
            <a:r>
              <a:rPr dirty="0" sz="2100">
                <a:latin typeface="Arial"/>
                <a:cs typeface="Arial"/>
              </a:rPr>
              <a:t>la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evaluación?</a:t>
            </a:r>
            <a:endParaRPr sz="2100">
              <a:latin typeface="Arial"/>
              <a:cs typeface="Arial"/>
            </a:endParaRPr>
          </a:p>
          <a:p>
            <a:pPr marL="373380" marR="5080" indent="-361315">
              <a:lnSpc>
                <a:spcPct val="100000"/>
              </a:lnSpc>
              <a:buAutoNum type="arabicPeriod"/>
              <a:tabLst>
                <a:tab pos="373380" algn="l"/>
                <a:tab pos="374015" algn="l"/>
              </a:tabLst>
            </a:pPr>
            <a:r>
              <a:rPr dirty="0" sz="2100" spc="-5">
                <a:latin typeface="Arial"/>
                <a:cs typeface="Arial"/>
              </a:rPr>
              <a:t>Los tipos de evaluación en relación </a:t>
            </a:r>
            <a:r>
              <a:rPr dirty="0" sz="2100">
                <a:latin typeface="Arial"/>
                <a:cs typeface="Arial"/>
              </a:rPr>
              <a:t>a su </a:t>
            </a:r>
            <a:r>
              <a:rPr dirty="0" sz="2100" spc="-5">
                <a:latin typeface="Arial"/>
                <a:cs typeface="Arial"/>
              </a:rPr>
              <a:t>momento de </a:t>
            </a:r>
            <a:r>
              <a:rPr dirty="0" sz="2100" spc="-57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realización</a:t>
            </a:r>
            <a:endParaRPr sz="2100">
              <a:latin typeface="Arial"/>
              <a:cs typeface="Arial"/>
            </a:endParaRPr>
          </a:p>
          <a:p>
            <a:pPr marL="373380" indent="-361315">
              <a:lnSpc>
                <a:spcPct val="100000"/>
              </a:lnSpc>
              <a:buAutoNum type="arabicPeriod"/>
              <a:tabLst>
                <a:tab pos="373380" algn="l"/>
                <a:tab pos="374015" algn="l"/>
              </a:tabLst>
            </a:pPr>
            <a:r>
              <a:rPr dirty="0" sz="2100" spc="-5">
                <a:latin typeface="Arial"/>
                <a:cs typeface="Arial"/>
              </a:rPr>
              <a:t>Los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instrumentos</a:t>
            </a:r>
            <a:r>
              <a:rPr dirty="0" sz="2100" spc="-2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de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evaluación</a:t>
            </a:r>
            <a:endParaRPr sz="2100">
              <a:latin typeface="Arial"/>
              <a:cs typeface="Arial"/>
            </a:endParaRPr>
          </a:p>
          <a:p>
            <a:pPr marL="373380" indent="-361315">
              <a:lnSpc>
                <a:spcPct val="100000"/>
              </a:lnSpc>
              <a:buAutoNum type="arabicPeriod"/>
              <a:tabLst>
                <a:tab pos="373380" algn="l"/>
                <a:tab pos="374015" algn="l"/>
              </a:tabLst>
            </a:pPr>
            <a:r>
              <a:rPr dirty="0" sz="2100" spc="-5">
                <a:latin typeface="Arial"/>
                <a:cs typeface="Arial"/>
              </a:rPr>
              <a:t>Los</a:t>
            </a:r>
            <a:r>
              <a:rPr dirty="0" sz="2100" spc="-20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criterios</a:t>
            </a:r>
            <a:r>
              <a:rPr dirty="0" sz="2100" spc="-1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de</a:t>
            </a:r>
            <a:r>
              <a:rPr dirty="0" sz="2100" spc="-25">
                <a:latin typeface="Arial"/>
                <a:cs typeface="Arial"/>
              </a:rPr>
              <a:t> </a:t>
            </a:r>
            <a:r>
              <a:rPr dirty="0" sz="2100" spc="-5">
                <a:latin typeface="Arial"/>
                <a:cs typeface="Arial"/>
              </a:rPr>
              <a:t>evaluación</a:t>
            </a:r>
            <a:endParaRPr sz="2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25038" y="1114925"/>
            <a:ext cx="728345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b="1">
                <a:latin typeface="Arial"/>
                <a:cs typeface="Arial"/>
              </a:rPr>
              <a:t>1.</a:t>
            </a:r>
            <a:r>
              <a:rPr dirty="0" sz="2800" spc="-15" b="1">
                <a:latin typeface="Arial"/>
                <a:cs typeface="Arial"/>
              </a:rPr>
              <a:t> </a:t>
            </a:r>
            <a:r>
              <a:rPr dirty="0" sz="2800" spc="-10" b="1">
                <a:latin typeface="Arial"/>
                <a:cs typeface="Arial"/>
              </a:rPr>
              <a:t>¿Qué</a:t>
            </a:r>
            <a:r>
              <a:rPr dirty="0" sz="2800" spc="30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es</a:t>
            </a:r>
            <a:r>
              <a:rPr dirty="0" sz="2800" spc="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y</a:t>
            </a:r>
            <a:r>
              <a:rPr dirty="0" sz="2800" spc="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cómo</a:t>
            </a:r>
            <a:r>
              <a:rPr dirty="0" sz="2800" spc="10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debe</a:t>
            </a:r>
            <a:r>
              <a:rPr dirty="0" sz="2800" spc="2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ser la</a:t>
            </a:r>
            <a:r>
              <a:rPr dirty="0" sz="2800" spc="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evaluación?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90348" y="2445375"/>
            <a:ext cx="6732905" cy="111696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 marR="5080">
              <a:lnSpc>
                <a:spcPct val="99300"/>
              </a:lnSpc>
              <a:spcBef>
                <a:spcPts val="114"/>
              </a:spcBef>
            </a:pPr>
            <a:r>
              <a:rPr dirty="0" sz="1800">
                <a:latin typeface="Times New Roman"/>
                <a:cs typeface="Times New Roman"/>
              </a:rPr>
              <a:t>La </a:t>
            </a:r>
            <a:r>
              <a:rPr dirty="0" sz="1800" spc="-5">
                <a:latin typeface="Times New Roman"/>
                <a:cs typeface="Times New Roman"/>
              </a:rPr>
              <a:t>RAE </a:t>
            </a:r>
            <a:r>
              <a:rPr dirty="0" sz="1800">
                <a:latin typeface="Times New Roman"/>
                <a:cs typeface="Times New Roman"/>
              </a:rPr>
              <a:t>define evaluación </a:t>
            </a:r>
            <a:r>
              <a:rPr dirty="0" sz="1800" spc="-5">
                <a:latin typeface="Times New Roman"/>
                <a:cs typeface="Times New Roman"/>
              </a:rPr>
              <a:t>como </a:t>
            </a:r>
            <a:r>
              <a:rPr dirty="0" sz="1800">
                <a:latin typeface="Times New Roman"/>
                <a:cs typeface="Times New Roman"/>
              </a:rPr>
              <a:t>la </a:t>
            </a:r>
            <a:r>
              <a:rPr dirty="0" sz="1800" spc="-5">
                <a:latin typeface="Times New Roman"/>
                <a:cs typeface="Times New Roman"/>
              </a:rPr>
              <a:t>“atribución </a:t>
            </a:r>
            <a:r>
              <a:rPr dirty="0" sz="1800">
                <a:latin typeface="Times New Roman"/>
                <a:cs typeface="Times New Roman"/>
              </a:rPr>
              <a:t>o determinación del valor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 algo o de alguien” y la </a:t>
            </a:r>
            <a:r>
              <a:rPr dirty="0" sz="1800" spc="-5">
                <a:latin typeface="Times New Roman"/>
                <a:cs typeface="Times New Roman"/>
              </a:rPr>
              <a:t>“valoración </a:t>
            </a:r>
            <a:r>
              <a:rPr dirty="0" sz="1800">
                <a:latin typeface="Times New Roman"/>
                <a:cs typeface="Times New Roman"/>
              </a:rPr>
              <a:t>de </a:t>
            </a:r>
            <a:r>
              <a:rPr dirty="0" sz="1800" spc="-5">
                <a:latin typeface="Times New Roman"/>
                <a:cs typeface="Times New Roman"/>
              </a:rPr>
              <a:t>conocimientos, </a:t>
            </a:r>
            <a:r>
              <a:rPr dirty="0" sz="1800">
                <a:latin typeface="Times New Roman"/>
                <a:cs typeface="Times New Roman"/>
              </a:rPr>
              <a:t>actitud y 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rendimiento </a:t>
            </a:r>
            <a:r>
              <a:rPr dirty="0" sz="1800">
                <a:latin typeface="Times New Roman"/>
                <a:cs typeface="Times New Roman"/>
              </a:rPr>
              <a:t>de una </a:t>
            </a:r>
            <a:r>
              <a:rPr dirty="0" sz="1800" spc="-5">
                <a:latin typeface="Times New Roman"/>
                <a:cs typeface="Times New Roman"/>
              </a:rPr>
              <a:t>persona </a:t>
            </a:r>
            <a:r>
              <a:rPr dirty="0" sz="1800">
                <a:latin typeface="Times New Roman"/>
                <a:cs typeface="Times New Roman"/>
              </a:rPr>
              <a:t>o de un servicio”</a:t>
            </a:r>
            <a:r>
              <a:rPr dirty="0" sz="1800">
                <a:solidFill>
                  <a:srgbClr val="1F2023"/>
                </a:solidFill>
                <a:latin typeface="Times New Roman"/>
                <a:cs typeface="Times New Roman"/>
              </a:rPr>
              <a:t>. </a:t>
            </a:r>
            <a:r>
              <a:rPr dirty="0" sz="1800">
                <a:latin typeface="Times New Roman"/>
                <a:cs typeface="Times New Roman"/>
              </a:rPr>
              <a:t>Tradicionalmente, </a:t>
            </a:r>
            <a:r>
              <a:rPr dirty="0" sz="1800" spc="-5">
                <a:latin typeface="Times New Roman"/>
                <a:cs typeface="Times New Roman"/>
              </a:rPr>
              <a:t>se </a:t>
            </a:r>
            <a:r>
              <a:rPr dirty="0" sz="1800">
                <a:latin typeface="Times New Roman"/>
                <a:cs typeface="Times New Roman"/>
              </a:rPr>
              <a:t>ha 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confundido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frecuencia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evaluar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calificar,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pero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no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mismo: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639567" y="2276861"/>
            <a:ext cx="7056120" cy="1440180"/>
          </a:xfrm>
          <a:custGeom>
            <a:avLst/>
            <a:gdLst/>
            <a:ahLst/>
            <a:cxnLst/>
            <a:rect l="l" t="t" r="r" b="b"/>
            <a:pathLst>
              <a:path w="7056120" h="1440179">
                <a:moveTo>
                  <a:pt x="0" y="240029"/>
                </a:moveTo>
                <a:lnTo>
                  <a:pt x="4876" y="191656"/>
                </a:lnTo>
                <a:lnTo>
                  <a:pt x="18863" y="146600"/>
                </a:lnTo>
                <a:lnTo>
                  <a:pt x="40993" y="105827"/>
                </a:lnTo>
                <a:lnTo>
                  <a:pt x="70304" y="70304"/>
                </a:lnTo>
                <a:lnTo>
                  <a:pt x="105827" y="40993"/>
                </a:lnTo>
                <a:lnTo>
                  <a:pt x="146600" y="18863"/>
                </a:lnTo>
                <a:lnTo>
                  <a:pt x="191656" y="4876"/>
                </a:lnTo>
                <a:lnTo>
                  <a:pt x="240029" y="0"/>
                </a:lnTo>
                <a:lnTo>
                  <a:pt x="6816090" y="0"/>
                </a:lnTo>
                <a:lnTo>
                  <a:pt x="6864463" y="4876"/>
                </a:lnTo>
                <a:lnTo>
                  <a:pt x="6909519" y="18863"/>
                </a:lnTo>
                <a:lnTo>
                  <a:pt x="6950292" y="40993"/>
                </a:lnTo>
                <a:lnTo>
                  <a:pt x="6985815" y="70304"/>
                </a:lnTo>
                <a:lnTo>
                  <a:pt x="7015126" y="105827"/>
                </a:lnTo>
                <a:lnTo>
                  <a:pt x="7037256" y="146600"/>
                </a:lnTo>
                <a:lnTo>
                  <a:pt x="7051243" y="191656"/>
                </a:lnTo>
                <a:lnTo>
                  <a:pt x="7056120" y="240029"/>
                </a:lnTo>
                <a:lnTo>
                  <a:pt x="7056120" y="1200137"/>
                </a:lnTo>
                <a:lnTo>
                  <a:pt x="7051243" y="1248515"/>
                </a:lnTo>
                <a:lnTo>
                  <a:pt x="7037256" y="1293574"/>
                </a:lnTo>
                <a:lnTo>
                  <a:pt x="7015126" y="1334348"/>
                </a:lnTo>
                <a:lnTo>
                  <a:pt x="6985815" y="1369874"/>
                </a:lnTo>
                <a:lnTo>
                  <a:pt x="6950292" y="1399185"/>
                </a:lnTo>
                <a:lnTo>
                  <a:pt x="6909519" y="1421316"/>
                </a:lnTo>
                <a:lnTo>
                  <a:pt x="6864463" y="1435303"/>
                </a:lnTo>
                <a:lnTo>
                  <a:pt x="6816090" y="1440179"/>
                </a:lnTo>
                <a:lnTo>
                  <a:pt x="240029" y="1440179"/>
                </a:lnTo>
                <a:lnTo>
                  <a:pt x="191656" y="1435303"/>
                </a:lnTo>
                <a:lnTo>
                  <a:pt x="146600" y="1421316"/>
                </a:lnTo>
                <a:lnTo>
                  <a:pt x="105827" y="1399185"/>
                </a:lnTo>
                <a:lnTo>
                  <a:pt x="70304" y="1369874"/>
                </a:lnTo>
                <a:lnTo>
                  <a:pt x="40993" y="1334348"/>
                </a:lnTo>
                <a:lnTo>
                  <a:pt x="18863" y="1293574"/>
                </a:lnTo>
                <a:lnTo>
                  <a:pt x="4876" y="1248515"/>
                </a:lnTo>
                <a:lnTo>
                  <a:pt x="0" y="1200137"/>
                </a:lnTo>
                <a:lnTo>
                  <a:pt x="0" y="240029"/>
                </a:lnTo>
                <a:close/>
              </a:path>
            </a:pathLst>
          </a:custGeom>
          <a:ln w="12700">
            <a:solidFill>
              <a:srgbClr val="30528F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55820" y="4108716"/>
            <a:ext cx="3191255" cy="2097011"/>
          </a:xfrm>
          <a:prstGeom prst="rect">
            <a:avLst/>
          </a:prstGeom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0799" y="401498"/>
            <a:ext cx="6849716" cy="6164687"/>
          </a:xfrm>
          <a:prstGeom prst="rect">
            <a:avLst/>
          </a:prstGeom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70015" y="609945"/>
            <a:ext cx="4829810" cy="2244725"/>
          </a:xfrm>
          <a:prstGeom prst="rect"/>
        </p:spPr>
        <p:txBody>
          <a:bodyPr wrap="square" lIns="0" tIns="183515" rIns="0" bIns="0" rtlCol="0" vert="horz">
            <a:spAutoFit/>
          </a:bodyPr>
          <a:lstStyle/>
          <a:p>
            <a:pPr algn="ctr" marL="12700" marR="5080">
              <a:lnSpc>
                <a:spcPct val="80000"/>
              </a:lnSpc>
              <a:spcBef>
                <a:spcPts val="1445"/>
              </a:spcBef>
            </a:pPr>
            <a:r>
              <a:rPr dirty="0" sz="5600" spc="-5" b="1">
                <a:latin typeface="Calibri"/>
                <a:cs typeface="Calibri"/>
              </a:rPr>
              <a:t>LA</a:t>
            </a:r>
            <a:r>
              <a:rPr dirty="0" sz="5600" spc="-105" b="1">
                <a:latin typeface="Calibri"/>
                <a:cs typeface="Calibri"/>
              </a:rPr>
              <a:t> </a:t>
            </a:r>
            <a:r>
              <a:rPr dirty="0" sz="5600" b="1">
                <a:latin typeface="Calibri"/>
                <a:cs typeface="Calibri"/>
              </a:rPr>
              <a:t>EVALUACIÓN </a:t>
            </a:r>
            <a:r>
              <a:rPr dirty="0" sz="5600" spc="-1250" b="1">
                <a:latin typeface="Calibri"/>
                <a:cs typeface="Calibri"/>
              </a:rPr>
              <a:t> </a:t>
            </a:r>
            <a:r>
              <a:rPr dirty="0" sz="5600" spc="-5" b="1">
                <a:latin typeface="Calibri"/>
                <a:cs typeface="Calibri"/>
              </a:rPr>
              <a:t>DEBE </a:t>
            </a:r>
            <a:r>
              <a:rPr dirty="0" sz="5600" b="1">
                <a:latin typeface="Calibri"/>
                <a:cs typeface="Calibri"/>
              </a:rPr>
              <a:t>SER: </a:t>
            </a:r>
            <a:r>
              <a:rPr dirty="0" sz="5600" spc="5" b="1">
                <a:latin typeface="Calibri"/>
                <a:cs typeface="Calibri"/>
              </a:rPr>
              <a:t> </a:t>
            </a:r>
            <a:r>
              <a:rPr dirty="0" sz="5600" b="1">
                <a:latin typeface="Calibri"/>
                <a:cs typeface="Calibri"/>
              </a:rPr>
              <a:t>FORMATIVA</a:t>
            </a:r>
            <a:endParaRPr sz="56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30355" y="0"/>
            <a:ext cx="5556885" cy="6858000"/>
            <a:chOff x="530355" y="0"/>
            <a:chExt cx="5556885" cy="6858000"/>
          </a:xfrm>
        </p:grpSpPr>
        <p:sp>
          <p:nvSpPr>
            <p:cNvPr id="4" name="object 4"/>
            <p:cNvSpPr/>
            <p:nvPr/>
          </p:nvSpPr>
          <p:spPr>
            <a:xfrm>
              <a:off x="530355" y="0"/>
              <a:ext cx="1155700" cy="591820"/>
            </a:xfrm>
            <a:custGeom>
              <a:avLst/>
              <a:gdLst/>
              <a:ahLst/>
              <a:cxnLst/>
              <a:rect l="l" t="t" r="r" b="b"/>
              <a:pathLst>
                <a:path w="1155700" h="591820">
                  <a:moveTo>
                    <a:pt x="1153833" y="0"/>
                  </a:moveTo>
                  <a:lnTo>
                    <a:pt x="1346" y="0"/>
                  </a:lnTo>
                  <a:lnTo>
                    <a:pt x="0" y="13449"/>
                  </a:lnTo>
                  <a:lnTo>
                    <a:pt x="1914" y="60842"/>
                  </a:lnTo>
                  <a:lnTo>
                    <a:pt x="7559" y="107180"/>
                  </a:lnTo>
                  <a:lnTo>
                    <a:pt x="16786" y="152314"/>
                  </a:lnTo>
                  <a:lnTo>
                    <a:pt x="29446" y="196096"/>
                  </a:lnTo>
                  <a:lnTo>
                    <a:pt x="45390" y="238376"/>
                  </a:lnTo>
                  <a:lnTo>
                    <a:pt x="64470" y="279007"/>
                  </a:lnTo>
                  <a:lnTo>
                    <a:pt x="86536" y="317839"/>
                  </a:lnTo>
                  <a:lnTo>
                    <a:pt x="111442" y="354724"/>
                  </a:lnTo>
                  <a:lnTo>
                    <a:pt x="139037" y="389513"/>
                  </a:lnTo>
                  <a:lnTo>
                    <a:pt x="169173" y="422057"/>
                  </a:lnTo>
                  <a:lnTo>
                    <a:pt x="201702" y="452207"/>
                  </a:lnTo>
                  <a:lnTo>
                    <a:pt x="236474" y="479816"/>
                  </a:lnTo>
                  <a:lnTo>
                    <a:pt x="273342" y="504733"/>
                  </a:lnTo>
                  <a:lnTo>
                    <a:pt x="312156" y="526810"/>
                  </a:lnTo>
                  <a:lnTo>
                    <a:pt x="352769" y="545899"/>
                  </a:lnTo>
                  <a:lnTo>
                    <a:pt x="395030" y="561851"/>
                  </a:lnTo>
                  <a:lnTo>
                    <a:pt x="438792" y="574517"/>
                  </a:lnTo>
                  <a:lnTo>
                    <a:pt x="483906" y="583748"/>
                  </a:lnTo>
                  <a:lnTo>
                    <a:pt x="530223" y="589396"/>
                  </a:lnTo>
                  <a:lnTo>
                    <a:pt x="577596" y="591312"/>
                  </a:lnTo>
                  <a:lnTo>
                    <a:pt x="624968" y="589396"/>
                  </a:lnTo>
                  <a:lnTo>
                    <a:pt x="671285" y="583748"/>
                  </a:lnTo>
                  <a:lnTo>
                    <a:pt x="716399" y="574517"/>
                  </a:lnTo>
                  <a:lnTo>
                    <a:pt x="760161" y="561851"/>
                  </a:lnTo>
                  <a:lnTo>
                    <a:pt x="802422" y="545899"/>
                  </a:lnTo>
                  <a:lnTo>
                    <a:pt x="843035" y="526810"/>
                  </a:lnTo>
                  <a:lnTo>
                    <a:pt x="881849" y="504733"/>
                  </a:lnTo>
                  <a:lnTo>
                    <a:pt x="918717" y="479816"/>
                  </a:lnTo>
                  <a:lnTo>
                    <a:pt x="953489" y="452207"/>
                  </a:lnTo>
                  <a:lnTo>
                    <a:pt x="986018" y="422057"/>
                  </a:lnTo>
                  <a:lnTo>
                    <a:pt x="1016154" y="389513"/>
                  </a:lnTo>
                  <a:lnTo>
                    <a:pt x="1043749" y="354724"/>
                  </a:lnTo>
                  <a:lnTo>
                    <a:pt x="1068655" y="317839"/>
                  </a:lnTo>
                  <a:lnTo>
                    <a:pt x="1090721" y="279007"/>
                  </a:lnTo>
                  <a:lnTo>
                    <a:pt x="1109801" y="238376"/>
                  </a:lnTo>
                  <a:lnTo>
                    <a:pt x="1125745" y="196096"/>
                  </a:lnTo>
                  <a:lnTo>
                    <a:pt x="1138405" y="152314"/>
                  </a:lnTo>
                  <a:lnTo>
                    <a:pt x="1147632" y="107180"/>
                  </a:lnTo>
                  <a:lnTo>
                    <a:pt x="1153277" y="60842"/>
                  </a:lnTo>
                  <a:lnTo>
                    <a:pt x="1155192" y="13449"/>
                  </a:lnTo>
                  <a:lnTo>
                    <a:pt x="1153833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349495" y="0"/>
              <a:ext cx="1737360" cy="960119"/>
            </a:xfrm>
            <a:custGeom>
              <a:avLst/>
              <a:gdLst/>
              <a:ahLst/>
              <a:cxnLst/>
              <a:rect l="l" t="t" r="r" b="b"/>
              <a:pathLst>
                <a:path w="1737360" h="960119">
                  <a:moveTo>
                    <a:pt x="1737360" y="0"/>
                  </a:moveTo>
                  <a:lnTo>
                    <a:pt x="1613535" y="0"/>
                  </a:lnTo>
                  <a:lnTo>
                    <a:pt x="1613535" y="790752"/>
                  </a:lnTo>
                  <a:lnTo>
                    <a:pt x="247294" y="0"/>
                  </a:lnTo>
                  <a:lnTo>
                    <a:pt x="0" y="0"/>
                  </a:lnTo>
                  <a:lnTo>
                    <a:pt x="1644497" y="951826"/>
                  </a:lnTo>
                  <a:lnTo>
                    <a:pt x="1651774" y="955422"/>
                  </a:lnTo>
                  <a:lnTo>
                    <a:pt x="1659424" y="958021"/>
                  </a:lnTo>
                  <a:lnTo>
                    <a:pt x="1667348" y="959595"/>
                  </a:lnTo>
                  <a:lnTo>
                    <a:pt x="1675447" y="960119"/>
                  </a:lnTo>
                  <a:lnTo>
                    <a:pt x="1699544" y="955251"/>
                  </a:lnTo>
                  <a:lnTo>
                    <a:pt x="1719224" y="941974"/>
                  </a:lnTo>
                  <a:lnTo>
                    <a:pt x="1732493" y="922283"/>
                  </a:lnTo>
                  <a:lnTo>
                    <a:pt x="1737360" y="898169"/>
                  </a:lnTo>
                  <a:lnTo>
                    <a:pt x="1737360" y="0"/>
                  </a:lnTo>
                  <a:close/>
                </a:path>
              </a:pathLst>
            </a:custGeom>
            <a:solidFill>
              <a:srgbClr val="6FAC4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697225" y="5718078"/>
              <a:ext cx="1772285" cy="1140460"/>
            </a:xfrm>
            <a:custGeom>
              <a:avLst/>
              <a:gdLst/>
              <a:ahLst/>
              <a:cxnLst/>
              <a:rect l="l" t="t" r="r" b="b"/>
              <a:pathLst>
                <a:path w="1772285" h="1140459">
                  <a:moveTo>
                    <a:pt x="209981" y="762914"/>
                  </a:moveTo>
                  <a:lnTo>
                    <a:pt x="160504" y="778552"/>
                  </a:lnTo>
                  <a:lnTo>
                    <a:pt x="124369" y="835978"/>
                  </a:lnTo>
                  <a:lnTo>
                    <a:pt x="101472" y="879981"/>
                  </a:lnTo>
                  <a:lnTo>
                    <a:pt x="79977" y="924658"/>
                  </a:lnTo>
                  <a:lnTo>
                    <a:pt x="59893" y="969975"/>
                  </a:lnTo>
                  <a:lnTo>
                    <a:pt x="0" y="1139926"/>
                  </a:lnTo>
                  <a:lnTo>
                    <a:pt x="134442" y="1139926"/>
                  </a:lnTo>
                  <a:lnTo>
                    <a:pt x="176872" y="1019556"/>
                  </a:lnTo>
                  <a:lnTo>
                    <a:pt x="195341" y="977874"/>
                  </a:lnTo>
                  <a:lnTo>
                    <a:pt x="215115" y="936783"/>
                  </a:lnTo>
                  <a:lnTo>
                    <a:pt x="236180" y="896312"/>
                  </a:lnTo>
                  <a:lnTo>
                    <a:pt x="258521" y="856488"/>
                  </a:lnTo>
                  <a:lnTo>
                    <a:pt x="265998" y="832397"/>
                  </a:lnTo>
                  <a:lnTo>
                    <a:pt x="252529" y="786525"/>
                  </a:lnTo>
                  <a:lnTo>
                    <a:pt x="217919" y="763816"/>
                  </a:lnTo>
                  <a:lnTo>
                    <a:pt x="209981" y="762914"/>
                  </a:lnTo>
                  <a:close/>
                </a:path>
                <a:path w="1772285" h="1140459">
                  <a:moveTo>
                    <a:pt x="838530" y="161251"/>
                  </a:moveTo>
                  <a:lnTo>
                    <a:pt x="770140" y="190835"/>
                  </a:lnTo>
                  <a:lnTo>
                    <a:pt x="726858" y="215086"/>
                  </a:lnTo>
                  <a:lnTo>
                    <a:pt x="684368" y="240654"/>
                  </a:lnTo>
                  <a:lnTo>
                    <a:pt x="642700" y="267519"/>
                  </a:lnTo>
                  <a:lnTo>
                    <a:pt x="601885" y="295659"/>
                  </a:lnTo>
                  <a:lnTo>
                    <a:pt x="561950" y="325056"/>
                  </a:lnTo>
                  <a:lnTo>
                    <a:pt x="522928" y="355690"/>
                  </a:lnTo>
                  <a:lnTo>
                    <a:pt x="484847" y="387540"/>
                  </a:lnTo>
                  <a:lnTo>
                    <a:pt x="462935" y="430863"/>
                  </a:lnTo>
                  <a:lnTo>
                    <a:pt x="465775" y="455013"/>
                  </a:lnTo>
                  <a:lnTo>
                    <a:pt x="488140" y="486373"/>
                  </a:lnTo>
                  <a:lnTo>
                    <a:pt x="526389" y="499059"/>
                  </a:lnTo>
                  <a:lnTo>
                    <a:pt x="526681" y="499059"/>
                  </a:lnTo>
                  <a:lnTo>
                    <a:pt x="568223" y="484009"/>
                  </a:lnTo>
                  <a:lnTo>
                    <a:pt x="608348" y="450536"/>
                  </a:lnTo>
                  <a:lnTo>
                    <a:pt x="649600" y="418528"/>
                  </a:lnTo>
                  <a:lnTo>
                    <a:pt x="691940" y="388014"/>
                  </a:lnTo>
                  <a:lnTo>
                    <a:pt x="735326" y="359021"/>
                  </a:lnTo>
                  <a:lnTo>
                    <a:pt x="779718" y="331577"/>
                  </a:lnTo>
                  <a:lnTo>
                    <a:pt x="825076" y="305709"/>
                  </a:lnTo>
                  <a:lnTo>
                    <a:pt x="871359" y="281444"/>
                  </a:lnTo>
                  <a:lnTo>
                    <a:pt x="891215" y="265859"/>
                  </a:lnTo>
                  <a:lnTo>
                    <a:pt x="903141" y="244613"/>
                  </a:lnTo>
                  <a:lnTo>
                    <a:pt x="906228" y="220449"/>
                  </a:lnTo>
                  <a:lnTo>
                    <a:pt x="899566" y="196113"/>
                  </a:lnTo>
                  <a:lnTo>
                    <a:pt x="888507" y="180513"/>
                  </a:lnTo>
                  <a:lnTo>
                    <a:pt x="873877" y="169248"/>
                  </a:lnTo>
                  <a:lnTo>
                    <a:pt x="856832" y="162700"/>
                  </a:lnTo>
                  <a:lnTo>
                    <a:pt x="838530" y="161251"/>
                  </a:lnTo>
                  <a:close/>
                </a:path>
                <a:path w="1772285" h="1140459">
                  <a:moveTo>
                    <a:pt x="1516037" y="0"/>
                  </a:moveTo>
                  <a:lnTo>
                    <a:pt x="1466470" y="1061"/>
                  </a:lnTo>
                  <a:lnTo>
                    <a:pt x="1416948" y="3656"/>
                  </a:lnTo>
                  <a:lnTo>
                    <a:pt x="1367507" y="7781"/>
                  </a:lnTo>
                  <a:lnTo>
                    <a:pt x="1318183" y="13436"/>
                  </a:lnTo>
                  <a:lnTo>
                    <a:pt x="1275911" y="37357"/>
                  </a:lnTo>
                  <a:lnTo>
                    <a:pt x="1262938" y="84137"/>
                  </a:lnTo>
                  <a:lnTo>
                    <a:pt x="1269980" y="106356"/>
                  </a:lnTo>
                  <a:lnTo>
                    <a:pt x="1284050" y="124055"/>
                  </a:lnTo>
                  <a:lnTo>
                    <a:pt x="1303424" y="135717"/>
                  </a:lnTo>
                  <a:lnTo>
                    <a:pt x="1326375" y="139827"/>
                  </a:lnTo>
                  <a:lnTo>
                    <a:pt x="1329182" y="139852"/>
                  </a:lnTo>
                  <a:lnTo>
                    <a:pt x="1331988" y="139687"/>
                  </a:lnTo>
                  <a:lnTo>
                    <a:pt x="1334770" y="139344"/>
                  </a:lnTo>
                  <a:lnTo>
                    <a:pt x="1386669" y="133505"/>
                  </a:lnTo>
                  <a:lnTo>
                    <a:pt x="1438703" y="129507"/>
                  </a:lnTo>
                  <a:lnTo>
                    <a:pt x="1490822" y="127351"/>
                  </a:lnTo>
                  <a:lnTo>
                    <a:pt x="1743373" y="127038"/>
                  </a:lnTo>
                  <a:lnTo>
                    <a:pt x="1746418" y="125604"/>
                  </a:lnTo>
                  <a:lnTo>
                    <a:pt x="1762957" y="107718"/>
                  </a:lnTo>
                  <a:lnTo>
                    <a:pt x="1771662" y="84035"/>
                  </a:lnTo>
                  <a:lnTo>
                    <a:pt x="1770492" y="58840"/>
                  </a:lnTo>
                  <a:lnTo>
                    <a:pt x="1742207" y="20283"/>
                  </a:lnTo>
                  <a:lnTo>
                    <a:pt x="1714030" y="11061"/>
                  </a:lnTo>
                  <a:lnTo>
                    <a:pt x="1664641" y="5998"/>
                  </a:lnTo>
                  <a:lnTo>
                    <a:pt x="1615157" y="2468"/>
                  </a:lnTo>
                  <a:lnTo>
                    <a:pt x="1565611" y="469"/>
                  </a:lnTo>
                  <a:lnTo>
                    <a:pt x="1516037" y="0"/>
                  </a:lnTo>
                  <a:close/>
                </a:path>
                <a:path w="1772285" h="1140459">
                  <a:moveTo>
                    <a:pt x="1743373" y="127038"/>
                  </a:moveTo>
                  <a:lnTo>
                    <a:pt x="1542978" y="127038"/>
                  </a:lnTo>
                  <a:lnTo>
                    <a:pt x="1595120" y="128569"/>
                  </a:lnTo>
                  <a:lnTo>
                    <a:pt x="1647201" y="131942"/>
                  </a:lnTo>
                  <a:lnTo>
                    <a:pt x="1699171" y="137160"/>
                  </a:lnTo>
                  <a:lnTo>
                    <a:pt x="1724378" y="135987"/>
                  </a:lnTo>
                  <a:lnTo>
                    <a:pt x="1743373" y="127038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2460" y="608583"/>
              <a:ext cx="5177027" cy="516889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520183" y="6259067"/>
              <a:ext cx="1567180" cy="599440"/>
            </a:xfrm>
            <a:custGeom>
              <a:avLst/>
              <a:gdLst/>
              <a:ahLst/>
              <a:cxnLst/>
              <a:rect l="l" t="t" r="r" b="b"/>
              <a:pathLst>
                <a:path w="1567179" h="599440">
                  <a:moveTo>
                    <a:pt x="783336" y="0"/>
                  </a:moveTo>
                  <a:lnTo>
                    <a:pt x="733442" y="1470"/>
                  </a:lnTo>
                  <a:lnTo>
                    <a:pt x="684350" y="5826"/>
                  </a:lnTo>
                  <a:lnTo>
                    <a:pt x="636148" y="12982"/>
                  </a:lnTo>
                  <a:lnTo>
                    <a:pt x="588923" y="22851"/>
                  </a:lnTo>
                  <a:lnTo>
                    <a:pt x="542763" y="35349"/>
                  </a:lnTo>
                  <a:lnTo>
                    <a:pt x="497757" y="50391"/>
                  </a:lnTo>
                  <a:lnTo>
                    <a:pt x="453991" y="67890"/>
                  </a:lnTo>
                  <a:lnTo>
                    <a:pt x="411554" y="87762"/>
                  </a:lnTo>
                  <a:lnTo>
                    <a:pt x="370533" y="109922"/>
                  </a:lnTo>
                  <a:lnTo>
                    <a:pt x="331017" y="134283"/>
                  </a:lnTo>
                  <a:lnTo>
                    <a:pt x="293093" y="160761"/>
                  </a:lnTo>
                  <a:lnTo>
                    <a:pt x="256849" y="189269"/>
                  </a:lnTo>
                  <a:lnTo>
                    <a:pt x="222372" y="219724"/>
                  </a:lnTo>
                  <a:lnTo>
                    <a:pt x="189751" y="252038"/>
                  </a:lnTo>
                  <a:lnTo>
                    <a:pt x="159074" y="286128"/>
                  </a:lnTo>
                  <a:lnTo>
                    <a:pt x="130427" y="321907"/>
                  </a:lnTo>
                  <a:lnTo>
                    <a:pt x="103900" y="359291"/>
                  </a:lnTo>
                  <a:lnTo>
                    <a:pt x="79579" y="398193"/>
                  </a:lnTo>
                  <a:lnTo>
                    <a:pt x="57553" y="438528"/>
                  </a:lnTo>
                  <a:lnTo>
                    <a:pt x="37909" y="480212"/>
                  </a:lnTo>
                  <a:lnTo>
                    <a:pt x="0" y="598931"/>
                  </a:lnTo>
                  <a:lnTo>
                    <a:pt x="1566672" y="598931"/>
                  </a:lnTo>
                  <a:lnTo>
                    <a:pt x="1528749" y="480212"/>
                  </a:lnTo>
                  <a:lnTo>
                    <a:pt x="1509107" y="438528"/>
                  </a:lnTo>
                  <a:lnTo>
                    <a:pt x="1487083" y="398193"/>
                  </a:lnTo>
                  <a:lnTo>
                    <a:pt x="1462764" y="359291"/>
                  </a:lnTo>
                  <a:lnTo>
                    <a:pt x="1436237" y="321907"/>
                  </a:lnTo>
                  <a:lnTo>
                    <a:pt x="1407592" y="286128"/>
                  </a:lnTo>
                  <a:lnTo>
                    <a:pt x="1376915" y="252038"/>
                  </a:lnTo>
                  <a:lnTo>
                    <a:pt x="1344295" y="219724"/>
                  </a:lnTo>
                  <a:lnTo>
                    <a:pt x="1309820" y="189269"/>
                  </a:lnTo>
                  <a:lnTo>
                    <a:pt x="1273576" y="160761"/>
                  </a:lnTo>
                  <a:lnTo>
                    <a:pt x="1235652" y="134283"/>
                  </a:lnTo>
                  <a:lnTo>
                    <a:pt x="1196137" y="109922"/>
                  </a:lnTo>
                  <a:lnTo>
                    <a:pt x="1155116" y="87762"/>
                  </a:lnTo>
                  <a:lnTo>
                    <a:pt x="1112680" y="67890"/>
                  </a:lnTo>
                  <a:lnTo>
                    <a:pt x="1068914" y="50391"/>
                  </a:lnTo>
                  <a:lnTo>
                    <a:pt x="1023908" y="35349"/>
                  </a:lnTo>
                  <a:lnTo>
                    <a:pt x="977748" y="22851"/>
                  </a:lnTo>
                  <a:lnTo>
                    <a:pt x="930523" y="12982"/>
                  </a:lnTo>
                  <a:lnTo>
                    <a:pt x="882321" y="5826"/>
                  </a:lnTo>
                  <a:lnTo>
                    <a:pt x="833229" y="1470"/>
                  </a:lnTo>
                  <a:lnTo>
                    <a:pt x="783336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0" y="2916935"/>
            <a:ext cx="160020" cy="551815"/>
          </a:xfrm>
          <a:custGeom>
            <a:avLst/>
            <a:gdLst/>
            <a:ahLst/>
            <a:cxnLst/>
            <a:rect l="l" t="t" r="r" b="b"/>
            <a:pathLst>
              <a:path w="160020" h="551814">
                <a:moveTo>
                  <a:pt x="0" y="0"/>
                </a:moveTo>
                <a:lnTo>
                  <a:pt x="0" y="551688"/>
                </a:lnTo>
                <a:lnTo>
                  <a:pt x="17919" y="541997"/>
                </a:lnTo>
                <a:lnTo>
                  <a:pt x="58215" y="509947"/>
                </a:lnTo>
                <a:lnTo>
                  <a:pt x="92866" y="471979"/>
                </a:lnTo>
                <a:lnTo>
                  <a:pt x="121121" y="428837"/>
                </a:lnTo>
                <a:lnTo>
                  <a:pt x="142232" y="381270"/>
                </a:lnTo>
                <a:lnTo>
                  <a:pt x="155448" y="330023"/>
                </a:lnTo>
                <a:lnTo>
                  <a:pt x="160020" y="275844"/>
                </a:lnTo>
                <a:lnTo>
                  <a:pt x="155448" y="221664"/>
                </a:lnTo>
                <a:lnTo>
                  <a:pt x="142232" y="170417"/>
                </a:lnTo>
                <a:lnTo>
                  <a:pt x="121121" y="122850"/>
                </a:lnTo>
                <a:lnTo>
                  <a:pt x="92866" y="79708"/>
                </a:lnTo>
                <a:lnTo>
                  <a:pt x="58215" y="41740"/>
                </a:lnTo>
                <a:lnTo>
                  <a:pt x="17919" y="9690"/>
                </a:lnTo>
                <a:lnTo>
                  <a:pt x="0" y="0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" y="5835396"/>
            <a:ext cx="1548765" cy="1022985"/>
          </a:xfrm>
          <a:custGeom>
            <a:avLst/>
            <a:gdLst/>
            <a:ahLst/>
            <a:cxnLst/>
            <a:rect l="l" t="t" r="r" b="b"/>
            <a:pathLst>
              <a:path w="1548765" h="1022984">
                <a:moveTo>
                  <a:pt x="1486458" y="0"/>
                </a:moveTo>
                <a:lnTo>
                  <a:pt x="0" y="0"/>
                </a:lnTo>
                <a:lnTo>
                  <a:pt x="0" y="123850"/>
                </a:lnTo>
                <a:lnTo>
                  <a:pt x="1424533" y="123850"/>
                </a:lnTo>
                <a:lnTo>
                  <a:pt x="1424533" y="1022603"/>
                </a:lnTo>
                <a:lnTo>
                  <a:pt x="1548384" y="1022603"/>
                </a:lnTo>
                <a:lnTo>
                  <a:pt x="1548384" y="61925"/>
                </a:lnTo>
                <a:lnTo>
                  <a:pt x="1543517" y="37820"/>
                </a:lnTo>
                <a:lnTo>
                  <a:pt x="1530246" y="18137"/>
                </a:lnTo>
                <a:lnTo>
                  <a:pt x="1510563" y="4866"/>
                </a:lnTo>
                <a:lnTo>
                  <a:pt x="1486458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654173" y="2974816"/>
            <a:ext cx="46367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68705" algn="l"/>
                <a:tab pos="1932305" algn="l"/>
                <a:tab pos="3037205" algn="l"/>
                <a:tab pos="3520440" algn="l"/>
                <a:tab pos="4117975" algn="l"/>
              </a:tabLst>
            </a:pPr>
            <a:r>
              <a:rPr dirty="0" sz="1800">
                <a:latin typeface="Times New Roman"/>
                <a:cs typeface="Times New Roman"/>
              </a:rPr>
              <a:t>Cualqui</a:t>
            </a:r>
            <a:r>
              <a:rPr dirty="0" sz="1800" spc="5">
                <a:latin typeface="Times New Roman"/>
                <a:cs typeface="Times New Roman"/>
              </a:rPr>
              <a:t>e</a:t>
            </a:r>
            <a:r>
              <a:rPr dirty="0" sz="1800">
                <a:latin typeface="Times New Roman"/>
                <a:cs typeface="Times New Roman"/>
              </a:rPr>
              <a:t>r	pro</a:t>
            </a:r>
            <a:r>
              <a:rPr dirty="0" sz="1800" spc="-10">
                <a:latin typeface="Times New Roman"/>
                <a:cs typeface="Times New Roman"/>
              </a:rPr>
              <a:t>c</a:t>
            </a:r>
            <a:r>
              <a:rPr dirty="0" sz="1800" spc="5">
                <a:latin typeface="Times New Roman"/>
                <a:cs typeface="Times New Roman"/>
              </a:rPr>
              <a:t>e</a:t>
            </a:r>
            <a:r>
              <a:rPr dirty="0" sz="1800" spc="-5">
                <a:latin typeface="Times New Roman"/>
                <a:cs typeface="Times New Roman"/>
              </a:rPr>
              <a:t>s</a:t>
            </a:r>
            <a:r>
              <a:rPr dirty="0" sz="1800">
                <a:latin typeface="Times New Roman"/>
                <a:cs typeface="Times New Roman"/>
              </a:rPr>
              <a:t>o	</a:t>
            </a:r>
            <a:r>
              <a:rPr dirty="0" sz="1800" spc="5">
                <a:latin typeface="Times New Roman"/>
                <a:cs typeface="Times New Roman"/>
              </a:rPr>
              <a:t>e</a:t>
            </a:r>
            <a:r>
              <a:rPr dirty="0" sz="1800">
                <a:latin typeface="Times New Roman"/>
                <a:cs typeface="Times New Roman"/>
              </a:rPr>
              <a:t>v</a:t>
            </a:r>
            <a:r>
              <a:rPr dirty="0" sz="1800" spc="-10">
                <a:latin typeface="Times New Roman"/>
                <a:cs typeface="Times New Roman"/>
              </a:rPr>
              <a:t>a</a:t>
            </a:r>
            <a:r>
              <a:rPr dirty="0" sz="1800">
                <a:latin typeface="Times New Roman"/>
                <a:cs typeface="Times New Roman"/>
              </a:rPr>
              <a:t>lua</a:t>
            </a:r>
            <a:r>
              <a:rPr dirty="0" sz="1800" spc="-10">
                <a:latin typeface="Times New Roman"/>
                <a:cs typeface="Times New Roman"/>
              </a:rPr>
              <a:t>t</a:t>
            </a:r>
            <a:r>
              <a:rPr dirty="0" sz="1800">
                <a:latin typeface="Times New Roman"/>
                <a:cs typeface="Times New Roman"/>
              </a:rPr>
              <a:t>ivo	que	t</a:t>
            </a:r>
            <a:r>
              <a:rPr dirty="0" sz="1800" spc="-10">
                <a:latin typeface="Times New Roman"/>
                <a:cs typeface="Times New Roman"/>
              </a:rPr>
              <a:t>i</a:t>
            </a:r>
            <a:r>
              <a:rPr dirty="0" sz="1800" spc="5">
                <a:latin typeface="Times New Roman"/>
                <a:cs typeface="Times New Roman"/>
              </a:rPr>
              <a:t>e</a:t>
            </a:r>
            <a:r>
              <a:rPr dirty="0" sz="1800">
                <a:latin typeface="Times New Roman"/>
                <a:cs typeface="Times New Roman"/>
              </a:rPr>
              <a:t>ne	</a:t>
            </a:r>
            <a:r>
              <a:rPr dirty="0" sz="1800" spc="5">
                <a:latin typeface="Times New Roman"/>
                <a:cs typeface="Times New Roman"/>
              </a:rPr>
              <a:t>c</a:t>
            </a:r>
            <a:r>
              <a:rPr dirty="0" sz="1800" spc="-15">
                <a:latin typeface="Times New Roman"/>
                <a:cs typeface="Times New Roman"/>
              </a:rPr>
              <a:t>o</a:t>
            </a:r>
            <a:r>
              <a:rPr dirty="0" sz="1800" spc="-10">
                <a:latin typeface="Times New Roman"/>
                <a:cs typeface="Times New Roman"/>
              </a:rPr>
              <a:t>m</a:t>
            </a:r>
            <a:r>
              <a:rPr dirty="0" sz="1800">
                <a:latin typeface="Times New Roman"/>
                <a:cs typeface="Times New Roman"/>
              </a:rPr>
              <a:t>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571213" y="3249136"/>
            <a:ext cx="272161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73380" algn="l"/>
                <a:tab pos="1280160" algn="l"/>
                <a:tab pos="1693545" algn="l"/>
              </a:tabLst>
            </a:pPr>
            <a:r>
              <a:rPr dirty="0" sz="1800">
                <a:latin typeface="Times New Roman"/>
                <a:cs typeface="Times New Roman"/>
              </a:rPr>
              <a:t>el	proceso	de	</a:t>
            </a:r>
            <a:r>
              <a:rPr dirty="0" sz="1800" spc="-5">
                <a:latin typeface="Times New Roman"/>
                <a:cs typeface="Times New Roman"/>
              </a:rPr>
              <a:t>enseñanza-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53945" y="3249136"/>
            <a:ext cx="174688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100"/>
              </a:spcBef>
              <a:tabLst>
                <a:tab pos="1022985" algn="l"/>
                <a:tab pos="1359535" algn="l"/>
              </a:tabLst>
            </a:pPr>
            <a:r>
              <a:rPr dirty="0" sz="1800">
                <a:latin typeface="Times New Roman"/>
                <a:cs typeface="Times New Roman"/>
              </a:rPr>
              <a:t>fin</a:t>
            </a:r>
            <a:r>
              <a:rPr dirty="0" sz="1800" spc="5">
                <a:latin typeface="Times New Roman"/>
                <a:cs typeface="Times New Roman"/>
              </a:rPr>
              <a:t>a</a:t>
            </a:r>
            <a:r>
              <a:rPr dirty="0" sz="1800">
                <a:latin typeface="Times New Roman"/>
                <a:cs typeface="Times New Roman"/>
              </a:rPr>
              <a:t>li</a:t>
            </a:r>
            <a:r>
              <a:rPr dirty="0" sz="1800" spc="-15">
                <a:latin typeface="Times New Roman"/>
                <a:cs typeface="Times New Roman"/>
              </a:rPr>
              <a:t>d</a:t>
            </a:r>
            <a:r>
              <a:rPr dirty="0" sz="1800" spc="5">
                <a:latin typeface="Times New Roman"/>
                <a:cs typeface="Times New Roman"/>
              </a:rPr>
              <a:t>a</a:t>
            </a:r>
            <a:r>
              <a:rPr dirty="0" sz="1800">
                <a:latin typeface="Times New Roman"/>
                <a:cs typeface="Times New Roman"/>
              </a:rPr>
              <a:t>d	</a:t>
            </a:r>
            <a:r>
              <a:rPr dirty="0" sz="1800" spc="-10">
                <a:latin typeface="Times New Roman"/>
                <a:cs typeface="Times New Roman"/>
              </a:rPr>
              <a:t>m</a:t>
            </a:r>
            <a:r>
              <a:rPr dirty="0" sz="1800" spc="5">
                <a:latin typeface="Times New Roman"/>
                <a:cs typeface="Times New Roman"/>
              </a:rPr>
              <a:t>e</a:t>
            </a:r>
            <a:r>
              <a:rPr dirty="0" sz="1800">
                <a:latin typeface="Times New Roman"/>
                <a:cs typeface="Times New Roman"/>
              </a:rPr>
              <a:t>jo</a:t>
            </a:r>
            <a:r>
              <a:rPr dirty="0" sz="1800" spc="-15">
                <a:latin typeface="Times New Roman"/>
                <a:cs typeface="Times New Roman"/>
              </a:rPr>
              <a:t>r</a:t>
            </a:r>
            <a:r>
              <a:rPr dirty="0" sz="1800" spc="5">
                <a:latin typeface="Times New Roman"/>
                <a:cs typeface="Times New Roman"/>
              </a:rPr>
              <a:t>ar  </a:t>
            </a:r>
            <a:r>
              <a:rPr dirty="0" sz="1800">
                <a:latin typeface="Times New Roman"/>
                <a:cs typeface="Times New Roman"/>
              </a:rPr>
              <a:t>aprendizaje	</a:t>
            </a:r>
            <a:r>
              <a:rPr dirty="0" sz="1800" spc="-10">
                <a:latin typeface="Times New Roman"/>
                <a:cs typeface="Times New Roman"/>
              </a:rPr>
              <a:t>en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54173" y="3523456"/>
            <a:ext cx="240284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1856105">
              <a:lnSpc>
                <a:spcPct val="100000"/>
              </a:lnSpc>
              <a:spcBef>
                <a:spcPts val="100"/>
              </a:spcBef>
              <a:tabLst>
                <a:tab pos="1449705" algn="l"/>
                <a:tab pos="1874520" algn="l"/>
              </a:tabLst>
            </a:pPr>
            <a:r>
              <a:rPr dirty="0" sz="1800" spc="-5">
                <a:latin typeface="Times New Roman"/>
                <a:cs typeface="Times New Roman"/>
              </a:rPr>
              <a:t>sus </a:t>
            </a:r>
            <a:r>
              <a:rPr dirty="0" sz="1800">
                <a:latin typeface="Times New Roman"/>
                <a:cs typeface="Times New Roman"/>
              </a:rPr>
              <a:t> int</a:t>
            </a:r>
            <a:r>
              <a:rPr dirty="0" sz="1800" spc="5">
                <a:latin typeface="Times New Roman"/>
                <a:cs typeface="Times New Roman"/>
              </a:rPr>
              <a:t>e</a:t>
            </a:r>
            <a:r>
              <a:rPr dirty="0" sz="1800">
                <a:latin typeface="Times New Roman"/>
                <a:cs typeface="Times New Roman"/>
              </a:rPr>
              <a:t>rve</a:t>
            </a:r>
            <a:r>
              <a:rPr dirty="0" sz="1800" spc="-15">
                <a:latin typeface="Times New Roman"/>
                <a:cs typeface="Times New Roman"/>
              </a:rPr>
              <a:t>n</a:t>
            </a:r>
            <a:r>
              <a:rPr dirty="0" sz="1800" spc="5">
                <a:latin typeface="Times New Roman"/>
                <a:cs typeface="Times New Roman"/>
              </a:rPr>
              <a:t>c</a:t>
            </a:r>
            <a:r>
              <a:rPr dirty="0" sz="1800">
                <a:latin typeface="Times New Roman"/>
                <a:cs typeface="Times New Roman"/>
              </a:rPr>
              <a:t>ió</a:t>
            </a:r>
            <a:r>
              <a:rPr dirty="0" sz="1800" spc="-15">
                <a:latin typeface="Times New Roman"/>
                <a:cs typeface="Times New Roman"/>
              </a:rPr>
              <a:t>n</a:t>
            </a:r>
            <a:r>
              <a:rPr dirty="0" sz="1800">
                <a:latin typeface="Times New Roman"/>
                <a:cs typeface="Times New Roman"/>
              </a:rPr>
              <a:t>,	</a:t>
            </a:r>
            <a:r>
              <a:rPr dirty="0" sz="1800" spc="-10">
                <a:latin typeface="Times New Roman"/>
                <a:cs typeface="Times New Roman"/>
              </a:rPr>
              <a:t>e</a:t>
            </a:r>
            <a:r>
              <a:rPr dirty="0" sz="1800">
                <a:latin typeface="Times New Roman"/>
                <a:cs typeface="Times New Roman"/>
              </a:rPr>
              <a:t>s	d</a:t>
            </a:r>
            <a:r>
              <a:rPr dirty="0" sz="1800" spc="5">
                <a:latin typeface="Times New Roman"/>
                <a:cs typeface="Times New Roman"/>
              </a:rPr>
              <a:t>ec</a:t>
            </a:r>
            <a:r>
              <a:rPr dirty="0" sz="1800">
                <a:latin typeface="Times New Roman"/>
                <a:cs typeface="Times New Roman"/>
              </a:rPr>
              <a:t>i</a:t>
            </a:r>
            <a:r>
              <a:rPr dirty="0" sz="1800" spc="-15">
                <a:latin typeface="Times New Roman"/>
                <a:cs typeface="Times New Roman"/>
              </a:rPr>
              <a:t>r</a:t>
            </a:r>
            <a:r>
              <a:rPr dirty="0" sz="1800">
                <a:latin typeface="Times New Roman"/>
                <a:cs typeface="Times New Roman"/>
              </a:rPr>
              <a:t>,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094021" y="3523456"/>
            <a:ext cx="219964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6055" marR="5080" indent="-173990">
              <a:lnSpc>
                <a:spcPct val="100000"/>
              </a:lnSpc>
              <a:spcBef>
                <a:spcPts val="100"/>
              </a:spcBef>
              <a:tabLst>
                <a:tab pos="635635" algn="l"/>
                <a:tab pos="1038225" algn="l"/>
                <a:tab pos="1908810" algn="l"/>
                <a:tab pos="1969135" algn="l"/>
              </a:tabLst>
            </a:pPr>
            <a:r>
              <a:rPr dirty="0" sz="1800">
                <a:latin typeface="Times New Roman"/>
                <a:cs typeface="Times New Roman"/>
              </a:rPr>
              <a:t>tres	di</a:t>
            </a:r>
            <a:r>
              <a:rPr dirty="0" sz="1800" spc="-15">
                <a:latin typeface="Times New Roman"/>
                <a:cs typeface="Times New Roman"/>
              </a:rPr>
              <a:t>r</a:t>
            </a:r>
            <a:r>
              <a:rPr dirty="0" sz="1800" spc="5">
                <a:latin typeface="Times New Roman"/>
                <a:cs typeface="Times New Roman"/>
              </a:rPr>
              <a:t>ec</a:t>
            </a:r>
            <a:r>
              <a:rPr dirty="0" sz="1800" spc="-10">
                <a:latin typeface="Times New Roman"/>
                <a:cs typeface="Times New Roman"/>
              </a:rPr>
              <a:t>c</a:t>
            </a:r>
            <a:r>
              <a:rPr dirty="0" sz="1800">
                <a:latin typeface="Times New Roman"/>
                <a:cs typeface="Times New Roman"/>
              </a:rPr>
              <a:t>iones		de  </a:t>
            </a:r>
            <a:r>
              <a:rPr dirty="0" sz="1800" spc="5">
                <a:latin typeface="Times New Roman"/>
                <a:cs typeface="Times New Roman"/>
              </a:rPr>
              <a:t>e</a:t>
            </a:r>
            <a:r>
              <a:rPr dirty="0" sz="1800">
                <a:latin typeface="Times New Roman"/>
                <a:cs typeface="Times New Roman"/>
              </a:rPr>
              <a:t>n	la	</a:t>
            </a:r>
            <a:r>
              <a:rPr dirty="0" sz="1800" spc="-10">
                <a:latin typeface="Times New Roman"/>
                <a:cs typeface="Times New Roman"/>
              </a:rPr>
              <a:t>m</a:t>
            </a:r>
            <a:r>
              <a:rPr dirty="0" sz="1800" spc="5">
                <a:latin typeface="Times New Roman"/>
                <a:cs typeface="Times New Roman"/>
              </a:rPr>
              <a:t>e</a:t>
            </a:r>
            <a:r>
              <a:rPr dirty="0" sz="1800">
                <a:latin typeface="Times New Roman"/>
                <a:cs typeface="Times New Roman"/>
              </a:rPr>
              <a:t>jo</a:t>
            </a:r>
            <a:r>
              <a:rPr dirty="0" sz="1800" spc="-15">
                <a:latin typeface="Times New Roman"/>
                <a:cs typeface="Times New Roman"/>
              </a:rPr>
              <a:t>r</a:t>
            </a:r>
            <a:r>
              <a:rPr dirty="0" sz="1800">
                <a:latin typeface="Times New Roman"/>
                <a:cs typeface="Times New Roman"/>
              </a:rPr>
              <a:t>a	d</a:t>
            </a:r>
            <a:r>
              <a:rPr dirty="0" sz="1800" spc="-10">
                <a:latin typeface="Times New Roman"/>
                <a:cs typeface="Times New Roman"/>
              </a:rPr>
              <a:t>el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54402" y="4072096"/>
            <a:ext cx="4639945" cy="22142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 indent="-635">
              <a:lnSpc>
                <a:spcPct val="99700"/>
              </a:lnSpc>
              <a:spcBef>
                <a:spcPts val="105"/>
              </a:spcBef>
            </a:pPr>
            <a:r>
              <a:rPr dirty="0" sz="1800">
                <a:latin typeface="Times New Roman"/>
                <a:cs typeface="Times New Roman"/>
              </a:rPr>
              <a:t>aprendizaje y </a:t>
            </a:r>
            <a:r>
              <a:rPr dirty="0" sz="1800" spc="-10">
                <a:latin typeface="Times New Roman"/>
                <a:cs typeface="Times New Roman"/>
              </a:rPr>
              <a:t>de </a:t>
            </a:r>
            <a:r>
              <a:rPr dirty="0" sz="1800">
                <a:latin typeface="Times New Roman"/>
                <a:cs typeface="Times New Roman"/>
              </a:rPr>
              <a:t>las evidencias de </a:t>
            </a:r>
            <a:r>
              <a:rPr dirty="0" sz="1800" spc="-5">
                <a:latin typeface="Times New Roman"/>
                <a:cs typeface="Times New Roman"/>
              </a:rPr>
              <a:t>este </a:t>
            </a:r>
            <a:r>
              <a:rPr dirty="0" sz="1800">
                <a:latin typeface="Times New Roman"/>
                <a:cs typeface="Times New Roman"/>
              </a:rPr>
              <a:t>por </a:t>
            </a:r>
            <a:r>
              <a:rPr dirty="0" sz="1800" spc="-5">
                <a:latin typeface="Times New Roman"/>
                <a:cs typeface="Times New Roman"/>
              </a:rPr>
              <a:t>parte </a:t>
            </a:r>
            <a:r>
              <a:rPr dirty="0" sz="1800">
                <a:latin typeface="Times New Roman"/>
                <a:cs typeface="Times New Roman"/>
              </a:rPr>
              <a:t> del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alumnado,</a:t>
            </a:r>
            <a:r>
              <a:rPr dirty="0" sz="1800">
                <a:latin typeface="Times New Roman"/>
                <a:cs typeface="Times New Roman"/>
              </a:rPr>
              <a:t> en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mejora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del</a:t>
            </a:r>
            <a:r>
              <a:rPr dirty="0" sz="1800">
                <a:latin typeface="Times New Roman"/>
                <a:cs typeface="Times New Roman"/>
              </a:rPr>
              <a:t> proceso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 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enseñanza </a:t>
            </a:r>
            <a:r>
              <a:rPr dirty="0" sz="1800" spc="-5">
                <a:latin typeface="Times New Roman"/>
                <a:cs typeface="Times New Roman"/>
              </a:rPr>
              <a:t>del docente </a:t>
            </a:r>
            <a:r>
              <a:rPr dirty="0" sz="1800">
                <a:latin typeface="Times New Roman"/>
                <a:cs typeface="Times New Roman"/>
              </a:rPr>
              <a:t>y </a:t>
            </a:r>
            <a:r>
              <a:rPr dirty="0" sz="1800" spc="-5">
                <a:latin typeface="Times New Roman"/>
                <a:cs typeface="Times New Roman"/>
              </a:rPr>
              <a:t>en </a:t>
            </a:r>
            <a:r>
              <a:rPr dirty="0" sz="1800">
                <a:latin typeface="Times New Roman"/>
                <a:cs typeface="Times New Roman"/>
              </a:rPr>
              <a:t>la </a:t>
            </a:r>
            <a:r>
              <a:rPr dirty="0" sz="1800" spc="-5">
                <a:latin typeface="Times New Roman"/>
                <a:cs typeface="Times New Roman"/>
              </a:rPr>
              <a:t>mejora del proceso </a:t>
            </a:r>
            <a:r>
              <a:rPr dirty="0" sz="1800">
                <a:latin typeface="Times New Roman"/>
                <a:cs typeface="Times New Roman"/>
              </a:rPr>
              <a:t> de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enseñanza-aprendizaje</a:t>
            </a:r>
            <a:r>
              <a:rPr dirty="0" sz="1800">
                <a:latin typeface="Times New Roman"/>
                <a:cs typeface="Times New Roman"/>
              </a:rPr>
              <a:t> de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forma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progresiva, </a:t>
            </a:r>
            <a:r>
              <a:rPr dirty="0" sz="1800">
                <a:latin typeface="Times New Roman"/>
                <a:cs typeface="Times New Roman"/>
              </a:rPr>
              <a:t> logrando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corregir</a:t>
            </a:r>
            <a:r>
              <a:rPr dirty="0" sz="1800">
                <a:latin typeface="Times New Roman"/>
                <a:cs typeface="Times New Roman"/>
              </a:rPr>
              <a:t> y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mejorar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los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procedimientos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llevados a cabo en </a:t>
            </a:r>
            <a:r>
              <a:rPr dirty="0" sz="1800" spc="-5">
                <a:latin typeface="Times New Roman"/>
                <a:cs typeface="Times New Roman"/>
              </a:rPr>
              <a:t>el mismo (Lopez-Pastor, 2009; </a:t>
            </a:r>
            <a:r>
              <a:rPr dirty="0" sz="1800" spc="-434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Lopez-Pastor </a:t>
            </a:r>
            <a:r>
              <a:rPr dirty="0" sz="1800">
                <a:latin typeface="Times New Roman"/>
                <a:cs typeface="Times New Roman"/>
              </a:rPr>
              <a:t>y </a:t>
            </a:r>
            <a:r>
              <a:rPr dirty="0" sz="1800" spc="-5">
                <a:latin typeface="Times New Roman"/>
                <a:cs typeface="Times New Roman"/>
              </a:rPr>
              <a:t>Perez-Pueyo, 2017; Lopez-Pastor 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et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al.</a:t>
            </a:r>
            <a:r>
              <a:rPr dirty="0" sz="1800">
                <a:latin typeface="Times New Roman"/>
                <a:cs typeface="Times New Roman"/>
              </a:rPr>
              <a:t>,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2016).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2730" y="549970"/>
            <a:ext cx="10144125" cy="78803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000" spc="-5" b="1">
                <a:latin typeface="Calibri"/>
                <a:cs typeface="Calibri"/>
              </a:rPr>
              <a:t>LA</a:t>
            </a:r>
            <a:r>
              <a:rPr dirty="0" sz="5000" spc="-15" b="1">
                <a:latin typeface="Calibri"/>
                <a:cs typeface="Calibri"/>
              </a:rPr>
              <a:t> </a:t>
            </a:r>
            <a:r>
              <a:rPr dirty="0" sz="5000" b="1">
                <a:latin typeface="Calibri"/>
                <a:cs typeface="Calibri"/>
              </a:rPr>
              <a:t>EVALUACIÓN</a:t>
            </a:r>
            <a:r>
              <a:rPr dirty="0" sz="5000" spc="-40" b="1">
                <a:latin typeface="Calibri"/>
                <a:cs typeface="Calibri"/>
              </a:rPr>
              <a:t> </a:t>
            </a:r>
            <a:r>
              <a:rPr dirty="0" sz="5000" spc="-5" b="1">
                <a:latin typeface="Calibri"/>
                <a:cs typeface="Calibri"/>
              </a:rPr>
              <a:t>DEBE</a:t>
            </a:r>
            <a:r>
              <a:rPr dirty="0" sz="5000" spc="-25" b="1">
                <a:latin typeface="Calibri"/>
                <a:cs typeface="Calibri"/>
              </a:rPr>
              <a:t> </a:t>
            </a:r>
            <a:r>
              <a:rPr dirty="0" sz="5000" spc="-5" b="1">
                <a:latin typeface="Calibri"/>
                <a:cs typeface="Calibri"/>
              </a:rPr>
              <a:t>SER:</a:t>
            </a:r>
            <a:r>
              <a:rPr dirty="0" sz="5000" spc="-20" b="1">
                <a:latin typeface="Calibri"/>
                <a:cs typeface="Calibri"/>
              </a:rPr>
              <a:t> </a:t>
            </a:r>
            <a:r>
              <a:rPr dirty="0" sz="5000" spc="-5" b="1">
                <a:latin typeface="Calibri"/>
                <a:cs typeface="Calibri"/>
              </a:rPr>
              <a:t>CONTINUA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24" y="1811380"/>
            <a:ext cx="3889375" cy="252730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 marR="5080" indent="-635">
              <a:lnSpc>
                <a:spcPct val="90100"/>
              </a:lnSpc>
              <a:spcBef>
                <a:spcPts val="340"/>
              </a:spcBef>
              <a:buSzPct val="95000"/>
              <a:buFont typeface="Arial"/>
              <a:buChar char="•"/>
              <a:tabLst>
                <a:tab pos="102870" algn="l"/>
              </a:tabLst>
            </a:pPr>
            <a:r>
              <a:rPr dirty="0" sz="2000" spc="-5">
                <a:latin typeface="Calibri"/>
                <a:cs typeface="Calibri"/>
              </a:rPr>
              <a:t>La evaluación </a:t>
            </a:r>
            <a:r>
              <a:rPr dirty="0" sz="2000">
                <a:latin typeface="Calibri"/>
                <a:cs typeface="Calibri"/>
              </a:rPr>
              <a:t>continua </a:t>
            </a:r>
            <a:r>
              <a:rPr dirty="0" sz="2000" spc="-5">
                <a:latin typeface="Calibri"/>
                <a:cs typeface="Calibri"/>
              </a:rPr>
              <a:t>es </a:t>
            </a:r>
            <a:r>
              <a:rPr dirty="0" sz="2000">
                <a:latin typeface="Calibri"/>
                <a:cs typeface="Calibri"/>
              </a:rPr>
              <a:t>una </a:t>
            </a:r>
            <a:r>
              <a:rPr dirty="0" sz="2000" spc="-5">
                <a:latin typeface="Calibri"/>
                <a:cs typeface="Calibri"/>
              </a:rPr>
              <a:t>forma </a:t>
            </a:r>
            <a:r>
              <a:rPr dirty="0" sz="2000" spc="-4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valorar</a:t>
            </a:r>
            <a:r>
              <a:rPr dirty="0" sz="2000" spc="1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progresivamente</a:t>
            </a:r>
            <a:r>
              <a:rPr dirty="0" sz="2000" spc="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el </a:t>
            </a:r>
            <a:r>
              <a:rPr dirty="0" sz="2000">
                <a:latin typeface="Calibri"/>
                <a:cs typeface="Calibri"/>
              </a:rPr>
              <a:t> aprendizaje y </a:t>
            </a:r>
            <a:r>
              <a:rPr dirty="0" sz="2000" spc="-5">
                <a:latin typeface="Calibri"/>
                <a:cs typeface="Calibri"/>
              </a:rPr>
              <a:t>enseñanza </a:t>
            </a:r>
            <a:r>
              <a:rPr dirty="0" sz="2000">
                <a:latin typeface="Calibri"/>
                <a:cs typeface="Calibri"/>
              </a:rPr>
              <a:t>del 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estudiante a </a:t>
            </a:r>
            <a:r>
              <a:rPr dirty="0" sz="2000" spc="-5">
                <a:latin typeface="Calibri"/>
                <a:cs typeface="Calibri"/>
              </a:rPr>
              <a:t>lo largo </a:t>
            </a:r>
            <a:r>
              <a:rPr dirty="0" sz="2000">
                <a:latin typeface="Calibri"/>
                <a:cs typeface="Calibri"/>
              </a:rPr>
              <a:t>de todo </a:t>
            </a:r>
            <a:r>
              <a:rPr dirty="0" sz="2000" spc="-5">
                <a:latin typeface="Calibri"/>
                <a:cs typeface="Calibri"/>
              </a:rPr>
              <a:t>el 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proceso </a:t>
            </a:r>
            <a:r>
              <a:rPr dirty="0" sz="2000">
                <a:latin typeface="Calibri"/>
                <a:cs typeface="Calibri"/>
              </a:rPr>
              <a:t>porque </a:t>
            </a:r>
            <a:r>
              <a:rPr dirty="0" sz="2000" spc="-5">
                <a:latin typeface="Calibri"/>
                <a:cs typeface="Calibri"/>
              </a:rPr>
              <a:t>permite </a:t>
            </a:r>
            <a:r>
              <a:rPr dirty="0" sz="2000">
                <a:latin typeface="Calibri"/>
                <a:cs typeface="Calibri"/>
              </a:rPr>
              <a:t>que </a:t>
            </a:r>
            <a:r>
              <a:rPr dirty="0" sz="2000" spc="-5">
                <a:latin typeface="Calibri"/>
                <a:cs typeface="Calibri"/>
              </a:rPr>
              <a:t>el 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estudio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sea retroalimentado 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mediante </a:t>
            </a:r>
            <a:r>
              <a:rPr dirty="0" sz="2000">
                <a:latin typeface="Calibri"/>
                <a:cs typeface="Calibri"/>
              </a:rPr>
              <a:t>un </a:t>
            </a:r>
            <a:r>
              <a:rPr dirty="0" sz="2000" spc="-5">
                <a:latin typeface="Calibri"/>
                <a:cs typeface="Calibri"/>
              </a:rPr>
              <a:t>seguimiento 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individualizado </a:t>
            </a:r>
            <a:r>
              <a:rPr dirty="0" sz="2000">
                <a:latin typeface="Calibri"/>
                <a:cs typeface="Calibri"/>
              </a:rPr>
              <a:t>por parte de </a:t>
            </a:r>
            <a:r>
              <a:rPr dirty="0" sz="2000" spc="-5">
                <a:latin typeface="Calibri"/>
                <a:cs typeface="Calibri"/>
              </a:rPr>
              <a:t>los 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docentes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(Cerda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Gutiérrez,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2003).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83123" y="1905000"/>
            <a:ext cx="6170676" cy="4224527"/>
          </a:xfrm>
          <a:prstGeom prst="rect">
            <a:avLst/>
          </a:prstGeom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33430" y="514918"/>
            <a:ext cx="10126345" cy="848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 spc="-5" b="1">
                <a:latin typeface="Calibri"/>
                <a:cs typeface="Calibri"/>
              </a:rPr>
              <a:t>LA</a:t>
            </a:r>
            <a:r>
              <a:rPr dirty="0" sz="5400" b="1">
                <a:latin typeface="Calibri"/>
                <a:cs typeface="Calibri"/>
              </a:rPr>
              <a:t> EVALUACIÓN</a:t>
            </a:r>
            <a:r>
              <a:rPr dirty="0" sz="5400" spc="-5" b="1">
                <a:latin typeface="Calibri"/>
                <a:cs typeface="Calibri"/>
              </a:rPr>
              <a:t> DEBE</a:t>
            </a:r>
            <a:r>
              <a:rPr dirty="0" sz="5400" spc="-20" b="1">
                <a:latin typeface="Calibri"/>
                <a:cs typeface="Calibri"/>
              </a:rPr>
              <a:t> </a:t>
            </a:r>
            <a:r>
              <a:rPr dirty="0" sz="5400" b="1">
                <a:latin typeface="Calibri"/>
                <a:cs typeface="Calibri"/>
              </a:rPr>
              <a:t>SER:</a:t>
            </a:r>
            <a:r>
              <a:rPr dirty="0" sz="5400" spc="-25" b="1">
                <a:latin typeface="Calibri"/>
                <a:cs typeface="Calibri"/>
              </a:rPr>
              <a:t> </a:t>
            </a:r>
            <a:r>
              <a:rPr dirty="0" sz="5400" spc="-5" b="1">
                <a:latin typeface="Calibri"/>
                <a:cs typeface="Calibri"/>
              </a:rPr>
              <a:t>GLOBAL</a:t>
            </a:r>
            <a:endParaRPr sz="5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5541" y="2535679"/>
            <a:ext cx="3950970" cy="1704339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 marR="5080" indent="-635">
              <a:lnSpc>
                <a:spcPct val="90100"/>
              </a:lnSpc>
              <a:spcBef>
                <a:spcPts val="340"/>
              </a:spcBef>
              <a:buSzPct val="95000"/>
              <a:buFont typeface="Arial"/>
              <a:buChar char="•"/>
              <a:tabLst>
                <a:tab pos="102870" algn="l"/>
              </a:tabLst>
            </a:pPr>
            <a:r>
              <a:rPr dirty="0" sz="2000" spc="-5">
                <a:latin typeface="Calibri"/>
                <a:cs typeface="Calibri"/>
              </a:rPr>
              <a:t>Aquella </a:t>
            </a:r>
            <a:r>
              <a:rPr dirty="0" sz="2000">
                <a:latin typeface="Calibri"/>
                <a:cs typeface="Calibri"/>
              </a:rPr>
              <a:t>donde </a:t>
            </a:r>
            <a:r>
              <a:rPr dirty="0" sz="2000" spc="-5">
                <a:latin typeface="Calibri"/>
                <a:cs typeface="Calibri"/>
              </a:rPr>
              <a:t>el alumno </a:t>
            </a:r>
            <a:r>
              <a:rPr dirty="0" sz="2000">
                <a:latin typeface="Calibri"/>
                <a:cs typeface="Calibri"/>
              </a:rPr>
              <a:t>aprende 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como una unidad, </a:t>
            </a:r>
            <a:r>
              <a:rPr dirty="0" sz="2000" spc="-5">
                <a:latin typeface="Calibri"/>
                <a:cs typeface="Calibri"/>
              </a:rPr>
              <a:t>explicando su </a:t>
            </a:r>
            <a:r>
              <a:rPr dirty="0" sz="200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progreso como el comportamiento </a:t>
            </a:r>
            <a:r>
              <a:rPr dirty="0" sz="2000">
                <a:latin typeface="Calibri"/>
                <a:cs typeface="Calibri"/>
              </a:rPr>
              <a:t>de </a:t>
            </a:r>
            <a:r>
              <a:rPr dirty="0" sz="2000" spc="-4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toda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su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personalidad </a:t>
            </a:r>
            <a:r>
              <a:rPr dirty="0" sz="2000">
                <a:latin typeface="Calibri"/>
                <a:cs typeface="Calibri"/>
              </a:rPr>
              <a:t>con</a:t>
            </a:r>
            <a:r>
              <a:rPr dirty="0" sz="2000" spc="-5">
                <a:latin typeface="Calibri"/>
                <a:cs typeface="Calibri"/>
              </a:rPr>
              <a:t> relación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 </a:t>
            </a:r>
            <a:r>
              <a:rPr dirty="0" sz="2000" spc="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los </a:t>
            </a:r>
            <a:r>
              <a:rPr dirty="0" sz="2000">
                <a:latin typeface="Calibri"/>
                <a:cs typeface="Calibri"/>
              </a:rPr>
              <a:t>hechos que </a:t>
            </a:r>
            <a:r>
              <a:rPr dirty="0" sz="2000" spc="-5">
                <a:latin typeface="Calibri"/>
                <a:cs typeface="Calibri"/>
              </a:rPr>
              <a:t>lo rodean” (Rodríguez, </a:t>
            </a:r>
            <a:r>
              <a:rPr dirty="0" sz="2000" spc="-4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2008,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p.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15).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76541" y="1905012"/>
            <a:ext cx="4311389" cy="4224515"/>
          </a:xfrm>
          <a:prstGeom prst="rect">
            <a:avLst/>
          </a:prstGeom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43359" y="688229"/>
            <a:ext cx="7247255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595755" marR="5080" indent="-1583690">
              <a:lnSpc>
                <a:spcPct val="100000"/>
              </a:lnSpc>
              <a:spcBef>
                <a:spcPts val="95"/>
              </a:spcBef>
            </a:pPr>
            <a:r>
              <a:rPr dirty="0" sz="2800" b="1">
                <a:latin typeface="Arial"/>
                <a:cs typeface="Arial"/>
              </a:rPr>
              <a:t>3.</a:t>
            </a:r>
            <a:r>
              <a:rPr dirty="0" sz="2800" spc="-10" b="1">
                <a:latin typeface="Arial"/>
                <a:cs typeface="Arial"/>
              </a:rPr>
              <a:t> Los</a:t>
            </a:r>
            <a:r>
              <a:rPr dirty="0" sz="2800" spc="30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tipos</a:t>
            </a:r>
            <a:r>
              <a:rPr dirty="0" sz="2800" spc="1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de</a:t>
            </a:r>
            <a:r>
              <a:rPr dirty="0" sz="2800" spc="10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evaluación</a:t>
            </a:r>
            <a:r>
              <a:rPr dirty="0" sz="2800" spc="20" b="1">
                <a:latin typeface="Arial"/>
                <a:cs typeface="Arial"/>
              </a:rPr>
              <a:t> </a:t>
            </a:r>
            <a:r>
              <a:rPr dirty="0" sz="2800" b="1">
                <a:latin typeface="Arial"/>
                <a:cs typeface="Arial"/>
              </a:rPr>
              <a:t>en</a:t>
            </a:r>
            <a:r>
              <a:rPr dirty="0" sz="2800" spc="-5" b="1">
                <a:latin typeface="Arial"/>
                <a:cs typeface="Arial"/>
              </a:rPr>
              <a:t> relación</a:t>
            </a:r>
            <a:r>
              <a:rPr dirty="0" sz="2800" spc="1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a</a:t>
            </a:r>
            <a:r>
              <a:rPr dirty="0" sz="2800" spc="5" b="1">
                <a:latin typeface="Arial"/>
                <a:cs typeface="Arial"/>
              </a:rPr>
              <a:t> </a:t>
            </a:r>
            <a:r>
              <a:rPr dirty="0" sz="2800" b="1">
                <a:latin typeface="Arial"/>
                <a:cs typeface="Arial"/>
              </a:rPr>
              <a:t>su </a:t>
            </a:r>
            <a:r>
              <a:rPr dirty="0" sz="2800" spc="-76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momento</a:t>
            </a:r>
            <a:r>
              <a:rPr dirty="0" sz="2800" spc="2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de</a:t>
            </a:r>
            <a:r>
              <a:rPr dirty="0" sz="2800" spc="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realización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34539" y="1690116"/>
            <a:ext cx="9177515" cy="485089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2023-01-16T13:16:45Z</dcterms:created>
  <dcterms:modified xsi:type="dcterms:W3CDTF">2023-01-16T13:16:45Z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2023-01-16T00:00:00Z</vt:filetime>
  </property>
</Properties>
</file>