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24454" y="2360488"/>
            <a:ext cx="694309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 u="sng">
                <a:solidFill>
                  <a:srgbClr val="92D05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1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 u="sng">
                <a:solidFill>
                  <a:srgbClr val="92D05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1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 u="sng">
                <a:solidFill>
                  <a:srgbClr val="92D05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 u="sng">
                <a:solidFill>
                  <a:srgbClr val="92D05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152023"/>
            <a:ext cx="10267939" cy="14565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 u="sng">
                <a:solidFill>
                  <a:srgbClr val="92D050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548283"/>
            <a:ext cx="10357485" cy="4179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1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hyperlink" Target="http://creativecommons.org/licenses/by-sa/4.0/deed.es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Relationship Id="rId4" Type="http://schemas.openxmlformats.org/officeDocument/2006/relationships/image" Target="../media/image27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Relationship Id="rId4" Type="http://schemas.openxmlformats.org/officeDocument/2006/relationships/image" Target="../media/image32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4.jpg"/><Relationship Id="rId4" Type="http://schemas.openxmlformats.org/officeDocument/2006/relationships/image" Target="../media/image7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Relationship Id="rId3" Type="http://schemas.openxmlformats.org/officeDocument/2006/relationships/image" Target="../media/image36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hyperlink" Target="http://creativecommons.org/licenses/by-sa/4.0/deed.es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058923" y="1709928"/>
            <a:ext cx="8190230" cy="1338580"/>
            <a:chOff x="2058923" y="1709928"/>
            <a:chExt cx="8190230" cy="13385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8923" y="1709928"/>
              <a:ext cx="8189975" cy="89915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23844" y="2148840"/>
              <a:ext cx="5573267" cy="899159"/>
            </a:xfrm>
            <a:prstGeom prst="rect">
              <a:avLst/>
            </a:prstGeom>
          </p:spPr>
        </p:pic>
      </p:grpSp>
      <p:sp>
        <p:nvSpPr>
          <p:cNvPr id="5" name="object 5" descr=""/>
          <p:cNvSpPr txBox="1"/>
          <p:nvPr/>
        </p:nvSpPr>
        <p:spPr>
          <a:xfrm>
            <a:off x="2298319" y="1799873"/>
            <a:ext cx="7600315" cy="2098040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1277620" marR="5080" indent="-1264920">
              <a:lnSpc>
                <a:spcPts val="3460"/>
              </a:lnSpc>
              <a:spcBef>
                <a:spcPts val="535"/>
              </a:spcBef>
            </a:pPr>
            <a:r>
              <a:rPr dirty="0" sz="3200" spc="-60" b="0">
                <a:latin typeface="Calibri Light"/>
                <a:cs typeface="Calibri Light"/>
              </a:rPr>
              <a:t>EVALUACIÓN</a:t>
            </a:r>
            <a:r>
              <a:rPr dirty="0" sz="3200" spc="-12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DEL</a:t>
            </a:r>
            <a:r>
              <a:rPr dirty="0" sz="3200" spc="-75" b="0">
                <a:latin typeface="Calibri Light"/>
                <a:cs typeface="Calibri Light"/>
              </a:rPr>
              <a:t> </a:t>
            </a:r>
            <a:r>
              <a:rPr dirty="0" sz="3200" spc="-35" b="0">
                <a:latin typeface="Calibri Light"/>
                <a:cs typeface="Calibri Light"/>
              </a:rPr>
              <a:t>DOLOR</a:t>
            </a:r>
            <a:r>
              <a:rPr dirty="0" sz="3200" spc="-10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Y</a:t>
            </a:r>
            <a:r>
              <a:rPr dirty="0" sz="3200" spc="-7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DE</a:t>
            </a:r>
            <a:r>
              <a:rPr dirty="0" sz="3200" spc="-75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LA</a:t>
            </a:r>
            <a:r>
              <a:rPr dirty="0" sz="3200" spc="-95" b="0">
                <a:latin typeface="Calibri Light"/>
                <a:cs typeface="Calibri Light"/>
              </a:rPr>
              <a:t> </a:t>
            </a:r>
            <a:r>
              <a:rPr dirty="0" sz="3200" spc="-20" b="0">
                <a:latin typeface="Calibri Light"/>
                <a:cs typeface="Calibri Light"/>
              </a:rPr>
              <a:t>SENSIBILIDAD </a:t>
            </a:r>
            <a:r>
              <a:rPr dirty="0" sz="3200" b="0">
                <a:latin typeface="Calibri Light"/>
                <a:cs typeface="Calibri Light"/>
              </a:rPr>
              <a:t>EN</a:t>
            </a:r>
            <a:r>
              <a:rPr dirty="0" sz="3200" spc="-10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EL</a:t>
            </a:r>
            <a:r>
              <a:rPr dirty="0" sz="3200" spc="-80" b="0">
                <a:latin typeface="Calibri Light"/>
                <a:cs typeface="Calibri Light"/>
              </a:rPr>
              <a:t> </a:t>
            </a:r>
            <a:r>
              <a:rPr dirty="0" sz="3200" spc="-55" b="0">
                <a:latin typeface="Calibri Light"/>
                <a:cs typeface="Calibri Light"/>
              </a:rPr>
              <a:t>PACIENTE</a:t>
            </a:r>
            <a:r>
              <a:rPr dirty="0" sz="3200" spc="-95" b="0">
                <a:latin typeface="Calibri Light"/>
                <a:cs typeface="Calibri Light"/>
              </a:rPr>
              <a:t> </a:t>
            </a:r>
            <a:r>
              <a:rPr dirty="0" sz="3200" spc="-10" b="0">
                <a:latin typeface="Calibri Light"/>
                <a:cs typeface="Calibri Light"/>
              </a:rPr>
              <a:t>NEUROLÓGICO</a:t>
            </a:r>
            <a:endParaRPr sz="3200">
              <a:latin typeface="Calibri Light"/>
              <a:cs typeface="Calibri Light"/>
            </a:endParaRPr>
          </a:p>
          <a:p>
            <a:pPr algn="ctr" marL="245745">
              <a:lnSpc>
                <a:spcPct val="100000"/>
              </a:lnSpc>
              <a:spcBef>
                <a:spcPts val="2485"/>
              </a:spcBef>
            </a:pP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María</a:t>
            </a:r>
            <a:r>
              <a:rPr dirty="0" sz="2400" spc="-6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Palacios</a:t>
            </a:r>
            <a:r>
              <a:rPr dirty="0" sz="2400" spc="-6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Ceña,</a:t>
            </a:r>
            <a:r>
              <a:rPr dirty="0" sz="2400" spc="-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spc="-60" b="1">
                <a:solidFill>
                  <a:srgbClr val="0D0D0D"/>
                </a:solidFill>
                <a:latin typeface="Calibri"/>
                <a:cs typeface="Calibri"/>
              </a:rPr>
              <a:t>PT,</a:t>
            </a:r>
            <a:r>
              <a:rPr dirty="0" sz="2400" spc="-4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0D0D0D"/>
                </a:solidFill>
                <a:latin typeface="Calibri"/>
                <a:cs typeface="Calibri"/>
              </a:rPr>
              <a:t>PhD</a:t>
            </a:r>
            <a:endParaRPr sz="2400">
              <a:latin typeface="Calibri"/>
              <a:cs typeface="Calibri"/>
            </a:endParaRPr>
          </a:p>
          <a:p>
            <a:pPr algn="ctr" marL="113664">
              <a:lnSpc>
                <a:spcPct val="100000"/>
              </a:lnSpc>
              <a:spcBef>
                <a:spcPts val="720"/>
              </a:spcBef>
            </a:pP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Evaluación</a:t>
            </a:r>
            <a:r>
              <a:rPr dirty="0" sz="2400" spc="-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Neurológica.</a:t>
            </a:r>
            <a:r>
              <a:rPr dirty="0" sz="2400" spc="-5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Máster</a:t>
            </a:r>
            <a:r>
              <a:rPr dirty="0" sz="2400" spc="-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U.</a:t>
            </a:r>
            <a:r>
              <a:rPr dirty="0" sz="2400" spc="-2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Neurocontrol</a:t>
            </a:r>
            <a:r>
              <a:rPr dirty="0" sz="2400" spc="-4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D0D0D"/>
                </a:solidFill>
                <a:latin typeface="Calibri"/>
                <a:cs typeface="Calibri"/>
              </a:rPr>
              <a:t>Motor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1097280"/>
            <a:ext cx="6873240" cy="5013960"/>
            <a:chOff x="0" y="1097280"/>
            <a:chExt cx="6873240" cy="501396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097280"/>
              <a:ext cx="2261616" cy="456438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79264" y="5583936"/>
              <a:ext cx="2093485" cy="527303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8215604" y="181203"/>
            <a:ext cx="3816350" cy="68580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2203450">
              <a:lnSpc>
                <a:spcPts val="1000"/>
              </a:lnSpc>
              <a:spcBef>
                <a:spcPts val="300"/>
              </a:spcBef>
            </a:pP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©2024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María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Palacios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20" b="1">
                <a:solidFill>
                  <a:srgbClr val="0D0D0D"/>
                </a:solidFill>
                <a:latin typeface="Calibri"/>
                <a:cs typeface="Calibri"/>
              </a:rPr>
              <a:t>Ceña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Algunos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derechos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 reservados.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900"/>
              </a:lnSpc>
            </a:pP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Este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trabajo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se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distribuye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bajo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la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licencia: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CC-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BY-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SA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25" b="1">
                <a:solidFill>
                  <a:srgbClr val="0D0D0D"/>
                </a:solidFill>
                <a:latin typeface="Calibri"/>
                <a:cs typeface="Calibri"/>
              </a:rPr>
              <a:t>4.0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ts val="1000"/>
              </a:lnSpc>
              <a:spcBef>
                <a:spcPts val="100"/>
              </a:spcBef>
            </a:pP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Atribución-CompartirIgual</a:t>
            </a:r>
            <a:r>
              <a:rPr dirty="0" sz="1000" spc="3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4.0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Internacional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de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Creative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Commons.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Disponible</a:t>
            </a:r>
            <a:r>
              <a:rPr dirty="0" sz="1000" spc="-1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en</a:t>
            </a:r>
            <a:r>
              <a:rPr dirty="0" sz="1000" spc="-1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  <a:hlinkClick r:id="rId6"/>
              </a:rPr>
              <a:t>http://creativecommons.org/licenses/by-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  <a:hlinkClick r:id="rId6"/>
              </a:rPr>
              <a:t>sa/4.0/deed.es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3676" y="40341"/>
            <a:ext cx="5352287" cy="6817658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0063171" y="2510675"/>
            <a:ext cx="7874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SF-</a:t>
            </a:r>
            <a:r>
              <a:rPr dirty="0" u="sng" sz="1800" spc="-2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MPQ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47763" y="6552412"/>
            <a:ext cx="1082611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3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 edición.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0958" y="308070"/>
            <a:ext cx="7011034" cy="6965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3.</a:t>
            </a:r>
            <a:r>
              <a:rPr dirty="0" u="sng" spc="-6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Escalas</a:t>
            </a:r>
            <a:r>
              <a:rPr dirty="0" u="sng" spc="-4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de</a:t>
            </a:r>
            <a:r>
              <a:rPr dirty="0" u="sng" spc="-5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dolor</a:t>
            </a:r>
            <a:r>
              <a:rPr dirty="0" u="sng" spc="-4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neuropático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838200" y="1196339"/>
            <a:ext cx="10515600" cy="5113020"/>
          </a:xfrm>
          <a:custGeom>
            <a:avLst/>
            <a:gdLst/>
            <a:ahLst/>
            <a:cxnLst/>
            <a:rect l="l" t="t" r="r" b="b"/>
            <a:pathLst>
              <a:path w="10515600" h="5113020">
                <a:moveTo>
                  <a:pt x="0" y="0"/>
                </a:moveTo>
                <a:lnTo>
                  <a:pt x="10515600" y="0"/>
                </a:lnTo>
                <a:lnTo>
                  <a:pt x="10515600" y="5113020"/>
                </a:lnTo>
                <a:lnTo>
                  <a:pt x="0" y="511302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5B9B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916939" y="1517807"/>
            <a:ext cx="7584440" cy="45148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3200">
                <a:latin typeface="Calibri"/>
                <a:cs typeface="Calibri"/>
              </a:rPr>
              <a:t>La</a:t>
            </a:r>
            <a:r>
              <a:rPr dirty="0" sz="3200" spc="-45">
                <a:latin typeface="Calibri"/>
                <a:cs typeface="Calibri"/>
              </a:rPr>
              <a:t> </a:t>
            </a: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escala</a:t>
            </a:r>
            <a:r>
              <a:rPr dirty="0" u="sng" sz="3200" spc="-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200" spc="-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3200" spc="-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LANSS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60"/>
              </a:spcBef>
              <a:buFont typeface="Arial"/>
              <a:buChar char="•"/>
            </a:pPr>
            <a:endParaRPr sz="32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buFont typeface="Arial"/>
              <a:buChar char="•"/>
              <a:tabLst>
                <a:tab pos="240029" algn="l"/>
              </a:tabLst>
            </a:pPr>
            <a:r>
              <a:rPr dirty="0" sz="2800" i="1">
                <a:latin typeface="Calibri"/>
                <a:cs typeface="Calibri"/>
              </a:rPr>
              <a:t>El</a:t>
            </a:r>
            <a:r>
              <a:rPr dirty="0" sz="2800" spc="-55" i="1">
                <a:latin typeface="Calibri"/>
                <a:cs typeface="Calibri"/>
              </a:rPr>
              <a:t> </a:t>
            </a:r>
            <a:r>
              <a:rPr dirty="0" sz="2800" spc="-10" i="1">
                <a:latin typeface="Calibri"/>
                <a:cs typeface="Calibri"/>
              </a:rPr>
              <a:t>cuestionario</a:t>
            </a:r>
            <a:r>
              <a:rPr dirty="0" sz="2800" spc="-45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de</a:t>
            </a:r>
            <a:r>
              <a:rPr dirty="0" sz="2800" spc="-50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dolor</a:t>
            </a:r>
            <a:r>
              <a:rPr dirty="0" sz="2800" spc="-45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neuropático</a:t>
            </a:r>
            <a:r>
              <a:rPr dirty="0" sz="2800" spc="-45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o</a:t>
            </a:r>
            <a:r>
              <a:rPr dirty="0" sz="2800" spc="-40" i="1">
                <a:latin typeface="Calibri"/>
                <a:cs typeface="Calibri"/>
              </a:rPr>
              <a:t> </a:t>
            </a:r>
            <a:r>
              <a:rPr dirty="0" sz="2800" spc="-25" i="1">
                <a:latin typeface="Calibri"/>
                <a:cs typeface="Calibri"/>
              </a:rPr>
              <a:t>NPQ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94"/>
              </a:spcBef>
              <a:buFont typeface="Arial"/>
              <a:buChar char="•"/>
            </a:pP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buFont typeface="Arial"/>
              <a:buChar char="•"/>
              <a:tabLst>
                <a:tab pos="240029" algn="l"/>
              </a:tabLst>
            </a:pPr>
            <a:r>
              <a:rPr dirty="0" sz="3200">
                <a:latin typeface="Calibri"/>
                <a:cs typeface="Calibri"/>
              </a:rPr>
              <a:t>El</a:t>
            </a:r>
            <a:r>
              <a:rPr dirty="0" sz="3200" spc="-55">
                <a:latin typeface="Calibri"/>
                <a:cs typeface="Calibri"/>
              </a:rPr>
              <a:t> </a:t>
            </a: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sng" sz="3200" spc="-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2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3200" spc="-7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Neuropático</a:t>
            </a:r>
            <a:r>
              <a:rPr dirty="0" u="sng" sz="3200" spc="-9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3200" spc="-5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spc="-2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DN4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45"/>
              </a:spcBef>
              <a:buFont typeface="Arial"/>
              <a:buChar char="•"/>
            </a:pPr>
            <a:endParaRPr sz="32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40029" algn="l"/>
              </a:tabLst>
            </a:pP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3200" spc="-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escala</a:t>
            </a:r>
            <a:r>
              <a:rPr dirty="0" u="sng" sz="3200" spc="-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Pain</a:t>
            </a:r>
            <a:r>
              <a:rPr dirty="0" u="sng" sz="3200" spc="-8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Detect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60"/>
              </a:spcBef>
              <a:buFont typeface="Arial"/>
              <a:buChar char="•"/>
            </a:pPr>
            <a:endParaRPr sz="32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buFont typeface="Arial"/>
              <a:buChar char="•"/>
              <a:tabLst>
                <a:tab pos="240029" algn="l"/>
              </a:tabLst>
            </a:pPr>
            <a:r>
              <a:rPr dirty="0" sz="2800" i="1">
                <a:latin typeface="Calibri"/>
                <a:cs typeface="Calibri"/>
              </a:rPr>
              <a:t>La</a:t>
            </a:r>
            <a:r>
              <a:rPr dirty="0" sz="2800" spc="-25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escala</a:t>
            </a:r>
            <a:r>
              <a:rPr dirty="0" sz="2800" spc="-35" i="1">
                <a:latin typeface="Calibri"/>
                <a:cs typeface="Calibri"/>
              </a:rPr>
              <a:t> </a:t>
            </a:r>
            <a:r>
              <a:rPr dirty="0" sz="2800" spc="-10" i="1">
                <a:latin typeface="Calibri"/>
                <a:cs typeface="Calibri"/>
              </a:rPr>
              <a:t>autoadministrada</a:t>
            </a:r>
            <a:r>
              <a:rPr dirty="0" sz="2800" spc="-25" i="1">
                <a:latin typeface="Calibri"/>
                <a:cs typeface="Calibri"/>
              </a:rPr>
              <a:t> </a:t>
            </a:r>
            <a:r>
              <a:rPr dirty="0" sz="2800" spc="-20" i="1">
                <a:latin typeface="Calibri"/>
                <a:cs typeface="Calibri"/>
              </a:rPr>
              <a:t>ID-Pain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168265" y="6334188"/>
            <a:ext cx="38538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28470" marR="5080" indent="-1716405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9360" y="231647"/>
            <a:ext cx="7193279" cy="6092951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2070284" y="6431625"/>
            <a:ext cx="78879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Calibri"/>
                <a:cs typeface="Calibri"/>
              </a:rPr>
              <a:t>Attal</a:t>
            </a:r>
            <a:r>
              <a:rPr dirty="0" sz="1100" spc="-4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N,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Bouhassira</a:t>
            </a:r>
            <a:r>
              <a:rPr dirty="0" sz="1100" spc="-5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D,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Ralf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Baron</a:t>
            </a:r>
            <a:r>
              <a:rPr dirty="0" sz="1100" spc="-2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R.</a:t>
            </a:r>
            <a:r>
              <a:rPr dirty="0" sz="1100" spc="-3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Diagnosis</a:t>
            </a:r>
            <a:r>
              <a:rPr dirty="0" sz="1100" spc="-3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and</a:t>
            </a:r>
            <a:r>
              <a:rPr dirty="0" sz="1100" spc="-2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assessment</a:t>
            </a:r>
            <a:r>
              <a:rPr dirty="0" sz="1100" spc="-5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of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neuropathic</a:t>
            </a:r>
            <a:r>
              <a:rPr dirty="0" sz="1100" spc="-5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pain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through</a:t>
            </a:r>
            <a:r>
              <a:rPr dirty="0" sz="1100" spc="-5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questionnaires.</a:t>
            </a:r>
            <a:r>
              <a:rPr dirty="0" sz="1100" spc="-4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Lancet</a:t>
            </a:r>
            <a:r>
              <a:rPr dirty="0" sz="1100" spc="-3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Neurol</a:t>
            </a:r>
            <a:r>
              <a:rPr dirty="0" sz="1100" spc="-2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2018;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17: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spc="-10" i="1">
                <a:latin typeface="Calibri"/>
                <a:cs typeface="Calibri"/>
              </a:rPr>
              <a:t>456–66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9065" y="10668"/>
            <a:ext cx="4544816" cy="6308086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08276" y="1842974"/>
            <a:ext cx="5685843" cy="304754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41412" rIns="0" bIns="0" rtlCol="0" vert="horz">
            <a:spAutoFit/>
          </a:bodyPr>
          <a:lstStyle/>
          <a:p>
            <a:pPr marL="5989955">
              <a:lnSpc>
                <a:spcPct val="100000"/>
              </a:lnSpc>
              <a:spcBef>
                <a:spcPts val="100"/>
              </a:spcBef>
            </a:pPr>
            <a:r>
              <a:rPr dirty="0" u="sng" sz="36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Escala</a:t>
            </a:r>
            <a:r>
              <a:rPr dirty="0" u="sng" sz="3600" spc="-7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600" spc="-5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3600" spc="-5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LANSS</a:t>
            </a:r>
            <a:r>
              <a:rPr dirty="0" u="sng" sz="3600" spc="9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47763" y="6552412"/>
            <a:ext cx="1082611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edición.</a:t>
            </a:r>
            <a:r>
              <a:rPr dirty="0" sz="1000" spc="19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47088" y="744456"/>
            <a:ext cx="8279879" cy="569750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741805">
              <a:lnSpc>
                <a:spcPct val="100000"/>
              </a:lnSpc>
              <a:spcBef>
                <a:spcPts val="100"/>
              </a:spcBef>
            </a:pPr>
            <a:r>
              <a:rPr dirty="0" u="sng" sz="32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sng" sz="3200" spc="-9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200" spc="-7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3200" spc="-8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Neuropático</a:t>
            </a:r>
            <a:r>
              <a:rPr dirty="0" u="sng" sz="3200" spc="-7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3200" spc="-8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200" spc="-2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DN4</a:t>
            </a:r>
            <a:r>
              <a:rPr dirty="0" u="sng" sz="3200" spc="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47763" y="6552412"/>
            <a:ext cx="1082611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edición.</a:t>
            </a:r>
            <a:r>
              <a:rPr dirty="0" sz="1000" spc="19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3322" y="126291"/>
            <a:ext cx="4700283" cy="6664307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90224" y="103119"/>
            <a:ext cx="4932357" cy="672832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none" sz="3600" spc="-40" b="0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r>
              <a:rPr dirty="0" u="none" sz="3600" spc="-7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DOLOR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spc="-10" b="0">
                <a:solidFill>
                  <a:srgbClr val="000000"/>
                </a:solidFill>
                <a:latin typeface="Calibri"/>
                <a:cs typeface="Calibri"/>
              </a:rPr>
              <a:t>SENSIBILIDAD: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72810" y="3601023"/>
            <a:ext cx="124523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3600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NIÑOS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168265" y="6334188"/>
            <a:ext cx="38538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28470" marR="5080" indent="-1716405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8747" rIns="0" bIns="0" rtlCol="0" vert="horz">
            <a:spAutoFit/>
          </a:bodyPr>
          <a:lstStyle/>
          <a:p>
            <a:pPr marL="342265">
              <a:lnSpc>
                <a:spcPct val="100000"/>
              </a:lnSpc>
              <a:spcBef>
                <a:spcPts val="100"/>
              </a:spcBef>
            </a:pPr>
            <a:r>
              <a:rPr dirty="0" u="sng" spc="-3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EVALUACIÓN</a:t>
            </a:r>
            <a:r>
              <a:rPr dirty="0" u="sng" spc="-12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DOLOR</a:t>
            </a:r>
            <a:r>
              <a:rPr dirty="0" u="sng" spc="-12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y</a:t>
            </a:r>
            <a:r>
              <a:rPr dirty="0" u="sng" spc="-9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SENSIBILIDAD:</a:t>
            </a:r>
            <a:r>
              <a:rPr dirty="0" u="sng" spc="-13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 spc="-1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niños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67275" y="1167420"/>
            <a:ext cx="7065459" cy="4982202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070284" y="6446968"/>
            <a:ext cx="818388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i="1">
                <a:latin typeface="Calibri"/>
                <a:cs typeface="Calibri"/>
              </a:rPr>
              <a:t>Beltramini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A,</a:t>
            </a:r>
            <a:r>
              <a:rPr dirty="0" sz="1200" spc="-1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Milojevic</a:t>
            </a:r>
            <a:r>
              <a:rPr dirty="0" sz="1200" spc="-3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K,</a:t>
            </a:r>
            <a:r>
              <a:rPr dirty="0" sz="1200" spc="-15" i="1">
                <a:latin typeface="Calibri"/>
                <a:cs typeface="Calibri"/>
              </a:rPr>
              <a:t> </a:t>
            </a:r>
            <a:r>
              <a:rPr dirty="0" sz="1200" spc="-10" i="1">
                <a:latin typeface="Calibri"/>
                <a:cs typeface="Calibri"/>
              </a:rPr>
              <a:t>Pateron</a:t>
            </a:r>
            <a:r>
              <a:rPr dirty="0" sz="1200" spc="-3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D.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Pain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Assessment</a:t>
            </a:r>
            <a:r>
              <a:rPr dirty="0" sz="1200" spc="-3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in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Newborns, Infants,</a:t>
            </a:r>
            <a:r>
              <a:rPr dirty="0" sz="1200" spc="-4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and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Children.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Pediatr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Ann.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2017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Oct</a:t>
            </a:r>
            <a:r>
              <a:rPr dirty="0" sz="1200" spc="-10" i="1">
                <a:latin typeface="Calibri"/>
                <a:cs typeface="Calibri"/>
              </a:rPr>
              <a:t> 1;46(10):e387-e395.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8747" rIns="0" bIns="0" rtlCol="0" vert="horz">
            <a:spAutoFit/>
          </a:bodyPr>
          <a:lstStyle/>
          <a:p>
            <a:pPr marL="342265">
              <a:lnSpc>
                <a:spcPct val="100000"/>
              </a:lnSpc>
              <a:spcBef>
                <a:spcPts val="100"/>
              </a:spcBef>
            </a:pPr>
            <a:r>
              <a:rPr dirty="0" u="sng" spc="-3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EVALUACIÓN</a:t>
            </a:r>
            <a:r>
              <a:rPr dirty="0" u="sng" spc="-12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DOLOR</a:t>
            </a:r>
            <a:r>
              <a:rPr dirty="0" u="sng" spc="-12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y</a:t>
            </a:r>
            <a:r>
              <a:rPr dirty="0" u="sng" spc="-9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SENSIBILIDAD:</a:t>
            </a:r>
            <a:r>
              <a:rPr dirty="0" u="sng" spc="-13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 spc="-1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niños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4451" y="1039367"/>
            <a:ext cx="6483095" cy="5263895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070284" y="6446968"/>
            <a:ext cx="818388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i="1">
                <a:latin typeface="Calibri"/>
                <a:cs typeface="Calibri"/>
              </a:rPr>
              <a:t>Beltramini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A,</a:t>
            </a:r>
            <a:r>
              <a:rPr dirty="0" sz="1200" spc="-1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Milojevic</a:t>
            </a:r>
            <a:r>
              <a:rPr dirty="0" sz="1200" spc="-3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K,</a:t>
            </a:r>
            <a:r>
              <a:rPr dirty="0" sz="1200" spc="-15" i="1">
                <a:latin typeface="Calibri"/>
                <a:cs typeface="Calibri"/>
              </a:rPr>
              <a:t> </a:t>
            </a:r>
            <a:r>
              <a:rPr dirty="0" sz="1200" spc="-10" i="1">
                <a:latin typeface="Calibri"/>
                <a:cs typeface="Calibri"/>
              </a:rPr>
              <a:t>Pateron</a:t>
            </a:r>
            <a:r>
              <a:rPr dirty="0" sz="1200" spc="-3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D.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Pain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Assessment</a:t>
            </a:r>
            <a:r>
              <a:rPr dirty="0" sz="1200" spc="-3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in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Newborns, Infants,</a:t>
            </a:r>
            <a:r>
              <a:rPr dirty="0" sz="1200" spc="-4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and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Children.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Pediatr</a:t>
            </a:r>
            <a:r>
              <a:rPr dirty="0" sz="1200" spc="-25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Ann.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2017</a:t>
            </a:r>
            <a:r>
              <a:rPr dirty="0" sz="1200" spc="-20" i="1">
                <a:latin typeface="Calibri"/>
                <a:cs typeface="Calibri"/>
              </a:rPr>
              <a:t> </a:t>
            </a:r>
            <a:r>
              <a:rPr dirty="0" sz="1200" i="1">
                <a:latin typeface="Calibri"/>
                <a:cs typeface="Calibri"/>
              </a:rPr>
              <a:t>Oct</a:t>
            </a:r>
            <a:r>
              <a:rPr dirty="0" sz="1200" spc="-10" i="1">
                <a:latin typeface="Calibri"/>
                <a:cs typeface="Calibri"/>
              </a:rPr>
              <a:t> 1;46(10):e387-e395.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none" sz="3600" spc="-40" b="0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r>
              <a:rPr dirty="0" u="none" sz="3600" spc="-7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DOLOR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spc="-10" b="0">
                <a:solidFill>
                  <a:srgbClr val="000000"/>
                </a:solidFill>
                <a:latin typeface="Calibri"/>
                <a:cs typeface="Calibri"/>
              </a:rPr>
              <a:t>SENSIBILIDAD: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085715" y="3601023"/>
            <a:ext cx="2018664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3600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ANCIANOS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168265" y="6334188"/>
            <a:ext cx="38538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28470" marR="5080" indent="-1716405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8961" y="1743661"/>
            <a:ext cx="694182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none" sz="3600" spc="-40" b="0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r>
              <a:rPr dirty="0" u="none" sz="3600" spc="-7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DOLOR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spc="-10" b="0">
                <a:solidFill>
                  <a:srgbClr val="000000"/>
                </a:solidFill>
                <a:latin typeface="Calibri"/>
                <a:cs typeface="Calibri"/>
              </a:rPr>
              <a:t>SENSIBILIDAD: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2180" y="3070265"/>
            <a:ext cx="3639311" cy="1008888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626283" y="3266099"/>
            <a:ext cx="3502660" cy="525780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228600">
              <a:lnSpc>
                <a:spcPts val="3695"/>
              </a:lnSpc>
            </a:pPr>
            <a:r>
              <a:rPr dirty="0" sz="3600" spc="-10">
                <a:solidFill>
                  <a:srgbClr val="00AFEF"/>
                </a:solidFill>
                <a:latin typeface="Calibri"/>
                <a:cs typeface="Calibri"/>
              </a:rPr>
              <a:t>CUESTIONARIOS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742408" y="3228196"/>
            <a:ext cx="305816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30" b="1">
                <a:solidFill>
                  <a:srgbClr val="92D050"/>
                </a:solidFill>
                <a:latin typeface="Calibri"/>
                <a:cs typeface="Calibri"/>
              </a:rPr>
              <a:t>HERRAMIENTAS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7113175" y="3184859"/>
            <a:ext cx="4320540" cy="721360"/>
          </a:xfrm>
          <a:custGeom>
            <a:avLst/>
            <a:gdLst/>
            <a:ahLst/>
            <a:cxnLst/>
            <a:rect l="l" t="t" r="r" b="b"/>
            <a:pathLst>
              <a:path w="4320540" h="721360">
                <a:moveTo>
                  <a:pt x="0" y="360425"/>
                </a:moveTo>
                <a:lnTo>
                  <a:pt x="11628" y="398050"/>
                </a:lnTo>
                <a:lnTo>
                  <a:pt x="45744" y="434561"/>
                </a:lnTo>
                <a:lnTo>
                  <a:pt x="80409" y="458187"/>
                </a:lnTo>
                <a:lnTo>
                  <a:pt x="124211" y="481175"/>
                </a:lnTo>
                <a:lnTo>
                  <a:pt x="176807" y="503467"/>
                </a:lnTo>
                <a:lnTo>
                  <a:pt x="237856" y="525007"/>
                </a:lnTo>
                <a:lnTo>
                  <a:pt x="307014" y="545737"/>
                </a:lnTo>
                <a:lnTo>
                  <a:pt x="344526" y="555780"/>
                </a:lnTo>
                <a:lnTo>
                  <a:pt x="383938" y="565600"/>
                </a:lnTo>
                <a:lnTo>
                  <a:pt x="425205" y="575188"/>
                </a:lnTo>
                <a:lnTo>
                  <a:pt x="468285" y="584539"/>
                </a:lnTo>
                <a:lnTo>
                  <a:pt x="513136" y="593644"/>
                </a:lnTo>
                <a:lnTo>
                  <a:pt x="559714" y="602496"/>
                </a:lnTo>
                <a:lnTo>
                  <a:pt x="607977" y="611089"/>
                </a:lnTo>
                <a:lnTo>
                  <a:pt x="657881" y="619415"/>
                </a:lnTo>
                <a:lnTo>
                  <a:pt x="709384" y="627467"/>
                </a:lnTo>
                <a:lnTo>
                  <a:pt x="762443" y="635239"/>
                </a:lnTo>
                <a:lnTo>
                  <a:pt x="817016" y="642722"/>
                </a:lnTo>
                <a:lnTo>
                  <a:pt x="873059" y="649909"/>
                </a:lnTo>
                <a:lnTo>
                  <a:pt x="930529" y="656794"/>
                </a:lnTo>
                <a:lnTo>
                  <a:pt x="989384" y="663370"/>
                </a:lnTo>
                <a:lnTo>
                  <a:pt x="1049581" y="669629"/>
                </a:lnTo>
                <a:lnTo>
                  <a:pt x="1111077" y="675563"/>
                </a:lnTo>
                <a:lnTo>
                  <a:pt x="1173830" y="681167"/>
                </a:lnTo>
                <a:lnTo>
                  <a:pt x="1237795" y="686432"/>
                </a:lnTo>
                <a:lnTo>
                  <a:pt x="1302931" y="691353"/>
                </a:lnTo>
                <a:lnTo>
                  <a:pt x="1369195" y="695920"/>
                </a:lnTo>
                <a:lnTo>
                  <a:pt x="1436543" y="700128"/>
                </a:lnTo>
                <a:lnTo>
                  <a:pt x="1504934" y="703969"/>
                </a:lnTo>
                <a:lnTo>
                  <a:pt x="1574323" y="707436"/>
                </a:lnTo>
                <a:lnTo>
                  <a:pt x="1644669" y="710522"/>
                </a:lnTo>
                <a:lnTo>
                  <a:pt x="1715929" y="713219"/>
                </a:lnTo>
                <a:lnTo>
                  <a:pt x="1788059" y="715522"/>
                </a:lnTo>
                <a:lnTo>
                  <a:pt x="1861017" y="717421"/>
                </a:lnTo>
                <a:lnTo>
                  <a:pt x="1934760" y="718911"/>
                </a:lnTo>
                <a:lnTo>
                  <a:pt x="2009245" y="719984"/>
                </a:lnTo>
                <a:lnTo>
                  <a:pt x="2084429" y="720634"/>
                </a:lnTo>
                <a:lnTo>
                  <a:pt x="2160270" y="720851"/>
                </a:lnTo>
                <a:lnTo>
                  <a:pt x="2236110" y="720634"/>
                </a:lnTo>
                <a:lnTo>
                  <a:pt x="2311294" y="719984"/>
                </a:lnTo>
                <a:lnTo>
                  <a:pt x="2385779" y="718911"/>
                </a:lnTo>
                <a:lnTo>
                  <a:pt x="2459522" y="717421"/>
                </a:lnTo>
                <a:lnTo>
                  <a:pt x="2532480" y="715522"/>
                </a:lnTo>
                <a:lnTo>
                  <a:pt x="2604610" y="713219"/>
                </a:lnTo>
                <a:lnTo>
                  <a:pt x="2675870" y="710522"/>
                </a:lnTo>
                <a:lnTo>
                  <a:pt x="2746216" y="707436"/>
                </a:lnTo>
                <a:lnTo>
                  <a:pt x="2815605" y="703969"/>
                </a:lnTo>
                <a:lnTo>
                  <a:pt x="2883996" y="700128"/>
                </a:lnTo>
                <a:lnTo>
                  <a:pt x="2951344" y="695920"/>
                </a:lnTo>
                <a:lnTo>
                  <a:pt x="3017608" y="691353"/>
                </a:lnTo>
                <a:lnTo>
                  <a:pt x="3082744" y="686432"/>
                </a:lnTo>
                <a:lnTo>
                  <a:pt x="3146709" y="681167"/>
                </a:lnTo>
                <a:lnTo>
                  <a:pt x="3209462" y="675563"/>
                </a:lnTo>
                <a:lnTo>
                  <a:pt x="3270958" y="669629"/>
                </a:lnTo>
                <a:lnTo>
                  <a:pt x="3331155" y="663370"/>
                </a:lnTo>
                <a:lnTo>
                  <a:pt x="3390010" y="656794"/>
                </a:lnTo>
                <a:lnTo>
                  <a:pt x="3447480" y="649909"/>
                </a:lnTo>
                <a:lnTo>
                  <a:pt x="3503523" y="642722"/>
                </a:lnTo>
                <a:lnTo>
                  <a:pt x="3558096" y="635239"/>
                </a:lnTo>
                <a:lnTo>
                  <a:pt x="3611155" y="627467"/>
                </a:lnTo>
                <a:lnTo>
                  <a:pt x="3662658" y="619415"/>
                </a:lnTo>
                <a:lnTo>
                  <a:pt x="3712562" y="611089"/>
                </a:lnTo>
                <a:lnTo>
                  <a:pt x="3760825" y="602496"/>
                </a:lnTo>
                <a:lnTo>
                  <a:pt x="3807403" y="593644"/>
                </a:lnTo>
                <a:lnTo>
                  <a:pt x="3852254" y="584539"/>
                </a:lnTo>
                <a:lnTo>
                  <a:pt x="3895334" y="575188"/>
                </a:lnTo>
                <a:lnTo>
                  <a:pt x="3936601" y="565600"/>
                </a:lnTo>
                <a:lnTo>
                  <a:pt x="3976013" y="555780"/>
                </a:lnTo>
                <a:lnTo>
                  <a:pt x="4013525" y="545737"/>
                </a:lnTo>
                <a:lnTo>
                  <a:pt x="4082683" y="525007"/>
                </a:lnTo>
                <a:lnTo>
                  <a:pt x="4143732" y="503467"/>
                </a:lnTo>
                <a:lnTo>
                  <a:pt x="4196328" y="481175"/>
                </a:lnTo>
                <a:lnTo>
                  <a:pt x="4240130" y="458187"/>
                </a:lnTo>
                <a:lnTo>
                  <a:pt x="4274795" y="434561"/>
                </a:lnTo>
                <a:lnTo>
                  <a:pt x="4308911" y="398050"/>
                </a:lnTo>
                <a:lnTo>
                  <a:pt x="4320540" y="360425"/>
                </a:lnTo>
                <a:lnTo>
                  <a:pt x="4319233" y="347772"/>
                </a:lnTo>
                <a:lnTo>
                  <a:pt x="4299980" y="310497"/>
                </a:lnTo>
                <a:lnTo>
                  <a:pt x="4258626" y="274401"/>
                </a:lnTo>
                <a:lnTo>
                  <a:pt x="4219350" y="251087"/>
                </a:lnTo>
                <a:lnTo>
                  <a:pt x="4171108" y="228440"/>
                </a:lnTo>
                <a:lnTo>
                  <a:pt x="4114242" y="206517"/>
                </a:lnTo>
                <a:lnTo>
                  <a:pt x="4049097" y="185375"/>
                </a:lnTo>
                <a:lnTo>
                  <a:pt x="3976013" y="165071"/>
                </a:lnTo>
                <a:lnTo>
                  <a:pt x="3936601" y="155251"/>
                </a:lnTo>
                <a:lnTo>
                  <a:pt x="3895334" y="145663"/>
                </a:lnTo>
                <a:lnTo>
                  <a:pt x="3852254" y="136312"/>
                </a:lnTo>
                <a:lnTo>
                  <a:pt x="3807403" y="127207"/>
                </a:lnTo>
                <a:lnTo>
                  <a:pt x="3760825" y="118355"/>
                </a:lnTo>
                <a:lnTo>
                  <a:pt x="3712562" y="109762"/>
                </a:lnTo>
                <a:lnTo>
                  <a:pt x="3662658" y="101436"/>
                </a:lnTo>
                <a:lnTo>
                  <a:pt x="3611155" y="93384"/>
                </a:lnTo>
                <a:lnTo>
                  <a:pt x="3558096" y="85612"/>
                </a:lnTo>
                <a:lnTo>
                  <a:pt x="3503523" y="78129"/>
                </a:lnTo>
                <a:lnTo>
                  <a:pt x="3447480" y="70942"/>
                </a:lnTo>
                <a:lnTo>
                  <a:pt x="3390010" y="64057"/>
                </a:lnTo>
                <a:lnTo>
                  <a:pt x="3331155" y="57481"/>
                </a:lnTo>
                <a:lnTo>
                  <a:pt x="3270958" y="51222"/>
                </a:lnTo>
                <a:lnTo>
                  <a:pt x="3209462" y="45288"/>
                </a:lnTo>
                <a:lnTo>
                  <a:pt x="3146709" y="39684"/>
                </a:lnTo>
                <a:lnTo>
                  <a:pt x="3082744" y="34419"/>
                </a:lnTo>
                <a:lnTo>
                  <a:pt x="3017608" y="29498"/>
                </a:lnTo>
                <a:lnTo>
                  <a:pt x="2951344" y="24931"/>
                </a:lnTo>
                <a:lnTo>
                  <a:pt x="2883996" y="20723"/>
                </a:lnTo>
                <a:lnTo>
                  <a:pt x="2815605" y="16882"/>
                </a:lnTo>
                <a:lnTo>
                  <a:pt x="2746216" y="13415"/>
                </a:lnTo>
                <a:lnTo>
                  <a:pt x="2675870" y="10329"/>
                </a:lnTo>
                <a:lnTo>
                  <a:pt x="2604610" y="7632"/>
                </a:lnTo>
                <a:lnTo>
                  <a:pt x="2532480" y="5329"/>
                </a:lnTo>
                <a:lnTo>
                  <a:pt x="2459522" y="3430"/>
                </a:lnTo>
                <a:lnTo>
                  <a:pt x="2385779" y="1940"/>
                </a:lnTo>
                <a:lnTo>
                  <a:pt x="2311294" y="867"/>
                </a:lnTo>
                <a:lnTo>
                  <a:pt x="2236110" y="217"/>
                </a:lnTo>
                <a:lnTo>
                  <a:pt x="2160270" y="0"/>
                </a:lnTo>
                <a:lnTo>
                  <a:pt x="2084429" y="217"/>
                </a:lnTo>
                <a:lnTo>
                  <a:pt x="2009245" y="867"/>
                </a:lnTo>
                <a:lnTo>
                  <a:pt x="1934760" y="1940"/>
                </a:lnTo>
                <a:lnTo>
                  <a:pt x="1861017" y="3430"/>
                </a:lnTo>
                <a:lnTo>
                  <a:pt x="1788059" y="5329"/>
                </a:lnTo>
                <a:lnTo>
                  <a:pt x="1715929" y="7632"/>
                </a:lnTo>
                <a:lnTo>
                  <a:pt x="1644669" y="10329"/>
                </a:lnTo>
                <a:lnTo>
                  <a:pt x="1574323" y="13415"/>
                </a:lnTo>
                <a:lnTo>
                  <a:pt x="1504934" y="16882"/>
                </a:lnTo>
                <a:lnTo>
                  <a:pt x="1436543" y="20723"/>
                </a:lnTo>
                <a:lnTo>
                  <a:pt x="1369195" y="24931"/>
                </a:lnTo>
                <a:lnTo>
                  <a:pt x="1302931" y="29498"/>
                </a:lnTo>
                <a:lnTo>
                  <a:pt x="1237795" y="34419"/>
                </a:lnTo>
                <a:lnTo>
                  <a:pt x="1173830" y="39684"/>
                </a:lnTo>
                <a:lnTo>
                  <a:pt x="1111077" y="45288"/>
                </a:lnTo>
                <a:lnTo>
                  <a:pt x="1049581" y="51222"/>
                </a:lnTo>
                <a:lnTo>
                  <a:pt x="989384" y="57481"/>
                </a:lnTo>
                <a:lnTo>
                  <a:pt x="930529" y="64057"/>
                </a:lnTo>
                <a:lnTo>
                  <a:pt x="873059" y="70942"/>
                </a:lnTo>
                <a:lnTo>
                  <a:pt x="817016" y="78129"/>
                </a:lnTo>
                <a:lnTo>
                  <a:pt x="762443" y="85612"/>
                </a:lnTo>
                <a:lnTo>
                  <a:pt x="709384" y="93384"/>
                </a:lnTo>
                <a:lnTo>
                  <a:pt x="657881" y="101436"/>
                </a:lnTo>
                <a:lnTo>
                  <a:pt x="607977" y="109762"/>
                </a:lnTo>
                <a:lnTo>
                  <a:pt x="559714" y="118355"/>
                </a:lnTo>
                <a:lnTo>
                  <a:pt x="513136" y="127207"/>
                </a:lnTo>
                <a:lnTo>
                  <a:pt x="468285" y="136312"/>
                </a:lnTo>
                <a:lnTo>
                  <a:pt x="425205" y="145663"/>
                </a:lnTo>
                <a:lnTo>
                  <a:pt x="383938" y="155251"/>
                </a:lnTo>
                <a:lnTo>
                  <a:pt x="344526" y="165071"/>
                </a:lnTo>
                <a:lnTo>
                  <a:pt x="307014" y="175114"/>
                </a:lnTo>
                <a:lnTo>
                  <a:pt x="237856" y="195844"/>
                </a:lnTo>
                <a:lnTo>
                  <a:pt x="176807" y="217384"/>
                </a:lnTo>
                <a:lnTo>
                  <a:pt x="124211" y="239676"/>
                </a:lnTo>
                <a:lnTo>
                  <a:pt x="80409" y="262664"/>
                </a:lnTo>
                <a:lnTo>
                  <a:pt x="45744" y="286290"/>
                </a:lnTo>
                <a:lnTo>
                  <a:pt x="11628" y="322801"/>
                </a:lnTo>
                <a:lnTo>
                  <a:pt x="0" y="360425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8747" rIns="0" bIns="0" rtlCol="0" vert="horz">
            <a:spAutoFit/>
          </a:bodyPr>
          <a:lstStyle/>
          <a:p>
            <a:pPr algn="ctr" marL="92710">
              <a:lnSpc>
                <a:spcPts val="5015"/>
              </a:lnSpc>
              <a:spcBef>
                <a:spcPts val="100"/>
              </a:spcBef>
            </a:pPr>
            <a:r>
              <a:rPr dirty="0" u="sng" spc="-3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EVALUACIÓN</a:t>
            </a:r>
            <a:r>
              <a:rPr dirty="0" u="sng" spc="-12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DOLOR</a:t>
            </a:r>
            <a:r>
              <a:rPr dirty="0" u="sng" spc="-12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y</a:t>
            </a:r>
            <a:r>
              <a:rPr dirty="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 spc="-1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SENSIBILIDAD:</a:t>
            </a:r>
          </a:p>
          <a:p>
            <a:pPr algn="ctr" marL="92710">
              <a:lnSpc>
                <a:spcPts val="5015"/>
              </a:lnSpc>
            </a:pP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Alteración</a:t>
            </a:r>
            <a:r>
              <a:rPr dirty="0" u="sng" spc="-1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cognitiva</a:t>
            </a:r>
            <a:r>
              <a:rPr dirty="0" u="sng" spc="-13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en</a:t>
            </a:r>
            <a:r>
              <a:rPr dirty="0" u="sng" spc="-13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 spc="-1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ancianos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2274" y="1950720"/>
            <a:ext cx="10245968" cy="4004813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142291" y="6393686"/>
            <a:ext cx="765683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Calibri"/>
                <a:cs typeface="Calibri"/>
              </a:rPr>
              <a:t>Kim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YS, Park</a:t>
            </a:r>
            <a:r>
              <a:rPr dirty="0" sz="1100" spc="-3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JM,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Moon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YS,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Han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SH. Assessment</a:t>
            </a:r>
            <a:r>
              <a:rPr dirty="0" sz="1100" spc="-4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of pain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in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the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elderly:</a:t>
            </a:r>
            <a:r>
              <a:rPr dirty="0" sz="1100" spc="-2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A literature</a:t>
            </a:r>
            <a:r>
              <a:rPr dirty="0" sz="1100" spc="-5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review.</a:t>
            </a:r>
            <a:r>
              <a:rPr dirty="0" sz="1100" spc="-3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Natl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Med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J</a:t>
            </a:r>
            <a:r>
              <a:rPr dirty="0" sz="1100" spc="-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India.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2017</a:t>
            </a:r>
            <a:r>
              <a:rPr dirty="0" sz="1100" spc="-5" i="1">
                <a:latin typeface="Calibri"/>
                <a:cs typeface="Calibri"/>
              </a:rPr>
              <a:t> </a:t>
            </a:r>
            <a:r>
              <a:rPr dirty="0" sz="1100" spc="-10" i="1">
                <a:latin typeface="Calibri"/>
                <a:cs typeface="Calibri"/>
              </a:rPr>
              <a:t>Jul-Aug;30(4):203-</a:t>
            </a:r>
            <a:r>
              <a:rPr dirty="0" sz="1100" spc="-20" i="1">
                <a:latin typeface="Calibri"/>
                <a:cs typeface="Calibri"/>
              </a:rPr>
              <a:t>207.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624454" y="455165"/>
            <a:ext cx="6941820" cy="4298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600" spc="-40">
                <a:latin typeface="Calibri"/>
                <a:cs typeface="Calibri"/>
              </a:rPr>
              <a:t>EVALUACIÓN</a:t>
            </a:r>
            <a:r>
              <a:rPr dirty="0" sz="3600" spc="-7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DOLOR</a:t>
            </a:r>
            <a:r>
              <a:rPr dirty="0" sz="3600" spc="-9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y</a:t>
            </a:r>
            <a:r>
              <a:rPr dirty="0" sz="3600" spc="-95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SENSIBILIDAD: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50"/>
              </a:spcBef>
            </a:pPr>
            <a:endParaRPr sz="3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3600" spc="-10">
                <a:solidFill>
                  <a:srgbClr val="92D050"/>
                </a:solidFill>
                <a:latin typeface="Calibri"/>
                <a:cs typeface="Calibri"/>
              </a:rPr>
              <a:t>HERRAMIENTAS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65"/>
              </a:spcBef>
            </a:pPr>
            <a:endParaRPr sz="3600">
              <a:latin typeface="Calibri"/>
              <a:cs typeface="Calibri"/>
            </a:endParaRPr>
          </a:p>
          <a:p>
            <a:pPr marL="2237105" indent="-227965">
              <a:lnSpc>
                <a:spcPct val="100000"/>
              </a:lnSpc>
              <a:buFont typeface="Arial"/>
              <a:buChar char="•"/>
              <a:tabLst>
                <a:tab pos="2237105" algn="l"/>
              </a:tabLst>
            </a:pPr>
            <a:r>
              <a:rPr dirty="0" u="sng" sz="360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NIVEL</a:t>
            </a:r>
            <a:r>
              <a:rPr dirty="0" u="sng" sz="3600" spc="-9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spc="-1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CLÍNICO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65"/>
              </a:spcBef>
            </a:pPr>
            <a:endParaRPr sz="3600">
              <a:latin typeface="Calibri"/>
              <a:cs typeface="Calibri"/>
            </a:endParaRPr>
          </a:p>
          <a:p>
            <a:pPr marL="1579880" indent="-22796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1579880" algn="l"/>
              </a:tabLst>
            </a:pPr>
            <a:r>
              <a:rPr dirty="0" u="sng" sz="360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NIVEL</a:t>
            </a:r>
            <a:r>
              <a:rPr dirty="0" u="sng" sz="3600" spc="-9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spc="-1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INVESTIGADOR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3937253" y="1629917"/>
            <a:ext cx="4319270" cy="719455"/>
          </a:xfrm>
          <a:custGeom>
            <a:avLst/>
            <a:gdLst/>
            <a:ahLst/>
            <a:cxnLst/>
            <a:rect l="l" t="t" r="r" b="b"/>
            <a:pathLst>
              <a:path w="4319270" h="719455">
                <a:moveTo>
                  <a:pt x="0" y="359663"/>
                </a:moveTo>
                <a:lnTo>
                  <a:pt x="11624" y="397209"/>
                </a:lnTo>
                <a:lnTo>
                  <a:pt x="45727" y="433643"/>
                </a:lnTo>
                <a:lnTo>
                  <a:pt x="80380" y="457219"/>
                </a:lnTo>
                <a:lnTo>
                  <a:pt x="124167" y="480158"/>
                </a:lnTo>
                <a:lnTo>
                  <a:pt x="176745" y="502403"/>
                </a:lnTo>
                <a:lnTo>
                  <a:pt x="237772" y="523898"/>
                </a:lnTo>
                <a:lnTo>
                  <a:pt x="306905" y="544584"/>
                </a:lnTo>
                <a:lnTo>
                  <a:pt x="344404" y="554606"/>
                </a:lnTo>
                <a:lnTo>
                  <a:pt x="383802" y="564405"/>
                </a:lnTo>
                <a:lnTo>
                  <a:pt x="425054" y="573973"/>
                </a:lnTo>
                <a:lnTo>
                  <a:pt x="468120" y="583303"/>
                </a:lnTo>
                <a:lnTo>
                  <a:pt x="512954" y="592389"/>
                </a:lnTo>
                <a:lnTo>
                  <a:pt x="559516" y="601223"/>
                </a:lnTo>
                <a:lnTo>
                  <a:pt x="607761" y="609798"/>
                </a:lnTo>
                <a:lnTo>
                  <a:pt x="657648" y="618106"/>
                </a:lnTo>
                <a:lnTo>
                  <a:pt x="709133" y="626142"/>
                </a:lnTo>
                <a:lnTo>
                  <a:pt x="762174" y="633896"/>
                </a:lnTo>
                <a:lnTo>
                  <a:pt x="816727" y="641363"/>
                </a:lnTo>
                <a:lnTo>
                  <a:pt x="872750" y="648536"/>
                </a:lnTo>
                <a:lnTo>
                  <a:pt x="930200" y="655406"/>
                </a:lnTo>
                <a:lnTo>
                  <a:pt x="989035" y="661968"/>
                </a:lnTo>
                <a:lnTo>
                  <a:pt x="1049210" y="668213"/>
                </a:lnTo>
                <a:lnTo>
                  <a:pt x="1110685" y="674135"/>
                </a:lnTo>
                <a:lnTo>
                  <a:pt x="1173415" y="679727"/>
                </a:lnTo>
                <a:lnTo>
                  <a:pt x="1237358" y="684982"/>
                </a:lnTo>
                <a:lnTo>
                  <a:pt x="1302471" y="689891"/>
                </a:lnTo>
                <a:lnTo>
                  <a:pt x="1368711" y="694449"/>
                </a:lnTo>
                <a:lnTo>
                  <a:pt x="1436036" y="698648"/>
                </a:lnTo>
                <a:lnTo>
                  <a:pt x="1504402" y="702481"/>
                </a:lnTo>
                <a:lnTo>
                  <a:pt x="1573768" y="705940"/>
                </a:lnTo>
                <a:lnTo>
                  <a:pt x="1644089" y="709020"/>
                </a:lnTo>
                <a:lnTo>
                  <a:pt x="1715323" y="711712"/>
                </a:lnTo>
                <a:lnTo>
                  <a:pt x="1787428" y="714009"/>
                </a:lnTo>
                <a:lnTo>
                  <a:pt x="1860360" y="715905"/>
                </a:lnTo>
                <a:lnTo>
                  <a:pt x="1934077" y="717391"/>
                </a:lnTo>
                <a:lnTo>
                  <a:pt x="2008536" y="718462"/>
                </a:lnTo>
                <a:lnTo>
                  <a:pt x="2083693" y="719110"/>
                </a:lnTo>
                <a:lnTo>
                  <a:pt x="2159508" y="719327"/>
                </a:lnTo>
                <a:lnTo>
                  <a:pt x="2235321" y="719110"/>
                </a:lnTo>
                <a:lnTo>
                  <a:pt x="2310478" y="718462"/>
                </a:lnTo>
                <a:lnTo>
                  <a:pt x="2384936" y="717391"/>
                </a:lnTo>
                <a:lnTo>
                  <a:pt x="2458652" y="715905"/>
                </a:lnTo>
                <a:lnTo>
                  <a:pt x="2531584" y="714009"/>
                </a:lnTo>
                <a:lnTo>
                  <a:pt x="2603688" y="711712"/>
                </a:lnTo>
                <a:lnTo>
                  <a:pt x="2674922" y="709020"/>
                </a:lnTo>
                <a:lnTo>
                  <a:pt x="2745243" y="705940"/>
                </a:lnTo>
                <a:lnTo>
                  <a:pt x="2814608" y="702481"/>
                </a:lnTo>
                <a:lnTo>
                  <a:pt x="2882974" y="698648"/>
                </a:lnTo>
                <a:lnTo>
                  <a:pt x="2950299" y="694449"/>
                </a:lnTo>
                <a:lnTo>
                  <a:pt x="3016539" y="689891"/>
                </a:lnTo>
                <a:lnTo>
                  <a:pt x="3081652" y="684982"/>
                </a:lnTo>
                <a:lnTo>
                  <a:pt x="3145595" y="679727"/>
                </a:lnTo>
                <a:lnTo>
                  <a:pt x="3208325" y="674135"/>
                </a:lnTo>
                <a:lnTo>
                  <a:pt x="3269799" y="668213"/>
                </a:lnTo>
                <a:lnTo>
                  <a:pt x="3329975" y="661968"/>
                </a:lnTo>
                <a:lnTo>
                  <a:pt x="3388809" y="655406"/>
                </a:lnTo>
                <a:lnTo>
                  <a:pt x="3446259" y="648536"/>
                </a:lnTo>
                <a:lnTo>
                  <a:pt x="3502283" y="641363"/>
                </a:lnTo>
                <a:lnTo>
                  <a:pt x="3556836" y="633896"/>
                </a:lnTo>
                <a:lnTo>
                  <a:pt x="3609877" y="626142"/>
                </a:lnTo>
                <a:lnTo>
                  <a:pt x="3661362" y="618106"/>
                </a:lnTo>
                <a:lnTo>
                  <a:pt x="3711249" y="609798"/>
                </a:lnTo>
                <a:lnTo>
                  <a:pt x="3759495" y="601223"/>
                </a:lnTo>
                <a:lnTo>
                  <a:pt x="3806056" y="592389"/>
                </a:lnTo>
                <a:lnTo>
                  <a:pt x="3850892" y="583303"/>
                </a:lnTo>
                <a:lnTo>
                  <a:pt x="3893957" y="573973"/>
                </a:lnTo>
                <a:lnTo>
                  <a:pt x="3935210" y="564405"/>
                </a:lnTo>
                <a:lnTo>
                  <a:pt x="3974608" y="554606"/>
                </a:lnTo>
                <a:lnTo>
                  <a:pt x="4012107" y="544584"/>
                </a:lnTo>
                <a:lnTo>
                  <a:pt x="4081241" y="523898"/>
                </a:lnTo>
                <a:lnTo>
                  <a:pt x="4142268" y="502403"/>
                </a:lnTo>
                <a:lnTo>
                  <a:pt x="4194847" y="480158"/>
                </a:lnTo>
                <a:lnTo>
                  <a:pt x="4238634" y="457219"/>
                </a:lnTo>
                <a:lnTo>
                  <a:pt x="4273287" y="433643"/>
                </a:lnTo>
                <a:lnTo>
                  <a:pt x="4307391" y="397209"/>
                </a:lnTo>
                <a:lnTo>
                  <a:pt x="4319016" y="359663"/>
                </a:lnTo>
                <a:lnTo>
                  <a:pt x="4317710" y="347037"/>
                </a:lnTo>
                <a:lnTo>
                  <a:pt x="4298463" y="309840"/>
                </a:lnTo>
                <a:lnTo>
                  <a:pt x="4257124" y="273820"/>
                </a:lnTo>
                <a:lnTo>
                  <a:pt x="4217861" y="250555"/>
                </a:lnTo>
                <a:lnTo>
                  <a:pt x="4169635" y="227956"/>
                </a:lnTo>
                <a:lnTo>
                  <a:pt x="4112789" y="206079"/>
                </a:lnTo>
                <a:lnTo>
                  <a:pt x="4047666" y="184982"/>
                </a:lnTo>
                <a:lnTo>
                  <a:pt x="3974608" y="164721"/>
                </a:lnTo>
                <a:lnTo>
                  <a:pt x="3935210" y="154922"/>
                </a:lnTo>
                <a:lnTo>
                  <a:pt x="3893957" y="145354"/>
                </a:lnTo>
                <a:lnTo>
                  <a:pt x="3850892" y="136024"/>
                </a:lnTo>
                <a:lnTo>
                  <a:pt x="3806056" y="126938"/>
                </a:lnTo>
                <a:lnTo>
                  <a:pt x="3759495" y="118104"/>
                </a:lnTo>
                <a:lnTo>
                  <a:pt x="3711249" y="109529"/>
                </a:lnTo>
                <a:lnTo>
                  <a:pt x="3661362" y="101221"/>
                </a:lnTo>
                <a:lnTo>
                  <a:pt x="3609877" y="93185"/>
                </a:lnTo>
                <a:lnTo>
                  <a:pt x="3556836" y="85431"/>
                </a:lnTo>
                <a:lnTo>
                  <a:pt x="3502283" y="77964"/>
                </a:lnTo>
                <a:lnTo>
                  <a:pt x="3446259" y="70791"/>
                </a:lnTo>
                <a:lnTo>
                  <a:pt x="3388809" y="63921"/>
                </a:lnTo>
                <a:lnTo>
                  <a:pt x="3329975" y="57359"/>
                </a:lnTo>
                <a:lnTo>
                  <a:pt x="3269799" y="51114"/>
                </a:lnTo>
                <a:lnTo>
                  <a:pt x="3208325" y="45192"/>
                </a:lnTo>
                <a:lnTo>
                  <a:pt x="3145595" y="39600"/>
                </a:lnTo>
                <a:lnTo>
                  <a:pt x="3081652" y="34345"/>
                </a:lnTo>
                <a:lnTo>
                  <a:pt x="3016539" y="29436"/>
                </a:lnTo>
                <a:lnTo>
                  <a:pt x="2950299" y="24878"/>
                </a:lnTo>
                <a:lnTo>
                  <a:pt x="2882974" y="20679"/>
                </a:lnTo>
                <a:lnTo>
                  <a:pt x="2814608" y="16846"/>
                </a:lnTo>
                <a:lnTo>
                  <a:pt x="2745243" y="13387"/>
                </a:lnTo>
                <a:lnTo>
                  <a:pt x="2674922" y="10307"/>
                </a:lnTo>
                <a:lnTo>
                  <a:pt x="2603688" y="7615"/>
                </a:lnTo>
                <a:lnTo>
                  <a:pt x="2531584" y="5318"/>
                </a:lnTo>
                <a:lnTo>
                  <a:pt x="2458652" y="3422"/>
                </a:lnTo>
                <a:lnTo>
                  <a:pt x="2384936" y="1936"/>
                </a:lnTo>
                <a:lnTo>
                  <a:pt x="2310478" y="865"/>
                </a:lnTo>
                <a:lnTo>
                  <a:pt x="2235321" y="217"/>
                </a:lnTo>
                <a:lnTo>
                  <a:pt x="2159508" y="0"/>
                </a:lnTo>
                <a:lnTo>
                  <a:pt x="2083693" y="217"/>
                </a:lnTo>
                <a:lnTo>
                  <a:pt x="2008536" y="865"/>
                </a:lnTo>
                <a:lnTo>
                  <a:pt x="1934077" y="1936"/>
                </a:lnTo>
                <a:lnTo>
                  <a:pt x="1860360" y="3422"/>
                </a:lnTo>
                <a:lnTo>
                  <a:pt x="1787428" y="5318"/>
                </a:lnTo>
                <a:lnTo>
                  <a:pt x="1715323" y="7615"/>
                </a:lnTo>
                <a:lnTo>
                  <a:pt x="1644089" y="10307"/>
                </a:lnTo>
                <a:lnTo>
                  <a:pt x="1573768" y="13387"/>
                </a:lnTo>
                <a:lnTo>
                  <a:pt x="1504402" y="16846"/>
                </a:lnTo>
                <a:lnTo>
                  <a:pt x="1436036" y="20679"/>
                </a:lnTo>
                <a:lnTo>
                  <a:pt x="1368711" y="24878"/>
                </a:lnTo>
                <a:lnTo>
                  <a:pt x="1302471" y="29436"/>
                </a:lnTo>
                <a:lnTo>
                  <a:pt x="1237358" y="34345"/>
                </a:lnTo>
                <a:lnTo>
                  <a:pt x="1173415" y="39600"/>
                </a:lnTo>
                <a:lnTo>
                  <a:pt x="1110685" y="45192"/>
                </a:lnTo>
                <a:lnTo>
                  <a:pt x="1049210" y="51114"/>
                </a:lnTo>
                <a:lnTo>
                  <a:pt x="989035" y="57359"/>
                </a:lnTo>
                <a:lnTo>
                  <a:pt x="930200" y="63921"/>
                </a:lnTo>
                <a:lnTo>
                  <a:pt x="872750" y="70791"/>
                </a:lnTo>
                <a:lnTo>
                  <a:pt x="816727" y="77964"/>
                </a:lnTo>
                <a:lnTo>
                  <a:pt x="762174" y="85431"/>
                </a:lnTo>
                <a:lnTo>
                  <a:pt x="709133" y="93185"/>
                </a:lnTo>
                <a:lnTo>
                  <a:pt x="657648" y="101221"/>
                </a:lnTo>
                <a:lnTo>
                  <a:pt x="607761" y="109529"/>
                </a:lnTo>
                <a:lnTo>
                  <a:pt x="559516" y="118104"/>
                </a:lnTo>
                <a:lnTo>
                  <a:pt x="512954" y="126938"/>
                </a:lnTo>
                <a:lnTo>
                  <a:pt x="468120" y="136024"/>
                </a:lnTo>
                <a:lnTo>
                  <a:pt x="425054" y="145354"/>
                </a:lnTo>
                <a:lnTo>
                  <a:pt x="383802" y="154922"/>
                </a:lnTo>
                <a:lnTo>
                  <a:pt x="344404" y="164721"/>
                </a:lnTo>
                <a:lnTo>
                  <a:pt x="306905" y="174743"/>
                </a:lnTo>
                <a:lnTo>
                  <a:pt x="237772" y="195429"/>
                </a:lnTo>
                <a:lnTo>
                  <a:pt x="176745" y="216924"/>
                </a:lnTo>
                <a:lnTo>
                  <a:pt x="124167" y="239169"/>
                </a:lnTo>
                <a:lnTo>
                  <a:pt x="80380" y="262108"/>
                </a:lnTo>
                <a:lnTo>
                  <a:pt x="45727" y="285684"/>
                </a:lnTo>
                <a:lnTo>
                  <a:pt x="11624" y="322118"/>
                </a:lnTo>
                <a:lnTo>
                  <a:pt x="0" y="359663"/>
                </a:lnTo>
                <a:close/>
              </a:path>
            </a:pathLst>
          </a:custGeom>
          <a:ln w="38099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none" sz="3600" spc="-40" b="0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r>
              <a:rPr dirty="0" u="none" sz="3600" spc="-7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DOLOR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spc="-10" b="0">
                <a:solidFill>
                  <a:srgbClr val="000000"/>
                </a:solidFill>
                <a:latin typeface="Calibri"/>
                <a:cs typeface="Calibri"/>
              </a:rPr>
              <a:t>SENSIBILIDAD: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022219" y="3601023"/>
            <a:ext cx="61448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3600" spc="-3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HERRAMIENTAS</a:t>
            </a:r>
            <a:r>
              <a:rPr dirty="0" u="sng" sz="3600" spc="-8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3600" spc="-65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NIVEL</a:t>
            </a:r>
            <a:r>
              <a:rPr dirty="0" u="sng" sz="3600" spc="-55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spc="-1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CLÍNICO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7455" y="0"/>
            <a:ext cx="10533888" cy="6742175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2913543" y="1190467"/>
            <a:ext cx="7170420" cy="29997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08965">
              <a:lnSpc>
                <a:spcPct val="100000"/>
              </a:lnSpc>
              <a:spcBef>
                <a:spcPts val="95"/>
              </a:spcBef>
            </a:pPr>
            <a:r>
              <a:rPr dirty="0" sz="2200">
                <a:latin typeface="Calibri"/>
                <a:cs typeface="Calibri"/>
              </a:rPr>
              <a:t>Se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debe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recordar: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00"/>
              </a:spcBef>
            </a:pPr>
            <a:endParaRPr sz="2200">
              <a:latin typeface="Calibri"/>
              <a:cs typeface="Calibri"/>
            </a:endParaRPr>
          </a:p>
          <a:p>
            <a:pPr marL="286385" indent="-273685">
              <a:lnSpc>
                <a:spcPct val="100000"/>
              </a:lnSpc>
              <a:buAutoNum type="arabicPeriod"/>
              <a:tabLst>
                <a:tab pos="286385" algn="l"/>
              </a:tabLst>
            </a:pPr>
            <a:r>
              <a:rPr dirty="0" sz="2200">
                <a:latin typeface="Calibri"/>
                <a:cs typeface="Calibri"/>
              </a:rPr>
              <a:t>El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Paciente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debe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tener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sus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ojos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cerrados.</a:t>
            </a:r>
            <a:endParaRPr sz="2200">
              <a:latin typeface="Calibri"/>
              <a:cs typeface="Calibri"/>
            </a:endParaRPr>
          </a:p>
          <a:p>
            <a:pPr marL="286385" indent="-273685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286385" algn="l"/>
              </a:tabLst>
            </a:pPr>
            <a:r>
              <a:rPr dirty="0" sz="2200">
                <a:latin typeface="Calibri"/>
                <a:cs typeface="Calibri"/>
              </a:rPr>
              <a:t>Comparación</a:t>
            </a:r>
            <a:r>
              <a:rPr dirty="0" sz="2200" spc="-12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bilateral.</a:t>
            </a:r>
            <a:endParaRPr sz="2200">
              <a:latin typeface="Calibri"/>
              <a:cs typeface="Calibri"/>
            </a:endParaRPr>
          </a:p>
          <a:p>
            <a:pPr marL="286385" indent="-273685">
              <a:lnSpc>
                <a:spcPct val="100000"/>
              </a:lnSpc>
              <a:spcBef>
                <a:spcPts val="465"/>
              </a:spcBef>
              <a:buAutoNum type="arabicPeriod"/>
              <a:tabLst>
                <a:tab pos="286385" algn="l"/>
              </a:tabLst>
            </a:pPr>
            <a:r>
              <a:rPr dirty="0" sz="2200" spc="-10">
                <a:latin typeface="Calibri"/>
                <a:cs typeface="Calibri"/>
              </a:rPr>
              <a:t>Variar</a:t>
            </a:r>
            <a:r>
              <a:rPr dirty="0" sz="2200" spc="-6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la</a:t>
            </a:r>
            <a:r>
              <a:rPr dirty="0" sz="2200" spc="-6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intensidad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del</a:t>
            </a:r>
            <a:r>
              <a:rPr dirty="0" sz="2200" spc="-6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estímulo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según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la</a:t>
            </a:r>
            <a:r>
              <a:rPr dirty="0" sz="2200" spc="-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percepción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del</a:t>
            </a:r>
            <a:r>
              <a:rPr dirty="0" sz="2200" spc="-60">
                <a:latin typeface="Calibri"/>
                <a:cs typeface="Calibri"/>
              </a:rPr>
              <a:t> </a:t>
            </a:r>
            <a:r>
              <a:rPr dirty="0" sz="2200" spc="-20">
                <a:latin typeface="Calibri"/>
                <a:cs typeface="Calibri"/>
              </a:rPr>
              <a:t>pte.</a:t>
            </a:r>
            <a:endParaRPr sz="2200">
              <a:latin typeface="Calibri"/>
              <a:cs typeface="Calibri"/>
            </a:endParaRPr>
          </a:p>
          <a:p>
            <a:pPr marL="12700" marR="189230" indent="273685">
              <a:lnSpc>
                <a:spcPts val="2110"/>
              </a:lnSpc>
              <a:spcBef>
                <a:spcPts val="994"/>
              </a:spcBef>
              <a:buAutoNum type="arabicPeriod"/>
              <a:tabLst>
                <a:tab pos="286385" algn="l"/>
              </a:tabLst>
            </a:pPr>
            <a:r>
              <a:rPr dirty="0" sz="2200">
                <a:latin typeface="Calibri"/>
                <a:cs typeface="Calibri"/>
              </a:rPr>
              <a:t>Si</a:t>
            </a:r>
            <a:r>
              <a:rPr dirty="0" sz="2200" spc="-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identifican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cambios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sensitivos,</a:t>
            </a:r>
            <a:r>
              <a:rPr dirty="0" sz="2200" spc="-5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intentar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definir</a:t>
            </a:r>
            <a:r>
              <a:rPr dirty="0" sz="2200" spc="-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si</a:t>
            </a:r>
            <a:r>
              <a:rPr dirty="0" sz="2200" spc="-6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están </a:t>
            </a:r>
            <a:r>
              <a:rPr dirty="0" sz="2200">
                <a:latin typeface="Calibri"/>
                <a:cs typeface="Calibri"/>
              </a:rPr>
              <a:t>aumentados,</a:t>
            </a:r>
            <a:r>
              <a:rPr dirty="0" sz="2200" spc="-6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disminuidos,</a:t>
            </a:r>
            <a:r>
              <a:rPr dirty="0" sz="2200" spc="-8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</a:t>
            </a:r>
            <a:r>
              <a:rPr dirty="0" sz="2200" spc="-6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ausentes.</a:t>
            </a:r>
            <a:endParaRPr sz="2200">
              <a:latin typeface="Calibri"/>
              <a:cs typeface="Calibri"/>
            </a:endParaRPr>
          </a:p>
          <a:p>
            <a:pPr marL="286385" indent="-273685">
              <a:lnSpc>
                <a:spcPct val="100000"/>
              </a:lnSpc>
              <a:spcBef>
                <a:spcPts val="484"/>
              </a:spcBef>
              <a:buAutoNum type="arabicPeriod"/>
              <a:tabLst>
                <a:tab pos="286385" algn="l"/>
              </a:tabLst>
            </a:pPr>
            <a:r>
              <a:rPr dirty="0" sz="2200">
                <a:latin typeface="Calibri"/>
                <a:cs typeface="Calibri"/>
              </a:rPr>
              <a:t>Descripción</a:t>
            </a:r>
            <a:r>
              <a:rPr dirty="0" sz="2200" spc="-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subjetiva</a:t>
            </a:r>
            <a:r>
              <a:rPr dirty="0" sz="2200" spc="-6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por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parte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del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paciente.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6661" rIns="0" bIns="0" rtlCol="0" vert="horz">
            <a:spAutoFit/>
          </a:bodyPr>
          <a:lstStyle/>
          <a:p>
            <a:pPr marL="1735455">
              <a:lnSpc>
                <a:spcPct val="100000"/>
              </a:lnSpc>
              <a:spcBef>
                <a:spcPts val="100"/>
              </a:spcBef>
            </a:pPr>
            <a:r>
              <a:rPr dirty="0"/>
              <a:t>Exploración</a:t>
            </a:r>
            <a:r>
              <a:rPr dirty="0" spc="-204"/>
              <a:t> </a:t>
            </a:r>
            <a:r>
              <a:rPr dirty="0"/>
              <a:t>sensibilidad</a:t>
            </a:r>
            <a:r>
              <a:rPr dirty="0" spc="-210"/>
              <a:t> </a:t>
            </a:r>
            <a:r>
              <a:rPr dirty="0" spc="-10"/>
              <a:t>clínica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20704" y="2809805"/>
            <a:ext cx="2977896" cy="198423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1927" y="2807554"/>
            <a:ext cx="2972433" cy="1980853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89443" y="2132516"/>
            <a:ext cx="2278924" cy="3419712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9973741" y="6307734"/>
            <a:ext cx="170624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z="800" i="1">
                <a:solidFill>
                  <a:srgbClr val="888888"/>
                </a:solidFill>
                <a:latin typeface="Calibri"/>
                <a:cs typeface="Calibri"/>
              </a:rPr>
              <a:t>Fuente:</a:t>
            </a:r>
            <a:r>
              <a:rPr dirty="0" sz="800" spc="-15" i="1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888888"/>
                </a:solidFill>
                <a:latin typeface="Calibri"/>
                <a:cs typeface="Calibri"/>
              </a:rPr>
              <a:t>https://pixabay.com/es/images/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039" rIns="0" bIns="0" rtlCol="0" vert="horz">
            <a:spAutoFit/>
          </a:bodyPr>
          <a:lstStyle/>
          <a:p>
            <a:pPr marL="1737995">
              <a:lnSpc>
                <a:spcPct val="100000"/>
              </a:lnSpc>
              <a:spcBef>
                <a:spcPts val="100"/>
              </a:spcBef>
            </a:pPr>
            <a:r>
              <a:rPr dirty="0"/>
              <a:t>Exploración</a:t>
            </a:r>
            <a:r>
              <a:rPr dirty="0" spc="-204"/>
              <a:t> </a:t>
            </a:r>
            <a:r>
              <a:rPr dirty="0"/>
              <a:t>sensibilidad</a:t>
            </a:r>
            <a:r>
              <a:rPr dirty="0" spc="-210"/>
              <a:t> </a:t>
            </a:r>
            <a:r>
              <a:rPr dirty="0" spc="-10"/>
              <a:t>clínica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20199" y="1444595"/>
            <a:ext cx="1686999" cy="412714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49871" y="2102522"/>
            <a:ext cx="3745288" cy="280894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9973741" y="6307734"/>
            <a:ext cx="170624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z="800" i="1">
                <a:solidFill>
                  <a:srgbClr val="888888"/>
                </a:solidFill>
                <a:latin typeface="Calibri"/>
                <a:cs typeface="Calibri"/>
              </a:rPr>
              <a:t>Fuente:</a:t>
            </a:r>
            <a:r>
              <a:rPr dirty="0" sz="800" spc="-15" i="1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888888"/>
                </a:solidFill>
                <a:latin typeface="Calibri"/>
                <a:cs typeface="Calibri"/>
              </a:rPr>
              <a:t>https://pixabay.com/es/images/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8747" rIns="0" bIns="0" rtlCol="0" vert="horz">
            <a:spAutoFit/>
          </a:bodyPr>
          <a:lstStyle/>
          <a:p>
            <a:pPr marL="1737995">
              <a:lnSpc>
                <a:spcPct val="100000"/>
              </a:lnSpc>
              <a:spcBef>
                <a:spcPts val="100"/>
              </a:spcBef>
            </a:pPr>
            <a:r>
              <a:rPr dirty="0"/>
              <a:t>Exploración</a:t>
            </a:r>
            <a:r>
              <a:rPr dirty="0" spc="-204"/>
              <a:t> </a:t>
            </a:r>
            <a:r>
              <a:rPr dirty="0"/>
              <a:t>sensibilidad</a:t>
            </a:r>
            <a:r>
              <a:rPr dirty="0" spc="-210"/>
              <a:t> </a:t>
            </a:r>
            <a:r>
              <a:rPr dirty="0" spc="-10"/>
              <a:t>clínica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4163186" y="2526410"/>
            <a:ext cx="3958590" cy="2395220"/>
            <a:chOff x="4163186" y="2526410"/>
            <a:chExt cx="3958590" cy="239522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72711" y="2535935"/>
              <a:ext cx="3939527" cy="237590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4167949" y="2531173"/>
              <a:ext cx="3949065" cy="2385695"/>
            </a:xfrm>
            <a:custGeom>
              <a:avLst/>
              <a:gdLst/>
              <a:ahLst/>
              <a:cxnLst/>
              <a:rect l="l" t="t" r="r" b="b"/>
              <a:pathLst>
                <a:path w="3949065" h="2385695">
                  <a:moveTo>
                    <a:pt x="0" y="0"/>
                  </a:moveTo>
                  <a:lnTo>
                    <a:pt x="3949065" y="0"/>
                  </a:lnTo>
                  <a:lnTo>
                    <a:pt x="3949065" y="2385441"/>
                  </a:lnTo>
                  <a:lnTo>
                    <a:pt x="0" y="2385441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8180705" y="2474848"/>
            <a:ext cx="3808729" cy="2614295"/>
            <a:chOff x="8180705" y="2474848"/>
            <a:chExt cx="3808729" cy="261429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83880" y="2478023"/>
              <a:ext cx="3802379" cy="2607551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8182292" y="2476436"/>
              <a:ext cx="3805554" cy="2611120"/>
            </a:xfrm>
            <a:custGeom>
              <a:avLst/>
              <a:gdLst/>
              <a:ahLst/>
              <a:cxnLst/>
              <a:rect l="l" t="t" r="r" b="b"/>
              <a:pathLst>
                <a:path w="3805554" h="2611120">
                  <a:moveTo>
                    <a:pt x="0" y="0"/>
                  </a:moveTo>
                  <a:lnTo>
                    <a:pt x="3805554" y="0"/>
                  </a:lnTo>
                  <a:lnTo>
                    <a:pt x="3805554" y="2610739"/>
                  </a:lnTo>
                  <a:lnTo>
                    <a:pt x="0" y="261073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1439590" y="5160440"/>
            <a:ext cx="13220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Estereognosia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561934" y="5160440"/>
            <a:ext cx="10566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Grafestesia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6779" y="2412110"/>
            <a:ext cx="3962569" cy="2625090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9685421" y="5171870"/>
            <a:ext cx="10572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Barognosia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973741" y="6307734"/>
            <a:ext cx="170624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60"/>
              </a:lnSpc>
            </a:pPr>
            <a:r>
              <a:rPr dirty="0" sz="800" i="1">
                <a:solidFill>
                  <a:srgbClr val="888888"/>
                </a:solidFill>
                <a:latin typeface="Calibri"/>
                <a:cs typeface="Calibri"/>
              </a:rPr>
              <a:t>Fuente:</a:t>
            </a:r>
            <a:r>
              <a:rPr dirty="0" sz="800" spc="-15" i="1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888888"/>
                </a:solidFill>
                <a:latin typeface="Calibri"/>
                <a:cs typeface="Calibri"/>
              </a:rPr>
              <a:t>https://pixabay.com/es/images/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none" sz="3600" spc="-40" b="0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r>
              <a:rPr dirty="0" u="none" sz="3600" spc="-7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DOLOR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u="none" sz="36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600" spc="-10" b="0">
                <a:solidFill>
                  <a:srgbClr val="000000"/>
                </a:solidFill>
                <a:latin typeface="Calibri"/>
                <a:cs typeface="Calibri"/>
              </a:rPr>
              <a:t>SENSIBILIDAD: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363882" y="3601023"/>
            <a:ext cx="746061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3600" spc="-3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HERRAMIENTAS</a:t>
            </a:r>
            <a:r>
              <a:rPr dirty="0" u="sng" sz="3600" spc="-8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3600" spc="-65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NIVEL</a:t>
            </a:r>
            <a:r>
              <a:rPr dirty="0" u="sng" sz="3600" spc="-55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spc="-10">
                <a:solidFill>
                  <a:srgbClr val="92D050"/>
                </a:solidFill>
                <a:uFill>
                  <a:solidFill>
                    <a:srgbClr val="92D050"/>
                  </a:solidFill>
                </a:uFill>
                <a:latin typeface="Calibri"/>
                <a:cs typeface="Calibri"/>
              </a:rPr>
              <a:t>INVESTIGADOR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5679" y="375448"/>
            <a:ext cx="8086929" cy="5862282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1911" y="0"/>
            <a:ext cx="9029699" cy="68579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79264" y="5583936"/>
            <a:ext cx="2093485" cy="52730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94166" y="426251"/>
            <a:ext cx="636143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none" sz="3300" spc="-35" b="0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r>
              <a:rPr dirty="0" u="none" sz="3300" spc="-7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300" b="0">
                <a:solidFill>
                  <a:srgbClr val="000000"/>
                </a:solidFill>
                <a:latin typeface="Calibri"/>
                <a:cs typeface="Calibri"/>
              </a:rPr>
              <a:t>DOLOR</a:t>
            </a:r>
            <a:r>
              <a:rPr dirty="0" u="none" sz="3300" spc="-9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30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u="none" sz="3300" spc="-9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u="none" sz="3300" spc="-10" b="0">
                <a:solidFill>
                  <a:srgbClr val="000000"/>
                </a:solidFill>
                <a:latin typeface="Calibri"/>
                <a:cs typeface="Calibri"/>
              </a:rPr>
              <a:t>SENSIBILIDAD:</a:t>
            </a:r>
            <a:endParaRPr sz="33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72228" y="1312164"/>
            <a:ext cx="3037331" cy="845819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652009" y="1413510"/>
            <a:ext cx="3502660" cy="527685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56565">
              <a:lnSpc>
                <a:spcPts val="3579"/>
              </a:lnSpc>
            </a:pPr>
            <a:r>
              <a:rPr dirty="0" sz="3000" spc="-10">
                <a:solidFill>
                  <a:srgbClr val="00AFEF"/>
                </a:solidFill>
                <a:latin typeface="Calibri"/>
                <a:cs typeface="Calibri"/>
              </a:rPr>
              <a:t>CUESTIONARIOS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25258" y="2293151"/>
            <a:ext cx="8699500" cy="3164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7685" algn="l"/>
              </a:tabLst>
            </a:pP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ESCALAS</a:t>
            </a:r>
            <a:r>
              <a:rPr dirty="0" u="sng" sz="3000" spc="-7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UNIDIMENSIONALES</a:t>
            </a:r>
            <a:r>
              <a:rPr dirty="0" u="sng" sz="3000" spc="-7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 spc="-3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DESCRITAS</a:t>
            </a:r>
            <a:r>
              <a:rPr dirty="0" u="sng" sz="3000" spc="-6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POR</a:t>
            </a:r>
            <a:r>
              <a:rPr dirty="0" u="sng" sz="3000" spc="-6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EL</a:t>
            </a:r>
            <a:r>
              <a:rPr dirty="0" u="sng" sz="3000" spc="-5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 spc="-2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PTE</a:t>
            </a:r>
            <a:endParaRPr sz="3000">
              <a:latin typeface="Calibri"/>
              <a:cs typeface="Calibri"/>
            </a:endParaRPr>
          </a:p>
          <a:p>
            <a:pPr marL="1909445" indent="-514984">
              <a:lnSpc>
                <a:spcPct val="100000"/>
              </a:lnSpc>
              <a:spcBef>
                <a:spcPts val="3444"/>
              </a:spcBef>
              <a:buAutoNum type="arabicPeriod"/>
              <a:tabLst>
                <a:tab pos="1909445" algn="l"/>
              </a:tabLst>
            </a:pP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ESCALAS</a:t>
            </a:r>
            <a:r>
              <a:rPr dirty="0" u="sng" sz="3000" spc="-7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000" spc="-7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DIMENSIÓN</a:t>
            </a:r>
            <a:r>
              <a:rPr dirty="0" u="sng" sz="3000" spc="-7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MÚLTIPLE</a:t>
            </a:r>
            <a:endParaRPr sz="3000">
              <a:latin typeface="Calibri"/>
              <a:cs typeface="Calibri"/>
            </a:endParaRPr>
          </a:p>
          <a:p>
            <a:pPr marL="1938655" indent="-514984">
              <a:lnSpc>
                <a:spcPct val="100000"/>
              </a:lnSpc>
              <a:spcBef>
                <a:spcPts val="3429"/>
              </a:spcBef>
              <a:buAutoNum type="arabicPeriod"/>
              <a:tabLst>
                <a:tab pos="1938655" algn="l"/>
              </a:tabLst>
            </a:pP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ESCALAS</a:t>
            </a:r>
            <a:r>
              <a:rPr dirty="0" u="sng" sz="3000" spc="-1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000" spc="-8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3000" spc="-9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NEUROPÁTICO</a:t>
            </a:r>
            <a:endParaRPr sz="3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445"/>
              </a:spcBef>
            </a:pP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*ESCALAS:</a:t>
            </a:r>
            <a:r>
              <a:rPr dirty="0" u="sng" sz="3000" spc="-7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NIÑOS</a:t>
            </a:r>
            <a:r>
              <a:rPr dirty="0" u="sng" sz="3000" spc="-5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3000" spc="-5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000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ANCIANOS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024" y="737616"/>
            <a:ext cx="6417563" cy="4895087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31736" y="53352"/>
            <a:ext cx="4808219" cy="6263627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958649" y="6476977"/>
            <a:ext cx="811784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Calibri"/>
                <a:cs typeface="Calibri"/>
              </a:rPr>
              <a:t>Mücke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M,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Cuhls</a:t>
            </a:r>
            <a:r>
              <a:rPr dirty="0" sz="1100" spc="-2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H Radbruch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L,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Baron</a:t>
            </a:r>
            <a:r>
              <a:rPr dirty="0" sz="1100" spc="-2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R,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Maier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C,</a:t>
            </a:r>
            <a:r>
              <a:rPr dirty="0" sz="1100" spc="-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Tölle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T,</a:t>
            </a:r>
            <a:r>
              <a:rPr dirty="0" sz="1100" spc="23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Treede</a:t>
            </a:r>
            <a:r>
              <a:rPr dirty="0" sz="1100" spc="-3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RD,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Rolke</a:t>
            </a:r>
            <a:r>
              <a:rPr dirty="0" sz="1100" spc="-1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R.</a:t>
            </a:r>
            <a:r>
              <a:rPr dirty="0" sz="1100" spc="-1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Quantitative</a:t>
            </a:r>
            <a:r>
              <a:rPr dirty="0" sz="1100" spc="-4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sensory</a:t>
            </a:r>
            <a:r>
              <a:rPr dirty="0" sz="1100" spc="-4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testing</a:t>
            </a:r>
            <a:r>
              <a:rPr dirty="0" sz="1100" spc="-4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(QST).</a:t>
            </a:r>
            <a:r>
              <a:rPr dirty="0" sz="1100" spc="-2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English</a:t>
            </a:r>
            <a:r>
              <a:rPr dirty="0" sz="1100" spc="-35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version.</a:t>
            </a:r>
            <a:r>
              <a:rPr dirty="0" sz="1100" spc="-30" i="1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Schmerz.</a:t>
            </a:r>
            <a:r>
              <a:rPr dirty="0" sz="1100" spc="-20" i="1">
                <a:latin typeface="Calibri"/>
                <a:cs typeface="Calibri"/>
              </a:rPr>
              <a:t> 2016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822"/>
            <a:ext cx="3169285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pc="-1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BIBLIOGRAFÍA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40665" algn="l"/>
              </a:tabLst>
            </a:pPr>
            <a:r>
              <a:rPr dirty="0" spc="-10"/>
              <a:t>Attal</a:t>
            </a:r>
            <a:r>
              <a:rPr dirty="0" spc="-15"/>
              <a:t> </a:t>
            </a:r>
            <a:r>
              <a:rPr dirty="0"/>
              <a:t>N,</a:t>
            </a:r>
            <a:r>
              <a:rPr dirty="0" spc="-40"/>
              <a:t> </a:t>
            </a:r>
            <a:r>
              <a:rPr dirty="0"/>
              <a:t>Bouhassira</a:t>
            </a:r>
            <a:r>
              <a:rPr dirty="0" spc="-40"/>
              <a:t> </a:t>
            </a:r>
            <a:r>
              <a:rPr dirty="0"/>
              <a:t>D,</a:t>
            </a:r>
            <a:r>
              <a:rPr dirty="0" spc="-35"/>
              <a:t> </a:t>
            </a:r>
            <a:r>
              <a:rPr dirty="0"/>
              <a:t>Ralf</a:t>
            </a:r>
            <a:r>
              <a:rPr dirty="0" spc="-35"/>
              <a:t> </a:t>
            </a:r>
            <a:r>
              <a:rPr dirty="0"/>
              <a:t>Baron</a:t>
            </a:r>
            <a:r>
              <a:rPr dirty="0" spc="-50"/>
              <a:t> </a:t>
            </a:r>
            <a:r>
              <a:rPr dirty="0"/>
              <a:t>R.</a:t>
            </a:r>
            <a:r>
              <a:rPr dirty="0" spc="-45"/>
              <a:t> </a:t>
            </a:r>
            <a:r>
              <a:rPr dirty="0"/>
              <a:t>Diagnosis</a:t>
            </a:r>
            <a:r>
              <a:rPr dirty="0" spc="-30"/>
              <a:t> </a:t>
            </a:r>
            <a:r>
              <a:rPr dirty="0"/>
              <a:t>and</a:t>
            </a:r>
            <a:r>
              <a:rPr dirty="0" spc="-30"/>
              <a:t> </a:t>
            </a:r>
            <a:r>
              <a:rPr dirty="0"/>
              <a:t>assessment</a:t>
            </a:r>
            <a:r>
              <a:rPr dirty="0" spc="-50"/>
              <a:t> </a:t>
            </a:r>
            <a:r>
              <a:rPr dirty="0"/>
              <a:t>of</a:t>
            </a:r>
            <a:r>
              <a:rPr dirty="0" spc="-45"/>
              <a:t> </a:t>
            </a:r>
            <a:r>
              <a:rPr dirty="0"/>
              <a:t>neuropathic</a:t>
            </a:r>
            <a:r>
              <a:rPr dirty="0" spc="-25"/>
              <a:t> </a:t>
            </a:r>
            <a:r>
              <a:rPr dirty="0"/>
              <a:t>pain</a:t>
            </a:r>
            <a:r>
              <a:rPr dirty="0" spc="-25"/>
              <a:t> </a:t>
            </a:r>
            <a:r>
              <a:rPr dirty="0"/>
              <a:t>through</a:t>
            </a:r>
            <a:r>
              <a:rPr dirty="0" spc="-30"/>
              <a:t> </a:t>
            </a:r>
            <a:r>
              <a:rPr dirty="0" spc="-10"/>
              <a:t>questionnaires.</a:t>
            </a:r>
            <a:r>
              <a:rPr dirty="0" spc="-45"/>
              <a:t> </a:t>
            </a:r>
            <a:r>
              <a:rPr dirty="0"/>
              <a:t>Lancet</a:t>
            </a:r>
            <a:r>
              <a:rPr dirty="0" spc="-30"/>
              <a:t> </a:t>
            </a:r>
            <a:r>
              <a:rPr dirty="0"/>
              <a:t>Neurol</a:t>
            </a:r>
            <a:r>
              <a:rPr dirty="0" spc="-45"/>
              <a:t> </a:t>
            </a:r>
            <a:r>
              <a:rPr dirty="0"/>
              <a:t>2018;</a:t>
            </a:r>
            <a:r>
              <a:rPr dirty="0" spc="-15"/>
              <a:t> </a:t>
            </a:r>
            <a:r>
              <a:rPr dirty="0"/>
              <a:t>17:</a:t>
            </a:r>
            <a:r>
              <a:rPr dirty="0" spc="-30"/>
              <a:t> </a:t>
            </a:r>
            <a:r>
              <a:rPr dirty="0" spc="-10"/>
              <a:t>456–66</a:t>
            </a:r>
          </a:p>
          <a:p>
            <a:pPr marL="240665" marR="5715" indent="-228600">
              <a:lnSpc>
                <a:spcPct val="130000"/>
              </a:lnSpc>
              <a:spcBef>
                <a:spcPts val="994"/>
              </a:spcBef>
              <a:buFont typeface="Arial"/>
              <a:buChar char="•"/>
              <a:tabLst>
                <a:tab pos="240665" algn="l"/>
              </a:tabLst>
            </a:pPr>
            <a:r>
              <a:rPr dirty="0" spc="-10"/>
              <a:t>Arendt-</a:t>
            </a:r>
            <a:r>
              <a:rPr dirty="0"/>
              <a:t>Nielsen</a:t>
            </a:r>
            <a:r>
              <a:rPr dirty="0" spc="365"/>
              <a:t> </a:t>
            </a:r>
            <a:r>
              <a:rPr dirty="0"/>
              <a:t>L,</a:t>
            </a:r>
            <a:r>
              <a:rPr dirty="0" spc="355"/>
              <a:t> </a:t>
            </a:r>
            <a:r>
              <a:rPr dirty="0"/>
              <a:t>Morlion</a:t>
            </a:r>
            <a:r>
              <a:rPr dirty="0" spc="360"/>
              <a:t> </a:t>
            </a:r>
            <a:r>
              <a:rPr dirty="0"/>
              <a:t>B,</a:t>
            </a:r>
            <a:r>
              <a:rPr dirty="0" spc="365"/>
              <a:t> </a:t>
            </a:r>
            <a:r>
              <a:rPr dirty="0"/>
              <a:t>Perrot</a:t>
            </a:r>
            <a:r>
              <a:rPr dirty="0" spc="360"/>
              <a:t> </a:t>
            </a:r>
            <a:r>
              <a:rPr dirty="0"/>
              <a:t>S,</a:t>
            </a:r>
            <a:r>
              <a:rPr dirty="0" spc="355"/>
              <a:t> </a:t>
            </a:r>
            <a:r>
              <a:rPr dirty="0"/>
              <a:t>Dahan</a:t>
            </a:r>
            <a:r>
              <a:rPr dirty="0" spc="365"/>
              <a:t> </a:t>
            </a:r>
            <a:r>
              <a:rPr dirty="0"/>
              <a:t>A,</a:t>
            </a:r>
            <a:r>
              <a:rPr dirty="0" spc="360"/>
              <a:t> </a:t>
            </a:r>
            <a:r>
              <a:rPr dirty="0"/>
              <a:t>Dickenson</a:t>
            </a:r>
            <a:r>
              <a:rPr dirty="0" spc="355"/>
              <a:t> </a:t>
            </a:r>
            <a:r>
              <a:rPr dirty="0"/>
              <a:t>A,</a:t>
            </a:r>
            <a:r>
              <a:rPr dirty="0" spc="355"/>
              <a:t> </a:t>
            </a:r>
            <a:r>
              <a:rPr dirty="0"/>
              <a:t>Kress</a:t>
            </a:r>
            <a:r>
              <a:rPr dirty="0" spc="360"/>
              <a:t> </a:t>
            </a:r>
            <a:r>
              <a:rPr dirty="0"/>
              <a:t>HG,</a:t>
            </a:r>
            <a:r>
              <a:rPr dirty="0" spc="370"/>
              <a:t> </a:t>
            </a:r>
            <a:r>
              <a:rPr dirty="0"/>
              <a:t>Wells</a:t>
            </a:r>
            <a:r>
              <a:rPr dirty="0" spc="360"/>
              <a:t> </a:t>
            </a:r>
            <a:r>
              <a:rPr dirty="0"/>
              <a:t>C,</a:t>
            </a:r>
            <a:r>
              <a:rPr dirty="0" spc="370"/>
              <a:t> </a:t>
            </a:r>
            <a:r>
              <a:rPr dirty="0"/>
              <a:t>Bouhassira</a:t>
            </a:r>
            <a:r>
              <a:rPr dirty="0" spc="360"/>
              <a:t> </a:t>
            </a:r>
            <a:r>
              <a:rPr dirty="0"/>
              <a:t>D,</a:t>
            </a:r>
            <a:r>
              <a:rPr dirty="0" spc="365"/>
              <a:t> </a:t>
            </a:r>
            <a:r>
              <a:rPr dirty="0"/>
              <a:t>Mohr</a:t>
            </a:r>
            <a:r>
              <a:rPr dirty="0" spc="370"/>
              <a:t> </a:t>
            </a:r>
            <a:r>
              <a:rPr dirty="0"/>
              <a:t>Drewes</a:t>
            </a:r>
            <a:r>
              <a:rPr dirty="0" spc="360"/>
              <a:t> </a:t>
            </a:r>
            <a:r>
              <a:rPr dirty="0"/>
              <a:t>A.</a:t>
            </a:r>
            <a:r>
              <a:rPr dirty="0" spc="375"/>
              <a:t> </a:t>
            </a:r>
            <a:r>
              <a:rPr dirty="0"/>
              <a:t>Assessment</a:t>
            </a:r>
            <a:r>
              <a:rPr dirty="0" spc="360"/>
              <a:t> </a:t>
            </a:r>
            <a:r>
              <a:rPr dirty="0" spc="-25"/>
              <a:t>and</a:t>
            </a:r>
            <a:r>
              <a:rPr dirty="0" spc="-25" i="1"/>
              <a:t> </a:t>
            </a:r>
            <a:r>
              <a:rPr dirty="0" spc="-10" i="1"/>
              <a:t>manifestation</a:t>
            </a:r>
            <a:r>
              <a:rPr dirty="0" spc="-35" i="1"/>
              <a:t> </a:t>
            </a:r>
            <a:r>
              <a:rPr dirty="0" i="1"/>
              <a:t>of</a:t>
            </a:r>
            <a:r>
              <a:rPr dirty="0" spc="-45" i="1"/>
              <a:t> </a:t>
            </a:r>
            <a:r>
              <a:rPr dirty="0" i="1"/>
              <a:t>central</a:t>
            </a:r>
            <a:r>
              <a:rPr dirty="0" spc="-40" i="1"/>
              <a:t> </a:t>
            </a:r>
            <a:r>
              <a:rPr dirty="0" i="1"/>
              <a:t>sensitisation</a:t>
            </a:r>
            <a:r>
              <a:rPr dirty="0" spc="-30" i="1"/>
              <a:t> </a:t>
            </a:r>
            <a:r>
              <a:rPr dirty="0" i="1"/>
              <a:t>across</a:t>
            </a:r>
            <a:r>
              <a:rPr dirty="0" spc="-50" i="1"/>
              <a:t> </a:t>
            </a:r>
            <a:r>
              <a:rPr dirty="0" i="1"/>
              <a:t>different</a:t>
            </a:r>
            <a:r>
              <a:rPr dirty="0" spc="-50" i="1"/>
              <a:t> </a:t>
            </a:r>
            <a:r>
              <a:rPr dirty="0" i="1"/>
              <a:t>chronic</a:t>
            </a:r>
            <a:r>
              <a:rPr dirty="0" spc="-40" i="1"/>
              <a:t> </a:t>
            </a:r>
            <a:r>
              <a:rPr dirty="0" i="1"/>
              <a:t>pain</a:t>
            </a:r>
            <a:r>
              <a:rPr dirty="0" spc="-30" i="1"/>
              <a:t> </a:t>
            </a:r>
            <a:r>
              <a:rPr dirty="0" i="1"/>
              <a:t>conditions.</a:t>
            </a:r>
            <a:r>
              <a:rPr dirty="0" spc="-35" i="1"/>
              <a:t> </a:t>
            </a:r>
            <a:r>
              <a:rPr dirty="0" i="1"/>
              <a:t>Eur</a:t>
            </a:r>
            <a:r>
              <a:rPr dirty="0" spc="-45" i="1"/>
              <a:t> </a:t>
            </a:r>
            <a:r>
              <a:rPr dirty="0" i="1"/>
              <a:t>J</a:t>
            </a:r>
            <a:r>
              <a:rPr dirty="0" spc="-35" i="1"/>
              <a:t> </a:t>
            </a:r>
            <a:r>
              <a:rPr dirty="0" i="1"/>
              <a:t>Pain.</a:t>
            </a:r>
            <a:r>
              <a:rPr dirty="0" spc="-35" i="1"/>
              <a:t> </a:t>
            </a:r>
            <a:r>
              <a:rPr dirty="0" i="1"/>
              <a:t>2018;</a:t>
            </a:r>
            <a:r>
              <a:rPr dirty="0" spc="-20" i="1"/>
              <a:t> </a:t>
            </a:r>
            <a:r>
              <a:rPr dirty="0" spc="-10" i="1"/>
              <a:t>22(2):216-</a:t>
            </a:r>
            <a:r>
              <a:rPr dirty="0" spc="-20" i="1"/>
              <a:t>241.</a:t>
            </a:r>
          </a:p>
          <a:p>
            <a:pPr marL="240665" indent="-227965">
              <a:lnSpc>
                <a:spcPct val="100000"/>
              </a:lnSpc>
              <a:spcBef>
                <a:spcPts val="1500"/>
              </a:spcBef>
              <a:buFont typeface="Arial"/>
              <a:buChar char="•"/>
              <a:tabLst>
                <a:tab pos="240665" algn="l"/>
              </a:tabLst>
            </a:pPr>
            <a:r>
              <a:rPr dirty="0"/>
              <a:t>Kim</a:t>
            </a:r>
            <a:r>
              <a:rPr dirty="0" spc="-35"/>
              <a:t> </a:t>
            </a:r>
            <a:r>
              <a:rPr dirty="0"/>
              <a:t>YS,</a:t>
            </a:r>
            <a:r>
              <a:rPr dirty="0" spc="-20"/>
              <a:t> </a:t>
            </a:r>
            <a:r>
              <a:rPr dirty="0"/>
              <a:t>Park</a:t>
            </a:r>
            <a:r>
              <a:rPr dirty="0" spc="-30"/>
              <a:t> </a:t>
            </a:r>
            <a:r>
              <a:rPr dirty="0"/>
              <a:t>JM,</a:t>
            </a:r>
            <a:r>
              <a:rPr dirty="0" spc="-20"/>
              <a:t> </a:t>
            </a:r>
            <a:r>
              <a:rPr dirty="0"/>
              <a:t>Moon</a:t>
            </a:r>
            <a:r>
              <a:rPr dirty="0" spc="-40"/>
              <a:t> </a:t>
            </a:r>
            <a:r>
              <a:rPr dirty="0"/>
              <a:t>YS,</a:t>
            </a:r>
            <a:r>
              <a:rPr dirty="0" spc="-20"/>
              <a:t> </a:t>
            </a:r>
            <a:r>
              <a:rPr dirty="0"/>
              <a:t>Han</a:t>
            </a:r>
            <a:r>
              <a:rPr dirty="0" spc="-25"/>
              <a:t> </a:t>
            </a:r>
            <a:r>
              <a:rPr dirty="0"/>
              <a:t>SH.</a:t>
            </a:r>
            <a:r>
              <a:rPr dirty="0" spc="-35"/>
              <a:t> </a:t>
            </a:r>
            <a:r>
              <a:rPr dirty="0"/>
              <a:t>Assessment</a:t>
            </a:r>
            <a:r>
              <a:rPr dirty="0" spc="-55"/>
              <a:t> </a:t>
            </a:r>
            <a:r>
              <a:rPr dirty="0"/>
              <a:t>of</a:t>
            </a:r>
            <a:r>
              <a:rPr dirty="0" spc="-35"/>
              <a:t> </a:t>
            </a:r>
            <a:r>
              <a:rPr dirty="0"/>
              <a:t>pain</a:t>
            </a:r>
            <a:r>
              <a:rPr dirty="0" spc="-20"/>
              <a:t> </a:t>
            </a:r>
            <a:r>
              <a:rPr dirty="0"/>
              <a:t>in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25"/>
              <a:t> </a:t>
            </a:r>
            <a:r>
              <a:rPr dirty="0"/>
              <a:t>elderly:</a:t>
            </a:r>
            <a:r>
              <a:rPr dirty="0" spc="-45"/>
              <a:t> </a:t>
            </a:r>
            <a:r>
              <a:rPr dirty="0"/>
              <a:t>A</a:t>
            </a:r>
            <a:r>
              <a:rPr dirty="0" spc="-25"/>
              <a:t> </a:t>
            </a:r>
            <a:r>
              <a:rPr dirty="0"/>
              <a:t>literature</a:t>
            </a:r>
            <a:r>
              <a:rPr dirty="0" spc="-25"/>
              <a:t> </a:t>
            </a:r>
            <a:r>
              <a:rPr dirty="0" spc="-10"/>
              <a:t>review.</a:t>
            </a:r>
            <a:r>
              <a:rPr dirty="0" spc="-70"/>
              <a:t> </a:t>
            </a:r>
            <a:r>
              <a:rPr dirty="0"/>
              <a:t>Natl</a:t>
            </a:r>
            <a:r>
              <a:rPr dirty="0" spc="-5"/>
              <a:t> </a:t>
            </a:r>
            <a:r>
              <a:rPr dirty="0"/>
              <a:t>Med</a:t>
            </a:r>
            <a:r>
              <a:rPr dirty="0" spc="-40"/>
              <a:t> </a:t>
            </a:r>
            <a:r>
              <a:rPr dirty="0"/>
              <a:t>J</a:t>
            </a:r>
            <a:r>
              <a:rPr dirty="0" spc="-20"/>
              <a:t> </a:t>
            </a:r>
            <a:r>
              <a:rPr dirty="0"/>
              <a:t>India.</a:t>
            </a:r>
            <a:r>
              <a:rPr dirty="0" spc="-25"/>
              <a:t> </a:t>
            </a:r>
            <a:r>
              <a:rPr dirty="0"/>
              <a:t>2017</a:t>
            </a:r>
            <a:r>
              <a:rPr dirty="0" spc="-5"/>
              <a:t> </a:t>
            </a:r>
            <a:r>
              <a:rPr dirty="0" spc="-10"/>
              <a:t>Jul-Aug;30(4):203-</a:t>
            </a:r>
            <a:r>
              <a:rPr dirty="0" spc="-20"/>
              <a:t>207.</a:t>
            </a:r>
          </a:p>
          <a:p>
            <a:pPr marL="240665" indent="-227965">
              <a:lnSpc>
                <a:spcPct val="100000"/>
              </a:lnSpc>
              <a:spcBef>
                <a:spcPts val="1510"/>
              </a:spcBef>
              <a:buFont typeface="Arial"/>
              <a:buChar char="•"/>
              <a:tabLst>
                <a:tab pos="240665" algn="l"/>
              </a:tabLst>
            </a:pPr>
            <a:r>
              <a:rPr dirty="0"/>
              <a:t>Beltramini</a:t>
            </a:r>
            <a:r>
              <a:rPr dirty="0" spc="-45"/>
              <a:t> </a:t>
            </a:r>
            <a:r>
              <a:rPr dirty="0"/>
              <a:t>A,</a:t>
            </a:r>
            <a:r>
              <a:rPr dirty="0" spc="-45"/>
              <a:t> </a:t>
            </a:r>
            <a:r>
              <a:rPr dirty="0"/>
              <a:t>Milojevic</a:t>
            </a:r>
            <a:r>
              <a:rPr dirty="0" spc="-55"/>
              <a:t> </a:t>
            </a:r>
            <a:r>
              <a:rPr dirty="0"/>
              <a:t>K,</a:t>
            </a:r>
            <a:r>
              <a:rPr dirty="0" spc="-50"/>
              <a:t> </a:t>
            </a:r>
            <a:r>
              <a:rPr dirty="0"/>
              <a:t>Pateron</a:t>
            </a:r>
            <a:r>
              <a:rPr dirty="0" spc="-45"/>
              <a:t> </a:t>
            </a:r>
            <a:r>
              <a:rPr dirty="0"/>
              <a:t>D.</a:t>
            </a:r>
            <a:r>
              <a:rPr dirty="0" spc="-50"/>
              <a:t> </a:t>
            </a:r>
            <a:r>
              <a:rPr dirty="0"/>
              <a:t>Pain</a:t>
            </a:r>
            <a:r>
              <a:rPr dirty="0" spc="-35"/>
              <a:t> </a:t>
            </a:r>
            <a:r>
              <a:rPr dirty="0"/>
              <a:t>Assessment</a:t>
            </a:r>
            <a:r>
              <a:rPr dirty="0" spc="-65"/>
              <a:t> </a:t>
            </a:r>
            <a:r>
              <a:rPr dirty="0"/>
              <a:t>in</a:t>
            </a:r>
            <a:r>
              <a:rPr dirty="0" spc="-35"/>
              <a:t> </a:t>
            </a:r>
            <a:r>
              <a:rPr dirty="0"/>
              <a:t>Newborns,</a:t>
            </a:r>
            <a:r>
              <a:rPr dirty="0" spc="-50"/>
              <a:t> </a:t>
            </a:r>
            <a:r>
              <a:rPr dirty="0"/>
              <a:t>Infants,</a:t>
            </a:r>
            <a:r>
              <a:rPr dirty="0" spc="-40"/>
              <a:t> </a:t>
            </a:r>
            <a:r>
              <a:rPr dirty="0"/>
              <a:t>and</a:t>
            </a:r>
            <a:r>
              <a:rPr dirty="0" spc="-35"/>
              <a:t> </a:t>
            </a:r>
            <a:r>
              <a:rPr dirty="0"/>
              <a:t>Children.</a:t>
            </a:r>
            <a:r>
              <a:rPr dirty="0" spc="-35"/>
              <a:t> </a:t>
            </a:r>
            <a:r>
              <a:rPr dirty="0"/>
              <a:t>Pediatr</a:t>
            </a:r>
            <a:r>
              <a:rPr dirty="0" spc="-45"/>
              <a:t> </a:t>
            </a:r>
            <a:r>
              <a:rPr dirty="0"/>
              <a:t>Ann.</a:t>
            </a:r>
            <a:r>
              <a:rPr dirty="0" spc="-40"/>
              <a:t> </a:t>
            </a:r>
            <a:r>
              <a:rPr dirty="0"/>
              <a:t>2017:</a:t>
            </a:r>
            <a:r>
              <a:rPr dirty="0" spc="-25"/>
              <a:t> </a:t>
            </a:r>
            <a:r>
              <a:rPr dirty="0" spc="-10"/>
              <a:t>1;46(10):e387-e395.</a:t>
            </a:r>
          </a:p>
          <a:p>
            <a:pPr marL="241300" marR="5080" indent="-228600">
              <a:lnSpc>
                <a:spcPct val="13000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Mücke</a:t>
            </a:r>
            <a:r>
              <a:rPr dirty="0" spc="35"/>
              <a:t> </a:t>
            </a:r>
            <a:r>
              <a:rPr dirty="0"/>
              <a:t>M,</a:t>
            </a:r>
            <a:r>
              <a:rPr dirty="0" spc="35"/>
              <a:t> </a:t>
            </a:r>
            <a:r>
              <a:rPr dirty="0"/>
              <a:t>Cuhls</a:t>
            </a:r>
            <a:r>
              <a:rPr dirty="0" spc="40"/>
              <a:t> </a:t>
            </a:r>
            <a:r>
              <a:rPr dirty="0"/>
              <a:t>H</a:t>
            </a:r>
            <a:r>
              <a:rPr dirty="0" spc="40"/>
              <a:t> </a:t>
            </a:r>
            <a:r>
              <a:rPr dirty="0"/>
              <a:t>Radbruch</a:t>
            </a:r>
            <a:r>
              <a:rPr dirty="0" spc="35"/>
              <a:t> </a:t>
            </a:r>
            <a:r>
              <a:rPr dirty="0"/>
              <a:t>L,</a:t>
            </a:r>
            <a:r>
              <a:rPr dirty="0" spc="30"/>
              <a:t> </a:t>
            </a:r>
            <a:r>
              <a:rPr dirty="0"/>
              <a:t>Baron</a:t>
            </a:r>
            <a:r>
              <a:rPr dirty="0" spc="35"/>
              <a:t> </a:t>
            </a:r>
            <a:r>
              <a:rPr dirty="0"/>
              <a:t>R,</a:t>
            </a:r>
            <a:r>
              <a:rPr dirty="0" spc="35"/>
              <a:t> </a:t>
            </a:r>
            <a:r>
              <a:rPr dirty="0"/>
              <a:t>Maier</a:t>
            </a:r>
            <a:r>
              <a:rPr dirty="0" spc="30"/>
              <a:t> </a:t>
            </a:r>
            <a:r>
              <a:rPr dirty="0"/>
              <a:t>C,</a:t>
            </a:r>
            <a:r>
              <a:rPr dirty="0" spc="35"/>
              <a:t> </a:t>
            </a:r>
            <a:r>
              <a:rPr dirty="0"/>
              <a:t>Tölle</a:t>
            </a:r>
            <a:r>
              <a:rPr dirty="0" spc="40"/>
              <a:t> </a:t>
            </a:r>
            <a:r>
              <a:rPr dirty="0"/>
              <a:t>T,</a:t>
            </a:r>
            <a:r>
              <a:rPr dirty="0" spc="380"/>
              <a:t> </a:t>
            </a:r>
            <a:r>
              <a:rPr dirty="0"/>
              <a:t>Treede</a:t>
            </a:r>
            <a:r>
              <a:rPr dirty="0" spc="35"/>
              <a:t> </a:t>
            </a:r>
            <a:r>
              <a:rPr dirty="0"/>
              <a:t>RD,</a:t>
            </a:r>
            <a:r>
              <a:rPr dirty="0" spc="25"/>
              <a:t> </a:t>
            </a:r>
            <a:r>
              <a:rPr dirty="0"/>
              <a:t>Rolke</a:t>
            </a:r>
            <a:r>
              <a:rPr dirty="0" spc="40"/>
              <a:t> </a:t>
            </a:r>
            <a:r>
              <a:rPr dirty="0"/>
              <a:t>R.</a:t>
            </a:r>
            <a:r>
              <a:rPr dirty="0" spc="30"/>
              <a:t> </a:t>
            </a:r>
            <a:r>
              <a:rPr dirty="0"/>
              <a:t>Quantitative</a:t>
            </a:r>
            <a:r>
              <a:rPr dirty="0" spc="35"/>
              <a:t> </a:t>
            </a:r>
            <a:r>
              <a:rPr dirty="0"/>
              <a:t>sensory</a:t>
            </a:r>
            <a:r>
              <a:rPr dirty="0" spc="35"/>
              <a:t> </a:t>
            </a:r>
            <a:r>
              <a:rPr dirty="0"/>
              <a:t>testing</a:t>
            </a:r>
            <a:r>
              <a:rPr dirty="0" spc="35"/>
              <a:t> </a:t>
            </a:r>
            <a:r>
              <a:rPr dirty="0"/>
              <a:t>(QST).</a:t>
            </a:r>
            <a:r>
              <a:rPr dirty="0" spc="35"/>
              <a:t> </a:t>
            </a:r>
            <a:r>
              <a:rPr dirty="0"/>
              <a:t>English</a:t>
            </a:r>
            <a:r>
              <a:rPr dirty="0" spc="35"/>
              <a:t> </a:t>
            </a:r>
            <a:r>
              <a:rPr dirty="0"/>
              <a:t>version.</a:t>
            </a:r>
            <a:r>
              <a:rPr dirty="0" spc="40"/>
              <a:t> </a:t>
            </a:r>
            <a:r>
              <a:rPr dirty="0" spc="-10"/>
              <a:t>Schmerz.</a:t>
            </a:r>
            <a:r>
              <a:rPr dirty="0" spc="-10" i="1"/>
              <a:t> </a:t>
            </a:r>
            <a:r>
              <a:rPr dirty="0" spc="-20" i="1"/>
              <a:t>2016</a:t>
            </a:r>
          </a:p>
          <a:p>
            <a:pPr marL="240665" marR="5715" indent="-228600">
              <a:lnSpc>
                <a:spcPct val="130000"/>
              </a:lnSpc>
              <a:spcBef>
                <a:spcPts val="994"/>
              </a:spcBef>
              <a:buFont typeface="Arial"/>
              <a:buChar char="•"/>
              <a:tabLst>
                <a:tab pos="241935" algn="l"/>
              </a:tabLst>
            </a:pPr>
            <a:r>
              <a:rPr dirty="0"/>
              <a:t>Vollert,</a:t>
            </a:r>
            <a:r>
              <a:rPr dirty="0" spc="25"/>
              <a:t> </a:t>
            </a:r>
            <a:r>
              <a:rPr dirty="0"/>
              <a:t>J.,</a:t>
            </a:r>
            <a:r>
              <a:rPr dirty="0" spc="25"/>
              <a:t> </a:t>
            </a:r>
            <a:r>
              <a:rPr dirty="0" spc="-10"/>
              <a:t>Kramer,</a:t>
            </a:r>
            <a:r>
              <a:rPr dirty="0" spc="30"/>
              <a:t> </a:t>
            </a:r>
            <a:r>
              <a:rPr dirty="0"/>
              <a:t>M.,</a:t>
            </a:r>
            <a:r>
              <a:rPr dirty="0" spc="25"/>
              <a:t> </a:t>
            </a:r>
            <a:r>
              <a:rPr dirty="0"/>
              <a:t>Barroso,</a:t>
            </a:r>
            <a:r>
              <a:rPr dirty="0" spc="25"/>
              <a:t> </a:t>
            </a:r>
            <a:r>
              <a:rPr dirty="0"/>
              <a:t>A.,</a:t>
            </a:r>
            <a:r>
              <a:rPr dirty="0" spc="25"/>
              <a:t> </a:t>
            </a:r>
            <a:r>
              <a:rPr dirty="0"/>
              <a:t>Freynhagen,</a:t>
            </a:r>
            <a:r>
              <a:rPr dirty="0" spc="20"/>
              <a:t> </a:t>
            </a:r>
            <a:r>
              <a:rPr dirty="0"/>
              <a:t>R.,</a:t>
            </a:r>
            <a:r>
              <a:rPr dirty="0" spc="25"/>
              <a:t> </a:t>
            </a:r>
            <a:r>
              <a:rPr dirty="0"/>
              <a:t>Haanpaa,</a:t>
            </a:r>
            <a:r>
              <a:rPr dirty="0" spc="40"/>
              <a:t> </a:t>
            </a:r>
            <a:r>
              <a:rPr dirty="0"/>
              <a:t>M.</a:t>
            </a:r>
            <a:r>
              <a:rPr dirty="0" spc="30"/>
              <a:t> </a:t>
            </a:r>
            <a:r>
              <a:rPr dirty="0"/>
              <a:t>et</a:t>
            </a:r>
            <a:r>
              <a:rPr dirty="0" spc="30"/>
              <a:t> </a:t>
            </a:r>
            <a:r>
              <a:rPr dirty="0"/>
              <a:t>al.</a:t>
            </a:r>
            <a:r>
              <a:rPr dirty="0" spc="375"/>
              <a:t> </a:t>
            </a:r>
            <a:r>
              <a:rPr dirty="0"/>
              <a:t>Symptom</a:t>
            </a:r>
            <a:r>
              <a:rPr dirty="0" spc="35"/>
              <a:t> </a:t>
            </a:r>
            <a:r>
              <a:rPr dirty="0"/>
              <a:t>profiles</a:t>
            </a:r>
            <a:r>
              <a:rPr dirty="0" spc="30"/>
              <a:t> </a:t>
            </a:r>
            <a:r>
              <a:rPr dirty="0"/>
              <a:t>in</a:t>
            </a:r>
            <a:r>
              <a:rPr dirty="0" spc="30"/>
              <a:t> </a:t>
            </a:r>
            <a:r>
              <a:rPr dirty="0"/>
              <a:t>the</a:t>
            </a:r>
            <a:r>
              <a:rPr dirty="0" spc="30"/>
              <a:t> </a:t>
            </a:r>
            <a:r>
              <a:rPr dirty="0"/>
              <a:t>painDETECT</a:t>
            </a:r>
            <a:r>
              <a:rPr dirty="0" spc="30"/>
              <a:t> </a:t>
            </a:r>
            <a:r>
              <a:rPr dirty="0"/>
              <a:t>Questionnaire</a:t>
            </a:r>
            <a:r>
              <a:rPr dirty="0" spc="30"/>
              <a:t> </a:t>
            </a:r>
            <a:r>
              <a:rPr dirty="0"/>
              <a:t>in</a:t>
            </a:r>
            <a:r>
              <a:rPr dirty="0" spc="25"/>
              <a:t> </a:t>
            </a:r>
            <a:r>
              <a:rPr dirty="0"/>
              <a:t>patients</a:t>
            </a:r>
            <a:r>
              <a:rPr dirty="0" spc="40"/>
              <a:t> </a:t>
            </a:r>
            <a:r>
              <a:rPr dirty="0" spc="-20"/>
              <a:t>with</a:t>
            </a:r>
            <a:r>
              <a:rPr dirty="0" spc="-20" i="1"/>
              <a:t> </a:t>
            </a:r>
            <a:r>
              <a:rPr dirty="0" spc="-20" i="1"/>
              <a:t>	</a:t>
            </a:r>
            <a:r>
              <a:rPr dirty="0" i="1"/>
              <a:t>peripheral</a:t>
            </a:r>
            <a:r>
              <a:rPr dirty="0" spc="-45" i="1"/>
              <a:t> </a:t>
            </a:r>
            <a:r>
              <a:rPr dirty="0" i="1"/>
              <a:t>neuropathic</a:t>
            </a:r>
            <a:r>
              <a:rPr dirty="0" spc="-25" i="1"/>
              <a:t> </a:t>
            </a:r>
            <a:r>
              <a:rPr dirty="0" i="1"/>
              <a:t>pain</a:t>
            </a:r>
            <a:r>
              <a:rPr dirty="0" spc="-10" i="1"/>
              <a:t> </a:t>
            </a:r>
            <a:r>
              <a:rPr dirty="0" i="1"/>
              <a:t>stratified</a:t>
            </a:r>
            <a:r>
              <a:rPr dirty="0" spc="-35" i="1"/>
              <a:t> </a:t>
            </a:r>
            <a:r>
              <a:rPr dirty="0" spc="-10" i="1"/>
              <a:t>according</a:t>
            </a:r>
            <a:r>
              <a:rPr dirty="0" spc="-35" i="1"/>
              <a:t> </a:t>
            </a:r>
            <a:r>
              <a:rPr dirty="0" i="1"/>
              <a:t>to</a:t>
            </a:r>
            <a:r>
              <a:rPr dirty="0" spc="-30" i="1"/>
              <a:t> </a:t>
            </a:r>
            <a:r>
              <a:rPr dirty="0" i="1"/>
              <a:t>sensory</a:t>
            </a:r>
            <a:r>
              <a:rPr dirty="0" spc="-60" i="1"/>
              <a:t> </a:t>
            </a:r>
            <a:r>
              <a:rPr dirty="0" i="1"/>
              <a:t>loss</a:t>
            </a:r>
            <a:r>
              <a:rPr dirty="0" spc="-40" i="1"/>
              <a:t> </a:t>
            </a:r>
            <a:r>
              <a:rPr dirty="0" i="1"/>
              <a:t>in</a:t>
            </a:r>
            <a:r>
              <a:rPr dirty="0" spc="-20" i="1"/>
              <a:t> </a:t>
            </a:r>
            <a:r>
              <a:rPr dirty="0" spc="-10" i="1"/>
              <a:t>quantitative</a:t>
            </a:r>
            <a:r>
              <a:rPr dirty="0" i="1"/>
              <a:t> sensory</a:t>
            </a:r>
            <a:r>
              <a:rPr dirty="0" spc="-60" i="1"/>
              <a:t> </a:t>
            </a:r>
            <a:r>
              <a:rPr dirty="0" i="1"/>
              <a:t>testing.</a:t>
            </a:r>
            <a:r>
              <a:rPr dirty="0" spc="-25" i="1"/>
              <a:t> </a:t>
            </a:r>
            <a:r>
              <a:rPr dirty="0" i="1"/>
              <a:t>Pain</a:t>
            </a:r>
            <a:r>
              <a:rPr dirty="0" spc="260" i="1"/>
              <a:t> </a:t>
            </a:r>
            <a:r>
              <a:rPr dirty="0" i="1"/>
              <a:t>2016;</a:t>
            </a:r>
            <a:r>
              <a:rPr dirty="0" spc="-10" i="1"/>
              <a:t> </a:t>
            </a:r>
            <a:r>
              <a:rPr dirty="0" i="1"/>
              <a:t>157,</a:t>
            </a:r>
            <a:r>
              <a:rPr dirty="0" spc="-15" i="1"/>
              <a:t> </a:t>
            </a:r>
            <a:r>
              <a:rPr dirty="0" spc="-10" i="1"/>
              <a:t>1810–1818</a:t>
            </a:r>
          </a:p>
          <a:p>
            <a:pPr marL="240665" indent="-227965">
              <a:lnSpc>
                <a:spcPct val="100000"/>
              </a:lnSpc>
              <a:spcBef>
                <a:spcPts val="1515"/>
              </a:spcBef>
              <a:buFont typeface="Arial"/>
              <a:buChar char="•"/>
              <a:tabLst>
                <a:tab pos="240665" algn="l"/>
              </a:tabLst>
            </a:pPr>
            <a:r>
              <a:rPr dirty="0"/>
              <a:t>Borsook</a:t>
            </a:r>
            <a:r>
              <a:rPr dirty="0" spc="-75"/>
              <a:t> </a:t>
            </a:r>
            <a:r>
              <a:rPr dirty="0"/>
              <a:t>D.</a:t>
            </a:r>
            <a:r>
              <a:rPr dirty="0" spc="-45"/>
              <a:t> </a:t>
            </a:r>
            <a:r>
              <a:rPr dirty="0"/>
              <a:t>Neurological</a:t>
            </a:r>
            <a:r>
              <a:rPr dirty="0" spc="-45"/>
              <a:t> </a:t>
            </a:r>
            <a:r>
              <a:rPr dirty="0"/>
              <a:t>diseases</a:t>
            </a:r>
            <a:r>
              <a:rPr dirty="0" spc="-40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pain.</a:t>
            </a:r>
            <a:r>
              <a:rPr dirty="0" spc="-35"/>
              <a:t> </a:t>
            </a:r>
            <a:r>
              <a:rPr dirty="0"/>
              <a:t>Brain</a:t>
            </a:r>
            <a:r>
              <a:rPr dirty="0" spc="-35"/>
              <a:t> </a:t>
            </a:r>
            <a:r>
              <a:rPr dirty="0"/>
              <a:t>2012;</a:t>
            </a:r>
            <a:r>
              <a:rPr dirty="0" spc="-20"/>
              <a:t> </a:t>
            </a:r>
            <a:r>
              <a:rPr dirty="0"/>
              <a:t>135:</a:t>
            </a:r>
            <a:r>
              <a:rPr dirty="0" spc="-25"/>
              <a:t> </a:t>
            </a:r>
            <a:r>
              <a:rPr dirty="0" spc="-10"/>
              <a:t>320–344</a:t>
            </a:r>
          </a:p>
          <a:p>
            <a:pPr marL="240665" marR="5080" indent="-228600">
              <a:lnSpc>
                <a:spcPct val="130000"/>
              </a:lnSpc>
              <a:spcBef>
                <a:spcPts val="994"/>
              </a:spcBef>
              <a:buFont typeface="Arial"/>
              <a:buChar char="•"/>
              <a:tabLst>
                <a:tab pos="240665" algn="l"/>
              </a:tabLst>
            </a:pPr>
            <a:r>
              <a:rPr dirty="0" spc="-10"/>
              <a:t>Martínez-</a:t>
            </a:r>
            <a:r>
              <a:rPr dirty="0"/>
              <a:t>Salio</a:t>
            </a:r>
            <a:r>
              <a:rPr dirty="0" spc="105"/>
              <a:t> </a:t>
            </a:r>
            <a:r>
              <a:rPr dirty="0"/>
              <a:t>A.</a:t>
            </a:r>
            <a:r>
              <a:rPr dirty="0" spc="114"/>
              <a:t> </a:t>
            </a:r>
            <a:r>
              <a:rPr dirty="0"/>
              <a:t>Escalas</a:t>
            </a:r>
            <a:r>
              <a:rPr dirty="0" spc="114"/>
              <a:t> </a:t>
            </a:r>
            <a:r>
              <a:rPr dirty="0"/>
              <a:t>para</a:t>
            </a:r>
            <a:r>
              <a:rPr dirty="0" spc="110"/>
              <a:t> </a:t>
            </a:r>
            <a:r>
              <a:rPr dirty="0"/>
              <a:t>cuantificar</a:t>
            </a:r>
            <a:r>
              <a:rPr dirty="0" spc="105"/>
              <a:t> </a:t>
            </a:r>
            <a:r>
              <a:rPr dirty="0"/>
              <a:t>el</a:t>
            </a:r>
            <a:r>
              <a:rPr dirty="0" spc="110"/>
              <a:t> </a:t>
            </a:r>
            <a:r>
              <a:rPr dirty="0"/>
              <a:t>dolor.</a:t>
            </a:r>
            <a:r>
              <a:rPr dirty="0" spc="114"/>
              <a:t> </a:t>
            </a:r>
            <a:r>
              <a:rPr dirty="0"/>
              <a:t>Bermejo</a:t>
            </a:r>
            <a:r>
              <a:rPr dirty="0" spc="110"/>
              <a:t> </a:t>
            </a:r>
            <a:r>
              <a:rPr dirty="0"/>
              <a:t>Pareja</a:t>
            </a:r>
            <a:r>
              <a:rPr dirty="0" spc="105"/>
              <a:t> </a:t>
            </a:r>
            <a:r>
              <a:rPr dirty="0"/>
              <a:t>F.,</a:t>
            </a:r>
            <a:r>
              <a:rPr dirty="0" spc="100"/>
              <a:t> </a:t>
            </a:r>
            <a:r>
              <a:rPr dirty="0" spc="-20"/>
              <a:t>Porta-</a:t>
            </a:r>
            <a:r>
              <a:rPr dirty="0"/>
              <a:t>Etessa,</a:t>
            </a:r>
            <a:r>
              <a:rPr dirty="0" spc="120"/>
              <a:t> </a:t>
            </a:r>
            <a:r>
              <a:rPr dirty="0"/>
              <a:t>J.,</a:t>
            </a:r>
            <a:r>
              <a:rPr dirty="0" spc="114"/>
              <a:t> </a:t>
            </a:r>
            <a:r>
              <a:rPr dirty="0"/>
              <a:t>Díasz</a:t>
            </a:r>
            <a:r>
              <a:rPr dirty="0" spc="105"/>
              <a:t> </a:t>
            </a:r>
            <a:r>
              <a:rPr dirty="0"/>
              <a:t>Guzmán</a:t>
            </a:r>
            <a:r>
              <a:rPr dirty="0" spc="105"/>
              <a:t> </a:t>
            </a:r>
            <a:r>
              <a:rPr dirty="0"/>
              <a:t>J.,</a:t>
            </a:r>
            <a:r>
              <a:rPr dirty="0" spc="105"/>
              <a:t> </a:t>
            </a:r>
            <a:r>
              <a:rPr dirty="0" spc="-10"/>
              <a:t>Martínez-</a:t>
            </a:r>
            <a:r>
              <a:rPr dirty="0"/>
              <a:t>Martín</a:t>
            </a:r>
            <a:r>
              <a:rPr dirty="0" spc="105"/>
              <a:t> </a:t>
            </a:r>
            <a:r>
              <a:rPr dirty="0"/>
              <a:t>P.</a:t>
            </a:r>
            <a:r>
              <a:rPr dirty="0" spc="110"/>
              <a:t>  </a:t>
            </a:r>
            <a:r>
              <a:rPr dirty="0"/>
              <a:t>Más</a:t>
            </a:r>
            <a:r>
              <a:rPr dirty="0" spc="114"/>
              <a:t> </a:t>
            </a:r>
            <a:r>
              <a:rPr dirty="0"/>
              <a:t>de</a:t>
            </a:r>
            <a:r>
              <a:rPr dirty="0" spc="110"/>
              <a:t> </a:t>
            </a:r>
            <a:r>
              <a:rPr dirty="0" spc="-20"/>
              <a:t>cien</a:t>
            </a:r>
            <a:r>
              <a:rPr dirty="0" spc="-20" i="1"/>
              <a:t> </a:t>
            </a:r>
            <a:r>
              <a:rPr dirty="0" i="1"/>
              <a:t>escalas</a:t>
            </a:r>
            <a:r>
              <a:rPr dirty="0" spc="-20" i="1"/>
              <a:t> </a:t>
            </a:r>
            <a:r>
              <a:rPr dirty="0" i="1"/>
              <a:t>en</a:t>
            </a:r>
            <a:r>
              <a:rPr dirty="0" spc="-30" i="1"/>
              <a:t> </a:t>
            </a:r>
            <a:r>
              <a:rPr dirty="0" i="1"/>
              <a:t>neurología.</a:t>
            </a:r>
            <a:r>
              <a:rPr dirty="0" spc="245" i="1"/>
              <a:t> </a:t>
            </a:r>
            <a:r>
              <a:rPr dirty="0" i="1"/>
              <a:t>2ª</a:t>
            </a:r>
            <a:r>
              <a:rPr dirty="0" spc="-20" i="1"/>
              <a:t> </a:t>
            </a:r>
            <a:r>
              <a:rPr dirty="0" i="1"/>
              <a:t>edición.</a:t>
            </a:r>
            <a:r>
              <a:rPr dirty="0" spc="250" i="1"/>
              <a:t> </a:t>
            </a:r>
            <a:r>
              <a:rPr dirty="0" i="1"/>
              <a:t>Madrid.</a:t>
            </a:r>
            <a:r>
              <a:rPr dirty="0" spc="-20" i="1"/>
              <a:t> </a:t>
            </a:r>
            <a:r>
              <a:rPr dirty="0" i="1"/>
              <a:t>Aula</a:t>
            </a:r>
            <a:r>
              <a:rPr dirty="0" spc="-25" i="1"/>
              <a:t> </a:t>
            </a:r>
            <a:r>
              <a:rPr dirty="0" i="1"/>
              <a:t>Médica</a:t>
            </a:r>
            <a:r>
              <a:rPr dirty="0" spc="-15" i="1"/>
              <a:t> </a:t>
            </a:r>
            <a:r>
              <a:rPr dirty="0" spc="-10" i="1"/>
              <a:t>Ediciones.</a:t>
            </a:r>
            <a:r>
              <a:rPr dirty="0" spc="-45" i="1"/>
              <a:t> </a:t>
            </a:r>
            <a:r>
              <a:rPr dirty="0" spc="-10" i="1"/>
              <a:t>2008.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058923" y="1709928"/>
            <a:ext cx="8190230" cy="1338580"/>
            <a:chOff x="2058923" y="1709928"/>
            <a:chExt cx="8190230" cy="13385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8923" y="1709928"/>
              <a:ext cx="8189975" cy="89915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23844" y="2148840"/>
              <a:ext cx="5573267" cy="899159"/>
            </a:xfrm>
            <a:prstGeom prst="rect">
              <a:avLst/>
            </a:prstGeom>
          </p:spPr>
        </p:pic>
      </p:grpSp>
      <p:sp>
        <p:nvSpPr>
          <p:cNvPr id="5" name="object 5" descr=""/>
          <p:cNvSpPr txBox="1"/>
          <p:nvPr/>
        </p:nvSpPr>
        <p:spPr>
          <a:xfrm>
            <a:off x="2298319" y="1799873"/>
            <a:ext cx="7600315" cy="2098040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1277620" marR="5080" indent="-1264920">
              <a:lnSpc>
                <a:spcPts val="3460"/>
              </a:lnSpc>
              <a:spcBef>
                <a:spcPts val="535"/>
              </a:spcBef>
            </a:pPr>
            <a:r>
              <a:rPr dirty="0" sz="3200" spc="-60" b="0">
                <a:latin typeface="Calibri Light"/>
                <a:cs typeface="Calibri Light"/>
              </a:rPr>
              <a:t>EVALUACIÓN</a:t>
            </a:r>
            <a:r>
              <a:rPr dirty="0" sz="3200" spc="-12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DEL</a:t>
            </a:r>
            <a:r>
              <a:rPr dirty="0" sz="3200" spc="-75" b="0">
                <a:latin typeface="Calibri Light"/>
                <a:cs typeface="Calibri Light"/>
              </a:rPr>
              <a:t> </a:t>
            </a:r>
            <a:r>
              <a:rPr dirty="0" sz="3200" spc="-35" b="0">
                <a:latin typeface="Calibri Light"/>
                <a:cs typeface="Calibri Light"/>
              </a:rPr>
              <a:t>DOLOR</a:t>
            </a:r>
            <a:r>
              <a:rPr dirty="0" sz="3200" spc="-10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Y</a:t>
            </a:r>
            <a:r>
              <a:rPr dirty="0" sz="3200" spc="-7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DE</a:t>
            </a:r>
            <a:r>
              <a:rPr dirty="0" sz="3200" spc="-75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LA</a:t>
            </a:r>
            <a:r>
              <a:rPr dirty="0" sz="3200" spc="-95" b="0">
                <a:latin typeface="Calibri Light"/>
                <a:cs typeface="Calibri Light"/>
              </a:rPr>
              <a:t> </a:t>
            </a:r>
            <a:r>
              <a:rPr dirty="0" sz="3200" spc="-20" b="0">
                <a:latin typeface="Calibri Light"/>
                <a:cs typeface="Calibri Light"/>
              </a:rPr>
              <a:t>SENSIBILIDAD </a:t>
            </a:r>
            <a:r>
              <a:rPr dirty="0" sz="3200" b="0">
                <a:latin typeface="Calibri Light"/>
                <a:cs typeface="Calibri Light"/>
              </a:rPr>
              <a:t>EN</a:t>
            </a:r>
            <a:r>
              <a:rPr dirty="0" sz="3200" spc="-100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EL</a:t>
            </a:r>
            <a:r>
              <a:rPr dirty="0" sz="3200" spc="-80" b="0">
                <a:latin typeface="Calibri Light"/>
                <a:cs typeface="Calibri Light"/>
              </a:rPr>
              <a:t> </a:t>
            </a:r>
            <a:r>
              <a:rPr dirty="0" sz="3200" spc="-55" b="0">
                <a:latin typeface="Calibri Light"/>
                <a:cs typeface="Calibri Light"/>
              </a:rPr>
              <a:t>PACIENTE</a:t>
            </a:r>
            <a:r>
              <a:rPr dirty="0" sz="3200" spc="-95" b="0">
                <a:latin typeface="Calibri Light"/>
                <a:cs typeface="Calibri Light"/>
              </a:rPr>
              <a:t> </a:t>
            </a:r>
            <a:r>
              <a:rPr dirty="0" sz="3200" spc="-10" b="0">
                <a:latin typeface="Calibri Light"/>
                <a:cs typeface="Calibri Light"/>
              </a:rPr>
              <a:t>NEUROLÓGICO</a:t>
            </a:r>
            <a:endParaRPr sz="3200">
              <a:latin typeface="Calibri Light"/>
              <a:cs typeface="Calibri Light"/>
            </a:endParaRPr>
          </a:p>
          <a:p>
            <a:pPr algn="ctr" marL="245745">
              <a:lnSpc>
                <a:spcPct val="100000"/>
              </a:lnSpc>
              <a:spcBef>
                <a:spcPts val="2485"/>
              </a:spcBef>
            </a:pP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María</a:t>
            </a:r>
            <a:r>
              <a:rPr dirty="0" sz="2400" spc="-6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Palacios</a:t>
            </a:r>
            <a:r>
              <a:rPr dirty="0" sz="2400" spc="-6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Ceña,</a:t>
            </a:r>
            <a:r>
              <a:rPr dirty="0" sz="2400" spc="-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spc="-60" b="1">
                <a:solidFill>
                  <a:srgbClr val="0D0D0D"/>
                </a:solidFill>
                <a:latin typeface="Calibri"/>
                <a:cs typeface="Calibri"/>
              </a:rPr>
              <a:t>PT,</a:t>
            </a:r>
            <a:r>
              <a:rPr dirty="0" sz="2400" spc="-4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0D0D0D"/>
                </a:solidFill>
                <a:latin typeface="Calibri"/>
                <a:cs typeface="Calibri"/>
              </a:rPr>
              <a:t>PhD</a:t>
            </a:r>
            <a:endParaRPr sz="2400">
              <a:latin typeface="Calibri"/>
              <a:cs typeface="Calibri"/>
            </a:endParaRPr>
          </a:p>
          <a:p>
            <a:pPr algn="ctr" marL="113664">
              <a:lnSpc>
                <a:spcPct val="100000"/>
              </a:lnSpc>
              <a:spcBef>
                <a:spcPts val="720"/>
              </a:spcBef>
            </a:pP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Evaluación</a:t>
            </a:r>
            <a:r>
              <a:rPr dirty="0" sz="2400" spc="-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Neurológica.</a:t>
            </a:r>
            <a:r>
              <a:rPr dirty="0" sz="2400" spc="-5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Máster</a:t>
            </a:r>
            <a:r>
              <a:rPr dirty="0" sz="2400" spc="-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U.</a:t>
            </a:r>
            <a:r>
              <a:rPr dirty="0" sz="2400" spc="-2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D0D0D"/>
                </a:solidFill>
                <a:latin typeface="Calibri"/>
                <a:cs typeface="Calibri"/>
              </a:rPr>
              <a:t>Neurocontrol</a:t>
            </a:r>
            <a:r>
              <a:rPr dirty="0" sz="2400" spc="-4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D0D0D"/>
                </a:solidFill>
                <a:latin typeface="Calibri"/>
                <a:cs typeface="Calibri"/>
              </a:rPr>
              <a:t>Motor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1097280"/>
            <a:ext cx="6873240" cy="5013960"/>
            <a:chOff x="0" y="1097280"/>
            <a:chExt cx="6873240" cy="501396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097280"/>
              <a:ext cx="2261616" cy="456438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79264" y="5583936"/>
              <a:ext cx="2093485" cy="527303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8215604" y="181203"/>
            <a:ext cx="3816350" cy="68580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2203450">
              <a:lnSpc>
                <a:spcPts val="1000"/>
              </a:lnSpc>
              <a:spcBef>
                <a:spcPts val="300"/>
              </a:spcBef>
            </a:pP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©2024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María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Palacios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20" b="1">
                <a:solidFill>
                  <a:srgbClr val="0D0D0D"/>
                </a:solidFill>
                <a:latin typeface="Calibri"/>
                <a:cs typeface="Calibri"/>
              </a:rPr>
              <a:t>Ceña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Algunos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derechos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 reservados.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900"/>
              </a:lnSpc>
            </a:pP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Este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trabajo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se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distribuye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bajo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la</a:t>
            </a:r>
            <a:r>
              <a:rPr dirty="0" sz="1000" spc="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licencia: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CC-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BY-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SA</a:t>
            </a:r>
            <a:r>
              <a:rPr dirty="0" sz="1000" spc="1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25" b="1">
                <a:solidFill>
                  <a:srgbClr val="0D0D0D"/>
                </a:solidFill>
                <a:latin typeface="Calibri"/>
                <a:cs typeface="Calibri"/>
              </a:rPr>
              <a:t>4.0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ts val="1000"/>
              </a:lnSpc>
              <a:spcBef>
                <a:spcPts val="100"/>
              </a:spcBef>
            </a:pP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Atribución-CompartirIgual</a:t>
            </a:r>
            <a:r>
              <a:rPr dirty="0" sz="1000" spc="3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4.0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Internacional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de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Creative</a:t>
            </a:r>
            <a:r>
              <a:rPr dirty="0" sz="1000" spc="4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</a:rPr>
              <a:t>Commons.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Disponible</a:t>
            </a:r>
            <a:r>
              <a:rPr dirty="0" sz="1000" spc="-1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</a:rPr>
              <a:t>en</a:t>
            </a:r>
            <a:r>
              <a:rPr dirty="0" sz="1000" spc="-1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D0D0D"/>
                </a:solidFill>
                <a:latin typeface="Calibri"/>
                <a:cs typeface="Calibri"/>
                <a:hlinkClick r:id="rId6"/>
              </a:rPr>
              <a:t>http://creativecommons.org/licenses/by-</a:t>
            </a:r>
            <a:r>
              <a:rPr dirty="0" sz="1000" spc="-10" b="1">
                <a:solidFill>
                  <a:srgbClr val="0D0D0D"/>
                </a:solidFill>
                <a:latin typeface="Calibri"/>
                <a:cs typeface="Calibri"/>
                <a:hlinkClick r:id="rId6"/>
              </a:rPr>
              <a:t>sa/4.0/deed.es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/>
          <p:nvPr/>
        </p:nvSpPr>
        <p:spPr>
          <a:xfrm>
            <a:off x="4168265" y="6372288"/>
            <a:ext cx="3853815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36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40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1.</a:t>
            </a:r>
            <a:r>
              <a:rPr dirty="0" u="sng" sz="4000" spc="-8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z="36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Escalas</a:t>
            </a:r>
            <a:r>
              <a:rPr dirty="0" u="sng" sz="3600" spc="-6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z="3600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unidimensionales</a:t>
            </a:r>
            <a:r>
              <a:rPr dirty="0" u="sng" sz="3600" spc="-2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z="36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descritas</a:t>
            </a:r>
            <a:r>
              <a:rPr dirty="0" u="sng" sz="3600" spc="-7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z="36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por</a:t>
            </a:r>
            <a:r>
              <a:rPr dirty="0" u="sng" sz="3600" spc="-6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z="360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el</a:t>
            </a:r>
            <a:r>
              <a:rPr dirty="0" u="sng" sz="3600" spc="-6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z="3600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paciente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926211" y="2046122"/>
            <a:ext cx="5156200" cy="2048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900">
                <a:latin typeface="Calibri"/>
                <a:cs typeface="Calibri"/>
              </a:rPr>
              <a:t>La</a:t>
            </a:r>
            <a:r>
              <a:rPr dirty="0" sz="2900" spc="-50"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escala</a:t>
            </a:r>
            <a:r>
              <a:rPr dirty="0" u="sng" sz="2900" spc="-3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2900" spc="-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descripción</a:t>
            </a:r>
            <a:r>
              <a:rPr dirty="0" u="sng" sz="2900" spc="-7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verbal.</a:t>
            </a:r>
            <a:endParaRPr sz="29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73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900">
                <a:latin typeface="Calibri"/>
                <a:cs typeface="Calibri"/>
              </a:rPr>
              <a:t>La</a:t>
            </a:r>
            <a:r>
              <a:rPr dirty="0" sz="2900" spc="-75"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escala</a:t>
            </a:r>
            <a:r>
              <a:rPr dirty="0" u="sng" sz="2900" spc="-7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numérica.</a:t>
            </a:r>
            <a:endParaRPr sz="29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74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900">
                <a:latin typeface="Calibri"/>
                <a:cs typeface="Calibri"/>
              </a:rPr>
              <a:t>La</a:t>
            </a:r>
            <a:r>
              <a:rPr dirty="0" sz="2900" spc="-65"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escala</a:t>
            </a:r>
            <a:r>
              <a:rPr dirty="0" u="sng" sz="2900" spc="-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analógica</a:t>
            </a:r>
            <a:r>
              <a:rPr dirty="0" u="sng" sz="2900" spc="-4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visual</a:t>
            </a:r>
            <a:r>
              <a:rPr dirty="0" u="sng" sz="2900" spc="-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2900" spc="-6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900" spc="-2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VAS.</a:t>
            </a:r>
            <a:endParaRPr sz="2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6500" y="431292"/>
            <a:ext cx="7089433" cy="5775961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747763" y="6520789"/>
            <a:ext cx="108261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3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 edición.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385060" y="192023"/>
            <a:ext cx="7239000" cy="576580"/>
          </a:xfrm>
          <a:prstGeom prst="rect"/>
          <a:solidFill>
            <a:srgbClr val="5B9BD4"/>
          </a:solidFill>
          <a:ln w="12700">
            <a:solidFill>
              <a:srgbClr val="41709C"/>
            </a:solidFill>
          </a:ln>
        </p:spPr>
        <p:txBody>
          <a:bodyPr wrap="square" lIns="0" tIns="857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75"/>
              </a:spcBef>
            </a:pPr>
            <a:r>
              <a:rPr dirty="0" u="none" sz="2400" b="0">
                <a:solidFill>
                  <a:srgbClr val="FFFFFF"/>
                </a:solidFill>
                <a:latin typeface="Calibri"/>
                <a:cs typeface="Calibri"/>
              </a:rPr>
              <a:t>Escala</a:t>
            </a:r>
            <a:r>
              <a:rPr dirty="0" u="none" sz="24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2400" b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2400" spc="-4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2400" b="0">
                <a:solidFill>
                  <a:srgbClr val="FFFFFF"/>
                </a:solidFill>
                <a:latin typeface="Calibri"/>
                <a:cs typeface="Calibri"/>
              </a:rPr>
              <a:t>descripción</a:t>
            </a:r>
            <a:r>
              <a:rPr dirty="0" u="none" sz="24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2400" spc="-10" b="0">
                <a:solidFill>
                  <a:srgbClr val="FFFFFF"/>
                </a:solidFill>
                <a:latin typeface="Calibri"/>
                <a:cs typeface="Calibri"/>
              </a:rPr>
              <a:t>verbal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385060" y="2011679"/>
            <a:ext cx="7239000" cy="576580"/>
          </a:xfrm>
          <a:prstGeom prst="rect">
            <a:avLst/>
          </a:prstGeom>
          <a:solidFill>
            <a:srgbClr val="5B9BD4"/>
          </a:solidFill>
          <a:ln w="12700">
            <a:solidFill>
              <a:srgbClr val="41709C"/>
            </a:solidFill>
          </a:ln>
        </p:spPr>
        <p:txBody>
          <a:bodyPr wrap="square" lIns="0" tIns="99060" rIns="0" bIns="0" rtlCol="0" vert="horz">
            <a:spAutoFit/>
          </a:bodyPr>
          <a:lstStyle/>
          <a:p>
            <a:pPr algn="ctr" marR="84455">
              <a:lnSpc>
                <a:spcPct val="100000"/>
              </a:lnSpc>
              <a:spcBef>
                <a:spcPts val="780"/>
              </a:spcBef>
            </a:pP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Escala</a:t>
            </a:r>
            <a:r>
              <a:rPr dirty="0" sz="2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numérica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476500" y="4218432"/>
            <a:ext cx="7239000" cy="576580"/>
          </a:xfrm>
          <a:prstGeom prst="rect">
            <a:avLst/>
          </a:prstGeom>
          <a:solidFill>
            <a:srgbClr val="5B9BD4"/>
          </a:solidFill>
          <a:ln w="12700">
            <a:solidFill>
              <a:srgbClr val="41709C"/>
            </a:solidFill>
          </a:ln>
        </p:spPr>
        <p:txBody>
          <a:bodyPr wrap="square" lIns="0" tIns="107950" rIns="0" bIns="0" rtlCol="0" vert="horz">
            <a:spAutoFit/>
          </a:bodyPr>
          <a:lstStyle/>
          <a:p>
            <a:pPr algn="ctr" marR="349250">
              <a:lnSpc>
                <a:spcPct val="100000"/>
              </a:lnSpc>
              <a:spcBef>
                <a:spcPts val="850"/>
              </a:spcBef>
            </a:pP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Escala</a:t>
            </a:r>
            <a:r>
              <a:rPr dirty="0" sz="2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analógica</a:t>
            </a:r>
            <a:r>
              <a:rPr dirty="0" sz="2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visual</a:t>
            </a:r>
            <a:r>
              <a:rPr dirty="0" sz="2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(VAS)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8753" rIns="0" bIns="0" rtlCol="0" vert="horz">
            <a:spAutoFit/>
          </a:bodyPr>
          <a:lstStyle/>
          <a:p>
            <a:pPr marL="1512570">
              <a:lnSpc>
                <a:spcPct val="100000"/>
              </a:lnSpc>
              <a:spcBef>
                <a:spcPts val="100"/>
              </a:spcBef>
            </a:pP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2.</a:t>
            </a:r>
            <a:r>
              <a:rPr dirty="0" u="sng" spc="-4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Escalas</a:t>
            </a:r>
            <a:r>
              <a:rPr dirty="0" u="sng" spc="-2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de</a:t>
            </a:r>
            <a:r>
              <a:rPr dirty="0" u="sng" spc="-35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dimensión</a:t>
            </a:r>
            <a:r>
              <a:rPr dirty="0" u="sng" spc="-3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 </a:t>
            </a:r>
            <a:r>
              <a:rPr dirty="0" u="sng" spc="-1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</a:rPr>
              <a:t>múltiple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94186" y="2414889"/>
            <a:ext cx="8208645" cy="1941195"/>
          </a:xfrm>
          <a:prstGeom prst="rect">
            <a:avLst/>
          </a:prstGeom>
        </p:spPr>
        <p:txBody>
          <a:bodyPr wrap="square" lIns="0" tIns="224154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764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800">
                <a:latin typeface="Calibri"/>
                <a:cs typeface="Calibri"/>
              </a:rPr>
              <a:t>El</a:t>
            </a:r>
            <a:r>
              <a:rPr dirty="0" sz="2800" spc="-85"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sng" sz="2800" spc="-5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breve</a:t>
            </a:r>
            <a:r>
              <a:rPr dirty="0" u="sng" sz="2800" spc="-3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del</a:t>
            </a:r>
            <a:r>
              <a:rPr dirty="0" u="sng" sz="2800" spc="-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2800" spc="-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2800" spc="-6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spc="-2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BPI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1670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800">
                <a:latin typeface="Calibri"/>
                <a:cs typeface="Calibri"/>
              </a:rPr>
              <a:t>El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sng" sz="2800" spc="-3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2800" spc="-3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2800" spc="-3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2800" spc="-3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McGill</a:t>
            </a:r>
            <a:r>
              <a:rPr dirty="0" u="sng" sz="2800" spc="-3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2800" spc="-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800" spc="-2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MPQ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70"/>
              </a:spcBef>
            </a:pPr>
            <a:r>
              <a:rPr dirty="0" u="heavy" sz="22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+++</a:t>
            </a:r>
            <a:r>
              <a:rPr dirty="0" u="heavy" sz="2200" spc="-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22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</a:t>
            </a:r>
            <a:r>
              <a:rPr dirty="0" u="heavy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uestionario</a:t>
            </a:r>
            <a:r>
              <a:rPr dirty="0" u="heavy" sz="2800" spc="-4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breve</a:t>
            </a:r>
            <a:r>
              <a:rPr dirty="0" u="heavy" sz="2800" spc="-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dirty="0" u="heavy" sz="2800" spc="-8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2800" spc="-2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SF-</a:t>
            </a:r>
            <a:r>
              <a:rPr dirty="0" u="heavy" sz="2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MPQ</a:t>
            </a:r>
            <a:r>
              <a:rPr dirty="0" u="heavy" sz="2800" spc="-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none" sz="2200">
                <a:latin typeface="Calibri"/>
                <a:cs typeface="Calibri"/>
              </a:rPr>
              <a:t>también</a:t>
            </a:r>
            <a:r>
              <a:rPr dirty="0" u="none" sz="2200" spc="-55">
                <a:latin typeface="Calibri"/>
                <a:cs typeface="Calibri"/>
              </a:rPr>
              <a:t> </a:t>
            </a:r>
            <a:r>
              <a:rPr dirty="0" u="none" sz="2200">
                <a:latin typeface="Calibri"/>
                <a:cs typeface="Calibri"/>
              </a:rPr>
              <a:t>validado</a:t>
            </a:r>
            <a:r>
              <a:rPr dirty="0" u="none" sz="2200" spc="-80">
                <a:latin typeface="Calibri"/>
                <a:cs typeface="Calibri"/>
              </a:rPr>
              <a:t> </a:t>
            </a:r>
            <a:r>
              <a:rPr dirty="0" u="none" sz="2200">
                <a:latin typeface="Calibri"/>
                <a:cs typeface="Calibri"/>
              </a:rPr>
              <a:t>en</a:t>
            </a:r>
            <a:r>
              <a:rPr dirty="0" u="none" sz="2200" spc="-55">
                <a:latin typeface="Calibri"/>
                <a:cs typeface="Calibri"/>
              </a:rPr>
              <a:t> </a:t>
            </a:r>
            <a:r>
              <a:rPr dirty="0" u="none" sz="2200" spc="-10">
                <a:latin typeface="Calibri"/>
                <a:cs typeface="Calibri"/>
              </a:rPr>
              <a:t>español.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168265" y="6334188"/>
            <a:ext cx="38538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28470" marR="5080" indent="-1716405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1" y="208918"/>
            <a:ext cx="4314444" cy="5999857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61047" y="235826"/>
            <a:ext cx="4850891" cy="5950101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5204057" y="2222643"/>
            <a:ext cx="1227455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u="sng" sz="18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none" sz="1800" spc="-10" b="1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u="sng" sz="18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breve</a:t>
            </a:r>
            <a:r>
              <a:rPr dirty="0" u="sng" sz="1800" spc="5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del</a:t>
            </a:r>
            <a:r>
              <a:rPr dirty="0" u="sng" sz="1800" spc="-2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dolor</a:t>
            </a:r>
            <a:endParaRPr sz="1800">
              <a:latin typeface="Calibri"/>
              <a:cs typeface="Calibri"/>
            </a:endParaRPr>
          </a:p>
          <a:p>
            <a:pPr algn="ctr" marL="46990">
              <a:lnSpc>
                <a:spcPct val="100000"/>
              </a:lnSpc>
              <a:spcBef>
                <a:spcPts val="2160"/>
              </a:spcBef>
            </a:pPr>
            <a:r>
              <a:rPr dirty="0" u="sng" sz="18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(BPI)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47763" y="6552412"/>
            <a:ext cx="1082611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3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 edición.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9808" y="477028"/>
            <a:ext cx="4239767" cy="5925282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31735" y="461772"/>
            <a:ext cx="4241291" cy="6001181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4233824" y="64392"/>
            <a:ext cx="37744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sng" sz="1800" spc="-5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1800" spc="-1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1800" spc="-5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18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McGill</a:t>
            </a:r>
            <a:r>
              <a:rPr dirty="0" u="sng" sz="1800" spc="-3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1800" spc="-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2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MPQ</a:t>
            </a:r>
            <a:r>
              <a:rPr dirty="0" u="sng" sz="1800" spc="5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47763" y="6552412"/>
            <a:ext cx="1082611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3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 edición.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614899" y="2798707"/>
            <a:ext cx="37744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Cuestionario</a:t>
            </a:r>
            <a:r>
              <a:rPr dirty="0" u="sng" sz="1800" spc="-5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1800" spc="-1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dolor</a:t>
            </a:r>
            <a:r>
              <a:rPr dirty="0" u="sng" sz="1800" spc="-5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1800" spc="-1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McGill</a:t>
            </a:r>
            <a:r>
              <a:rPr dirty="0" u="sng" sz="1800" spc="-3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1800" spc="-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25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MPQ</a:t>
            </a:r>
            <a:r>
              <a:rPr dirty="0" u="sng" sz="1800" spc="500" b="1">
                <a:solidFill>
                  <a:srgbClr val="5B9BD4"/>
                </a:solidFill>
                <a:uFill>
                  <a:solidFill>
                    <a:srgbClr val="5B9BD4"/>
                  </a:solidFill>
                </a:uFill>
                <a:latin typeface="Calibri"/>
                <a:cs typeface="Calibri"/>
              </a:rPr>
              <a:t> 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2022" y="564182"/>
            <a:ext cx="5292429" cy="541161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747763" y="6552412"/>
            <a:ext cx="1082611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10" i="1">
                <a:latin typeface="Calibri"/>
                <a:cs typeface="Calibri"/>
              </a:rPr>
              <a:t>Martínez-</a:t>
            </a:r>
            <a:r>
              <a:rPr dirty="0" sz="1000" i="1">
                <a:latin typeface="Calibri"/>
                <a:cs typeface="Calibri"/>
              </a:rPr>
              <a:t>Salio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A. Escalas</a:t>
            </a:r>
            <a:r>
              <a:rPr dirty="0" sz="1000" spc="-3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cuantificar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el dolor.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Bermejo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Pareja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F., </a:t>
            </a:r>
            <a:r>
              <a:rPr dirty="0" sz="1000" spc="-10" i="1">
                <a:latin typeface="Calibri"/>
                <a:cs typeface="Calibri"/>
              </a:rPr>
              <a:t>Porta-Etessam,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Díasz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Guzmán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J.,</a:t>
            </a:r>
            <a:r>
              <a:rPr dirty="0" sz="1000" spc="1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Martínez-Martín</a:t>
            </a:r>
            <a:r>
              <a:rPr dirty="0" sz="1000" spc="-3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P.</a:t>
            </a:r>
            <a:r>
              <a:rPr dirty="0" sz="1000" spc="2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Más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cien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escalas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en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neurología.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2ª edición.</a:t>
            </a:r>
            <a:r>
              <a:rPr dirty="0" sz="1000" spc="19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Madrid.</a:t>
            </a:r>
            <a:r>
              <a:rPr dirty="0" sz="1000" spc="-2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Aula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Médica</a:t>
            </a:r>
            <a:r>
              <a:rPr dirty="0" sz="1000" spc="-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Ediciones.</a:t>
            </a:r>
            <a:r>
              <a:rPr dirty="0" sz="1000" spc="-4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2008.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D0D0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María Palacios Ceña</dc:creator>
  <dc:title>EVALUACIÓN DEL DOLOR Y DE LA SENSIBILIDAD EN EL PACIENTE NEUROLÓGICO</dc:title>
  <dcterms:created xsi:type="dcterms:W3CDTF">2024-09-04T11:06:10Z</dcterms:created>
  <dcterms:modified xsi:type="dcterms:W3CDTF">2024-09-04T11:06:10Z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2023-11-02T00:00:00Z</vt:filetime>
  </property>
  <property fmtid="{D5CDD505-2E9C-101B-9397-08002B2CF9AE}" pid="3" name="Creator">
    <vt:lpwstr>Acrobat PDFMaker 21 para PowerPoint</vt:lpwstr>
  </property>
  <property fmtid="{D5CDD505-2E9C-101B-9397-08002B2CF9AE}" pid="4" name="LastSaved">
    <vt:filetime>2024-09-04T00:00:00Z</vt:filetime>
  </property>
  <property fmtid="{D5CDD505-2E9C-101B-9397-08002B2CF9AE}" pid="5" name="Producer">
    <vt:lpwstr>Adobe PDF Library 21.5.90</vt:lpwstr>
  </property>
</Properties>
</file>